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6.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7.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8.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1.xml" ContentType="application/vnd.openxmlformats-officedocument.drawingml.chartshape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2.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3.xml" ContentType="application/vnd.openxmlformats-officedocument.themeOverr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4.xml" ContentType="application/vnd.openxmlformats-officedocument.themeOverr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5.xml" ContentType="application/vnd.openxmlformats-officedocument.themeOverr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6.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7.xml" ContentType="application/vnd.openxmlformats-officedocument.themeOverr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8.xml" ContentType="application/vnd.openxmlformats-officedocument.themeOverride+xml"/>
  <Override PartName="/ppt/notesSlides/notesSlide41.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9.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3.xml" ContentType="application/vnd.openxmlformats-officedocument.presentationml.tags+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431" r:id="rId1"/>
    <p:sldMasterId id="2147484449" r:id="rId2"/>
    <p:sldMasterId id="2147484603" r:id="rId3"/>
    <p:sldMasterId id="2147484616" r:id="rId4"/>
    <p:sldMasterId id="2147484644" r:id="rId5"/>
    <p:sldMasterId id="2147484662" r:id="rId6"/>
    <p:sldMasterId id="2147484674" r:id="rId7"/>
    <p:sldMasterId id="2147484695" r:id="rId8"/>
    <p:sldMasterId id="2147484714" r:id="rId9"/>
  </p:sldMasterIdLst>
  <p:notesMasterIdLst>
    <p:notesMasterId r:id="rId150"/>
  </p:notesMasterIdLst>
  <p:handoutMasterIdLst>
    <p:handoutMasterId r:id="rId151"/>
  </p:handoutMasterIdLst>
  <p:sldIdLst>
    <p:sldId id="2147480722" r:id="rId10"/>
    <p:sldId id="304" r:id="rId11"/>
    <p:sldId id="2147479950" r:id="rId12"/>
    <p:sldId id="2147480726" r:id="rId13"/>
    <p:sldId id="2147480720" r:id="rId14"/>
    <p:sldId id="2147480721" r:id="rId15"/>
    <p:sldId id="13407" r:id="rId16"/>
    <p:sldId id="2147480704" r:id="rId17"/>
    <p:sldId id="2147472720" r:id="rId18"/>
    <p:sldId id="2147472024" r:id="rId19"/>
    <p:sldId id="306" r:id="rId20"/>
    <p:sldId id="2147483647" r:id="rId21"/>
    <p:sldId id="2147480084" r:id="rId22"/>
    <p:sldId id="305" r:id="rId23"/>
    <p:sldId id="2147480723" r:id="rId24"/>
    <p:sldId id="2147480073" r:id="rId25"/>
    <p:sldId id="2147480728" r:id="rId26"/>
    <p:sldId id="279" r:id="rId27"/>
    <p:sldId id="2147480729" r:id="rId28"/>
    <p:sldId id="8439" r:id="rId29"/>
    <p:sldId id="1187" r:id="rId30"/>
    <p:sldId id="347" r:id="rId31"/>
    <p:sldId id="349" r:id="rId32"/>
    <p:sldId id="354" r:id="rId33"/>
    <p:sldId id="1094" r:id="rId34"/>
    <p:sldId id="2141414436" r:id="rId35"/>
    <p:sldId id="2141414508" r:id="rId36"/>
    <p:sldId id="2141414441" r:id="rId37"/>
    <p:sldId id="2147481420" r:id="rId38"/>
    <p:sldId id="1538" r:id="rId39"/>
    <p:sldId id="1539" r:id="rId40"/>
    <p:sldId id="1540" r:id="rId41"/>
    <p:sldId id="1547" r:id="rId42"/>
    <p:sldId id="2147483614" r:id="rId43"/>
    <p:sldId id="256" r:id="rId44"/>
    <p:sldId id="257" r:id="rId45"/>
    <p:sldId id="258" r:id="rId46"/>
    <p:sldId id="264" r:id="rId47"/>
    <p:sldId id="259" r:id="rId48"/>
    <p:sldId id="260" r:id="rId49"/>
    <p:sldId id="265" r:id="rId50"/>
    <p:sldId id="261" r:id="rId51"/>
    <p:sldId id="262" r:id="rId52"/>
    <p:sldId id="263" r:id="rId53"/>
    <p:sldId id="266" r:id="rId54"/>
    <p:sldId id="267" r:id="rId55"/>
    <p:sldId id="268" r:id="rId56"/>
    <p:sldId id="297" r:id="rId57"/>
    <p:sldId id="2147480730" r:id="rId58"/>
    <p:sldId id="269" r:id="rId59"/>
    <p:sldId id="273" r:id="rId60"/>
    <p:sldId id="277" r:id="rId61"/>
    <p:sldId id="280" r:id="rId62"/>
    <p:sldId id="281" r:id="rId63"/>
    <p:sldId id="282" r:id="rId64"/>
    <p:sldId id="283" r:id="rId65"/>
    <p:sldId id="284" r:id="rId66"/>
    <p:sldId id="285" r:id="rId67"/>
    <p:sldId id="286" r:id="rId68"/>
    <p:sldId id="287" r:id="rId69"/>
    <p:sldId id="288" r:id="rId70"/>
    <p:sldId id="289" r:id="rId71"/>
    <p:sldId id="290" r:id="rId72"/>
    <p:sldId id="291" r:id="rId73"/>
    <p:sldId id="292" r:id="rId74"/>
    <p:sldId id="293" r:id="rId75"/>
    <p:sldId id="294" r:id="rId76"/>
    <p:sldId id="295" r:id="rId77"/>
    <p:sldId id="296" r:id="rId78"/>
    <p:sldId id="298" r:id="rId79"/>
    <p:sldId id="2147483617" r:id="rId80"/>
    <p:sldId id="2147483618" r:id="rId81"/>
    <p:sldId id="2147483619" r:id="rId82"/>
    <p:sldId id="2147483620" r:id="rId83"/>
    <p:sldId id="270" r:id="rId84"/>
    <p:sldId id="271" r:id="rId85"/>
    <p:sldId id="272" r:id="rId86"/>
    <p:sldId id="2147483646" r:id="rId87"/>
    <p:sldId id="2147471839" r:id="rId88"/>
    <p:sldId id="2147471841" r:id="rId89"/>
    <p:sldId id="299" r:id="rId90"/>
    <p:sldId id="2147471840" r:id="rId91"/>
    <p:sldId id="2147471844" r:id="rId92"/>
    <p:sldId id="2147471845" r:id="rId93"/>
    <p:sldId id="300" r:id="rId94"/>
    <p:sldId id="2147471843" r:id="rId95"/>
    <p:sldId id="2147471849" r:id="rId96"/>
    <p:sldId id="301" r:id="rId97"/>
    <p:sldId id="2147480732" r:id="rId98"/>
    <p:sldId id="2147483608" r:id="rId99"/>
    <p:sldId id="2147483609" r:id="rId100"/>
    <p:sldId id="339" r:id="rId101"/>
    <p:sldId id="2147483407" r:id="rId102"/>
    <p:sldId id="342" r:id="rId103"/>
    <p:sldId id="2147483104" r:id="rId104"/>
    <p:sldId id="2147483621" r:id="rId105"/>
    <p:sldId id="2147483097" r:id="rId106"/>
    <p:sldId id="2147483100" r:id="rId107"/>
    <p:sldId id="2147483038" r:id="rId108"/>
    <p:sldId id="2147483072" r:id="rId109"/>
    <p:sldId id="2147483093" r:id="rId110"/>
    <p:sldId id="2147483623" r:id="rId111"/>
    <p:sldId id="303" r:id="rId112"/>
    <p:sldId id="2147483624" r:id="rId113"/>
    <p:sldId id="2147483625" r:id="rId114"/>
    <p:sldId id="2147483626" r:id="rId115"/>
    <p:sldId id="2147483627" r:id="rId116"/>
    <p:sldId id="2147483628" r:id="rId117"/>
    <p:sldId id="2147483629" r:id="rId118"/>
    <p:sldId id="2147483630" r:id="rId119"/>
    <p:sldId id="2147483631" r:id="rId120"/>
    <p:sldId id="2147483632" r:id="rId121"/>
    <p:sldId id="2147483633" r:id="rId122"/>
    <p:sldId id="2147483634" r:id="rId123"/>
    <p:sldId id="2147483635" r:id="rId124"/>
    <p:sldId id="2147480733" r:id="rId125"/>
    <p:sldId id="2147483636" r:id="rId126"/>
    <p:sldId id="2147479595" r:id="rId127"/>
    <p:sldId id="2147483637" r:id="rId128"/>
    <p:sldId id="2147483638" r:id="rId129"/>
    <p:sldId id="3342" r:id="rId130"/>
    <p:sldId id="2147479469" r:id="rId131"/>
    <p:sldId id="2147483639" r:id="rId132"/>
    <p:sldId id="308" r:id="rId133"/>
    <p:sldId id="311" r:id="rId134"/>
    <p:sldId id="556" r:id="rId135"/>
    <p:sldId id="549" r:id="rId136"/>
    <p:sldId id="2147483640" r:id="rId137"/>
    <p:sldId id="2147483641" r:id="rId138"/>
    <p:sldId id="302" r:id="rId139"/>
    <p:sldId id="2147483642" r:id="rId140"/>
    <p:sldId id="2147483643" r:id="rId141"/>
    <p:sldId id="278" r:id="rId142"/>
    <p:sldId id="2147483644" r:id="rId143"/>
    <p:sldId id="2147483645" r:id="rId144"/>
    <p:sldId id="274" r:id="rId145"/>
    <p:sldId id="275" r:id="rId146"/>
    <p:sldId id="276" r:id="rId147"/>
    <p:sldId id="2147480725" r:id="rId148"/>
    <p:sldId id="3329" r:id="rId149"/>
  </p:sldIdLst>
  <p:sldSz cx="12192000" cy="6858000"/>
  <p:notesSz cx="7772400" cy="10058400"/>
  <p:custDataLst>
    <p:tags r:id="rId152"/>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04"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0C8965"/>
    <a:srgbClr val="F7E2E1"/>
    <a:srgbClr val="E4EDF2"/>
    <a:srgbClr val="E4EEF3"/>
    <a:srgbClr val="EDF5F9"/>
    <a:srgbClr val="E3EDF2"/>
    <a:srgbClr val="E3ECF2"/>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77" autoAdjust="0"/>
    <p:restoredTop sz="95617" autoAdjust="0"/>
  </p:normalViewPr>
  <p:slideViewPr>
    <p:cSldViewPr>
      <p:cViewPr varScale="1">
        <p:scale>
          <a:sx n="171" d="100"/>
          <a:sy n="171" d="100"/>
        </p:scale>
        <p:origin x="824" y="184"/>
      </p:cViewPr>
      <p:guideLst>
        <p:guide orient="horz" pos="4208"/>
        <p:guide pos="3704"/>
        <p:guide pos="6208"/>
        <p:guide pos="332"/>
      </p:guideLst>
    </p:cSldViewPr>
  </p:slideViewPr>
  <p:outlineViewPr>
    <p:cViewPr varScale="1">
      <p:scale>
        <a:sx n="170" d="200"/>
        <a:sy n="170" d="200"/>
      </p:scale>
      <p:origin x="0" y="-149912"/>
    </p:cViewPr>
  </p:outlineViewPr>
  <p:notesTextViewPr>
    <p:cViewPr>
      <p:scale>
        <a:sx n="55" d="100"/>
        <a:sy n="55" d="100"/>
      </p:scale>
      <p:origin x="0" y="0"/>
    </p:cViewPr>
  </p:notesTextViewPr>
  <p:sorterViewPr>
    <p:cViewPr>
      <p:scale>
        <a:sx n="150" d="100"/>
        <a:sy n="150"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slide" Target="slides/slide119.xml"/><Relationship Id="rId149" Type="http://schemas.openxmlformats.org/officeDocument/2006/relationships/slide" Target="slides/slide140.xml"/><Relationship Id="rId5" Type="http://schemas.openxmlformats.org/officeDocument/2006/relationships/slideMaster" Target="slideMasters/slideMaster5.xml"/><Relationship Id="rId95" Type="http://schemas.openxmlformats.org/officeDocument/2006/relationships/slide" Target="slides/slide86.xml"/><Relationship Id="rId22" Type="http://schemas.openxmlformats.org/officeDocument/2006/relationships/slide" Target="slides/slide13.xml"/><Relationship Id="rId43" Type="http://schemas.openxmlformats.org/officeDocument/2006/relationships/slide" Target="slides/slide34.xml"/><Relationship Id="rId64" Type="http://schemas.openxmlformats.org/officeDocument/2006/relationships/slide" Target="slides/slide55.xml"/><Relationship Id="rId118" Type="http://schemas.openxmlformats.org/officeDocument/2006/relationships/slide" Target="slides/slide109.xml"/><Relationship Id="rId139" Type="http://schemas.openxmlformats.org/officeDocument/2006/relationships/slide" Target="slides/slide130.xml"/><Relationship Id="rId80" Type="http://schemas.openxmlformats.org/officeDocument/2006/relationships/slide" Target="slides/slide71.xml"/><Relationship Id="rId85" Type="http://schemas.openxmlformats.org/officeDocument/2006/relationships/slide" Target="slides/slide76.xml"/><Relationship Id="rId150" Type="http://schemas.openxmlformats.org/officeDocument/2006/relationships/notesMaster" Target="notesMasters/notesMaster1.xml"/><Relationship Id="rId155" Type="http://schemas.openxmlformats.org/officeDocument/2006/relationships/viewProps" Target="viewProps.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slide" Target="slides/slide115.xml"/><Relationship Id="rId129" Type="http://schemas.openxmlformats.org/officeDocument/2006/relationships/slide" Target="slides/slide120.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40" Type="http://schemas.openxmlformats.org/officeDocument/2006/relationships/slide" Target="slides/slide131.xml"/><Relationship Id="rId145" Type="http://schemas.openxmlformats.org/officeDocument/2006/relationships/slide" Target="slides/slide13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slide" Target="slides/slide121.xml"/><Relationship Id="rId135" Type="http://schemas.openxmlformats.org/officeDocument/2006/relationships/slide" Target="slides/slide126.xml"/><Relationship Id="rId151" Type="http://schemas.openxmlformats.org/officeDocument/2006/relationships/handoutMaster" Target="handoutMasters/handoutMaster1.xml"/><Relationship Id="rId156" Type="http://schemas.openxmlformats.org/officeDocument/2006/relationships/theme" Target="theme/theme1.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slide" Target="slides/slide132.xml"/><Relationship Id="rId146" Type="http://schemas.openxmlformats.org/officeDocument/2006/relationships/slide" Target="slides/slide137.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157" Type="http://schemas.openxmlformats.org/officeDocument/2006/relationships/tableStyles" Target="tableStyles.xml"/><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tags" Target="tags/tag1.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commentAuthors" Target="commentAuthors.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slide" Target="slides/slide139.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presProps" Target="presProps.xml"/><Relationship Id="rId16" Type="http://schemas.openxmlformats.org/officeDocument/2006/relationships/slide" Target="slides/slide7.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90" Type="http://schemas.openxmlformats.org/officeDocument/2006/relationships/slide" Target="slides/slide81.xml"/><Relationship Id="rId27" Type="http://schemas.openxmlformats.org/officeDocument/2006/relationships/slide" Target="slides/slide18.xml"/><Relationship Id="rId48" Type="http://schemas.openxmlformats.org/officeDocument/2006/relationships/slide" Target="slides/slide39.xml"/><Relationship Id="rId69" Type="http://schemas.openxmlformats.org/officeDocument/2006/relationships/slide" Target="slides/slide60.xml"/><Relationship Id="rId113" Type="http://schemas.openxmlformats.org/officeDocument/2006/relationships/slide" Target="slides/slide104.xml"/><Relationship Id="rId134" Type="http://schemas.openxmlformats.org/officeDocument/2006/relationships/slide" Target="slides/slide12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1.xm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package" Target="../embeddings/Microsoft_Excel_Worksheet28.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package" Target="../embeddings/Microsoft_Excel_Worksheet30.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Biomarkers</c:v>
                </c:pt>
              </c:strCache>
            </c:strRef>
          </c:tx>
          <c:dPt>
            <c:idx val="0"/>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01-4209-4AA1-80F1-79949A09461A}"/>
              </c:ext>
            </c:extLst>
          </c:dPt>
          <c:dPt>
            <c:idx val="1"/>
            <c:bubble3D val="0"/>
            <c:spPr>
              <a:solidFill>
                <a:schemeClr val="accent1">
                  <a:lumMod val="50000"/>
                </a:schemeClr>
              </a:solidFill>
              <a:ln w="19050">
                <a:solidFill>
                  <a:schemeClr val="lt1"/>
                </a:solidFill>
              </a:ln>
              <a:effectLst/>
            </c:spPr>
            <c:extLst>
              <c:ext xmlns:c16="http://schemas.microsoft.com/office/drawing/2014/chart" uri="{C3380CC4-5D6E-409C-BE32-E72D297353CC}">
                <c16:uniqueId val="{00000003-4209-4AA1-80F1-79949A09461A}"/>
              </c:ext>
            </c:extLst>
          </c:dPt>
          <c:dPt>
            <c:idx val="2"/>
            <c:bubble3D val="0"/>
            <c:spPr>
              <a:solidFill>
                <a:srgbClr val="3A83A7"/>
              </a:solidFill>
              <a:ln w="19050">
                <a:solidFill>
                  <a:schemeClr val="lt1"/>
                </a:solidFill>
              </a:ln>
              <a:effectLst/>
            </c:spPr>
            <c:extLst>
              <c:ext xmlns:c16="http://schemas.microsoft.com/office/drawing/2014/chart" uri="{C3380CC4-5D6E-409C-BE32-E72D297353CC}">
                <c16:uniqueId val="{00000005-4209-4AA1-80F1-79949A09461A}"/>
              </c:ext>
            </c:extLst>
          </c:dPt>
          <c:dPt>
            <c:idx val="3"/>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7-4209-4AA1-80F1-79949A09461A}"/>
              </c:ext>
            </c:extLst>
          </c:dPt>
          <c:dPt>
            <c:idx val="4"/>
            <c:bubble3D val="0"/>
            <c:spPr>
              <a:solidFill>
                <a:srgbClr val="B04E69"/>
              </a:solidFill>
              <a:ln w="19050">
                <a:solidFill>
                  <a:schemeClr val="lt1"/>
                </a:solidFill>
              </a:ln>
              <a:effectLst/>
            </c:spPr>
            <c:extLst>
              <c:ext xmlns:c16="http://schemas.microsoft.com/office/drawing/2014/chart" uri="{C3380CC4-5D6E-409C-BE32-E72D297353CC}">
                <c16:uniqueId val="{00000009-4209-4AA1-80F1-79949A09461A}"/>
              </c:ext>
            </c:extLst>
          </c:dPt>
          <c:dLbls>
            <c:dLbl>
              <c:idx val="0"/>
              <c:layout>
                <c:manualLayout>
                  <c:x val="-0.14838217963513509"/>
                  <c:y val="0.24315424825346316"/>
                </c:manualLayout>
              </c:layout>
              <c:tx>
                <c:rich>
                  <a:bodyPr/>
                  <a:lstStyle/>
                  <a:p>
                    <a:fld id="{3D3EB3D7-8D2C-184E-8ADE-1D107E917D37}" type="PERCENTAGE">
                      <a:rPr lang="en-US" sz="1500"/>
                      <a:pPr/>
                      <a:t>[PERCENTAGE]</a:t>
                    </a:fld>
                    <a:endParaRPr lang="en-US"/>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209-4AA1-80F1-79949A09461A}"/>
                </c:ext>
              </c:extLst>
            </c:dLbl>
            <c:dLbl>
              <c:idx val="1"/>
              <c:layout>
                <c:manualLayout>
                  <c:x val="0.24366553331939764"/>
                  <c:y val="-0.19242339933098507"/>
                </c:manualLayout>
              </c:layout>
              <c:tx>
                <c:rich>
                  <a:bodyPr rot="0" spcFirstLastPara="1" vertOverflow="ellipsis" vert="horz" wrap="square" lIns="38100" tIns="19050" rIns="38100" bIns="19050" anchor="ctr" anchorCtr="1">
                    <a:noAutofit/>
                  </a:bodyPr>
                  <a:lstStyle/>
                  <a:p>
                    <a:pPr>
                      <a:defRPr lang="ja-JP" sz="2400" b="1" i="0" u="none" strike="noStrike" kern="1200" baseline="0">
                        <a:solidFill>
                          <a:schemeClr val="bg1"/>
                        </a:solidFill>
                        <a:latin typeface="Arial" panose="020B0604020202020204" pitchFamily="34" charset="0"/>
                        <a:ea typeface="+mn-ea"/>
                        <a:cs typeface="Arial" panose="020B0604020202020204" pitchFamily="34" charset="0"/>
                      </a:defRPr>
                    </a:pPr>
                    <a:fld id="{F60DD820-17BB-A54F-A06B-538AD516E05B}" type="PERCENTAGE">
                      <a:rPr lang="en-US" sz="1500"/>
                      <a:pPr>
                        <a:defRPr lang="ja-JP" sz="2400" b="1">
                          <a:solidFill>
                            <a:schemeClr val="bg1"/>
                          </a:solidFill>
                          <a:latin typeface="Arial" panose="020B0604020202020204" pitchFamily="34" charset="0"/>
                          <a:cs typeface="Arial" panose="020B0604020202020204" pitchFamily="34" charset="0"/>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lang="ja-JP" sz="2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manualLayout>
                      <c:w val="0.22905141415736788"/>
                      <c:h val="0.12492411375479055"/>
                    </c:manualLayout>
                  </c15:layout>
                  <c15:dlblFieldTable/>
                  <c15:showDataLabelsRange val="0"/>
                </c:ext>
                <c:ext xmlns:c16="http://schemas.microsoft.com/office/drawing/2014/chart" uri="{C3380CC4-5D6E-409C-BE32-E72D297353CC}">
                  <c16:uniqueId val="{00000003-4209-4AA1-80F1-79949A09461A}"/>
                </c:ext>
              </c:extLst>
            </c:dLbl>
            <c:dLbl>
              <c:idx val="2"/>
              <c:layout>
                <c:manualLayout>
                  <c:x val="-4.8225406084848051E-2"/>
                  <c:y val="-0.19180803470390304"/>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4209-4AA1-80F1-79949A09461A}"/>
                </c:ext>
              </c:extLst>
            </c:dLbl>
            <c:dLbl>
              <c:idx val="3"/>
              <c:layout>
                <c:manualLayout>
                  <c:x val="0.14986719723952871"/>
                  <c:y val="-0.17041231884024155"/>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4209-4AA1-80F1-79949A09461A}"/>
                </c:ext>
              </c:extLst>
            </c:dLbl>
            <c:dLbl>
              <c:idx val="4"/>
              <c:layout>
                <c:manualLayout>
                  <c:x val="0.19266396372978781"/>
                  <c:y val="0.1470074370172787"/>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4209-4AA1-80F1-79949A09461A}"/>
                </c:ext>
              </c:extLst>
            </c:dLbl>
            <c:spPr>
              <a:noFill/>
              <a:ln>
                <a:noFill/>
              </a:ln>
              <a:effectLst/>
            </c:spPr>
            <c:txPr>
              <a:bodyPr rot="0" spcFirstLastPara="1" vertOverflow="ellipsis" vert="horz" wrap="square" lIns="38100" tIns="19050" rIns="38100" bIns="19050" anchor="ctr" anchorCtr="1">
                <a:spAutoFit/>
              </a:bodyPr>
              <a:lstStyle/>
              <a:p>
                <a:pPr>
                  <a:defRPr lang="ja-JP" sz="2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Sheet1!$A$2:$A$3</c:f>
              <c:strCache>
                <c:ptCount val="2"/>
                <c:pt idx="0">
                  <c:v>BRCAm</c:v>
                </c:pt>
                <c:pt idx="1">
                  <c:v>BRCAwt</c:v>
                </c:pt>
              </c:strCache>
            </c:strRef>
          </c:cat>
          <c:val>
            <c:numRef>
              <c:f>Sheet1!$B$2:$B$3</c:f>
              <c:numCache>
                <c:formatCode>General</c:formatCode>
                <c:ptCount val="2"/>
                <c:pt idx="0">
                  <c:v>25</c:v>
                </c:pt>
                <c:pt idx="1">
                  <c:v>75</c:v>
                </c:pt>
              </c:numCache>
            </c:numRef>
          </c:val>
          <c:extLst>
            <c:ext xmlns:c16="http://schemas.microsoft.com/office/drawing/2014/chart" uri="{C3380CC4-5D6E-409C-BE32-E72D297353CC}">
              <c16:uniqueId val="{0000000A-4209-4AA1-80F1-79949A09461A}"/>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0"/>
          <c:tx>
            <c:strRef>
              <c:f>Sheet1!$B$1</c:f>
              <c:strCache>
                <c:ptCount val="1"/>
                <c:pt idx="0">
                  <c:v>Grades 3+</c:v>
                </c:pt>
              </c:strCache>
            </c:strRef>
          </c:tx>
          <c:spPr>
            <a:solidFill>
              <a:srgbClr val="317CC1"/>
            </a:solidFill>
            <a:ln>
              <a:noFill/>
            </a:ln>
            <a:effectLst/>
          </c:spPr>
          <c:invertIfNegative val="0"/>
          <c:dPt>
            <c:idx val="0"/>
            <c:invertIfNegative val="0"/>
            <c:bubble3D val="0"/>
            <c:spPr>
              <a:solidFill>
                <a:srgbClr val="317CC1"/>
              </a:solidFill>
              <a:ln>
                <a:noFill/>
              </a:ln>
              <a:effectLst/>
            </c:spPr>
            <c:extLst>
              <c:ext xmlns:c16="http://schemas.microsoft.com/office/drawing/2014/chart" uri="{C3380CC4-5D6E-409C-BE32-E72D297353CC}">
                <c16:uniqueId val="{00000001-4149-4CA9-9C80-FA6B091AEE79}"/>
              </c:ext>
            </c:extLst>
          </c:dPt>
          <c:dPt>
            <c:idx val="1"/>
            <c:invertIfNegative val="0"/>
            <c:bubble3D val="0"/>
            <c:spPr>
              <a:solidFill>
                <a:srgbClr val="317CC1"/>
              </a:solidFill>
              <a:ln>
                <a:noFill/>
              </a:ln>
              <a:effectLst/>
            </c:spPr>
            <c:extLst>
              <c:ext xmlns:c16="http://schemas.microsoft.com/office/drawing/2014/chart" uri="{C3380CC4-5D6E-409C-BE32-E72D297353CC}">
                <c16:uniqueId val="{00000003-4149-4CA9-9C80-FA6B091AEE79}"/>
              </c:ext>
            </c:extLst>
          </c:dPt>
          <c:dPt>
            <c:idx val="2"/>
            <c:invertIfNegative val="0"/>
            <c:bubble3D val="0"/>
            <c:spPr>
              <a:solidFill>
                <a:srgbClr val="317CC1"/>
              </a:solidFill>
              <a:ln>
                <a:noFill/>
              </a:ln>
              <a:effectLst/>
            </c:spPr>
            <c:extLst>
              <c:ext xmlns:c16="http://schemas.microsoft.com/office/drawing/2014/chart" uri="{C3380CC4-5D6E-409C-BE32-E72D297353CC}">
                <c16:uniqueId val="{00000005-4149-4CA9-9C80-FA6B091AEE79}"/>
              </c:ext>
            </c:extLst>
          </c:dPt>
          <c:dPt>
            <c:idx val="3"/>
            <c:invertIfNegative val="0"/>
            <c:bubble3D val="0"/>
            <c:spPr>
              <a:solidFill>
                <a:srgbClr val="317CC1"/>
              </a:solidFill>
              <a:ln>
                <a:noFill/>
              </a:ln>
              <a:effectLst/>
            </c:spPr>
            <c:extLst>
              <c:ext xmlns:c16="http://schemas.microsoft.com/office/drawing/2014/chart" uri="{C3380CC4-5D6E-409C-BE32-E72D297353CC}">
                <c16:uniqueId val="{00000007-4149-4CA9-9C80-FA6B091AEE79}"/>
              </c:ext>
            </c:extLst>
          </c:dPt>
          <c:dLbls>
            <c:dLbl>
              <c:idx val="2"/>
              <c:layout>
                <c:manualLayout>
                  <c:x val="-9.2176716745081635E-17"/>
                  <c:y val="-1.396260184798341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149-4CA9-9C80-FA6B091AEE79}"/>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MIRV</c:v>
                </c:pt>
                <c:pt idx="1">
                  <c:v>Pac</c:v>
                </c:pt>
                <c:pt idx="2">
                  <c:v>PLD</c:v>
                </c:pt>
                <c:pt idx="3">
                  <c:v>Topo</c:v>
                </c:pt>
              </c:strCache>
            </c:strRef>
          </c:cat>
          <c:val>
            <c:numRef>
              <c:f>Sheet1!$B$2:$B$5</c:f>
              <c:numCache>
                <c:formatCode>General</c:formatCode>
                <c:ptCount val="4"/>
                <c:pt idx="2">
                  <c:v>1</c:v>
                </c:pt>
              </c:numCache>
            </c:numRef>
          </c:val>
          <c:extLst>
            <c:ext xmlns:c16="http://schemas.microsoft.com/office/drawing/2014/chart" uri="{C3380CC4-5D6E-409C-BE32-E72D297353CC}">
              <c16:uniqueId val="{00000008-4149-4CA9-9C80-FA6B091AEE79}"/>
            </c:ext>
          </c:extLst>
        </c:ser>
        <c:ser>
          <c:idx val="0"/>
          <c:order val="1"/>
          <c:tx>
            <c:strRef>
              <c:f>Sheet1!$C$1</c:f>
              <c:strCache>
                <c:ptCount val="1"/>
                <c:pt idx="0">
                  <c:v>All Grades</c:v>
                </c:pt>
              </c:strCache>
            </c:strRef>
          </c:tx>
          <c:spPr>
            <a:solidFill>
              <a:srgbClr val="9DC3E6"/>
            </a:solidFill>
            <a:ln>
              <a:noFill/>
            </a:ln>
            <a:effectLst/>
          </c:spPr>
          <c:invertIfNegative val="0"/>
          <c:dPt>
            <c:idx val="0"/>
            <c:invertIfNegative val="0"/>
            <c:bubble3D val="0"/>
            <c:spPr>
              <a:solidFill>
                <a:srgbClr val="F4B183"/>
              </a:solidFill>
              <a:ln>
                <a:noFill/>
              </a:ln>
              <a:effectLst/>
            </c:spPr>
            <c:extLst>
              <c:ext xmlns:c16="http://schemas.microsoft.com/office/drawing/2014/chart" uri="{C3380CC4-5D6E-409C-BE32-E72D297353CC}">
                <c16:uniqueId val="{0000000A-4149-4CA9-9C80-FA6B091AEE79}"/>
              </c:ext>
            </c:extLst>
          </c:dPt>
          <c:dPt>
            <c:idx val="1"/>
            <c:invertIfNegative val="0"/>
            <c:bubble3D val="0"/>
            <c:spPr>
              <a:solidFill>
                <a:srgbClr val="9DC3E6"/>
              </a:solidFill>
              <a:ln>
                <a:noFill/>
              </a:ln>
              <a:effectLst/>
            </c:spPr>
            <c:extLst>
              <c:ext xmlns:c16="http://schemas.microsoft.com/office/drawing/2014/chart" uri="{C3380CC4-5D6E-409C-BE32-E72D297353CC}">
                <c16:uniqueId val="{0000000C-4149-4CA9-9C80-FA6B091AEE79}"/>
              </c:ext>
            </c:extLst>
          </c:dPt>
          <c:dPt>
            <c:idx val="2"/>
            <c:invertIfNegative val="0"/>
            <c:bubble3D val="0"/>
            <c:spPr>
              <a:solidFill>
                <a:srgbClr val="9DC3E6"/>
              </a:solidFill>
              <a:ln>
                <a:noFill/>
              </a:ln>
              <a:effectLst/>
            </c:spPr>
            <c:extLst>
              <c:ext xmlns:c16="http://schemas.microsoft.com/office/drawing/2014/chart" uri="{C3380CC4-5D6E-409C-BE32-E72D297353CC}">
                <c16:uniqueId val="{0000000E-4149-4CA9-9C80-FA6B091AEE79}"/>
              </c:ext>
            </c:extLst>
          </c:dPt>
          <c:dPt>
            <c:idx val="3"/>
            <c:invertIfNegative val="0"/>
            <c:bubble3D val="0"/>
            <c:spPr>
              <a:solidFill>
                <a:srgbClr val="9DC3E6"/>
              </a:solidFill>
              <a:ln>
                <a:noFill/>
              </a:ln>
              <a:effectLst/>
            </c:spPr>
            <c:extLst>
              <c:ext xmlns:c16="http://schemas.microsoft.com/office/drawing/2014/chart" uri="{C3380CC4-5D6E-409C-BE32-E72D297353CC}">
                <c16:uniqueId val="{00000010-4149-4CA9-9C80-FA6B091AEE79}"/>
              </c:ext>
            </c:extLst>
          </c:dPt>
          <c:dLbls>
            <c:dLbl>
              <c:idx val="0"/>
              <c:layout>
                <c:manualLayout>
                  <c:x val="0"/>
                  <c:y val="-4.609202962399162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149-4CA9-9C80-FA6B091AEE79}"/>
                </c:ext>
              </c:extLst>
            </c:dLbl>
            <c:dLbl>
              <c:idx val="1"/>
              <c:layout>
                <c:manualLayout>
                  <c:x val="-2.0110977503618517E-2"/>
                  <c:y val="-0.1067649986027289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0.24140457486600242"/>
                      <c:h val="9.9973218969549291E-2"/>
                    </c:manualLayout>
                  </c15:layout>
                </c:ext>
                <c:ext xmlns:c16="http://schemas.microsoft.com/office/drawing/2014/chart" uri="{C3380CC4-5D6E-409C-BE32-E72D297353CC}">
                  <c16:uniqueId val="{0000000C-4149-4CA9-9C80-FA6B091AEE79}"/>
                </c:ext>
              </c:extLst>
            </c:dLbl>
            <c:dLbl>
              <c:idx val="2"/>
              <c:layout>
                <c:manualLayout>
                  <c:x val="-1.3407670243101121E-2"/>
                  <c:y val="-0.10287347587133339"/>
                </c:manualLayout>
              </c:layout>
              <c:tx>
                <c:rich>
                  <a:bodyPr/>
                  <a:lstStyle/>
                  <a:p>
                    <a:r>
                      <a:rPr lang="en-US"/>
                      <a:t>13</a:t>
                    </a:r>
                  </a:p>
                </c:rich>
              </c:tx>
              <c:dLblPos val="ctr"/>
              <c:showLegendKey val="0"/>
              <c:showVal val="1"/>
              <c:showCatName val="0"/>
              <c:showSerName val="0"/>
              <c:showPercent val="0"/>
              <c:showBubbleSize val="0"/>
              <c:extLst>
                <c:ext xmlns:c15="http://schemas.microsoft.com/office/drawing/2012/chart" uri="{CE6537A1-D6FC-4f65-9D91-7224C49458BB}">
                  <c15:layout>
                    <c:manualLayout>
                      <c:w val="0.33525826656771029"/>
                      <c:h val="9.2190173506758386E-2"/>
                    </c:manualLayout>
                  </c15:layout>
                  <c15:showDataLabelsRange val="0"/>
                </c:ext>
                <c:ext xmlns:c16="http://schemas.microsoft.com/office/drawing/2014/chart" uri="{C3380CC4-5D6E-409C-BE32-E72D297353CC}">
                  <c16:uniqueId val="{0000000E-4149-4CA9-9C80-FA6B091AEE79}"/>
                </c:ext>
              </c:extLst>
            </c:dLbl>
            <c:dLbl>
              <c:idx val="3"/>
              <c:layout>
                <c:manualLayout>
                  <c:x val="-9.2176716745081635E-17"/>
                  <c:y val="-6.885629201868492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4149-4CA9-9C80-FA6B091AEE79}"/>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MIRV</c:v>
                </c:pt>
                <c:pt idx="1">
                  <c:v>Pac</c:v>
                </c:pt>
                <c:pt idx="2">
                  <c:v>PLD</c:v>
                </c:pt>
                <c:pt idx="3">
                  <c:v>Topo</c:v>
                </c:pt>
              </c:strCache>
            </c:strRef>
          </c:cat>
          <c:val>
            <c:numRef>
              <c:f>Sheet1!$C$2:$C$5</c:f>
              <c:numCache>
                <c:formatCode>General</c:formatCode>
                <c:ptCount val="4"/>
                <c:pt idx="0">
                  <c:v>3</c:v>
                </c:pt>
                <c:pt idx="1">
                  <c:v>12</c:v>
                </c:pt>
                <c:pt idx="2">
                  <c:v>12</c:v>
                </c:pt>
                <c:pt idx="3">
                  <c:v>6</c:v>
                </c:pt>
              </c:numCache>
            </c:numRef>
          </c:val>
          <c:extLst>
            <c:ext xmlns:c16="http://schemas.microsoft.com/office/drawing/2014/chart" uri="{C3380CC4-5D6E-409C-BE32-E72D297353CC}">
              <c16:uniqueId val="{00000011-4149-4CA9-9C80-FA6B091AEE79}"/>
            </c:ext>
          </c:extLst>
        </c:ser>
        <c:dLbls>
          <c:showLegendKey val="0"/>
          <c:showVal val="0"/>
          <c:showCatName val="0"/>
          <c:showSerName val="0"/>
          <c:showPercent val="0"/>
          <c:showBubbleSize val="0"/>
        </c:dLbls>
        <c:gapWidth val="12"/>
        <c:overlap val="100"/>
        <c:axId val="139632960"/>
        <c:axId val="139646272"/>
      </c:barChart>
      <c:catAx>
        <c:axId val="13963296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39646272"/>
        <c:crosses val="autoZero"/>
        <c:auto val="1"/>
        <c:lblAlgn val="ctr"/>
        <c:lblOffset val="100"/>
        <c:noMultiLvlLbl val="0"/>
      </c:catAx>
      <c:valAx>
        <c:axId val="139646272"/>
        <c:scaling>
          <c:orientation val="minMax"/>
          <c:max val="60"/>
          <c:min val="0"/>
        </c:scaling>
        <c:delete val="1"/>
        <c:axPos val="l"/>
        <c:majorGridlines>
          <c:spPr>
            <a:ln w="9525" cap="flat" cmpd="sng" algn="ctr">
              <a:noFill/>
              <a:round/>
            </a:ln>
            <a:effectLst/>
          </c:spPr>
        </c:majorGridlines>
        <c:numFmt formatCode="General" sourceLinked="1"/>
        <c:majorTickMark val="out"/>
        <c:minorTickMark val="none"/>
        <c:tickLblPos val="nextTo"/>
        <c:crossAx val="1396329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0"/>
          <c:tx>
            <c:strRef>
              <c:f>Sheet1!$B$1</c:f>
              <c:strCache>
                <c:ptCount val="1"/>
                <c:pt idx="0">
                  <c:v>Grades 3+</c:v>
                </c:pt>
              </c:strCache>
            </c:strRef>
          </c:tx>
          <c:spPr>
            <a:solidFill>
              <a:srgbClr val="C85C12"/>
            </a:solidFill>
            <a:ln>
              <a:noFill/>
            </a:ln>
            <a:effectLst/>
          </c:spPr>
          <c:invertIfNegative val="0"/>
          <c:dPt>
            <c:idx val="0"/>
            <c:invertIfNegative val="0"/>
            <c:bubble3D val="0"/>
            <c:spPr>
              <a:solidFill>
                <a:srgbClr val="C85C12"/>
              </a:solidFill>
              <a:ln>
                <a:noFill/>
              </a:ln>
              <a:effectLst/>
            </c:spPr>
            <c:extLst>
              <c:ext xmlns:c16="http://schemas.microsoft.com/office/drawing/2014/chart" uri="{C3380CC4-5D6E-409C-BE32-E72D297353CC}">
                <c16:uniqueId val="{00000001-B310-4618-8C3C-D0B15AF12101}"/>
              </c:ext>
            </c:extLst>
          </c:dPt>
          <c:dPt>
            <c:idx val="1"/>
            <c:invertIfNegative val="0"/>
            <c:bubble3D val="0"/>
            <c:spPr>
              <a:solidFill>
                <a:srgbClr val="C85C12"/>
              </a:solidFill>
              <a:ln>
                <a:noFill/>
              </a:ln>
              <a:effectLst/>
            </c:spPr>
            <c:extLst>
              <c:ext xmlns:c16="http://schemas.microsoft.com/office/drawing/2014/chart" uri="{C3380CC4-5D6E-409C-BE32-E72D297353CC}">
                <c16:uniqueId val="{00000003-B310-4618-8C3C-D0B15AF12101}"/>
              </c:ext>
            </c:extLst>
          </c:dPt>
          <c:dPt>
            <c:idx val="2"/>
            <c:invertIfNegative val="0"/>
            <c:bubble3D val="0"/>
            <c:spPr>
              <a:solidFill>
                <a:srgbClr val="C85C12"/>
              </a:solidFill>
              <a:ln>
                <a:noFill/>
              </a:ln>
              <a:effectLst/>
            </c:spPr>
            <c:extLst>
              <c:ext xmlns:c16="http://schemas.microsoft.com/office/drawing/2014/chart" uri="{C3380CC4-5D6E-409C-BE32-E72D297353CC}">
                <c16:uniqueId val="{00000005-B310-4618-8C3C-D0B15AF12101}"/>
              </c:ext>
            </c:extLst>
          </c:dPt>
          <c:dPt>
            <c:idx val="3"/>
            <c:invertIfNegative val="0"/>
            <c:bubble3D val="0"/>
            <c:spPr>
              <a:solidFill>
                <a:srgbClr val="C85C12"/>
              </a:solidFill>
              <a:ln>
                <a:noFill/>
              </a:ln>
              <a:effectLst/>
            </c:spPr>
            <c:extLst>
              <c:ext xmlns:c16="http://schemas.microsoft.com/office/drawing/2014/chart" uri="{C3380CC4-5D6E-409C-BE32-E72D297353CC}">
                <c16:uniqueId val="{00000007-B310-4618-8C3C-D0B15AF12101}"/>
              </c:ext>
            </c:extLst>
          </c:dPt>
          <c:dLbls>
            <c:dLbl>
              <c:idx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1-B310-4618-8C3C-D0B15AF12101}"/>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MIRV</c:v>
                </c:pt>
                <c:pt idx="1">
                  <c:v>Pac</c:v>
                </c:pt>
                <c:pt idx="2">
                  <c:v>PLD</c:v>
                </c:pt>
                <c:pt idx="3">
                  <c:v>Topo</c:v>
                </c:pt>
              </c:strCache>
            </c:strRef>
          </c:cat>
          <c:val>
            <c:numRef>
              <c:f>Sheet1!$B$2:$B$5</c:f>
              <c:numCache>
                <c:formatCode>General</c:formatCode>
                <c:ptCount val="4"/>
                <c:pt idx="0">
                  <c:v>8</c:v>
                </c:pt>
              </c:numCache>
            </c:numRef>
          </c:val>
          <c:extLst>
            <c:ext xmlns:c16="http://schemas.microsoft.com/office/drawing/2014/chart" uri="{C3380CC4-5D6E-409C-BE32-E72D297353CC}">
              <c16:uniqueId val="{00000008-B310-4618-8C3C-D0B15AF12101}"/>
            </c:ext>
          </c:extLst>
        </c:ser>
        <c:ser>
          <c:idx val="0"/>
          <c:order val="1"/>
          <c:tx>
            <c:strRef>
              <c:f>Sheet1!$C$1</c:f>
              <c:strCache>
                <c:ptCount val="1"/>
                <c:pt idx="0">
                  <c:v>All Grades</c:v>
                </c:pt>
              </c:strCache>
            </c:strRef>
          </c:tx>
          <c:spPr>
            <a:solidFill>
              <a:srgbClr val="9DC3E6"/>
            </a:solidFill>
            <a:ln>
              <a:noFill/>
            </a:ln>
            <a:effectLst/>
          </c:spPr>
          <c:invertIfNegative val="0"/>
          <c:dPt>
            <c:idx val="0"/>
            <c:invertIfNegative val="0"/>
            <c:bubble3D val="0"/>
            <c:spPr>
              <a:solidFill>
                <a:srgbClr val="F4B183"/>
              </a:solidFill>
              <a:ln>
                <a:noFill/>
              </a:ln>
              <a:effectLst/>
            </c:spPr>
            <c:extLst>
              <c:ext xmlns:c16="http://schemas.microsoft.com/office/drawing/2014/chart" uri="{C3380CC4-5D6E-409C-BE32-E72D297353CC}">
                <c16:uniqueId val="{0000000A-B310-4618-8C3C-D0B15AF12101}"/>
              </c:ext>
            </c:extLst>
          </c:dPt>
          <c:dPt>
            <c:idx val="1"/>
            <c:invertIfNegative val="0"/>
            <c:bubble3D val="0"/>
            <c:spPr>
              <a:solidFill>
                <a:srgbClr val="9DC3E6"/>
              </a:solidFill>
              <a:ln>
                <a:noFill/>
              </a:ln>
              <a:effectLst/>
            </c:spPr>
            <c:extLst>
              <c:ext xmlns:c16="http://schemas.microsoft.com/office/drawing/2014/chart" uri="{C3380CC4-5D6E-409C-BE32-E72D297353CC}">
                <c16:uniqueId val="{0000000C-B310-4618-8C3C-D0B15AF12101}"/>
              </c:ext>
            </c:extLst>
          </c:dPt>
          <c:dPt>
            <c:idx val="2"/>
            <c:invertIfNegative val="0"/>
            <c:bubble3D val="0"/>
            <c:spPr>
              <a:solidFill>
                <a:srgbClr val="9DC3E6"/>
              </a:solidFill>
              <a:ln>
                <a:noFill/>
              </a:ln>
              <a:effectLst/>
            </c:spPr>
            <c:extLst>
              <c:ext xmlns:c16="http://schemas.microsoft.com/office/drawing/2014/chart" uri="{C3380CC4-5D6E-409C-BE32-E72D297353CC}">
                <c16:uniqueId val="{0000000E-B310-4618-8C3C-D0B15AF12101}"/>
              </c:ext>
            </c:extLst>
          </c:dPt>
          <c:dPt>
            <c:idx val="3"/>
            <c:invertIfNegative val="0"/>
            <c:bubble3D val="0"/>
            <c:spPr>
              <a:solidFill>
                <a:srgbClr val="9DC3E6"/>
              </a:solidFill>
              <a:ln>
                <a:noFill/>
              </a:ln>
              <a:effectLst/>
            </c:spPr>
            <c:extLst>
              <c:ext xmlns:c16="http://schemas.microsoft.com/office/drawing/2014/chart" uri="{C3380CC4-5D6E-409C-BE32-E72D297353CC}">
                <c16:uniqueId val="{00000010-B310-4618-8C3C-D0B15AF12101}"/>
              </c:ext>
            </c:extLst>
          </c:dPt>
          <c:dLbls>
            <c:dLbl>
              <c:idx val="0"/>
              <c:delete val="1"/>
              <c:extLst>
                <c:ext xmlns:c15="http://schemas.microsoft.com/office/drawing/2012/chart" uri="{CE6537A1-D6FC-4f65-9D91-7224C49458BB}"/>
                <c:ext xmlns:c16="http://schemas.microsoft.com/office/drawing/2014/chart" uri="{C3380CC4-5D6E-409C-BE32-E72D297353CC}">
                  <c16:uniqueId val="{0000000A-B310-4618-8C3C-D0B15AF12101}"/>
                </c:ext>
              </c:extLst>
            </c:dLbl>
            <c:dLbl>
              <c:idx val="1"/>
              <c:layout>
                <c:manualLayout>
                  <c:x val="-4.6088358372540818E-17"/>
                  <c:y val="-5.134443704442173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310-4618-8C3C-D0B15AF12101}"/>
                </c:ext>
              </c:extLst>
            </c:dLbl>
            <c:dLbl>
              <c:idx val="3"/>
              <c:layout>
                <c:manualLayout>
                  <c:x val="-9.2176716745081635E-17"/>
                  <c:y val="-3.966986706157978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310-4618-8C3C-D0B15AF12101}"/>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MIRV</c:v>
                </c:pt>
                <c:pt idx="1">
                  <c:v>Pac</c:v>
                </c:pt>
                <c:pt idx="2">
                  <c:v>PLD</c:v>
                </c:pt>
                <c:pt idx="3">
                  <c:v>Topo</c:v>
                </c:pt>
              </c:strCache>
            </c:strRef>
          </c:cat>
          <c:val>
            <c:numRef>
              <c:f>Sheet1!$C$2:$C$5</c:f>
              <c:numCache>
                <c:formatCode>General</c:formatCode>
                <c:ptCount val="4"/>
                <c:pt idx="0">
                  <c:v>33</c:v>
                </c:pt>
                <c:pt idx="1">
                  <c:v>4</c:v>
                </c:pt>
                <c:pt idx="2">
                  <c:v>1</c:v>
                </c:pt>
                <c:pt idx="3">
                  <c:v>2</c:v>
                </c:pt>
              </c:numCache>
            </c:numRef>
          </c:val>
          <c:extLst>
            <c:ext xmlns:c16="http://schemas.microsoft.com/office/drawing/2014/chart" uri="{C3380CC4-5D6E-409C-BE32-E72D297353CC}">
              <c16:uniqueId val="{00000011-B310-4618-8C3C-D0B15AF12101}"/>
            </c:ext>
          </c:extLst>
        </c:ser>
        <c:dLbls>
          <c:showLegendKey val="0"/>
          <c:showVal val="0"/>
          <c:showCatName val="0"/>
          <c:showSerName val="0"/>
          <c:showPercent val="0"/>
          <c:showBubbleSize val="0"/>
        </c:dLbls>
        <c:gapWidth val="12"/>
        <c:overlap val="100"/>
        <c:axId val="139632960"/>
        <c:axId val="139646272"/>
      </c:barChart>
      <c:catAx>
        <c:axId val="13963296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39646272"/>
        <c:crosses val="autoZero"/>
        <c:auto val="1"/>
        <c:lblAlgn val="ctr"/>
        <c:lblOffset val="100"/>
        <c:noMultiLvlLbl val="0"/>
      </c:catAx>
      <c:valAx>
        <c:axId val="139646272"/>
        <c:scaling>
          <c:orientation val="minMax"/>
          <c:max val="60"/>
          <c:min val="0"/>
        </c:scaling>
        <c:delete val="1"/>
        <c:axPos val="l"/>
        <c:majorGridlines>
          <c:spPr>
            <a:ln w="9525" cap="flat" cmpd="sng" algn="ctr">
              <a:noFill/>
              <a:round/>
            </a:ln>
            <a:effectLst/>
          </c:spPr>
        </c:majorGridlines>
        <c:numFmt formatCode="General" sourceLinked="1"/>
        <c:majorTickMark val="out"/>
        <c:minorTickMark val="none"/>
        <c:tickLblPos val="nextTo"/>
        <c:crossAx val="1396329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0"/>
          <c:tx>
            <c:strRef>
              <c:f>Sheet1!$B$1</c:f>
              <c:strCache>
                <c:ptCount val="1"/>
                <c:pt idx="0">
                  <c:v>Grades 3+</c:v>
                </c:pt>
              </c:strCache>
            </c:strRef>
          </c:tx>
          <c:spPr>
            <a:solidFill>
              <a:srgbClr val="C85C12"/>
            </a:solidFill>
            <a:ln>
              <a:noFill/>
            </a:ln>
            <a:effectLst/>
          </c:spPr>
          <c:invertIfNegative val="0"/>
          <c:dPt>
            <c:idx val="0"/>
            <c:invertIfNegative val="0"/>
            <c:bubble3D val="0"/>
            <c:spPr>
              <a:solidFill>
                <a:srgbClr val="C85C12"/>
              </a:solidFill>
              <a:ln>
                <a:noFill/>
              </a:ln>
              <a:effectLst/>
            </c:spPr>
            <c:extLst>
              <c:ext xmlns:c16="http://schemas.microsoft.com/office/drawing/2014/chart" uri="{C3380CC4-5D6E-409C-BE32-E72D297353CC}">
                <c16:uniqueId val="{00000001-93D3-4B60-8FC9-9132EFCF1F8A}"/>
              </c:ext>
            </c:extLst>
          </c:dPt>
          <c:dPt>
            <c:idx val="1"/>
            <c:invertIfNegative val="0"/>
            <c:bubble3D val="0"/>
            <c:spPr>
              <a:solidFill>
                <a:srgbClr val="C85C12"/>
              </a:solidFill>
              <a:ln>
                <a:noFill/>
              </a:ln>
              <a:effectLst/>
            </c:spPr>
            <c:extLst>
              <c:ext xmlns:c16="http://schemas.microsoft.com/office/drawing/2014/chart" uri="{C3380CC4-5D6E-409C-BE32-E72D297353CC}">
                <c16:uniqueId val="{00000003-93D3-4B60-8FC9-9132EFCF1F8A}"/>
              </c:ext>
            </c:extLst>
          </c:dPt>
          <c:dPt>
            <c:idx val="2"/>
            <c:invertIfNegative val="0"/>
            <c:bubble3D val="0"/>
            <c:spPr>
              <a:solidFill>
                <a:srgbClr val="C85C12"/>
              </a:solidFill>
              <a:ln>
                <a:noFill/>
              </a:ln>
              <a:effectLst/>
            </c:spPr>
            <c:extLst>
              <c:ext xmlns:c16="http://schemas.microsoft.com/office/drawing/2014/chart" uri="{C3380CC4-5D6E-409C-BE32-E72D297353CC}">
                <c16:uniqueId val="{00000005-93D3-4B60-8FC9-9132EFCF1F8A}"/>
              </c:ext>
            </c:extLst>
          </c:dPt>
          <c:dPt>
            <c:idx val="3"/>
            <c:invertIfNegative val="0"/>
            <c:bubble3D val="0"/>
            <c:spPr>
              <a:solidFill>
                <a:srgbClr val="C85C12"/>
              </a:solidFill>
              <a:ln>
                <a:noFill/>
              </a:ln>
              <a:effectLst/>
            </c:spPr>
            <c:extLst>
              <c:ext xmlns:c16="http://schemas.microsoft.com/office/drawing/2014/chart" uri="{C3380CC4-5D6E-409C-BE32-E72D297353CC}">
                <c16:uniqueId val="{00000007-93D3-4B60-8FC9-9132EFCF1F8A}"/>
              </c:ext>
            </c:extLst>
          </c:dPt>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3D3-4B60-8FC9-9132EFCF1F8A}"/>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MIRV</c:v>
                </c:pt>
                <c:pt idx="1">
                  <c:v>Pac</c:v>
                </c:pt>
                <c:pt idx="2">
                  <c:v>PLD</c:v>
                </c:pt>
                <c:pt idx="3">
                  <c:v>Topo</c:v>
                </c:pt>
              </c:strCache>
            </c:strRef>
          </c:cat>
          <c:val>
            <c:numRef>
              <c:f>Sheet1!$B$2:$B$5</c:f>
              <c:numCache>
                <c:formatCode>General</c:formatCode>
                <c:ptCount val="4"/>
                <c:pt idx="0">
                  <c:v>9</c:v>
                </c:pt>
              </c:numCache>
            </c:numRef>
          </c:val>
          <c:extLst>
            <c:ext xmlns:c16="http://schemas.microsoft.com/office/drawing/2014/chart" uri="{C3380CC4-5D6E-409C-BE32-E72D297353CC}">
              <c16:uniqueId val="{00000008-93D3-4B60-8FC9-9132EFCF1F8A}"/>
            </c:ext>
          </c:extLst>
        </c:ser>
        <c:ser>
          <c:idx val="0"/>
          <c:order val="1"/>
          <c:tx>
            <c:strRef>
              <c:f>Sheet1!$C$1</c:f>
              <c:strCache>
                <c:ptCount val="1"/>
                <c:pt idx="0">
                  <c:v>All Grades</c:v>
                </c:pt>
              </c:strCache>
            </c:strRef>
          </c:tx>
          <c:spPr>
            <a:solidFill>
              <a:srgbClr val="F4B183"/>
            </a:solidFill>
            <a:ln>
              <a:noFill/>
            </a:ln>
            <a:effectLst/>
          </c:spPr>
          <c:invertIfNegative val="0"/>
          <c:dPt>
            <c:idx val="0"/>
            <c:invertIfNegative val="0"/>
            <c:bubble3D val="0"/>
            <c:spPr>
              <a:solidFill>
                <a:srgbClr val="F4B183"/>
              </a:solidFill>
              <a:ln>
                <a:noFill/>
              </a:ln>
              <a:effectLst/>
            </c:spPr>
            <c:extLst>
              <c:ext xmlns:c16="http://schemas.microsoft.com/office/drawing/2014/chart" uri="{C3380CC4-5D6E-409C-BE32-E72D297353CC}">
                <c16:uniqueId val="{0000000A-93D3-4B60-8FC9-9132EFCF1F8A}"/>
              </c:ext>
            </c:extLst>
          </c:dPt>
          <c:dPt>
            <c:idx val="1"/>
            <c:invertIfNegative val="0"/>
            <c:bubble3D val="0"/>
            <c:spPr>
              <a:solidFill>
                <a:srgbClr val="F4B183"/>
              </a:solidFill>
              <a:ln>
                <a:noFill/>
              </a:ln>
              <a:effectLst/>
            </c:spPr>
            <c:extLst>
              <c:ext xmlns:c16="http://schemas.microsoft.com/office/drawing/2014/chart" uri="{C3380CC4-5D6E-409C-BE32-E72D297353CC}">
                <c16:uniqueId val="{0000000C-93D3-4B60-8FC9-9132EFCF1F8A}"/>
              </c:ext>
            </c:extLst>
          </c:dPt>
          <c:dPt>
            <c:idx val="2"/>
            <c:invertIfNegative val="0"/>
            <c:bubble3D val="0"/>
            <c:spPr>
              <a:solidFill>
                <a:srgbClr val="F4B183"/>
              </a:solidFill>
              <a:ln>
                <a:noFill/>
              </a:ln>
              <a:effectLst/>
            </c:spPr>
            <c:extLst>
              <c:ext xmlns:c16="http://schemas.microsoft.com/office/drawing/2014/chart" uri="{C3380CC4-5D6E-409C-BE32-E72D297353CC}">
                <c16:uniqueId val="{0000000E-93D3-4B60-8FC9-9132EFCF1F8A}"/>
              </c:ext>
            </c:extLst>
          </c:dPt>
          <c:dPt>
            <c:idx val="3"/>
            <c:invertIfNegative val="0"/>
            <c:bubble3D val="0"/>
            <c:spPr>
              <a:solidFill>
                <a:srgbClr val="F4B183"/>
              </a:solidFill>
              <a:ln>
                <a:noFill/>
              </a:ln>
              <a:effectLst/>
            </c:spPr>
            <c:extLst>
              <c:ext xmlns:c16="http://schemas.microsoft.com/office/drawing/2014/chart" uri="{C3380CC4-5D6E-409C-BE32-E72D297353CC}">
                <c16:uniqueId val="{00000010-93D3-4B60-8FC9-9132EFCF1F8A}"/>
              </c:ext>
            </c:extLst>
          </c:dPt>
          <c:dLbls>
            <c:dLbl>
              <c:idx val="0"/>
              <c:delete val="1"/>
              <c:extLst>
                <c:ext xmlns:c15="http://schemas.microsoft.com/office/drawing/2012/chart" uri="{CE6537A1-D6FC-4f65-9D91-7224C49458BB}"/>
                <c:ext xmlns:c16="http://schemas.microsoft.com/office/drawing/2014/chart" uri="{C3380CC4-5D6E-409C-BE32-E72D297353CC}">
                  <c16:uniqueId val="{0000000A-93D3-4B60-8FC9-9132EFCF1F8A}"/>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MIRV</c:v>
                </c:pt>
                <c:pt idx="1">
                  <c:v>Pac</c:v>
                </c:pt>
                <c:pt idx="2">
                  <c:v>PLD</c:v>
                </c:pt>
                <c:pt idx="3">
                  <c:v>Topo</c:v>
                </c:pt>
              </c:strCache>
            </c:strRef>
          </c:cat>
          <c:val>
            <c:numRef>
              <c:f>Sheet1!$C$2:$C$5</c:f>
              <c:numCache>
                <c:formatCode>General</c:formatCode>
                <c:ptCount val="4"/>
                <c:pt idx="0">
                  <c:v>23</c:v>
                </c:pt>
              </c:numCache>
            </c:numRef>
          </c:val>
          <c:extLst>
            <c:ext xmlns:c16="http://schemas.microsoft.com/office/drawing/2014/chart" uri="{C3380CC4-5D6E-409C-BE32-E72D297353CC}">
              <c16:uniqueId val="{00000011-93D3-4B60-8FC9-9132EFCF1F8A}"/>
            </c:ext>
          </c:extLst>
        </c:ser>
        <c:dLbls>
          <c:showLegendKey val="0"/>
          <c:showVal val="0"/>
          <c:showCatName val="0"/>
          <c:showSerName val="0"/>
          <c:showPercent val="0"/>
          <c:showBubbleSize val="0"/>
        </c:dLbls>
        <c:gapWidth val="12"/>
        <c:overlap val="100"/>
        <c:axId val="139632960"/>
        <c:axId val="139646272"/>
      </c:barChart>
      <c:catAx>
        <c:axId val="13963296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39646272"/>
        <c:crosses val="autoZero"/>
        <c:auto val="1"/>
        <c:lblAlgn val="ctr"/>
        <c:lblOffset val="100"/>
        <c:noMultiLvlLbl val="0"/>
      </c:catAx>
      <c:valAx>
        <c:axId val="139646272"/>
        <c:scaling>
          <c:orientation val="minMax"/>
          <c:max val="60"/>
          <c:min val="0"/>
        </c:scaling>
        <c:delete val="1"/>
        <c:axPos val="l"/>
        <c:majorGridlines>
          <c:spPr>
            <a:ln w="9525" cap="flat" cmpd="sng" algn="ctr">
              <a:noFill/>
              <a:round/>
            </a:ln>
            <a:effectLst/>
          </c:spPr>
        </c:majorGridlines>
        <c:numFmt formatCode="General" sourceLinked="1"/>
        <c:majorTickMark val="out"/>
        <c:minorTickMark val="none"/>
        <c:tickLblPos val="nextTo"/>
        <c:crossAx val="1396329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0"/>
          <c:tx>
            <c:strRef>
              <c:f>Sheet1!$B$1</c:f>
              <c:strCache>
                <c:ptCount val="1"/>
                <c:pt idx="0">
                  <c:v>Grades 3+</c:v>
                </c:pt>
              </c:strCache>
            </c:strRef>
          </c:tx>
          <c:spPr>
            <a:solidFill>
              <a:schemeClr val="accent2"/>
            </a:solidFill>
            <a:ln>
              <a:noFill/>
            </a:ln>
            <a:effectLst/>
          </c:spPr>
          <c:invertIfNegative val="0"/>
          <c:dPt>
            <c:idx val="0"/>
            <c:invertIfNegative val="0"/>
            <c:bubble3D val="0"/>
            <c:spPr>
              <a:solidFill>
                <a:srgbClr val="C85C12"/>
              </a:solidFill>
              <a:ln>
                <a:noFill/>
              </a:ln>
              <a:effectLst/>
            </c:spPr>
            <c:extLst>
              <c:ext xmlns:c16="http://schemas.microsoft.com/office/drawing/2014/chart" uri="{C3380CC4-5D6E-409C-BE32-E72D297353CC}">
                <c16:uniqueId val="{00000001-96F5-4900-A0F7-342D68453192}"/>
              </c:ext>
            </c:extLst>
          </c:dPt>
          <c:dPt>
            <c:idx val="1"/>
            <c:invertIfNegative val="0"/>
            <c:bubble3D val="0"/>
            <c:spPr>
              <a:solidFill>
                <a:srgbClr val="6E1E50"/>
              </a:solidFill>
              <a:ln>
                <a:noFill/>
              </a:ln>
              <a:effectLst/>
            </c:spPr>
            <c:extLst>
              <c:ext xmlns:c16="http://schemas.microsoft.com/office/drawing/2014/chart" uri="{C3380CC4-5D6E-409C-BE32-E72D297353CC}">
                <c16:uniqueId val="{00000003-96F5-4900-A0F7-342D68453192}"/>
              </c:ext>
            </c:extLst>
          </c:dPt>
          <c:dPt>
            <c:idx val="2"/>
            <c:invertIfNegative val="0"/>
            <c:bubble3D val="0"/>
            <c:spPr>
              <a:solidFill>
                <a:srgbClr val="6E1E50"/>
              </a:solidFill>
              <a:ln>
                <a:noFill/>
              </a:ln>
              <a:effectLst/>
            </c:spPr>
            <c:extLst>
              <c:ext xmlns:c16="http://schemas.microsoft.com/office/drawing/2014/chart" uri="{C3380CC4-5D6E-409C-BE32-E72D297353CC}">
                <c16:uniqueId val="{00000005-96F5-4900-A0F7-342D68453192}"/>
              </c:ext>
            </c:extLst>
          </c:dPt>
          <c:dPt>
            <c:idx val="3"/>
            <c:invertIfNegative val="0"/>
            <c:bubble3D val="0"/>
            <c:spPr>
              <a:solidFill>
                <a:srgbClr val="6E1E50"/>
              </a:solidFill>
              <a:ln>
                <a:noFill/>
              </a:ln>
              <a:effectLst/>
            </c:spPr>
            <c:extLst>
              <c:ext xmlns:c16="http://schemas.microsoft.com/office/drawing/2014/chart" uri="{C3380CC4-5D6E-409C-BE32-E72D297353CC}">
                <c16:uniqueId val="{00000007-96F5-4900-A0F7-342D68453192}"/>
              </c:ext>
            </c:extLst>
          </c:dPt>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MIRV</c:v>
                </c:pt>
                <c:pt idx="1">
                  <c:v>Pac</c:v>
                </c:pt>
                <c:pt idx="2">
                  <c:v>PLD</c:v>
                </c:pt>
                <c:pt idx="3">
                  <c:v>Topo</c:v>
                </c:pt>
              </c:strCache>
            </c:strRef>
          </c:cat>
          <c:val>
            <c:numRef>
              <c:f>Sheet1!$B$2:$B$5</c:f>
              <c:numCache>
                <c:formatCode>General</c:formatCode>
                <c:ptCount val="4"/>
                <c:pt idx="0">
                  <c:v>3</c:v>
                </c:pt>
              </c:numCache>
            </c:numRef>
          </c:val>
          <c:extLst>
            <c:ext xmlns:c16="http://schemas.microsoft.com/office/drawing/2014/chart" uri="{C3380CC4-5D6E-409C-BE32-E72D297353CC}">
              <c16:uniqueId val="{00000008-96F5-4900-A0F7-342D68453192}"/>
            </c:ext>
          </c:extLst>
        </c:ser>
        <c:ser>
          <c:idx val="0"/>
          <c:order val="1"/>
          <c:tx>
            <c:strRef>
              <c:f>Sheet1!$C$1</c:f>
              <c:strCache>
                <c:ptCount val="1"/>
                <c:pt idx="0">
                  <c:v>All Grades</c:v>
                </c:pt>
              </c:strCache>
            </c:strRef>
          </c:tx>
          <c:spPr>
            <a:solidFill>
              <a:srgbClr val="9DC3E6"/>
            </a:solidFill>
            <a:ln>
              <a:noFill/>
            </a:ln>
            <a:effectLst/>
          </c:spPr>
          <c:invertIfNegative val="0"/>
          <c:dPt>
            <c:idx val="0"/>
            <c:invertIfNegative val="0"/>
            <c:bubble3D val="0"/>
            <c:spPr>
              <a:solidFill>
                <a:srgbClr val="F4B183"/>
              </a:solidFill>
              <a:ln>
                <a:noFill/>
              </a:ln>
              <a:effectLst/>
            </c:spPr>
            <c:extLst>
              <c:ext xmlns:c16="http://schemas.microsoft.com/office/drawing/2014/chart" uri="{C3380CC4-5D6E-409C-BE32-E72D297353CC}">
                <c16:uniqueId val="{0000000A-96F5-4900-A0F7-342D68453192}"/>
              </c:ext>
            </c:extLst>
          </c:dPt>
          <c:dPt>
            <c:idx val="1"/>
            <c:invertIfNegative val="0"/>
            <c:bubble3D val="0"/>
            <c:spPr>
              <a:solidFill>
                <a:srgbClr val="9DC3E6"/>
              </a:solidFill>
              <a:ln>
                <a:noFill/>
              </a:ln>
              <a:effectLst/>
            </c:spPr>
            <c:extLst>
              <c:ext xmlns:c16="http://schemas.microsoft.com/office/drawing/2014/chart" uri="{C3380CC4-5D6E-409C-BE32-E72D297353CC}">
                <c16:uniqueId val="{0000000C-96F5-4900-A0F7-342D68453192}"/>
              </c:ext>
            </c:extLst>
          </c:dPt>
          <c:dPt>
            <c:idx val="2"/>
            <c:invertIfNegative val="0"/>
            <c:bubble3D val="0"/>
            <c:spPr>
              <a:solidFill>
                <a:srgbClr val="9DC3E6"/>
              </a:solidFill>
              <a:ln>
                <a:noFill/>
              </a:ln>
              <a:effectLst/>
            </c:spPr>
            <c:extLst>
              <c:ext xmlns:c16="http://schemas.microsoft.com/office/drawing/2014/chart" uri="{C3380CC4-5D6E-409C-BE32-E72D297353CC}">
                <c16:uniqueId val="{0000000E-96F5-4900-A0F7-342D68453192}"/>
              </c:ext>
            </c:extLst>
          </c:dPt>
          <c:dPt>
            <c:idx val="3"/>
            <c:invertIfNegative val="0"/>
            <c:bubble3D val="0"/>
            <c:spPr>
              <a:solidFill>
                <a:srgbClr val="9DC3E6"/>
              </a:solidFill>
              <a:ln>
                <a:noFill/>
              </a:ln>
              <a:effectLst/>
            </c:spPr>
            <c:extLst>
              <c:ext xmlns:c16="http://schemas.microsoft.com/office/drawing/2014/chart" uri="{C3380CC4-5D6E-409C-BE32-E72D297353CC}">
                <c16:uniqueId val="{00000010-96F5-4900-A0F7-342D68453192}"/>
              </c:ext>
            </c:extLst>
          </c:dPt>
          <c:dLbls>
            <c:dLbl>
              <c:idx val="0"/>
              <c:layout>
                <c:manualLayout>
                  <c:x val="1.3407670243101105E-2"/>
                  <c:y val="-0.21299820683535242"/>
                </c:manualLayout>
              </c:layout>
              <c:tx>
                <c:rich>
                  <a:bodyPr/>
                  <a:lstStyle/>
                  <a:p>
                    <a:r>
                      <a:rPr lang="en-US"/>
                      <a:t>28</a:t>
                    </a:r>
                  </a:p>
                </c:rich>
              </c:tx>
              <c:dLblPos val="ctr"/>
              <c:showLegendKey val="0"/>
              <c:showVal val="1"/>
              <c:showCatName val="0"/>
              <c:showSerName val="0"/>
              <c:showPercent val="0"/>
              <c:showBubbleSize val="0"/>
              <c:extLst>
                <c:ext xmlns:c15="http://schemas.microsoft.com/office/drawing/2012/chart" uri="{CE6537A1-D6FC-4f65-9D91-7224C49458BB}">
                  <c15:layout>
                    <c:manualLayout>
                      <c:w val="0.2279969046229014"/>
                      <c:h val="6.8841037118385628E-2"/>
                    </c:manualLayout>
                  </c15:layout>
                  <c15:showDataLabelsRange val="0"/>
                </c:ext>
                <c:ext xmlns:c16="http://schemas.microsoft.com/office/drawing/2014/chart" uri="{C3380CC4-5D6E-409C-BE32-E72D297353CC}">
                  <c16:uniqueId val="{0000000A-96F5-4900-A0F7-342D68453192}"/>
                </c:ext>
              </c:extLst>
            </c:dLbl>
            <c:dLbl>
              <c:idx val="1"/>
              <c:layout>
                <c:manualLayout>
                  <c:x val="-4.6088358372540818E-17"/>
                  <c:y val="-5.134443704442173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6F5-4900-A0F7-342D68453192}"/>
                </c:ext>
              </c:extLst>
            </c:dLbl>
            <c:dLbl>
              <c:idx val="2"/>
              <c:layout>
                <c:manualLayout>
                  <c:x val="-9.2176716745081635E-17"/>
                  <c:y val="-4.724661701757022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6F5-4900-A0F7-342D68453192}"/>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MIRV</c:v>
                </c:pt>
                <c:pt idx="1">
                  <c:v>Pac</c:v>
                </c:pt>
                <c:pt idx="2">
                  <c:v>PLD</c:v>
                </c:pt>
                <c:pt idx="3">
                  <c:v>Topo</c:v>
                </c:pt>
              </c:strCache>
            </c:strRef>
          </c:cat>
          <c:val>
            <c:numRef>
              <c:f>Sheet1!$C$2:$C$5</c:f>
              <c:numCache>
                <c:formatCode>General</c:formatCode>
                <c:ptCount val="4"/>
                <c:pt idx="0">
                  <c:v>25</c:v>
                </c:pt>
                <c:pt idx="1">
                  <c:v>4</c:v>
                </c:pt>
                <c:pt idx="2">
                  <c:v>3</c:v>
                </c:pt>
              </c:numCache>
            </c:numRef>
          </c:val>
          <c:extLst>
            <c:ext xmlns:c16="http://schemas.microsoft.com/office/drawing/2014/chart" uri="{C3380CC4-5D6E-409C-BE32-E72D297353CC}">
              <c16:uniqueId val="{00000011-96F5-4900-A0F7-342D68453192}"/>
            </c:ext>
          </c:extLst>
        </c:ser>
        <c:dLbls>
          <c:showLegendKey val="0"/>
          <c:showVal val="0"/>
          <c:showCatName val="0"/>
          <c:showSerName val="0"/>
          <c:showPercent val="0"/>
          <c:showBubbleSize val="0"/>
        </c:dLbls>
        <c:gapWidth val="12"/>
        <c:overlap val="100"/>
        <c:axId val="139632960"/>
        <c:axId val="139646272"/>
      </c:barChart>
      <c:catAx>
        <c:axId val="13963296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39646272"/>
        <c:crosses val="autoZero"/>
        <c:auto val="1"/>
        <c:lblAlgn val="ctr"/>
        <c:lblOffset val="100"/>
        <c:noMultiLvlLbl val="0"/>
      </c:catAx>
      <c:valAx>
        <c:axId val="139646272"/>
        <c:scaling>
          <c:orientation val="minMax"/>
          <c:max val="60"/>
          <c:min val="0"/>
        </c:scaling>
        <c:delete val="1"/>
        <c:axPos val="l"/>
        <c:majorGridlines>
          <c:spPr>
            <a:ln w="9525" cap="flat" cmpd="sng" algn="ctr">
              <a:noFill/>
              <a:round/>
            </a:ln>
            <a:effectLst/>
          </c:spPr>
        </c:majorGridlines>
        <c:numFmt formatCode="General" sourceLinked="1"/>
        <c:majorTickMark val="out"/>
        <c:minorTickMark val="none"/>
        <c:tickLblPos val="nextTo"/>
        <c:crossAx val="1396329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1 or 2</c:v>
                </c:pt>
              </c:strCache>
            </c:strRef>
          </c:tx>
          <c:spPr>
            <a:solidFill>
              <a:schemeClr val="bg2"/>
            </a:solidFill>
            <a:ln>
              <a:noFill/>
            </a:ln>
            <a:effectLst/>
          </c:spPr>
          <c:invertIfNegative val="0"/>
          <c:dPt>
            <c:idx val="0"/>
            <c:invertIfNegative val="0"/>
            <c:bubble3D val="0"/>
            <c:spPr>
              <a:solidFill>
                <a:schemeClr val="bg2">
                  <a:lumMod val="75000"/>
                </a:schemeClr>
              </a:solidFill>
              <a:ln>
                <a:noFill/>
              </a:ln>
              <a:effectLst/>
            </c:spPr>
            <c:extLst>
              <c:ext xmlns:c16="http://schemas.microsoft.com/office/drawing/2014/chart" uri="{C3380CC4-5D6E-409C-BE32-E72D297353CC}">
                <c16:uniqueId val="{00000001-108C-490C-A8B3-4DC5B965E4D0}"/>
              </c:ext>
            </c:extLst>
          </c:dPt>
          <c:cat>
            <c:strRef>
              <c:f>Sheet1!$A$2</c:f>
              <c:strCache>
                <c:ptCount val="1"/>
                <c:pt idx="0">
                  <c:v>Prior line of therapy (%)</c:v>
                </c:pt>
              </c:strCache>
            </c:strRef>
          </c:cat>
          <c:val>
            <c:numRef>
              <c:f>Sheet1!$B$2</c:f>
              <c:numCache>
                <c:formatCode>0.00%</c:formatCode>
                <c:ptCount val="1"/>
                <c:pt idx="0">
                  <c:v>0.55100000000000005</c:v>
                </c:pt>
              </c:numCache>
            </c:numRef>
          </c:val>
          <c:extLst>
            <c:ext xmlns:c16="http://schemas.microsoft.com/office/drawing/2014/chart" uri="{C3380CC4-5D6E-409C-BE32-E72D297353CC}">
              <c16:uniqueId val="{00000002-108C-490C-A8B3-4DC5B965E4D0}"/>
            </c:ext>
          </c:extLst>
        </c:ser>
        <c:ser>
          <c:idx val="1"/>
          <c:order val="1"/>
          <c:tx>
            <c:strRef>
              <c:f>Sheet1!$C$1</c:f>
              <c:strCache>
                <c:ptCount val="1"/>
                <c:pt idx="0">
                  <c:v>3</c:v>
                </c:pt>
              </c:strCache>
            </c:strRef>
          </c:tx>
          <c:spPr>
            <a:solidFill>
              <a:schemeClr val="bg2">
                <a:lumMod val="75000"/>
              </a:schemeClr>
            </a:solidFill>
            <a:ln>
              <a:noFill/>
            </a:ln>
            <a:effectLst/>
          </c:spPr>
          <c:invertIfNegative val="0"/>
          <c:cat>
            <c:strRef>
              <c:f>Sheet1!$A$2</c:f>
              <c:strCache>
                <c:ptCount val="1"/>
                <c:pt idx="0">
                  <c:v>Prior line of therapy (%)</c:v>
                </c:pt>
              </c:strCache>
            </c:strRef>
          </c:cat>
          <c:val>
            <c:numRef>
              <c:f>Sheet1!$C$2</c:f>
              <c:numCache>
                <c:formatCode>0.00%</c:formatCode>
                <c:ptCount val="1"/>
                <c:pt idx="0">
                  <c:v>0.501</c:v>
                </c:pt>
              </c:numCache>
            </c:numRef>
          </c:val>
          <c:extLst>
            <c:ext xmlns:c16="http://schemas.microsoft.com/office/drawing/2014/chart" uri="{C3380CC4-5D6E-409C-BE32-E72D297353CC}">
              <c16:uniqueId val="{00000003-108C-490C-A8B3-4DC5B965E4D0}"/>
            </c:ext>
          </c:extLst>
        </c:ser>
        <c:ser>
          <c:idx val="2"/>
          <c:order val="2"/>
          <c:tx>
            <c:strRef>
              <c:f>Sheet1!$D$1</c:f>
              <c:strCache>
                <c:ptCount val="1"/>
                <c:pt idx="0">
                  <c:v>≥4</c:v>
                </c:pt>
              </c:strCache>
            </c:strRef>
          </c:tx>
          <c:spPr>
            <a:solidFill>
              <a:schemeClr val="bg2">
                <a:lumMod val="75000"/>
              </a:schemeClr>
            </a:solidFill>
            <a:ln>
              <a:noFill/>
            </a:ln>
            <a:effectLst/>
          </c:spPr>
          <c:invertIfNegative val="0"/>
          <c:cat>
            <c:strRef>
              <c:f>Sheet1!$A$2</c:f>
              <c:strCache>
                <c:ptCount val="1"/>
                <c:pt idx="0">
                  <c:v>Prior line of therapy (%)</c:v>
                </c:pt>
              </c:strCache>
            </c:strRef>
          </c:cat>
          <c:val>
            <c:numRef>
              <c:f>Sheet1!$D$2</c:f>
              <c:numCache>
                <c:formatCode>0.00%</c:formatCode>
                <c:ptCount val="1"/>
                <c:pt idx="0">
                  <c:v>0.33300000000000002</c:v>
                </c:pt>
              </c:numCache>
            </c:numRef>
          </c:val>
          <c:extLst>
            <c:ext xmlns:c16="http://schemas.microsoft.com/office/drawing/2014/chart" uri="{C3380CC4-5D6E-409C-BE32-E72D297353CC}">
              <c16:uniqueId val="{00000004-108C-490C-A8B3-4DC5B965E4D0}"/>
            </c:ext>
          </c:extLst>
        </c:ser>
        <c:dLbls>
          <c:showLegendKey val="0"/>
          <c:showVal val="0"/>
          <c:showCatName val="0"/>
          <c:showSerName val="0"/>
          <c:showPercent val="0"/>
          <c:showBubbleSize val="0"/>
        </c:dLbls>
        <c:gapWidth val="162"/>
        <c:overlap val="-43"/>
        <c:axId val="792537039"/>
        <c:axId val="792537999"/>
      </c:barChart>
      <c:catAx>
        <c:axId val="792537039"/>
        <c:scaling>
          <c:orientation val="minMax"/>
        </c:scaling>
        <c:delete val="0"/>
        <c:axPos val="b"/>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792537999"/>
        <c:crosses val="autoZero"/>
        <c:auto val="1"/>
        <c:lblAlgn val="ctr"/>
        <c:lblOffset val="100"/>
        <c:noMultiLvlLbl val="0"/>
      </c:catAx>
      <c:valAx>
        <c:axId val="792537999"/>
        <c:scaling>
          <c:orientation val="minMax"/>
          <c:max val="1"/>
        </c:scaling>
        <c:delete val="1"/>
        <c:axPos val="l"/>
        <c:numFmt formatCode="0%" sourceLinked="0"/>
        <c:majorTickMark val="out"/>
        <c:minorTickMark val="none"/>
        <c:tickLblPos val="nextTo"/>
        <c:crossAx val="792537039"/>
        <c:crosses val="autoZero"/>
        <c:crossBetween val="between"/>
        <c:majorUnit val="0.2"/>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Narrow" panose="020B0606020202030204" pitchFamily="34" charset="0"/>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Positive</c:v>
                </c:pt>
              </c:strCache>
            </c:strRef>
          </c:tx>
          <c:spPr>
            <a:solidFill>
              <a:schemeClr val="tx2">
                <a:lumMod val="50000"/>
              </a:schemeClr>
            </a:solidFill>
            <a:ln>
              <a:noFill/>
            </a:ln>
            <a:effectLst/>
          </c:spPr>
          <c:invertIfNegative val="0"/>
          <c:dPt>
            <c:idx val="0"/>
            <c:invertIfNegative val="0"/>
            <c:bubble3D val="0"/>
            <c:spPr>
              <a:solidFill>
                <a:schemeClr val="tx1">
                  <a:lumMod val="50000"/>
                  <a:lumOff val="50000"/>
                </a:schemeClr>
              </a:solidFill>
              <a:ln>
                <a:noFill/>
              </a:ln>
              <a:effectLst/>
            </c:spPr>
            <c:extLst>
              <c:ext xmlns:c16="http://schemas.microsoft.com/office/drawing/2014/chart" uri="{C3380CC4-5D6E-409C-BE32-E72D297353CC}">
                <c16:uniqueId val="{00000001-6509-42D1-B87A-447A1CD90C34}"/>
              </c:ext>
            </c:extLst>
          </c:dPt>
          <c:cat>
            <c:strRef>
              <c:f>Sheet1!$A$2</c:f>
              <c:strCache>
                <c:ptCount val="1"/>
                <c:pt idx="0">
                  <c:v>BRCA Mutations</c:v>
                </c:pt>
              </c:strCache>
            </c:strRef>
          </c:cat>
          <c:val>
            <c:numRef>
              <c:f>Sheet1!$B$2</c:f>
              <c:numCache>
                <c:formatCode>0.00%</c:formatCode>
                <c:ptCount val="1"/>
                <c:pt idx="0">
                  <c:v>0.72699999999999998</c:v>
                </c:pt>
              </c:numCache>
            </c:numRef>
          </c:val>
          <c:extLst>
            <c:ext xmlns:c16="http://schemas.microsoft.com/office/drawing/2014/chart" uri="{C3380CC4-5D6E-409C-BE32-E72D297353CC}">
              <c16:uniqueId val="{00000002-6509-42D1-B87A-447A1CD90C34}"/>
            </c:ext>
          </c:extLst>
        </c:ser>
        <c:ser>
          <c:idx val="1"/>
          <c:order val="1"/>
          <c:tx>
            <c:strRef>
              <c:f>Sheet1!$C$1</c:f>
              <c:strCache>
                <c:ptCount val="1"/>
                <c:pt idx="0">
                  <c:v>Negative/Unknown</c:v>
                </c:pt>
              </c:strCache>
            </c:strRef>
          </c:tx>
          <c:spPr>
            <a:solidFill>
              <a:schemeClr val="tx1">
                <a:lumMod val="50000"/>
                <a:lumOff val="50000"/>
              </a:schemeClr>
            </a:solidFill>
            <a:ln>
              <a:noFill/>
            </a:ln>
            <a:effectLst/>
          </c:spPr>
          <c:invertIfNegative val="0"/>
          <c:cat>
            <c:strRef>
              <c:f>Sheet1!$A$2</c:f>
              <c:strCache>
                <c:ptCount val="1"/>
                <c:pt idx="0">
                  <c:v>BRCA Mutations</c:v>
                </c:pt>
              </c:strCache>
            </c:strRef>
          </c:cat>
          <c:val>
            <c:numRef>
              <c:f>Sheet1!$C$2</c:f>
              <c:numCache>
                <c:formatCode>0.00%</c:formatCode>
                <c:ptCount val="1"/>
                <c:pt idx="0">
                  <c:v>0.439</c:v>
                </c:pt>
              </c:numCache>
            </c:numRef>
          </c:val>
          <c:extLst>
            <c:ext xmlns:c16="http://schemas.microsoft.com/office/drawing/2014/chart" uri="{C3380CC4-5D6E-409C-BE32-E72D297353CC}">
              <c16:uniqueId val="{00000003-6509-42D1-B87A-447A1CD90C34}"/>
            </c:ext>
          </c:extLst>
        </c:ser>
        <c:dLbls>
          <c:showLegendKey val="0"/>
          <c:showVal val="0"/>
          <c:showCatName val="0"/>
          <c:showSerName val="0"/>
          <c:showPercent val="0"/>
          <c:showBubbleSize val="0"/>
        </c:dLbls>
        <c:gapWidth val="90"/>
        <c:overlap val="-39"/>
        <c:axId val="792537039"/>
        <c:axId val="792537999"/>
      </c:barChart>
      <c:catAx>
        <c:axId val="792537039"/>
        <c:scaling>
          <c:orientation val="minMax"/>
        </c:scaling>
        <c:delete val="0"/>
        <c:axPos val="b"/>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792537999"/>
        <c:crosses val="autoZero"/>
        <c:auto val="1"/>
        <c:lblAlgn val="ctr"/>
        <c:lblOffset val="100"/>
        <c:noMultiLvlLbl val="0"/>
      </c:catAx>
      <c:valAx>
        <c:axId val="792537999"/>
        <c:scaling>
          <c:orientation val="minMax"/>
          <c:max val="1"/>
        </c:scaling>
        <c:delete val="1"/>
        <c:axPos val="l"/>
        <c:numFmt formatCode="0%" sourceLinked="0"/>
        <c:majorTickMark val="out"/>
        <c:minorTickMark val="none"/>
        <c:tickLblPos val="nextTo"/>
        <c:crossAx val="792537039"/>
        <c:crosses val="autoZero"/>
        <c:crossBetween val="between"/>
        <c:majorUnit val="0.2"/>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Narrow" panose="020B0606020202030204" pitchFamily="34" charset="0"/>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No</c:v>
                </c:pt>
              </c:strCache>
            </c:strRef>
          </c:tx>
          <c:spPr>
            <a:solidFill>
              <a:schemeClr val="accent1"/>
            </a:solidFill>
            <a:ln>
              <a:noFill/>
            </a:ln>
            <a:effectLst/>
          </c:spPr>
          <c:invertIfNegative val="0"/>
          <c:cat>
            <c:strRef>
              <c:f>Sheet1!$A$2</c:f>
              <c:strCache>
                <c:ptCount val="1"/>
                <c:pt idx="0">
                  <c:v>Exposure to PARPis</c:v>
                </c:pt>
              </c:strCache>
            </c:strRef>
          </c:cat>
          <c:val>
            <c:numRef>
              <c:f>Sheet1!$B$2</c:f>
              <c:numCache>
                <c:formatCode>0.0%</c:formatCode>
                <c:ptCount val="1"/>
                <c:pt idx="0">
                  <c:v>0.75</c:v>
                </c:pt>
              </c:numCache>
            </c:numRef>
          </c:val>
          <c:extLst>
            <c:ext xmlns:c16="http://schemas.microsoft.com/office/drawing/2014/chart" uri="{C3380CC4-5D6E-409C-BE32-E72D297353CC}">
              <c16:uniqueId val="{00000000-F6C3-43C7-8C76-95F13148915A}"/>
            </c:ext>
          </c:extLst>
        </c:ser>
        <c:ser>
          <c:idx val="1"/>
          <c:order val="1"/>
          <c:tx>
            <c:strRef>
              <c:f>Sheet1!$C$1</c:f>
              <c:strCache>
                <c:ptCount val="1"/>
                <c:pt idx="0">
                  <c:v>Yes</c:v>
                </c:pt>
              </c:strCache>
            </c:strRef>
          </c:tx>
          <c:spPr>
            <a:solidFill>
              <a:schemeClr val="accent1"/>
            </a:solidFill>
            <a:ln>
              <a:noFill/>
            </a:ln>
            <a:effectLst/>
          </c:spPr>
          <c:invertIfNegative val="0"/>
          <c:cat>
            <c:strRef>
              <c:f>Sheet1!$A$2</c:f>
              <c:strCache>
                <c:ptCount val="1"/>
                <c:pt idx="0">
                  <c:v>Exposure to PARPis</c:v>
                </c:pt>
              </c:strCache>
            </c:strRef>
          </c:cat>
          <c:val>
            <c:numRef>
              <c:f>Sheet1!$C$2</c:f>
              <c:numCache>
                <c:formatCode>0.0%</c:formatCode>
                <c:ptCount val="1"/>
                <c:pt idx="0">
                  <c:v>0.46899999999999997</c:v>
                </c:pt>
              </c:numCache>
            </c:numRef>
          </c:val>
          <c:extLst>
            <c:ext xmlns:c16="http://schemas.microsoft.com/office/drawing/2014/chart" uri="{C3380CC4-5D6E-409C-BE32-E72D297353CC}">
              <c16:uniqueId val="{00000001-F6C3-43C7-8C76-95F13148915A}"/>
            </c:ext>
          </c:extLst>
        </c:ser>
        <c:ser>
          <c:idx val="2"/>
          <c:order val="2"/>
          <c:tx>
            <c:strRef>
              <c:f>Sheet1!$D$1</c:f>
              <c:strCache>
                <c:ptCount val="1"/>
                <c:pt idx="0">
                  <c:v>Yes - Progression on PARPib</c:v>
                </c:pt>
              </c:strCache>
            </c:strRef>
          </c:tx>
          <c:spPr>
            <a:solidFill>
              <a:schemeClr val="accent1"/>
            </a:solidFill>
            <a:ln>
              <a:noFill/>
            </a:ln>
            <a:effectLst/>
          </c:spPr>
          <c:invertIfNegative val="0"/>
          <c:cat>
            <c:strRef>
              <c:f>Sheet1!$A$2</c:f>
              <c:strCache>
                <c:ptCount val="1"/>
                <c:pt idx="0">
                  <c:v>Exposure to PARPis</c:v>
                </c:pt>
              </c:strCache>
            </c:strRef>
          </c:cat>
          <c:val>
            <c:numRef>
              <c:f>Sheet1!$D$2</c:f>
              <c:numCache>
                <c:formatCode>0.0%</c:formatCode>
                <c:ptCount val="1"/>
                <c:pt idx="0">
                  <c:v>0.45800000000000002</c:v>
                </c:pt>
              </c:numCache>
            </c:numRef>
          </c:val>
          <c:extLst>
            <c:ext xmlns:c16="http://schemas.microsoft.com/office/drawing/2014/chart" uri="{C3380CC4-5D6E-409C-BE32-E72D297353CC}">
              <c16:uniqueId val="{00000002-F6C3-43C7-8C76-95F13148915A}"/>
            </c:ext>
          </c:extLst>
        </c:ser>
        <c:ser>
          <c:idx val="3"/>
          <c:order val="3"/>
          <c:tx>
            <c:strRef>
              <c:f>Sheet1!$E$1</c:f>
              <c:strCache>
                <c:ptCount val="1"/>
                <c:pt idx="0">
                  <c:v>Yes - Without progression on PARPi</c:v>
                </c:pt>
              </c:strCache>
            </c:strRef>
          </c:tx>
          <c:spPr>
            <a:solidFill>
              <a:schemeClr val="accent1"/>
            </a:solidFill>
            <a:ln>
              <a:noFill/>
            </a:ln>
            <a:effectLst/>
          </c:spPr>
          <c:invertIfNegative val="0"/>
          <c:cat>
            <c:strRef>
              <c:f>Sheet1!$A$2</c:f>
              <c:strCache>
                <c:ptCount val="1"/>
                <c:pt idx="0">
                  <c:v>Exposure to PARPis</c:v>
                </c:pt>
              </c:strCache>
            </c:strRef>
          </c:cat>
          <c:val>
            <c:numRef>
              <c:f>Sheet1!$E$2</c:f>
              <c:numCache>
                <c:formatCode>0.0%</c:formatCode>
                <c:ptCount val="1"/>
                <c:pt idx="0">
                  <c:v>0.6</c:v>
                </c:pt>
              </c:numCache>
            </c:numRef>
          </c:val>
          <c:extLst>
            <c:ext xmlns:c16="http://schemas.microsoft.com/office/drawing/2014/chart" uri="{C3380CC4-5D6E-409C-BE32-E72D297353CC}">
              <c16:uniqueId val="{00000003-F6C3-43C7-8C76-95F13148915A}"/>
            </c:ext>
          </c:extLst>
        </c:ser>
        <c:dLbls>
          <c:showLegendKey val="0"/>
          <c:showVal val="0"/>
          <c:showCatName val="0"/>
          <c:showSerName val="0"/>
          <c:showPercent val="0"/>
          <c:showBubbleSize val="0"/>
        </c:dLbls>
        <c:gapWidth val="87"/>
        <c:overlap val="-39"/>
        <c:axId val="792537039"/>
        <c:axId val="792537999"/>
      </c:barChart>
      <c:catAx>
        <c:axId val="792537039"/>
        <c:scaling>
          <c:orientation val="minMax"/>
        </c:scaling>
        <c:delete val="0"/>
        <c:axPos val="b"/>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792537999"/>
        <c:crosses val="autoZero"/>
        <c:auto val="1"/>
        <c:lblAlgn val="ctr"/>
        <c:lblOffset val="100"/>
        <c:noMultiLvlLbl val="0"/>
      </c:catAx>
      <c:valAx>
        <c:axId val="792537999"/>
        <c:scaling>
          <c:orientation val="minMax"/>
          <c:max val="1"/>
        </c:scaling>
        <c:delete val="1"/>
        <c:axPos val="l"/>
        <c:numFmt formatCode="0%" sourceLinked="0"/>
        <c:majorTickMark val="out"/>
        <c:minorTickMark val="none"/>
        <c:tickLblPos val="nextTo"/>
        <c:crossAx val="792537039"/>
        <c:crosses val="autoZero"/>
        <c:crossBetween val="between"/>
        <c:majorUnit val="0.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Narrow" panose="020B0606020202030204" pitchFamily="34" charset="0"/>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No</c:v>
                </c:pt>
              </c:strCache>
            </c:strRef>
          </c:tx>
          <c:spPr>
            <a:solidFill>
              <a:schemeClr val="accent2"/>
            </a:solidFill>
            <a:ln>
              <a:noFill/>
            </a:ln>
            <a:effectLst/>
          </c:spPr>
          <c:invertIfNegative val="0"/>
          <c:cat>
            <c:strRef>
              <c:f>Sheet1!$A$2</c:f>
              <c:strCache>
                <c:ptCount val="1"/>
                <c:pt idx="0">
                  <c:v>Exposure to PARPis</c:v>
                </c:pt>
              </c:strCache>
            </c:strRef>
          </c:cat>
          <c:val>
            <c:numRef>
              <c:f>Sheet1!$B$2</c:f>
              <c:numCache>
                <c:formatCode>0.0%</c:formatCode>
                <c:ptCount val="1"/>
                <c:pt idx="0">
                  <c:v>0.57099999999999995</c:v>
                </c:pt>
              </c:numCache>
            </c:numRef>
          </c:val>
          <c:extLst>
            <c:ext xmlns:c16="http://schemas.microsoft.com/office/drawing/2014/chart" uri="{C3380CC4-5D6E-409C-BE32-E72D297353CC}">
              <c16:uniqueId val="{00000000-B40C-416B-96DA-C6DD396AA53B}"/>
            </c:ext>
          </c:extLst>
        </c:ser>
        <c:ser>
          <c:idx val="1"/>
          <c:order val="1"/>
          <c:tx>
            <c:strRef>
              <c:f>Sheet1!$C$1</c:f>
              <c:strCache>
                <c:ptCount val="1"/>
                <c:pt idx="0">
                  <c:v>Yes</c:v>
                </c:pt>
              </c:strCache>
            </c:strRef>
          </c:tx>
          <c:spPr>
            <a:solidFill>
              <a:schemeClr val="accent2"/>
            </a:solidFill>
            <a:ln>
              <a:noFill/>
            </a:ln>
            <a:effectLst/>
          </c:spPr>
          <c:invertIfNegative val="0"/>
          <c:cat>
            <c:strRef>
              <c:f>Sheet1!$A$2</c:f>
              <c:strCache>
                <c:ptCount val="1"/>
                <c:pt idx="0">
                  <c:v>Exposure to PARPis</c:v>
                </c:pt>
              </c:strCache>
            </c:strRef>
          </c:cat>
          <c:val>
            <c:numRef>
              <c:f>Sheet1!$C$2</c:f>
              <c:numCache>
                <c:formatCode>0.0%</c:formatCode>
                <c:ptCount val="1"/>
                <c:pt idx="0">
                  <c:v>0.49</c:v>
                </c:pt>
              </c:numCache>
            </c:numRef>
          </c:val>
          <c:extLst>
            <c:ext xmlns:c16="http://schemas.microsoft.com/office/drawing/2014/chart" uri="{C3380CC4-5D6E-409C-BE32-E72D297353CC}">
              <c16:uniqueId val="{00000001-B40C-416B-96DA-C6DD396AA53B}"/>
            </c:ext>
          </c:extLst>
        </c:ser>
        <c:dLbls>
          <c:showLegendKey val="0"/>
          <c:showVal val="0"/>
          <c:showCatName val="0"/>
          <c:showSerName val="0"/>
          <c:showPercent val="0"/>
          <c:showBubbleSize val="0"/>
        </c:dLbls>
        <c:gapWidth val="91"/>
        <c:overlap val="-40"/>
        <c:axId val="792537039"/>
        <c:axId val="792537999"/>
      </c:barChart>
      <c:catAx>
        <c:axId val="792537039"/>
        <c:scaling>
          <c:orientation val="minMax"/>
        </c:scaling>
        <c:delete val="0"/>
        <c:axPos val="b"/>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792537999"/>
        <c:crosses val="autoZero"/>
        <c:auto val="1"/>
        <c:lblAlgn val="ctr"/>
        <c:lblOffset val="100"/>
        <c:noMultiLvlLbl val="0"/>
      </c:catAx>
      <c:valAx>
        <c:axId val="792537999"/>
        <c:scaling>
          <c:orientation val="minMax"/>
          <c:max val="1"/>
        </c:scaling>
        <c:delete val="1"/>
        <c:axPos val="l"/>
        <c:numFmt formatCode="0%" sourceLinked="0"/>
        <c:majorTickMark val="out"/>
        <c:minorTickMark val="none"/>
        <c:tickLblPos val="nextTo"/>
        <c:crossAx val="792537039"/>
        <c:crosses val="autoZero"/>
        <c:crossBetween val="between"/>
        <c:majorUnit val="0.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Narrow" panose="020B0606020202030204" pitchFamily="34" charset="0"/>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Yes</c:v>
                </c:pt>
              </c:strCache>
            </c:strRef>
          </c:tx>
          <c:spPr>
            <a:solidFill>
              <a:schemeClr val="accent4"/>
            </a:solidFill>
            <a:ln>
              <a:noFill/>
            </a:ln>
            <a:effectLst/>
          </c:spPr>
          <c:invertIfNegative val="0"/>
          <c:dPt>
            <c:idx val="0"/>
            <c:invertIfNegative val="0"/>
            <c:bubble3D val="0"/>
            <c:spPr>
              <a:solidFill>
                <a:srgbClr val="5F5D8E"/>
              </a:solidFill>
              <a:ln>
                <a:noFill/>
              </a:ln>
              <a:effectLst/>
            </c:spPr>
            <c:extLst>
              <c:ext xmlns:c16="http://schemas.microsoft.com/office/drawing/2014/chart" uri="{C3380CC4-5D6E-409C-BE32-E72D297353CC}">
                <c16:uniqueId val="{00000001-EDF6-4ACB-98CD-B6B898F4CD60}"/>
              </c:ext>
            </c:extLst>
          </c:dPt>
          <c:cat>
            <c:strRef>
              <c:f>Sheet1!$A$2</c:f>
              <c:strCache>
                <c:ptCount val="1"/>
                <c:pt idx="0">
                  <c:v>Exposure to both PARPis and BEV</c:v>
                </c:pt>
              </c:strCache>
            </c:strRef>
          </c:cat>
          <c:val>
            <c:numRef>
              <c:f>Sheet1!$B$2</c:f>
              <c:numCache>
                <c:formatCode>0.0%</c:formatCode>
                <c:ptCount val="1"/>
                <c:pt idx="0">
                  <c:v>0.439</c:v>
                </c:pt>
              </c:numCache>
            </c:numRef>
          </c:val>
          <c:extLst>
            <c:ext xmlns:c16="http://schemas.microsoft.com/office/drawing/2014/chart" uri="{C3380CC4-5D6E-409C-BE32-E72D297353CC}">
              <c16:uniqueId val="{00000002-EDF6-4ACB-98CD-B6B898F4CD60}"/>
            </c:ext>
          </c:extLst>
        </c:ser>
        <c:dLbls>
          <c:showLegendKey val="0"/>
          <c:showVal val="0"/>
          <c:showCatName val="0"/>
          <c:showSerName val="0"/>
          <c:showPercent val="0"/>
          <c:showBubbleSize val="0"/>
        </c:dLbls>
        <c:gapWidth val="269"/>
        <c:overlap val="-58"/>
        <c:axId val="792537039"/>
        <c:axId val="792537999"/>
      </c:barChart>
      <c:catAx>
        <c:axId val="792537039"/>
        <c:scaling>
          <c:orientation val="minMax"/>
        </c:scaling>
        <c:delete val="0"/>
        <c:axPos val="b"/>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792537999"/>
        <c:crosses val="autoZero"/>
        <c:auto val="1"/>
        <c:lblAlgn val="ctr"/>
        <c:lblOffset val="100"/>
        <c:noMultiLvlLbl val="0"/>
      </c:catAx>
      <c:valAx>
        <c:axId val="792537999"/>
        <c:scaling>
          <c:orientation val="minMax"/>
          <c:max val="1"/>
        </c:scaling>
        <c:delete val="1"/>
        <c:axPos val="l"/>
        <c:numFmt formatCode="0%" sourceLinked="0"/>
        <c:majorTickMark val="out"/>
        <c:minorTickMark val="none"/>
        <c:tickLblPos val="nextTo"/>
        <c:crossAx val="792537039"/>
        <c:crosses val="autoZero"/>
        <c:crossBetween val="between"/>
        <c:majorUnit val="0.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Narrow" panose="020B0606020202030204" pitchFamily="34" charset="0"/>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≤12 months</c:v>
                </c:pt>
              </c:strCache>
            </c:strRef>
          </c:tx>
          <c:spPr>
            <a:solidFill>
              <a:schemeClr val="accent4"/>
            </a:solidFill>
            <a:ln>
              <a:noFill/>
            </a:ln>
            <a:effectLst/>
          </c:spPr>
          <c:invertIfNegative val="0"/>
          <c:cat>
            <c:strRef>
              <c:f>Sheet1!$A$2</c:f>
              <c:strCache>
                <c:ptCount val="1"/>
                <c:pt idx="0">
                  <c:v>Exposure to both PARPis and BEV</c:v>
                </c:pt>
              </c:strCache>
            </c:strRef>
          </c:cat>
          <c:val>
            <c:numRef>
              <c:f>Sheet1!$B$2</c:f>
              <c:numCache>
                <c:formatCode>0.0%</c:formatCode>
                <c:ptCount val="1"/>
                <c:pt idx="0">
                  <c:v>0.41899999999999998</c:v>
                </c:pt>
              </c:numCache>
            </c:numRef>
          </c:val>
          <c:extLst>
            <c:ext xmlns:c16="http://schemas.microsoft.com/office/drawing/2014/chart" uri="{C3380CC4-5D6E-409C-BE32-E72D297353CC}">
              <c16:uniqueId val="{00000000-EC39-421B-80D0-980DB853C686}"/>
            </c:ext>
          </c:extLst>
        </c:ser>
        <c:ser>
          <c:idx val="1"/>
          <c:order val="1"/>
          <c:tx>
            <c:strRef>
              <c:f>Sheet1!$C$1</c:f>
              <c:strCache>
                <c:ptCount val="1"/>
                <c:pt idx="0">
                  <c:v>&gt;12 months</c:v>
                </c:pt>
              </c:strCache>
            </c:strRef>
          </c:tx>
          <c:spPr>
            <a:solidFill>
              <a:schemeClr val="accent4"/>
            </a:solidFill>
            <a:ln>
              <a:noFill/>
            </a:ln>
            <a:effectLst/>
          </c:spPr>
          <c:invertIfNegative val="0"/>
          <c:cat>
            <c:strRef>
              <c:f>Sheet1!$A$2</c:f>
              <c:strCache>
                <c:ptCount val="1"/>
                <c:pt idx="0">
                  <c:v>Exposure to both PARPis and BEV</c:v>
                </c:pt>
              </c:strCache>
            </c:strRef>
          </c:cat>
          <c:val>
            <c:numRef>
              <c:f>Sheet1!$C$2</c:f>
              <c:numCache>
                <c:formatCode>0.0%</c:formatCode>
                <c:ptCount val="1"/>
                <c:pt idx="0">
                  <c:v>0.64700000000000002</c:v>
                </c:pt>
              </c:numCache>
            </c:numRef>
          </c:val>
          <c:extLst>
            <c:ext xmlns:c16="http://schemas.microsoft.com/office/drawing/2014/chart" uri="{C3380CC4-5D6E-409C-BE32-E72D297353CC}">
              <c16:uniqueId val="{00000001-EC39-421B-80D0-980DB853C686}"/>
            </c:ext>
          </c:extLst>
        </c:ser>
        <c:dLbls>
          <c:showLegendKey val="0"/>
          <c:showVal val="0"/>
          <c:showCatName val="0"/>
          <c:showSerName val="0"/>
          <c:showPercent val="0"/>
          <c:showBubbleSize val="0"/>
        </c:dLbls>
        <c:gapWidth val="92"/>
        <c:overlap val="-38"/>
        <c:axId val="792537039"/>
        <c:axId val="792537999"/>
      </c:barChart>
      <c:catAx>
        <c:axId val="792537039"/>
        <c:scaling>
          <c:orientation val="minMax"/>
        </c:scaling>
        <c:delete val="0"/>
        <c:axPos val="b"/>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792537999"/>
        <c:crosses val="autoZero"/>
        <c:auto val="1"/>
        <c:lblAlgn val="ctr"/>
        <c:lblOffset val="100"/>
        <c:noMultiLvlLbl val="0"/>
      </c:catAx>
      <c:valAx>
        <c:axId val="792537999"/>
        <c:scaling>
          <c:orientation val="minMax"/>
          <c:max val="1"/>
        </c:scaling>
        <c:delete val="1"/>
        <c:axPos val="l"/>
        <c:numFmt formatCode="0%" sourceLinked="0"/>
        <c:majorTickMark val="out"/>
        <c:minorTickMark val="none"/>
        <c:tickLblPos val="nextTo"/>
        <c:crossAx val="792537039"/>
        <c:crosses val="autoZero"/>
        <c:crossBetween val="between"/>
        <c:majorUnit val="0.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Narrow" panose="020B0606020202030204" pitchFamily="3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89103502455895"/>
          <c:y val="5.6146042407342951E-2"/>
          <c:w val="0.63421792995088211"/>
          <c:h val="0.88770791518531411"/>
        </c:manualLayout>
      </c:layout>
      <c:doughnutChart>
        <c:varyColors val="1"/>
        <c:ser>
          <c:idx val="0"/>
          <c:order val="0"/>
          <c:tx>
            <c:strRef>
              <c:f>Sheet1!$B$1</c:f>
              <c:strCache>
                <c:ptCount val="1"/>
                <c:pt idx="0">
                  <c:v>Biomarkers</c:v>
                </c:pt>
              </c:strCache>
            </c:strRef>
          </c:tx>
          <c:spPr>
            <a:solidFill>
              <a:srgbClr val="3F711D"/>
            </a:solidFill>
            <a:ln w="12700"/>
          </c:spPr>
          <c:dPt>
            <c:idx val="0"/>
            <c:bubble3D val="0"/>
            <c:spPr>
              <a:solidFill>
                <a:schemeClr val="accent1">
                  <a:lumMod val="60000"/>
                  <a:lumOff val="40000"/>
                </a:schemeClr>
              </a:solidFill>
              <a:ln w="12700">
                <a:solidFill>
                  <a:schemeClr val="lt1"/>
                </a:solidFill>
              </a:ln>
              <a:effectLst/>
            </c:spPr>
            <c:extLst>
              <c:ext xmlns:c16="http://schemas.microsoft.com/office/drawing/2014/chart" uri="{C3380CC4-5D6E-409C-BE32-E72D297353CC}">
                <c16:uniqueId val="{00000001-E220-4290-8478-9C5CB368F23D}"/>
              </c:ext>
            </c:extLst>
          </c:dPt>
          <c:dPt>
            <c:idx val="1"/>
            <c:bubble3D val="0"/>
            <c:spPr>
              <a:solidFill>
                <a:srgbClr val="5E5356"/>
              </a:solidFill>
              <a:ln w="12700">
                <a:solidFill>
                  <a:schemeClr val="lt1"/>
                </a:solidFill>
              </a:ln>
              <a:effectLst/>
            </c:spPr>
            <c:extLst>
              <c:ext xmlns:c16="http://schemas.microsoft.com/office/drawing/2014/chart" uri="{C3380CC4-5D6E-409C-BE32-E72D297353CC}">
                <c16:uniqueId val="{00000003-E220-4290-8478-9C5CB368F23D}"/>
              </c:ext>
            </c:extLst>
          </c:dPt>
          <c:dPt>
            <c:idx val="2"/>
            <c:bubble3D val="0"/>
            <c:spPr>
              <a:solidFill>
                <a:srgbClr val="3F711D"/>
              </a:solidFill>
              <a:ln w="12700">
                <a:solidFill>
                  <a:schemeClr val="lt1"/>
                </a:solidFill>
              </a:ln>
              <a:effectLst/>
            </c:spPr>
            <c:extLst>
              <c:ext xmlns:c16="http://schemas.microsoft.com/office/drawing/2014/chart" uri="{C3380CC4-5D6E-409C-BE32-E72D297353CC}">
                <c16:uniqueId val="{00000005-E220-4290-8478-9C5CB368F23D}"/>
              </c:ext>
            </c:extLst>
          </c:dPt>
          <c:dPt>
            <c:idx val="3"/>
            <c:bubble3D val="0"/>
            <c:spPr>
              <a:solidFill>
                <a:srgbClr val="3F711D"/>
              </a:solidFill>
              <a:ln w="12700">
                <a:solidFill>
                  <a:schemeClr val="lt1"/>
                </a:solidFill>
              </a:ln>
              <a:effectLst/>
            </c:spPr>
            <c:extLst>
              <c:ext xmlns:c16="http://schemas.microsoft.com/office/drawing/2014/chart" uri="{C3380CC4-5D6E-409C-BE32-E72D297353CC}">
                <c16:uniqueId val="{00000007-E220-4290-8478-9C5CB368F23D}"/>
              </c:ext>
            </c:extLst>
          </c:dPt>
          <c:cat>
            <c:strRef>
              <c:f>Sheet1!$A$2:$A$3</c:f>
              <c:strCache>
                <c:ptCount val="2"/>
                <c:pt idx="0">
                  <c:v>HRd</c:v>
                </c:pt>
                <c:pt idx="1">
                  <c:v>HRp</c:v>
                </c:pt>
              </c:strCache>
            </c:strRef>
          </c:cat>
          <c:val>
            <c:numRef>
              <c:f>Sheet1!$B$2:$B$3</c:f>
              <c:numCache>
                <c:formatCode>General</c:formatCode>
                <c:ptCount val="2"/>
                <c:pt idx="0">
                  <c:v>50</c:v>
                </c:pt>
                <c:pt idx="1">
                  <c:v>50</c:v>
                </c:pt>
              </c:numCache>
            </c:numRef>
          </c:val>
          <c:extLst>
            <c:ext xmlns:c16="http://schemas.microsoft.com/office/drawing/2014/chart" uri="{C3380CC4-5D6E-409C-BE32-E72D297353CC}">
              <c16:uniqueId val="{00000008-E220-4290-8478-9C5CB368F23D}"/>
            </c:ext>
          </c:extLst>
        </c:ser>
        <c:dLbls>
          <c:showLegendKey val="0"/>
          <c:showVal val="0"/>
          <c:showCatName val="0"/>
          <c:showSerName val="0"/>
          <c:showPercent val="0"/>
          <c:showBubbleSize val="0"/>
          <c:showLeaderLines val="1"/>
        </c:dLbls>
        <c:firstSliceAng val="0"/>
        <c:holeSize val="82"/>
      </c:doughnutChart>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047853473837049"/>
          <c:y val="4.0602312830440121E-2"/>
          <c:w val="0.54960955576308312"/>
          <c:h val="0.69143011155417666"/>
        </c:manualLayout>
      </c:layout>
      <c:barChart>
        <c:barDir val="col"/>
        <c:grouping val="stacked"/>
        <c:varyColors val="0"/>
        <c:ser>
          <c:idx val="0"/>
          <c:order val="0"/>
          <c:tx>
            <c:strRef>
              <c:f>Sheet1!$B$1</c:f>
              <c:strCache>
                <c:ptCount val="1"/>
                <c:pt idx="0">
                  <c:v>Series 1</c:v>
                </c:pt>
              </c:strCache>
            </c:strRef>
          </c:tx>
          <c:spPr>
            <a:solidFill>
              <a:schemeClr val="accent2">
                <a:lumMod val="75000"/>
              </a:schemeClr>
            </a:solidFill>
            <a:ln>
              <a:noFill/>
            </a:ln>
            <a:effectLst/>
          </c:spPr>
          <c:invertIfNegative val="0"/>
          <c:dPt>
            <c:idx val="0"/>
            <c:invertIfNegative val="0"/>
            <c:bubble3D val="0"/>
            <c:spPr>
              <a:noFill/>
              <a:ln>
                <a:noFill/>
              </a:ln>
              <a:effectLst/>
            </c:spPr>
            <c:extLst>
              <c:ext xmlns:c16="http://schemas.microsoft.com/office/drawing/2014/chart" uri="{C3380CC4-5D6E-409C-BE32-E72D297353CC}">
                <c16:uniqueId val="{00000001-9131-4CEB-BB44-0111F6A033DC}"/>
              </c:ext>
            </c:extLst>
          </c:dPt>
          <c:dPt>
            <c:idx val="1"/>
            <c:invertIfNegative val="0"/>
            <c:bubble3D val="0"/>
            <c:spPr>
              <a:noFill/>
              <a:ln>
                <a:noFill/>
              </a:ln>
              <a:effectLst/>
            </c:spPr>
            <c:extLst>
              <c:ext xmlns:c16="http://schemas.microsoft.com/office/drawing/2014/chart" uri="{C3380CC4-5D6E-409C-BE32-E72D297353CC}">
                <c16:uniqueId val="{00000003-9131-4CEB-BB44-0111F6A033DC}"/>
              </c:ext>
            </c:extLst>
          </c:dPt>
          <c:cat>
            <c:strRef>
              <c:f>Sheet1!$A$2:$A$3</c:f>
              <c:strCache>
                <c:ptCount val="2"/>
                <c:pt idx="0">
                  <c:v>R+NP</c:v>
                </c:pt>
                <c:pt idx="1">
                  <c:v>NP</c:v>
                </c:pt>
              </c:strCache>
            </c:strRef>
          </c:cat>
          <c:val>
            <c:numRef>
              <c:f>Sheet1!$B$2:$B$3</c:f>
              <c:numCache>
                <c:formatCode>General</c:formatCode>
                <c:ptCount val="2"/>
                <c:pt idx="0">
                  <c:v>43.6</c:v>
                </c:pt>
                <c:pt idx="1">
                  <c:v>25.3</c:v>
                </c:pt>
              </c:numCache>
            </c:numRef>
          </c:val>
          <c:extLst>
            <c:ext xmlns:c16="http://schemas.microsoft.com/office/drawing/2014/chart" uri="{C3380CC4-5D6E-409C-BE32-E72D297353CC}">
              <c16:uniqueId val="{00000004-9131-4CEB-BB44-0111F6A033DC}"/>
            </c:ext>
          </c:extLst>
        </c:ser>
        <c:dLbls>
          <c:showLegendKey val="0"/>
          <c:showVal val="0"/>
          <c:showCatName val="0"/>
          <c:showSerName val="0"/>
          <c:showPercent val="0"/>
          <c:showBubbleSize val="0"/>
        </c:dLbls>
        <c:gapWidth val="29"/>
        <c:overlap val="100"/>
        <c:axId val="794392015"/>
        <c:axId val="794391055"/>
      </c:barChart>
      <c:catAx>
        <c:axId val="794392015"/>
        <c:scaling>
          <c:orientation val="minMax"/>
        </c:scaling>
        <c:delete val="1"/>
        <c:axPos val="b"/>
        <c:numFmt formatCode="General" sourceLinked="1"/>
        <c:majorTickMark val="none"/>
        <c:minorTickMark val="none"/>
        <c:tickLblPos val="nextTo"/>
        <c:crossAx val="794391055"/>
        <c:crosses val="autoZero"/>
        <c:auto val="1"/>
        <c:lblAlgn val="ctr"/>
        <c:lblOffset val="100"/>
        <c:noMultiLvlLbl val="0"/>
      </c:catAx>
      <c:valAx>
        <c:axId val="794391055"/>
        <c:scaling>
          <c:orientation val="minMax"/>
          <c:max val="100"/>
        </c:scaling>
        <c:delete val="0"/>
        <c:axPos val="l"/>
        <c:numFmt formatCode="General"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lgn="l">
              <a:defRPr sz="1200" b="0" i="0" u="none" strike="noStrike" kern="1200" baseline="0">
                <a:solidFill>
                  <a:srgbClr val="002557"/>
                </a:solidFill>
                <a:latin typeface="+mn-lt"/>
                <a:ea typeface="+mn-ea"/>
                <a:cs typeface="+mn-cs"/>
              </a:defRPr>
            </a:pPr>
            <a:endParaRPr lang="en-US"/>
          </a:p>
        </c:txPr>
        <c:crossAx val="794392015"/>
        <c:crosses val="autoZero"/>
        <c:crossBetween val="between"/>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047853473837049"/>
          <c:y val="4.0602312830440121E-2"/>
          <c:w val="0.54960955576308312"/>
          <c:h val="0.69143011155417666"/>
        </c:manualLayout>
      </c:layout>
      <c:barChart>
        <c:barDir val="col"/>
        <c:grouping val="stacked"/>
        <c:varyColors val="0"/>
        <c:ser>
          <c:idx val="0"/>
          <c:order val="0"/>
          <c:tx>
            <c:strRef>
              <c:f>Sheet1!$B$1</c:f>
              <c:strCache>
                <c:ptCount val="1"/>
                <c:pt idx="0">
                  <c:v>Series 1</c:v>
                </c:pt>
              </c:strCache>
            </c:strRef>
          </c:tx>
          <c:spPr>
            <a:solidFill>
              <a:schemeClr val="accent2">
                <a:lumMod val="75000"/>
              </a:schemeClr>
            </a:solidFill>
            <a:ln>
              <a:noFill/>
            </a:ln>
            <a:effectLst/>
          </c:spPr>
          <c:invertIfNegative val="0"/>
          <c:dPt>
            <c:idx val="0"/>
            <c:invertIfNegative val="0"/>
            <c:bubble3D val="0"/>
            <c:spPr>
              <a:solidFill>
                <a:srgbClr val="156168"/>
              </a:solidFill>
              <a:ln>
                <a:noFill/>
              </a:ln>
              <a:effectLst/>
            </c:spPr>
            <c:extLst>
              <c:ext xmlns:c16="http://schemas.microsoft.com/office/drawing/2014/chart" uri="{C3380CC4-5D6E-409C-BE32-E72D297353CC}">
                <c16:uniqueId val="{00000001-B552-44AA-A6B0-D721C12E30DC}"/>
              </c:ext>
            </c:extLst>
          </c:dPt>
          <c:dPt>
            <c:idx val="1"/>
            <c:invertIfNegative val="0"/>
            <c:bubble3D val="0"/>
            <c:spPr>
              <a:solidFill>
                <a:srgbClr val="8C3177"/>
              </a:solidFill>
              <a:ln>
                <a:noFill/>
              </a:ln>
              <a:effectLst/>
            </c:spPr>
            <c:extLst>
              <c:ext xmlns:c16="http://schemas.microsoft.com/office/drawing/2014/chart" uri="{C3380CC4-5D6E-409C-BE32-E72D297353CC}">
                <c16:uniqueId val="{00000003-B552-44AA-A6B0-D721C12E30DC}"/>
              </c:ext>
            </c:extLst>
          </c:dPt>
          <c:cat>
            <c:strRef>
              <c:f>Sheet1!$A$2:$A$3</c:f>
              <c:strCache>
                <c:ptCount val="2"/>
                <c:pt idx="0">
                  <c:v>R+NP</c:v>
                </c:pt>
                <c:pt idx="1">
                  <c:v>NP</c:v>
                </c:pt>
              </c:strCache>
            </c:strRef>
          </c:cat>
          <c:val>
            <c:numRef>
              <c:f>Sheet1!$B$2:$B$3</c:f>
              <c:numCache>
                <c:formatCode>General</c:formatCode>
                <c:ptCount val="2"/>
                <c:pt idx="0">
                  <c:v>9</c:v>
                </c:pt>
                <c:pt idx="1">
                  <c:v>2</c:v>
                </c:pt>
              </c:numCache>
            </c:numRef>
          </c:val>
          <c:extLst>
            <c:ext xmlns:c16="http://schemas.microsoft.com/office/drawing/2014/chart" uri="{C3380CC4-5D6E-409C-BE32-E72D297353CC}">
              <c16:uniqueId val="{00000004-B552-44AA-A6B0-D721C12E30DC}"/>
            </c:ext>
          </c:extLst>
        </c:ser>
        <c:ser>
          <c:idx val="1"/>
          <c:order val="1"/>
          <c:tx>
            <c:strRef>
              <c:f>Sheet1!$C$1</c:f>
              <c:strCache>
                <c:ptCount val="1"/>
                <c:pt idx="0">
                  <c:v>Series 2</c:v>
                </c:pt>
              </c:strCache>
            </c:strRef>
          </c:tx>
          <c:spPr>
            <a:solidFill>
              <a:schemeClr val="accent2">
                <a:lumMod val="40000"/>
                <a:lumOff val="60000"/>
              </a:schemeClr>
            </a:solidFill>
            <a:ln>
              <a:noFill/>
            </a:ln>
            <a:effectLst/>
          </c:spPr>
          <c:invertIfNegative val="0"/>
          <c:dPt>
            <c:idx val="0"/>
            <c:invertIfNegative val="0"/>
            <c:bubble3D val="0"/>
            <c:spPr>
              <a:solidFill>
                <a:srgbClr val="156168">
                  <a:alpha val="30196"/>
                </a:srgbClr>
              </a:solidFill>
              <a:ln>
                <a:noFill/>
              </a:ln>
              <a:effectLst/>
            </c:spPr>
            <c:extLst>
              <c:ext xmlns:c16="http://schemas.microsoft.com/office/drawing/2014/chart" uri="{C3380CC4-5D6E-409C-BE32-E72D297353CC}">
                <c16:uniqueId val="{00000006-B552-44AA-A6B0-D721C12E30DC}"/>
              </c:ext>
            </c:extLst>
          </c:dPt>
          <c:dPt>
            <c:idx val="1"/>
            <c:invertIfNegative val="0"/>
            <c:bubble3D val="0"/>
            <c:spPr>
              <a:solidFill>
                <a:srgbClr val="8C3177">
                  <a:alpha val="30196"/>
                </a:srgbClr>
              </a:solidFill>
              <a:ln>
                <a:noFill/>
              </a:ln>
              <a:effectLst/>
            </c:spPr>
            <c:extLst>
              <c:ext xmlns:c16="http://schemas.microsoft.com/office/drawing/2014/chart" uri="{C3380CC4-5D6E-409C-BE32-E72D297353CC}">
                <c16:uniqueId val="{00000008-B552-44AA-A6B0-D721C12E30DC}"/>
              </c:ext>
            </c:extLst>
          </c:dPt>
          <c:cat>
            <c:strRef>
              <c:f>Sheet1!$A$2:$A$3</c:f>
              <c:strCache>
                <c:ptCount val="2"/>
                <c:pt idx="0">
                  <c:v>R+NP</c:v>
                </c:pt>
                <c:pt idx="1">
                  <c:v>NP</c:v>
                </c:pt>
              </c:strCache>
            </c:strRef>
          </c:cat>
          <c:val>
            <c:numRef>
              <c:f>Sheet1!$C$2:$C$3</c:f>
              <c:numCache>
                <c:formatCode>General</c:formatCode>
                <c:ptCount val="2"/>
                <c:pt idx="0">
                  <c:v>44</c:v>
                </c:pt>
                <c:pt idx="1">
                  <c:v>43</c:v>
                </c:pt>
              </c:numCache>
            </c:numRef>
          </c:val>
          <c:extLst>
            <c:ext xmlns:c16="http://schemas.microsoft.com/office/drawing/2014/chart" uri="{C3380CC4-5D6E-409C-BE32-E72D297353CC}">
              <c16:uniqueId val="{00000009-B552-44AA-A6B0-D721C12E30DC}"/>
            </c:ext>
          </c:extLst>
        </c:ser>
        <c:dLbls>
          <c:showLegendKey val="0"/>
          <c:showVal val="0"/>
          <c:showCatName val="0"/>
          <c:showSerName val="0"/>
          <c:showPercent val="0"/>
          <c:showBubbleSize val="0"/>
        </c:dLbls>
        <c:gapWidth val="29"/>
        <c:overlap val="100"/>
        <c:axId val="794392015"/>
        <c:axId val="794391055"/>
      </c:barChart>
      <c:catAx>
        <c:axId val="794392015"/>
        <c:scaling>
          <c:orientation val="minMax"/>
        </c:scaling>
        <c:delete val="1"/>
        <c:axPos val="b"/>
        <c:numFmt formatCode="General" sourceLinked="1"/>
        <c:majorTickMark val="none"/>
        <c:minorTickMark val="none"/>
        <c:tickLblPos val="nextTo"/>
        <c:crossAx val="794391055"/>
        <c:crosses val="autoZero"/>
        <c:auto val="1"/>
        <c:lblAlgn val="ctr"/>
        <c:lblOffset val="100"/>
        <c:noMultiLvlLbl val="0"/>
      </c:catAx>
      <c:valAx>
        <c:axId val="794391055"/>
        <c:scaling>
          <c:orientation val="minMax"/>
          <c:max val="100"/>
        </c:scaling>
        <c:delete val="1"/>
        <c:axPos val="l"/>
        <c:numFmt formatCode="General" sourceLinked="1"/>
        <c:majorTickMark val="none"/>
        <c:minorTickMark val="none"/>
        <c:tickLblPos val="nextTo"/>
        <c:crossAx val="794392015"/>
        <c:crosses val="autoZero"/>
        <c:crossBetween val="between"/>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047853473837049"/>
          <c:y val="4.0602312830440121E-2"/>
          <c:w val="0.54960955576308312"/>
          <c:h val="0.69143011155417666"/>
        </c:manualLayout>
      </c:layout>
      <c:barChart>
        <c:barDir val="col"/>
        <c:grouping val="stacked"/>
        <c:varyColors val="0"/>
        <c:ser>
          <c:idx val="0"/>
          <c:order val="0"/>
          <c:tx>
            <c:strRef>
              <c:f>Sheet1!$B$1</c:f>
              <c:strCache>
                <c:ptCount val="1"/>
                <c:pt idx="0">
                  <c:v>Series 1</c:v>
                </c:pt>
              </c:strCache>
            </c:strRef>
          </c:tx>
          <c:spPr>
            <a:solidFill>
              <a:schemeClr val="accent2">
                <a:lumMod val="75000"/>
              </a:schemeClr>
            </a:solidFill>
            <a:ln>
              <a:noFill/>
            </a:ln>
            <a:effectLst/>
          </c:spPr>
          <c:invertIfNegative val="0"/>
          <c:dPt>
            <c:idx val="0"/>
            <c:invertIfNegative val="0"/>
            <c:bubble3D val="0"/>
            <c:spPr>
              <a:solidFill>
                <a:srgbClr val="156168"/>
              </a:solidFill>
              <a:ln>
                <a:noFill/>
              </a:ln>
              <a:effectLst/>
            </c:spPr>
            <c:extLst>
              <c:ext xmlns:c16="http://schemas.microsoft.com/office/drawing/2014/chart" uri="{C3380CC4-5D6E-409C-BE32-E72D297353CC}">
                <c16:uniqueId val="{00000001-04BE-45F9-839A-A4B7F880A28C}"/>
              </c:ext>
            </c:extLst>
          </c:dPt>
          <c:dPt>
            <c:idx val="1"/>
            <c:invertIfNegative val="0"/>
            <c:bubble3D val="0"/>
            <c:spPr>
              <a:solidFill>
                <a:srgbClr val="8C3177"/>
              </a:solidFill>
              <a:ln>
                <a:noFill/>
              </a:ln>
              <a:effectLst/>
            </c:spPr>
            <c:extLst>
              <c:ext xmlns:c16="http://schemas.microsoft.com/office/drawing/2014/chart" uri="{C3380CC4-5D6E-409C-BE32-E72D297353CC}">
                <c16:uniqueId val="{00000003-04BE-45F9-839A-A4B7F880A28C}"/>
              </c:ext>
            </c:extLst>
          </c:dPt>
          <c:cat>
            <c:strRef>
              <c:f>Sheet1!$A$2:$A$3</c:f>
              <c:strCache>
                <c:ptCount val="2"/>
                <c:pt idx="0">
                  <c:v>R+NP</c:v>
                </c:pt>
                <c:pt idx="1">
                  <c:v>NP</c:v>
                </c:pt>
              </c:strCache>
            </c:strRef>
          </c:cat>
          <c:val>
            <c:numRef>
              <c:f>Sheet1!$B$2:$B$3</c:f>
              <c:numCache>
                <c:formatCode>General</c:formatCode>
                <c:ptCount val="2"/>
                <c:pt idx="0">
                  <c:v>0.5</c:v>
                </c:pt>
                <c:pt idx="1">
                  <c:v>0</c:v>
                </c:pt>
              </c:numCache>
            </c:numRef>
          </c:val>
          <c:extLst>
            <c:ext xmlns:c16="http://schemas.microsoft.com/office/drawing/2014/chart" uri="{C3380CC4-5D6E-409C-BE32-E72D297353CC}">
              <c16:uniqueId val="{00000004-04BE-45F9-839A-A4B7F880A28C}"/>
            </c:ext>
          </c:extLst>
        </c:ser>
        <c:ser>
          <c:idx val="1"/>
          <c:order val="1"/>
          <c:tx>
            <c:strRef>
              <c:f>Sheet1!$C$1</c:f>
              <c:strCache>
                <c:ptCount val="1"/>
                <c:pt idx="0">
                  <c:v>Series 2</c:v>
                </c:pt>
              </c:strCache>
            </c:strRef>
          </c:tx>
          <c:spPr>
            <a:solidFill>
              <a:schemeClr val="accent2">
                <a:lumMod val="40000"/>
                <a:lumOff val="60000"/>
              </a:schemeClr>
            </a:solidFill>
            <a:ln>
              <a:noFill/>
            </a:ln>
            <a:effectLst/>
          </c:spPr>
          <c:invertIfNegative val="0"/>
          <c:dPt>
            <c:idx val="0"/>
            <c:invertIfNegative val="0"/>
            <c:bubble3D val="0"/>
            <c:spPr>
              <a:solidFill>
                <a:srgbClr val="156168">
                  <a:alpha val="30196"/>
                </a:srgbClr>
              </a:solidFill>
              <a:ln>
                <a:noFill/>
              </a:ln>
              <a:effectLst/>
            </c:spPr>
            <c:extLst>
              <c:ext xmlns:c16="http://schemas.microsoft.com/office/drawing/2014/chart" uri="{C3380CC4-5D6E-409C-BE32-E72D297353CC}">
                <c16:uniqueId val="{00000006-04BE-45F9-839A-A4B7F880A28C}"/>
              </c:ext>
            </c:extLst>
          </c:dPt>
          <c:dPt>
            <c:idx val="1"/>
            <c:invertIfNegative val="0"/>
            <c:bubble3D val="0"/>
            <c:spPr>
              <a:solidFill>
                <a:srgbClr val="8C3177">
                  <a:alpha val="30196"/>
                </a:srgbClr>
              </a:solidFill>
              <a:ln>
                <a:noFill/>
              </a:ln>
              <a:effectLst/>
            </c:spPr>
            <c:extLst>
              <c:ext xmlns:c16="http://schemas.microsoft.com/office/drawing/2014/chart" uri="{C3380CC4-5D6E-409C-BE32-E72D297353CC}">
                <c16:uniqueId val="{00000008-04BE-45F9-839A-A4B7F880A28C}"/>
              </c:ext>
            </c:extLst>
          </c:dPt>
          <c:cat>
            <c:strRef>
              <c:f>Sheet1!$A$2:$A$3</c:f>
              <c:strCache>
                <c:ptCount val="2"/>
                <c:pt idx="0">
                  <c:v>R+NP</c:v>
                </c:pt>
                <c:pt idx="1">
                  <c:v>NP</c:v>
                </c:pt>
              </c:strCache>
            </c:strRef>
          </c:cat>
          <c:val>
            <c:numRef>
              <c:f>Sheet1!$C$2:$C$3</c:f>
              <c:numCache>
                <c:formatCode>General</c:formatCode>
                <c:ptCount val="2"/>
                <c:pt idx="0">
                  <c:v>37.799999999999997</c:v>
                </c:pt>
                <c:pt idx="1">
                  <c:v>31.1</c:v>
                </c:pt>
              </c:numCache>
            </c:numRef>
          </c:val>
          <c:extLst>
            <c:ext xmlns:c16="http://schemas.microsoft.com/office/drawing/2014/chart" uri="{C3380CC4-5D6E-409C-BE32-E72D297353CC}">
              <c16:uniqueId val="{00000009-04BE-45F9-839A-A4B7F880A28C}"/>
            </c:ext>
          </c:extLst>
        </c:ser>
        <c:dLbls>
          <c:showLegendKey val="0"/>
          <c:showVal val="0"/>
          <c:showCatName val="0"/>
          <c:showSerName val="0"/>
          <c:showPercent val="0"/>
          <c:showBubbleSize val="0"/>
        </c:dLbls>
        <c:gapWidth val="29"/>
        <c:overlap val="100"/>
        <c:axId val="794392015"/>
        <c:axId val="794391055"/>
      </c:barChart>
      <c:catAx>
        <c:axId val="794392015"/>
        <c:scaling>
          <c:orientation val="minMax"/>
        </c:scaling>
        <c:delete val="1"/>
        <c:axPos val="b"/>
        <c:numFmt formatCode="General" sourceLinked="1"/>
        <c:majorTickMark val="none"/>
        <c:minorTickMark val="none"/>
        <c:tickLblPos val="nextTo"/>
        <c:crossAx val="794391055"/>
        <c:crosses val="autoZero"/>
        <c:auto val="1"/>
        <c:lblAlgn val="ctr"/>
        <c:lblOffset val="100"/>
        <c:noMultiLvlLbl val="0"/>
      </c:catAx>
      <c:valAx>
        <c:axId val="794391055"/>
        <c:scaling>
          <c:orientation val="minMax"/>
          <c:max val="100"/>
        </c:scaling>
        <c:delete val="1"/>
        <c:axPos val="l"/>
        <c:numFmt formatCode="General" sourceLinked="1"/>
        <c:majorTickMark val="none"/>
        <c:minorTickMark val="none"/>
        <c:tickLblPos val="nextTo"/>
        <c:crossAx val="794392015"/>
        <c:crosses val="autoZero"/>
        <c:crossBetween val="between"/>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047853473837049"/>
          <c:y val="4.0602312830440121E-2"/>
          <c:w val="0.54960955576308312"/>
          <c:h val="0.69143011155417666"/>
        </c:manualLayout>
      </c:layout>
      <c:barChart>
        <c:barDir val="col"/>
        <c:grouping val="stacked"/>
        <c:varyColors val="0"/>
        <c:ser>
          <c:idx val="0"/>
          <c:order val="0"/>
          <c:tx>
            <c:strRef>
              <c:f>Sheet1!$B$1</c:f>
              <c:strCache>
                <c:ptCount val="1"/>
                <c:pt idx="0">
                  <c:v>Series 1</c:v>
                </c:pt>
              </c:strCache>
            </c:strRef>
          </c:tx>
          <c:spPr>
            <a:solidFill>
              <a:schemeClr val="accent2">
                <a:lumMod val="75000"/>
              </a:schemeClr>
            </a:solidFill>
            <a:ln>
              <a:noFill/>
            </a:ln>
            <a:effectLst/>
          </c:spPr>
          <c:invertIfNegative val="0"/>
          <c:dPt>
            <c:idx val="0"/>
            <c:invertIfNegative val="0"/>
            <c:bubble3D val="0"/>
            <c:spPr>
              <a:solidFill>
                <a:srgbClr val="156168"/>
              </a:solidFill>
              <a:ln>
                <a:noFill/>
              </a:ln>
              <a:effectLst/>
            </c:spPr>
            <c:extLst>
              <c:ext xmlns:c16="http://schemas.microsoft.com/office/drawing/2014/chart" uri="{C3380CC4-5D6E-409C-BE32-E72D297353CC}">
                <c16:uniqueId val="{00000001-895E-49E6-9A6E-432A9F422631}"/>
              </c:ext>
            </c:extLst>
          </c:dPt>
          <c:dPt>
            <c:idx val="1"/>
            <c:invertIfNegative val="0"/>
            <c:bubble3D val="0"/>
            <c:spPr>
              <a:solidFill>
                <a:srgbClr val="8C3177"/>
              </a:solidFill>
              <a:ln>
                <a:noFill/>
              </a:ln>
              <a:effectLst/>
            </c:spPr>
            <c:extLst>
              <c:ext xmlns:c16="http://schemas.microsoft.com/office/drawing/2014/chart" uri="{C3380CC4-5D6E-409C-BE32-E72D297353CC}">
                <c16:uniqueId val="{00000003-895E-49E6-9A6E-432A9F422631}"/>
              </c:ext>
            </c:extLst>
          </c:dPt>
          <c:cat>
            <c:strRef>
              <c:f>Sheet1!$A$2:$A$3</c:f>
              <c:strCache>
                <c:ptCount val="2"/>
                <c:pt idx="0">
                  <c:v>R+NP</c:v>
                </c:pt>
                <c:pt idx="1">
                  <c:v>NP</c:v>
                </c:pt>
              </c:strCache>
            </c:strRef>
          </c:cat>
          <c:val>
            <c:numRef>
              <c:f>Sheet1!$B$2:$B$3</c:f>
              <c:numCache>
                <c:formatCode>General</c:formatCode>
                <c:ptCount val="2"/>
                <c:pt idx="0">
                  <c:v>2.7</c:v>
                </c:pt>
                <c:pt idx="1">
                  <c:v>1.6</c:v>
                </c:pt>
              </c:numCache>
            </c:numRef>
          </c:val>
          <c:extLst>
            <c:ext xmlns:c16="http://schemas.microsoft.com/office/drawing/2014/chart" uri="{C3380CC4-5D6E-409C-BE32-E72D297353CC}">
              <c16:uniqueId val="{00000004-895E-49E6-9A6E-432A9F422631}"/>
            </c:ext>
          </c:extLst>
        </c:ser>
        <c:ser>
          <c:idx val="1"/>
          <c:order val="1"/>
          <c:tx>
            <c:strRef>
              <c:f>Sheet1!$C$1</c:f>
              <c:strCache>
                <c:ptCount val="1"/>
                <c:pt idx="0">
                  <c:v>Series 2</c:v>
                </c:pt>
              </c:strCache>
            </c:strRef>
          </c:tx>
          <c:spPr>
            <a:solidFill>
              <a:schemeClr val="accent2">
                <a:lumMod val="40000"/>
                <a:lumOff val="60000"/>
              </a:schemeClr>
            </a:solidFill>
            <a:ln>
              <a:noFill/>
            </a:ln>
            <a:effectLst/>
          </c:spPr>
          <c:invertIfNegative val="0"/>
          <c:dPt>
            <c:idx val="0"/>
            <c:invertIfNegative val="0"/>
            <c:bubble3D val="0"/>
            <c:spPr>
              <a:solidFill>
                <a:srgbClr val="156168">
                  <a:alpha val="30196"/>
                </a:srgbClr>
              </a:solidFill>
              <a:ln>
                <a:noFill/>
              </a:ln>
              <a:effectLst/>
            </c:spPr>
            <c:extLst>
              <c:ext xmlns:c16="http://schemas.microsoft.com/office/drawing/2014/chart" uri="{C3380CC4-5D6E-409C-BE32-E72D297353CC}">
                <c16:uniqueId val="{00000006-895E-49E6-9A6E-432A9F422631}"/>
              </c:ext>
            </c:extLst>
          </c:dPt>
          <c:dPt>
            <c:idx val="1"/>
            <c:invertIfNegative val="0"/>
            <c:bubble3D val="0"/>
            <c:spPr>
              <a:solidFill>
                <a:srgbClr val="8C3177">
                  <a:alpha val="30196"/>
                </a:srgbClr>
              </a:solidFill>
              <a:ln>
                <a:noFill/>
              </a:ln>
              <a:effectLst/>
            </c:spPr>
            <c:extLst>
              <c:ext xmlns:c16="http://schemas.microsoft.com/office/drawing/2014/chart" uri="{C3380CC4-5D6E-409C-BE32-E72D297353CC}">
                <c16:uniqueId val="{00000008-895E-49E6-9A6E-432A9F422631}"/>
              </c:ext>
            </c:extLst>
          </c:dPt>
          <c:cat>
            <c:strRef>
              <c:f>Sheet1!$A$2:$A$3</c:f>
              <c:strCache>
                <c:ptCount val="2"/>
                <c:pt idx="0">
                  <c:v>R+NP</c:v>
                </c:pt>
                <c:pt idx="1">
                  <c:v>NP</c:v>
                </c:pt>
              </c:strCache>
            </c:strRef>
          </c:cat>
          <c:val>
            <c:numRef>
              <c:f>Sheet1!$C$2:$C$3</c:f>
              <c:numCache>
                <c:formatCode>General</c:formatCode>
                <c:ptCount val="2"/>
                <c:pt idx="0">
                  <c:v>22.8</c:v>
                </c:pt>
                <c:pt idx="1">
                  <c:v>21</c:v>
                </c:pt>
              </c:numCache>
            </c:numRef>
          </c:val>
          <c:extLst>
            <c:ext xmlns:c16="http://schemas.microsoft.com/office/drawing/2014/chart" uri="{C3380CC4-5D6E-409C-BE32-E72D297353CC}">
              <c16:uniqueId val="{00000009-895E-49E6-9A6E-432A9F422631}"/>
            </c:ext>
          </c:extLst>
        </c:ser>
        <c:dLbls>
          <c:showLegendKey val="0"/>
          <c:showVal val="0"/>
          <c:showCatName val="0"/>
          <c:showSerName val="0"/>
          <c:showPercent val="0"/>
          <c:showBubbleSize val="0"/>
        </c:dLbls>
        <c:gapWidth val="29"/>
        <c:overlap val="100"/>
        <c:axId val="794392015"/>
        <c:axId val="794391055"/>
      </c:barChart>
      <c:catAx>
        <c:axId val="794392015"/>
        <c:scaling>
          <c:orientation val="minMax"/>
        </c:scaling>
        <c:delete val="1"/>
        <c:axPos val="b"/>
        <c:numFmt formatCode="General" sourceLinked="1"/>
        <c:majorTickMark val="none"/>
        <c:minorTickMark val="none"/>
        <c:tickLblPos val="nextTo"/>
        <c:crossAx val="794391055"/>
        <c:crosses val="autoZero"/>
        <c:auto val="1"/>
        <c:lblAlgn val="ctr"/>
        <c:lblOffset val="100"/>
        <c:noMultiLvlLbl val="0"/>
      </c:catAx>
      <c:valAx>
        <c:axId val="794391055"/>
        <c:scaling>
          <c:orientation val="minMax"/>
          <c:max val="100"/>
        </c:scaling>
        <c:delete val="1"/>
        <c:axPos val="l"/>
        <c:numFmt formatCode="General" sourceLinked="1"/>
        <c:majorTickMark val="none"/>
        <c:minorTickMark val="none"/>
        <c:tickLblPos val="nextTo"/>
        <c:crossAx val="794392015"/>
        <c:crosses val="autoZero"/>
        <c:crossBetween val="between"/>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047853473837049"/>
          <c:y val="4.0602312830440121E-2"/>
          <c:w val="0.54960955576308312"/>
          <c:h val="0.69143011155417666"/>
        </c:manualLayout>
      </c:layout>
      <c:barChart>
        <c:barDir val="col"/>
        <c:grouping val="stacked"/>
        <c:varyColors val="0"/>
        <c:ser>
          <c:idx val="0"/>
          <c:order val="0"/>
          <c:tx>
            <c:strRef>
              <c:f>Sheet1!$B$1</c:f>
              <c:strCache>
                <c:ptCount val="1"/>
                <c:pt idx="0">
                  <c:v>Series 1</c:v>
                </c:pt>
              </c:strCache>
            </c:strRef>
          </c:tx>
          <c:spPr>
            <a:solidFill>
              <a:schemeClr val="accent2">
                <a:lumMod val="75000"/>
              </a:schemeClr>
            </a:solidFill>
            <a:ln>
              <a:noFill/>
            </a:ln>
            <a:effectLst/>
          </c:spPr>
          <c:invertIfNegative val="0"/>
          <c:dPt>
            <c:idx val="0"/>
            <c:invertIfNegative val="0"/>
            <c:bubble3D val="0"/>
            <c:spPr>
              <a:solidFill>
                <a:srgbClr val="156168"/>
              </a:solidFill>
              <a:ln>
                <a:noFill/>
              </a:ln>
              <a:effectLst/>
            </c:spPr>
            <c:extLst>
              <c:ext xmlns:c16="http://schemas.microsoft.com/office/drawing/2014/chart" uri="{C3380CC4-5D6E-409C-BE32-E72D297353CC}">
                <c16:uniqueId val="{00000001-0A96-47F4-8BE5-6989831304F3}"/>
              </c:ext>
            </c:extLst>
          </c:dPt>
          <c:dPt>
            <c:idx val="1"/>
            <c:invertIfNegative val="0"/>
            <c:bubble3D val="0"/>
            <c:spPr>
              <a:solidFill>
                <a:srgbClr val="8C3177"/>
              </a:solidFill>
              <a:ln>
                <a:noFill/>
              </a:ln>
              <a:effectLst/>
            </c:spPr>
            <c:extLst>
              <c:ext xmlns:c16="http://schemas.microsoft.com/office/drawing/2014/chart" uri="{C3380CC4-5D6E-409C-BE32-E72D297353CC}">
                <c16:uniqueId val="{00000003-0A96-47F4-8BE5-6989831304F3}"/>
              </c:ext>
            </c:extLst>
          </c:dPt>
          <c:cat>
            <c:strRef>
              <c:f>Sheet1!$A$2:$A$3</c:f>
              <c:strCache>
                <c:ptCount val="2"/>
                <c:pt idx="0">
                  <c:v>R+NP</c:v>
                </c:pt>
                <c:pt idx="1">
                  <c:v>NP</c:v>
                </c:pt>
              </c:strCache>
            </c:strRef>
          </c:cat>
          <c:val>
            <c:numRef>
              <c:f>Sheet1!$B$2:$B$3</c:f>
              <c:numCache>
                <c:formatCode>General</c:formatCode>
                <c:ptCount val="2"/>
                <c:pt idx="0">
                  <c:v>3.7</c:v>
                </c:pt>
                <c:pt idx="1">
                  <c:v>1.6</c:v>
                </c:pt>
              </c:numCache>
            </c:numRef>
          </c:val>
          <c:extLst>
            <c:ext xmlns:c16="http://schemas.microsoft.com/office/drawing/2014/chart" uri="{C3380CC4-5D6E-409C-BE32-E72D297353CC}">
              <c16:uniqueId val="{00000004-0A96-47F4-8BE5-6989831304F3}"/>
            </c:ext>
          </c:extLst>
        </c:ser>
        <c:ser>
          <c:idx val="1"/>
          <c:order val="1"/>
          <c:tx>
            <c:strRef>
              <c:f>Sheet1!$C$1</c:f>
              <c:strCache>
                <c:ptCount val="1"/>
                <c:pt idx="0">
                  <c:v>Series 2</c:v>
                </c:pt>
              </c:strCache>
            </c:strRef>
          </c:tx>
          <c:spPr>
            <a:solidFill>
              <a:schemeClr val="accent2">
                <a:lumMod val="40000"/>
                <a:lumOff val="60000"/>
              </a:schemeClr>
            </a:solidFill>
            <a:ln>
              <a:noFill/>
            </a:ln>
            <a:effectLst/>
          </c:spPr>
          <c:invertIfNegative val="0"/>
          <c:dPt>
            <c:idx val="0"/>
            <c:invertIfNegative val="0"/>
            <c:bubble3D val="0"/>
            <c:spPr>
              <a:solidFill>
                <a:srgbClr val="156168">
                  <a:alpha val="30196"/>
                </a:srgbClr>
              </a:solidFill>
              <a:ln>
                <a:noFill/>
              </a:ln>
              <a:effectLst/>
            </c:spPr>
            <c:extLst>
              <c:ext xmlns:c16="http://schemas.microsoft.com/office/drawing/2014/chart" uri="{C3380CC4-5D6E-409C-BE32-E72D297353CC}">
                <c16:uniqueId val="{00000006-0A96-47F4-8BE5-6989831304F3}"/>
              </c:ext>
            </c:extLst>
          </c:dPt>
          <c:dPt>
            <c:idx val="1"/>
            <c:invertIfNegative val="0"/>
            <c:bubble3D val="0"/>
            <c:spPr>
              <a:solidFill>
                <a:srgbClr val="8C3177">
                  <a:alpha val="30196"/>
                </a:srgbClr>
              </a:solidFill>
              <a:ln>
                <a:noFill/>
              </a:ln>
              <a:effectLst/>
            </c:spPr>
            <c:extLst>
              <c:ext xmlns:c16="http://schemas.microsoft.com/office/drawing/2014/chart" uri="{C3380CC4-5D6E-409C-BE32-E72D297353CC}">
                <c16:uniqueId val="{00000008-0A96-47F4-8BE5-6989831304F3}"/>
              </c:ext>
            </c:extLst>
          </c:dPt>
          <c:cat>
            <c:strRef>
              <c:f>Sheet1!$A$2:$A$3</c:f>
              <c:strCache>
                <c:ptCount val="2"/>
                <c:pt idx="0">
                  <c:v>R+NP</c:v>
                </c:pt>
                <c:pt idx="1">
                  <c:v>NP</c:v>
                </c:pt>
              </c:strCache>
            </c:strRef>
          </c:cat>
          <c:val>
            <c:numRef>
              <c:f>Sheet1!$C$2:$C$3</c:f>
              <c:numCache>
                <c:formatCode>General</c:formatCode>
                <c:ptCount val="2"/>
                <c:pt idx="0">
                  <c:v>35.700000000000003</c:v>
                </c:pt>
                <c:pt idx="1">
                  <c:v>25.8</c:v>
                </c:pt>
              </c:numCache>
            </c:numRef>
          </c:val>
          <c:extLst>
            <c:ext xmlns:c16="http://schemas.microsoft.com/office/drawing/2014/chart" uri="{C3380CC4-5D6E-409C-BE32-E72D297353CC}">
              <c16:uniqueId val="{00000009-0A96-47F4-8BE5-6989831304F3}"/>
            </c:ext>
          </c:extLst>
        </c:ser>
        <c:dLbls>
          <c:showLegendKey val="0"/>
          <c:showVal val="0"/>
          <c:showCatName val="0"/>
          <c:showSerName val="0"/>
          <c:showPercent val="0"/>
          <c:showBubbleSize val="0"/>
        </c:dLbls>
        <c:gapWidth val="29"/>
        <c:overlap val="100"/>
        <c:axId val="794392015"/>
        <c:axId val="794391055"/>
      </c:barChart>
      <c:catAx>
        <c:axId val="794392015"/>
        <c:scaling>
          <c:orientation val="minMax"/>
        </c:scaling>
        <c:delete val="1"/>
        <c:axPos val="b"/>
        <c:numFmt formatCode="General" sourceLinked="1"/>
        <c:majorTickMark val="none"/>
        <c:minorTickMark val="none"/>
        <c:tickLblPos val="nextTo"/>
        <c:crossAx val="794391055"/>
        <c:crosses val="autoZero"/>
        <c:auto val="1"/>
        <c:lblAlgn val="ctr"/>
        <c:lblOffset val="100"/>
        <c:noMultiLvlLbl val="0"/>
      </c:catAx>
      <c:valAx>
        <c:axId val="794391055"/>
        <c:scaling>
          <c:orientation val="minMax"/>
          <c:max val="100"/>
        </c:scaling>
        <c:delete val="1"/>
        <c:axPos val="l"/>
        <c:numFmt formatCode="General" sourceLinked="1"/>
        <c:majorTickMark val="none"/>
        <c:minorTickMark val="none"/>
        <c:tickLblPos val="nextTo"/>
        <c:crossAx val="794392015"/>
        <c:crosses val="autoZero"/>
        <c:crossBetween val="between"/>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047853473837049"/>
          <c:y val="4.0602312830440121E-2"/>
          <c:w val="0.54960955576308312"/>
          <c:h val="0.69143011155417666"/>
        </c:manualLayout>
      </c:layout>
      <c:barChart>
        <c:barDir val="col"/>
        <c:grouping val="stacked"/>
        <c:varyColors val="0"/>
        <c:ser>
          <c:idx val="0"/>
          <c:order val="0"/>
          <c:tx>
            <c:strRef>
              <c:f>Sheet1!$B$1</c:f>
              <c:strCache>
                <c:ptCount val="1"/>
                <c:pt idx="0">
                  <c:v>Series 1</c:v>
                </c:pt>
              </c:strCache>
            </c:strRef>
          </c:tx>
          <c:spPr>
            <a:solidFill>
              <a:schemeClr val="accent2">
                <a:lumMod val="75000"/>
              </a:schemeClr>
            </a:solidFill>
            <a:ln>
              <a:noFill/>
            </a:ln>
            <a:effectLst/>
          </c:spPr>
          <c:invertIfNegative val="0"/>
          <c:dPt>
            <c:idx val="0"/>
            <c:invertIfNegative val="0"/>
            <c:bubble3D val="0"/>
            <c:spPr>
              <a:solidFill>
                <a:srgbClr val="156168"/>
              </a:solidFill>
              <a:ln>
                <a:noFill/>
              </a:ln>
              <a:effectLst/>
            </c:spPr>
            <c:extLst>
              <c:ext xmlns:c16="http://schemas.microsoft.com/office/drawing/2014/chart" uri="{C3380CC4-5D6E-409C-BE32-E72D297353CC}">
                <c16:uniqueId val="{00000001-038C-4C50-BC77-3706978C62AA}"/>
              </c:ext>
            </c:extLst>
          </c:dPt>
          <c:dPt>
            <c:idx val="1"/>
            <c:invertIfNegative val="0"/>
            <c:bubble3D val="0"/>
            <c:spPr>
              <a:solidFill>
                <a:srgbClr val="8C3177"/>
              </a:solidFill>
              <a:ln>
                <a:noFill/>
              </a:ln>
              <a:effectLst/>
            </c:spPr>
            <c:extLst>
              <c:ext xmlns:c16="http://schemas.microsoft.com/office/drawing/2014/chart" uri="{C3380CC4-5D6E-409C-BE32-E72D297353CC}">
                <c16:uniqueId val="{00000003-038C-4C50-BC77-3706978C62AA}"/>
              </c:ext>
            </c:extLst>
          </c:dPt>
          <c:cat>
            <c:strRef>
              <c:f>Sheet1!$A$2:$A$3</c:f>
              <c:strCache>
                <c:ptCount val="2"/>
                <c:pt idx="0">
                  <c:v>R+NP</c:v>
                </c:pt>
                <c:pt idx="1">
                  <c:v>NP</c:v>
                </c:pt>
              </c:strCache>
            </c:strRef>
          </c:cat>
          <c:val>
            <c:numRef>
              <c:f>Sheet1!$B$2:$B$3</c:f>
              <c:numCache>
                <c:formatCode>General</c:formatCode>
                <c:ptCount val="2"/>
                <c:pt idx="0">
                  <c:v>2.1</c:v>
                </c:pt>
                <c:pt idx="1">
                  <c:v>1.1000000000000001</c:v>
                </c:pt>
              </c:numCache>
            </c:numRef>
          </c:val>
          <c:extLst>
            <c:ext xmlns:c16="http://schemas.microsoft.com/office/drawing/2014/chart" uri="{C3380CC4-5D6E-409C-BE32-E72D297353CC}">
              <c16:uniqueId val="{00000004-038C-4C50-BC77-3706978C62AA}"/>
            </c:ext>
          </c:extLst>
        </c:ser>
        <c:ser>
          <c:idx val="1"/>
          <c:order val="1"/>
          <c:tx>
            <c:strRef>
              <c:f>Sheet1!$C$1</c:f>
              <c:strCache>
                <c:ptCount val="1"/>
                <c:pt idx="0">
                  <c:v>Series 2</c:v>
                </c:pt>
              </c:strCache>
            </c:strRef>
          </c:tx>
          <c:spPr>
            <a:solidFill>
              <a:schemeClr val="accent2">
                <a:lumMod val="40000"/>
                <a:lumOff val="60000"/>
              </a:schemeClr>
            </a:solidFill>
            <a:ln>
              <a:noFill/>
            </a:ln>
            <a:effectLst/>
          </c:spPr>
          <c:invertIfNegative val="0"/>
          <c:dPt>
            <c:idx val="0"/>
            <c:invertIfNegative val="0"/>
            <c:bubble3D val="0"/>
            <c:spPr>
              <a:solidFill>
                <a:srgbClr val="156168">
                  <a:alpha val="30196"/>
                </a:srgbClr>
              </a:solidFill>
              <a:ln>
                <a:noFill/>
              </a:ln>
              <a:effectLst/>
            </c:spPr>
            <c:extLst>
              <c:ext xmlns:c16="http://schemas.microsoft.com/office/drawing/2014/chart" uri="{C3380CC4-5D6E-409C-BE32-E72D297353CC}">
                <c16:uniqueId val="{00000006-038C-4C50-BC77-3706978C62AA}"/>
              </c:ext>
            </c:extLst>
          </c:dPt>
          <c:dPt>
            <c:idx val="1"/>
            <c:invertIfNegative val="0"/>
            <c:bubble3D val="0"/>
            <c:spPr>
              <a:solidFill>
                <a:srgbClr val="8C3177">
                  <a:alpha val="30196"/>
                </a:srgbClr>
              </a:solidFill>
              <a:ln>
                <a:noFill/>
              </a:ln>
              <a:effectLst/>
            </c:spPr>
            <c:extLst>
              <c:ext xmlns:c16="http://schemas.microsoft.com/office/drawing/2014/chart" uri="{C3380CC4-5D6E-409C-BE32-E72D297353CC}">
                <c16:uniqueId val="{00000008-038C-4C50-BC77-3706978C62AA}"/>
              </c:ext>
            </c:extLst>
          </c:dPt>
          <c:cat>
            <c:strRef>
              <c:f>Sheet1!$A$2:$A$3</c:f>
              <c:strCache>
                <c:ptCount val="2"/>
                <c:pt idx="0">
                  <c:v>R+NP</c:v>
                </c:pt>
                <c:pt idx="1">
                  <c:v>NP</c:v>
                </c:pt>
              </c:strCache>
            </c:strRef>
          </c:cat>
          <c:val>
            <c:numRef>
              <c:f>Sheet1!$C$2:$C$3</c:f>
              <c:numCache>
                <c:formatCode>General</c:formatCode>
                <c:ptCount val="2"/>
                <c:pt idx="0">
                  <c:v>27.2</c:v>
                </c:pt>
                <c:pt idx="1">
                  <c:v>27.3</c:v>
                </c:pt>
              </c:numCache>
            </c:numRef>
          </c:val>
          <c:extLst>
            <c:ext xmlns:c16="http://schemas.microsoft.com/office/drawing/2014/chart" uri="{C3380CC4-5D6E-409C-BE32-E72D297353CC}">
              <c16:uniqueId val="{00000009-038C-4C50-BC77-3706978C62AA}"/>
            </c:ext>
          </c:extLst>
        </c:ser>
        <c:dLbls>
          <c:showLegendKey val="0"/>
          <c:showVal val="0"/>
          <c:showCatName val="0"/>
          <c:showSerName val="0"/>
          <c:showPercent val="0"/>
          <c:showBubbleSize val="0"/>
        </c:dLbls>
        <c:gapWidth val="29"/>
        <c:overlap val="100"/>
        <c:axId val="794392015"/>
        <c:axId val="794391055"/>
      </c:barChart>
      <c:catAx>
        <c:axId val="794392015"/>
        <c:scaling>
          <c:orientation val="minMax"/>
        </c:scaling>
        <c:delete val="1"/>
        <c:axPos val="b"/>
        <c:numFmt formatCode="General" sourceLinked="1"/>
        <c:majorTickMark val="none"/>
        <c:minorTickMark val="none"/>
        <c:tickLblPos val="nextTo"/>
        <c:crossAx val="794391055"/>
        <c:crosses val="autoZero"/>
        <c:auto val="1"/>
        <c:lblAlgn val="ctr"/>
        <c:lblOffset val="100"/>
        <c:noMultiLvlLbl val="0"/>
      </c:catAx>
      <c:valAx>
        <c:axId val="794391055"/>
        <c:scaling>
          <c:orientation val="minMax"/>
          <c:max val="100"/>
        </c:scaling>
        <c:delete val="1"/>
        <c:axPos val="l"/>
        <c:numFmt formatCode="General" sourceLinked="1"/>
        <c:majorTickMark val="none"/>
        <c:minorTickMark val="none"/>
        <c:tickLblPos val="nextTo"/>
        <c:crossAx val="794392015"/>
        <c:crosses val="autoZero"/>
        <c:crossBetween val="between"/>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047853473837049"/>
          <c:y val="4.0602312830440121E-2"/>
          <c:w val="0.54960955576308312"/>
          <c:h val="0.69143011155417666"/>
        </c:manualLayout>
      </c:layout>
      <c:barChart>
        <c:barDir val="col"/>
        <c:grouping val="stacked"/>
        <c:varyColors val="0"/>
        <c:ser>
          <c:idx val="0"/>
          <c:order val="0"/>
          <c:tx>
            <c:strRef>
              <c:f>Sheet1!$B$1</c:f>
              <c:strCache>
                <c:ptCount val="1"/>
                <c:pt idx="0">
                  <c:v>Series 1</c:v>
                </c:pt>
              </c:strCache>
            </c:strRef>
          </c:tx>
          <c:spPr>
            <a:solidFill>
              <a:schemeClr val="accent2">
                <a:lumMod val="75000"/>
              </a:schemeClr>
            </a:solidFill>
            <a:ln>
              <a:noFill/>
            </a:ln>
            <a:effectLst/>
          </c:spPr>
          <c:invertIfNegative val="0"/>
          <c:dPt>
            <c:idx val="0"/>
            <c:invertIfNegative val="0"/>
            <c:bubble3D val="0"/>
            <c:spPr>
              <a:solidFill>
                <a:srgbClr val="156168"/>
              </a:solidFill>
              <a:ln>
                <a:noFill/>
              </a:ln>
              <a:effectLst/>
            </c:spPr>
            <c:extLst>
              <c:ext xmlns:c16="http://schemas.microsoft.com/office/drawing/2014/chart" uri="{C3380CC4-5D6E-409C-BE32-E72D297353CC}">
                <c16:uniqueId val="{00000001-3BDC-4C0D-9CD0-58212BD3A8AF}"/>
              </c:ext>
            </c:extLst>
          </c:dPt>
          <c:dPt>
            <c:idx val="1"/>
            <c:invertIfNegative val="0"/>
            <c:bubble3D val="0"/>
            <c:spPr>
              <a:solidFill>
                <a:srgbClr val="8C3177"/>
              </a:solidFill>
              <a:ln>
                <a:noFill/>
              </a:ln>
              <a:effectLst/>
            </c:spPr>
            <c:extLst>
              <c:ext xmlns:c16="http://schemas.microsoft.com/office/drawing/2014/chart" uri="{C3380CC4-5D6E-409C-BE32-E72D297353CC}">
                <c16:uniqueId val="{00000003-3BDC-4C0D-9CD0-58212BD3A8AF}"/>
              </c:ext>
            </c:extLst>
          </c:dPt>
          <c:cat>
            <c:strRef>
              <c:f>Sheet1!$A$2:$A$3</c:f>
              <c:strCache>
                <c:ptCount val="2"/>
                <c:pt idx="0">
                  <c:v>R+NP</c:v>
                </c:pt>
                <c:pt idx="1">
                  <c:v>NP</c:v>
                </c:pt>
              </c:strCache>
            </c:strRef>
          </c:cat>
          <c:val>
            <c:numRef>
              <c:f>Sheet1!$B$2:$B$3</c:f>
              <c:numCache>
                <c:formatCode>General</c:formatCode>
                <c:ptCount val="2"/>
                <c:pt idx="0">
                  <c:v>3.7</c:v>
                </c:pt>
                <c:pt idx="1">
                  <c:v>3.2</c:v>
                </c:pt>
              </c:numCache>
            </c:numRef>
          </c:val>
          <c:extLst>
            <c:ext xmlns:c16="http://schemas.microsoft.com/office/drawing/2014/chart" uri="{C3380CC4-5D6E-409C-BE32-E72D297353CC}">
              <c16:uniqueId val="{00000004-3BDC-4C0D-9CD0-58212BD3A8AF}"/>
            </c:ext>
          </c:extLst>
        </c:ser>
        <c:ser>
          <c:idx val="1"/>
          <c:order val="1"/>
          <c:tx>
            <c:strRef>
              <c:f>Sheet1!$C$1</c:f>
              <c:strCache>
                <c:ptCount val="1"/>
                <c:pt idx="0">
                  <c:v>Series 2</c:v>
                </c:pt>
              </c:strCache>
            </c:strRef>
          </c:tx>
          <c:spPr>
            <a:solidFill>
              <a:schemeClr val="accent2">
                <a:lumMod val="40000"/>
                <a:lumOff val="60000"/>
              </a:schemeClr>
            </a:solidFill>
            <a:ln>
              <a:noFill/>
            </a:ln>
            <a:effectLst/>
          </c:spPr>
          <c:invertIfNegative val="0"/>
          <c:dPt>
            <c:idx val="0"/>
            <c:invertIfNegative val="0"/>
            <c:bubble3D val="0"/>
            <c:spPr>
              <a:solidFill>
                <a:srgbClr val="156168">
                  <a:alpha val="30196"/>
                </a:srgbClr>
              </a:solidFill>
              <a:ln>
                <a:noFill/>
              </a:ln>
              <a:effectLst/>
            </c:spPr>
            <c:extLst>
              <c:ext xmlns:c16="http://schemas.microsoft.com/office/drawing/2014/chart" uri="{C3380CC4-5D6E-409C-BE32-E72D297353CC}">
                <c16:uniqueId val="{00000006-3BDC-4C0D-9CD0-58212BD3A8AF}"/>
              </c:ext>
            </c:extLst>
          </c:dPt>
          <c:dPt>
            <c:idx val="1"/>
            <c:invertIfNegative val="0"/>
            <c:bubble3D val="0"/>
            <c:spPr>
              <a:solidFill>
                <a:srgbClr val="8C3177">
                  <a:alpha val="30196"/>
                </a:srgbClr>
              </a:solidFill>
              <a:ln>
                <a:noFill/>
              </a:ln>
              <a:effectLst/>
            </c:spPr>
            <c:extLst>
              <c:ext xmlns:c16="http://schemas.microsoft.com/office/drawing/2014/chart" uri="{C3380CC4-5D6E-409C-BE32-E72D297353CC}">
                <c16:uniqueId val="{00000008-3BDC-4C0D-9CD0-58212BD3A8AF}"/>
              </c:ext>
            </c:extLst>
          </c:dPt>
          <c:cat>
            <c:strRef>
              <c:f>Sheet1!$A$2:$A$3</c:f>
              <c:strCache>
                <c:ptCount val="2"/>
                <c:pt idx="0">
                  <c:v>R+NP</c:v>
                </c:pt>
                <c:pt idx="1">
                  <c:v>NP</c:v>
                </c:pt>
              </c:strCache>
            </c:strRef>
          </c:cat>
          <c:val>
            <c:numRef>
              <c:f>Sheet1!$C$2:$C$3</c:f>
              <c:numCache>
                <c:formatCode>General</c:formatCode>
                <c:ptCount val="2"/>
                <c:pt idx="0">
                  <c:v>39.9</c:v>
                </c:pt>
                <c:pt idx="1">
                  <c:v>31.5</c:v>
                </c:pt>
              </c:numCache>
            </c:numRef>
          </c:val>
          <c:extLst>
            <c:ext xmlns:c16="http://schemas.microsoft.com/office/drawing/2014/chart" uri="{C3380CC4-5D6E-409C-BE32-E72D297353CC}">
              <c16:uniqueId val="{00000009-3BDC-4C0D-9CD0-58212BD3A8AF}"/>
            </c:ext>
          </c:extLst>
        </c:ser>
        <c:dLbls>
          <c:showLegendKey val="0"/>
          <c:showVal val="0"/>
          <c:showCatName val="0"/>
          <c:showSerName val="0"/>
          <c:showPercent val="0"/>
          <c:showBubbleSize val="0"/>
        </c:dLbls>
        <c:gapWidth val="29"/>
        <c:overlap val="100"/>
        <c:axId val="794392015"/>
        <c:axId val="794391055"/>
      </c:barChart>
      <c:catAx>
        <c:axId val="794392015"/>
        <c:scaling>
          <c:orientation val="minMax"/>
        </c:scaling>
        <c:delete val="1"/>
        <c:axPos val="b"/>
        <c:numFmt formatCode="General" sourceLinked="1"/>
        <c:majorTickMark val="none"/>
        <c:minorTickMark val="none"/>
        <c:tickLblPos val="nextTo"/>
        <c:crossAx val="794391055"/>
        <c:crosses val="autoZero"/>
        <c:auto val="1"/>
        <c:lblAlgn val="ctr"/>
        <c:lblOffset val="100"/>
        <c:noMultiLvlLbl val="0"/>
      </c:catAx>
      <c:valAx>
        <c:axId val="794391055"/>
        <c:scaling>
          <c:orientation val="minMax"/>
          <c:max val="100"/>
        </c:scaling>
        <c:delete val="1"/>
        <c:axPos val="l"/>
        <c:numFmt formatCode="General" sourceLinked="1"/>
        <c:majorTickMark val="none"/>
        <c:minorTickMark val="none"/>
        <c:tickLblPos val="nextTo"/>
        <c:crossAx val="794392015"/>
        <c:crosses val="autoZero"/>
        <c:crossBetween val="between"/>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047853473837049"/>
          <c:y val="4.0602312830440121E-2"/>
          <c:w val="0.54960955576308312"/>
          <c:h val="0.69143011155417666"/>
        </c:manualLayout>
      </c:layout>
      <c:barChart>
        <c:barDir val="col"/>
        <c:grouping val="stacked"/>
        <c:varyColors val="0"/>
        <c:ser>
          <c:idx val="0"/>
          <c:order val="0"/>
          <c:tx>
            <c:strRef>
              <c:f>Sheet1!$B$1</c:f>
              <c:strCache>
                <c:ptCount val="1"/>
                <c:pt idx="0">
                  <c:v>Series 1</c:v>
                </c:pt>
              </c:strCache>
            </c:strRef>
          </c:tx>
          <c:spPr>
            <a:solidFill>
              <a:schemeClr val="accent2">
                <a:lumMod val="75000"/>
              </a:schemeClr>
            </a:solidFill>
            <a:ln>
              <a:noFill/>
            </a:ln>
            <a:effectLst/>
          </c:spPr>
          <c:invertIfNegative val="0"/>
          <c:dPt>
            <c:idx val="0"/>
            <c:invertIfNegative val="0"/>
            <c:bubble3D val="0"/>
            <c:spPr>
              <a:solidFill>
                <a:srgbClr val="156168"/>
              </a:solidFill>
              <a:ln>
                <a:noFill/>
              </a:ln>
              <a:effectLst/>
            </c:spPr>
            <c:extLst>
              <c:ext xmlns:c16="http://schemas.microsoft.com/office/drawing/2014/chart" uri="{C3380CC4-5D6E-409C-BE32-E72D297353CC}">
                <c16:uniqueId val="{00000001-17FF-4A50-87AB-BCFFA5D6B16B}"/>
              </c:ext>
            </c:extLst>
          </c:dPt>
          <c:dPt>
            <c:idx val="1"/>
            <c:invertIfNegative val="0"/>
            <c:bubble3D val="0"/>
            <c:spPr>
              <a:solidFill>
                <a:srgbClr val="8C3177"/>
              </a:solidFill>
              <a:ln>
                <a:noFill/>
              </a:ln>
              <a:effectLst/>
            </c:spPr>
            <c:extLst>
              <c:ext xmlns:c16="http://schemas.microsoft.com/office/drawing/2014/chart" uri="{C3380CC4-5D6E-409C-BE32-E72D297353CC}">
                <c16:uniqueId val="{00000003-17FF-4A50-87AB-BCFFA5D6B16B}"/>
              </c:ext>
            </c:extLst>
          </c:dPt>
          <c:cat>
            <c:strRef>
              <c:f>Sheet1!$A$2:$A$3</c:f>
              <c:strCache>
                <c:ptCount val="2"/>
                <c:pt idx="0">
                  <c:v>R+NP</c:v>
                </c:pt>
                <c:pt idx="1">
                  <c:v>NP</c:v>
                </c:pt>
              </c:strCache>
            </c:strRef>
          </c:cat>
          <c:val>
            <c:numRef>
              <c:f>Sheet1!$B$2:$B$3</c:f>
              <c:numCache>
                <c:formatCode>General</c:formatCode>
                <c:ptCount val="2"/>
                <c:pt idx="0">
                  <c:v>18.100000000000001</c:v>
                </c:pt>
                <c:pt idx="1">
                  <c:v>8.4</c:v>
                </c:pt>
              </c:numCache>
            </c:numRef>
          </c:val>
          <c:extLst>
            <c:ext xmlns:c16="http://schemas.microsoft.com/office/drawing/2014/chart" uri="{C3380CC4-5D6E-409C-BE32-E72D297353CC}">
              <c16:uniqueId val="{00000004-17FF-4A50-87AB-BCFFA5D6B16B}"/>
            </c:ext>
          </c:extLst>
        </c:ser>
        <c:ser>
          <c:idx val="1"/>
          <c:order val="1"/>
          <c:tx>
            <c:strRef>
              <c:f>Sheet1!$C$1</c:f>
              <c:strCache>
                <c:ptCount val="1"/>
                <c:pt idx="0">
                  <c:v>Series 2</c:v>
                </c:pt>
              </c:strCache>
            </c:strRef>
          </c:tx>
          <c:spPr>
            <a:solidFill>
              <a:schemeClr val="accent2">
                <a:lumMod val="40000"/>
                <a:lumOff val="60000"/>
              </a:schemeClr>
            </a:solidFill>
            <a:ln>
              <a:noFill/>
            </a:ln>
            <a:effectLst/>
          </c:spPr>
          <c:invertIfNegative val="0"/>
          <c:dPt>
            <c:idx val="0"/>
            <c:invertIfNegative val="0"/>
            <c:bubble3D val="0"/>
            <c:spPr>
              <a:solidFill>
                <a:srgbClr val="156168">
                  <a:alpha val="30196"/>
                </a:srgbClr>
              </a:solidFill>
              <a:ln>
                <a:noFill/>
              </a:ln>
              <a:effectLst/>
            </c:spPr>
            <c:extLst>
              <c:ext xmlns:c16="http://schemas.microsoft.com/office/drawing/2014/chart" uri="{C3380CC4-5D6E-409C-BE32-E72D297353CC}">
                <c16:uniqueId val="{00000006-17FF-4A50-87AB-BCFFA5D6B16B}"/>
              </c:ext>
            </c:extLst>
          </c:dPt>
          <c:dPt>
            <c:idx val="1"/>
            <c:invertIfNegative val="0"/>
            <c:bubble3D val="0"/>
            <c:spPr>
              <a:solidFill>
                <a:srgbClr val="8C3177">
                  <a:alpha val="30196"/>
                </a:srgbClr>
              </a:solidFill>
              <a:ln>
                <a:noFill/>
              </a:ln>
              <a:effectLst/>
            </c:spPr>
            <c:extLst>
              <c:ext xmlns:c16="http://schemas.microsoft.com/office/drawing/2014/chart" uri="{C3380CC4-5D6E-409C-BE32-E72D297353CC}">
                <c16:uniqueId val="{00000008-17FF-4A50-87AB-BCFFA5D6B16B}"/>
              </c:ext>
            </c:extLst>
          </c:dPt>
          <c:cat>
            <c:strRef>
              <c:f>Sheet1!$A$2:$A$3</c:f>
              <c:strCache>
                <c:ptCount val="2"/>
                <c:pt idx="0">
                  <c:v>R+NP</c:v>
                </c:pt>
                <c:pt idx="1">
                  <c:v>NP</c:v>
                </c:pt>
              </c:strCache>
            </c:strRef>
          </c:cat>
          <c:val>
            <c:numRef>
              <c:f>Sheet1!$C$2:$C$3</c:f>
              <c:numCache>
                <c:formatCode>General</c:formatCode>
                <c:ptCount val="2"/>
                <c:pt idx="0">
                  <c:v>43.1</c:v>
                </c:pt>
                <c:pt idx="1">
                  <c:v>46.8</c:v>
                </c:pt>
              </c:numCache>
            </c:numRef>
          </c:val>
          <c:extLst>
            <c:ext xmlns:c16="http://schemas.microsoft.com/office/drawing/2014/chart" uri="{C3380CC4-5D6E-409C-BE32-E72D297353CC}">
              <c16:uniqueId val="{00000009-17FF-4A50-87AB-BCFFA5D6B16B}"/>
            </c:ext>
          </c:extLst>
        </c:ser>
        <c:dLbls>
          <c:showLegendKey val="0"/>
          <c:showVal val="0"/>
          <c:showCatName val="0"/>
          <c:showSerName val="0"/>
          <c:showPercent val="0"/>
          <c:showBubbleSize val="0"/>
        </c:dLbls>
        <c:gapWidth val="29"/>
        <c:overlap val="100"/>
        <c:axId val="794392015"/>
        <c:axId val="794391055"/>
      </c:barChart>
      <c:catAx>
        <c:axId val="794392015"/>
        <c:scaling>
          <c:orientation val="minMax"/>
        </c:scaling>
        <c:delete val="1"/>
        <c:axPos val="b"/>
        <c:numFmt formatCode="General" sourceLinked="1"/>
        <c:majorTickMark val="none"/>
        <c:minorTickMark val="none"/>
        <c:tickLblPos val="nextTo"/>
        <c:crossAx val="794391055"/>
        <c:crosses val="autoZero"/>
        <c:auto val="1"/>
        <c:lblAlgn val="ctr"/>
        <c:lblOffset val="100"/>
        <c:noMultiLvlLbl val="0"/>
      </c:catAx>
      <c:valAx>
        <c:axId val="794391055"/>
        <c:scaling>
          <c:orientation val="minMax"/>
          <c:max val="100"/>
        </c:scaling>
        <c:delete val="1"/>
        <c:axPos val="l"/>
        <c:numFmt formatCode="General" sourceLinked="1"/>
        <c:majorTickMark val="none"/>
        <c:minorTickMark val="none"/>
        <c:tickLblPos val="nextTo"/>
        <c:crossAx val="794392015"/>
        <c:crosses val="autoZero"/>
        <c:crossBetween val="between"/>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047853473837049"/>
          <c:y val="4.0602312830440121E-2"/>
          <c:w val="0.54960955576308312"/>
          <c:h val="0.69143011155417666"/>
        </c:manualLayout>
      </c:layout>
      <c:barChart>
        <c:barDir val="col"/>
        <c:grouping val="stacked"/>
        <c:varyColors val="0"/>
        <c:ser>
          <c:idx val="0"/>
          <c:order val="0"/>
          <c:tx>
            <c:strRef>
              <c:f>Sheet1!$B$1</c:f>
              <c:strCache>
                <c:ptCount val="1"/>
                <c:pt idx="0">
                  <c:v>Series 1</c:v>
                </c:pt>
              </c:strCache>
            </c:strRef>
          </c:tx>
          <c:spPr>
            <a:solidFill>
              <a:schemeClr val="accent2">
                <a:lumMod val="75000"/>
              </a:schemeClr>
            </a:solidFill>
            <a:ln>
              <a:noFill/>
            </a:ln>
            <a:effectLst/>
          </c:spPr>
          <c:invertIfNegative val="0"/>
          <c:dPt>
            <c:idx val="0"/>
            <c:invertIfNegative val="0"/>
            <c:bubble3D val="0"/>
            <c:spPr>
              <a:solidFill>
                <a:srgbClr val="156168"/>
              </a:solidFill>
              <a:ln>
                <a:noFill/>
              </a:ln>
              <a:effectLst/>
            </c:spPr>
            <c:extLst>
              <c:ext xmlns:c16="http://schemas.microsoft.com/office/drawing/2014/chart" uri="{C3380CC4-5D6E-409C-BE32-E72D297353CC}">
                <c16:uniqueId val="{00000006-0A07-4939-9504-DF563B6AA4F9}"/>
              </c:ext>
            </c:extLst>
          </c:dPt>
          <c:dPt>
            <c:idx val="1"/>
            <c:invertIfNegative val="0"/>
            <c:bubble3D val="0"/>
            <c:spPr>
              <a:solidFill>
                <a:srgbClr val="8C3177"/>
              </a:solidFill>
              <a:ln>
                <a:noFill/>
              </a:ln>
              <a:effectLst/>
            </c:spPr>
            <c:extLst>
              <c:ext xmlns:c16="http://schemas.microsoft.com/office/drawing/2014/chart" uri="{C3380CC4-5D6E-409C-BE32-E72D297353CC}">
                <c16:uniqueId val="{00000004-0A07-4939-9504-DF563B6AA4F9}"/>
              </c:ext>
            </c:extLst>
          </c:dPt>
          <c:cat>
            <c:strRef>
              <c:f>Sheet1!$A$2:$A$3</c:f>
              <c:strCache>
                <c:ptCount val="2"/>
                <c:pt idx="0">
                  <c:v>R+NP</c:v>
                </c:pt>
                <c:pt idx="1">
                  <c:v>NP</c:v>
                </c:pt>
              </c:strCache>
            </c:strRef>
          </c:cat>
          <c:val>
            <c:numRef>
              <c:f>Sheet1!$B$2:$B$3</c:f>
              <c:numCache>
                <c:formatCode>General</c:formatCode>
                <c:ptCount val="2"/>
                <c:pt idx="0">
                  <c:v>43.6</c:v>
                </c:pt>
                <c:pt idx="1">
                  <c:v>25.3</c:v>
                </c:pt>
              </c:numCache>
            </c:numRef>
          </c:val>
          <c:extLst>
            <c:ext xmlns:c16="http://schemas.microsoft.com/office/drawing/2014/chart" uri="{C3380CC4-5D6E-409C-BE32-E72D297353CC}">
              <c16:uniqueId val="{00000000-0A07-4939-9504-DF563B6AA4F9}"/>
            </c:ext>
          </c:extLst>
        </c:ser>
        <c:ser>
          <c:idx val="1"/>
          <c:order val="1"/>
          <c:tx>
            <c:strRef>
              <c:f>Sheet1!$C$1</c:f>
              <c:strCache>
                <c:ptCount val="1"/>
                <c:pt idx="0">
                  <c:v>Series 2</c:v>
                </c:pt>
              </c:strCache>
            </c:strRef>
          </c:tx>
          <c:spPr>
            <a:solidFill>
              <a:schemeClr val="accent2">
                <a:lumMod val="40000"/>
                <a:lumOff val="60000"/>
              </a:schemeClr>
            </a:solidFill>
            <a:ln>
              <a:noFill/>
            </a:ln>
            <a:effectLst/>
          </c:spPr>
          <c:invertIfNegative val="0"/>
          <c:dPt>
            <c:idx val="0"/>
            <c:invertIfNegative val="0"/>
            <c:bubble3D val="0"/>
            <c:spPr>
              <a:solidFill>
                <a:srgbClr val="156168">
                  <a:alpha val="30196"/>
                </a:srgbClr>
              </a:solidFill>
              <a:ln>
                <a:noFill/>
              </a:ln>
              <a:effectLst/>
            </c:spPr>
            <c:extLst>
              <c:ext xmlns:c16="http://schemas.microsoft.com/office/drawing/2014/chart" uri="{C3380CC4-5D6E-409C-BE32-E72D297353CC}">
                <c16:uniqueId val="{00000005-0A07-4939-9504-DF563B6AA4F9}"/>
              </c:ext>
            </c:extLst>
          </c:dPt>
          <c:dPt>
            <c:idx val="1"/>
            <c:invertIfNegative val="0"/>
            <c:bubble3D val="0"/>
            <c:spPr>
              <a:solidFill>
                <a:srgbClr val="8C3177">
                  <a:alpha val="30196"/>
                </a:srgbClr>
              </a:solidFill>
              <a:ln>
                <a:noFill/>
              </a:ln>
              <a:effectLst/>
            </c:spPr>
            <c:extLst>
              <c:ext xmlns:c16="http://schemas.microsoft.com/office/drawing/2014/chart" uri="{C3380CC4-5D6E-409C-BE32-E72D297353CC}">
                <c16:uniqueId val="{00000003-0A07-4939-9504-DF563B6AA4F9}"/>
              </c:ext>
            </c:extLst>
          </c:dPt>
          <c:cat>
            <c:strRef>
              <c:f>Sheet1!$A$2:$A$3</c:f>
              <c:strCache>
                <c:ptCount val="2"/>
                <c:pt idx="0">
                  <c:v>R+NP</c:v>
                </c:pt>
                <c:pt idx="1">
                  <c:v>NP</c:v>
                </c:pt>
              </c:strCache>
            </c:strRef>
          </c:cat>
          <c:val>
            <c:numRef>
              <c:f>Sheet1!$C$2:$C$3</c:f>
              <c:numCache>
                <c:formatCode>General</c:formatCode>
                <c:ptCount val="2"/>
                <c:pt idx="0">
                  <c:v>20.2</c:v>
                </c:pt>
                <c:pt idx="1">
                  <c:v>23.7</c:v>
                </c:pt>
              </c:numCache>
            </c:numRef>
          </c:val>
          <c:extLst>
            <c:ext xmlns:c16="http://schemas.microsoft.com/office/drawing/2014/chart" uri="{C3380CC4-5D6E-409C-BE32-E72D297353CC}">
              <c16:uniqueId val="{00000001-0A07-4939-9504-DF563B6AA4F9}"/>
            </c:ext>
          </c:extLst>
        </c:ser>
        <c:dLbls>
          <c:showLegendKey val="0"/>
          <c:showVal val="0"/>
          <c:showCatName val="0"/>
          <c:showSerName val="0"/>
          <c:showPercent val="0"/>
          <c:showBubbleSize val="0"/>
        </c:dLbls>
        <c:gapWidth val="29"/>
        <c:overlap val="100"/>
        <c:axId val="794392015"/>
        <c:axId val="794391055"/>
      </c:barChart>
      <c:catAx>
        <c:axId val="794392015"/>
        <c:scaling>
          <c:orientation val="minMax"/>
        </c:scaling>
        <c:delete val="1"/>
        <c:axPos val="b"/>
        <c:numFmt formatCode="General" sourceLinked="1"/>
        <c:majorTickMark val="none"/>
        <c:minorTickMark val="none"/>
        <c:tickLblPos val="nextTo"/>
        <c:crossAx val="794391055"/>
        <c:crosses val="autoZero"/>
        <c:auto val="1"/>
        <c:lblAlgn val="ctr"/>
        <c:lblOffset val="100"/>
        <c:noMultiLvlLbl val="0"/>
      </c:catAx>
      <c:valAx>
        <c:axId val="794391055"/>
        <c:scaling>
          <c:orientation val="minMax"/>
          <c:max val="100"/>
        </c:scaling>
        <c:delete val="1"/>
        <c:axPos val="l"/>
        <c:numFmt formatCode="General" sourceLinked="1"/>
        <c:majorTickMark val="in"/>
        <c:minorTickMark val="none"/>
        <c:tickLblPos val="nextTo"/>
        <c:crossAx val="794392015"/>
        <c:crosses val="autoZero"/>
        <c:crossBetween val="between"/>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Pembrolizumab</c:v>
                </c:pt>
              </c:strCache>
            </c:strRef>
          </c:tx>
          <c:spPr>
            <a:solidFill>
              <a:srgbClr val="00857C"/>
            </a:solidFill>
            <a:ln w="38100">
              <a:noFill/>
            </a:ln>
            <a:effectLst/>
          </c:spPr>
          <c:invertIfNegative val="0"/>
          <c:errBars>
            <c:errBarType val="both"/>
            <c:errValType val="cust"/>
            <c:noEndCap val="0"/>
            <c:plus>
              <c:numRef>
                <c:f>Sheet1!$C$11:$C$15</c:f>
                <c:numCache>
                  <c:formatCode>General</c:formatCode>
                  <c:ptCount val="5"/>
                  <c:pt idx="0">
                    <c:v>-3.17</c:v>
                  </c:pt>
                  <c:pt idx="1">
                    <c:v>-2.7799999999999994</c:v>
                  </c:pt>
                </c:numCache>
              </c:numRef>
            </c:plus>
            <c:minus>
              <c:numRef>
                <c:f>Sheet1!$B$11:$B$15</c:f>
                <c:numCache>
                  <c:formatCode>General</c:formatCode>
                  <c:ptCount val="5"/>
                  <c:pt idx="0">
                    <c:v>-3.1800000000000006</c:v>
                  </c:pt>
                  <c:pt idx="1">
                    <c:v>-2.7800000000000011</c:v>
                  </c:pt>
                </c:numCache>
              </c:numRef>
            </c:minus>
            <c:spPr>
              <a:noFill/>
              <a:ln w="15875" cap="flat" cmpd="sng" algn="ctr">
                <a:solidFill>
                  <a:sysClr val="windowText" lastClr="000000"/>
                </a:solidFill>
                <a:round/>
              </a:ln>
              <a:effectLst/>
            </c:spPr>
          </c:errBars>
          <c:cat>
            <c:numRef>
              <c:f>Sheet1!$A$2:$A$3</c:f>
              <c:numCache>
                <c:formatCode>General</c:formatCode>
                <c:ptCount val="2"/>
              </c:numCache>
            </c:numRef>
          </c:cat>
          <c:val>
            <c:numRef>
              <c:f>Sheet1!$B$2:$B$3</c:f>
              <c:numCache>
                <c:formatCode>General</c:formatCode>
                <c:ptCount val="2"/>
                <c:pt idx="0">
                  <c:v>-4.97</c:v>
                </c:pt>
                <c:pt idx="1">
                  <c:v>-6.27</c:v>
                </c:pt>
              </c:numCache>
            </c:numRef>
          </c:val>
          <c:extLst>
            <c:ext xmlns:c16="http://schemas.microsoft.com/office/drawing/2014/chart" uri="{C3380CC4-5D6E-409C-BE32-E72D297353CC}">
              <c16:uniqueId val="{00000000-845C-42C2-BABD-006201CD8661}"/>
            </c:ext>
          </c:extLst>
        </c:ser>
        <c:ser>
          <c:idx val="1"/>
          <c:order val="1"/>
          <c:tx>
            <c:strRef>
              <c:f>Sheet1!$C$1</c:f>
              <c:strCache>
                <c:ptCount val="1"/>
                <c:pt idx="0">
                  <c:v>Placebo</c:v>
                </c:pt>
              </c:strCache>
            </c:strRef>
          </c:tx>
          <c:spPr>
            <a:solidFill>
              <a:srgbClr val="610F0F"/>
            </a:solidFill>
            <a:ln w="38100">
              <a:noFill/>
            </a:ln>
            <a:effectLst/>
          </c:spPr>
          <c:invertIfNegative val="0"/>
          <c:errBars>
            <c:errBarType val="both"/>
            <c:errValType val="cust"/>
            <c:noEndCap val="0"/>
            <c:plus>
              <c:numRef>
                <c:f>Sheet1!$E$11:$E$15</c:f>
                <c:numCache>
                  <c:formatCode>General</c:formatCode>
                  <c:ptCount val="5"/>
                  <c:pt idx="0">
                    <c:v>-3.34</c:v>
                  </c:pt>
                  <c:pt idx="1">
                    <c:v>-2.9399999999999995</c:v>
                  </c:pt>
                </c:numCache>
              </c:numRef>
            </c:plus>
            <c:minus>
              <c:numRef>
                <c:f>Sheet1!$D$11:$D$15</c:f>
                <c:numCache>
                  <c:formatCode>General</c:formatCode>
                  <c:ptCount val="5"/>
                  <c:pt idx="0">
                    <c:v>-3.34</c:v>
                  </c:pt>
                  <c:pt idx="1">
                    <c:v>-2.9300000000000006</c:v>
                  </c:pt>
                </c:numCache>
              </c:numRef>
            </c:minus>
            <c:spPr>
              <a:noFill/>
              <a:ln w="15875" cap="flat" cmpd="sng" algn="ctr">
                <a:solidFill>
                  <a:sysClr val="windowText" lastClr="000000"/>
                </a:solidFill>
                <a:round/>
              </a:ln>
              <a:effectLst/>
            </c:spPr>
          </c:errBars>
          <c:cat>
            <c:numRef>
              <c:f>Sheet1!$A$2:$A$3</c:f>
              <c:numCache>
                <c:formatCode>General</c:formatCode>
                <c:ptCount val="2"/>
              </c:numCache>
            </c:numRef>
          </c:cat>
          <c:val>
            <c:numRef>
              <c:f>Sheet1!$C$2:$C$3</c:f>
              <c:numCache>
                <c:formatCode>General</c:formatCode>
                <c:ptCount val="2"/>
                <c:pt idx="0">
                  <c:v>-3.54</c:v>
                </c:pt>
                <c:pt idx="1">
                  <c:v>-4.1399999999999997</c:v>
                </c:pt>
              </c:numCache>
            </c:numRef>
          </c:val>
          <c:extLst>
            <c:ext xmlns:c16="http://schemas.microsoft.com/office/drawing/2014/chart" uri="{C3380CC4-5D6E-409C-BE32-E72D297353CC}">
              <c16:uniqueId val="{00000001-845C-42C2-BABD-006201CD8661}"/>
            </c:ext>
          </c:extLst>
        </c:ser>
        <c:dLbls>
          <c:showLegendKey val="0"/>
          <c:showVal val="0"/>
          <c:showCatName val="0"/>
          <c:showSerName val="0"/>
          <c:showPercent val="0"/>
          <c:showBubbleSize val="0"/>
        </c:dLbls>
        <c:gapWidth val="85"/>
        <c:overlap val="-23"/>
        <c:axId val="1479458512"/>
        <c:axId val="1479950400"/>
      </c:barChart>
      <c:catAx>
        <c:axId val="1479458512"/>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0" spcFirstLastPara="1" vertOverflow="ellipsis"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79950400"/>
        <c:crosses val="autoZero"/>
        <c:auto val="1"/>
        <c:lblAlgn val="ctr"/>
        <c:lblOffset val="100"/>
        <c:tickLblSkip val="1"/>
        <c:noMultiLvlLbl val="0"/>
      </c:catAx>
      <c:valAx>
        <c:axId val="1479950400"/>
        <c:scaling>
          <c:orientation val="minMax"/>
          <c:max val="13"/>
          <c:min val="-12"/>
        </c:scaling>
        <c:delete val="0"/>
        <c:axPos val="l"/>
        <c:majorGridlines>
          <c:spPr>
            <a:ln w="9525" cap="flat" cmpd="sng" algn="ctr">
              <a:noFill/>
              <a:round/>
            </a:ln>
            <a:effectLst/>
          </c:spPr>
        </c:majorGridlines>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79458512"/>
        <c:crossesAt val="1"/>
        <c:crossBetween val="between"/>
        <c:majorUnit val="3"/>
      </c:valAx>
      <c:spPr>
        <a:noFill/>
        <a:ln>
          <a:noFill/>
        </a:ln>
        <a:effectLst/>
      </c:spPr>
    </c:plotArea>
    <c:plotVisOnly val="1"/>
    <c:dispBlanksAs val="gap"/>
    <c:showDLblsOverMax val="0"/>
  </c:chart>
  <c:spPr>
    <a:noFill/>
    <a:ln>
      <a:noFill/>
    </a:ln>
    <a:effectLst/>
  </c:spPr>
  <c:txPr>
    <a:bodyPr/>
    <a:lstStyle/>
    <a:p>
      <a:pPr>
        <a:defRPr sz="1800">
          <a:solidFill>
            <a:schemeClr val="tx1"/>
          </a:solidFill>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096567663716717"/>
          <c:y val="3.2105067452815661E-2"/>
          <c:w val="0.67842107305146093"/>
          <c:h val="0.83848944853284213"/>
        </c:manualLayout>
      </c:layout>
      <c:barChart>
        <c:barDir val="col"/>
        <c:grouping val="stacked"/>
        <c:varyColors val="0"/>
        <c:ser>
          <c:idx val="1"/>
          <c:order val="0"/>
          <c:tx>
            <c:strRef>
              <c:f>Sheet1!$B$1</c:f>
              <c:strCache>
                <c:ptCount val="1"/>
                <c:pt idx="0">
                  <c:v>Grades 3+</c:v>
                </c:pt>
              </c:strCache>
            </c:strRef>
          </c:tx>
          <c:spPr>
            <a:solidFill>
              <a:srgbClr val="317CC1"/>
            </a:solidFill>
            <a:ln>
              <a:noFill/>
            </a:ln>
            <a:effectLst/>
          </c:spPr>
          <c:invertIfNegative val="0"/>
          <c:dPt>
            <c:idx val="0"/>
            <c:invertIfNegative val="0"/>
            <c:bubble3D val="0"/>
            <c:spPr>
              <a:solidFill>
                <a:srgbClr val="C85C12"/>
              </a:solidFill>
              <a:ln>
                <a:noFill/>
              </a:ln>
              <a:effectLst/>
            </c:spPr>
            <c:extLst>
              <c:ext xmlns:c16="http://schemas.microsoft.com/office/drawing/2014/chart" uri="{C3380CC4-5D6E-409C-BE32-E72D297353CC}">
                <c16:uniqueId val="{00000001-420F-4E2B-9E6B-590B0E21FD61}"/>
              </c:ext>
            </c:extLst>
          </c:dPt>
          <c:dPt>
            <c:idx val="1"/>
            <c:invertIfNegative val="0"/>
            <c:bubble3D val="0"/>
            <c:spPr>
              <a:solidFill>
                <a:srgbClr val="317CC1"/>
              </a:solidFill>
              <a:ln>
                <a:noFill/>
              </a:ln>
              <a:effectLst/>
            </c:spPr>
            <c:extLst>
              <c:ext xmlns:c16="http://schemas.microsoft.com/office/drawing/2014/chart" uri="{C3380CC4-5D6E-409C-BE32-E72D297353CC}">
                <c16:uniqueId val="{00000003-420F-4E2B-9E6B-590B0E21FD61}"/>
              </c:ext>
            </c:extLst>
          </c:dPt>
          <c:dPt>
            <c:idx val="2"/>
            <c:invertIfNegative val="0"/>
            <c:bubble3D val="0"/>
            <c:spPr>
              <a:solidFill>
                <a:srgbClr val="317CC1"/>
              </a:solidFill>
              <a:ln>
                <a:noFill/>
              </a:ln>
              <a:effectLst/>
            </c:spPr>
            <c:extLst>
              <c:ext xmlns:c16="http://schemas.microsoft.com/office/drawing/2014/chart" uri="{C3380CC4-5D6E-409C-BE32-E72D297353CC}">
                <c16:uniqueId val="{00000005-420F-4E2B-9E6B-590B0E21FD61}"/>
              </c:ext>
            </c:extLst>
          </c:dPt>
          <c:dPt>
            <c:idx val="3"/>
            <c:invertIfNegative val="0"/>
            <c:bubble3D val="0"/>
            <c:spPr>
              <a:solidFill>
                <a:srgbClr val="317CC1"/>
              </a:solidFill>
              <a:ln>
                <a:noFill/>
              </a:ln>
              <a:effectLst/>
            </c:spPr>
            <c:extLst>
              <c:ext xmlns:c16="http://schemas.microsoft.com/office/drawing/2014/chart" uri="{C3380CC4-5D6E-409C-BE32-E72D297353CC}">
                <c16:uniqueId val="{00000007-420F-4E2B-9E6B-590B0E21FD61}"/>
              </c:ext>
            </c:extLst>
          </c:dPt>
          <c:dLbls>
            <c:dLbl>
              <c:idx val="0"/>
              <c:layout>
                <c:manualLayout>
                  <c:x val="1.1732275026697827E-2"/>
                  <c:y val="-2.3349136388372885E-2"/>
                </c:manualLayout>
              </c:layout>
              <c:tx>
                <c:rich>
                  <a:bodyPr/>
                  <a:lstStyle/>
                  <a:p>
                    <a:r>
                      <a:rPr lang="en-US"/>
                      <a:t>&lt;1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20F-4E2B-9E6B-590B0E21FD61}"/>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MIRV</c:v>
                </c:pt>
                <c:pt idx="1">
                  <c:v>Pac</c:v>
                </c:pt>
                <c:pt idx="2">
                  <c:v>PLD</c:v>
                </c:pt>
                <c:pt idx="3">
                  <c:v>Topo</c:v>
                </c:pt>
              </c:strCache>
            </c:strRef>
          </c:cat>
          <c:val>
            <c:numRef>
              <c:f>Sheet1!$B$2:$B$5</c:f>
              <c:numCache>
                <c:formatCode>General</c:formatCode>
                <c:ptCount val="4"/>
                <c:pt idx="0">
                  <c:v>0.5</c:v>
                </c:pt>
                <c:pt idx="3">
                  <c:v>27</c:v>
                </c:pt>
              </c:numCache>
            </c:numRef>
          </c:val>
          <c:extLst>
            <c:ext xmlns:c16="http://schemas.microsoft.com/office/drawing/2014/chart" uri="{C3380CC4-5D6E-409C-BE32-E72D297353CC}">
              <c16:uniqueId val="{00000008-420F-4E2B-9E6B-590B0E21FD61}"/>
            </c:ext>
          </c:extLst>
        </c:ser>
        <c:ser>
          <c:idx val="0"/>
          <c:order val="1"/>
          <c:tx>
            <c:strRef>
              <c:f>Sheet1!$C$1</c:f>
              <c:strCache>
                <c:ptCount val="1"/>
                <c:pt idx="0">
                  <c:v>All Grades</c:v>
                </c:pt>
              </c:strCache>
            </c:strRef>
          </c:tx>
          <c:spPr>
            <a:solidFill>
              <a:srgbClr val="9DC3E6"/>
            </a:solidFill>
            <a:ln>
              <a:noFill/>
            </a:ln>
            <a:effectLst/>
          </c:spPr>
          <c:invertIfNegative val="0"/>
          <c:dPt>
            <c:idx val="0"/>
            <c:invertIfNegative val="0"/>
            <c:bubble3D val="0"/>
            <c:spPr>
              <a:solidFill>
                <a:srgbClr val="F4B183"/>
              </a:solidFill>
              <a:ln>
                <a:noFill/>
              </a:ln>
              <a:effectLst/>
            </c:spPr>
            <c:extLst>
              <c:ext xmlns:c16="http://schemas.microsoft.com/office/drawing/2014/chart" uri="{C3380CC4-5D6E-409C-BE32-E72D297353CC}">
                <c16:uniqueId val="{0000000A-420F-4E2B-9E6B-590B0E21FD61}"/>
              </c:ext>
            </c:extLst>
          </c:dPt>
          <c:dPt>
            <c:idx val="1"/>
            <c:invertIfNegative val="0"/>
            <c:bubble3D val="0"/>
            <c:spPr>
              <a:solidFill>
                <a:srgbClr val="9DC3E6"/>
              </a:solidFill>
              <a:ln>
                <a:noFill/>
              </a:ln>
              <a:effectLst/>
            </c:spPr>
            <c:extLst>
              <c:ext xmlns:c16="http://schemas.microsoft.com/office/drawing/2014/chart" uri="{C3380CC4-5D6E-409C-BE32-E72D297353CC}">
                <c16:uniqueId val="{0000000C-420F-4E2B-9E6B-590B0E21FD61}"/>
              </c:ext>
            </c:extLst>
          </c:dPt>
          <c:dPt>
            <c:idx val="2"/>
            <c:invertIfNegative val="0"/>
            <c:bubble3D val="0"/>
            <c:spPr>
              <a:solidFill>
                <a:srgbClr val="9DC3E6"/>
              </a:solidFill>
              <a:ln>
                <a:noFill/>
              </a:ln>
              <a:effectLst/>
            </c:spPr>
            <c:extLst>
              <c:ext xmlns:c16="http://schemas.microsoft.com/office/drawing/2014/chart" uri="{C3380CC4-5D6E-409C-BE32-E72D297353CC}">
                <c16:uniqueId val="{0000000E-420F-4E2B-9E6B-590B0E21FD61}"/>
              </c:ext>
            </c:extLst>
          </c:dPt>
          <c:dPt>
            <c:idx val="3"/>
            <c:invertIfNegative val="0"/>
            <c:bubble3D val="0"/>
            <c:spPr>
              <a:solidFill>
                <a:srgbClr val="9DC3E6"/>
              </a:solidFill>
              <a:ln>
                <a:noFill/>
              </a:ln>
              <a:effectLst/>
            </c:spPr>
            <c:extLst>
              <c:ext xmlns:c16="http://schemas.microsoft.com/office/drawing/2014/chart" uri="{C3380CC4-5D6E-409C-BE32-E72D297353CC}">
                <c16:uniqueId val="{00000010-420F-4E2B-9E6B-590B0E21FD61}"/>
              </c:ext>
            </c:extLst>
          </c:dPt>
          <c:dLbls>
            <c:dLbl>
              <c:idx val="0"/>
              <c:layout>
                <c:manualLayout>
                  <c:x val="0"/>
                  <c:y val="-7.2862645926379532E-2"/>
                </c:manualLayout>
              </c:layout>
              <c:tx>
                <c:rich>
                  <a:bodyPr/>
                  <a:lstStyle/>
                  <a:p>
                    <a:r>
                      <a:rPr lang="en-US"/>
                      <a:t>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420F-4E2B-9E6B-590B0E21FD61}"/>
                </c:ext>
              </c:extLst>
            </c:dLbl>
            <c:dLbl>
              <c:idx val="1"/>
              <c:layout>
                <c:manualLayout>
                  <c:x val="-8.0658459035146119E-17"/>
                  <c:y val="-5.080805030544638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20F-4E2B-9E6B-590B0E21FD61}"/>
                </c:ext>
              </c:extLst>
            </c:dLbl>
            <c:dLbl>
              <c:idx val="2"/>
              <c:layout>
                <c:manualLayout>
                  <c:x val="0"/>
                  <c:y val="-2.689816327759415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20F-4E2B-9E6B-590B0E21FD61}"/>
                </c:ext>
              </c:extLst>
            </c:dLbl>
            <c:dLbl>
              <c:idx val="3"/>
              <c:layout>
                <c:manualLayout>
                  <c:x val="0"/>
                  <c:y val="-0.23476851898139353"/>
                </c:manualLayout>
              </c:layout>
              <c:tx>
                <c:rich>
                  <a:bodyPr/>
                  <a:lstStyle/>
                  <a:p>
                    <a:r>
                      <a:rPr lang="en-US"/>
                      <a:t>59</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420F-4E2B-9E6B-590B0E21FD61}"/>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MIRV</c:v>
                </c:pt>
                <c:pt idx="1">
                  <c:v>Pac</c:v>
                </c:pt>
                <c:pt idx="2">
                  <c:v>PLD</c:v>
                </c:pt>
                <c:pt idx="3">
                  <c:v>Topo</c:v>
                </c:pt>
              </c:strCache>
            </c:strRef>
          </c:cat>
          <c:val>
            <c:numRef>
              <c:f>Sheet1!$C$2:$C$5</c:f>
              <c:numCache>
                <c:formatCode>General</c:formatCode>
                <c:ptCount val="4"/>
                <c:pt idx="0">
                  <c:v>6.5</c:v>
                </c:pt>
                <c:pt idx="1">
                  <c:v>4</c:v>
                </c:pt>
                <c:pt idx="2">
                  <c:v>1</c:v>
                </c:pt>
                <c:pt idx="3">
                  <c:v>32</c:v>
                </c:pt>
              </c:numCache>
            </c:numRef>
          </c:val>
          <c:extLst>
            <c:ext xmlns:c16="http://schemas.microsoft.com/office/drawing/2014/chart" uri="{C3380CC4-5D6E-409C-BE32-E72D297353CC}">
              <c16:uniqueId val="{00000011-420F-4E2B-9E6B-590B0E21FD61}"/>
            </c:ext>
          </c:extLst>
        </c:ser>
        <c:dLbls>
          <c:showLegendKey val="0"/>
          <c:showVal val="0"/>
          <c:showCatName val="0"/>
          <c:showSerName val="0"/>
          <c:showPercent val="0"/>
          <c:showBubbleSize val="0"/>
        </c:dLbls>
        <c:gapWidth val="12"/>
        <c:overlap val="100"/>
        <c:axId val="139632960"/>
        <c:axId val="139646272"/>
      </c:barChart>
      <c:catAx>
        <c:axId val="13963296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20" b="0" i="0" u="none" strike="noStrike" kern="1200" baseline="0">
                <a:solidFill>
                  <a:schemeClr val="tx1"/>
                </a:solidFill>
                <a:latin typeface="+mn-lt"/>
                <a:ea typeface="+mn-ea"/>
                <a:cs typeface="+mn-cs"/>
              </a:defRPr>
            </a:pPr>
            <a:endParaRPr lang="en-US"/>
          </a:p>
        </c:txPr>
        <c:crossAx val="139646272"/>
        <c:crosses val="autoZero"/>
        <c:auto val="1"/>
        <c:lblAlgn val="ctr"/>
        <c:lblOffset val="100"/>
        <c:noMultiLvlLbl val="0"/>
      </c:catAx>
      <c:valAx>
        <c:axId val="139646272"/>
        <c:scaling>
          <c:orientation val="minMax"/>
          <c:max val="60"/>
          <c:min val="0"/>
        </c:scaling>
        <c:delete val="1"/>
        <c:axPos val="l"/>
        <c:majorGridlines>
          <c:spPr>
            <a:ln w="9525" cap="flat" cmpd="sng" algn="ctr">
              <a:noFill/>
              <a:round/>
            </a:ln>
            <a:effectLst/>
          </c:spPr>
        </c:majorGridlines>
        <c:numFmt formatCode="General" sourceLinked="1"/>
        <c:majorTickMark val="out"/>
        <c:minorTickMark val="none"/>
        <c:tickLblPos val="nextTo"/>
        <c:crossAx val="1396329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Pembrolizumab</c:v>
                </c:pt>
              </c:strCache>
            </c:strRef>
          </c:tx>
          <c:spPr>
            <a:solidFill>
              <a:srgbClr val="00857C"/>
            </a:solidFill>
            <a:ln w="38100">
              <a:noFill/>
            </a:ln>
            <a:effectLst/>
          </c:spPr>
          <c:invertIfNegative val="0"/>
          <c:errBars>
            <c:errBarType val="both"/>
            <c:errValType val="cust"/>
            <c:noEndCap val="0"/>
            <c:plus>
              <c:numRef>
                <c:f>Sheet1!$C$11:$C$15</c:f>
                <c:numCache>
                  <c:formatCode>General</c:formatCode>
                  <c:ptCount val="5"/>
                  <c:pt idx="0">
                    <c:v>-2.6199999999999997</c:v>
                  </c:pt>
                  <c:pt idx="1">
                    <c:v>-2.15</c:v>
                  </c:pt>
                </c:numCache>
              </c:numRef>
            </c:plus>
            <c:minus>
              <c:numRef>
                <c:f>Sheet1!$B$11:$B$15</c:f>
                <c:numCache>
                  <c:formatCode>General</c:formatCode>
                  <c:ptCount val="5"/>
                  <c:pt idx="0">
                    <c:v>-2.6200000000000006</c:v>
                  </c:pt>
                  <c:pt idx="1">
                    <c:v>-2.1500000000000004</c:v>
                  </c:pt>
                </c:numCache>
              </c:numRef>
            </c:minus>
            <c:spPr>
              <a:noFill/>
              <a:ln w="15875" cap="flat" cmpd="sng" algn="ctr">
                <a:solidFill>
                  <a:sysClr val="windowText" lastClr="000000"/>
                </a:solidFill>
                <a:round/>
              </a:ln>
              <a:effectLst/>
            </c:spPr>
          </c:errBars>
          <c:cat>
            <c:numRef>
              <c:f>Sheet1!$A$2:$A$3</c:f>
              <c:numCache>
                <c:formatCode>General</c:formatCode>
                <c:ptCount val="2"/>
              </c:numCache>
            </c:numRef>
          </c:cat>
          <c:val>
            <c:numRef>
              <c:f>Sheet1!$B$2:$B$3</c:f>
              <c:numCache>
                <c:formatCode>General</c:formatCode>
                <c:ptCount val="2"/>
                <c:pt idx="0">
                  <c:v>-2.3199999999999998</c:v>
                </c:pt>
                <c:pt idx="1">
                  <c:v>-2.33</c:v>
                </c:pt>
              </c:numCache>
            </c:numRef>
          </c:val>
          <c:extLst>
            <c:ext xmlns:c16="http://schemas.microsoft.com/office/drawing/2014/chart" uri="{C3380CC4-5D6E-409C-BE32-E72D297353CC}">
              <c16:uniqueId val="{00000000-1392-4CF6-A4DD-4250DC1951A7}"/>
            </c:ext>
          </c:extLst>
        </c:ser>
        <c:ser>
          <c:idx val="1"/>
          <c:order val="1"/>
          <c:tx>
            <c:strRef>
              <c:f>Sheet1!$C$1</c:f>
              <c:strCache>
                <c:ptCount val="1"/>
                <c:pt idx="0">
                  <c:v>Placebo</c:v>
                </c:pt>
              </c:strCache>
            </c:strRef>
          </c:tx>
          <c:spPr>
            <a:solidFill>
              <a:srgbClr val="610F0F"/>
            </a:solidFill>
            <a:ln w="38100">
              <a:noFill/>
            </a:ln>
            <a:effectLst/>
          </c:spPr>
          <c:invertIfNegative val="0"/>
          <c:errBars>
            <c:errBarType val="both"/>
            <c:errValType val="cust"/>
            <c:noEndCap val="0"/>
            <c:plus>
              <c:numRef>
                <c:f>Sheet1!$E$11:$E$12</c:f>
                <c:numCache>
                  <c:formatCode>General</c:formatCode>
                  <c:ptCount val="2"/>
                  <c:pt idx="0">
                    <c:v>-2.77</c:v>
                  </c:pt>
                  <c:pt idx="1">
                    <c:v>-2.2800000000000002</c:v>
                  </c:pt>
                </c:numCache>
              </c:numRef>
            </c:plus>
            <c:minus>
              <c:numRef>
                <c:f>Sheet1!$D$11:$D$12</c:f>
                <c:numCache>
                  <c:formatCode>General</c:formatCode>
                  <c:ptCount val="2"/>
                  <c:pt idx="0">
                    <c:v>-2.77</c:v>
                  </c:pt>
                  <c:pt idx="1">
                    <c:v>-2.27</c:v>
                  </c:pt>
                </c:numCache>
              </c:numRef>
            </c:minus>
            <c:spPr>
              <a:noFill/>
              <a:ln w="15875" cap="flat" cmpd="sng" algn="ctr">
                <a:solidFill>
                  <a:sysClr val="windowText" lastClr="000000"/>
                </a:solidFill>
                <a:round/>
              </a:ln>
              <a:effectLst/>
            </c:spPr>
          </c:errBars>
          <c:cat>
            <c:numRef>
              <c:f>Sheet1!$A$2:$A$3</c:f>
              <c:numCache>
                <c:formatCode>General</c:formatCode>
                <c:ptCount val="2"/>
              </c:numCache>
            </c:numRef>
          </c:cat>
          <c:val>
            <c:numRef>
              <c:f>Sheet1!$C$2:$C$3</c:f>
              <c:numCache>
                <c:formatCode>General</c:formatCode>
                <c:ptCount val="2"/>
                <c:pt idx="0">
                  <c:v>-0.36</c:v>
                </c:pt>
                <c:pt idx="1">
                  <c:v>0.21</c:v>
                </c:pt>
              </c:numCache>
            </c:numRef>
          </c:val>
          <c:extLst>
            <c:ext xmlns:c16="http://schemas.microsoft.com/office/drawing/2014/chart" uri="{C3380CC4-5D6E-409C-BE32-E72D297353CC}">
              <c16:uniqueId val="{00000001-1392-4CF6-A4DD-4250DC1951A7}"/>
            </c:ext>
          </c:extLst>
        </c:ser>
        <c:dLbls>
          <c:showLegendKey val="0"/>
          <c:showVal val="0"/>
          <c:showCatName val="0"/>
          <c:showSerName val="0"/>
          <c:showPercent val="0"/>
          <c:showBubbleSize val="0"/>
        </c:dLbls>
        <c:gapWidth val="85"/>
        <c:overlap val="-23"/>
        <c:axId val="1479458512"/>
        <c:axId val="1479950400"/>
      </c:barChart>
      <c:catAx>
        <c:axId val="1479458512"/>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0" spcFirstLastPara="1" vertOverflow="ellipsis"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79950400"/>
        <c:crosses val="autoZero"/>
        <c:auto val="1"/>
        <c:lblAlgn val="ctr"/>
        <c:lblOffset val="100"/>
        <c:tickLblSkip val="1"/>
        <c:noMultiLvlLbl val="0"/>
      </c:catAx>
      <c:valAx>
        <c:axId val="1479950400"/>
        <c:scaling>
          <c:orientation val="minMax"/>
          <c:max val="13"/>
          <c:min val="-12"/>
        </c:scaling>
        <c:delete val="0"/>
        <c:axPos val="l"/>
        <c:majorGridlines>
          <c:spPr>
            <a:ln w="9525" cap="flat" cmpd="sng" algn="ctr">
              <a:noFill/>
              <a:round/>
            </a:ln>
            <a:effectLst/>
          </c:spPr>
        </c:majorGridlines>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79458512"/>
        <c:crossesAt val="1"/>
        <c:crossBetween val="between"/>
        <c:majorUnit val="3"/>
      </c:valAx>
      <c:spPr>
        <a:noFill/>
        <a:ln>
          <a:noFill/>
        </a:ln>
        <a:effectLst/>
      </c:spPr>
    </c:plotArea>
    <c:plotVisOnly val="1"/>
    <c:dispBlanksAs val="gap"/>
    <c:showDLblsOverMax val="0"/>
  </c:chart>
  <c:spPr>
    <a:noFill/>
    <a:ln>
      <a:noFill/>
    </a:ln>
    <a:effectLst/>
  </c:spPr>
  <c:txPr>
    <a:bodyPr/>
    <a:lstStyle/>
    <a:p>
      <a:pPr>
        <a:defRPr sz="1800">
          <a:solidFill>
            <a:schemeClr val="tx1"/>
          </a:solidFill>
        </a:defRPr>
      </a:pPr>
      <a:endParaRPr lang="en-US"/>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1460779272616587E-2"/>
          <c:y val="3.4624219406019903E-2"/>
          <c:w val="0.92228073707938873"/>
          <c:h val="0.86076383697759562"/>
        </c:manualLayout>
      </c:layout>
      <c:barChart>
        <c:barDir val="col"/>
        <c:grouping val="stacked"/>
        <c:varyColors val="0"/>
        <c:ser>
          <c:idx val="0"/>
          <c:order val="0"/>
          <c:tx>
            <c:strRef>
              <c:f>Sheet1!$B$1</c:f>
              <c:strCache>
                <c:ptCount val="1"/>
                <c:pt idx="0">
                  <c:v>Unconfirmed/NA</c:v>
                </c:pt>
              </c:strCache>
            </c:strRef>
          </c:tx>
          <c:spPr>
            <a:solidFill>
              <a:srgbClr val="000000"/>
            </a:solidFill>
            <a:ln w="3175">
              <a:solidFill>
                <a:srgbClr val="000000"/>
              </a:solidFill>
            </a:ln>
            <a:effectLst/>
          </c:spPr>
          <c:invertIfNegative val="0"/>
          <c:dPt>
            <c:idx val="1"/>
            <c:invertIfNegative val="0"/>
            <c:bubble3D val="0"/>
            <c:spPr>
              <a:pattFill prst="ltUpDiag">
                <a:fgClr>
                  <a:sysClr val="window" lastClr="FFFFFF"/>
                </a:fgClr>
                <a:bgClr>
                  <a:sysClr val="windowText" lastClr="000000"/>
                </a:bgClr>
              </a:pattFill>
              <a:ln w="3175">
                <a:solidFill>
                  <a:srgbClr val="000000"/>
                </a:solidFill>
              </a:ln>
              <a:effectLst/>
            </c:spPr>
            <c:extLst>
              <c:ext xmlns:c16="http://schemas.microsoft.com/office/drawing/2014/chart" uri="{C3380CC4-5D6E-409C-BE32-E72D297353CC}">
                <c16:uniqueId val="{00000001-1171-44F4-AADC-E2AB44C78EDF}"/>
              </c:ext>
            </c:extLst>
          </c:dPt>
          <c:dPt>
            <c:idx val="4"/>
            <c:invertIfNegative val="0"/>
            <c:bubble3D val="0"/>
            <c:spPr>
              <a:pattFill prst="ltUpDiag">
                <a:fgClr>
                  <a:sysClr val="window" lastClr="FFFFFF"/>
                </a:fgClr>
                <a:bgClr>
                  <a:sysClr val="windowText" lastClr="000000"/>
                </a:bgClr>
              </a:pattFill>
              <a:ln w="3175">
                <a:solidFill>
                  <a:srgbClr val="000000"/>
                </a:solidFill>
              </a:ln>
              <a:effectLst/>
            </c:spPr>
            <c:extLst>
              <c:ext xmlns:c16="http://schemas.microsoft.com/office/drawing/2014/chart" uri="{C3380CC4-5D6E-409C-BE32-E72D297353CC}">
                <c16:uniqueId val="{00000003-1171-44F4-AADC-E2AB44C78EDF}"/>
              </c:ext>
            </c:extLst>
          </c:dPt>
          <c:dPt>
            <c:idx val="7"/>
            <c:invertIfNegative val="0"/>
            <c:bubble3D val="0"/>
            <c:spPr>
              <a:pattFill prst="ltUpDiag">
                <a:fgClr>
                  <a:sysClr val="window" lastClr="FFFFFF"/>
                </a:fgClr>
                <a:bgClr>
                  <a:sysClr val="windowText" lastClr="000000"/>
                </a:bgClr>
              </a:pattFill>
              <a:ln w="3175">
                <a:solidFill>
                  <a:srgbClr val="000000"/>
                </a:solidFill>
              </a:ln>
              <a:effectLst/>
            </c:spPr>
            <c:extLst>
              <c:ext xmlns:c16="http://schemas.microsoft.com/office/drawing/2014/chart" uri="{C3380CC4-5D6E-409C-BE32-E72D297353CC}">
                <c16:uniqueId val="{00000005-1171-44F4-AADC-E2AB44C78EDF}"/>
              </c:ext>
            </c:extLst>
          </c:dPt>
          <c:dPt>
            <c:idx val="10"/>
            <c:invertIfNegative val="0"/>
            <c:bubble3D val="0"/>
            <c:spPr>
              <a:pattFill prst="ltUpDiag">
                <a:fgClr>
                  <a:sysClr val="window" lastClr="FFFFFF"/>
                </a:fgClr>
                <a:bgClr>
                  <a:sysClr val="windowText" lastClr="000000"/>
                </a:bgClr>
              </a:pattFill>
              <a:ln w="3175">
                <a:solidFill>
                  <a:srgbClr val="000000"/>
                </a:solidFill>
              </a:ln>
              <a:effectLst/>
            </c:spPr>
            <c:extLst>
              <c:ext xmlns:c16="http://schemas.microsoft.com/office/drawing/2014/chart" uri="{C3380CC4-5D6E-409C-BE32-E72D297353CC}">
                <c16:uniqueId val="{00000007-1171-44F4-AADC-E2AB44C78EDF}"/>
              </c:ext>
            </c:extLst>
          </c:dPt>
          <c:dLbls>
            <c:dLbl>
              <c:idx val="0"/>
              <c:tx>
                <c:rich>
                  <a:bodyPr/>
                  <a:lstStyle/>
                  <a:p>
                    <a:fld id="{1478512A-1769-440E-A3B4-8AC7A75FC929}"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1171-44F4-AADC-E2AB44C78EDF}"/>
                </c:ext>
              </c:extLst>
            </c:dLbl>
            <c:dLbl>
              <c:idx val="1"/>
              <c:tx>
                <c:rich>
                  <a:bodyPr/>
                  <a:lstStyle/>
                  <a:p>
                    <a:fld id="{02FE1CC9-D8AE-4AD6-8766-CC046A183989}"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171-44F4-AADC-E2AB44C78EDF}"/>
                </c:ext>
              </c:extLst>
            </c:dLbl>
            <c:dLbl>
              <c:idx val="3"/>
              <c:tx>
                <c:rich>
                  <a:bodyPr/>
                  <a:lstStyle/>
                  <a:p>
                    <a:fld id="{023E814E-5FC9-48DB-8F85-663BF13C37B0}"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171-44F4-AADC-E2AB44C78EDF}"/>
                </c:ext>
              </c:extLst>
            </c:dLbl>
            <c:dLbl>
              <c:idx val="4"/>
              <c:tx>
                <c:rich>
                  <a:bodyPr/>
                  <a:lstStyle/>
                  <a:p>
                    <a:r>
                      <a:rPr lang="en-US" dirty="0"/>
                      <a:t>20.6%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1171-44F4-AADC-E2AB44C78EDF}"/>
                </c:ext>
              </c:extLst>
            </c:dLbl>
            <c:dLbl>
              <c:idx val="6"/>
              <c:tx>
                <c:rich>
                  <a:bodyPr/>
                  <a:lstStyle/>
                  <a:p>
                    <a:fld id="{5321E102-8E81-4693-9273-867616955856}"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1171-44F4-AADC-E2AB44C78EDF}"/>
                </c:ext>
              </c:extLst>
            </c:dLbl>
            <c:dLbl>
              <c:idx val="7"/>
              <c:tx>
                <c:rich>
                  <a:bodyPr/>
                  <a:lstStyle/>
                  <a:p>
                    <a:fld id="{5519C9F0-60E6-40DA-B157-48F4280A009E}"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171-44F4-AADC-E2AB44C78EDF}"/>
                </c:ext>
              </c:extLst>
            </c:dLbl>
            <c:dLbl>
              <c:idx val="9"/>
              <c:tx>
                <c:rich>
                  <a:bodyPr/>
                  <a:lstStyle/>
                  <a:p>
                    <a:fld id="{6DE5B037-7142-40CF-9922-795D8FB3B6F5}"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1171-44F4-AADC-E2AB44C78EDF}"/>
                </c:ext>
              </c:extLst>
            </c:dLbl>
            <c:dLbl>
              <c:idx val="10"/>
              <c:tx>
                <c:rich>
                  <a:bodyPr/>
                  <a:lstStyle/>
                  <a:p>
                    <a:fld id="{839C2DA5-D88E-4069-8902-3F01C7197FCE}"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171-44F4-AADC-E2AB44C78EDF}"/>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0"/>
                <c:pt idx="0">
                  <c:v>GHS/QoL</c:v>
                </c:pt>
                <c:pt idx="3">
                  <c:v>OV28</c:v>
                </c:pt>
                <c:pt idx="6">
                  <c:v>GHS/QoL ITT</c:v>
                </c:pt>
                <c:pt idx="9">
                  <c:v>OV28 ITT</c:v>
                </c:pt>
              </c:strCache>
            </c:strRef>
          </c:cat>
          <c:val>
            <c:numRef>
              <c:f>Sheet1!$B$2:$B$12</c:f>
              <c:numCache>
                <c:formatCode>0.0</c:formatCode>
                <c:ptCount val="11"/>
                <c:pt idx="0">
                  <c:v>10.1</c:v>
                </c:pt>
                <c:pt idx="1">
                  <c:v>15.8</c:v>
                </c:pt>
                <c:pt idx="3">
                  <c:v>14.5</c:v>
                </c:pt>
                <c:pt idx="4">
                  <c:v>20.6</c:v>
                </c:pt>
                <c:pt idx="6">
                  <c:v>10</c:v>
                </c:pt>
                <c:pt idx="7">
                  <c:v>14.9</c:v>
                </c:pt>
                <c:pt idx="9">
                  <c:v>15.8</c:v>
                </c:pt>
                <c:pt idx="10">
                  <c:v>19</c:v>
                </c:pt>
              </c:numCache>
            </c:numRef>
          </c:val>
          <c:extLst>
            <c:ext xmlns:c16="http://schemas.microsoft.com/office/drawing/2014/chart" uri="{C3380CC4-5D6E-409C-BE32-E72D297353CC}">
              <c16:uniqueId val="{0000000C-1171-44F4-AADC-E2AB44C78EDF}"/>
            </c:ext>
          </c:extLst>
        </c:ser>
        <c:ser>
          <c:idx val="1"/>
          <c:order val="1"/>
          <c:tx>
            <c:strRef>
              <c:f>Sheet1!$C$1</c:f>
              <c:strCache>
                <c:ptCount val="1"/>
                <c:pt idx="0">
                  <c:v>Deteriorated</c:v>
                </c:pt>
              </c:strCache>
            </c:strRef>
          </c:tx>
          <c:spPr>
            <a:solidFill>
              <a:srgbClr val="7F7F7F"/>
            </a:solidFill>
            <a:ln w="3175">
              <a:solidFill>
                <a:sysClr val="windowText" lastClr="000000"/>
              </a:solidFill>
            </a:ln>
            <a:effectLst/>
          </c:spPr>
          <c:invertIfNegative val="0"/>
          <c:dPt>
            <c:idx val="0"/>
            <c:invertIfNegative val="0"/>
            <c:bubble3D val="0"/>
            <c:spPr>
              <a:solidFill>
                <a:srgbClr val="7F7F7F"/>
              </a:solidFill>
              <a:ln w="3175">
                <a:solidFill>
                  <a:sysClr val="windowText" lastClr="000000"/>
                </a:solidFill>
              </a:ln>
              <a:effectLst/>
            </c:spPr>
            <c:extLst>
              <c:ext xmlns:c16="http://schemas.microsoft.com/office/drawing/2014/chart" uri="{C3380CC4-5D6E-409C-BE32-E72D297353CC}">
                <c16:uniqueId val="{0000000E-1171-44F4-AADC-E2AB44C78EDF}"/>
              </c:ext>
            </c:extLst>
          </c:dPt>
          <c:dPt>
            <c:idx val="1"/>
            <c:invertIfNegative val="0"/>
            <c:bubble3D val="0"/>
            <c:spPr>
              <a:solidFill>
                <a:srgbClr val="A6A6A6"/>
              </a:solidFill>
              <a:ln w="3175">
                <a:solidFill>
                  <a:sysClr val="windowText" lastClr="000000"/>
                </a:solidFill>
              </a:ln>
              <a:effectLst/>
            </c:spPr>
            <c:extLst>
              <c:ext xmlns:c16="http://schemas.microsoft.com/office/drawing/2014/chart" uri="{C3380CC4-5D6E-409C-BE32-E72D297353CC}">
                <c16:uniqueId val="{00000010-1171-44F4-AADC-E2AB44C78EDF}"/>
              </c:ext>
            </c:extLst>
          </c:dPt>
          <c:dPt>
            <c:idx val="3"/>
            <c:invertIfNegative val="0"/>
            <c:bubble3D val="0"/>
            <c:spPr>
              <a:solidFill>
                <a:srgbClr val="7F7F7F"/>
              </a:solidFill>
              <a:ln w="3175">
                <a:solidFill>
                  <a:sysClr val="windowText" lastClr="000000"/>
                </a:solidFill>
              </a:ln>
              <a:effectLst/>
            </c:spPr>
            <c:extLst>
              <c:ext xmlns:c16="http://schemas.microsoft.com/office/drawing/2014/chart" uri="{C3380CC4-5D6E-409C-BE32-E72D297353CC}">
                <c16:uniqueId val="{00000012-1171-44F4-AADC-E2AB44C78EDF}"/>
              </c:ext>
            </c:extLst>
          </c:dPt>
          <c:dPt>
            <c:idx val="4"/>
            <c:invertIfNegative val="0"/>
            <c:bubble3D val="0"/>
            <c:spPr>
              <a:solidFill>
                <a:srgbClr val="A6A6A6"/>
              </a:solidFill>
              <a:ln w="3175">
                <a:solidFill>
                  <a:sysClr val="windowText" lastClr="000000"/>
                </a:solidFill>
              </a:ln>
              <a:effectLst/>
            </c:spPr>
            <c:extLst>
              <c:ext xmlns:c16="http://schemas.microsoft.com/office/drawing/2014/chart" uri="{C3380CC4-5D6E-409C-BE32-E72D297353CC}">
                <c16:uniqueId val="{00000014-1171-44F4-AADC-E2AB44C78EDF}"/>
              </c:ext>
            </c:extLst>
          </c:dPt>
          <c:dPt>
            <c:idx val="6"/>
            <c:invertIfNegative val="0"/>
            <c:bubble3D val="0"/>
            <c:spPr>
              <a:solidFill>
                <a:srgbClr val="7F7F7F"/>
              </a:solidFill>
              <a:ln w="3175">
                <a:solidFill>
                  <a:sysClr val="windowText" lastClr="000000"/>
                </a:solidFill>
              </a:ln>
              <a:effectLst/>
            </c:spPr>
            <c:extLst>
              <c:ext xmlns:c16="http://schemas.microsoft.com/office/drawing/2014/chart" uri="{C3380CC4-5D6E-409C-BE32-E72D297353CC}">
                <c16:uniqueId val="{00000016-1171-44F4-AADC-E2AB44C78EDF}"/>
              </c:ext>
            </c:extLst>
          </c:dPt>
          <c:dPt>
            <c:idx val="7"/>
            <c:invertIfNegative val="0"/>
            <c:bubble3D val="0"/>
            <c:spPr>
              <a:solidFill>
                <a:srgbClr val="A6A6A6"/>
              </a:solidFill>
              <a:ln w="3175">
                <a:solidFill>
                  <a:sysClr val="windowText" lastClr="000000"/>
                </a:solidFill>
              </a:ln>
              <a:effectLst/>
            </c:spPr>
            <c:extLst>
              <c:ext xmlns:c16="http://schemas.microsoft.com/office/drawing/2014/chart" uri="{C3380CC4-5D6E-409C-BE32-E72D297353CC}">
                <c16:uniqueId val="{00000018-1171-44F4-AADC-E2AB44C78EDF}"/>
              </c:ext>
            </c:extLst>
          </c:dPt>
          <c:dPt>
            <c:idx val="9"/>
            <c:invertIfNegative val="0"/>
            <c:bubble3D val="0"/>
            <c:spPr>
              <a:solidFill>
                <a:srgbClr val="7F7F7F"/>
              </a:solidFill>
              <a:ln w="3175">
                <a:solidFill>
                  <a:sysClr val="windowText" lastClr="000000"/>
                </a:solidFill>
              </a:ln>
              <a:effectLst/>
            </c:spPr>
            <c:extLst>
              <c:ext xmlns:c16="http://schemas.microsoft.com/office/drawing/2014/chart" uri="{C3380CC4-5D6E-409C-BE32-E72D297353CC}">
                <c16:uniqueId val="{0000001A-1171-44F4-AADC-E2AB44C78EDF}"/>
              </c:ext>
            </c:extLst>
          </c:dPt>
          <c:dPt>
            <c:idx val="10"/>
            <c:invertIfNegative val="0"/>
            <c:bubble3D val="0"/>
            <c:spPr>
              <a:solidFill>
                <a:srgbClr val="A6A6A6"/>
              </a:solidFill>
              <a:ln w="3175">
                <a:solidFill>
                  <a:sysClr val="windowText" lastClr="000000"/>
                </a:solidFill>
              </a:ln>
              <a:effectLst/>
            </c:spPr>
            <c:extLst>
              <c:ext xmlns:c16="http://schemas.microsoft.com/office/drawing/2014/chart" uri="{C3380CC4-5D6E-409C-BE32-E72D297353CC}">
                <c16:uniqueId val="{0000001C-1171-44F4-AADC-E2AB44C78EDF}"/>
              </c:ext>
            </c:extLst>
          </c:dPt>
          <c:dLbls>
            <c:dLbl>
              <c:idx val="0"/>
              <c:tx>
                <c:rich>
                  <a:bodyPr/>
                  <a:lstStyle/>
                  <a:p>
                    <a:fld id="{65D42593-EE10-49FA-807A-1E0BA29E475D}"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1171-44F4-AADC-E2AB44C78EDF}"/>
                </c:ext>
              </c:extLst>
            </c:dLbl>
            <c:dLbl>
              <c:idx val="1"/>
              <c:tx>
                <c:rich>
                  <a:bodyPr/>
                  <a:lstStyle/>
                  <a:p>
                    <a:fld id="{5A0174ED-3973-4FB7-8B17-67A123A8DE20}"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1171-44F4-AADC-E2AB44C78EDF}"/>
                </c:ext>
              </c:extLst>
            </c:dLbl>
            <c:dLbl>
              <c:idx val="3"/>
              <c:tx>
                <c:rich>
                  <a:bodyPr/>
                  <a:lstStyle/>
                  <a:p>
                    <a:fld id="{C78DB16A-FC06-4F3E-B2E7-B6E114CE0154}"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1171-44F4-AADC-E2AB44C78EDF}"/>
                </c:ext>
              </c:extLst>
            </c:dLbl>
            <c:dLbl>
              <c:idx val="4"/>
              <c:tx>
                <c:rich>
                  <a:bodyPr/>
                  <a:lstStyle/>
                  <a:p>
                    <a:fld id="{484D04DA-E329-4747-9BEA-20189ECCA8FF}"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4-1171-44F4-AADC-E2AB44C78EDF}"/>
                </c:ext>
              </c:extLst>
            </c:dLbl>
            <c:dLbl>
              <c:idx val="6"/>
              <c:tx>
                <c:rich>
                  <a:bodyPr/>
                  <a:lstStyle/>
                  <a:p>
                    <a:fld id="{E4162B52-FABF-4026-B0D8-996513CD0A77}"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6-1171-44F4-AADC-E2AB44C78EDF}"/>
                </c:ext>
              </c:extLst>
            </c:dLbl>
            <c:dLbl>
              <c:idx val="7"/>
              <c:tx>
                <c:rich>
                  <a:bodyPr/>
                  <a:lstStyle/>
                  <a:p>
                    <a:fld id="{FB164AFB-89E0-401F-8054-A9EDAD81AA68}"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8-1171-44F4-AADC-E2AB44C78EDF}"/>
                </c:ext>
              </c:extLst>
            </c:dLbl>
            <c:dLbl>
              <c:idx val="9"/>
              <c:tx>
                <c:rich>
                  <a:bodyPr/>
                  <a:lstStyle/>
                  <a:p>
                    <a:fld id="{DF96EC58-F15A-4AA8-A0BB-7FDDE6CA4225}"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A-1171-44F4-AADC-E2AB44C78EDF}"/>
                </c:ext>
              </c:extLst>
            </c:dLbl>
            <c:dLbl>
              <c:idx val="10"/>
              <c:tx>
                <c:rich>
                  <a:bodyPr/>
                  <a:lstStyle/>
                  <a:p>
                    <a:fld id="{C31BA7A9-3AEC-4193-A8FA-C8CE5ED4DD62}"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C-1171-44F4-AADC-E2AB44C78EDF}"/>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0"/>
                <c:pt idx="0">
                  <c:v>GHS/QoL</c:v>
                </c:pt>
                <c:pt idx="3">
                  <c:v>OV28</c:v>
                </c:pt>
                <c:pt idx="6">
                  <c:v>GHS/QoL ITT</c:v>
                </c:pt>
                <c:pt idx="9">
                  <c:v>OV28 ITT</c:v>
                </c:pt>
              </c:strCache>
            </c:strRef>
          </c:cat>
          <c:val>
            <c:numRef>
              <c:f>Sheet1!$C$2:$C$12</c:f>
              <c:numCache>
                <c:formatCode>0.0</c:formatCode>
                <c:ptCount val="11"/>
                <c:pt idx="0">
                  <c:v>31.3</c:v>
                </c:pt>
                <c:pt idx="1">
                  <c:v>23.7</c:v>
                </c:pt>
                <c:pt idx="3">
                  <c:v>11.5</c:v>
                </c:pt>
                <c:pt idx="4">
                  <c:v>11</c:v>
                </c:pt>
                <c:pt idx="6">
                  <c:v>31.2</c:v>
                </c:pt>
                <c:pt idx="7">
                  <c:v>23.8</c:v>
                </c:pt>
                <c:pt idx="9">
                  <c:v>10.6</c:v>
                </c:pt>
                <c:pt idx="10">
                  <c:v>12.7</c:v>
                </c:pt>
              </c:numCache>
            </c:numRef>
          </c:val>
          <c:extLst>
            <c:ext xmlns:c16="http://schemas.microsoft.com/office/drawing/2014/chart" uri="{C3380CC4-5D6E-409C-BE32-E72D297353CC}">
              <c16:uniqueId val="{0000001D-1171-44F4-AADC-E2AB44C78EDF}"/>
            </c:ext>
          </c:extLst>
        </c:ser>
        <c:ser>
          <c:idx val="2"/>
          <c:order val="2"/>
          <c:tx>
            <c:strRef>
              <c:f>Sheet1!$D$1</c:f>
              <c:strCache>
                <c:ptCount val="1"/>
                <c:pt idx="0">
                  <c:v>Stable</c:v>
                </c:pt>
              </c:strCache>
            </c:strRef>
          </c:tx>
          <c:spPr>
            <a:solidFill>
              <a:srgbClr val="6ECEB2"/>
            </a:solidFill>
            <a:ln w="6350">
              <a:solidFill>
                <a:sysClr val="windowText" lastClr="000000"/>
              </a:solidFill>
            </a:ln>
            <a:effectLst/>
          </c:spPr>
          <c:invertIfNegative val="0"/>
          <c:dPt>
            <c:idx val="0"/>
            <c:invertIfNegative val="0"/>
            <c:bubble3D val="0"/>
            <c:spPr>
              <a:solidFill>
                <a:srgbClr val="6ECEB2"/>
              </a:solidFill>
              <a:ln w="6350">
                <a:solidFill>
                  <a:sysClr val="windowText" lastClr="000000"/>
                </a:solidFill>
              </a:ln>
              <a:effectLst/>
            </c:spPr>
            <c:extLst>
              <c:ext xmlns:c16="http://schemas.microsoft.com/office/drawing/2014/chart" uri="{C3380CC4-5D6E-409C-BE32-E72D297353CC}">
                <c16:uniqueId val="{0000001F-1171-44F4-AADC-E2AB44C78EDF}"/>
              </c:ext>
            </c:extLst>
          </c:dPt>
          <c:dPt>
            <c:idx val="1"/>
            <c:invertIfNegative val="0"/>
            <c:bubble3D val="0"/>
            <c:spPr>
              <a:solidFill>
                <a:srgbClr val="D99694"/>
              </a:solidFill>
              <a:ln w="6350">
                <a:solidFill>
                  <a:sysClr val="windowText" lastClr="000000"/>
                </a:solidFill>
              </a:ln>
              <a:effectLst/>
            </c:spPr>
            <c:extLst>
              <c:ext xmlns:c16="http://schemas.microsoft.com/office/drawing/2014/chart" uri="{C3380CC4-5D6E-409C-BE32-E72D297353CC}">
                <c16:uniqueId val="{00000021-1171-44F4-AADC-E2AB44C78EDF}"/>
              </c:ext>
            </c:extLst>
          </c:dPt>
          <c:dPt>
            <c:idx val="3"/>
            <c:invertIfNegative val="0"/>
            <c:bubble3D val="0"/>
            <c:spPr>
              <a:solidFill>
                <a:srgbClr val="6ECEB2"/>
              </a:solidFill>
              <a:ln w="6350">
                <a:solidFill>
                  <a:sysClr val="windowText" lastClr="000000"/>
                </a:solidFill>
              </a:ln>
              <a:effectLst/>
            </c:spPr>
            <c:extLst>
              <c:ext xmlns:c16="http://schemas.microsoft.com/office/drawing/2014/chart" uri="{C3380CC4-5D6E-409C-BE32-E72D297353CC}">
                <c16:uniqueId val="{00000023-1171-44F4-AADC-E2AB44C78EDF}"/>
              </c:ext>
            </c:extLst>
          </c:dPt>
          <c:dPt>
            <c:idx val="4"/>
            <c:invertIfNegative val="0"/>
            <c:bubble3D val="0"/>
            <c:spPr>
              <a:solidFill>
                <a:srgbClr val="D99694"/>
              </a:solidFill>
              <a:ln w="6350">
                <a:solidFill>
                  <a:sysClr val="windowText" lastClr="000000"/>
                </a:solidFill>
              </a:ln>
              <a:effectLst/>
            </c:spPr>
            <c:extLst>
              <c:ext xmlns:c16="http://schemas.microsoft.com/office/drawing/2014/chart" uri="{C3380CC4-5D6E-409C-BE32-E72D297353CC}">
                <c16:uniqueId val="{00000025-1171-44F4-AADC-E2AB44C78EDF}"/>
              </c:ext>
            </c:extLst>
          </c:dPt>
          <c:dPt>
            <c:idx val="6"/>
            <c:invertIfNegative val="0"/>
            <c:bubble3D val="0"/>
            <c:spPr>
              <a:solidFill>
                <a:srgbClr val="6ECEB2"/>
              </a:solidFill>
              <a:ln w="6350">
                <a:solidFill>
                  <a:sysClr val="windowText" lastClr="000000"/>
                </a:solidFill>
              </a:ln>
              <a:effectLst/>
            </c:spPr>
            <c:extLst>
              <c:ext xmlns:c16="http://schemas.microsoft.com/office/drawing/2014/chart" uri="{C3380CC4-5D6E-409C-BE32-E72D297353CC}">
                <c16:uniqueId val="{00000027-1171-44F4-AADC-E2AB44C78EDF}"/>
              </c:ext>
            </c:extLst>
          </c:dPt>
          <c:dPt>
            <c:idx val="7"/>
            <c:invertIfNegative val="0"/>
            <c:bubble3D val="0"/>
            <c:spPr>
              <a:solidFill>
                <a:srgbClr val="D99694"/>
              </a:solidFill>
              <a:ln w="6350">
                <a:solidFill>
                  <a:sysClr val="windowText" lastClr="000000"/>
                </a:solidFill>
              </a:ln>
              <a:effectLst/>
            </c:spPr>
            <c:extLst>
              <c:ext xmlns:c16="http://schemas.microsoft.com/office/drawing/2014/chart" uri="{C3380CC4-5D6E-409C-BE32-E72D297353CC}">
                <c16:uniqueId val="{00000029-1171-44F4-AADC-E2AB44C78EDF}"/>
              </c:ext>
            </c:extLst>
          </c:dPt>
          <c:dPt>
            <c:idx val="9"/>
            <c:invertIfNegative val="0"/>
            <c:bubble3D val="0"/>
            <c:spPr>
              <a:solidFill>
                <a:srgbClr val="6ECEB2"/>
              </a:solidFill>
              <a:ln w="6350">
                <a:solidFill>
                  <a:sysClr val="windowText" lastClr="000000"/>
                </a:solidFill>
              </a:ln>
              <a:effectLst/>
            </c:spPr>
            <c:extLst>
              <c:ext xmlns:c16="http://schemas.microsoft.com/office/drawing/2014/chart" uri="{C3380CC4-5D6E-409C-BE32-E72D297353CC}">
                <c16:uniqueId val="{0000002B-1171-44F4-AADC-E2AB44C78EDF}"/>
              </c:ext>
            </c:extLst>
          </c:dPt>
          <c:dPt>
            <c:idx val="10"/>
            <c:invertIfNegative val="0"/>
            <c:bubble3D val="0"/>
            <c:spPr>
              <a:solidFill>
                <a:srgbClr val="D99694"/>
              </a:solidFill>
              <a:ln w="6350">
                <a:solidFill>
                  <a:sysClr val="windowText" lastClr="000000"/>
                </a:solidFill>
              </a:ln>
              <a:effectLst/>
            </c:spPr>
            <c:extLst>
              <c:ext xmlns:c16="http://schemas.microsoft.com/office/drawing/2014/chart" uri="{C3380CC4-5D6E-409C-BE32-E72D297353CC}">
                <c16:uniqueId val="{0000002D-1171-44F4-AADC-E2AB44C78EDF}"/>
              </c:ext>
            </c:extLst>
          </c:dPt>
          <c:dLbls>
            <c:dLbl>
              <c:idx val="0"/>
              <c:tx>
                <c:rich>
                  <a:bodyPr/>
                  <a:lstStyle/>
                  <a:p>
                    <a:fld id="{452F96DC-9C27-4B5E-B8E7-9BECE35556F8}"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F-1171-44F4-AADC-E2AB44C78EDF}"/>
                </c:ext>
              </c:extLst>
            </c:dLbl>
            <c:dLbl>
              <c:idx val="1"/>
              <c:tx>
                <c:rich>
                  <a:bodyPr/>
                  <a:lstStyle/>
                  <a:p>
                    <a:fld id="{3571F580-A253-4DE4-A142-3D4F09FAC08E}"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1-1171-44F4-AADC-E2AB44C78EDF}"/>
                </c:ext>
              </c:extLst>
            </c:dLbl>
            <c:dLbl>
              <c:idx val="3"/>
              <c:tx>
                <c:rich>
                  <a:bodyPr/>
                  <a:lstStyle/>
                  <a:p>
                    <a:fld id="{DA9DF15A-A6AD-4A2D-B2E0-EE6DECDE2D2E}"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3-1171-44F4-AADC-E2AB44C78EDF}"/>
                </c:ext>
              </c:extLst>
            </c:dLbl>
            <c:dLbl>
              <c:idx val="4"/>
              <c:tx>
                <c:rich>
                  <a:bodyPr/>
                  <a:lstStyle/>
                  <a:p>
                    <a:fld id="{A442A19B-469E-4E6C-93DD-6361DC41B59F}"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5-1171-44F4-AADC-E2AB44C78EDF}"/>
                </c:ext>
              </c:extLst>
            </c:dLbl>
            <c:dLbl>
              <c:idx val="6"/>
              <c:tx>
                <c:rich>
                  <a:bodyPr/>
                  <a:lstStyle/>
                  <a:p>
                    <a:fld id="{49C1207A-8E04-4263-8587-1C848C6F973B}"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7-1171-44F4-AADC-E2AB44C78EDF}"/>
                </c:ext>
              </c:extLst>
            </c:dLbl>
            <c:dLbl>
              <c:idx val="7"/>
              <c:tx>
                <c:rich>
                  <a:bodyPr/>
                  <a:lstStyle/>
                  <a:p>
                    <a:fld id="{41217E87-3857-4A31-A45B-A380CEEE9F23}"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9-1171-44F4-AADC-E2AB44C78EDF}"/>
                </c:ext>
              </c:extLst>
            </c:dLbl>
            <c:dLbl>
              <c:idx val="9"/>
              <c:tx>
                <c:rich>
                  <a:bodyPr/>
                  <a:lstStyle/>
                  <a:p>
                    <a:fld id="{B7502DEA-99A5-4C48-A4E9-1E12E4B6685F}"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B-1171-44F4-AADC-E2AB44C78EDF}"/>
                </c:ext>
              </c:extLst>
            </c:dLbl>
            <c:dLbl>
              <c:idx val="10"/>
              <c:tx>
                <c:rich>
                  <a:bodyPr/>
                  <a:lstStyle/>
                  <a:p>
                    <a:fld id="{69B8AC54-DC3A-4E97-A28F-CD14272C2801}"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D-1171-44F4-AADC-E2AB44C78EDF}"/>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0"/>
                <c:pt idx="0">
                  <c:v>GHS/QoL</c:v>
                </c:pt>
                <c:pt idx="3">
                  <c:v>OV28</c:v>
                </c:pt>
                <c:pt idx="6">
                  <c:v>GHS/QoL ITT</c:v>
                </c:pt>
                <c:pt idx="9">
                  <c:v>OV28 ITT</c:v>
                </c:pt>
              </c:strCache>
            </c:strRef>
          </c:cat>
          <c:val>
            <c:numRef>
              <c:f>Sheet1!$D$2:$D$12</c:f>
              <c:numCache>
                <c:formatCode>0.0</c:formatCode>
                <c:ptCount val="11"/>
                <c:pt idx="0">
                  <c:v>39.200000000000003</c:v>
                </c:pt>
                <c:pt idx="1">
                  <c:v>40.799999999999997</c:v>
                </c:pt>
                <c:pt idx="3">
                  <c:v>44.5</c:v>
                </c:pt>
                <c:pt idx="4">
                  <c:v>47.4</c:v>
                </c:pt>
                <c:pt idx="6">
                  <c:v>39.9</c:v>
                </c:pt>
                <c:pt idx="7">
                  <c:v>42.2</c:v>
                </c:pt>
                <c:pt idx="9">
                  <c:v>46.9</c:v>
                </c:pt>
                <c:pt idx="10">
                  <c:v>48.9</c:v>
                </c:pt>
              </c:numCache>
            </c:numRef>
          </c:val>
          <c:extLst>
            <c:ext xmlns:c16="http://schemas.microsoft.com/office/drawing/2014/chart" uri="{C3380CC4-5D6E-409C-BE32-E72D297353CC}">
              <c16:uniqueId val="{0000002E-1171-44F4-AADC-E2AB44C78EDF}"/>
            </c:ext>
          </c:extLst>
        </c:ser>
        <c:ser>
          <c:idx val="3"/>
          <c:order val="3"/>
          <c:tx>
            <c:strRef>
              <c:f>Sheet1!$E$1</c:f>
              <c:strCache>
                <c:ptCount val="1"/>
                <c:pt idx="0">
                  <c:v>Improved</c:v>
                </c:pt>
              </c:strCache>
            </c:strRef>
          </c:tx>
          <c:spPr>
            <a:solidFill>
              <a:srgbClr val="00857C"/>
            </a:solidFill>
            <a:ln w="6350">
              <a:solidFill>
                <a:sysClr val="windowText" lastClr="000000"/>
              </a:solidFill>
            </a:ln>
            <a:effectLst/>
          </c:spPr>
          <c:invertIfNegative val="0"/>
          <c:dPt>
            <c:idx val="0"/>
            <c:invertIfNegative val="0"/>
            <c:bubble3D val="0"/>
            <c:spPr>
              <a:solidFill>
                <a:srgbClr val="00857C"/>
              </a:solidFill>
              <a:ln w="6350">
                <a:solidFill>
                  <a:sysClr val="windowText" lastClr="000000"/>
                </a:solidFill>
              </a:ln>
              <a:effectLst/>
            </c:spPr>
            <c:extLst>
              <c:ext xmlns:c16="http://schemas.microsoft.com/office/drawing/2014/chart" uri="{C3380CC4-5D6E-409C-BE32-E72D297353CC}">
                <c16:uniqueId val="{00000030-1171-44F4-AADC-E2AB44C78EDF}"/>
              </c:ext>
            </c:extLst>
          </c:dPt>
          <c:dPt>
            <c:idx val="1"/>
            <c:invertIfNegative val="0"/>
            <c:bubble3D val="0"/>
            <c:spPr>
              <a:solidFill>
                <a:srgbClr val="610F0F"/>
              </a:solidFill>
              <a:ln w="6350">
                <a:solidFill>
                  <a:sysClr val="windowText" lastClr="000000"/>
                </a:solidFill>
              </a:ln>
              <a:effectLst/>
            </c:spPr>
            <c:extLst>
              <c:ext xmlns:c16="http://schemas.microsoft.com/office/drawing/2014/chart" uri="{C3380CC4-5D6E-409C-BE32-E72D297353CC}">
                <c16:uniqueId val="{00000032-1171-44F4-AADC-E2AB44C78EDF}"/>
              </c:ext>
            </c:extLst>
          </c:dPt>
          <c:dPt>
            <c:idx val="3"/>
            <c:invertIfNegative val="0"/>
            <c:bubble3D val="0"/>
            <c:spPr>
              <a:solidFill>
                <a:srgbClr val="00857C"/>
              </a:solidFill>
              <a:ln w="6350">
                <a:solidFill>
                  <a:sysClr val="windowText" lastClr="000000"/>
                </a:solidFill>
              </a:ln>
              <a:effectLst/>
            </c:spPr>
            <c:extLst>
              <c:ext xmlns:c16="http://schemas.microsoft.com/office/drawing/2014/chart" uri="{C3380CC4-5D6E-409C-BE32-E72D297353CC}">
                <c16:uniqueId val="{00000034-1171-44F4-AADC-E2AB44C78EDF}"/>
              </c:ext>
            </c:extLst>
          </c:dPt>
          <c:dPt>
            <c:idx val="4"/>
            <c:invertIfNegative val="0"/>
            <c:bubble3D val="0"/>
            <c:spPr>
              <a:solidFill>
                <a:srgbClr val="610F0F"/>
              </a:solidFill>
              <a:ln w="6350">
                <a:solidFill>
                  <a:sysClr val="windowText" lastClr="000000"/>
                </a:solidFill>
              </a:ln>
              <a:effectLst/>
            </c:spPr>
            <c:extLst>
              <c:ext xmlns:c16="http://schemas.microsoft.com/office/drawing/2014/chart" uri="{C3380CC4-5D6E-409C-BE32-E72D297353CC}">
                <c16:uniqueId val="{00000036-1171-44F4-AADC-E2AB44C78EDF}"/>
              </c:ext>
            </c:extLst>
          </c:dPt>
          <c:dPt>
            <c:idx val="6"/>
            <c:invertIfNegative val="0"/>
            <c:bubble3D val="0"/>
            <c:spPr>
              <a:solidFill>
                <a:srgbClr val="00857C"/>
              </a:solidFill>
              <a:ln w="6350">
                <a:solidFill>
                  <a:sysClr val="windowText" lastClr="000000"/>
                </a:solidFill>
              </a:ln>
              <a:effectLst/>
            </c:spPr>
            <c:extLst>
              <c:ext xmlns:c16="http://schemas.microsoft.com/office/drawing/2014/chart" uri="{C3380CC4-5D6E-409C-BE32-E72D297353CC}">
                <c16:uniqueId val="{00000038-1171-44F4-AADC-E2AB44C78EDF}"/>
              </c:ext>
            </c:extLst>
          </c:dPt>
          <c:dPt>
            <c:idx val="7"/>
            <c:invertIfNegative val="0"/>
            <c:bubble3D val="0"/>
            <c:spPr>
              <a:solidFill>
                <a:srgbClr val="610F0F"/>
              </a:solidFill>
              <a:ln w="6350">
                <a:solidFill>
                  <a:sysClr val="windowText" lastClr="000000"/>
                </a:solidFill>
              </a:ln>
              <a:effectLst/>
            </c:spPr>
            <c:extLst>
              <c:ext xmlns:c16="http://schemas.microsoft.com/office/drawing/2014/chart" uri="{C3380CC4-5D6E-409C-BE32-E72D297353CC}">
                <c16:uniqueId val="{0000003A-1171-44F4-AADC-E2AB44C78EDF}"/>
              </c:ext>
            </c:extLst>
          </c:dPt>
          <c:dPt>
            <c:idx val="9"/>
            <c:invertIfNegative val="0"/>
            <c:bubble3D val="0"/>
            <c:spPr>
              <a:solidFill>
                <a:srgbClr val="00857C"/>
              </a:solidFill>
              <a:ln w="6350">
                <a:solidFill>
                  <a:sysClr val="windowText" lastClr="000000"/>
                </a:solidFill>
              </a:ln>
              <a:effectLst/>
            </c:spPr>
            <c:extLst>
              <c:ext xmlns:c16="http://schemas.microsoft.com/office/drawing/2014/chart" uri="{C3380CC4-5D6E-409C-BE32-E72D297353CC}">
                <c16:uniqueId val="{0000003C-1171-44F4-AADC-E2AB44C78EDF}"/>
              </c:ext>
            </c:extLst>
          </c:dPt>
          <c:dPt>
            <c:idx val="10"/>
            <c:invertIfNegative val="0"/>
            <c:bubble3D val="0"/>
            <c:spPr>
              <a:solidFill>
                <a:srgbClr val="610F0F"/>
              </a:solidFill>
              <a:ln w="6350">
                <a:solidFill>
                  <a:sysClr val="windowText" lastClr="000000"/>
                </a:solidFill>
              </a:ln>
              <a:effectLst/>
            </c:spPr>
            <c:extLst>
              <c:ext xmlns:c16="http://schemas.microsoft.com/office/drawing/2014/chart" uri="{C3380CC4-5D6E-409C-BE32-E72D297353CC}">
                <c16:uniqueId val="{0000003E-1171-44F4-AADC-E2AB44C78EDF}"/>
              </c:ext>
            </c:extLst>
          </c:dPt>
          <c:dLbls>
            <c:dLbl>
              <c:idx val="0"/>
              <c:tx>
                <c:rich>
                  <a:bodyPr/>
                  <a:lstStyle/>
                  <a:p>
                    <a:fld id="{E53470E4-1A84-44AE-9055-2007E930EA78}"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30-1171-44F4-AADC-E2AB44C78EDF}"/>
                </c:ext>
              </c:extLst>
            </c:dLbl>
            <c:dLbl>
              <c:idx val="1"/>
              <c:tx>
                <c:rich>
                  <a:bodyPr/>
                  <a:lstStyle/>
                  <a:p>
                    <a:fld id="{3F2FBF6C-1ABC-44AC-A041-1B24BC92D63D}"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32-1171-44F4-AADC-E2AB44C78EDF}"/>
                </c:ext>
              </c:extLst>
            </c:dLbl>
            <c:dLbl>
              <c:idx val="3"/>
              <c:tx>
                <c:rich>
                  <a:bodyPr/>
                  <a:lstStyle/>
                  <a:p>
                    <a:fld id="{BBD790E5-82C2-4B34-878B-0C54645E98D3}"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34-1171-44F4-AADC-E2AB44C78EDF}"/>
                </c:ext>
              </c:extLst>
            </c:dLbl>
            <c:dLbl>
              <c:idx val="4"/>
              <c:tx>
                <c:rich>
                  <a:bodyPr/>
                  <a:lstStyle/>
                  <a:p>
                    <a:fld id="{2B36A3D2-9784-46FF-93FF-CC90CDC6D206}"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36-1171-44F4-AADC-E2AB44C78EDF}"/>
                </c:ext>
              </c:extLst>
            </c:dLbl>
            <c:dLbl>
              <c:idx val="6"/>
              <c:tx>
                <c:rich>
                  <a:bodyPr/>
                  <a:lstStyle/>
                  <a:p>
                    <a:fld id="{0A7562DF-4018-486F-A43F-B7C240418C88}"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38-1171-44F4-AADC-E2AB44C78EDF}"/>
                </c:ext>
              </c:extLst>
            </c:dLbl>
            <c:dLbl>
              <c:idx val="7"/>
              <c:tx>
                <c:rich>
                  <a:bodyPr/>
                  <a:lstStyle/>
                  <a:p>
                    <a:fld id="{217B7D4C-B49B-40F7-883C-E26958167998}"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3A-1171-44F4-AADC-E2AB44C78EDF}"/>
                </c:ext>
              </c:extLst>
            </c:dLbl>
            <c:dLbl>
              <c:idx val="9"/>
              <c:tx>
                <c:rich>
                  <a:bodyPr/>
                  <a:lstStyle/>
                  <a:p>
                    <a:fld id="{CCB469D3-B76D-45BE-85B1-A3A105A4E632}"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3C-1171-44F4-AADC-E2AB44C78EDF}"/>
                </c:ext>
              </c:extLst>
            </c:dLbl>
            <c:dLbl>
              <c:idx val="10"/>
              <c:tx>
                <c:rich>
                  <a:bodyPr/>
                  <a:lstStyle/>
                  <a:p>
                    <a:fld id="{A262B3B0-3C23-4689-80FB-CDCD7A9F0489}"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3E-1171-44F4-AADC-E2AB44C78EDF}"/>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0"/>
                <c:pt idx="0">
                  <c:v>GHS/QoL</c:v>
                </c:pt>
                <c:pt idx="3">
                  <c:v>OV28</c:v>
                </c:pt>
                <c:pt idx="6">
                  <c:v>GHS/QoL ITT</c:v>
                </c:pt>
                <c:pt idx="9">
                  <c:v>OV28 ITT</c:v>
                </c:pt>
              </c:strCache>
            </c:strRef>
          </c:cat>
          <c:val>
            <c:numRef>
              <c:f>Sheet1!$E$2:$E$12</c:f>
              <c:numCache>
                <c:formatCode>0.0</c:formatCode>
                <c:ptCount val="11"/>
                <c:pt idx="0">
                  <c:v>19.399999999999999</c:v>
                </c:pt>
                <c:pt idx="1">
                  <c:v>19.7</c:v>
                </c:pt>
                <c:pt idx="3">
                  <c:v>29.5</c:v>
                </c:pt>
                <c:pt idx="4">
                  <c:v>21.1</c:v>
                </c:pt>
                <c:pt idx="6">
                  <c:v>19</c:v>
                </c:pt>
                <c:pt idx="7">
                  <c:v>19</c:v>
                </c:pt>
                <c:pt idx="9">
                  <c:v>26.7</c:v>
                </c:pt>
                <c:pt idx="10">
                  <c:v>19.399999999999999</c:v>
                </c:pt>
              </c:numCache>
            </c:numRef>
          </c:val>
          <c:extLst>
            <c:ext xmlns:c16="http://schemas.microsoft.com/office/drawing/2014/chart" uri="{C3380CC4-5D6E-409C-BE32-E72D297353CC}">
              <c16:uniqueId val="{0000003F-1171-44F4-AADC-E2AB44C78EDF}"/>
            </c:ext>
          </c:extLst>
        </c:ser>
        <c:dLbls>
          <c:showLegendKey val="0"/>
          <c:showVal val="0"/>
          <c:showCatName val="0"/>
          <c:showSerName val="0"/>
          <c:showPercent val="0"/>
          <c:showBubbleSize val="0"/>
        </c:dLbls>
        <c:gapWidth val="14"/>
        <c:overlap val="100"/>
        <c:axId val="1479458512"/>
        <c:axId val="1479950400"/>
      </c:barChart>
      <c:catAx>
        <c:axId val="1479458512"/>
        <c:scaling>
          <c:orientation val="minMax"/>
        </c:scaling>
        <c:delete val="0"/>
        <c:axPos val="b"/>
        <c:numFmt formatCode="General" sourceLinked="1"/>
        <c:majorTickMark val="none"/>
        <c:minorTickMark val="none"/>
        <c:tickLblPos val="low"/>
        <c:spPr>
          <a:solidFill>
            <a:schemeClr val="bg1"/>
          </a:solidFill>
          <a:ln w="12700" cap="flat" cmpd="sng" algn="ctr">
            <a:solidFill>
              <a:sysClr val="windowText" lastClr="000000"/>
            </a:solidFill>
            <a:round/>
          </a:ln>
          <a:effectLst/>
        </c:spPr>
        <c:txPr>
          <a:bodyPr rot="0" spcFirstLastPara="1" vertOverflow="ellipsis" wrap="square" anchor="ctr" anchorCtr="1"/>
          <a:lstStyle/>
          <a:p>
            <a:pPr>
              <a:defRPr sz="1400" b="0" i="0" u="none" strike="noStrike" kern="1200" baseline="0">
                <a:solidFill>
                  <a:schemeClr val="bg1"/>
                </a:solidFill>
                <a:latin typeface="+mn-lt"/>
                <a:ea typeface="+mn-ea"/>
                <a:cs typeface="+mn-cs"/>
              </a:defRPr>
            </a:pPr>
            <a:endParaRPr lang="en-US"/>
          </a:p>
        </c:txPr>
        <c:crossAx val="1479950400"/>
        <c:crosses val="autoZero"/>
        <c:auto val="1"/>
        <c:lblAlgn val="ctr"/>
        <c:lblOffset val="300"/>
        <c:noMultiLvlLbl val="0"/>
      </c:catAx>
      <c:valAx>
        <c:axId val="1479950400"/>
        <c:scaling>
          <c:orientation val="minMax"/>
          <c:max val="100"/>
          <c:min val="0"/>
        </c:scaling>
        <c:delete val="0"/>
        <c:axPos val="l"/>
        <c:majorGridlines>
          <c:spPr>
            <a:ln w="9525" cap="flat" cmpd="sng" algn="ctr">
              <a:noFill/>
              <a:round/>
            </a:ln>
            <a:effectLst/>
          </c:spPr>
        </c:majorGridlines>
        <c:numFmt formatCode="0" sourceLinked="0"/>
        <c:majorTickMark val="out"/>
        <c:minorTickMark val="none"/>
        <c:tickLblPos val="nextTo"/>
        <c:spPr>
          <a:noFill/>
          <a:ln w="12700">
            <a:solidFill>
              <a:sysClr val="windowText" lastClr="000000"/>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479458512"/>
        <c:crossesAt val="1"/>
        <c:crossBetween val="between"/>
        <c:majorUnit val="20"/>
      </c:valAx>
      <c:spPr>
        <a:noFill/>
        <a:ln>
          <a:noFill/>
        </a:ln>
        <a:effectLst/>
      </c:spPr>
    </c:plotArea>
    <c:plotVisOnly val="1"/>
    <c:dispBlanksAs val="gap"/>
    <c:showDLblsOverMax val="0"/>
  </c:chart>
  <c:spPr>
    <a:noFill/>
    <a:ln>
      <a:noFill/>
    </a:ln>
    <a:effectLst/>
  </c:spPr>
  <c:txPr>
    <a:bodyPr/>
    <a:lstStyle/>
    <a:p>
      <a:pPr>
        <a:defRPr sz="1400">
          <a:solidFill>
            <a:schemeClr val="tx1"/>
          </a:solidFill>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214041177451239"/>
          <c:y val="4.3370867631846007E-2"/>
          <c:w val="0.41388890542761197"/>
          <c:h val="0.82264400472620836"/>
        </c:manualLayout>
      </c:layout>
      <c:barChart>
        <c:barDir val="col"/>
        <c:grouping val="stacked"/>
        <c:varyColors val="0"/>
        <c:ser>
          <c:idx val="1"/>
          <c:order val="0"/>
          <c:tx>
            <c:strRef>
              <c:f>Sheet1!$B$1</c:f>
              <c:strCache>
                <c:ptCount val="1"/>
                <c:pt idx="0">
                  <c:v>Grades 3+</c:v>
                </c:pt>
              </c:strCache>
            </c:strRef>
          </c:tx>
          <c:spPr>
            <a:solidFill>
              <a:schemeClr val="accent2"/>
            </a:solidFill>
            <a:ln>
              <a:noFill/>
            </a:ln>
            <a:effectLst/>
          </c:spPr>
          <c:invertIfNegative val="0"/>
          <c:dPt>
            <c:idx val="0"/>
            <c:invertIfNegative val="0"/>
            <c:bubble3D val="0"/>
            <c:spPr>
              <a:solidFill>
                <a:srgbClr val="C85C12"/>
              </a:solidFill>
              <a:ln>
                <a:noFill/>
              </a:ln>
              <a:effectLst/>
            </c:spPr>
            <c:extLst>
              <c:ext xmlns:c16="http://schemas.microsoft.com/office/drawing/2014/chart" uri="{C3380CC4-5D6E-409C-BE32-E72D297353CC}">
                <c16:uniqueId val="{00000001-E0D8-41B0-9EF0-2F68E7403B13}"/>
              </c:ext>
            </c:extLst>
          </c:dPt>
          <c:dPt>
            <c:idx val="1"/>
            <c:invertIfNegative val="0"/>
            <c:bubble3D val="0"/>
            <c:spPr>
              <a:solidFill>
                <a:srgbClr val="317CC1"/>
              </a:solidFill>
              <a:ln>
                <a:noFill/>
              </a:ln>
              <a:effectLst/>
            </c:spPr>
            <c:extLst>
              <c:ext xmlns:c16="http://schemas.microsoft.com/office/drawing/2014/chart" uri="{C3380CC4-5D6E-409C-BE32-E72D297353CC}">
                <c16:uniqueId val="{00000003-E0D8-41B0-9EF0-2F68E7403B13}"/>
              </c:ext>
            </c:extLst>
          </c:dPt>
          <c:dPt>
            <c:idx val="2"/>
            <c:invertIfNegative val="0"/>
            <c:bubble3D val="0"/>
            <c:spPr>
              <a:solidFill>
                <a:srgbClr val="317CC1"/>
              </a:solidFill>
              <a:ln>
                <a:noFill/>
              </a:ln>
              <a:effectLst/>
            </c:spPr>
            <c:extLst>
              <c:ext xmlns:c16="http://schemas.microsoft.com/office/drawing/2014/chart" uri="{C3380CC4-5D6E-409C-BE32-E72D297353CC}">
                <c16:uniqueId val="{00000005-E0D8-41B0-9EF0-2F68E7403B13}"/>
              </c:ext>
            </c:extLst>
          </c:dPt>
          <c:dPt>
            <c:idx val="3"/>
            <c:invertIfNegative val="0"/>
            <c:bubble3D val="0"/>
            <c:spPr>
              <a:solidFill>
                <a:srgbClr val="317CC1"/>
              </a:solidFill>
              <a:ln>
                <a:noFill/>
              </a:ln>
              <a:effectLst/>
            </c:spPr>
            <c:extLst>
              <c:ext xmlns:c16="http://schemas.microsoft.com/office/drawing/2014/chart" uri="{C3380CC4-5D6E-409C-BE32-E72D297353CC}">
                <c16:uniqueId val="{00000007-E0D8-41B0-9EF0-2F68E7403B13}"/>
              </c:ext>
            </c:extLst>
          </c:dPt>
          <c:dLbls>
            <c:dLbl>
              <c:idx val="0"/>
              <c:layout>
                <c:manualLayout>
                  <c:x val="-4.7255680059063087E-3"/>
                  <c:y val="-3.1135246042290739E-2"/>
                </c:manualLayout>
              </c:layout>
              <c:tx>
                <c:rich>
                  <a:bodyPr/>
                  <a:lstStyle/>
                  <a:p>
                    <a:r>
                      <a:rPr lang="en-US"/>
                      <a:t>&lt;1</a:t>
                    </a:r>
                  </a:p>
                </c:rich>
              </c:tx>
              <c:dLblPos val="ctr"/>
              <c:showLegendKey val="0"/>
              <c:showVal val="1"/>
              <c:showCatName val="0"/>
              <c:showSerName val="0"/>
              <c:showPercent val="0"/>
              <c:showBubbleSize val="0"/>
              <c:extLst>
                <c:ext xmlns:c15="http://schemas.microsoft.com/office/drawing/2012/chart" uri="{CE6537A1-D6FC-4f65-9D91-7224C49458BB}">
                  <c15:layout>
                    <c:manualLayout>
                      <c:w val="0.26365908333134863"/>
                      <c:h val="0.10853456897861929"/>
                    </c:manualLayout>
                  </c15:layout>
                  <c15:showDataLabelsRange val="0"/>
                </c:ext>
                <c:ext xmlns:c16="http://schemas.microsoft.com/office/drawing/2014/chart" uri="{C3380CC4-5D6E-409C-BE32-E72D297353CC}">
                  <c16:uniqueId val="{00000001-E0D8-41B0-9EF0-2F68E7403B13}"/>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MIRV</c:v>
                </c:pt>
                <c:pt idx="1">
                  <c:v>Pac</c:v>
                </c:pt>
                <c:pt idx="2">
                  <c:v>PLD</c:v>
                </c:pt>
                <c:pt idx="3">
                  <c:v>Topo</c:v>
                </c:pt>
              </c:strCache>
            </c:strRef>
          </c:cat>
          <c:val>
            <c:numRef>
              <c:f>Sheet1!$B$2:$B$5</c:f>
              <c:numCache>
                <c:formatCode>General</c:formatCode>
                <c:ptCount val="4"/>
                <c:pt idx="0">
                  <c:v>0.5</c:v>
                </c:pt>
                <c:pt idx="1">
                  <c:v>23</c:v>
                </c:pt>
                <c:pt idx="2">
                  <c:v>3</c:v>
                </c:pt>
                <c:pt idx="3">
                  <c:v>31</c:v>
                </c:pt>
              </c:numCache>
            </c:numRef>
          </c:val>
          <c:extLst>
            <c:ext xmlns:c16="http://schemas.microsoft.com/office/drawing/2014/chart" uri="{C3380CC4-5D6E-409C-BE32-E72D297353CC}">
              <c16:uniqueId val="{00000008-E0D8-41B0-9EF0-2F68E7403B13}"/>
            </c:ext>
          </c:extLst>
        </c:ser>
        <c:ser>
          <c:idx val="0"/>
          <c:order val="1"/>
          <c:tx>
            <c:strRef>
              <c:f>Sheet1!$C$1</c:f>
              <c:strCache>
                <c:ptCount val="1"/>
                <c:pt idx="0">
                  <c:v>All Grades</c:v>
                </c:pt>
              </c:strCache>
            </c:strRef>
          </c:tx>
          <c:spPr>
            <a:solidFill>
              <a:schemeClr val="accent1"/>
            </a:solidFill>
            <a:ln>
              <a:noFill/>
            </a:ln>
            <a:effectLst/>
          </c:spPr>
          <c:invertIfNegative val="0"/>
          <c:dPt>
            <c:idx val="0"/>
            <c:invertIfNegative val="0"/>
            <c:bubble3D val="0"/>
            <c:spPr>
              <a:solidFill>
                <a:srgbClr val="F4B183"/>
              </a:solidFill>
              <a:ln>
                <a:noFill/>
              </a:ln>
              <a:effectLst/>
            </c:spPr>
            <c:extLst>
              <c:ext xmlns:c16="http://schemas.microsoft.com/office/drawing/2014/chart" uri="{C3380CC4-5D6E-409C-BE32-E72D297353CC}">
                <c16:uniqueId val="{0000000A-E0D8-41B0-9EF0-2F68E7403B13}"/>
              </c:ext>
            </c:extLst>
          </c:dPt>
          <c:dPt>
            <c:idx val="1"/>
            <c:invertIfNegative val="0"/>
            <c:bubble3D val="0"/>
            <c:spPr>
              <a:solidFill>
                <a:srgbClr val="9DC3E6"/>
              </a:solidFill>
              <a:ln>
                <a:noFill/>
              </a:ln>
              <a:effectLst/>
            </c:spPr>
            <c:extLst>
              <c:ext xmlns:c16="http://schemas.microsoft.com/office/drawing/2014/chart" uri="{C3380CC4-5D6E-409C-BE32-E72D297353CC}">
                <c16:uniqueId val="{0000000C-E0D8-41B0-9EF0-2F68E7403B13}"/>
              </c:ext>
            </c:extLst>
          </c:dPt>
          <c:dPt>
            <c:idx val="2"/>
            <c:invertIfNegative val="0"/>
            <c:bubble3D val="0"/>
            <c:spPr>
              <a:solidFill>
                <a:srgbClr val="9DC3E6"/>
              </a:solidFill>
              <a:ln>
                <a:noFill/>
              </a:ln>
              <a:effectLst/>
            </c:spPr>
            <c:extLst>
              <c:ext xmlns:c16="http://schemas.microsoft.com/office/drawing/2014/chart" uri="{C3380CC4-5D6E-409C-BE32-E72D297353CC}">
                <c16:uniqueId val="{0000000E-E0D8-41B0-9EF0-2F68E7403B13}"/>
              </c:ext>
            </c:extLst>
          </c:dPt>
          <c:dPt>
            <c:idx val="3"/>
            <c:invertIfNegative val="0"/>
            <c:bubble3D val="0"/>
            <c:spPr>
              <a:solidFill>
                <a:srgbClr val="9DC3E6"/>
              </a:solidFill>
              <a:ln>
                <a:noFill/>
              </a:ln>
              <a:effectLst/>
            </c:spPr>
            <c:extLst>
              <c:ext xmlns:c16="http://schemas.microsoft.com/office/drawing/2014/chart" uri="{C3380CC4-5D6E-409C-BE32-E72D297353CC}">
                <c16:uniqueId val="{00000010-E0D8-41B0-9EF0-2F68E7403B13}"/>
              </c:ext>
            </c:extLst>
          </c:dPt>
          <c:dLbls>
            <c:dLbl>
              <c:idx val="0"/>
              <c:layout>
                <c:manualLayout>
                  <c:x val="-6.4980913993079001E-17"/>
                  <c:y val="-0.1013729570077066"/>
                </c:manualLayout>
              </c:layout>
              <c:tx>
                <c:rich>
                  <a:bodyPr/>
                  <a:lstStyle/>
                  <a:p>
                    <a:r>
                      <a:rPr lang="en-US"/>
                      <a:t>11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E0D8-41B0-9EF0-2F68E7403B13}"/>
                </c:ext>
              </c:extLst>
            </c:dLbl>
            <c:dLbl>
              <c:idx val="1"/>
              <c:layout>
                <c:manualLayout>
                  <c:x val="0"/>
                  <c:y val="-0.10328570200706087"/>
                </c:manualLayout>
              </c:layout>
              <c:tx>
                <c:rich>
                  <a:bodyPr/>
                  <a:lstStyle/>
                  <a:p>
                    <a:r>
                      <a:rPr lang="en-US"/>
                      <a:t>33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E0D8-41B0-9EF0-2F68E7403B13}"/>
                </c:ext>
              </c:extLst>
            </c:dLbl>
            <c:dLbl>
              <c:idx val="2"/>
              <c:layout>
                <c:manualLayout>
                  <c:x val="0"/>
                  <c:y val="-0.11496050180427272"/>
                </c:manualLayout>
              </c:layout>
              <c:tx>
                <c:rich>
                  <a:bodyPr/>
                  <a:lstStyle/>
                  <a:p>
                    <a:r>
                      <a:rPr lang="en-US"/>
                      <a:t>13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E0D8-41B0-9EF0-2F68E7403B13}"/>
                </c:ext>
              </c:extLst>
            </c:dLbl>
            <c:dLbl>
              <c:idx val="3"/>
              <c:delete val="1"/>
              <c:extLst>
                <c:ext xmlns:c15="http://schemas.microsoft.com/office/drawing/2012/chart" uri="{CE6537A1-D6FC-4f65-9D91-7224C49458BB}"/>
                <c:ext xmlns:c16="http://schemas.microsoft.com/office/drawing/2014/chart" uri="{C3380CC4-5D6E-409C-BE32-E72D297353CC}">
                  <c16:uniqueId val="{00000010-E0D8-41B0-9EF0-2F68E7403B13}"/>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MIRV</c:v>
                </c:pt>
                <c:pt idx="1">
                  <c:v>Pac</c:v>
                </c:pt>
                <c:pt idx="2">
                  <c:v>PLD</c:v>
                </c:pt>
                <c:pt idx="3">
                  <c:v>Topo</c:v>
                </c:pt>
              </c:strCache>
            </c:strRef>
          </c:cat>
          <c:val>
            <c:numRef>
              <c:f>Sheet1!$C$2:$C$5</c:f>
              <c:numCache>
                <c:formatCode>General</c:formatCode>
                <c:ptCount val="4"/>
                <c:pt idx="0">
                  <c:v>10.5</c:v>
                </c:pt>
                <c:pt idx="1">
                  <c:v>10</c:v>
                </c:pt>
                <c:pt idx="2">
                  <c:v>10</c:v>
                </c:pt>
                <c:pt idx="3">
                  <c:v>14</c:v>
                </c:pt>
              </c:numCache>
            </c:numRef>
          </c:val>
          <c:extLst>
            <c:ext xmlns:c16="http://schemas.microsoft.com/office/drawing/2014/chart" uri="{C3380CC4-5D6E-409C-BE32-E72D297353CC}">
              <c16:uniqueId val="{00000011-E0D8-41B0-9EF0-2F68E7403B13}"/>
            </c:ext>
          </c:extLst>
        </c:ser>
        <c:dLbls>
          <c:showLegendKey val="0"/>
          <c:showVal val="0"/>
          <c:showCatName val="0"/>
          <c:showSerName val="0"/>
          <c:showPercent val="0"/>
          <c:showBubbleSize val="0"/>
        </c:dLbls>
        <c:gapWidth val="12"/>
        <c:overlap val="100"/>
        <c:axId val="139632960"/>
        <c:axId val="139646272"/>
      </c:barChart>
      <c:catAx>
        <c:axId val="13963296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39646272"/>
        <c:crosses val="autoZero"/>
        <c:auto val="1"/>
        <c:lblAlgn val="ctr"/>
        <c:lblOffset val="100"/>
        <c:noMultiLvlLbl val="0"/>
      </c:catAx>
      <c:valAx>
        <c:axId val="139646272"/>
        <c:scaling>
          <c:orientation val="minMax"/>
          <c:max val="60"/>
          <c:min val="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b="1"/>
                  <a:t>Frequency (%)</a:t>
                </a:r>
              </a:p>
            </c:rich>
          </c:tx>
          <c:layout>
            <c:manualLayout>
              <c:xMode val="edge"/>
              <c:yMode val="edge"/>
              <c:x val="4.2533453230784175E-2"/>
              <c:y val="0.32216343570644246"/>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396329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0"/>
          <c:tx>
            <c:strRef>
              <c:f>Sheet1!$B$1</c:f>
              <c:strCache>
                <c:ptCount val="1"/>
                <c:pt idx="0">
                  <c:v>Grades 3+</c:v>
                </c:pt>
              </c:strCache>
            </c:strRef>
          </c:tx>
          <c:spPr>
            <a:solidFill>
              <a:srgbClr val="317CC1"/>
            </a:solidFill>
            <a:ln>
              <a:noFill/>
            </a:ln>
            <a:effectLst/>
          </c:spPr>
          <c:invertIfNegative val="0"/>
          <c:dPt>
            <c:idx val="0"/>
            <c:invertIfNegative val="0"/>
            <c:bubble3D val="0"/>
            <c:spPr>
              <a:solidFill>
                <a:srgbClr val="C85C12"/>
              </a:solidFill>
              <a:ln>
                <a:noFill/>
              </a:ln>
              <a:effectLst/>
            </c:spPr>
            <c:extLst>
              <c:ext xmlns:c16="http://schemas.microsoft.com/office/drawing/2014/chart" uri="{C3380CC4-5D6E-409C-BE32-E72D297353CC}">
                <c16:uniqueId val="{00000001-E54D-4042-A0D0-689F358040A7}"/>
              </c:ext>
            </c:extLst>
          </c:dPt>
          <c:dPt>
            <c:idx val="1"/>
            <c:invertIfNegative val="0"/>
            <c:bubble3D val="0"/>
            <c:spPr>
              <a:solidFill>
                <a:srgbClr val="317CC1"/>
              </a:solidFill>
              <a:ln>
                <a:noFill/>
              </a:ln>
              <a:effectLst/>
            </c:spPr>
            <c:extLst>
              <c:ext xmlns:c16="http://schemas.microsoft.com/office/drawing/2014/chart" uri="{C3380CC4-5D6E-409C-BE32-E72D297353CC}">
                <c16:uniqueId val="{00000003-E54D-4042-A0D0-689F358040A7}"/>
              </c:ext>
            </c:extLst>
          </c:dPt>
          <c:dPt>
            <c:idx val="2"/>
            <c:invertIfNegative val="0"/>
            <c:bubble3D val="0"/>
            <c:spPr>
              <a:solidFill>
                <a:srgbClr val="317CC1"/>
              </a:solidFill>
              <a:ln>
                <a:noFill/>
              </a:ln>
              <a:effectLst/>
            </c:spPr>
            <c:extLst>
              <c:ext xmlns:c16="http://schemas.microsoft.com/office/drawing/2014/chart" uri="{C3380CC4-5D6E-409C-BE32-E72D297353CC}">
                <c16:uniqueId val="{00000005-E54D-4042-A0D0-689F358040A7}"/>
              </c:ext>
            </c:extLst>
          </c:dPt>
          <c:dPt>
            <c:idx val="3"/>
            <c:invertIfNegative val="0"/>
            <c:bubble3D val="0"/>
            <c:spPr>
              <a:solidFill>
                <a:srgbClr val="317CC1"/>
              </a:solidFill>
              <a:ln>
                <a:noFill/>
              </a:ln>
              <a:effectLst/>
            </c:spPr>
            <c:extLst>
              <c:ext xmlns:c16="http://schemas.microsoft.com/office/drawing/2014/chart" uri="{C3380CC4-5D6E-409C-BE32-E72D297353CC}">
                <c16:uniqueId val="{00000007-E54D-4042-A0D0-689F358040A7}"/>
              </c:ext>
            </c:extLst>
          </c:dPt>
          <c:dLbls>
            <c:dLbl>
              <c:idx val="0"/>
              <c:layout>
                <c:manualLayout>
                  <c:x val="-1.3407670243101136E-2"/>
                  <c:y val="-2.4855799165559616E-2"/>
                </c:manualLayout>
              </c:layout>
              <c:tx>
                <c:rich>
                  <a:bodyPr/>
                  <a:lstStyle/>
                  <a:p>
                    <a:r>
                      <a:rPr lang="en-US"/>
                      <a:t>&lt;1</a:t>
                    </a:r>
                  </a:p>
                </c:rich>
              </c:tx>
              <c:dLblPos val="ctr"/>
              <c:showLegendKey val="0"/>
              <c:showVal val="1"/>
              <c:showCatName val="0"/>
              <c:showSerName val="0"/>
              <c:showPercent val="0"/>
              <c:showBubbleSize val="0"/>
              <c:extLst>
                <c:ext xmlns:c15="http://schemas.microsoft.com/office/drawing/2012/chart" uri="{CE6537A1-D6FC-4f65-9D91-7224C49458BB}">
                  <c15:layout>
                    <c:manualLayout>
                      <c:w val="0.31179589936434976"/>
                      <c:h val="0.1272138780893175"/>
                    </c:manualLayout>
                  </c15:layout>
                  <c15:showDataLabelsRange val="0"/>
                </c:ext>
                <c:ext xmlns:c16="http://schemas.microsoft.com/office/drawing/2014/chart" uri="{C3380CC4-5D6E-409C-BE32-E72D297353CC}">
                  <c16:uniqueId val="{00000001-E54D-4042-A0D0-689F358040A7}"/>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MIRV</c:v>
                </c:pt>
                <c:pt idx="1">
                  <c:v>Pac</c:v>
                </c:pt>
                <c:pt idx="2">
                  <c:v>PLD</c:v>
                </c:pt>
                <c:pt idx="3">
                  <c:v>Topo</c:v>
                </c:pt>
              </c:strCache>
            </c:strRef>
          </c:cat>
          <c:val>
            <c:numRef>
              <c:f>Sheet1!$B$2:$B$5</c:f>
              <c:numCache>
                <c:formatCode>General</c:formatCode>
                <c:ptCount val="4"/>
                <c:pt idx="0">
                  <c:v>0.5</c:v>
                </c:pt>
                <c:pt idx="1">
                  <c:v>12</c:v>
                </c:pt>
                <c:pt idx="2">
                  <c:v>1</c:v>
                </c:pt>
                <c:pt idx="3">
                  <c:v>20</c:v>
                </c:pt>
              </c:numCache>
            </c:numRef>
          </c:val>
          <c:extLst>
            <c:ext xmlns:c16="http://schemas.microsoft.com/office/drawing/2014/chart" uri="{C3380CC4-5D6E-409C-BE32-E72D297353CC}">
              <c16:uniqueId val="{00000008-E54D-4042-A0D0-689F358040A7}"/>
            </c:ext>
          </c:extLst>
        </c:ser>
        <c:ser>
          <c:idx val="0"/>
          <c:order val="1"/>
          <c:tx>
            <c:strRef>
              <c:f>Sheet1!$C$1</c:f>
              <c:strCache>
                <c:ptCount val="1"/>
                <c:pt idx="0">
                  <c:v>All Grades</c:v>
                </c:pt>
              </c:strCache>
            </c:strRef>
          </c:tx>
          <c:spPr>
            <a:solidFill>
              <a:srgbClr val="9DC3E6"/>
            </a:solidFill>
            <a:ln>
              <a:noFill/>
            </a:ln>
            <a:effectLst/>
          </c:spPr>
          <c:invertIfNegative val="0"/>
          <c:dPt>
            <c:idx val="0"/>
            <c:invertIfNegative val="0"/>
            <c:bubble3D val="0"/>
            <c:spPr>
              <a:solidFill>
                <a:srgbClr val="F4B183"/>
              </a:solidFill>
              <a:ln>
                <a:noFill/>
              </a:ln>
              <a:effectLst/>
            </c:spPr>
            <c:extLst>
              <c:ext xmlns:c16="http://schemas.microsoft.com/office/drawing/2014/chart" uri="{C3380CC4-5D6E-409C-BE32-E72D297353CC}">
                <c16:uniqueId val="{0000000A-E54D-4042-A0D0-689F358040A7}"/>
              </c:ext>
            </c:extLst>
          </c:dPt>
          <c:dPt>
            <c:idx val="1"/>
            <c:invertIfNegative val="0"/>
            <c:bubble3D val="0"/>
            <c:spPr>
              <a:solidFill>
                <a:srgbClr val="9DC3E6"/>
              </a:solidFill>
              <a:ln>
                <a:noFill/>
              </a:ln>
              <a:effectLst/>
            </c:spPr>
            <c:extLst>
              <c:ext xmlns:c16="http://schemas.microsoft.com/office/drawing/2014/chart" uri="{C3380CC4-5D6E-409C-BE32-E72D297353CC}">
                <c16:uniqueId val="{0000000C-E54D-4042-A0D0-689F358040A7}"/>
              </c:ext>
            </c:extLst>
          </c:dPt>
          <c:dPt>
            <c:idx val="2"/>
            <c:invertIfNegative val="0"/>
            <c:bubble3D val="0"/>
            <c:spPr>
              <a:solidFill>
                <a:srgbClr val="9DC3E6"/>
              </a:solidFill>
              <a:ln>
                <a:noFill/>
              </a:ln>
              <a:effectLst/>
            </c:spPr>
            <c:extLst>
              <c:ext xmlns:c16="http://schemas.microsoft.com/office/drawing/2014/chart" uri="{C3380CC4-5D6E-409C-BE32-E72D297353CC}">
                <c16:uniqueId val="{0000000E-E54D-4042-A0D0-689F358040A7}"/>
              </c:ext>
            </c:extLst>
          </c:dPt>
          <c:dPt>
            <c:idx val="3"/>
            <c:invertIfNegative val="0"/>
            <c:bubble3D val="0"/>
            <c:spPr>
              <a:solidFill>
                <a:srgbClr val="9DC3E6"/>
              </a:solidFill>
              <a:ln>
                <a:noFill/>
              </a:ln>
              <a:effectLst/>
            </c:spPr>
            <c:extLst>
              <c:ext xmlns:c16="http://schemas.microsoft.com/office/drawing/2014/chart" uri="{C3380CC4-5D6E-409C-BE32-E72D297353CC}">
                <c16:uniqueId val="{00000010-E54D-4042-A0D0-689F358040A7}"/>
              </c:ext>
            </c:extLst>
          </c:dPt>
          <c:dLbls>
            <c:dLbl>
              <c:idx val="0"/>
              <c:layout>
                <c:manualLayout>
                  <c:x val="6.703307260517352E-3"/>
                  <c:y val="-8.6425204320264348E-2"/>
                </c:manualLayout>
              </c:layout>
              <c:tx>
                <c:rich>
                  <a:bodyPr/>
                  <a:lstStyle/>
                  <a:p>
                    <a:r>
                      <a:rPr lang="en-US"/>
                      <a:t>10</a:t>
                    </a:r>
                  </a:p>
                </c:rich>
              </c:tx>
              <c:dLblPos val="ctr"/>
              <c:showLegendKey val="0"/>
              <c:showVal val="1"/>
              <c:showCatName val="0"/>
              <c:showSerName val="0"/>
              <c:showPercent val="0"/>
              <c:showBubbleSize val="0"/>
              <c:extLst>
                <c:ext xmlns:c15="http://schemas.microsoft.com/office/drawing/2012/chart" uri="{CE6537A1-D6FC-4f65-9D91-7224C49458BB}">
                  <c15:layout>
                    <c:manualLayout>
                      <c:w val="0.24140457486600242"/>
                      <c:h val="9.9973218969549291E-2"/>
                    </c:manualLayout>
                  </c15:layout>
                  <c15:showDataLabelsRange val="0"/>
                </c:ext>
                <c:ext xmlns:c16="http://schemas.microsoft.com/office/drawing/2014/chart" uri="{C3380CC4-5D6E-409C-BE32-E72D297353CC}">
                  <c16:uniqueId val="{0000000A-E54D-4042-A0D0-689F358040A7}"/>
                </c:ext>
              </c:extLst>
            </c:dLbl>
            <c:dLbl>
              <c:idx val="1"/>
              <c:layout>
                <c:manualLayout>
                  <c:x val="1.3407670243101121E-2"/>
                  <c:y val="-0.2167333026097103"/>
                </c:manualLayout>
              </c:layout>
              <c:tx>
                <c:rich>
                  <a:bodyPr/>
                  <a:lstStyle/>
                  <a:p>
                    <a:r>
                      <a:rPr lang="en-US"/>
                      <a:t>41</a:t>
                    </a:r>
                  </a:p>
                </c:rich>
              </c:tx>
              <c:dLblPos val="ctr"/>
              <c:showLegendKey val="0"/>
              <c:showVal val="1"/>
              <c:showCatName val="0"/>
              <c:showSerName val="0"/>
              <c:showPercent val="0"/>
              <c:showBubbleSize val="0"/>
              <c:extLst>
                <c:ext xmlns:c15="http://schemas.microsoft.com/office/drawing/2012/chart" uri="{CE6537A1-D6FC-4f65-9D91-7224C49458BB}">
                  <c15:layout>
                    <c:manualLayout>
                      <c:w val="0.2279969046229014"/>
                      <c:h val="0.1272138780893175"/>
                    </c:manualLayout>
                  </c15:layout>
                  <c15:showDataLabelsRange val="0"/>
                </c:ext>
                <c:ext xmlns:c16="http://schemas.microsoft.com/office/drawing/2014/chart" uri="{C3380CC4-5D6E-409C-BE32-E72D297353CC}">
                  <c16:uniqueId val="{0000000C-E54D-4042-A0D0-689F358040A7}"/>
                </c:ext>
              </c:extLst>
            </c:dLbl>
            <c:dLbl>
              <c:idx val="2"/>
              <c:layout>
                <c:manualLayout>
                  <c:x val="1.3407670243101121E-2"/>
                  <c:y val="-9.5709090597100546E-2"/>
                </c:manualLayout>
              </c:layout>
              <c:tx>
                <c:rich>
                  <a:bodyPr/>
                  <a:lstStyle/>
                  <a:p>
                    <a:r>
                      <a:rPr lang="en-US"/>
                      <a:t>11</a:t>
                    </a:r>
                  </a:p>
                </c:rich>
              </c:tx>
              <c:dLblPos val="ctr"/>
              <c:showLegendKey val="0"/>
              <c:showVal val="1"/>
              <c:showCatName val="0"/>
              <c:showSerName val="0"/>
              <c:showPercent val="0"/>
              <c:showBubbleSize val="0"/>
              <c:extLst>
                <c:ext xmlns:c15="http://schemas.microsoft.com/office/drawing/2012/chart" uri="{CE6537A1-D6FC-4f65-9D91-7224C49458BB}">
                  <c15:layout>
                    <c:manualLayout>
                      <c:w val="0.30844292608150808"/>
                      <c:h val="9.9973218969549291E-2"/>
                    </c:manualLayout>
                  </c15:layout>
                  <c15:showDataLabelsRange val="0"/>
                </c:ext>
                <c:ext xmlns:c16="http://schemas.microsoft.com/office/drawing/2014/chart" uri="{C3380CC4-5D6E-409C-BE32-E72D297353CC}">
                  <c16:uniqueId val="{0000000E-E54D-4042-A0D0-689F358040A7}"/>
                </c:ext>
              </c:extLst>
            </c:dLbl>
            <c:dLbl>
              <c:idx val="3"/>
              <c:layout>
                <c:manualLayout>
                  <c:x val="2.0112033225684892E-2"/>
                  <c:y val="-0.27797453289470458"/>
                </c:manualLayout>
              </c:layout>
              <c:tx>
                <c:rich>
                  <a:bodyPr/>
                  <a:lstStyle/>
                  <a:p>
                    <a:r>
                      <a:rPr lang="en-US"/>
                      <a:t>59</a:t>
                    </a:r>
                  </a:p>
                </c:rich>
              </c:tx>
              <c:dLblPos val="ctr"/>
              <c:showLegendKey val="0"/>
              <c:showVal val="1"/>
              <c:showCatName val="0"/>
              <c:showSerName val="0"/>
              <c:showPercent val="0"/>
              <c:showBubbleSize val="0"/>
              <c:extLst>
                <c:ext xmlns:c15="http://schemas.microsoft.com/office/drawing/2012/chart" uri="{CE6537A1-D6FC-4f65-9D91-7224C49458BB}">
                  <c15:layout>
                    <c:manualLayout>
                      <c:w val="0.29503525583840695"/>
                      <c:h val="9.2190173506758386E-2"/>
                    </c:manualLayout>
                  </c15:layout>
                  <c15:showDataLabelsRange val="0"/>
                </c:ext>
                <c:ext xmlns:c16="http://schemas.microsoft.com/office/drawing/2014/chart" uri="{C3380CC4-5D6E-409C-BE32-E72D297353CC}">
                  <c16:uniqueId val="{00000010-E54D-4042-A0D0-689F358040A7}"/>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MIRV</c:v>
                </c:pt>
                <c:pt idx="1">
                  <c:v>Pac</c:v>
                </c:pt>
                <c:pt idx="2">
                  <c:v>PLD</c:v>
                </c:pt>
                <c:pt idx="3">
                  <c:v>Topo</c:v>
                </c:pt>
              </c:strCache>
            </c:strRef>
          </c:cat>
          <c:val>
            <c:numRef>
              <c:f>Sheet1!$C$2:$C$5</c:f>
              <c:numCache>
                <c:formatCode>General</c:formatCode>
                <c:ptCount val="4"/>
                <c:pt idx="0">
                  <c:v>9.5</c:v>
                </c:pt>
                <c:pt idx="1">
                  <c:v>29</c:v>
                </c:pt>
                <c:pt idx="2">
                  <c:v>10</c:v>
                </c:pt>
                <c:pt idx="3">
                  <c:v>39</c:v>
                </c:pt>
              </c:numCache>
            </c:numRef>
          </c:val>
          <c:extLst>
            <c:ext xmlns:c16="http://schemas.microsoft.com/office/drawing/2014/chart" uri="{C3380CC4-5D6E-409C-BE32-E72D297353CC}">
              <c16:uniqueId val="{00000011-E54D-4042-A0D0-689F358040A7}"/>
            </c:ext>
          </c:extLst>
        </c:ser>
        <c:dLbls>
          <c:showLegendKey val="0"/>
          <c:showVal val="0"/>
          <c:showCatName val="0"/>
          <c:showSerName val="0"/>
          <c:showPercent val="0"/>
          <c:showBubbleSize val="0"/>
        </c:dLbls>
        <c:gapWidth val="12"/>
        <c:overlap val="100"/>
        <c:axId val="139632960"/>
        <c:axId val="139646272"/>
      </c:barChart>
      <c:catAx>
        <c:axId val="13963296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39646272"/>
        <c:crosses val="autoZero"/>
        <c:auto val="1"/>
        <c:lblAlgn val="ctr"/>
        <c:lblOffset val="100"/>
        <c:noMultiLvlLbl val="0"/>
      </c:catAx>
      <c:valAx>
        <c:axId val="139646272"/>
        <c:scaling>
          <c:orientation val="minMax"/>
          <c:max val="60"/>
          <c:min val="0"/>
        </c:scaling>
        <c:delete val="1"/>
        <c:axPos val="l"/>
        <c:majorGridlines>
          <c:spPr>
            <a:ln w="9525" cap="flat" cmpd="sng" algn="ctr">
              <a:noFill/>
              <a:round/>
            </a:ln>
            <a:effectLst/>
          </c:spPr>
        </c:majorGridlines>
        <c:numFmt formatCode="General" sourceLinked="1"/>
        <c:majorTickMark val="out"/>
        <c:minorTickMark val="none"/>
        <c:tickLblPos val="nextTo"/>
        <c:crossAx val="1396329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0"/>
          <c:tx>
            <c:strRef>
              <c:f>Sheet1!$B$1</c:f>
              <c:strCache>
                <c:ptCount val="1"/>
                <c:pt idx="0">
                  <c:v>Grades 3+</c:v>
                </c:pt>
              </c:strCache>
            </c:strRef>
          </c:tx>
          <c:spPr>
            <a:solidFill>
              <a:srgbClr val="C85C12"/>
            </a:solidFill>
            <a:ln>
              <a:noFill/>
            </a:ln>
            <a:effectLst/>
          </c:spPr>
          <c:invertIfNegative val="0"/>
          <c:dPt>
            <c:idx val="0"/>
            <c:invertIfNegative val="0"/>
            <c:bubble3D val="0"/>
            <c:spPr>
              <a:solidFill>
                <a:srgbClr val="C85C12"/>
              </a:solidFill>
              <a:ln>
                <a:noFill/>
              </a:ln>
              <a:effectLst/>
            </c:spPr>
            <c:extLst>
              <c:ext xmlns:c16="http://schemas.microsoft.com/office/drawing/2014/chart" uri="{C3380CC4-5D6E-409C-BE32-E72D297353CC}">
                <c16:uniqueId val="{00000001-2E10-4284-AC14-A110CF8ED884}"/>
              </c:ext>
            </c:extLst>
          </c:dPt>
          <c:dPt>
            <c:idx val="1"/>
            <c:invertIfNegative val="0"/>
            <c:bubble3D val="0"/>
            <c:spPr>
              <a:solidFill>
                <a:srgbClr val="317CC1"/>
              </a:solidFill>
              <a:ln>
                <a:noFill/>
              </a:ln>
              <a:effectLst/>
            </c:spPr>
            <c:extLst>
              <c:ext xmlns:c16="http://schemas.microsoft.com/office/drawing/2014/chart" uri="{C3380CC4-5D6E-409C-BE32-E72D297353CC}">
                <c16:uniqueId val="{00000003-2E10-4284-AC14-A110CF8ED884}"/>
              </c:ext>
            </c:extLst>
          </c:dPt>
          <c:dPt>
            <c:idx val="2"/>
            <c:invertIfNegative val="0"/>
            <c:bubble3D val="0"/>
            <c:spPr>
              <a:solidFill>
                <a:srgbClr val="C85C12"/>
              </a:solidFill>
              <a:ln>
                <a:noFill/>
              </a:ln>
              <a:effectLst/>
            </c:spPr>
            <c:extLst>
              <c:ext xmlns:c16="http://schemas.microsoft.com/office/drawing/2014/chart" uri="{C3380CC4-5D6E-409C-BE32-E72D297353CC}">
                <c16:uniqueId val="{00000005-2E10-4284-AC14-A110CF8ED884}"/>
              </c:ext>
            </c:extLst>
          </c:dPt>
          <c:dPt>
            <c:idx val="3"/>
            <c:invertIfNegative val="0"/>
            <c:bubble3D val="0"/>
            <c:spPr>
              <a:solidFill>
                <a:srgbClr val="C85C12"/>
              </a:solidFill>
              <a:ln>
                <a:noFill/>
              </a:ln>
              <a:effectLst/>
            </c:spPr>
            <c:extLst>
              <c:ext xmlns:c16="http://schemas.microsoft.com/office/drawing/2014/chart" uri="{C3380CC4-5D6E-409C-BE32-E72D297353CC}">
                <c16:uniqueId val="{00000007-2E10-4284-AC14-A110CF8ED884}"/>
              </c:ext>
            </c:extLst>
          </c:dPt>
          <c:dLbls>
            <c:dLbl>
              <c:idx val="0"/>
              <c:layout>
                <c:manualLayout>
                  <c:x val="0"/>
                  <c:y val="-1.455207570636904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E10-4284-AC14-A110CF8ED884}"/>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MIRV</c:v>
                </c:pt>
                <c:pt idx="1">
                  <c:v>Pac</c:v>
                </c:pt>
                <c:pt idx="2">
                  <c:v>PLD</c:v>
                </c:pt>
                <c:pt idx="3">
                  <c:v>Topo</c:v>
                </c:pt>
              </c:strCache>
            </c:strRef>
          </c:cat>
          <c:val>
            <c:numRef>
              <c:f>Sheet1!$B$2:$B$5</c:f>
              <c:numCache>
                <c:formatCode>General</c:formatCode>
                <c:ptCount val="4"/>
                <c:pt idx="0">
                  <c:v>1</c:v>
                </c:pt>
                <c:pt idx="1">
                  <c:v>5</c:v>
                </c:pt>
              </c:numCache>
            </c:numRef>
          </c:val>
          <c:extLst>
            <c:ext xmlns:c16="http://schemas.microsoft.com/office/drawing/2014/chart" uri="{C3380CC4-5D6E-409C-BE32-E72D297353CC}">
              <c16:uniqueId val="{00000008-2E10-4284-AC14-A110CF8ED884}"/>
            </c:ext>
          </c:extLst>
        </c:ser>
        <c:ser>
          <c:idx val="0"/>
          <c:order val="1"/>
          <c:tx>
            <c:strRef>
              <c:f>Sheet1!$C$1</c:f>
              <c:strCache>
                <c:ptCount val="1"/>
                <c:pt idx="0">
                  <c:v>All Grades</c:v>
                </c:pt>
              </c:strCache>
            </c:strRef>
          </c:tx>
          <c:spPr>
            <a:solidFill>
              <a:srgbClr val="9DC3E6"/>
            </a:solidFill>
            <a:ln>
              <a:noFill/>
            </a:ln>
            <a:effectLst/>
          </c:spPr>
          <c:invertIfNegative val="0"/>
          <c:dPt>
            <c:idx val="0"/>
            <c:invertIfNegative val="0"/>
            <c:bubble3D val="0"/>
            <c:spPr>
              <a:solidFill>
                <a:srgbClr val="F4B183"/>
              </a:solidFill>
              <a:ln>
                <a:noFill/>
              </a:ln>
              <a:effectLst/>
            </c:spPr>
            <c:extLst>
              <c:ext xmlns:c16="http://schemas.microsoft.com/office/drawing/2014/chart" uri="{C3380CC4-5D6E-409C-BE32-E72D297353CC}">
                <c16:uniqueId val="{0000000A-2E10-4284-AC14-A110CF8ED884}"/>
              </c:ext>
            </c:extLst>
          </c:dPt>
          <c:dPt>
            <c:idx val="1"/>
            <c:invertIfNegative val="0"/>
            <c:bubble3D val="0"/>
            <c:spPr>
              <a:solidFill>
                <a:srgbClr val="9DC3E6"/>
              </a:solidFill>
              <a:ln>
                <a:noFill/>
              </a:ln>
              <a:effectLst/>
            </c:spPr>
            <c:extLst>
              <c:ext xmlns:c16="http://schemas.microsoft.com/office/drawing/2014/chart" uri="{C3380CC4-5D6E-409C-BE32-E72D297353CC}">
                <c16:uniqueId val="{0000000C-2E10-4284-AC14-A110CF8ED884}"/>
              </c:ext>
            </c:extLst>
          </c:dPt>
          <c:dPt>
            <c:idx val="2"/>
            <c:invertIfNegative val="0"/>
            <c:bubble3D val="0"/>
            <c:spPr>
              <a:solidFill>
                <a:srgbClr val="9DC3E6"/>
              </a:solidFill>
              <a:ln>
                <a:noFill/>
              </a:ln>
              <a:effectLst/>
            </c:spPr>
            <c:extLst>
              <c:ext xmlns:c16="http://schemas.microsoft.com/office/drawing/2014/chart" uri="{C3380CC4-5D6E-409C-BE32-E72D297353CC}">
                <c16:uniqueId val="{0000000E-2E10-4284-AC14-A110CF8ED884}"/>
              </c:ext>
            </c:extLst>
          </c:dPt>
          <c:dPt>
            <c:idx val="3"/>
            <c:invertIfNegative val="0"/>
            <c:bubble3D val="0"/>
            <c:spPr>
              <a:solidFill>
                <a:srgbClr val="9DC3E6"/>
              </a:solidFill>
              <a:ln>
                <a:noFill/>
              </a:ln>
              <a:effectLst/>
            </c:spPr>
            <c:extLst>
              <c:ext xmlns:c16="http://schemas.microsoft.com/office/drawing/2014/chart" uri="{C3380CC4-5D6E-409C-BE32-E72D297353CC}">
                <c16:uniqueId val="{00000010-2E10-4284-AC14-A110CF8ED884}"/>
              </c:ext>
            </c:extLst>
          </c:dPt>
          <c:dLbls>
            <c:dLbl>
              <c:idx val="0"/>
              <c:layout>
                <c:manualLayout>
                  <c:x val="2.0110977503618472E-2"/>
                  <c:y val="-0.17272293828964205"/>
                </c:manualLayout>
              </c:layout>
              <c:tx>
                <c:rich>
                  <a:bodyPr/>
                  <a:lstStyle/>
                  <a:p>
                    <a:r>
                      <a:rPr lang="en-US"/>
                      <a:t>22</a:t>
                    </a:r>
                  </a:p>
                </c:rich>
              </c:tx>
              <c:dLblPos val="ctr"/>
              <c:showLegendKey val="0"/>
              <c:showVal val="1"/>
              <c:showCatName val="0"/>
              <c:showSerName val="0"/>
              <c:showPercent val="0"/>
              <c:showBubbleSize val="0"/>
              <c:extLst>
                <c:ext xmlns:c15="http://schemas.microsoft.com/office/drawing/2012/chart" uri="{CE6537A1-D6FC-4f65-9D91-7224C49458BB}">
                  <c15:layout>
                    <c:manualLayout>
                      <c:w val="0.26821991535220469"/>
                      <c:h val="0.1272138780893175"/>
                    </c:manualLayout>
                  </c15:layout>
                  <c15:showDataLabelsRange val="0"/>
                </c:ext>
                <c:ext xmlns:c16="http://schemas.microsoft.com/office/drawing/2014/chart" uri="{C3380CC4-5D6E-409C-BE32-E72D297353CC}">
                  <c16:uniqueId val="{0000000A-2E10-4284-AC14-A110CF8ED884}"/>
                </c:ext>
              </c:extLst>
            </c:dLbl>
            <c:dLbl>
              <c:idx val="1"/>
              <c:layout>
                <c:manualLayout>
                  <c:x val="2.0112033225684875E-2"/>
                  <c:y val="-0.18837160916609877"/>
                </c:manualLayout>
              </c:layout>
              <c:tx>
                <c:rich>
                  <a:bodyPr/>
                  <a:lstStyle/>
                  <a:p>
                    <a:r>
                      <a:rPr lang="en-US"/>
                      <a:t>29</a:t>
                    </a:r>
                  </a:p>
                </c:rich>
              </c:tx>
              <c:dLblPos val="ctr"/>
              <c:showLegendKey val="0"/>
              <c:showVal val="1"/>
              <c:showCatName val="0"/>
              <c:showSerName val="0"/>
              <c:showPercent val="0"/>
              <c:showBubbleSize val="0"/>
              <c:extLst>
                <c:ext xmlns:c15="http://schemas.microsoft.com/office/drawing/2012/chart" uri="{CE6537A1-D6FC-4f65-9D91-7224C49458BB}">
                  <c15:layout>
                    <c:manualLayout>
                      <c:w val="0.26821991535220469"/>
                      <c:h val="0.11164778716373565"/>
                    </c:manualLayout>
                  </c15:layout>
                  <c15:showDataLabelsRange val="0"/>
                </c:ext>
                <c:ext xmlns:c16="http://schemas.microsoft.com/office/drawing/2014/chart" uri="{C3380CC4-5D6E-409C-BE32-E72D297353CC}">
                  <c16:uniqueId val="{0000000C-2E10-4284-AC14-A110CF8ED884}"/>
                </c:ext>
              </c:extLst>
            </c:dLbl>
            <c:dLbl>
              <c:idx val="2"/>
              <c:layout>
                <c:manualLayout>
                  <c:x val="-9.2176643760355489E-17"/>
                  <c:y val="-6.7701474810736489E-2"/>
                </c:manualLayout>
              </c:layout>
              <c:tx>
                <c:rich>
                  <a:bodyPr/>
                  <a:lstStyle/>
                  <a:p>
                    <a:r>
                      <a:rPr lang="en-US"/>
                      <a:t>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2E10-4284-AC14-A110CF8ED884}"/>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MIRV</c:v>
                </c:pt>
                <c:pt idx="1">
                  <c:v>Pac</c:v>
                </c:pt>
                <c:pt idx="2">
                  <c:v>PLD</c:v>
                </c:pt>
                <c:pt idx="3">
                  <c:v>Topo</c:v>
                </c:pt>
              </c:strCache>
            </c:strRef>
          </c:cat>
          <c:val>
            <c:numRef>
              <c:f>Sheet1!$C$2:$C$5</c:f>
              <c:numCache>
                <c:formatCode>General</c:formatCode>
                <c:ptCount val="4"/>
                <c:pt idx="0">
                  <c:v>21</c:v>
                </c:pt>
                <c:pt idx="1">
                  <c:v>24</c:v>
                </c:pt>
                <c:pt idx="2">
                  <c:v>6</c:v>
                </c:pt>
              </c:numCache>
            </c:numRef>
          </c:val>
          <c:extLst>
            <c:ext xmlns:c16="http://schemas.microsoft.com/office/drawing/2014/chart" uri="{C3380CC4-5D6E-409C-BE32-E72D297353CC}">
              <c16:uniqueId val="{00000011-2E10-4284-AC14-A110CF8ED884}"/>
            </c:ext>
          </c:extLst>
        </c:ser>
        <c:dLbls>
          <c:showLegendKey val="0"/>
          <c:showVal val="0"/>
          <c:showCatName val="0"/>
          <c:showSerName val="0"/>
          <c:showPercent val="0"/>
          <c:showBubbleSize val="0"/>
        </c:dLbls>
        <c:gapWidth val="12"/>
        <c:overlap val="100"/>
        <c:axId val="139632960"/>
        <c:axId val="139646272"/>
      </c:barChart>
      <c:catAx>
        <c:axId val="13963296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39646272"/>
        <c:crosses val="autoZero"/>
        <c:auto val="1"/>
        <c:lblAlgn val="ctr"/>
        <c:lblOffset val="100"/>
        <c:noMultiLvlLbl val="0"/>
      </c:catAx>
      <c:valAx>
        <c:axId val="139646272"/>
        <c:scaling>
          <c:orientation val="minMax"/>
          <c:max val="60"/>
          <c:min val="0"/>
        </c:scaling>
        <c:delete val="1"/>
        <c:axPos val="l"/>
        <c:majorGridlines>
          <c:spPr>
            <a:ln w="9525" cap="flat" cmpd="sng" algn="ctr">
              <a:noFill/>
              <a:round/>
            </a:ln>
            <a:effectLst/>
          </c:spPr>
        </c:majorGridlines>
        <c:numFmt formatCode="General" sourceLinked="1"/>
        <c:majorTickMark val="out"/>
        <c:minorTickMark val="none"/>
        <c:tickLblPos val="nextTo"/>
        <c:crossAx val="1396329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0"/>
          <c:tx>
            <c:strRef>
              <c:f>Sheet1!$B$1</c:f>
              <c:strCache>
                <c:ptCount val="1"/>
                <c:pt idx="0">
                  <c:v>Grades 3+</c:v>
                </c:pt>
              </c:strCache>
            </c:strRef>
          </c:tx>
          <c:spPr>
            <a:solidFill>
              <a:srgbClr val="317CC1"/>
            </a:solidFill>
            <a:ln>
              <a:noFill/>
            </a:ln>
            <a:effectLst/>
          </c:spPr>
          <c:invertIfNegative val="0"/>
          <c:dPt>
            <c:idx val="0"/>
            <c:invertIfNegative val="0"/>
            <c:bubble3D val="0"/>
            <c:spPr>
              <a:solidFill>
                <a:srgbClr val="317CC1"/>
              </a:solidFill>
              <a:ln>
                <a:noFill/>
              </a:ln>
              <a:effectLst/>
            </c:spPr>
            <c:extLst>
              <c:ext xmlns:c16="http://schemas.microsoft.com/office/drawing/2014/chart" uri="{C3380CC4-5D6E-409C-BE32-E72D297353CC}">
                <c16:uniqueId val="{00000001-332E-4606-8A5B-0A429EFED7CD}"/>
              </c:ext>
            </c:extLst>
          </c:dPt>
          <c:dPt>
            <c:idx val="1"/>
            <c:invertIfNegative val="0"/>
            <c:bubble3D val="0"/>
            <c:spPr>
              <a:solidFill>
                <a:srgbClr val="317CC1"/>
              </a:solidFill>
              <a:ln>
                <a:noFill/>
              </a:ln>
              <a:effectLst/>
            </c:spPr>
            <c:extLst>
              <c:ext xmlns:c16="http://schemas.microsoft.com/office/drawing/2014/chart" uri="{C3380CC4-5D6E-409C-BE32-E72D297353CC}">
                <c16:uniqueId val="{00000003-332E-4606-8A5B-0A429EFED7CD}"/>
              </c:ext>
            </c:extLst>
          </c:dPt>
          <c:dPt>
            <c:idx val="2"/>
            <c:invertIfNegative val="0"/>
            <c:bubble3D val="0"/>
            <c:spPr>
              <a:solidFill>
                <a:srgbClr val="317CC1"/>
              </a:solidFill>
              <a:ln>
                <a:noFill/>
              </a:ln>
              <a:effectLst/>
            </c:spPr>
            <c:extLst>
              <c:ext xmlns:c16="http://schemas.microsoft.com/office/drawing/2014/chart" uri="{C3380CC4-5D6E-409C-BE32-E72D297353CC}">
                <c16:uniqueId val="{00000005-332E-4606-8A5B-0A429EFED7CD}"/>
              </c:ext>
            </c:extLst>
          </c:dPt>
          <c:dPt>
            <c:idx val="3"/>
            <c:invertIfNegative val="0"/>
            <c:bubble3D val="0"/>
            <c:spPr>
              <a:solidFill>
                <a:srgbClr val="317CC1"/>
              </a:solidFill>
              <a:ln>
                <a:noFill/>
              </a:ln>
              <a:effectLst/>
            </c:spPr>
            <c:extLst>
              <c:ext xmlns:c16="http://schemas.microsoft.com/office/drawing/2014/chart" uri="{C3380CC4-5D6E-409C-BE32-E72D297353CC}">
                <c16:uniqueId val="{00000007-332E-4606-8A5B-0A429EFED7CD}"/>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MIRV</c:v>
                </c:pt>
                <c:pt idx="1">
                  <c:v>Pac</c:v>
                </c:pt>
                <c:pt idx="2">
                  <c:v>PLD</c:v>
                </c:pt>
                <c:pt idx="3">
                  <c:v>Topo</c:v>
                </c:pt>
              </c:strCache>
            </c:strRef>
          </c:cat>
          <c:val>
            <c:numRef>
              <c:f>Sheet1!$B$2:$B$5</c:f>
              <c:numCache>
                <c:formatCode>General</c:formatCode>
                <c:ptCount val="4"/>
              </c:numCache>
            </c:numRef>
          </c:val>
          <c:extLst>
            <c:ext xmlns:c16="http://schemas.microsoft.com/office/drawing/2014/chart" uri="{C3380CC4-5D6E-409C-BE32-E72D297353CC}">
              <c16:uniqueId val="{00000008-332E-4606-8A5B-0A429EFED7CD}"/>
            </c:ext>
          </c:extLst>
        </c:ser>
        <c:ser>
          <c:idx val="0"/>
          <c:order val="1"/>
          <c:tx>
            <c:strRef>
              <c:f>Sheet1!$C$1</c:f>
              <c:strCache>
                <c:ptCount val="1"/>
                <c:pt idx="0">
                  <c:v>All Grades</c:v>
                </c:pt>
              </c:strCache>
            </c:strRef>
          </c:tx>
          <c:spPr>
            <a:solidFill>
              <a:srgbClr val="9DC3E6"/>
            </a:solidFill>
            <a:ln>
              <a:noFill/>
            </a:ln>
            <a:effectLst/>
          </c:spPr>
          <c:invertIfNegative val="0"/>
          <c:dPt>
            <c:idx val="0"/>
            <c:invertIfNegative val="0"/>
            <c:bubble3D val="0"/>
            <c:spPr>
              <a:solidFill>
                <a:srgbClr val="F4B183"/>
              </a:solidFill>
              <a:ln>
                <a:noFill/>
              </a:ln>
              <a:effectLst/>
            </c:spPr>
            <c:extLst>
              <c:ext xmlns:c16="http://schemas.microsoft.com/office/drawing/2014/chart" uri="{C3380CC4-5D6E-409C-BE32-E72D297353CC}">
                <c16:uniqueId val="{0000000A-332E-4606-8A5B-0A429EFED7CD}"/>
              </c:ext>
            </c:extLst>
          </c:dPt>
          <c:dPt>
            <c:idx val="1"/>
            <c:invertIfNegative val="0"/>
            <c:bubble3D val="0"/>
            <c:spPr>
              <a:solidFill>
                <a:srgbClr val="9DC3E6"/>
              </a:solidFill>
              <a:ln>
                <a:noFill/>
              </a:ln>
              <a:effectLst/>
            </c:spPr>
            <c:extLst>
              <c:ext xmlns:c16="http://schemas.microsoft.com/office/drawing/2014/chart" uri="{C3380CC4-5D6E-409C-BE32-E72D297353CC}">
                <c16:uniqueId val="{0000000C-332E-4606-8A5B-0A429EFED7CD}"/>
              </c:ext>
            </c:extLst>
          </c:dPt>
          <c:dPt>
            <c:idx val="2"/>
            <c:invertIfNegative val="0"/>
            <c:bubble3D val="0"/>
            <c:spPr>
              <a:solidFill>
                <a:srgbClr val="9DC3E6"/>
              </a:solidFill>
              <a:ln>
                <a:noFill/>
              </a:ln>
              <a:effectLst/>
            </c:spPr>
            <c:extLst>
              <c:ext xmlns:c16="http://schemas.microsoft.com/office/drawing/2014/chart" uri="{C3380CC4-5D6E-409C-BE32-E72D297353CC}">
                <c16:uniqueId val="{0000000E-332E-4606-8A5B-0A429EFED7CD}"/>
              </c:ext>
            </c:extLst>
          </c:dPt>
          <c:dPt>
            <c:idx val="3"/>
            <c:invertIfNegative val="0"/>
            <c:bubble3D val="0"/>
            <c:spPr>
              <a:solidFill>
                <a:srgbClr val="9DC3E6"/>
              </a:solidFill>
              <a:ln>
                <a:noFill/>
              </a:ln>
              <a:effectLst/>
            </c:spPr>
            <c:extLst>
              <c:ext xmlns:c16="http://schemas.microsoft.com/office/drawing/2014/chart" uri="{C3380CC4-5D6E-409C-BE32-E72D297353CC}">
                <c16:uniqueId val="{00000010-332E-4606-8A5B-0A429EFED7CD}"/>
              </c:ext>
            </c:extLst>
          </c:dPt>
          <c:dLbls>
            <c:dLbl>
              <c:idx val="0"/>
              <c:layout>
                <c:manualLayout>
                  <c:x val="0"/>
                  <c:y val="-3.675122456586916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32E-4606-8A5B-0A429EFED7CD}"/>
                </c:ext>
              </c:extLst>
            </c:dLbl>
            <c:dLbl>
              <c:idx val="1"/>
              <c:layout>
                <c:manualLayout>
                  <c:x val="1.3407670243101121E-2"/>
                  <c:y val="-0.2177063365021156"/>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0.28162758559530582"/>
                      <c:h val="0.11164778716373565"/>
                    </c:manualLayout>
                  </c15:layout>
                </c:ext>
                <c:ext xmlns:c16="http://schemas.microsoft.com/office/drawing/2014/chart" uri="{C3380CC4-5D6E-409C-BE32-E72D297353CC}">
                  <c16:uniqueId val="{0000000C-332E-4606-8A5B-0A429EFED7CD}"/>
                </c:ext>
              </c:extLst>
            </c:dLbl>
            <c:dLbl>
              <c:idx val="2"/>
              <c:layout>
                <c:manualLayout>
                  <c:x val="-9.2176643760355489E-17"/>
                  <c:y val="-5.134443704442173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332E-4606-8A5B-0A429EFED7CD}"/>
                </c:ext>
              </c:extLst>
            </c:dLbl>
            <c:dLbl>
              <c:idx val="3"/>
              <c:layout>
                <c:manualLayout>
                  <c:x val="0"/>
                  <c:y val="-4.904399520331447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332E-4606-8A5B-0A429EFED7CD}"/>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MIRV</c:v>
                </c:pt>
                <c:pt idx="1">
                  <c:v>Pac</c:v>
                </c:pt>
                <c:pt idx="2">
                  <c:v>PLD</c:v>
                </c:pt>
                <c:pt idx="3">
                  <c:v>Topo</c:v>
                </c:pt>
              </c:strCache>
            </c:strRef>
          </c:cat>
          <c:val>
            <c:numRef>
              <c:f>Sheet1!$C$2:$C$5</c:f>
              <c:numCache>
                <c:formatCode>General</c:formatCode>
                <c:ptCount val="4"/>
                <c:pt idx="0">
                  <c:v>1</c:v>
                </c:pt>
                <c:pt idx="1">
                  <c:v>29</c:v>
                </c:pt>
                <c:pt idx="2">
                  <c:v>4</c:v>
                </c:pt>
                <c:pt idx="3">
                  <c:v>4</c:v>
                </c:pt>
              </c:numCache>
            </c:numRef>
          </c:val>
          <c:extLst>
            <c:ext xmlns:c16="http://schemas.microsoft.com/office/drawing/2014/chart" uri="{C3380CC4-5D6E-409C-BE32-E72D297353CC}">
              <c16:uniqueId val="{00000011-332E-4606-8A5B-0A429EFED7CD}"/>
            </c:ext>
          </c:extLst>
        </c:ser>
        <c:dLbls>
          <c:showLegendKey val="0"/>
          <c:showVal val="0"/>
          <c:showCatName val="0"/>
          <c:showSerName val="0"/>
          <c:showPercent val="0"/>
          <c:showBubbleSize val="0"/>
        </c:dLbls>
        <c:gapWidth val="12"/>
        <c:overlap val="100"/>
        <c:axId val="139632960"/>
        <c:axId val="139646272"/>
      </c:barChart>
      <c:catAx>
        <c:axId val="13963296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39646272"/>
        <c:crosses val="autoZero"/>
        <c:auto val="1"/>
        <c:lblAlgn val="ctr"/>
        <c:lblOffset val="100"/>
        <c:noMultiLvlLbl val="0"/>
      </c:catAx>
      <c:valAx>
        <c:axId val="139646272"/>
        <c:scaling>
          <c:orientation val="minMax"/>
          <c:max val="60"/>
          <c:min val="0"/>
        </c:scaling>
        <c:delete val="1"/>
        <c:axPos val="l"/>
        <c:majorGridlines>
          <c:spPr>
            <a:ln w="9525" cap="flat" cmpd="sng" algn="ctr">
              <a:noFill/>
              <a:round/>
            </a:ln>
            <a:effectLst/>
          </c:spPr>
        </c:majorGridlines>
        <c:numFmt formatCode="General" sourceLinked="1"/>
        <c:majorTickMark val="out"/>
        <c:minorTickMark val="none"/>
        <c:tickLblPos val="nextTo"/>
        <c:crossAx val="1396329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0"/>
          <c:tx>
            <c:strRef>
              <c:f>Sheet1!$B$1</c:f>
              <c:strCache>
                <c:ptCount val="1"/>
                <c:pt idx="0">
                  <c:v>Grades 3+</c:v>
                </c:pt>
              </c:strCache>
            </c:strRef>
          </c:tx>
          <c:spPr>
            <a:solidFill>
              <a:schemeClr val="accent2"/>
            </a:solidFill>
            <a:ln>
              <a:noFill/>
            </a:ln>
            <a:effectLst/>
          </c:spPr>
          <c:invertIfNegative val="0"/>
          <c:dPt>
            <c:idx val="0"/>
            <c:invertIfNegative val="0"/>
            <c:bubble3D val="0"/>
            <c:spPr>
              <a:solidFill>
                <a:srgbClr val="C85C12"/>
              </a:solidFill>
              <a:ln>
                <a:noFill/>
              </a:ln>
              <a:effectLst/>
            </c:spPr>
            <c:extLst>
              <c:ext xmlns:c16="http://schemas.microsoft.com/office/drawing/2014/chart" uri="{C3380CC4-5D6E-409C-BE32-E72D297353CC}">
                <c16:uniqueId val="{00000001-5D47-4303-BE2A-C83C52A77D2E}"/>
              </c:ext>
            </c:extLst>
          </c:dPt>
          <c:dPt>
            <c:idx val="1"/>
            <c:invertIfNegative val="0"/>
            <c:bubble3D val="0"/>
            <c:spPr>
              <a:solidFill>
                <a:srgbClr val="317CC1"/>
              </a:solidFill>
              <a:ln>
                <a:noFill/>
              </a:ln>
              <a:effectLst/>
            </c:spPr>
            <c:extLst>
              <c:ext xmlns:c16="http://schemas.microsoft.com/office/drawing/2014/chart" uri="{C3380CC4-5D6E-409C-BE32-E72D297353CC}">
                <c16:uniqueId val="{00000003-5D47-4303-BE2A-C83C52A77D2E}"/>
              </c:ext>
            </c:extLst>
          </c:dPt>
          <c:dPt>
            <c:idx val="2"/>
            <c:invertIfNegative val="0"/>
            <c:bubble3D val="0"/>
            <c:spPr>
              <a:solidFill>
                <a:srgbClr val="6E1E50"/>
              </a:solidFill>
              <a:ln>
                <a:noFill/>
              </a:ln>
              <a:effectLst/>
            </c:spPr>
            <c:extLst>
              <c:ext xmlns:c16="http://schemas.microsoft.com/office/drawing/2014/chart" uri="{C3380CC4-5D6E-409C-BE32-E72D297353CC}">
                <c16:uniqueId val="{00000005-5D47-4303-BE2A-C83C52A77D2E}"/>
              </c:ext>
            </c:extLst>
          </c:dPt>
          <c:dPt>
            <c:idx val="3"/>
            <c:invertIfNegative val="0"/>
            <c:bubble3D val="0"/>
            <c:spPr>
              <a:solidFill>
                <a:srgbClr val="6E1E50"/>
              </a:solidFill>
              <a:ln>
                <a:noFill/>
              </a:ln>
              <a:effectLst/>
            </c:spPr>
            <c:extLst>
              <c:ext xmlns:c16="http://schemas.microsoft.com/office/drawing/2014/chart" uri="{C3380CC4-5D6E-409C-BE32-E72D297353CC}">
                <c16:uniqueId val="{00000007-5D47-4303-BE2A-C83C52A77D2E}"/>
              </c:ext>
            </c:extLst>
          </c:dPt>
          <c:dLbls>
            <c:dLbl>
              <c:idx val="0"/>
              <c:layout>
                <c:manualLayout>
                  <c:x val="0"/>
                  <c:y val="-1.463411943636657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D47-4303-BE2A-C83C52A77D2E}"/>
                </c:ext>
              </c:extLst>
            </c:dLbl>
            <c:dLbl>
              <c:idx val="1"/>
              <c:layout>
                <c:manualLayout>
                  <c:x val="-4.6088358372540818E-17"/>
                  <c:y val="-1.463411943636657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D47-4303-BE2A-C83C52A77D2E}"/>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MIRV</c:v>
                </c:pt>
                <c:pt idx="1">
                  <c:v>Pac</c:v>
                </c:pt>
                <c:pt idx="2">
                  <c:v>PLD</c:v>
                </c:pt>
                <c:pt idx="3">
                  <c:v>Topo</c:v>
                </c:pt>
              </c:strCache>
            </c:strRef>
          </c:cat>
          <c:val>
            <c:numRef>
              <c:f>Sheet1!$B$2:$B$5</c:f>
              <c:numCache>
                <c:formatCode>General</c:formatCode>
                <c:ptCount val="4"/>
                <c:pt idx="0">
                  <c:v>1</c:v>
                </c:pt>
                <c:pt idx="1">
                  <c:v>1</c:v>
                </c:pt>
              </c:numCache>
            </c:numRef>
          </c:val>
          <c:extLst>
            <c:ext xmlns:c16="http://schemas.microsoft.com/office/drawing/2014/chart" uri="{C3380CC4-5D6E-409C-BE32-E72D297353CC}">
              <c16:uniqueId val="{00000008-5D47-4303-BE2A-C83C52A77D2E}"/>
            </c:ext>
          </c:extLst>
        </c:ser>
        <c:ser>
          <c:idx val="0"/>
          <c:order val="1"/>
          <c:tx>
            <c:strRef>
              <c:f>Sheet1!$C$1</c:f>
              <c:strCache>
                <c:ptCount val="1"/>
                <c:pt idx="0">
                  <c:v>All Grades</c:v>
                </c:pt>
              </c:strCache>
            </c:strRef>
          </c:tx>
          <c:spPr>
            <a:solidFill>
              <a:srgbClr val="9DC3E6"/>
            </a:solidFill>
            <a:ln>
              <a:noFill/>
            </a:ln>
            <a:effectLst/>
          </c:spPr>
          <c:invertIfNegative val="0"/>
          <c:dPt>
            <c:idx val="0"/>
            <c:invertIfNegative val="0"/>
            <c:bubble3D val="0"/>
            <c:spPr>
              <a:solidFill>
                <a:srgbClr val="F4B183"/>
              </a:solidFill>
              <a:ln>
                <a:noFill/>
              </a:ln>
              <a:effectLst/>
            </c:spPr>
            <c:extLst>
              <c:ext xmlns:c16="http://schemas.microsoft.com/office/drawing/2014/chart" uri="{C3380CC4-5D6E-409C-BE32-E72D297353CC}">
                <c16:uniqueId val="{0000000A-5D47-4303-BE2A-C83C52A77D2E}"/>
              </c:ext>
            </c:extLst>
          </c:dPt>
          <c:dPt>
            <c:idx val="1"/>
            <c:invertIfNegative val="0"/>
            <c:bubble3D val="0"/>
            <c:spPr>
              <a:solidFill>
                <a:srgbClr val="9DC3E6"/>
              </a:solidFill>
              <a:ln>
                <a:noFill/>
              </a:ln>
              <a:effectLst/>
            </c:spPr>
            <c:extLst>
              <c:ext xmlns:c16="http://schemas.microsoft.com/office/drawing/2014/chart" uri="{C3380CC4-5D6E-409C-BE32-E72D297353CC}">
                <c16:uniqueId val="{0000000C-5D47-4303-BE2A-C83C52A77D2E}"/>
              </c:ext>
            </c:extLst>
          </c:dPt>
          <c:dPt>
            <c:idx val="2"/>
            <c:invertIfNegative val="0"/>
            <c:bubble3D val="0"/>
            <c:spPr>
              <a:solidFill>
                <a:srgbClr val="9DC3E6"/>
              </a:solidFill>
              <a:ln>
                <a:noFill/>
              </a:ln>
              <a:effectLst/>
            </c:spPr>
            <c:extLst>
              <c:ext xmlns:c16="http://schemas.microsoft.com/office/drawing/2014/chart" uri="{C3380CC4-5D6E-409C-BE32-E72D297353CC}">
                <c16:uniqueId val="{0000000E-5D47-4303-BE2A-C83C52A77D2E}"/>
              </c:ext>
            </c:extLst>
          </c:dPt>
          <c:dPt>
            <c:idx val="3"/>
            <c:invertIfNegative val="0"/>
            <c:bubble3D val="0"/>
            <c:spPr>
              <a:solidFill>
                <a:srgbClr val="9DC3E6"/>
              </a:solidFill>
              <a:ln>
                <a:noFill/>
              </a:ln>
              <a:effectLst/>
            </c:spPr>
            <c:extLst>
              <c:ext xmlns:c16="http://schemas.microsoft.com/office/drawing/2014/chart" uri="{C3380CC4-5D6E-409C-BE32-E72D297353CC}">
                <c16:uniqueId val="{00000010-5D47-4303-BE2A-C83C52A77D2E}"/>
              </c:ext>
            </c:extLst>
          </c:dPt>
          <c:dLbls>
            <c:dLbl>
              <c:idx val="0"/>
              <c:layout>
                <c:manualLayout>
                  <c:x val="-1.3408198104134314E-2"/>
                  <c:y val="-0.21591669567434274"/>
                </c:manualLayout>
              </c:layout>
              <c:tx>
                <c:rich>
                  <a:bodyPr/>
                  <a:lstStyle/>
                  <a:p>
                    <a:r>
                      <a:rPr lang="en-US"/>
                      <a:t>29</a:t>
                    </a:r>
                  </a:p>
                </c:rich>
              </c:tx>
              <c:dLblPos val="ctr"/>
              <c:showLegendKey val="0"/>
              <c:showVal val="1"/>
              <c:showCatName val="0"/>
              <c:showSerName val="0"/>
              <c:showPercent val="0"/>
              <c:showBubbleSize val="0"/>
              <c:extLst>
                <c:ext xmlns:c15="http://schemas.microsoft.com/office/drawing/2012/chart" uri="{CE6537A1-D6FC-4f65-9D91-7224C49458BB}">
                  <c15:layout>
                    <c:manualLayout>
                      <c:w val="0.25481224510910355"/>
                      <c:h val="0.12332235535792203"/>
                    </c:manualLayout>
                  </c15:layout>
                  <c15:showDataLabelsRange val="0"/>
                </c:ext>
                <c:ext xmlns:c16="http://schemas.microsoft.com/office/drawing/2014/chart" uri="{C3380CC4-5D6E-409C-BE32-E72D297353CC}">
                  <c16:uniqueId val="{0000000A-5D47-4303-BE2A-C83C52A77D2E}"/>
                </c:ext>
              </c:extLst>
            </c:dLbl>
            <c:dLbl>
              <c:idx val="1"/>
              <c:layout>
                <c:manualLayout>
                  <c:x val="6.7038351215505604E-3"/>
                  <c:y val="-0.2369577300962401"/>
                </c:manualLayout>
              </c:layout>
              <c:tx>
                <c:rich>
                  <a:bodyPr/>
                  <a:lstStyle/>
                  <a:p>
                    <a:r>
                      <a:rPr lang="en-US"/>
                      <a:t>32</a:t>
                    </a:r>
                  </a:p>
                </c:rich>
              </c:tx>
              <c:dLblPos val="ctr"/>
              <c:showLegendKey val="0"/>
              <c:showVal val="1"/>
              <c:showCatName val="0"/>
              <c:showSerName val="0"/>
              <c:showPercent val="0"/>
              <c:showBubbleSize val="0"/>
              <c:extLst>
                <c:ext xmlns:c15="http://schemas.microsoft.com/office/drawing/2012/chart" uri="{CE6537A1-D6FC-4f65-9D91-7224C49458BB}">
                  <c15:layout>
                    <c:manualLayout>
                      <c:w val="0.29503525583840695"/>
                      <c:h val="6.8841037118385628E-2"/>
                    </c:manualLayout>
                  </c15:layout>
                  <c15:showDataLabelsRange val="0"/>
                </c:ext>
                <c:ext xmlns:c16="http://schemas.microsoft.com/office/drawing/2014/chart" uri="{C3380CC4-5D6E-409C-BE32-E72D297353CC}">
                  <c16:uniqueId val="{0000000C-5D47-4303-BE2A-C83C52A77D2E}"/>
                </c:ext>
              </c:extLst>
            </c:dLbl>
            <c:dLbl>
              <c:idx val="2"/>
              <c:layout>
                <c:manualLayout>
                  <c:x val="-9.2176716745081635E-17"/>
                  <c:y val="-8.695302456393871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5D47-4303-BE2A-C83C52A77D2E}"/>
                </c:ext>
              </c:extLst>
            </c:dLbl>
            <c:dLbl>
              <c:idx val="3"/>
              <c:layout>
                <c:manualLayout>
                  <c:x val="-9.2176716745081635E-17"/>
                  <c:y val="-6.5401262783998854E-2"/>
                </c:manualLayout>
              </c:layout>
              <c:tx>
                <c:rich>
                  <a:bodyPr/>
                  <a:lstStyle/>
                  <a:p>
                    <a:r>
                      <a:rPr lang="en-US"/>
                      <a:t>6</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5D47-4303-BE2A-C83C52A77D2E}"/>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MIRV</c:v>
                </c:pt>
                <c:pt idx="1">
                  <c:v>Pac</c:v>
                </c:pt>
                <c:pt idx="2">
                  <c:v>PLD</c:v>
                </c:pt>
                <c:pt idx="3">
                  <c:v>Topo</c:v>
                </c:pt>
              </c:strCache>
            </c:strRef>
          </c:cat>
          <c:val>
            <c:numRef>
              <c:f>Sheet1!$C$2:$C$5</c:f>
              <c:numCache>
                <c:formatCode>General</c:formatCode>
                <c:ptCount val="4"/>
                <c:pt idx="0">
                  <c:v>28</c:v>
                </c:pt>
                <c:pt idx="1">
                  <c:v>31</c:v>
                </c:pt>
                <c:pt idx="2">
                  <c:v>9</c:v>
                </c:pt>
                <c:pt idx="3">
                  <c:v>6</c:v>
                </c:pt>
              </c:numCache>
            </c:numRef>
          </c:val>
          <c:extLst>
            <c:ext xmlns:c16="http://schemas.microsoft.com/office/drawing/2014/chart" uri="{C3380CC4-5D6E-409C-BE32-E72D297353CC}">
              <c16:uniqueId val="{00000011-5D47-4303-BE2A-C83C52A77D2E}"/>
            </c:ext>
          </c:extLst>
        </c:ser>
        <c:dLbls>
          <c:showLegendKey val="0"/>
          <c:showVal val="0"/>
          <c:showCatName val="0"/>
          <c:showSerName val="0"/>
          <c:showPercent val="0"/>
          <c:showBubbleSize val="0"/>
        </c:dLbls>
        <c:gapWidth val="12"/>
        <c:overlap val="100"/>
        <c:axId val="139632960"/>
        <c:axId val="139646272"/>
      </c:barChart>
      <c:catAx>
        <c:axId val="13963296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39646272"/>
        <c:crosses val="autoZero"/>
        <c:auto val="1"/>
        <c:lblAlgn val="ctr"/>
        <c:lblOffset val="100"/>
        <c:noMultiLvlLbl val="0"/>
      </c:catAx>
      <c:valAx>
        <c:axId val="139646272"/>
        <c:scaling>
          <c:orientation val="minMax"/>
          <c:max val="60"/>
          <c:min val="0"/>
        </c:scaling>
        <c:delete val="1"/>
        <c:axPos val="l"/>
        <c:majorGridlines>
          <c:spPr>
            <a:ln w="9525" cap="flat" cmpd="sng" algn="ctr">
              <a:noFill/>
              <a:round/>
            </a:ln>
            <a:effectLst/>
          </c:spPr>
        </c:majorGridlines>
        <c:numFmt formatCode="General" sourceLinked="1"/>
        <c:majorTickMark val="out"/>
        <c:minorTickMark val="none"/>
        <c:tickLblPos val="nextTo"/>
        <c:crossAx val="1396329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0"/>
          <c:tx>
            <c:strRef>
              <c:f>Sheet1!$B$1</c:f>
              <c:strCache>
                <c:ptCount val="1"/>
                <c:pt idx="0">
                  <c:v>Grades 3+</c:v>
                </c:pt>
              </c:strCache>
            </c:strRef>
          </c:tx>
          <c:spPr>
            <a:solidFill>
              <a:srgbClr val="317CC1"/>
            </a:solidFill>
            <a:ln>
              <a:noFill/>
            </a:ln>
            <a:effectLst/>
          </c:spPr>
          <c:invertIfNegative val="0"/>
          <c:dPt>
            <c:idx val="0"/>
            <c:invertIfNegative val="0"/>
            <c:bubble3D val="0"/>
            <c:spPr>
              <a:solidFill>
                <a:srgbClr val="C85C12"/>
              </a:solidFill>
              <a:ln>
                <a:noFill/>
              </a:ln>
              <a:effectLst/>
            </c:spPr>
            <c:extLst>
              <c:ext xmlns:c16="http://schemas.microsoft.com/office/drawing/2014/chart" uri="{C3380CC4-5D6E-409C-BE32-E72D297353CC}">
                <c16:uniqueId val="{00000001-55CA-42B2-A75B-84C4C3D51A65}"/>
              </c:ext>
            </c:extLst>
          </c:dPt>
          <c:dPt>
            <c:idx val="1"/>
            <c:invertIfNegative val="0"/>
            <c:bubble3D val="0"/>
            <c:spPr>
              <a:solidFill>
                <a:srgbClr val="317CC1"/>
              </a:solidFill>
              <a:ln>
                <a:noFill/>
              </a:ln>
              <a:effectLst/>
            </c:spPr>
            <c:extLst>
              <c:ext xmlns:c16="http://schemas.microsoft.com/office/drawing/2014/chart" uri="{C3380CC4-5D6E-409C-BE32-E72D297353CC}">
                <c16:uniqueId val="{00000003-55CA-42B2-A75B-84C4C3D51A65}"/>
              </c:ext>
            </c:extLst>
          </c:dPt>
          <c:dPt>
            <c:idx val="2"/>
            <c:invertIfNegative val="0"/>
            <c:bubble3D val="0"/>
            <c:spPr>
              <a:solidFill>
                <a:srgbClr val="317CC1"/>
              </a:solidFill>
              <a:ln>
                <a:noFill/>
              </a:ln>
              <a:effectLst/>
            </c:spPr>
            <c:extLst>
              <c:ext xmlns:c16="http://schemas.microsoft.com/office/drawing/2014/chart" uri="{C3380CC4-5D6E-409C-BE32-E72D297353CC}">
                <c16:uniqueId val="{00000005-55CA-42B2-A75B-84C4C3D51A65}"/>
              </c:ext>
            </c:extLst>
          </c:dPt>
          <c:dPt>
            <c:idx val="3"/>
            <c:invertIfNegative val="0"/>
            <c:bubble3D val="0"/>
            <c:spPr>
              <a:solidFill>
                <a:srgbClr val="317CC1"/>
              </a:solidFill>
              <a:ln>
                <a:noFill/>
              </a:ln>
              <a:effectLst/>
            </c:spPr>
            <c:extLst>
              <c:ext xmlns:c16="http://schemas.microsoft.com/office/drawing/2014/chart" uri="{C3380CC4-5D6E-409C-BE32-E72D297353CC}">
                <c16:uniqueId val="{00000007-55CA-42B2-A75B-84C4C3D51A65}"/>
              </c:ext>
            </c:extLst>
          </c:dPt>
          <c:dLbls>
            <c:dLbl>
              <c:idx val="2"/>
              <c:layout>
                <c:manualLayout>
                  <c:x val="-9.2176716745081635E-17"/>
                  <c:y val="-1.163343321065852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5CA-42B2-A75B-84C4C3D51A65}"/>
                </c:ext>
              </c:extLst>
            </c:dLbl>
            <c:dLbl>
              <c:idx val="3"/>
              <c:layout>
                <c:manualLayout>
                  <c:x val="-9.2176716745081635E-17"/>
                  <c:y val="-1.747071820207966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5CA-42B2-A75B-84C4C3D51A65}"/>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MIRV</c:v>
                </c:pt>
                <c:pt idx="1">
                  <c:v>Pac</c:v>
                </c:pt>
                <c:pt idx="2">
                  <c:v>PLD</c:v>
                </c:pt>
                <c:pt idx="3">
                  <c:v>Topo</c:v>
                </c:pt>
              </c:strCache>
            </c:strRef>
          </c:cat>
          <c:val>
            <c:numRef>
              <c:f>Sheet1!$B$2:$B$5</c:f>
              <c:numCache>
                <c:formatCode>General</c:formatCode>
                <c:ptCount val="4"/>
                <c:pt idx="0">
                  <c:v>2</c:v>
                </c:pt>
                <c:pt idx="1">
                  <c:v>2</c:v>
                </c:pt>
                <c:pt idx="2">
                  <c:v>1</c:v>
                </c:pt>
                <c:pt idx="3">
                  <c:v>2</c:v>
                </c:pt>
              </c:numCache>
            </c:numRef>
          </c:val>
          <c:extLst>
            <c:ext xmlns:c16="http://schemas.microsoft.com/office/drawing/2014/chart" uri="{C3380CC4-5D6E-409C-BE32-E72D297353CC}">
              <c16:uniqueId val="{00000008-55CA-42B2-A75B-84C4C3D51A65}"/>
            </c:ext>
          </c:extLst>
        </c:ser>
        <c:ser>
          <c:idx val="0"/>
          <c:order val="1"/>
          <c:tx>
            <c:strRef>
              <c:f>Sheet1!$C$1</c:f>
              <c:strCache>
                <c:ptCount val="1"/>
                <c:pt idx="0">
                  <c:v>All Grades</c:v>
                </c:pt>
              </c:strCache>
            </c:strRef>
          </c:tx>
          <c:spPr>
            <a:solidFill>
              <a:srgbClr val="9DC3E6"/>
            </a:solidFill>
            <a:ln>
              <a:noFill/>
            </a:ln>
            <a:effectLst/>
          </c:spPr>
          <c:invertIfNegative val="0"/>
          <c:dPt>
            <c:idx val="0"/>
            <c:invertIfNegative val="0"/>
            <c:bubble3D val="0"/>
            <c:spPr>
              <a:solidFill>
                <a:srgbClr val="F4B183"/>
              </a:solidFill>
              <a:ln>
                <a:noFill/>
              </a:ln>
              <a:effectLst/>
            </c:spPr>
            <c:extLst>
              <c:ext xmlns:c16="http://schemas.microsoft.com/office/drawing/2014/chart" uri="{C3380CC4-5D6E-409C-BE32-E72D297353CC}">
                <c16:uniqueId val="{0000000A-55CA-42B2-A75B-84C4C3D51A65}"/>
              </c:ext>
            </c:extLst>
          </c:dPt>
          <c:dPt>
            <c:idx val="1"/>
            <c:invertIfNegative val="0"/>
            <c:bubble3D val="0"/>
            <c:spPr>
              <a:solidFill>
                <a:srgbClr val="9DC3E6"/>
              </a:solidFill>
              <a:ln>
                <a:noFill/>
              </a:ln>
              <a:effectLst/>
            </c:spPr>
            <c:extLst>
              <c:ext xmlns:c16="http://schemas.microsoft.com/office/drawing/2014/chart" uri="{C3380CC4-5D6E-409C-BE32-E72D297353CC}">
                <c16:uniqueId val="{0000000C-55CA-42B2-A75B-84C4C3D51A65}"/>
              </c:ext>
            </c:extLst>
          </c:dPt>
          <c:dPt>
            <c:idx val="2"/>
            <c:invertIfNegative val="0"/>
            <c:bubble3D val="0"/>
            <c:spPr>
              <a:solidFill>
                <a:srgbClr val="9DC3E6"/>
              </a:solidFill>
              <a:ln>
                <a:noFill/>
              </a:ln>
              <a:effectLst/>
            </c:spPr>
            <c:extLst>
              <c:ext xmlns:c16="http://schemas.microsoft.com/office/drawing/2014/chart" uri="{C3380CC4-5D6E-409C-BE32-E72D297353CC}">
                <c16:uniqueId val="{0000000E-55CA-42B2-A75B-84C4C3D51A65}"/>
              </c:ext>
            </c:extLst>
          </c:dPt>
          <c:dPt>
            <c:idx val="3"/>
            <c:invertIfNegative val="0"/>
            <c:bubble3D val="0"/>
            <c:spPr>
              <a:solidFill>
                <a:srgbClr val="9DC3E6"/>
              </a:solidFill>
              <a:ln>
                <a:noFill/>
              </a:ln>
              <a:effectLst/>
            </c:spPr>
            <c:extLst>
              <c:ext xmlns:c16="http://schemas.microsoft.com/office/drawing/2014/chart" uri="{C3380CC4-5D6E-409C-BE32-E72D297353CC}">
                <c16:uniqueId val="{00000010-55CA-42B2-A75B-84C4C3D51A65}"/>
              </c:ext>
            </c:extLst>
          </c:dPt>
          <c:dLbls>
            <c:dLbl>
              <c:idx val="0"/>
              <c:layout>
                <c:manualLayout>
                  <c:x val="1.3407670243101121E-2"/>
                  <c:y val="-0.19805062288877232"/>
                </c:manualLayout>
              </c:layout>
              <c:tx>
                <c:rich>
                  <a:bodyPr/>
                  <a:lstStyle/>
                  <a:p>
                    <a:r>
                      <a:rPr lang="en-US"/>
                      <a:t>27</a:t>
                    </a:r>
                  </a:p>
                </c:rich>
              </c:tx>
              <c:dLblPos val="ctr"/>
              <c:showLegendKey val="0"/>
              <c:showVal val="1"/>
              <c:showCatName val="0"/>
              <c:showSerName val="0"/>
              <c:showPercent val="0"/>
              <c:showBubbleSize val="0"/>
              <c:extLst>
                <c:ext xmlns:c15="http://schemas.microsoft.com/office/drawing/2012/chart" uri="{CE6537A1-D6FC-4f65-9D91-7224C49458BB}">
                  <c15:layout>
                    <c:manualLayout>
                      <c:w val="0.28162758559530582"/>
                      <c:h val="9.2190173506758386E-2"/>
                    </c:manualLayout>
                  </c15:layout>
                  <c15:showDataLabelsRange val="0"/>
                </c:ext>
                <c:ext xmlns:c16="http://schemas.microsoft.com/office/drawing/2014/chart" uri="{C3380CC4-5D6E-409C-BE32-E72D297353CC}">
                  <c16:uniqueId val="{0000000A-55CA-42B2-A75B-84C4C3D51A65}"/>
                </c:ext>
              </c:extLst>
            </c:dLbl>
            <c:dLbl>
              <c:idx val="1"/>
              <c:layout>
                <c:manualLayout>
                  <c:x val="5.2786103316223196E-7"/>
                  <c:y val="-0.195948434566037"/>
                </c:manualLayout>
              </c:layout>
              <c:tx>
                <c:rich>
                  <a:bodyPr/>
                  <a:lstStyle/>
                  <a:p>
                    <a:r>
                      <a:rPr lang="en-US"/>
                      <a:t>26</a:t>
                    </a:r>
                  </a:p>
                </c:rich>
              </c:tx>
              <c:dLblPos val="ctr"/>
              <c:showLegendKey val="0"/>
              <c:showVal val="1"/>
              <c:showCatName val="0"/>
              <c:showSerName val="0"/>
              <c:showPercent val="0"/>
              <c:showBubbleSize val="0"/>
              <c:extLst>
                <c:ext xmlns:c15="http://schemas.microsoft.com/office/drawing/2012/chart" uri="{CE6537A1-D6FC-4f65-9D91-7224C49458BB}">
                  <c15:layout>
                    <c:manualLayout>
                      <c:w val="0.28162758559530576"/>
                      <c:h val="8.0515605312571986E-2"/>
                    </c:manualLayout>
                  </c15:layout>
                  <c15:showDataLabelsRange val="0"/>
                </c:ext>
                <c:ext xmlns:c16="http://schemas.microsoft.com/office/drawing/2014/chart" uri="{C3380CC4-5D6E-409C-BE32-E72D297353CC}">
                  <c16:uniqueId val="{0000000C-55CA-42B2-A75B-84C4C3D51A65}"/>
                </c:ext>
              </c:extLst>
            </c:dLbl>
            <c:dLbl>
              <c:idx val="2"/>
              <c:layout>
                <c:manualLayout>
                  <c:x val="1.3407670243101121E-2"/>
                  <c:y val="-0.21714574273541576"/>
                </c:manualLayout>
              </c:layout>
              <c:tx>
                <c:rich>
                  <a:bodyPr/>
                  <a:lstStyle/>
                  <a:p>
                    <a:r>
                      <a:rPr lang="en-US"/>
                      <a:t>29</a:t>
                    </a:r>
                  </a:p>
                </c:rich>
              </c:tx>
              <c:dLblPos val="ctr"/>
              <c:showLegendKey val="0"/>
              <c:showVal val="1"/>
              <c:showCatName val="0"/>
              <c:showSerName val="0"/>
              <c:showPercent val="0"/>
              <c:showBubbleSize val="0"/>
              <c:extLst>
                <c:ext xmlns:c15="http://schemas.microsoft.com/office/drawing/2012/chart" uri="{CE6537A1-D6FC-4f65-9D91-7224C49458BB}">
                  <c15:layout>
                    <c:manualLayout>
                      <c:w val="0.28162758559530582"/>
                      <c:h val="8.8298650775362919E-2"/>
                    </c:manualLayout>
                  </c15:layout>
                  <c15:showDataLabelsRange val="0"/>
                </c:ext>
                <c:ext xmlns:c16="http://schemas.microsoft.com/office/drawing/2014/chart" uri="{C3380CC4-5D6E-409C-BE32-E72D297353CC}">
                  <c16:uniqueId val="{0000000E-55CA-42B2-A75B-84C4C3D51A65}"/>
                </c:ext>
              </c:extLst>
            </c:dLbl>
            <c:dLbl>
              <c:idx val="3"/>
              <c:layout>
                <c:manualLayout>
                  <c:x val="6.7033072605172444E-3"/>
                  <c:y val="-0.26390177551490668"/>
                </c:manualLayout>
              </c:layout>
              <c:tx>
                <c:rich>
                  <a:bodyPr/>
                  <a:lstStyle/>
                  <a:p>
                    <a:r>
                      <a:rPr lang="en-US"/>
                      <a:t>35</a:t>
                    </a:r>
                  </a:p>
                </c:rich>
              </c:tx>
              <c:dLblPos val="ctr"/>
              <c:showLegendKey val="0"/>
              <c:showVal val="1"/>
              <c:showCatName val="0"/>
              <c:showSerName val="0"/>
              <c:showPercent val="0"/>
              <c:showBubbleSize val="0"/>
              <c:extLst>
                <c:ext xmlns:c15="http://schemas.microsoft.com/office/drawing/2012/chart" uri="{CE6537A1-D6FC-4f65-9D91-7224C49458BB}">
                  <c15:layout>
                    <c:manualLayout>
                      <c:w val="0.2950352558384069"/>
                      <c:h val="7.6624082581176534E-2"/>
                    </c:manualLayout>
                  </c15:layout>
                  <c15:showDataLabelsRange val="0"/>
                </c:ext>
                <c:ext xmlns:c16="http://schemas.microsoft.com/office/drawing/2014/chart" uri="{C3380CC4-5D6E-409C-BE32-E72D297353CC}">
                  <c16:uniqueId val="{00000010-55CA-42B2-A75B-84C4C3D51A65}"/>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MIRV</c:v>
                </c:pt>
                <c:pt idx="1">
                  <c:v>Pac</c:v>
                </c:pt>
                <c:pt idx="2">
                  <c:v>PLD</c:v>
                </c:pt>
                <c:pt idx="3">
                  <c:v>Topo</c:v>
                </c:pt>
              </c:strCache>
            </c:strRef>
          </c:cat>
          <c:val>
            <c:numRef>
              <c:f>Sheet1!$C$2:$C$5</c:f>
              <c:numCache>
                <c:formatCode>General</c:formatCode>
                <c:ptCount val="4"/>
                <c:pt idx="0">
                  <c:v>25</c:v>
                </c:pt>
                <c:pt idx="1">
                  <c:v>24</c:v>
                </c:pt>
                <c:pt idx="2">
                  <c:v>28</c:v>
                </c:pt>
                <c:pt idx="3">
                  <c:v>33</c:v>
                </c:pt>
              </c:numCache>
            </c:numRef>
          </c:val>
          <c:extLst>
            <c:ext xmlns:c16="http://schemas.microsoft.com/office/drawing/2014/chart" uri="{C3380CC4-5D6E-409C-BE32-E72D297353CC}">
              <c16:uniqueId val="{00000011-55CA-42B2-A75B-84C4C3D51A65}"/>
            </c:ext>
          </c:extLst>
        </c:ser>
        <c:dLbls>
          <c:showLegendKey val="0"/>
          <c:showVal val="0"/>
          <c:showCatName val="0"/>
          <c:showSerName val="0"/>
          <c:showPercent val="0"/>
          <c:showBubbleSize val="0"/>
        </c:dLbls>
        <c:gapWidth val="12"/>
        <c:overlap val="100"/>
        <c:axId val="139632960"/>
        <c:axId val="139646272"/>
      </c:barChart>
      <c:catAx>
        <c:axId val="13963296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39646272"/>
        <c:crosses val="autoZero"/>
        <c:auto val="1"/>
        <c:lblAlgn val="ctr"/>
        <c:lblOffset val="100"/>
        <c:noMultiLvlLbl val="0"/>
      </c:catAx>
      <c:valAx>
        <c:axId val="139646272"/>
        <c:scaling>
          <c:orientation val="minMax"/>
          <c:max val="60"/>
          <c:min val="0"/>
        </c:scaling>
        <c:delete val="1"/>
        <c:axPos val="l"/>
        <c:majorGridlines>
          <c:spPr>
            <a:ln w="9525" cap="flat" cmpd="sng" algn="ctr">
              <a:noFill/>
              <a:round/>
            </a:ln>
            <a:effectLst/>
          </c:spPr>
        </c:majorGridlines>
        <c:numFmt formatCode="General" sourceLinked="1"/>
        <c:majorTickMark val="out"/>
        <c:minorTickMark val="none"/>
        <c:tickLblPos val="nextTo"/>
        <c:crossAx val="1396329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04FCF9-F79F-3C40-83AF-23A887FF66C8}" type="doc">
      <dgm:prSet loTypeId="urn:microsoft.com/office/officeart/2005/8/layout/hierarchy2" loCatId="" qsTypeId="urn:microsoft.com/office/officeart/2005/8/quickstyle/simple1" qsCatId="simple" csTypeId="urn:microsoft.com/office/officeart/2005/8/colors/accent1_2" csCatId="accent1" phldr="1"/>
      <dgm:spPr/>
      <dgm:t>
        <a:bodyPr/>
        <a:lstStyle/>
        <a:p>
          <a:endParaRPr lang="en-US"/>
        </a:p>
      </dgm:t>
    </dgm:pt>
    <dgm:pt modelId="{85EFD941-D3AD-6D40-97BC-82A402E625B7}">
      <dgm:prSet phldrT="[Text]"/>
      <dgm:spPr/>
      <dgm:t>
        <a:bodyPr/>
        <a:lstStyle/>
        <a:p>
          <a:r>
            <a:rPr lang="en-US" dirty="0"/>
            <a:t>IV q 3 week carboplatin + paclitaxel</a:t>
          </a:r>
        </a:p>
      </dgm:t>
    </dgm:pt>
    <dgm:pt modelId="{10AAC046-8B9E-A845-98DF-FE0F5271D953}" type="parTrans" cxnId="{D6B44656-A4BB-3243-97E0-E3B13C493689}">
      <dgm:prSet/>
      <dgm:spPr/>
      <dgm:t>
        <a:bodyPr/>
        <a:lstStyle/>
        <a:p>
          <a:endParaRPr lang="en-US"/>
        </a:p>
      </dgm:t>
    </dgm:pt>
    <dgm:pt modelId="{128A15C3-45B4-F145-B575-A6E70DBE60BB}" type="sibTrans" cxnId="{D6B44656-A4BB-3243-97E0-E3B13C493689}">
      <dgm:prSet/>
      <dgm:spPr/>
      <dgm:t>
        <a:bodyPr/>
        <a:lstStyle/>
        <a:p>
          <a:endParaRPr lang="en-US"/>
        </a:p>
      </dgm:t>
    </dgm:pt>
    <dgm:pt modelId="{4EED7040-E58B-3144-8A14-E71C441EC770}">
      <dgm:prSet phldrT="[Text]"/>
      <dgm:spPr/>
      <dgm:t>
        <a:bodyPr/>
        <a:lstStyle/>
        <a:p>
          <a:r>
            <a:rPr lang="en-US" b="1" dirty="0"/>
            <a:t>No bevacizumab</a:t>
          </a:r>
        </a:p>
      </dgm:t>
    </dgm:pt>
    <dgm:pt modelId="{DB5400DD-B692-D444-9792-A16775744317}" type="parTrans" cxnId="{4B7E24E1-7B99-D64D-B2CB-FB4B52CF9FE7}">
      <dgm:prSet/>
      <dgm:spPr/>
      <dgm:t>
        <a:bodyPr/>
        <a:lstStyle/>
        <a:p>
          <a:endParaRPr lang="en-US"/>
        </a:p>
      </dgm:t>
    </dgm:pt>
    <dgm:pt modelId="{FC7761F4-9A85-0A45-80DD-05EA2A8500D7}" type="sibTrans" cxnId="{4B7E24E1-7B99-D64D-B2CB-FB4B52CF9FE7}">
      <dgm:prSet/>
      <dgm:spPr/>
      <dgm:t>
        <a:bodyPr/>
        <a:lstStyle/>
        <a:p>
          <a:endParaRPr lang="en-US"/>
        </a:p>
      </dgm:t>
    </dgm:pt>
    <dgm:pt modelId="{C4859CF0-FD4B-4B4F-B0D8-077C2DB8CABB}">
      <dgm:prSet phldrT="[Text]" custT="1"/>
      <dgm:spPr/>
      <dgm:t>
        <a:bodyPr/>
        <a:lstStyle/>
        <a:p>
          <a:r>
            <a:rPr lang="en-US" sz="1400" b="1" i="1" dirty="0"/>
            <a:t>BRCA</a:t>
          </a:r>
          <a:r>
            <a:rPr lang="en-US" sz="1400" b="1" dirty="0"/>
            <a:t> </a:t>
          </a:r>
          <a:r>
            <a:rPr lang="en-US" sz="1400" b="1" dirty="0" err="1"/>
            <a:t>mut</a:t>
          </a:r>
          <a:endParaRPr lang="en-US" sz="1400" b="1" dirty="0"/>
        </a:p>
        <a:p>
          <a:r>
            <a:rPr lang="en-US" sz="1400" b="1" dirty="0" err="1"/>
            <a:t>HRd</a:t>
          </a:r>
          <a:r>
            <a:rPr lang="en-US" sz="1400" b="1" dirty="0"/>
            <a:t>:</a:t>
          </a:r>
        </a:p>
        <a:p>
          <a:r>
            <a:rPr lang="en-US" sz="1400" dirty="0"/>
            <a:t>Add </a:t>
          </a:r>
          <a:r>
            <a:rPr lang="en-US" sz="1400" dirty="0" err="1"/>
            <a:t>PARPi</a:t>
          </a:r>
          <a:r>
            <a:rPr lang="en-US" sz="1400" dirty="0"/>
            <a:t> (preferred)</a:t>
          </a:r>
        </a:p>
      </dgm:t>
    </dgm:pt>
    <dgm:pt modelId="{1521C31D-A513-164A-8C95-B44F60A52BFE}" type="parTrans" cxnId="{9C9A0966-9806-4A44-BC1B-C2227490E5DC}">
      <dgm:prSet/>
      <dgm:spPr/>
      <dgm:t>
        <a:bodyPr/>
        <a:lstStyle/>
        <a:p>
          <a:endParaRPr lang="en-US"/>
        </a:p>
      </dgm:t>
    </dgm:pt>
    <dgm:pt modelId="{CDD53BF0-623A-2E47-A715-BDC127F511C4}" type="sibTrans" cxnId="{9C9A0966-9806-4A44-BC1B-C2227490E5DC}">
      <dgm:prSet/>
      <dgm:spPr/>
      <dgm:t>
        <a:bodyPr/>
        <a:lstStyle/>
        <a:p>
          <a:endParaRPr lang="en-US"/>
        </a:p>
      </dgm:t>
    </dgm:pt>
    <dgm:pt modelId="{72B415D3-0549-8742-886E-E23B71EBBFD3}">
      <dgm:prSet phldrT="[Text]" custT="1"/>
      <dgm:spPr/>
      <dgm:t>
        <a:bodyPr/>
        <a:lstStyle/>
        <a:p>
          <a:r>
            <a:rPr lang="en-US" sz="1400" b="1" dirty="0" err="1"/>
            <a:t>HRd</a:t>
          </a:r>
          <a:r>
            <a:rPr lang="en-US" sz="1400" b="1" dirty="0"/>
            <a:t> neg:</a:t>
          </a:r>
        </a:p>
        <a:p>
          <a:r>
            <a:rPr lang="en-US" sz="1400" dirty="0"/>
            <a:t>Add </a:t>
          </a:r>
          <a:r>
            <a:rPr lang="en-US" sz="1400" dirty="0" err="1"/>
            <a:t>PARPi</a:t>
          </a:r>
          <a:endParaRPr lang="en-US" sz="1400" dirty="0"/>
        </a:p>
        <a:p>
          <a:r>
            <a:rPr lang="en-US" sz="1400" dirty="0"/>
            <a:t>or</a:t>
          </a:r>
        </a:p>
        <a:p>
          <a:r>
            <a:rPr lang="en-US" sz="1400" dirty="0"/>
            <a:t>Observation</a:t>
          </a:r>
        </a:p>
      </dgm:t>
    </dgm:pt>
    <dgm:pt modelId="{F258251D-F1F3-2B4E-BE74-5C313323E41E}" type="parTrans" cxnId="{5F88530A-7A25-4741-B794-7B35E83CCC68}">
      <dgm:prSet/>
      <dgm:spPr/>
      <dgm:t>
        <a:bodyPr/>
        <a:lstStyle/>
        <a:p>
          <a:endParaRPr lang="en-US"/>
        </a:p>
      </dgm:t>
    </dgm:pt>
    <dgm:pt modelId="{732C7593-BE4A-EC4F-8E75-417F13E73FAA}" type="sibTrans" cxnId="{5F88530A-7A25-4741-B794-7B35E83CCC68}">
      <dgm:prSet/>
      <dgm:spPr/>
      <dgm:t>
        <a:bodyPr/>
        <a:lstStyle/>
        <a:p>
          <a:endParaRPr lang="en-US"/>
        </a:p>
      </dgm:t>
    </dgm:pt>
    <dgm:pt modelId="{319FD1B0-FF74-B143-B99E-DC024577E2E9}">
      <dgm:prSet phldrT="[Text]"/>
      <dgm:spPr/>
      <dgm:t>
        <a:bodyPr/>
        <a:lstStyle/>
        <a:p>
          <a:r>
            <a:rPr lang="en-US" b="1" dirty="0"/>
            <a:t>Bevacizumab during chemotherapy and in maintenance</a:t>
          </a:r>
        </a:p>
      </dgm:t>
    </dgm:pt>
    <dgm:pt modelId="{C6421DFB-7B5B-2B4C-9F30-1FB5A9914BCD}" type="parTrans" cxnId="{966F1565-BD5A-CD42-8144-4A4D6BAF2325}">
      <dgm:prSet/>
      <dgm:spPr/>
      <dgm:t>
        <a:bodyPr/>
        <a:lstStyle/>
        <a:p>
          <a:endParaRPr lang="en-US"/>
        </a:p>
      </dgm:t>
    </dgm:pt>
    <dgm:pt modelId="{DA7D4BE0-8810-F546-8954-1FC13037C1B9}" type="sibTrans" cxnId="{966F1565-BD5A-CD42-8144-4A4D6BAF2325}">
      <dgm:prSet/>
      <dgm:spPr/>
      <dgm:t>
        <a:bodyPr/>
        <a:lstStyle/>
        <a:p>
          <a:endParaRPr lang="en-US"/>
        </a:p>
      </dgm:t>
    </dgm:pt>
    <dgm:pt modelId="{FBD1393E-E79C-E04E-9CA9-3D814BC79B04}">
      <dgm:prSet phldrT="[Text]" custT="1"/>
      <dgm:spPr/>
      <dgm:t>
        <a:bodyPr/>
        <a:lstStyle/>
        <a:p>
          <a:r>
            <a:rPr lang="en-US" sz="1400" b="1" i="1" dirty="0"/>
            <a:t>BRCA</a:t>
          </a:r>
          <a:r>
            <a:rPr lang="en-US" sz="1400" b="1" dirty="0"/>
            <a:t> </a:t>
          </a:r>
          <a:r>
            <a:rPr lang="en-US" sz="1400" b="1" dirty="0" err="1"/>
            <a:t>mut</a:t>
          </a:r>
          <a:endParaRPr lang="en-US" sz="1400" b="1" dirty="0"/>
        </a:p>
        <a:p>
          <a:r>
            <a:rPr lang="en-US" sz="1400" b="1" dirty="0" err="1"/>
            <a:t>HRd</a:t>
          </a:r>
          <a:r>
            <a:rPr lang="en-US" sz="1400" b="1" dirty="0"/>
            <a:t>:</a:t>
          </a:r>
        </a:p>
        <a:p>
          <a:r>
            <a:rPr lang="en-US" sz="1400" dirty="0"/>
            <a:t>Add </a:t>
          </a:r>
          <a:r>
            <a:rPr lang="en-US" sz="1400" dirty="0" err="1"/>
            <a:t>PARPi</a:t>
          </a:r>
          <a:r>
            <a:rPr lang="en-US" sz="1400" dirty="0"/>
            <a:t> (preferred)</a:t>
          </a:r>
        </a:p>
      </dgm:t>
    </dgm:pt>
    <dgm:pt modelId="{CFBDD398-F5C5-0947-8A67-23CDC29E6624}" type="sibTrans" cxnId="{1BB04913-E73A-704D-B6CC-E46C26C829EB}">
      <dgm:prSet/>
      <dgm:spPr/>
      <dgm:t>
        <a:bodyPr/>
        <a:lstStyle/>
        <a:p>
          <a:endParaRPr lang="en-US"/>
        </a:p>
      </dgm:t>
    </dgm:pt>
    <dgm:pt modelId="{29C575CC-BFA8-EA41-8A78-8921AC6044FA}" type="parTrans" cxnId="{1BB04913-E73A-704D-B6CC-E46C26C829EB}">
      <dgm:prSet/>
      <dgm:spPr/>
      <dgm:t>
        <a:bodyPr/>
        <a:lstStyle/>
        <a:p>
          <a:endParaRPr lang="en-US"/>
        </a:p>
      </dgm:t>
    </dgm:pt>
    <dgm:pt modelId="{1A96F220-7FA4-AE4A-8FE6-D68C9A2EC9C4}">
      <dgm:prSet phldrT="[Text]" custT="1"/>
      <dgm:spPr/>
      <dgm:t>
        <a:bodyPr/>
        <a:lstStyle/>
        <a:p>
          <a:r>
            <a:rPr lang="en-US" sz="1400" b="1" dirty="0" err="1"/>
            <a:t>HRd</a:t>
          </a:r>
          <a:r>
            <a:rPr lang="en-US" sz="1400" b="1" dirty="0"/>
            <a:t> neg:</a:t>
          </a:r>
        </a:p>
        <a:p>
          <a:r>
            <a:rPr lang="en-US" sz="1400" dirty="0"/>
            <a:t>Continue bevacizumab</a:t>
          </a:r>
        </a:p>
      </dgm:t>
    </dgm:pt>
    <dgm:pt modelId="{D4E7FF9B-99B0-6845-AD8D-121BD2D1FA76}" type="parTrans" cxnId="{B16CB3A1-7B5D-DE44-8F33-A779CB0FECCB}">
      <dgm:prSet/>
      <dgm:spPr/>
      <dgm:t>
        <a:bodyPr/>
        <a:lstStyle/>
        <a:p>
          <a:endParaRPr lang="en-US"/>
        </a:p>
      </dgm:t>
    </dgm:pt>
    <dgm:pt modelId="{EAD5E2C1-D9B5-E04D-B061-D6F83FFFC57B}" type="sibTrans" cxnId="{B16CB3A1-7B5D-DE44-8F33-A779CB0FECCB}">
      <dgm:prSet/>
      <dgm:spPr/>
      <dgm:t>
        <a:bodyPr/>
        <a:lstStyle/>
        <a:p>
          <a:endParaRPr lang="en-US"/>
        </a:p>
      </dgm:t>
    </dgm:pt>
    <dgm:pt modelId="{FBF9F8A9-CC4A-C944-9BBB-D168D234DF74}" type="pres">
      <dgm:prSet presAssocID="{DE04FCF9-F79F-3C40-83AF-23A887FF66C8}" presName="diagram" presStyleCnt="0">
        <dgm:presLayoutVars>
          <dgm:chPref val="1"/>
          <dgm:dir/>
          <dgm:animOne val="branch"/>
          <dgm:animLvl val="lvl"/>
          <dgm:resizeHandles val="exact"/>
        </dgm:presLayoutVars>
      </dgm:prSet>
      <dgm:spPr/>
    </dgm:pt>
    <dgm:pt modelId="{0D19AE8D-2C08-AD4D-A543-B94AAB013900}" type="pres">
      <dgm:prSet presAssocID="{85EFD941-D3AD-6D40-97BC-82A402E625B7}" presName="root1" presStyleCnt="0"/>
      <dgm:spPr/>
    </dgm:pt>
    <dgm:pt modelId="{B1A47B83-8F36-5848-BA5D-A7864F035931}" type="pres">
      <dgm:prSet presAssocID="{85EFD941-D3AD-6D40-97BC-82A402E625B7}" presName="LevelOneTextNode" presStyleLbl="node0" presStyleIdx="0" presStyleCnt="1">
        <dgm:presLayoutVars>
          <dgm:chPref val="3"/>
        </dgm:presLayoutVars>
      </dgm:prSet>
      <dgm:spPr/>
    </dgm:pt>
    <dgm:pt modelId="{FBCDC9B7-B0E2-4744-AC0F-40604C80EA49}" type="pres">
      <dgm:prSet presAssocID="{85EFD941-D3AD-6D40-97BC-82A402E625B7}" presName="level2hierChild" presStyleCnt="0"/>
      <dgm:spPr/>
    </dgm:pt>
    <dgm:pt modelId="{6AFC7506-35BC-E847-882E-9C08FB450273}" type="pres">
      <dgm:prSet presAssocID="{DB5400DD-B692-D444-9792-A16775744317}" presName="conn2-1" presStyleLbl="parChTrans1D2" presStyleIdx="0" presStyleCnt="2"/>
      <dgm:spPr/>
    </dgm:pt>
    <dgm:pt modelId="{9421766E-C980-BA44-AD3B-165CE90AD2CB}" type="pres">
      <dgm:prSet presAssocID="{DB5400DD-B692-D444-9792-A16775744317}" presName="connTx" presStyleLbl="parChTrans1D2" presStyleIdx="0" presStyleCnt="2"/>
      <dgm:spPr/>
    </dgm:pt>
    <dgm:pt modelId="{2C489BC6-EE4A-8D48-9675-8E3EB657441A}" type="pres">
      <dgm:prSet presAssocID="{4EED7040-E58B-3144-8A14-E71C441EC770}" presName="root2" presStyleCnt="0"/>
      <dgm:spPr/>
    </dgm:pt>
    <dgm:pt modelId="{6BD0F5DA-0431-224D-A1B3-74ABDC18D4EC}" type="pres">
      <dgm:prSet presAssocID="{4EED7040-E58B-3144-8A14-E71C441EC770}" presName="LevelTwoTextNode" presStyleLbl="node2" presStyleIdx="0" presStyleCnt="2">
        <dgm:presLayoutVars>
          <dgm:chPref val="3"/>
        </dgm:presLayoutVars>
      </dgm:prSet>
      <dgm:spPr/>
    </dgm:pt>
    <dgm:pt modelId="{E6E04A37-FE1F-8C4C-961E-F13143082064}" type="pres">
      <dgm:prSet presAssocID="{4EED7040-E58B-3144-8A14-E71C441EC770}" presName="level3hierChild" presStyleCnt="0"/>
      <dgm:spPr/>
    </dgm:pt>
    <dgm:pt modelId="{D9622E92-288E-3444-96FA-C98246631126}" type="pres">
      <dgm:prSet presAssocID="{1521C31D-A513-164A-8C95-B44F60A52BFE}" presName="conn2-1" presStyleLbl="parChTrans1D3" presStyleIdx="0" presStyleCnt="4"/>
      <dgm:spPr/>
    </dgm:pt>
    <dgm:pt modelId="{4AF553A8-B498-1D4E-9D0C-B0BF5B88E5DC}" type="pres">
      <dgm:prSet presAssocID="{1521C31D-A513-164A-8C95-B44F60A52BFE}" presName="connTx" presStyleLbl="parChTrans1D3" presStyleIdx="0" presStyleCnt="4"/>
      <dgm:spPr/>
    </dgm:pt>
    <dgm:pt modelId="{05502790-6699-4546-9002-0D452CB425FC}" type="pres">
      <dgm:prSet presAssocID="{C4859CF0-FD4B-4B4F-B0D8-077C2DB8CABB}" presName="root2" presStyleCnt="0"/>
      <dgm:spPr/>
    </dgm:pt>
    <dgm:pt modelId="{FEAA14F7-B40D-E04B-B23C-F1128AC54865}" type="pres">
      <dgm:prSet presAssocID="{C4859CF0-FD4B-4B4F-B0D8-077C2DB8CABB}" presName="LevelTwoTextNode" presStyleLbl="node3" presStyleIdx="0" presStyleCnt="4" custScaleY="125065">
        <dgm:presLayoutVars>
          <dgm:chPref val="3"/>
        </dgm:presLayoutVars>
      </dgm:prSet>
      <dgm:spPr/>
    </dgm:pt>
    <dgm:pt modelId="{09593F33-4776-B34A-8AB1-A90F8F0B8C81}" type="pres">
      <dgm:prSet presAssocID="{C4859CF0-FD4B-4B4F-B0D8-077C2DB8CABB}" presName="level3hierChild" presStyleCnt="0"/>
      <dgm:spPr/>
    </dgm:pt>
    <dgm:pt modelId="{C7C1E7BF-A160-EE4A-B71E-CFC0FDD39A50}" type="pres">
      <dgm:prSet presAssocID="{F258251D-F1F3-2B4E-BE74-5C313323E41E}" presName="conn2-1" presStyleLbl="parChTrans1D3" presStyleIdx="1" presStyleCnt="4"/>
      <dgm:spPr/>
    </dgm:pt>
    <dgm:pt modelId="{39DFB10A-E7AC-C04B-9FE6-A370158621C0}" type="pres">
      <dgm:prSet presAssocID="{F258251D-F1F3-2B4E-BE74-5C313323E41E}" presName="connTx" presStyleLbl="parChTrans1D3" presStyleIdx="1" presStyleCnt="4"/>
      <dgm:spPr/>
    </dgm:pt>
    <dgm:pt modelId="{7C2F64F3-2665-154F-AF93-FBE9B3162D70}" type="pres">
      <dgm:prSet presAssocID="{72B415D3-0549-8742-886E-E23B71EBBFD3}" presName="root2" presStyleCnt="0"/>
      <dgm:spPr/>
    </dgm:pt>
    <dgm:pt modelId="{157439D9-759B-0F43-98B3-682DB202BE86}" type="pres">
      <dgm:prSet presAssocID="{72B415D3-0549-8742-886E-E23B71EBBFD3}" presName="LevelTwoTextNode" presStyleLbl="node3" presStyleIdx="1" presStyleCnt="4" custScaleY="130443" custLinFactNeighborX="-1877" custLinFactNeighborY="-1852">
        <dgm:presLayoutVars>
          <dgm:chPref val="3"/>
        </dgm:presLayoutVars>
      </dgm:prSet>
      <dgm:spPr/>
    </dgm:pt>
    <dgm:pt modelId="{C68A8C9E-F869-AD47-92EB-ABAE6EF5DA1E}" type="pres">
      <dgm:prSet presAssocID="{72B415D3-0549-8742-886E-E23B71EBBFD3}" presName="level3hierChild" presStyleCnt="0"/>
      <dgm:spPr/>
    </dgm:pt>
    <dgm:pt modelId="{6F9EB51C-E386-2D4A-B6CB-95AA63529966}" type="pres">
      <dgm:prSet presAssocID="{C6421DFB-7B5B-2B4C-9F30-1FB5A9914BCD}" presName="conn2-1" presStyleLbl="parChTrans1D2" presStyleIdx="1" presStyleCnt="2"/>
      <dgm:spPr/>
    </dgm:pt>
    <dgm:pt modelId="{173E28BA-4005-3149-AA51-057486F6108B}" type="pres">
      <dgm:prSet presAssocID="{C6421DFB-7B5B-2B4C-9F30-1FB5A9914BCD}" presName="connTx" presStyleLbl="parChTrans1D2" presStyleIdx="1" presStyleCnt="2"/>
      <dgm:spPr/>
    </dgm:pt>
    <dgm:pt modelId="{95091D42-307B-8D42-BEA1-68D97E989A61}" type="pres">
      <dgm:prSet presAssocID="{319FD1B0-FF74-B143-B99E-DC024577E2E9}" presName="root2" presStyleCnt="0"/>
      <dgm:spPr/>
    </dgm:pt>
    <dgm:pt modelId="{D285F4B6-5618-CC42-8595-68187152E989}" type="pres">
      <dgm:prSet presAssocID="{319FD1B0-FF74-B143-B99E-DC024577E2E9}" presName="LevelTwoTextNode" presStyleLbl="node2" presStyleIdx="1" presStyleCnt="2" custLinFactNeighborY="-13377">
        <dgm:presLayoutVars>
          <dgm:chPref val="3"/>
        </dgm:presLayoutVars>
      </dgm:prSet>
      <dgm:spPr/>
    </dgm:pt>
    <dgm:pt modelId="{1DE262B5-4120-004B-9D10-C1F467BBE114}" type="pres">
      <dgm:prSet presAssocID="{319FD1B0-FF74-B143-B99E-DC024577E2E9}" presName="level3hierChild" presStyleCnt="0"/>
      <dgm:spPr/>
    </dgm:pt>
    <dgm:pt modelId="{0C552724-20E4-4747-B34D-300502C7D4EF}" type="pres">
      <dgm:prSet presAssocID="{29C575CC-BFA8-EA41-8A78-8921AC6044FA}" presName="conn2-1" presStyleLbl="parChTrans1D3" presStyleIdx="2" presStyleCnt="4"/>
      <dgm:spPr/>
    </dgm:pt>
    <dgm:pt modelId="{BFDD5E3F-129A-924A-ADD2-7C5D4DCE7042}" type="pres">
      <dgm:prSet presAssocID="{29C575CC-BFA8-EA41-8A78-8921AC6044FA}" presName="connTx" presStyleLbl="parChTrans1D3" presStyleIdx="2" presStyleCnt="4"/>
      <dgm:spPr/>
    </dgm:pt>
    <dgm:pt modelId="{48BC0FEC-E6F8-7247-9764-CFD97B134774}" type="pres">
      <dgm:prSet presAssocID="{FBD1393E-E79C-E04E-9CA9-3D814BC79B04}" presName="root2" presStyleCnt="0"/>
      <dgm:spPr/>
    </dgm:pt>
    <dgm:pt modelId="{B23651B7-9905-0447-B92F-F554C50D6723}" type="pres">
      <dgm:prSet presAssocID="{FBD1393E-E79C-E04E-9CA9-3D814BC79B04}" presName="LevelTwoTextNode" presStyleLbl="node3" presStyleIdx="2" presStyleCnt="4" custScaleY="121820">
        <dgm:presLayoutVars>
          <dgm:chPref val="3"/>
        </dgm:presLayoutVars>
      </dgm:prSet>
      <dgm:spPr/>
    </dgm:pt>
    <dgm:pt modelId="{E1BDF772-B643-4545-A50A-E163FE9A7610}" type="pres">
      <dgm:prSet presAssocID="{FBD1393E-E79C-E04E-9CA9-3D814BC79B04}" presName="level3hierChild" presStyleCnt="0"/>
      <dgm:spPr/>
    </dgm:pt>
    <dgm:pt modelId="{BF087139-32B3-4444-94F9-5D3F27140C31}" type="pres">
      <dgm:prSet presAssocID="{D4E7FF9B-99B0-6845-AD8D-121BD2D1FA76}" presName="conn2-1" presStyleLbl="parChTrans1D3" presStyleIdx="3" presStyleCnt="4"/>
      <dgm:spPr/>
    </dgm:pt>
    <dgm:pt modelId="{926AFBD2-1248-7E49-BBCE-455C62550262}" type="pres">
      <dgm:prSet presAssocID="{D4E7FF9B-99B0-6845-AD8D-121BD2D1FA76}" presName="connTx" presStyleLbl="parChTrans1D3" presStyleIdx="3" presStyleCnt="4"/>
      <dgm:spPr/>
    </dgm:pt>
    <dgm:pt modelId="{56683E5E-D7FC-B445-B4DC-FA88CE73A64E}" type="pres">
      <dgm:prSet presAssocID="{1A96F220-7FA4-AE4A-8FE6-D68C9A2EC9C4}" presName="root2" presStyleCnt="0"/>
      <dgm:spPr/>
    </dgm:pt>
    <dgm:pt modelId="{3717825D-EC45-A24A-B4B2-17B8B2263283}" type="pres">
      <dgm:prSet presAssocID="{1A96F220-7FA4-AE4A-8FE6-D68C9A2EC9C4}" presName="LevelTwoTextNode" presStyleLbl="node3" presStyleIdx="3" presStyleCnt="4">
        <dgm:presLayoutVars>
          <dgm:chPref val="3"/>
        </dgm:presLayoutVars>
      </dgm:prSet>
      <dgm:spPr/>
    </dgm:pt>
    <dgm:pt modelId="{18C56A5D-2F85-CF40-9BEB-596C80B0AD51}" type="pres">
      <dgm:prSet presAssocID="{1A96F220-7FA4-AE4A-8FE6-D68C9A2EC9C4}" presName="level3hierChild" presStyleCnt="0"/>
      <dgm:spPr/>
    </dgm:pt>
  </dgm:ptLst>
  <dgm:cxnLst>
    <dgm:cxn modelId="{5F88530A-7A25-4741-B794-7B35E83CCC68}" srcId="{4EED7040-E58B-3144-8A14-E71C441EC770}" destId="{72B415D3-0549-8742-886E-E23B71EBBFD3}" srcOrd="1" destOrd="0" parTransId="{F258251D-F1F3-2B4E-BE74-5C313323E41E}" sibTransId="{732C7593-BE4A-EC4F-8E75-417F13E73FAA}"/>
    <dgm:cxn modelId="{1BB04913-E73A-704D-B6CC-E46C26C829EB}" srcId="{319FD1B0-FF74-B143-B99E-DC024577E2E9}" destId="{FBD1393E-E79C-E04E-9CA9-3D814BC79B04}" srcOrd="0" destOrd="0" parTransId="{29C575CC-BFA8-EA41-8A78-8921AC6044FA}" sibTransId="{CFBDD398-F5C5-0947-8A67-23CDC29E6624}"/>
    <dgm:cxn modelId="{3E6C7514-018E-F045-B1F3-F885F71248A9}" type="presOf" srcId="{F258251D-F1F3-2B4E-BE74-5C313323E41E}" destId="{C7C1E7BF-A160-EE4A-B71E-CFC0FDD39A50}" srcOrd="0" destOrd="0" presId="urn:microsoft.com/office/officeart/2005/8/layout/hierarchy2"/>
    <dgm:cxn modelId="{3245282F-1BD0-884C-B1DD-C52B09689ECF}" type="presOf" srcId="{4EED7040-E58B-3144-8A14-E71C441EC770}" destId="{6BD0F5DA-0431-224D-A1B3-74ABDC18D4EC}" srcOrd="0" destOrd="0" presId="urn:microsoft.com/office/officeart/2005/8/layout/hierarchy2"/>
    <dgm:cxn modelId="{5425C346-4E21-9146-8E29-B5F8F7221717}" type="presOf" srcId="{72B415D3-0549-8742-886E-E23B71EBBFD3}" destId="{157439D9-759B-0F43-98B3-682DB202BE86}" srcOrd="0" destOrd="0" presId="urn:microsoft.com/office/officeart/2005/8/layout/hierarchy2"/>
    <dgm:cxn modelId="{C43C9C48-6BE9-C64B-ACE3-709AFD83930B}" type="presOf" srcId="{85EFD941-D3AD-6D40-97BC-82A402E625B7}" destId="{B1A47B83-8F36-5848-BA5D-A7864F035931}" srcOrd="0" destOrd="0" presId="urn:microsoft.com/office/officeart/2005/8/layout/hierarchy2"/>
    <dgm:cxn modelId="{D6B44656-A4BB-3243-97E0-E3B13C493689}" srcId="{DE04FCF9-F79F-3C40-83AF-23A887FF66C8}" destId="{85EFD941-D3AD-6D40-97BC-82A402E625B7}" srcOrd="0" destOrd="0" parTransId="{10AAC046-8B9E-A845-98DF-FE0F5271D953}" sibTransId="{128A15C3-45B4-F145-B575-A6E70DBE60BB}"/>
    <dgm:cxn modelId="{D98B5662-6D17-474A-9054-911A8A523E44}" type="presOf" srcId="{D4E7FF9B-99B0-6845-AD8D-121BD2D1FA76}" destId="{BF087139-32B3-4444-94F9-5D3F27140C31}" srcOrd="0" destOrd="0" presId="urn:microsoft.com/office/officeart/2005/8/layout/hierarchy2"/>
    <dgm:cxn modelId="{966F1565-BD5A-CD42-8144-4A4D6BAF2325}" srcId="{85EFD941-D3AD-6D40-97BC-82A402E625B7}" destId="{319FD1B0-FF74-B143-B99E-DC024577E2E9}" srcOrd="1" destOrd="0" parTransId="{C6421DFB-7B5B-2B4C-9F30-1FB5A9914BCD}" sibTransId="{DA7D4BE0-8810-F546-8954-1FC13037C1B9}"/>
    <dgm:cxn modelId="{9C9A0966-9806-4A44-BC1B-C2227490E5DC}" srcId="{4EED7040-E58B-3144-8A14-E71C441EC770}" destId="{C4859CF0-FD4B-4B4F-B0D8-077C2DB8CABB}" srcOrd="0" destOrd="0" parTransId="{1521C31D-A513-164A-8C95-B44F60A52BFE}" sibTransId="{CDD53BF0-623A-2E47-A715-BDC127F511C4}"/>
    <dgm:cxn modelId="{0145686A-911F-924A-BA91-F92DCF6FCBA1}" type="presOf" srcId="{29C575CC-BFA8-EA41-8A78-8921AC6044FA}" destId="{0C552724-20E4-4747-B34D-300502C7D4EF}" srcOrd="0" destOrd="0" presId="urn:microsoft.com/office/officeart/2005/8/layout/hierarchy2"/>
    <dgm:cxn modelId="{636EA472-62F3-C146-A710-BCA713F80FDA}" type="presOf" srcId="{C4859CF0-FD4B-4B4F-B0D8-077C2DB8CABB}" destId="{FEAA14F7-B40D-E04B-B23C-F1128AC54865}" srcOrd="0" destOrd="0" presId="urn:microsoft.com/office/officeart/2005/8/layout/hierarchy2"/>
    <dgm:cxn modelId="{67B9F773-750C-AC4E-A4ED-46BB522B2DB4}" type="presOf" srcId="{1A96F220-7FA4-AE4A-8FE6-D68C9A2EC9C4}" destId="{3717825D-EC45-A24A-B4B2-17B8B2263283}" srcOrd="0" destOrd="0" presId="urn:microsoft.com/office/officeart/2005/8/layout/hierarchy2"/>
    <dgm:cxn modelId="{98A2968A-F404-7C41-8792-5DEAAC845DE8}" type="presOf" srcId="{DE04FCF9-F79F-3C40-83AF-23A887FF66C8}" destId="{FBF9F8A9-CC4A-C944-9BBB-D168D234DF74}" srcOrd="0" destOrd="0" presId="urn:microsoft.com/office/officeart/2005/8/layout/hierarchy2"/>
    <dgm:cxn modelId="{FB1A0391-5541-7149-B879-9C1D6261BC71}" type="presOf" srcId="{DB5400DD-B692-D444-9792-A16775744317}" destId="{6AFC7506-35BC-E847-882E-9C08FB450273}" srcOrd="0" destOrd="0" presId="urn:microsoft.com/office/officeart/2005/8/layout/hierarchy2"/>
    <dgm:cxn modelId="{D8EBC696-23FD-BC4C-9AE8-DBE4212844D1}" type="presOf" srcId="{DB5400DD-B692-D444-9792-A16775744317}" destId="{9421766E-C980-BA44-AD3B-165CE90AD2CB}" srcOrd="1" destOrd="0" presId="urn:microsoft.com/office/officeart/2005/8/layout/hierarchy2"/>
    <dgm:cxn modelId="{B16CB3A1-7B5D-DE44-8F33-A779CB0FECCB}" srcId="{319FD1B0-FF74-B143-B99E-DC024577E2E9}" destId="{1A96F220-7FA4-AE4A-8FE6-D68C9A2EC9C4}" srcOrd="1" destOrd="0" parTransId="{D4E7FF9B-99B0-6845-AD8D-121BD2D1FA76}" sibTransId="{EAD5E2C1-D9B5-E04D-B061-D6F83FFFC57B}"/>
    <dgm:cxn modelId="{2EBDC3A6-E86C-D349-BA1F-6FB386248C30}" type="presOf" srcId="{D4E7FF9B-99B0-6845-AD8D-121BD2D1FA76}" destId="{926AFBD2-1248-7E49-BBCE-455C62550262}" srcOrd="1" destOrd="0" presId="urn:microsoft.com/office/officeart/2005/8/layout/hierarchy2"/>
    <dgm:cxn modelId="{6D8AFAA7-16CC-4B43-A685-AB7C29FCB770}" type="presOf" srcId="{C6421DFB-7B5B-2B4C-9F30-1FB5A9914BCD}" destId="{6F9EB51C-E386-2D4A-B6CB-95AA63529966}" srcOrd="0" destOrd="0" presId="urn:microsoft.com/office/officeart/2005/8/layout/hierarchy2"/>
    <dgm:cxn modelId="{4D37A9B6-FDB5-8A48-BD39-B42BBAF4FD59}" type="presOf" srcId="{319FD1B0-FF74-B143-B99E-DC024577E2E9}" destId="{D285F4B6-5618-CC42-8595-68187152E989}" srcOrd="0" destOrd="0" presId="urn:microsoft.com/office/officeart/2005/8/layout/hierarchy2"/>
    <dgm:cxn modelId="{CE02F8BE-A01F-2644-AECB-7A87BEC2507F}" type="presOf" srcId="{C6421DFB-7B5B-2B4C-9F30-1FB5A9914BCD}" destId="{173E28BA-4005-3149-AA51-057486F6108B}" srcOrd="1" destOrd="0" presId="urn:microsoft.com/office/officeart/2005/8/layout/hierarchy2"/>
    <dgm:cxn modelId="{D6A4EACA-BF6D-2F40-BFAA-056B24BC1C8F}" type="presOf" srcId="{1521C31D-A513-164A-8C95-B44F60A52BFE}" destId="{4AF553A8-B498-1D4E-9D0C-B0BF5B88E5DC}" srcOrd="1" destOrd="0" presId="urn:microsoft.com/office/officeart/2005/8/layout/hierarchy2"/>
    <dgm:cxn modelId="{3FE0D6D0-7DDD-074F-855D-AABFA78CF02F}" type="presOf" srcId="{1521C31D-A513-164A-8C95-B44F60A52BFE}" destId="{D9622E92-288E-3444-96FA-C98246631126}" srcOrd="0" destOrd="0" presId="urn:microsoft.com/office/officeart/2005/8/layout/hierarchy2"/>
    <dgm:cxn modelId="{4B7E24E1-7B99-D64D-B2CB-FB4B52CF9FE7}" srcId="{85EFD941-D3AD-6D40-97BC-82A402E625B7}" destId="{4EED7040-E58B-3144-8A14-E71C441EC770}" srcOrd="0" destOrd="0" parTransId="{DB5400DD-B692-D444-9792-A16775744317}" sibTransId="{FC7761F4-9A85-0A45-80DD-05EA2A8500D7}"/>
    <dgm:cxn modelId="{7EFEB2E3-282B-E04C-86F1-800813F841E6}" type="presOf" srcId="{29C575CC-BFA8-EA41-8A78-8921AC6044FA}" destId="{BFDD5E3F-129A-924A-ADD2-7C5D4DCE7042}" srcOrd="1" destOrd="0" presId="urn:microsoft.com/office/officeart/2005/8/layout/hierarchy2"/>
    <dgm:cxn modelId="{1A62ECE7-7530-8E4F-91A5-C862615E9D0A}" type="presOf" srcId="{F258251D-F1F3-2B4E-BE74-5C313323E41E}" destId="{39DFB10A-E7AC-C04B-9FE6-A370158621C0}" srcOrd="1" destOrd="0" presId="urn:microsoft.com/office/officeart/2005/8/layout/hierarchy2"/>
    <dgm:cxn modelId="{53F3D8F6-137F-714A-9E47-867209A972E0}" type="presOf" srcId="{FBD1393E-E79C-E04E-9CA9-3D814BC79B04}" destId="{B23651B7-9905-0447-B92F-F554C50D6723}" srcOrd="0" destOrd="0" presId="urn:microsoft.com/office/officeart/2005/8/layout/hierarchy2"/>
    <dgm:cxn modelId="{E68EB725-9FB7-504F-A838-9BE1BDD57ECD}" type="presParOf" srcId="{FBF9F8A9-CC4A-C944-9BBB-D168D234DF74}" destId="{0D19AE8D-2C08-AD4D-A543-B94AAB013900}" srcOrd="0" destOrd="0" presId="urn:microsoft.com/office/officeart/2005/8/layout/hierarchy2"/>
    <dgm:cxn modelId="{5A4AF3AE-C1E8-0342-BE59-B011F1C15CB1}" type="presParOf" srcId="{0D19AE8D-2C08-AD4D-A543-B94AAB013900}" destId="{B1A47B83-8F36-5848-BA5D-A7864F035931}" srcOrd="0" destOrd="0" presId="urn:microsoft.com/office/officeart/2005/8/layout/hierarchy2"/>
    <dgm:cxn modelId="{7FB6428D-6DDC-9B4E-A489-2D0EEF336E45}" type="presParOf" srcId="{0D19AE8D-2C08-AD4D-A543-B94AAB013900}" destId="{FBCDC9B7-B0E2-4744-AC0F-40604C80EA49}" srcOrd="1" destOrd="0" presId="urn:microsoft.com/office/officeart/2005/8/layout/hierarchy2"/>
    <dgm:cxn modelId="{83E7C102-7060-1544-B792-F09F7039A423}" type="presParOf" srcId="{FBCDC9B7-B0E2-4744-AC0F-40604C80EA49}" destId="{6AFC7506-35BC-E847-882E-9C08FB450273}" srcOrd="0" destOrd="0" presId="urn:microsoft.com/office/officeart/2005/8/layout/hierarchy2"/>
    <dgm:cxn modelId="{6A19C7CE-ACA3-8741-964C-75E5BEB8EDEA}" type="presParOf" srcId="{6AFC7506-35BC-E847-882E-9C08FB450273}" destId="{9421766E-C980-BA44-AD3B-165CE90AD2CB}" srcOrd="0" destOrd="0" presId="urn:microsoft.com/office/officeart/2005/8/layout/hierarchy2"/>
    <dgm:cxn modelId="{567B7A53-187D-0F4F-B672-E2EE03937A02}" type="presParOf" srcId="{FBCDC9B7-B0E2-4744-AC0F-40604C80EA49}" destId="{2C489BC6-EE4A-8D48-9675-8E3EB657441A}" srcOrd="1" destOrd="0" presId="urn:microsoft.com/office/officeart/2005/8/layout/hierarchy2"/>
    <dgm:cxn modelId="{6A63B725-CE2B-6E4A-B75F-D4CBC752D2B0}" type="presParOf" srcId="{2C489BC6-EE4A-8D48-9675-8E3EB657441A}" destId="{6BD0F5DA-0431-224D-A1B3-74ABDC18D4EC}" srcOrd="0" destOrd="0" presId="urn:microsoft.com/office/officeart/2005/8/layout/hierarchy2"/>
    <dgm:cxn modelId="{58C96EC6-C4BD-0A4D-BC26-40723352AE0A}" type="presParOf" srcId="{2C489BC6-EE4A-8D48-9675-8E3EB657441A}" destId="{E6E04A37-FE1F-8C4C-961E-F13143082064}" srcOrd="1" destOrd="0" presId="urn:microsoft.com/office/officeart/2005/8/layout/hierarchy2"/>
    <dgm:cxn modelId="{A4A6450B-26F3-CA4D-A9F8-3CA0366EEAE5}" type="presParOf" srcId="{E6E04A37-FE1F-8C4C-961E-F13143082064}" destId="{D9622E92-288E-3444-96FA-C98246631126}" srcOrd="0" destOrd="0" presId="urn:microsoft.com/office/officeart/2005/8/layout/hierarchy2"/>
    <dgm:cxn modelId="{A43A6E71-F312-6E43-B32D-0E52208DB285}" type="presParOf" srcId="{D9622E92-288E-3444-96FA-C98246631126}" destId="{4AF553A8-B498-1D4E-9D0C-B0BF5B88E5DC}" srcOrd="0" destOrd="0" presId="urn:microsoft.com/office/officeart/2005/8/layout/hierarchy2"/>
    <dgm:cxn modelId="{FBCF3DC6-512B-F242-B8E6-7AF978FB6AD3}" type="presParOf" srcId="{E6E04A37-FE1F-8C4C-961E-F13143082064}" destId="{05502790-6699-4546-9002-0D452CB425FC}" srcOrd="1" destOrd="0" presId="urn:microsoft.com/office/officeart/2005/8/layout/hierarchy2"/>
    <dgm:cxn modelId="{FF3C360F-FEB6-1641-AAEB-830E26217BA7}" type="presParOf" srcId="{05502790-6699-4546-9002-0D452CB425FC}" destId="{FEAA14F7-B40D-E04B-B23C-F1128AC54865}" srcOrd="0" destOrd="0" presId="urn:microsoft.com/office/officeart/2005/8/layout/hierarchy2"/>
    <dgm:cxn modelId="{20894325-D4AC-C94A-8953-67D1EBC485EF}" type="presParOf" srcId="{05502790-6699-4546-9002-0D452CB425FC}" destId="{09593F33-4776-B34A-8AB1-A90F8F0B8C81}" srcOrd="1" destOrd="0" presId="urn:microsoft.com/office/officeart/2005/8/layout/hierarchy2"/>
    <dgm:cxn modelId="{55BDA2C2-9395-E94E-B2E8-B2641E619D6B}" type="presParOf" srcId="{E6E04A37-FE1F-8C4C-961E-F13143082064}" destId="{C7C1E7BF-A160-EE4A-B71E-CFC0FDD39A50}" srcOrd="2" destOrd="0" presId="urn:microsoft.com/office/officeart/2005/8/layout/hierarchy2"/>
    <dgm:cxn modelId="{1C34429D-77C6-2D45-8415-98D70CD68F67}" type="presParOf" srcId="{C7C1E7BF-A160-EE4A-B71E-CFC0FDD39A50}" destId="{39DFB10A-E7AC-C04B-9FE6-A370158621C0}" srcOrd="0" destOrd="0" presId="urn:microsoft.com/office/officeart/2005/8/layout/hierarchy2"/>
    <dgm:cxn modelId="{D7AF4AAB-67AE-6340-A0AE-DBE27C0D0A51}" type="presParOf" srcId="{E6E04A37-FE1F-8C4C-961E-F13143082064}" destId="{7C2F64F3-2665-154F-AF93-FBE9B3162D70}" srcOrd="3" destOrd="0" presId="urn:microsoft.com/office/officeart/2005/8/layout/hierarchy2"/>
    <dgm:cxn modelId="{177F5833-3933-154B-9469-911EA72418F2}" type="presParOf" srcId="{7C2F64F3-2665-154F-AF93-FBE9B3162D70}" destId="{157439D9-759B-0F43-98B3-682DB202BE86}" srcOrd="0" destOrd="0" presId="urn:microsoft.com/office/officeart/2005/8/layout/hierarchy2"/>
    <dgm:cxn modelId="{8A0B5F71-C4B2-DD4A-8B84-CEBE8527D3C5}" type="presParOf" srcId="{7C2F64F3-2665-154F-AF93-FBE9B3162D70}" destId="{C68A8C9E-F869-AD47-92EB-ABAE6EF5DA1E}" srcOrd="1" destOrd="0" presId="urn:microsoft.com/office/officeart/2005/8/layout/hierarchy2"/>
    <dgm:cxn modelId="{378DC427-90B6-FE4A-A79E-95F8341E29CA}" type="presParOf" srcId="{FBCDC9B7-B0E2-4744-AC0F-40604C80EA49}" destId="{6F9EB51C-E386-2D4A-B6CB-95AA63529966}" srcOrd="2" destOrd="0" presId="urn:microsoft.com/office/officeart/2005/8/layout/hierarchy2"/>
    <dgm:cxn modelId="{606F0C67-A8C5-494F-A1BE-C30D04E0AEC8}" type="presParOf" srcId="{6F9EB51C-E386-2D4A-B6CB-95AA63529966}" destId="{173E28BA-4005-3149-AA51-057486F6108B}" srcOrd="0" destOrd="0" presId="urn:microsoft.com/office/officeart/2005/8/layout/hierarchy2"/>
    <dgm:cxn modelId="{8F7E3291-353F-3D47-8579-F40D203D26D7}" type="presParOf" srcId="{FBCDC9B7-B0E2-4744-AC0F-40604C80EA49}" destId="{95091D42-307B-8D42-BEA1-68D97E989A61}" srcOrd="3" destOrd="0" presId="urn:microsoft.com/office/officeart/2005/8/layout/hierarchy2"/>
    <dgm:cxn modelId="{30C727F6-1850-164F-80E3-2891AFB7E450}" type="presParOf" srcId="{95091D42-307B-8D42-BEA1-68D97E989A61}" destId="{D285F4B6-5618-CC42-8595-68187152E989}" srcOrd="0" destOrd="0" presId="urn:microsoft.com/office/officeart/2005/8/layout/hierarchy2"/>
    <dgm:cxn modelId="{73FF48A1-3A60-4B48-A5DF-D9C2C44ECD4A}" type="presParOf" srcId="{95091D42-307B-8D42-BEA1-68D97E989A61}" destId="{1DE262B5-4120-004B-9D10-C1F467BBE114}" srcOrd="1" destOrd="0" presId="urn:microsoft.com/office/officeart/2005/8/layout/hierarchy2"/>
    <dgm:cxn modelId="{64BC7481-2F19-1E47-8E2A-B42E359A802E}" type="presParOf" srcId="{1DE262B5-4120-004B-9D10-C1F467BBE114}" destId="{0C552724-20E4-4747-B34D-300502C7D4EF}" srcOrd="0" destOrd="0" presId="urn:microsoft.com/office/officeart/2005/8/layout/hierarchy2"/>
    <dgm:cxn modelId="{F050057E-6753-7741-A368-BAF36871E7E2}" type="presParOf" srcId="{0C552724-20E4-4747-B34D-300502C7D4EF}" destId="{BFDD5E3F-129A-924A-ADD2-7C5D4DCE7042}" srcOrd="0" destOrd="0" presId="urn:microsoft.com/office/officeart/2005/8/layout/hierarchy2"/>
    <dgm:cxn modelId="{6DD7CFB7-9FBF-2840-AB1C-B3E6BC7F365B}" type="presParOf" srcId="{1DE262B5-4120-004B-9D10-C1F467BBE114}" destId="{48BC0FEC-E6F8-7247-9764-CFD97B134774}" srcOrd="1" destOrd="0" presId="urn:microsoft.com/office/officeart/2005/8/layout/hierarchy2"/>
    <dgm:cxn modelId="{0C560975-E6D1-4743-81A0-505ECFD0B6E1}" type="presParOf" srcId="{48BC0FEC-E6F8-7247-9764-CFD97B134774}" destId="{B23651B7-9905-0447-B92F-F554C50D6723}" srcOrd="0" destOrd="0" presId="urn:microsoft.com/office/officeart/2005/8/layout/hierarchy2"/>
    <dgm:cxn modelId="{76FD88EB-4664-2E45-907C-F1F7D353B5F0}" type="presParOf" srcId="{48BC0FEC-E6F8-7247-9764-CFD97B134774}" destId="{E1BDF772-B643-4545-A50A-E163FE9A7610}" srcOrd="1" destOrd="0" presId="urn:microsoft.com/office/officeart/2005/8/layout/hierarchy2"/>
    <dgm:cxn modelId="{F9B27185-3608-084B-816C-E2C45703F62B}" type="presParOf" srcId="{1DE262B5-4120-004B-9D10-C1F467BBE114}" destId="{BF087139-32B3-4444-94F9-5D3F27140C31}" srcOrd="2" destOrd="0" presId="urn:microsoft.com/office/officeart/2005/8/layout/hierarchy2"/>
    <dgm:cxn modelId="{1E0252CB-153B-F340-8DFB-C8AF7355147F}" type="presParOf" srcId="{BF087139-32B3-4444-94F9-5D3F27140C31}" destId="{926AFBD2-1248-7E49-BBCE-455C62550262}" srcOrd="0" destOrd="0" presId="urn:microsoft.com/office/officeart/2005/8/layout/hierarchy2"/>
    <dgm:cxn modelId="{E5102789-4532-084E-A033-F801D44B7B37}" type="presParOf" srcId="{1DE262B5-4120-004B-9D10-C1F467BBE114}" destId="{56683E5E-D7FC-B445-B4DC-FA88CE73A64E}" srcOrd="3" destOrd="0" presId="urn:microsoft.com/office/officeart/2005/8/layout/hierarchy2"/>
    <dgm:cxn modelId="{03B7278A-0249-6D49-8186-318523E169A5}" type="presParOf" srcId="{56683E5E-D7FC-B445-B4DC-FA88CE73A64E}" destId="{3717825D-EC45-A24A-B4B2-17B8B2263283}" srcOrd="0" destOrd="0" presId="urn:microsoft.com/office/officeart/2005/8/layout/hierarchy2"/>
    <dgm:cxn modelId="{1BDE6138-ECBB-9D48-945A-D96EDD1DBFA0}" type="presParOf" srcId="{56683E5E-D7FC-B445-B4DC-FA88CE73A64E}" destId="{18C56A5D-2F85-CF40-9BEB-596C80B0AD51}"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AF9B27-BF24-431C-86A1-E22019F37F5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49003FF-7861-4CED-9947-88C838D6BA29}">
      <dgm:prSet/>
      <dgm:spPr>
        <a:solidFill>
          <a:schemeClr val="accent6"/>
        </a:solidFill>
      </dgm:spPr>
      <dgm:t>
        <a:bodyPr/>
        <a:lstStyle/>
        <a:p>
          <a:r>
            <a:rPr lang="en-US" b="0" dirty="0">
              <a:latin typeface="+mj-lt"/>
            </a:rPr>
            <a:t>KEYNOTE B96 – Phase 3 Trial (Pembrolizumab + Paclitaxel +/- Bevacizumab) in PR ovarian cancer</a:t>
          </a:r>
        </a:p>
      </dgm:t>
    </dgm:pt>
    <dgm:pt modelId="{791D0364-82B3-4BAA-9F97-D57546996FAD}" type="parTrans" cxnId="{4FAAA4B1-35A1-4F67-A48A-355F40CC9E7C}">
      <dgm:prSet/>
      <dgm:spPr/>
      <dgm:t>
        <a:bodyPr/>
        <a:lstStyle/>
        <a:p>
          <a:endParaRPr lang="en-US"/>
        </a:p>
      </dgm:t>
    </dgm:pt>
    <dgm:pt modelId="{81CB1B62-62F2-417B-B3D3-EA5CE23B4E9F}" type="sibTrans" cxnId="{4FAAA4B1-35A1-4F67-A48A-355F40CC9E7C}">
      <dgm:prSet/>
      <dgm:spPr/>
      <dgm:t>
        <a:bodyPr/>
        <a:lstStyle/>
        <a:p>
          <a:endParaRPr lang="en-US"/>
        </a:p>
      </dgm:t>
    </dgm:pt>
    <dgm:pt modelId="{D3F33E1F-7AFD-4341-9689-66770C731889}">
      <dgm:prSet custT="1"/>
      <dgm:spPr>
        <a:ln>
          <a:solidFill>
            <a:schemeClr val="lt1">
              <a:hueOff val="0"/>
              <a:satOff val="0"/>
              <a:lumOff val="0"/>
            </a:schemeClr>
          </a:solidFill>
        </a:ln>
      </dgm:spPr>
      <dgm:t>
        <a:bodyPr/>
        <a:lstStyle/>
        <a:p>
          <a:pPr>
            <a:buNone/>
          </a:pPr>
          <a:r>
            <a:rPr lang="en-US" sz="1800" b="1" dirty="0">
              <a:latin typeface="+mj-lt"/>
            </a:rPr>
            <a:t>Pembrolizumab</a:t>
          </a:r>
          <a:r>
            <a:rPr lang="en-US" sz="1800" dirty="0">
              <a:latin typeface="+mj-lt"/>
            </a:rPr>
            <a:t>: 400 mg q6 week</a:t>
          </a:r>
        </a:p>
      </dgm:t>
    </dgm:pt>
    <dgm:pt modelId="{9E2219D0-CB21-402F-A09F-9FC8DFACF118}" type="parTrans" cxnId="{38AA4B89-BC8C-4D75-AFA2-485E316C84F3}">
      <dgm:prSet/>
      <dgm:spPr/>
      <dgm:t>
        <a:bodyPr/>
        <a:lstStyle/>
        <a:p>
          <a:endParaRPr lang="en-US"/>
        </a:p>
      </dgm:t>
    </dgm:pt>
    <dgm:pt modelId="{D464CA37-D01B-4D6A-B4D7-858043610DCF}" type="sibTrans" cxnId="{38AA4B89-BC8C-4D75-AFA2-485E316C84F3}">
      <dgm:prSet/>
      <dgm:spPr/>
      <dgm:t>
        <a:bodyPr/>
        <a:lstStyle/>
        <a:p>
          <a:endParaRPr lang="en-US"/>
        </a:p>
      </dgm:t>
    </dgm:pt>
    <dgm:pt modelId="{49ED4E14-EF26-4A2C-94A5-9738821A98EB}">
      <dgm:prSet custT="1"/>
      <dgm:spPr>
        <a:ln>
          <a:solidFill>
            <a:schemeClr val="lt1">
              <a:hueOff val="0"/>
              <a:satOff val="0"/>
              <a:lumOff val="0"/>
            </a:schemeClr>
          </a:solidFill>
        </a:ln>
      </dgm:spPr>
      <dgm:t>
        <a:bodyPr/>
        <a:lstStyle/>
        <a:p>
          <a:pPr>
            <a:buNone/>
          </a:pPr>
          <a:r>
            <a:rPr lang="en-US" sz="1800" b="1" dirty="0">
              <a:latin typeface="+mj-lt"/>
            </a:rPr>
            <a:t>Weekly Paclitaxel </a:t>
          </a:r>
          <a:r>
            <a:rPr lang="en-US" sz="1800" dirty="0">
              <a:latin typeface="+mj-lt"/>
            </a:rPr>
            <a:t>(Day 1, 8, 15) q3 week cycle (no off week)</a:t>
          </a:r>
        </a:p>
      </dgm:t>
    </dgm:pt>
    <dgm:pt modelId="{C3C8145B-BEC1-4C18-A803-D43F77608457}" type="parTrans" cxnId="{BD3A1892-CFDF-4E03-9405-5558A55A3EE8}">
      <dgm:prSet/>
      <dgm:spPr/>
      <dgm:t>
        <a:bodyPr/>
        <a:lstStyle/>
        <a:p>
          <a:endParaRPr lang="en-US"/>
        </a:p>
      </dgm:t>
    </dgm:pt>
    <dgm:pt modelId="{03D81CCB-B5C9-4606-A10C-FA93C203DA0C}" type="sibTrans" cxnId="{BD3A1892-CFDF-4E03-9405-5558A55A3EE8}">
      <dgm:prSet/>
      <dgm:spPr/>
      <dgm:t>
        <a:bodyPr/>
        <a:lstStyle/>
        <a:p>
          <a:endParaRPr lang="en-US"/>
        </a:p>
      </dgm:t>
    </dgm:pt>
    <dgm:pt modelId="{09406AAA-BF7C-4E6A-B0AD-2AB84420EB49}">
      <dgm:prSet custT="1"/>
      <dgm:spPr>
        <a:ln>
          <a:solidFill>
            <a:schemeClr val="lt1">
              <a:hueOff val="0"/>
              <a:satOff val="0"/>
              <a:lumOff val="0"/>
            </a:schemeClr>
          </a:solidFill>
        </a:ln>
      </dgm:spPr>
      <dgm:t>
        <a:bodyPr/>
        <a:lstStyle/>
        <a:p>
          <a:pPr>
            <a:buNone/>
          </a:pPr>
          <a:r>
            <a:rPr lang="en-US" sz="1800" dirty="0">
              <a:latin typeface="+mj-lt"/>
            </a:rPr>
            <a:t>+/- </a:t>
          </a:r>
          <a:r>
            <a:rPr lang="en-US" sz="1800" b="1" dirty="0">
              <a:latin typeface="+mj-lt"/>
            </a:rPr>
            <a:t>Bevacizumab</a:t>
          </a:r>
          <a:r>
            <a:rPr lang="en-US" sz="1800" dirty="0">
              <a:latin typeface="+mj-lt"/>
            </a:rPr>
            <a:t> 10 mg/kg q2 weeks</a:t>
          </a:r>
        </a:p>
      </dgm:t>
    </dgm:pt>
    <dgm:pt modelId="{5A02BCDF-131C-43FD-A708-BE5A7A261C6F}" type="parTrans" cxnId="{C5202C21-D57D-4145-B1E6-395F5B54BF58}">
      <dgm:prSet/>
      <dgm:spPr/>
      <dgm:t>
        <a:bodyPr/>
        <a:lstStyle/>
        <a:p>
          <a:endParaRPr lang="en-US"/>
        </a:p>
      </dgm:t>
    </dgm:pt>
    <dgm:pt modelId="{61BD6FB8-FDEE-4436-9AE9-8709C9491684}" type="sibTrans" cxnId="{C5202C21-D57D-4145-B1E6-395F5B54BF58}">
      <dgm:prSet/>
      <dgm:spPr/>
      <dgm:t>
        <a:bodyPr/>
        <a:lstStyle/>
        <a:p>
          <a:endParaRPr lang="en-US"/>
        </a:p>
      </dgm:t>
    </dgm:pt>
    <dgm:pt modelId="{6F0C136D-95A4-4B99-B5E0-3FAB1695A0D1}" type="pres">
      <dgm:prSet presAssocID="{4AAF9B27-BF24-431C-86A1-E22019F37F5B}" presName="linear" presStyleCnt="0">
        <dgm:presLayoutVars>
          <dgm:animLvl val="lvl"/>
          <dgm:resizeHandles val="exact"/>
        </dgm:presLayoutVars>
      </dgm:prSet>
      <dgm:spPr/>
    </dgm:pt>
    <dgm:pt modelId="{01ED6E98-57E0-4C2E-BC7F-915CB3FC90DE}" type="pres">
      <dgm:prSet presAssocID="{349003FF-7861-4CED-9947-88C838D6BA29}" presName="parentText" presStyleLbl="node1" presStyleIdx="0" presStyleCnt="1">
        <dgm:presLayoutVars>
          <dgm:chMax val="0"/>
          <dgm:bulletEnabled val="1"/>
        </dgm:presLayoutVars>
      </dgm:prSet>
      <dgm:spPr/>
    </dgm:pt>
    <dgm:pt modelId="{6E9D8410-A612-4DDF-9DD6-C6C3C2926D9F}" type="pres">
      <dgm:prSet presAssocID="{349003FF-7861-4CED-9947-88C838D6BA29}" presName="childText" presStyleLbl="revTx" presStyleIdx="0" presStyleCnt="1">
        <dgm:presLayoutVars>
          <dgm:bulletEnabled val="1"/>
        </dgm:presLayoutVars>
      </dgm:prSet>
      <dgm:spPr/>
    </dgm:pt>
  </dgm:ptLst>
  <dgm:cxnLst>
    <dgm:cxn modelId="{D996A707-2E3F-4BB1-A207-82B04D967516}" type="presOf" srcId="{349003FF-7861-4CED-9947-88C838D6BA29}" destId="{01ED6E98-57E0-4C2E-BC7F-915CB3FC90DE}" srcOrd="0" destOrd="0" presId="urn:microsoft.com/office/officeart/2005/8/layout/vList2"/>
    <dgm:cxn modelId="{C5202C21-D57D-4145-B1E6-395F5B54BF58}" srcId="{349003FF-7861-4CED-9947-88C838D6BA29}" destId="{09406AAA-BF7C-4E6A-B0AD-2AB84420EB49}" srcOrd="2" destOrd="0" parTransId="{5A02BCDF-131C-43FD-A708-BE5A7A261C6F}" sibTransId="{61BD6FB8-FDEE-4436-9AE9-8709C9491684}"/>
    <dgm:cxn modelId="{4C3ED822-5D3B-46B1-B312-66BCFCCDE225}" type="presOf" srcId="{49ED4E14-EF26-4A2C-94A5-9738821A98EB}" destId="{6E9D8410-A612-4DDF-9DD6-C6C3C2926D9F}" srcOrd="0" destOrd="1" presId="urn:microsoft.com/office/officeart/2005/8/layout/vList2"/>
    <dgm:cxn modelId="{38AA4B89-BC8C-4D75-AFA2-485E316C84F3}" srcId="{349003FF-7861-4CED-9947-88C838D6BA29}" destId="{D3F33E1F-7AFD-4341-9689-66770C731889}" srcOrd="0" destOrd="0" parTransId="{9E2219D0-CB21-402F-A09F-9FC8DFACF118}" sibTransId="{D464CA37-D01B-4D6A-B4D7-858043610DCF}"/>
    <dgm:cxn modelId="{BD3A1892-CFDF-4E03-9405-5558A55A3EE8}" srcId="{349003FF-7861-4CED-9947-88C838D6BA29}" destId="{49ED4E14-EF26-4A2C-94A5-9738821A98EB}" srcOrd="1" destOrd="0" parTransId="{C3C8145B-BEC1-4C18-A803-D43F77608457}" sibTransId="{03D81CCB-B5C9-4606-A10C-FA93C203DA0C}"/>
    <dgm:cxn modelId="{C7DB90A4-A8A3-4B06-ACC6-5F3A5BDD8231}" type="presOf" srcId="{4AAF9B27-BF24-431C-86A1-E22019F37F5B}" destId="{6F0C136D-95A4-4B99-B5E0-3FAB1695A0D1}" srcOrd="0" destOrd="0" presId="urn:microsoft.com/office/officeart/2005/8/layout/vList2"/>
    <dgm:cxn modelId="{A62855AA-56A0-479B-81C8-D6C1D8B15E9A}" type="presOf" srcId="{D3F33E1F-7AFD-4341-9689-66770C731889}" destId="{6E9D8410-A612-4DDF-9DD6-C6C3C2926D9F}" srcOrd="0" destOrd="0" presId="urn:microsoft.com/office/officeart/2005/8/layout/vList2"/>
    <dgm:cxn modelId="{4FAAA4B1-35A1-4F67-A48A-355F40CC9E7C}" srcId="{4AAF9B27-BF24-431C-86A1-E22019F37F5B}" destId="{349003FF-7861-4CED-9947-88C838D6BA29}" srcOrd="0" destOrd="0" parTransId="{791D0364-82B3-4BAA-9F97-D57546996FAD}" sibTransId="{81CB1B62-62F2-417B-B3D3-EA5CE23B4E9F}"/>
    <dgm:cxn modelId="{C8A3F3EE-39C3-4083-ABD1-5D1358E9DD25}" type="presOf" srcId="{09406AAA-BF7C-4E6A-B0AD-2AB84420EB49}" destId="{6E9D8410-A612-4DDF-9DD6-C6C3C2926D9F}" srcOrd="0" destOrd="2" presId="urn:microsoft.com/office/officeart/2005/8/layout/vList2"/>
    <dgm:cxn modelId="{E2FE4191-19F1-4129-A096-DC600C4B0DC9}" type="presParOf" srcId="{6F0C136D-95A4-4B99-B5E0-3FAB1695A0D1}" destId="{01ED6E98-57E0-4C2E-BC7F-915CB3FC90DE}" srcOrd="0" destOrd="0" presId="urn:microsoft.com/office/officeart/2005/8/layout/vList2"/>
    <dgm:cxn modelId="{FAF617F5-AA68-4577-A21D-4537A23CAADD}" type="presParOf" srcId="{6F0C136D-95A4-4B99-B5E0-3FAB1695A0D1}" destId="{6E9D8410-A612-4DDF-9DD6-C6C3C2926D9F}"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A47B83-8F36-5848-BA5D-A7864F035931}">
      <dsp:nvSpPr>
        <dsp:cNvPr id="0" name=""/>
        <dsp:cNvSpPr/>
      </dsp:nvSpPr>
      <dsp:spPr>
        <a:xfrm>
          <a:off x="4978" y="2374949"/>
          <a:ext cx="2136326" cy="10681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IV q 3 week carboplatin + paclitaxel</a:t>
          </a:r>
        </a:p>
      </dsp:txBody>
      <dsp:txXfrm>
        <a:off x="36263" y="2406234"/>
        <a:ext cx="2073756" cy="1005593"/>
      </dsp:txXfrm>
    </dsp:sp>
    <dsp:sp modelId="{6AFC7506-35BC-E847-882E-9C08FB450273}">
      <dsp:nvSpPr>
        <dsp:cNvPr id="0" name=""/>
        <dsp:cNvSpPr/>
      </dsp:nvSpPr>
      <dsp:spPr>
        <a:xfrm rot="18046528">
          <a:off x="1733538" y="2174537"/>
          <a:ext cx="1670065" cy="34101"/>
        </a:xfrm>
        <a:custGeom>
          <a:avLst/>
          <a:gdLst/>
          <a:ahLst/>
          <a:cxnLst/>
          <a:rect l="0" t="0" r="0" b="0"/>
          <a:pathLst>
            <a:path>
              <a:moveTo>
                <a:pt x="0" y="17050"/>
              </a:moveTo>
              <a:lnTo>
                <a:pt x="1670065" y="1705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526819" y="2149836"/>
        <a:ext cx="83503" cy="83503"/>
      </dsp:txXfrm>
    </dsp:sp>
    <dsp:sp modelId="{6BD0F5DA-0431-224D-A1B3-74ABDC18D4EC}">
      <dsp:nvSpPr>
        <dsp:cNvPr id="0" name=""/>
        <dsp:cNvSpPr/>
      </dsp:nvSpPr>
      <dsp:spPr>
        <a:xfrm>
          <a:off x="2995836" y="940064"/>
          <a:ext cx="2136326" cy="10681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t>No bevacizumab</a:t>
          </a:r>
        </a:p>
      </dsp:txBody>
      <dsp:txXfrm>
        <a:off x="3027121" y="971349"/>
        <a:ext cx="2073756" cy="1005593"/>
      </dsp:txXfrm>
    </dsp:sp>
    <dsp:sp modelId="{D9622E92-288E-3444-96FA-C98246631126}">
      <dsp:nvSpPr>
        <dsp:cNvPr id="0" name=""/>
        <dsp:cNvSpPr/>
      </dsp:nvSpPr>
      <dsp:spPr>
        <a:xfrm rot="19063714">
          <a:off x="4982017" y="1068702"/>
          <a:ext cx="1154823" cy="34101"/>
        </a:xfrm>
        <a:custGeom>
          <a:avLst/>
          <a:gdLst/>
          <a:ahLst/>
          <a:cxnLst/>
          <a:rect l="0" t="0" r="0" b="0"/>
          <a:pathLst>
            <a:path>
              <a:moveTo>
                <a:pt x="0" y="17050"/>
              </a:moveTo>
              <a:lnTo>
                <a:pt x="1154823" y="170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30558" y="1056883"/>
        <a:ext cx="57741" cy="57741"/>
      </dsp:txXfrm>
    </dsp:sp>
    <dsp:sp modelId="{FEAA14F7-B40D-E04B-B23C-F1128AC54865}">
      <dsp:nvSpPr>
        <dsp:cNvPr id="0" name=""/>
        <dsp:cNvSpPr/>
      </dsp:nvSpPr>
      <dsp:spPr>
        <a:xfrm>
          <a:off x="5986694" y="29412"/>
          <a:ext cx="2136326" cy="133589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i="1" kern="1200" dirty="0"/>
            <a:t>BRCA</a:t>
          </a:r>
          <a:r>
            <a:rPr lang="en-US" sz="1400" b="1" kern="1200" dirty="0"/>
            <a:t> </a:t>
          </a:r>
          <a:r>
            <a:rPr lang="en-US" sz="1400" b="1" kern="1200" dirty="0" err="1"/>
            <a:t>mut</a:t>
          </a:r>
          <a:endParaRPr lang="en-US" sz="1400" b="1" kern="1200" dirty="0"/>
        </a:p>
        <a:p>
          <a:pPr marL="0" lvl="0" indent="0" algn="ctr" defTabSz="622300">
            <a:lnSpc>
              <a:spcPct val="90000"/>
            </a:lnSpc>
            <a:spcBef>
              <a:spcPct val="0"/>
            </a:spcBef>
            <a:spcAft>
              <a:spcPct val="35000"/>
            </a:spcAft>
            <a:buNone/>
          </a:pPr>
          <a:r>
            <a:rPr lang="en-US" sz="1400" b="1" kern="1200" dirty="0" err="1"/>
            <a:t>HRd</a:t>
          </a:r>
          <a:r>
            <a:rPr lang="en-US" sz="1400" b="1" kern="1200" dirty="0"/>
            <a:t>:</a:t>
          </a:r>
        </a:p>
        <a:p>
          <a:pPr marL="0" lvl="0" indent="0" algn="ctr" defTabSz="622300">
            <a:lnSpc>
              <a:spcPct val="90000"/>
            </a:lnSpc>
            <a:spcBef>
              <a:spcPct val="0"/>
            </a:spcBef>
            <a:spcAft>
              <a:spcPct val="35000"/>
            </a:spcAft>
            <a:buNone/>
          </a:pPr>
          <a:r>
            <a:rPr lang="en-US" sz="1400" kern="1200" dirty="0"/>
            <a:t>Add </a:t>
          </a:r>
          <a:r>
            <a:rPr lang="en-US" sz="1400" kern="1200" dirty="0" err="1"/>
            <a:t>PARPi</a:t>
          </a:r>
          <a:r>
            <a:rPr lang="en-US" sz="1400" kern="1200" dirty="0"/>
            <a:t> (preferred)</a:t>
          </a:r>
        </a:p>
      </dsp:txBody>
      <dsp:txXfrm>
        <a:off x="6025821" y="68539"/>
        <a:ext cx="2058072" cy="1257644"/>
      </dsp:txXfrm>
    </dsp:sp>
    <dsp:sp modelId="{C7C1E7BF-A160-EE4A-B71E-CFC0FDD39A50}">
      <dsp:nvSpPr>
        <dsp:cNvPr id="0" name=""/>
        <dsp:cNvSpPr/>
      </dsp:nvSpPr>
      <dsp:spPr>
        <a:xfrm rot="2508218">
          <a:off x="4993098" y="1821234"/>
          <a:ext cx="1092561" cy="34101"/>
        </a:xfrm>
        <a:custGeom>
          <a:avLst/>
          <a:gdLst/>
          <a:ahLst/>
          <a:cxnLst/>
          <a:rect l="0" t="0" r="0" b="0"/>
          <a:pathLst>
            <a:path>
              <a:moveTo>
                <a:pt x="0" y="17050"/>
              </a:moveTo>
              <a:lnTo>
                <a:pt x="1092561" y="170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12065" y="1810971"/>
        <a:ext cx="54628" cy="54628"/>
      </dsp:txXfrm>
    </dsp:sp>
    <dsp:sp modelId="{157439D9-759B-0F43-98B3-682DB202BE86}">
      <dsp:nvSpPr>
        <dsp:cNvPr id="0" name=""/>
        <dsp:cNvSpPr/>
      </dsp:nvSpPr>
      <dsp:spPr>
        <a:xfrm>
          <a:off x="5946595" y="1505752"/>
          <a:ext cx="2136326" cy="139334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err="1"/>
            <a:t>HRd</a:t>
          </a:r>
          <a:r>
            <a:rPr lang="en-US" sz="1400" b="1" kern="1200" dirty="0"/>
            <a:t> neg:</a:t>
          </a:r>
        </a:p>
        <a:p>
          <a:pPr marL="0" lvl="0" indent="0" algn="ctr" defTabSz="622300">
            <a:lnSpc>
              <a:spcPct val="90000"/>
            </a:lnSpc>
            <a:spcBef>
              <a:spcPct val="0"/>
            </a:spcBef>
            <a:spcAft>
              <a:spcPct val="35000"/>
            </a:spcAft>
            <a:buNone/>
          </a:pPr>
          <a:r>
            <a:rPr lang="en-US" sz="1400" kern="1200" dirty="0"/>
            <a:t>Add </a:t>
          </a:r>
          <a:r>
            <a:rPr lang="en-US" sz="1400" kern="1200" dirty="0" err="1"/>
            <a:t>PARPi</a:t>
          </a:r>
          <a:endParaRPr lang="en-US" sz="1400" kern="1200" dirty="0"/>
        </a:p>
        <a:p>
          <a:pPr marL="0" lvl="0" indent="0" algn="ctr" defTabSz="622300">
            <a:lnSpc>
              <a:spcPct val="90000"/>
            </a:lnSpc>
            <a:spcBef>
              <a:spcPct val="0"/>
            </a:spcBef>
            <a:spcAft>
              <a:spcPct val="35000"/>
            </a:spcAft>
            <a:buNone/>
          </a:pPr>
          <a:r>
            <a:rPr lang="en-US" sz="1400" kern="1200" dirty="0"/>
            <a:t>or</a:t>
          </a:r>
        </a:p>
        <a:p>
          <a:pPr marL="0" lvl="0" indent="0" algn="ctr" defTabSz="622300">
            <a:lnSpc>
              <a:spcPct val="90000"/>
            </a:lnSpc>
            <a:spcBef>
              <a:spcPct val="0"/>
            </a:spcBef>
            <a:spcAft>
              <a:spcPct val="35000"/>
            </a:spcAft>
            <a:buNone/>
          </a:pPr>
          <a:r>
            <a:rPr lang="en-US" sz="1400" kern="1200" dirty="0"/>
            <a:t>Observation</a:t>
          </a:r>
        </a:p>
      </dsp:txBody>
      <dsp:txXfrm>
        <a:off x="5987405" y="1546562"/>
        <a:ext cx="2054706" cy="1311724"/>
      </dsp:txXfrm>
    </dsp:sp>
    <dsp:sp modelId="{6F9EB51C-E386-2D4A-B6CB-95AA63529966}">
      <dsp:nvSpPr>
        <dsp:cNvPr id="0" name=""/>
        <dsp:cNvSpPr/>
      </dsp:nvSpPr>
      <dsp:spPr>
        <a:xfrm rot="3391154">
          <a:off x="1794058" y="3537978"/>
          <a:ext cx="1549025" cy="34101"/>
        </a:xfrm>
        <a:custGeom>
          <a:avLst/>
          <a:gdLst/>
          <a:ahLst/>
          <a:cxnLst/>
          <a:rect l="0" t="0" r="0" b="0"/>
          <a:pathLst>
            <a:path>
              <a:moveTo>
                <a:pt x="0" y="17050"/>
              </a:moveTo>
              <a:lnTo>
                <a:pt x="1549025" y="1705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29845" y="3516304"/>
        <a:ext cx="77451" cy="77451"/>
      </dsp:txXfrm>
    </dsp:sp>
    <dsp:sp modelId="{D285F4B6-5618-CC42-8595-68187152E989}">
      <dsp:nvSpPr>
        <dsp:cNvPr id="0" name=""/>
        <dsp:cNvSpPr/>
      </dsp:nvSpPr>
      <dsp:spPr>
        <a:xfrm>
          <a:off x="2995836" y="3666946"/>
          <a:ext cx="2136326" cy="10681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t>Bevacizumab during chemotherapy and in maintenance</a:t>
          </a:r>
        </a:p>
      </dsp:txBody>
      <dsp:txXfrm>
        <a:off x="3027121" y="3698231"/>
        <a:ext cx="2073756" cy="1005593"/>
      </dsp:txXfrm>
    </dsp:sp>
    <dsp:sp modelId="{0C552724-20E4-4747-B34D-300502C7D4EF}">
      <dsp:nvSpPr>
        <dsp:cNvPr id="0" name=""/>
        <dsp:cNvSpPr/>
      </dsp:nvSpPr>
      <dsp:spPr>
        <a:xfrm rot="19867297">
          <a:off x="5071486" y="3948324"/>
          <a:ext cx="975885" cy="34101"/>
        </a:xfrm>
        <a:custGeom>
          <a:avLst/>
          <a:gdLst/>
          <a:ahLst/>
          <a:cxnLst/>
          <a:rect l="0" t="0" r="0" b="0"/>
          <a:pathLst>
            <a:path>
              <a:moveTo>
                <a:pt x="0" y="17050"/>
              </a:moveTo>
              <a:lnTo>
                <a:pt x="975885" y="170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35031" y="3940978"/>
        <a:ext cx="48794" cy="48794"/>
      </dsp:txXfrm>
    </dsp:sp>
    <dsp:sp modelId="{B23651B7-9905-0447-B92F-F554C50D6723}">
      <dsp:nvSpPr>
        <dsp:cNvPr id="0" name=""/>
        <dsp:cNvSpPr/>
      </dsp:nvSpPr>
      <dsp:spPr>
        <a:xfrm>
          <a:off x="5986694" y="3079104"/>
          <a:ext cx="2136326" cy="13012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i="1" kern="1200" dirty="0"/>
            <a:t>BRCA</a:t>
          </a:r>
          <a:r>
            <a:rPr lang="en-US" sz="1400" b="1" kern="1200" dirty="0"/>
            <a:t> </a:t>
          </a:r>
          <a:r>
            <a:rPr lang="en-US" sz="1400" b="1" kern="1200" dirty="0" err="1"/>
            <a:t>mut</a:t>
          </a:r>
          <a:endParaRPr lang="en-US" sz="1400" b="1" kern="1200" dirty="0"/>
        </a:p>
        <a:p>
          <a:pPr marL="0" lvl="0" indent="0" algn="ctr" defTabSz="622300">
            <a:lnSpc>
              <a:spcPct val="90000"/>
            </a:lnSpc>
            <a:spcBef>
              <a:spcPct val="0"/>
            </a:spcBef>
            <a:spcAft>
              <a:spcPct val="35000"/>
            </a:spcAft>
            <a:buNone/>
          </a:pPr>
          <a:r>
            <a:rPr lang="en-US" sz="1400" b="1" kern="1200" dirty="0" err="1"/>
            <a:t>HRd</a:t>
          </a:r>
          <a:r>
            <a:rPr lang="en-US" sz="1400" b="1" kern="1200" dirty="0"/>
            <a:t>:</a:t>
          </a:r>
        </a:p>
        <a:p>
          <a:pPr marL="0" lvl="0" indent="0" algn="ctr" defTabSz="622300">
            <a:lnSpc>
              <a:spcPct val="90000"/>
            </a:lnSpc>
            <a:spcBef>
              <a:spcPct val="0"/>
            </a:spcBef>
            <a:spcAft>
              <a:spcPct val="35000"/>
            </a:spcAft>
            <a:buNone/>
          </a:pPr>
          <a:r>
            <a:rPr lang="en-US" sz="1400" kern="1200" dirty="0"/>
            <a:t>Add </a:t>
          </a:r>
          <a:r>
            <a:rPr lang="en-US" sz="1400" kern="1200" dirty="0" err="1"/>
            <a:t>PARPi</a:t>
          </a:r>
          <a:r>
            <a:rPr lang="en-US" sz="1400" kern="1200" dirty="0"/>
            <a:t> (preferred)</a:t>
          </a:r>
        </a:p>
      </dsp:txBody>
      <dsp:txXfrm>
        <a:off x="6024806" y="3117216"/>
        <a:ext cx="2060102" cy="1225012"/>
      </dsp:txXfrm>
    </dsp:sp>
    <dsp:sp modelId="{BF087139-32B3-4444-94F9-5D3F27140C31}">
      <dsp:nvSpPr>
        <dsp:cNvPr id="0" name=""/>
        <dsp:cNvSpPr/>
      </dsp:nvSpPr>
      <dsp:spPr>
        <a:xfrm rot="2737970">
          <a:off x="4948398" y="4620786"/>
          <a:ext cx="1222060" cy="34101"/>
        </a:xfrm>
        <a:custGeom>
          <a:avLst/>
          <a:gdLst/>
          <a:ahLst/>
          <a:cxnLst/>
          <a:rect l="0" t="0" r="0" b="0"/>
          <a:pathLst>
            <a:path>
              <a:moveTo>
                <a:pt x="0" y="17050"/>
              </a:moveTo>
              <a:lnTo>
                <a:pt x="1222060" y="170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28877" y="4607286"/>
        <a:ext cx="61103" cy="61103"/>
      </dsp:txXfrm>
    </dsp:sp>
    <dsp:sp modelId="{3717825D-EC45-A24A-B4B2-17B8B2263283}">
      <dsp:nvSpPr>
        <dsp:cNvPr id="0" name=""/>
        <dsp:cNvSpPr/>
      </dsp:nvSpPr>
      <dsp:spPr>
        <a:xfrm>
          <a:off x="5986694" y="4540565"/>
          <a:ext cx="2136326" cy="10681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err="1"/>
            <a:t>HRd</a:t>
          </a:r>
          <a:r>
            <a:rPr lang="en-US" sz="1400" b="1" kern="1200" dirty="0"/>
            <a:t> neg:</a:t>
          </a:r>
        </a:p>
        <a:p>
          <a:pPr marL="0" lvl="0" indent="0" algn="ctr" defTabSz="622300">
            <a:lnSpc>
              <a:spcPct val="90000"/>
            </a:lnSpc>
            <a:spcBef>
              <a:spcPct val="0"/>
            </a:spcBef>
            <a:spcAft>
              <a:spcPct val="35000"/>
            </a:spcAft>
            <a:buNone/>
          </a:pPr>
          <a:r>
            <a:rPr lang="en-US" sz="1400" kern="1200" dirty="0"/>
            <a:t>Continue bevacizumab</a:t>
          </a:r>
        </a:p>
      </dsp:txBody>
      <dsp:txXfrm>
        <a:off x="6017979" y="4571850"/>
        <a:ext cx="2073756" cy="10055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ED6E98-57E0-4C2E-BC7F-915CB3FC90DE}">
      <dsp:nvSpPr>
        <dsp:cNvPr id="0" name=""/>
        <dsp:cNvSpPr/>
      </dsp:nvSpPr>
      <dsp:spPr>
        <a:xfrm>
          <a:off x="0" y="33063"/>
          <a:ext cx="10041147" cy="479700"/>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kern="1200" dirty="0">
              <a:latin typeface="+mj-lt"/>
            </a:rPr>
            <a:t>KEYNOTE B96 – Phase 3 Trial (Pembrolizumab + Paclitaxel +/- Bevacizumab) in PR ovarian cancer</a:t>
          </a:r>
        </a:p>
      </dsp:txBody>
      <dsp:txXfrm>
        <a:off x="23417" y="56480"/>
        <a:ext cx="9994313" cy="432866"/>
      </dsp:txXfrm>
    </dsp:sp>
    <dsp:sp modelId="{6E9D8410-A612-4DDF-9DD6-C6C3C2926D9F}">
      <dsp:nvSpPr>
        <dsp:cNvPr id="0" name=""/>
        <dsp:cNvSpPr/>
      </dsp:nvSpPr>
      <dsp:spPr>
        <a:xfrm>
          <a:off x="0" y="512764"/>
          <a:ext cx="10041147" cy="931500"/>
        </a:xfrm>
        <a:prstGeom prst="rect">
          <a:avLst/>
        </a:prstGeom>
        <a:noFill/>
        <a:ln>
          <a:solidFill>
            <a:schemeClr val="lt1">
              <a:hueOff val="0"/>
              <a:satOff val="0"/>
              <a:lumOff val="0"/>
            </a:schemeClr>
          </a:solidFill>
        </a:ln>
        <a:effectLst/>
      </dsp:spPr>
      <dsp:style>
        <a:lnRef idx="0">
          <a:scrgbClr r="0" g="0" b="0"/>
        </a:lnRef>
        <a:fillRef idx="0">
          <a:scrgbClr r="0" g="0" b="0"/>
        </a:fillRef>
        <a:effectRef idx="0">
          <a:scrgbClr r="0" g="0" b="0"/>
        </a:effectRef>
        <a:fontRef idx="minor"/>
      </dsp:style>
      <dsp:txBody>
        <a:bodyPr spcFirstLastPara="0" vert="horz" wrap="square" lIns="318806" tIns="22860" rIns="128016" bIns="22860" numCol="1" spcCol="1270" anchor="t" anchorCtr="0">
          <a:noAutofit/>
        </a:bodyPr>
        <a:lstStyle/>
        <a:p>
          <a:pPr marL="171450" lvl="1" indent="-171450" algn="l" defTabSz="800100">
            <a:lnSpc>
              <a:spcPct val="90000"/>
            </a:lnSpc>
            <a:spcBef>
              <a:spcPct val="0"/>
            </a:spcBef>
            <a:spcAft>
              <a:spcPct val="20000"/>
            </a:spcAft>
            <a:buNone/>
          </a:pPr>
          <a:r>
            <a:rPr lang="en-US" sz="1800" b="1" kern="1200" dirty="0">
              <a:latin typeface="+mj-lt"/>
            </a:rPr>
            <a:t>Pembrolizumab</a:t>
          </a:r>
          <a:r>
            <a:rPr lang="en-US" sz="1800" kern="1200" dirty="0">
              <a:latin typeface="+mj-lt"/>
            </a:rPr>
            <a:t>: 400 mg q6 week</a:t>
          </a:r>
        </a:p>
        <a:p>
          <a:pPr marL="171450" lvl="1" indent="-171450" algn="l" defTabSz="800100">
            <a:lnSpc>
              <a:spcPct val="90000"/>
            </a:lnSpc>
            <a:spcBef>
              <a:spcPct val="0"/>
            </a:spcBef>
            <a:spcAft>
              <a:spcPct val="20000"/>
            </a:spcAft>
            <a:buNone/>
          </a:pPr>
          <a:r>
            <a:rPr lang="en-US" sz="1800" b="1" kern="1200" dirty="0">
              <a:latin typeface="+mj-lt"/>
            </a:rPr>
            <a:t>Weekly Paclitaxel </a:t>
          </a:r>
          <a:r>
            <a:rPr lang="en-US" sz="1800" kern="1200" dirty="0">
              <a:latin typeface="+mj-lt"/>
            </a:rPr>
            <a:t>(Day 1, 8, 15) q3 week cycle (no off week)</a:t>
          </a:r>
        </a:p>
        <a:p>
          <a:pPr marL="171450" lvl="1" indent="-171450" algn="l" defTabSz="800100">
            <a:lnSpc>
              <a:spcPct val="90000"/>
            </a:lnSpc>
            <a:spcBef>
              <a:spcPct val="0"/>
            </a:spcBef>
            <a:spcAft>
              <a:spcPct val="20000"/>
            </a:spcAft>
            <a:buNone/>
          </a:pPr>
          <a:r>
            <a:rPr lang="en-US" sz="1800" kern="1200" dirty="0">
              <a:latin typeface="+mj-lt"/>
            </a:rPr>
            <a:t>+/- </a:t>
          </a:r>
          <a:r>
            <a:rPr lang="en-US" sz="1800" b="1" kern="1200" dirty="0">
              <a:latin typeface="+mj-lt"/>
            </a:rPr>
            <a:t>Bevacizumab</a:t>
          </a:r>
          <a:r>
            <a:rPr lang="en-US" sz="1800" kern="1200" dirty="0">
              <a:latin typeface="+mj-lt"/>
            </a:rPr>
            <a:t> 10 mg/kg q2 weeks</a:t>
          </a:r>
        </a:p>
      </dsp:txBody>
      <dsp:txXfrm>
        <a:off x="0" y="512764"/>
        <a:ext cx="10041147" cy="93150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0.63874</cdr:x>
      <cdr:y>0.8053</cdr:y>
    </cdr:from>
    <cdr:to>
      <cdr:x>0.96908</cdr:x>
      <cdr:y>0.87604</cdr:y>
    </cdr:to>
    <cdr:sp macro="" textlink="">
      <cdr:nvSpPr>
        <cdr:cNvPr id="2" name="TextBox 149">
          <a:extLst xmlns:a="http://schemas.openxmlformats.org/drawingml/2006/main">
            <a:ext uri="{FF2B5EF4-FFF2-40B4-BE49-F238E27FC236}">
              <a16:creationId xmlns:a16="http://schemas.microsoft.com/office/drawing/2014/main" id="{4393A97E-B14B-C6FF-D941-9BD4F155AB71}"/>
            </a:ext>
          </a:extLst>
        </cdr:cNvPr>
        <cdr:cNvSpPr txBox="1"/>
      </cdr:nvSpPr>
      <cdr:spPr>
        <a:xfrm xmlns:a="http://schemas.openxmlformats.org/drawingml/2006/main">
          <a:off x="605029" y="2628113"/>
          <a:ext cx="312906" cy="2308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t>0</a:t>
          </a:r>
          <a:r>
            <a:rPr lang="en-US" sz="900" dirty="0">
              <a:solidFill>
                <a:schemeClr val="bg1"/>
              </a:solidFill>
            </a:rPr>
            <a:t>0</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5/13/26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F6A46-7AB6-FB6E-8ADD-B37C79850EA9}"/>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848452CB-6631-FE2E-4126-4A1A5CD16299}"/>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B36DDEC1-EEFF-5E27-1DD3-63DF2E7DAE45}"/>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B746BCE-955E-126F-5132-729936CBC2DE}"/>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812537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685800"/>
            <a:endParaRPr lang="en-US"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F1335830-2717-1B4B-994C-ECE41D1A32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3650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B3444B1-158A-4BF6-99BF-61DE2EB2E3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9098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2388" y="565150"/>
            <a:ext cx="5026025" cy="2827338"/>
          </a:xfrm>
        </p:spPr>
      </p:sp>
      <p:sp>
        <p:nvSpPr>
          <p:cNvPr id="3" name="Notes Placeholder 2"/>
          <p:cNvSpPr>
            <a:spLocks noGrp="1"/>
          </p:cNvSpPr>
          <p:nvPr>
            <p:ph type="body" idx="1"/>
          </p:nvPr>
        </p:nvSpPr>
        <p:spPr/>
        <p:txBody>
          <a:bodyPr>
            <a:normAutofit/>
          </a:bodyPr>
          <a:lstStyle/>
          <a:p>
            <a:pPr>
              <a:buFont typeface="Arial" pitchFamily="34" charset="0"/>
              <a:buNone/>
            </a:pPr>
            <a:endParaRPr lang="en-GB" dirty="0"/>
          </a:p>
        </p:txBody>
      </p:sp>
    </p:spTree>
    <p:extLst>
      <p:ext uri="{BB962C8B-B14F-4D97-AF65-F5344CB8AC3E}">
        <p14:creationId xmlns:p14="http://schemas.microsoft.com/office/powerpoint/2010/main" val="280799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4887A8A1-9826-4D31-9A47-DD817BEEC7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252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E59354-0BFB-4C3D-A8AF-7FF1933CF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683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ABC037-018F-41B0-A80F-BEA94D21DD8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38854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28</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74945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719138"/>
            <a:ext cx="4914900" cy="27638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6B53C8-14E4-49A7-A1A5-3BF810B81EBE}" type="slidenum">
              <a:rPr kumimoji="0" lang="en-GB"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B75608D0-4461-4097-909A-E24B413DB632}"/>
              </a:ext>
            </a:extLst>
          </p:cNvPr>
          <p:cNvSpPr>
            <a:spLocks noChangeArrowheads="1"/>
          </p:cNvSpPr>
          <p:nvPr/>
        </p:nvSpPr>
        <p:spPr bwMode="auto">
          <a:xfrm flipH="1">
            <a:off x="1" y="720091"/>
            <a:ext cx="1047691" cy="4001095"/>
          </a:xfrm>
          <a:prstGeom prst="rect">
            <a:avLst/>
          </a:prstGeom>
          <a:solidFill>
            <a:schemeClr val="bg1"/>
          </a:solidFill>
          <a:ln w="6350" algn="ctr">
            <a:solidFill>
              <a:schemeClr val="tx1"/>
            </a:solidFill>
            <a:miter lim="800000"/>
            <a:headEnd/>
            <a:tailEnd/>
          </a:ln>
        </p:spPr>
        <p:txBody>
          <a:bodyPr wrap="square" lIns="22817" tIns="0" rIns="0" bIns="0">
            <a:spAutoFit/>
          </a:bodyPr>
          <a:lstStyle/>
          <a:p>
            <a:pPr marL="0" marR="0" lvl="0" indent="0" algn="l" defTabSz="931077"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err="1">
                <a:ln>
                  <a:noFill/>
                </a:ln>
                <a:solidFill>
                  <a:srgbClr val="FF0000"/>
                </a:solidFill>
                <a:effectLst/>
                <a:uLnTx/>
                <a:uFillTx/>
                <a:latin typeface="Arial"/>
                <a:ea typeface="+mn-ea"/>
                <a:cs typeface="Calibri" panose="020F0502020204030204" pitchFamily="34" charset="0"/>
              </a:rPr>
              <a:t>HRp</a:t>
            </a:r>
            <a:r>
              <a:rPr kumimoji="0" lang="en-US" sz="500" b="1" i="0" u="none" strike="noStrike" kern="1200" cap="none" spc="0" normalizeH="0" baseline="0" noProof="0">
                <a:ln>
                  <a:noFill/>
                </a:ln>
                <a:solidFill>
                  <a:srgbClr val="FF0000"/>
                </a:solidFill>
                <a:effectLst/>
                <a:uLnTx/>
                <a:uFillTx/>
                <a:latin typeface="Arial"/>
                <a:ea typeface="+mn-ea"/>
                <a:cs typeface="Calibri" panose="020F0502020204030204" pitchFamily="34" charset="0"/>
              </a:rPr>
              <a:t>/</a:t>
            </a:r>
            <a:r>
              <a:rPr kumimoji="0" lang="en-US" sz="500" b="1" i="0" u="none" strike="noStrike" kern="1200" cap="none" spc="0" normalizeH="0" baseline="0" noProof="0" err="1">
                <a:ln>
                  <a:noFill/>
                </a:ln>
                <a:solidFill>
                  <a:srgbClr val="FF0000"/>
                </a:solidFill>
                <a:effectLst/>
                <a:uLnTx/>
                <a:uFillTx/>
                <a:latin typeface="Arial"/>
                <a:ea typeface="+mn-ea"/>
                <a:cs typeface="Calibri" panose="020F0502020204030204" pitchFamily="34" charset="0"/>
              </a:rPr>
              <a:t>HRd</a:t>
            </a:r>
            <a:endParaRPr kumimoji="0" lang="en-US" sz="500" b="1" i="0" u="none" strike="noStrike" kern="1200" cap="none" spc="0" normalizeH="0" baseline="0" noProof="0">
              <a:ln>
                <a:noFill/>
              </a:ln>
              <a:solidFill>
                <a:srgbClr val="FF0000"/>
              </a:solidFill>
              <a:effectLst/>
              <a:uLnTx/>
              <a:uFillTx/>
              <a:latin typeface="Arial"/>
              <a:ea typeface="+mn-ea"/>
              <a:cs typeface="Calibri" panose="020F0502020204030204" pitchFamily="34" charset="0"/>
            </a:endParaRPr>
          </a:p>
          <a:p>
            <a:pPr marL="0" marR="0" lvl="0" indent="0" algn="l" defTabSz="931077"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FF0000"/>
                </a:solidFill>
                <a:effectLst/>
                <a:uLnTx/>
                <a:uFillTx/>
                <a:latin typeface="Arial"/>
                <a:ea typeface="+mn-ea"/>
                <a:cs typeface="Calibri" panose="020F0502020204030204" pitchFamily="34" charset="0"/>
              </a:rPr>
              <a:t>1. The Cancer Genome Atlas Research Network 2011/p613/Fig 3C/HR pathway=~50%</a:t>
            </a:r>
          </a:p>
          <a:p>
            <a:pPr marL="0" marR="0" lvl="0" indent="0" algn="l" defTabSz="931077"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FF0000"/>
              </a:solidFill>
              <a:effectLst/>
              <a:uLnTx/>
              <a:uFillTx/>
              <a:latin typeface="Arial"/>
              <a:ea typeface="+mn-ea"/>
              <a:cs typeface="Calibri" panose="020F0502020204030204" pitchFamily="34" charset="0"/>
            </a:endParaRPr>
          </a:p>
          <a:p>
            <a:pPr marL="0" marR="0" lvl="0" indent="0" algn="l" defTabSz="931077" rtl="0" eaLnBrk="1" fontAlgn="auto" latinLnBrk="0" hangingPunct="1">
              <a:lnSpc>
                <a:spcPct val="100000"/>
              </a:lnSpc>
              <a:spcBef>
                <a:spcPts val="0"/>
              </a:spcBef>
              <a:spcAft>
                <a:spcPts val="0"/>
              </a:spcAft>
              <a:buClrTx/>
              <a:buSzTx/>
              <a:buFontTx/>
              <a:buNone/>
              <a:tabLst/>
              <a:defRPr/>
            </a:pPr>
            <a:r>
              <a:rPr kumimoji="0" lang="en-US" sz="500" b="1" i="1" u="none" strike="noStrike" kern="1200" cap="none" spc="0" normalizeH="0" baseline="0" noProof="0" err="1">
                <a:ln>
                  <a:noFill/>
                </a:ln>
                <a:solidFill>
                  <a:srgbClr val="FF0000"/>
                </a:solidFill>
                <a:effectLst/>
                <a:uLnTx/>
                <a:uFillTx/>
                <a:latin typeface="Arial"/>
                <a:ea typeface="+mn-ea"/>
                <a:cs typeface="Calibri" panose="020F0502020204030204" pitchFamily="34" charset="0"/>
              </a:rPr>
              <a:t>BRCA</a:t>
            </a:r>
            <a:r>
              <a:rPr kumimoji="0" lang="en-US" sz="500" b="1" i="0" u="none" strike="noStrike" kern="1200" cap="none" spc="0" normalizeH="0" baseline="0" noProof="0" err="1">
                <a:ln>
                  <a:noFill/>
                </a:ln>
                <a:solidFill>
                  <a:srgbClr val="FF0000"/>
                </a:solidFill>
                <a:effectLst/>
                <a:uLnTx/>
                <a:uFillTx/>
                <a:latin typeface="Arial"/>
                <a:ea typeface="+mn-ea"/>
                <a:cs typeface="Calibri" panose="020F0502020204030204" pitchFamily="34" charset="0"/>
              </a:rPr>
              <a:t>wt</a:t>
            </a:r>
            <a:r>
              <a:rPr kumimoji="0" lang="en-US" sz="500" b="1" i="0" u="none" strike="noStrike" kern="1200" cap="none" spc="0" normalizeH="0" baseline="0" noProof="0">
                <a:ln>
                  <a:noFill/>
                </a:ln>
                <a:solidFill>
                  <a:srgbClr val="FF0000"/>
                </a:solidFill>
                <a:effectLst/>
                <a:uLnTx/>
                <a:uFillTx/>
                <a:latin typeface="Arial"/>
                <a:ea typeface="+mn-ea"/>
                <a:cs typeface="Calibri" panose="020F0502020204030204" pitchFamily="34" charset="0"/>
              </a:rPr>
              <a:t>/</a:t>
            </a:r>
            <a:r>
              <a:rPr kumimoji="0" lang="en-US" sz="500" b="1" i="1" u="none" strike="noStrike" kern="1200" cap="none" spc="0" normalizeH="0" baseline="0" noProof="0" err="1">
                <a:ln>
                  <a:noFill/>
                </a:ln>
                <a:solidFill>
                  <a:srgbClr val="FF0000"/>
                </a:solidFill>
                <a:effectLst/>
                <a:uLnTx/>
                <a:uFillTx/>
                <a:latin typeface="Arial"/>
                <a:ea typeface="+mn-ea"/>
                <a:cs typeface="Calibri" panose="020F0502020204030204" pitchFamily="34" charset="0"/>
              </a:rPr>
              <a:t>BRCAm</a:t>
            </a:r>
            <a:endParaRPr kumimoji="0" lang="en-US" sz="500" b="1" i="0" u="none" strike="noStrike" kern="1200" cap="none" spc="0" normalizeH="0" baseline="0" noProof="0">
              <a:ln>
                <a:noFill/>
              </a:ln>
              <a:solidFill>
                <a:srgbClr val="FF0000"/>
              </a:solidFill>
              <a:effectLst/>
              <a:uLnTx/>
              <a:uFillTx/>
              <a:latin typeface="Arial"/>
              <a:ea typeface="+mn-ea"/>
              <a:cs typeface="Calibri" panose="020F0502020204030204" pitchFamily="34" charset="0"/>
            </a:endParaRPr>
          </a:p>
          <a:p>
            <a:pPr marL="0" marR="0" lvl="0" indent="0" algn="l" defTabSz="931077"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FF0000"/>
                </a:solidFill>
                <a:effectLst/>
                <a:uLnTx/>
                <a:uFillTx/>
                <a:latin typeface="Arial"/>
                <a:ea typeface="+mn-ea"/>
                <a:cs typeface="Calibri" panose="020F0502020204030204" pitchFamily="34" charset="0"/>
              </a:rPr>
              <a:t>2. Pennington 2014/</a:t>
            </a:r>
            <a:br>
              <a:rPr kumimoji="0" lang="en-US" sz="500" b="0" i="0" u="none" strike="noStrike" kern="1200" cap="none" spc="0" normalizeH="0" baseline="0" noProof="0">
                <a:ln>
                  <a:noFill/>
                </a:ln>
                <a:solidFill>
                  <a:srgbClr val="FF0000"/>
                </a:solidFill>
                <a:effectLst/>
                <a:uLnTx/>
                <a:uFillTx/>
                <a:latin typeface="Arial"/>
                <a:ea typeface="+mn-ea"/>
                <a:cs typeface="Calibri" panose="020F0502020204030204" pitchFamily="34" charset="0"/>
              </a:rPr>
            </a:br>
            <a:r>
              <a:rPr kumimoji="0" lang="en-US" sz="500" b="0" i="0" u="none" strike="noStrike" kern="1200" cap="none" spc="0" normalizeH="0" baseline="0" noProof="0">
                <a:ln>
                  <a:noFill/>
                </a:ln>
                <a:solidFill>
                  <a:srgbClr val="FF0000"/>
                </a:solidFill>
                <a:effectLst/>
                <a:uLnTx/>
                <a:uFillTx/>
                <a:latin typeface="Arial"/>
                <a:ea typeface="+mn-ea"/>
                <a:cs typeface="Calibri" panose="020F0502020204030204" pitchFamily="34" charset="0"/>
              </a:rPr>
              <a:t>p765/c1/¶3/L1-4; c2/¶2/L6-14</a:t>
            </a:r>
          </a:p>
          <a:p>
            <a:pPr marL="0" marR="0" lvl="0" indent="0" algn="l" defTabSz="931077"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FF0000"/>
              </a:solidFill>
              <a:effectLst/>
              <a:uLnTx/>
              <a:uFillTx/>
              <a:latin typeface="Arial"/>
              <a:ea typeface="+mn-ea"/>
              <a:cs typeface="Calibri" panose="020F0502020204030204" pitchFamily="34" charset="0"/>
            </a:endParaRPr>
          </a:p>
          <a:p>
            <a:pPr marL="0" marR="0" lvl="0" indent="0" algn="l" defTabSz="931077" rtl="0" eaLnBrk="1" fontAlgn="auto" latinLnBrk="0" hangingPunct="1">
              <a:lnSpc>
                <a:spcPct val="100000"/>
              </a:lnSpc>
              <a:spcBef>
                <a:spcPts val="0"/>
              </a:spcBef>
              <a:spcAft>
                <a:spcPts val="0"/>
              </a:spcAft>
              <a:buClrTx/>
              <a:buSzTx/>
              <a:buFontTx/>
              <a:buNone/>
              <a:tabLst/>
              <a:defRPr/>
            </a:pPr>
            <a:r>
              <a:rPr kumimoji="0" lang="en-US" sz="500" b="1" i="1" u="none" strike="noStrike" kern="1200" cap="none" spc="0" normalizeH="0" baseline="0" noProof="0" err="1">
                <a:ln>
                  <a:noFill/>
                </a:ln>
                <a:solidFill>
                  <a:srgbClr val="FF0000"/>
                </a:solidFill>
                <a:effectLst/>
                <a:uLnTx/>
                <a:uFillTx/>
                <a:latin typeface="Arial"/>
                <a:ea typeface="+mn-ea"/>
                <a:cs typeface="Calibri" panose="020F0502020204030204" pitchFamily="34" charset="0"/>
              </a:rPr>
              <a:t>BRCA</a:t>
            </a:r>
            <a:r>
              <a:rPr kumimoji="0" lang="en-US" sz="500" b="1" i="0" u="none" strike="noStrike" kern="1200" cap="none" spc="0" normalizeH="0" baseline="0" noProof="0" err="1">
                <a:ln>
                  <a:noFill/>
                </a:ln>
                <a:solidFill>
                  <a:srgbClr val="FF0000"/>
                </a:solidFill>
                <a:effectLst/>
                <a:uLnTx/>
                <a:uFillTx/>
                <a:latin typeface="Arial"/>
                <a:ea typeface="+mn-ea"/>
                <a:cs typeface="Calibri" panose="020F0502020204030204" pitchFamily="34" charset="0"/>
              </a:rPr>
              <a:t>mut</a:t>
            </a:r>
            <a:r>
              <a:rPr kumimoji="0" lang="en-US" sz="500" b="1" i="0" u="none" strike="noStrike" kern="1200" cap="none" spc="0" normalizeH="0" baseline="0" noProof="0">
                <a:ln>
                  <a:noFill/>
                </a:ln>
                <a:solidFill>
                  <a:srgbClr val="FF0000"/>
                </a:solidFill>
                <a:effectLst/>
                <a:uLnTx/>
                <a:uFillTx/>
                <a:latin typeface="Arial"/>
                <a:ea typeface="+mn-ea"/>
                <a:cs typeface="Calibri" panose="020F0502020204030204" pitchFamily="34" charset="0"/>
              </a:rPr>
              <a:t> calc:</a:t>
            </a:r>
            <a:endParaRPr kumimoji="0" lang="en-US" sz="500" b="0" i="0" u="none" strike="noStrike" kern="1200" cap="none" spc="0" normalizeH="0" baseline="0" noProof="0">
              <a:ln>
                <a:noFill/>
              </a:ln>
              <a:solidFill>
                <a:srgbClr val="FF0000"/>
              </a:solidFill>
              <a:effectLst/>
              <a:uLnTx/>
              <a:uFillTx/>
              <a:latin typeface="Arial"/>
              <a:ea typeface="+mn-ea"/>
              <a:cs typeface="Calibri" panose="020F0502020204030204" pitchFamily="34" charset="0"/>
            </a:endParaRPr>
          </a:p>
          <a:p>
            <a:pPr marL="0" marR="0" lvl="0" indent="0" algn="l" defTabSz="931077"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FF0000"/>
                </a:solidFill>
                <a:effectLst/>
                <a:uLnTx/>
                <a:uFillTx/>
                <a:latin typeface="Arial"/>
                <a:ea typeface="+mn-ea"/>
                <a:cs typeface="Calibri" panose="020F0502020204030204" pitchFamily="34" charset="0"/>
              </a:rPr>
              <a:t>(68 </a:t>
            </a:r>
            <a:r>
              <a:rPr kumimoji="0" lang="en-US" sz="500" b="0" i="1" u="none" strike="noStrike" kern="1200" cap="none" spc="0" normalizeH="0" baseline="0" noProof="0">
                <a:ln>
                  <a:noFill/>
                </a:ln>
                <a:solidFill>
                  <a:srgbClr val="FF0000"/>
                </a:solidFill>
                <a:effectLst/>
                <a:uLnTx/>
                <a:uFillTx/>
                <a:latin typeface="Arial"/>
                <a:ea typeface="+mn-ea"/>
                <a:cs typeface="Calibri" panose="020F0502020204030204" pitchFamily="34" charset="0"/>
              </a:rPr>
              <a:t>BRCA1</a:t>
            </a:r>
            <a:r>
              <a:rPr kumimoji="0" lang="en-US" sz="500" b="0" i="0" u="none" strike="noStrike" kern="1200" cap="none" spc="0" normalizeH="0" baseline="0" noProof="0">
                <a:ln>
                  <a:noFill/>
                </a:ln>
                <a:solidFill>
                  <a:srgbClr val="FF0000"/>
                </a:solidFill>
                <a:effectLst/>
                <a:uLnTx/>
                <a:uFillTx/>
                <a:latin typeface="Arial"/>
                <a:ea typeface="+mn-ea"/>
                <a:cs typeface="Calibri" panose="020F0502020204030204" pitchFamily="34" charset="0"/>
              </a:rPr>
              <a:t> mut + 23 </a:t>
            </a:r>
            <a:r>
              <a:rPr kumimoji="0" lang="en-US" sz="500" b="0" i="1" u="none" strike="noStrike" kern="1200" cap="none" spc="0" normalizeH="0" baseline="0" noProof="0">
                <a:ln>
                  <a:noFill/>
                </a:ln>
                <a:solidFill>
                  <a:srgbClr val="FF0000"/>
                </a:solidFill>
                <a:effectLst/>
                <a:uLnTx/>
                <a:uFillTx/>
                <a:latin typeface="Arial"/>
                <a:ea typeface="+mn-ea"/>
                <a:cs typeface="Calibri" panose="020F0502020204030204" pitchFamily="34" charset="0"/>
              </a:rPr>
              <a:t>BRCA2</a:t>
            </a:r>
            <a:r>
              <a:rPr kumimoji="0" lang="en-US" sz="500" b="0" i="0" u="none" strike="noStrike" kern="1200" cap="none" spc="0" normalizeH="0" baseline="0" noProof="0">
                <a:ln>
                  <a:noFill/>
                </a:ln>
                <a:solidFill>
                  <a:srgbClr val="FF0000"/>
                </a:solidFill>
                <a:effectLst/>
                <a:uLnTx/>
                <a:uFillTx/>
                <a:latin typeface="Arial"/>
                <a:ea typeface="+mn-ea"/>
                <a:cs typeface="Calibri" panose="020F0502020204030204" pitchFamily="34" charset="0"/>
              </a:rPr>
              <a:t> mut)/367 total individuals in study=0.248*100%=</a:t>
            </a:r>
            <a:br>
              <a:rPr kumimoji="0" lang="en-US" sz="500" b="0" i="0" u="none" strike="noStrike" kern="1200" cap="none" spc="0" normalizeH="0" baseline="0" noProof="0">
                <a:ln>
                  <a:noFill/>
                </a:ln>
                <a:solidFill>
                  <a:srgbClr val="FF0000"/>
                </a:solidFill>
                <a:effectLst/>
                <a:uLnTx/>
                <a:uFillTx/>
                <a:latin typeface="Arial"/>
                <a:ea typeface="+mn-ea"/>
                <a:cs typeface="Calibri" panose="020F0502020204030204" pitchFamily="34" charset="0"/>
              </a:rPr>
            </a:br>
            <a:r>
              <a:rPr kumimoji="0" lang="en-US" sz="500" b="0" i="0" u="none" strike="noStrike" kern="1200" cap="none" spc="0" normalizeH="0" baseline="0" noProof="0">
                <a:ln>
                  <a:noFill/>
                </a:ln>
                <a:solidFill>
                  <a:srgbClr val="FF0000"/>
                </a:solidFill>
                <a:effectLst/>
                <a:uLnTx/>
                <a:uFillTx/>
                <a:latin typeface="Arial"/>
                <a:ea typeface="+mn-ea"/>
                <a:cs typeface="Calibri" panose="020F0502020204030204" pitchFamily="34" charset="0"/>
              </a:rPr>
              <a:t>24.8% rounded up to ~25%</a:t>
            </a:r>
          </a:p>
          <a:p>
            <a:pPr marL="0" marR="0" lvl="0" indent="0" algn="l" defTabSz="931077"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FF0000"/>
              </a:solidFill>
              <a:effectLst/>
              <a:uLnTx/>
              <a:uFillTx/>
              <a:latin typeface="Arial"/>
              <a:ea typeface="+mn-ea"/>
              <a:cs typeface="Calibri" panose="020F0502020204030204" pitchFamily="34" charset="0"/>
            </a:endParaRPr>
          </a:p>
          <a:p>
            <a:pPr marL="0" marR="0" lvl="0" indent="0" algn="l" defTabSz="931077" rtl="0" eaLnBrk="1" fontAlgn="auto" latinLnBrk="0" hangingPunct="1">
              <a:lnSpc>
                <a:spcPct val="100000"/>
              </a:lnSpc>
              <a:spcBef>
                <a:spcPts val="0"/>
              </a:spcBef>
              <a:spcAft>
                <a:spcPts val="0"/>
              </a:spcAft>
              <a:buClrTx/>
              <a:buSzTx/>
              <a:buFontTx/>
              <a:buNone/>
              <a:tabLst/>
              <a:defRPr/>
            </a:pPr>
            <a:r>
              <a:rPr kumimoji="0" lang="en-US" sz="500" b="1" i="1" u="none" strike="noStrike" kern="1200" cap="none" spc="0" normalizeH="0" baseline="0" noProof="0" err="1">
                <a:ln>
                  <a:noFill/>
                </a:ln>
                <a:solidFill>
                  <a:srgbClr val="FF0000"/>
                </a:solidFill>
                <a:effectLst/>
                <a:uLnTx/>
                <a:uFillTx/>
                <a:latin typeface="Arial"/>
                <a:ea typeface="+mn-ea"/>
                <a:cs typeface="Calibri" panose="020F0502020204030204" pitchFamily="34" charset="0"/>
              </a:rPr>
              <a:t>BRCA</a:t>
            </a:r>
            <a:r>
              <a:rPr kumimoji="0" lang="en-US" sz="500" b="1" i="0" u="none" strike="noStrike" kern="1200" cap="none" spc="0" normalizeH="0" baseline="0" noProof="0" err="1">
                <a:ln>
                  <a:noFill/>
                </a:ln>
                <a:solidFill>
                  <a:srgbClr val="FF0000"/>
                </a:solidFill>
                <a:effectLst/>
                <a:uLnTx/>
                <a:uFillTx/>
                <a:latin typeface="Arial"/>
                <a:ea typeface="+mn-ea"/>
                <a:cs typeface="Calibri" panose="020F0502020204030204" pitchFamily="34" charset="0"/>
              </a:rPr>
              <a:t>wt</a:t>
            </a:r>
            <a:r>
              <a:rPr kumimoji="0" lang="en-US" sz="500" b="1" i="0" u="none" strike="noStrike" kern="1200" cap="none" spc="0" normalizeH="0" baseline="0" noProof="0">
                <a:ln>
                  <a:noFill/>
                </a:ln>
                <a:solidFill>
                  <a:srgbClr val="FF0000"/>
                </a:solidFill>
                <a:effectLst/>
                <a:uLnTx/>
                <a:uFillTx/>
                <a:latin typeface="Arial"/>
                <a:ea typeface="+mn-ea"/>
                <a:cs typeface="Calibri" panose="020F0502020204030204" pitchFamily="34" charset="0"/>
              </a:rPr>
              <a:t> calc:</a:t>
            </a:r>
          </a:p>
          <a:p>
            <a:pPr marL="0" marR="0" lvl="0" indent="0" algn="l" defTabSz="931077"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FF0000"/>
                </a:solidFill>
                <a:effectLst/>
                <a:uLnTx/>
                <a:uFillTx/>
                <a:latin typeface="Arial"/>
                <a:ea typeface="+mn-ea"/>
                <a:cs typeface="Calibri" panose="020F0502020204030204" pitchFamily="34" charset="0"/>
              </a:rPr>
              <a:t>100%-25%=75%</a:t>
            </a:r>
          </a:p>
          <a:p>
            <a:pPr marL="0" marR="0" lvl="0" indent="0" algn="l" defTabSz="931077"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FF0000"/>
              </a:solidFill>
              <a:effectLst/>
              <a:uLnTx/>
              <a:uFillTx/>
              <a:latin typeface="Arial"/>
              <a:ea typeface="+mn-ea"/>
              <a:cs typeface="Calibri" panose="020F0502020204030204" pitchFamily="34" charset="0"/>
            </a:endParaRPr>
          </a:p>
          <a:p>
            <a:pPr marL="0" marR="0" lvl="0" indent="0" algn="l" defTabSz="931077"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err="1">
                <a:ln>
                  <a:noFill/>
                </a:ln>
                <a:solidFill>
                  <a:srgbClr val="FF0000"/>
                </a:solidFill>
                <a:effectLst/>
                <a:uLnTx/>
                <a:uFillTx/>
                <a:latin typeface="Arial"/>
                <a:ea typeface="+mn-ea"/>
                <a:cs typeface="Calibri" panose="020F0502020204030204" pitchFamily="34" charset="0"/>
              </a:rPr>
              <a:t>HRd</a:t>
            </a:r>
            <a:r>
              <a:rPr kumimoji="0" lang="en-US" sz="500" b="1" i="0" u="none" strike="noStrike" kern="1200" cap="none" spc="0" normalizeH="0" baseline="0" noProof="0">
                <a:ln>
                  <a:noFill/>
                </a:ln>
                <a:solidFill>
                  <a:srgbClr val="FF0000"/>
                </a:solidFill>
                <a:effectLst/>
                <a:uLnTx/>
                <a:uFillTx/>
                <a:latin typeface="Arial"/>
                <a:ea typeface="+mn-ea"/>
                <a:cs typeface="Calibri" panose="020F0502020204030204" pitchFamily="34" charset="0"/>
              </a:rPr>
              <a:t> </a:t>
            </a:r>
            <a:r>
              <a:rPr kumimoji="0" lang="en-US" sz="500" b="1" i="1" u="none" strike="noStrike" kern="1200" cap="none" spc="0" normalizeH="0" baseline="0" noProof="0" err="1">
                <a:ln>
                  <a:noFill/>
                </a:ln>
                <a:solidFill>
                  <a:srgbClr val="FF0000"/>
                </a:solidFill>
                <a:effectLst/>
                <a:uLnTx/>
                <a:uFillTx/>
                <a:latin typeface="Arial"/>
                <a:ea typeface="+mn-ea"/>
                <a:cs typeface="Calibri" panose="020F0502020204030204" pitchFamily="34" charset="0"/>
              </a:rPr>
              <a:t>BRCA</a:t>
            </a:r>
            <a:r>
              <a:rPr kumimoji="0" lang="en-US" sz="500" b="1" i="0" u="none" strike="noStrike" kern="1200" cap="none" spc="0" normalizeH="0" baseline="0" noProof="0" err="1">
                <a:ln>
                  <a:noFill/>
                </a:ln>
                <a:solidFill>
                  <a:srgbClr val="FF0000"/>
                </a:solidFill>
                <a:effectLst/>
                <a:uLnTx/>
                <a:uFillTx/>
                <a:latin typeface="Arial"/>
                <a:ea typeface="+mn-ea"/>
                <a:cs typeface="Calibri" panose="020F0502020204030204" pitchFamily="34" charset="0"/>
              </a:rPr>
              <a:t>wt</a:t>
            </a:r>
            <a:r>
              <a:rPr kumimoji="0" lang="en-US" sz="500" b="1" i="0" u="none" strike="noStrike" kern="1200" cap="none" spc="0" normalizeH="0" baseline="0" noProof="0">
                <a:ln>
                  <a:noFill/>
                </a:ln>
                <a:solidFill>
                  <a:srgbClr val="FF0000"/>
                </a:solidFill>
                <a:effectLst/>
                <a:uLnTx/>
                <a:uFillTx/>
                <a:latin typeface="Arial"/>
                <a:ea typeface="+mn-ea"/>
                <a:cs typeface="Calibri" panose="020F0502020204030204" pitchFamily="34" charset="0"/>
              </a:rPr>
              <a:t> calc:</a:t>
            </a:r>
          </a:p>
          <a:p>
            <a:pPr marL="0" marR="0" lvl="0" indent="0" algn="l" defTabSz="931077"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FF0000"/>
                </a:solidFill>
                <a:effectLst/>
                <a:uLnTx/>
                <a:uFillTx/>
                <a:latin typeface="Arial"/>
                <a:ea typeface="+mn-ea"/>
                <a:cs typeface="Calibri" panose="020F0502020204030204" pitchFamily="34" charset="0"/>
              </a:rPr>
              <a:t>~50% HRd-25% </a:t>
            </a:r>
            <a:r>
              <a:rPr kumimoji="0" lang="en-US" sz="500" b="0" i="1" u="none" strike="noStrike" kern="1200" cap="none" spc="0" normalizeH="0" baseline="0" noProof="0" err="1">
                <a:ln>
                  <a:noFill/>
                </a:ln>
                <a:solidFill>
                  <a:srgbClr val="FF0000"/>
                </a:solidFill>
                <a:effectLst/>
                <a:uLnTx/>
                <a:uFillTx/>
                <a:latin typeface="Arial"/>
                <a:ea typeface="+mn-ea"/>
                <a:cs typeface="Calibri" panose="020F0502020204030204" pitchFamily="34" charset="0"/>
              </a:rPr>
              <a:t>BRCA</a:t>
            </a:r>
            <a:r>
              <a:rPr kumimoji="0" lang="en-US" sz="500" b="0" i="0" u="none" strike="noStrike" kern="1200" cap="none" spc="0" normalizeH="0" baseline="0" noProof="0" err="1">
                <a:ln>
                  <a:noFill/>
                </a:ln>
                <a:solidFill>
                  <a:srgbClr val="FF0000"/>
                </a:solidFill>
                <a:effectLst/>
                <a:uLnTx/>
                <a:uFillTx/>
                <a:latin typeface="Arial"/>
                <a:ea typeface="+mn-ea"/>
                <a:cs typeface="Calibri" panose="020F0502020204030204" pitchFamily="34" charset="0"/>
              </a:rPr>
              <a:t>m</a:t>
            </a:r>
            <a:r>
              <a:rPr kumimoji="0" lang="en-US" sz="500" b="0" i="0" u="none" strike="noStrike" kern="1200" cap="none" spc="0" normalizeH="0" baseline="0" noProof="0">
                <a:ln>
                  <a:noFill/>
                </a:ln>
                <a:solidFill>
                  <a:srgbClr val="FF0000"/>
                </a:solidFill>
                <a:effectLst/>
                <a:uLnTx/>
                <a:uFillTx/>
                <a:latin typeface="Arial"/>
                <a:ea typeface="+mn-ea"/>
                <a:cs typeface="Calibri" panose="020F0502020204030204" pitchFamily="34" charset="0"/>
              </a:rPr>
              <a:t>=25% </a:t>
            </a:r>
            <a:r>
              <a:rPr kumimoji="0" lang="en-US" sz="500" b="0" i="0" u="none" strike="noStrike" kern="1200" cap="none" spc="0" normalizeH="0" baseline="0" noProof="0" err="1">
                <a:ln>
                  <a:noFill/>
                </a:ln>
                <a:solidFill>
                  <a:srgbClr val="FF0000"/>
                </a:solidFill>
                <a:effectLst/>
                <a:uLnTx/>
                <a:uFillTx/>
                <a:latin typeface="Arial"/>
                <a:ea typeface="+mn-ea"/>
                <a:cs typeface="Calibri" panose="020F0502020204030204" pitchFamily="34" charset="0"/>
              </a:rPr>
              <a:t>HRd</a:t>
            </a:r>
            <a:r>
              <a:rPr kumimoji="0" lang="en-US" sz="500" b="0" i="0" u="none" strike="noStrike" kern="1200" cap="none" spc="0" normalizeH="0" baseline="0" noProof="0">
                <a:ln>
                  <a:noFill/>
                </a:ln>
                <a:solidFill>
                  <a:srgbClr val="FF0000"/>
                </a:solidFill>
                <a:effectLst/>
                <a:uLnTx/>
                <a:uFillTx/>
                <a:latin typeface="Arial"/>
                <a:ea typeface="+mn-ea"/>
                <a:cs typeface="Calibri" panose="020F0502020204030204" pitchFamily="34" charset="0"/>
              </a:rPr>
              <a:t> </a:t>
            </a:r>
            <a:r>
              <a:rPr kumimoji="0" lang="en-US" sz="500" b="0" i="1" u="none" strike="noStrike" kern="1200" cap="none" spc="0" normalizeH="0" baseline="0" noProof="0" err="1">
                <a:ln>
                  <a:noFill/>
                </a:ln>
                <a:solidFill>
                  <a:srgbClr val="FF0000"/>
                </a:solidFill>
                <a:effectLst/>
                <a:uLnTx/>
                <a:uFillTx/>
                <a:latin typeface="Arial"/>
                <a:ea typeface="+mn-ea"/>
                <a:cs typeface="Calibri" panose="020F0502020204030204" pitchFamily="34" charset="0"/>
              </a:rPr>
              <a:t>BRCA</a:t>
            </a:r>
            <a:r>
              <a:rPr kumimoji="0" lang="en-US" sz="500" b="0" i="0" u="none" strike="noStrike" kern="1200" cap="none" spc="0" normalizeH="0" baseline="0" noProof="0" err="1">
                <a:ln>
                  <a:noFill/>
                </a:ln>
                <a:solidFill>
                  <a:srgbClr val="FF0000"/>
                </a:solidFill>
                <a:effectLst/>
                <a:uLnTx/>
                <a:uFillTx/>
                <a:latin typeface="Arial"/>
                <a:ea typeface="+mn-ea"/>
                <a:cs typeface="Calibri" panose="020F0502020204030204" pitchFamily="34" charset="0"/>
              </a:rPr>
              <a:t>wt</a:t>
            </a:r>
            <a:endParaRPr kumimoji="0" lang="en-US" sz="500" b="0" i="0" u="none" strike="noStrike" kern="1200" cap="none" spc="0" normalizeH="0" baseline="0" noProof="0">
              <a:ln>
                <a:noFill/>
              </a:ln>
              <a:solidFill>
                <a:srgbClr val="FF0000"/>
              </a:solidFill>
              <a:effectLst/>
              <a:uLnTx/>
              <a:uFillTx/>
              <a:latin typeface="Arial"/>
              <a:ea typeface="+mn-ea"/>
              <a:cs typeface="Calibri" panose="020F0502020204030204" pitchFamily="34" charset="0"/>
            </a:endParaRPr>
          </a:p>
          <a:p>
            <a:pPr marL="0" marR="0" lvl="0" indent="0" algn="l" defTabSz="931077"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FF0000"/>
              </a:solidFill>
              <a:effectLst/>
              <a:uLnTx/>
              <a:uFillTx/>
              <a:latin typeface="Arial"/>
              <a:ea typeface="+mn-ea"/>
              <a:cs typeface="Calibri" panose="020F0502020204030204" pitchFamily="34" charset="0"/>
            </a:endParaRPr>
          </a:p>
          <a:p>
            <a:pPr marL="0" marR="0" lvl="0" indent="0" algn="l" defTabSz="931077"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err="1">
                <a:ln>
                  <a:noFill/>
                </a:ln>
                <a:solidFill>
                  <a:srgbClr val="FF0000"/>
                </a:solidFill>
                <a:effectLst/>
                <a:uLnTx/>
                <a:uFillTx/>
                <a:latin typeface="Arial"/>
                <a:ea typeface="+mn-ea"/>
                <a:cs typeface="Calibri" panose="020F0502020204030204" pitchFamily="34" charset="0"/>
              </a:rPr>
              <a:t>HRp</a:t>
            </a:r>
            <a:r>
              <a:rPr kumimoji="0" lang="en-US" sz="500" b="1" i="0" u="none" strike="noStrike" kern="1200" cap="none" spc="0" normalizeH="0" baseline="0" noProof="0">
                <a:ln>
                  <a:noFill/>
                </a:ln>
                <a:solidFill>
                  <a:srgbClr val="FF0000"/>
                </a:solidFill>
                <a:effectLst/>
                <a:uLnTx/>
                <a:uFillTx/>
                <a:latin typeface="Arial"/>
                <a:ea typeface="+mn-ea"/>
                <a:cs typeface="Calibri" panose="020F0502020204030204" pitchFamily="34" charset="0"/>
              </a:rPr>
              <a:t> </a:t>
            </a:r>
            <a:r>
              <a:rPr kumimoji="0" lang="en-US" sz="500" b="1" i="1" u="none" strike="noStrike" kern="1200" cap="none" spc="0" normalizeH="0" baseline="0" noProof="0" err="1">
                <a:ln>
                  <a:noFill/>
                </a:ln>
                <a:solidFill>
                  <a:srgbClr val="FF0000"/>
                </a:solidFill>
                <a:effectLst/>
                <a:uLnTx/>
                <a:uFillTx/>
                <a:latin typeface="Arial"/>
                <a:ea typeface="+mn-ea"/>
                <a:cs typeface="Calibri" panose="020F0502020204030204" pitchFamily="34" charset="0"/>
              </a:rPr>
              <a:t>BRCA</a:t>
            </a:r>
            <a:r>
              <a:rPr kumimoji="0" lang="en-US" sz="500" b="1" i="0" u="none" strike="noStrike" kern="1200" cap="none" spc="0" normalizeH="0" baseline="0" noProof="0" err="1">
                <a:ln>
                  <a:noFill/>
                </a:ln>
                <a:solidFill>
                  <a:srgbClr val="FF0000"/>
                </a:solidFill>
                <a:effectLst/>
                <a:uLnTx/>
                <a:uFillTx/>
                <a:latin typeface="Arial"/>
                <a:ea typeface="+mn-ea"/>
                <a:cs typeface="Calibri" panose="020F0502020204030204" pitchFamily="34" charset="0"/>
              </a:rPr>
              <a:t>wt</a:t>
            </a:r>
            <a:r>
              <a:rPr kumimoji="0" lang="en-US" sz="500" b="1" i="0" u="none" strike="noStrike" kern="1200" cap="none" spc="0" normalizeH="0" baseline="0" noProof="0">
                <a:ln>
                  <a:noFill/>
                </a:ln>
                <a:solidFill>
                  <a:srgbClr val="FF0000"/>
                </a:solidFill>
                <a:effectLst/>
                <a:uLnTx/>
                <a:uFillTx/>
                <a:latin typeface="Arial"/>
                <a:ea typeface="+mn-ea"/>
                <a:cs typeface="Calibri" panose="020F0502020204030204" pitchFamily="34" charset="0"/>
              </a:rPr>
              <a:t> calc:</a:t>
            </a:r>
          </a:p>
          <a:p>
            <a:pPr marL="0" marR="0" lvl="0" indent="0" algn="l" defTabSz="931077"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FF0000"/>
                </a:solidFill>
                <a:effectLst/>
                <a:uLnTx/>
                <a:uFillTx/>
                <a:latin typeface="Arial"/>
                <a:ea typeface="+mn-ea"/>
                <a:cs typeface="Calibri" panose="020F0502020204030204" pitchFamily="34" charset="0"/>
              </a:rPr>
              <a:t>75% </a:t>
            </a:r>
            <a:r>
              <a:rPr kumimoji="0" lang="en-US" sz="500" b="0" i="1" u="none" strike="noStrike" kern="1200" cap="none" spc="0" normalizeH="0" baseline="0" noProof="0">
                <a:ln>
                  <a:noFill/>
                </a:ln>
                <a:solidFill>
                  <a:srgbClr val="FF0000"/>
                </a:solidFill>
                <a:effectLst/>
                <a:uLnTx/>
                <a:uFillTx/>
                <a:latin typeface="Arial"/>
                <a:ea typeface="+mn-ea"/>
                <a:cs typeface="Calibri" panose="020F0502020204030204" pitchFamily="34" charset="0"/>
              </a:rPr>
              <a:t>BRCA</a:t>
            </a:r>
            <a:r>
              <a:rPr kumimoji="0" lang="en-US" sz="500" b="0" i="0" u="none" strike="noStrike" kern="1200" cap="none" spc="0" normalizeH="0" baseline="0" noProof="0">
                <a:ln>
                  <a:noFill/>
                </a:ln>
                <a:solidFill>
                  <a:srgbClr val="FF0000"/>
                </a:solidFill>
                <a:effectLst/>
                <a:uLnTx/>
                <a:uFillTx/>
                <a:latin typeface="Arial"/>
                <a:ea typeface="+mn-ea"/>
                <a:cs typeface="Calibri" panose="020F0502020204030204" pitchFamily="34" charset="0"/>
              </a:rPr>
              <a:t>wt-25% </a:t>
            </a:r>
            <a:r>
              <a:rPr kumimoji="0" lang="en-US" sz="500" b="0" i="0" u="none" strike="noStrike" kern="1200" cap="none" spc="0" normalizeH="0" baseline="0" noProof="0" err="1">
                <a:ln>
                  <a:noFill/>
                </a:ln>
                <a:solidFill>
                  <a:srgbClr val="FF0000"/>
                </a:solidFill>
                <a:effectLst/>
                <a:uLnTx/>
                <a:uFillTx/>
                <a:latin typeface="Arial"/>
                <a:ea typeface="+mn-ea"/>
                <a:cs typeface="Calibri" panose="020F0502020204030204" pitchFamily="34" charset="0"/>
              </a:rPr>
              <a:t>HRd</a:t>
            </a:r>
            <a:r>
              <a:rPr kumimoji="0" lang="en-US" sz="500" b="0" i="0" u="none" strike="noStrike" kern="1200" cap="none" spc="0" normalizeH="0" baseline="0" noProof="0">
                <a:ln>
                  <a:noFill/>
                </a:ln>
                <a:solidFill>
                  <a:srgbClr val="FF0000"/>
                </a:solidFill>
                <a:effectLst/>
                <a:uLnTx/>
                <a:uFillTx/>
                <a:latin typeface="Arial"/>
                <a:ea typeface="+mn-ea"/>
                <a:cs typeface="Calibri" panose="020F0502020204030204" pitchFamily="34" charset="0"/>
              </a:rPr>
              <a:t> </a:t>
            </a:r>
            <a:r>
              <a:rPr kumimoji="0" lang="en-US" sz="500" b="0" i="1" u="none" strike="noStrike" kern="1200" cap="none" spc="0" normalizeH="0" baseline="0" noProof="0" err="1">
                <a:ln>
                  <a:noFill/>
                </a:ln>
                <a:solidFill>
                  <a:srgbClr val="FF0000"/>
                </a:solidFill>
                <a:effectLst/>
                <a:uLnTx/>
                <a:uFillTx/>
                <a:latin typeface="Arial"/>
                <a:ea typeface="+mn-ea"/>
                <a:cs typeface="Calibri" panose="020F0502020204030204" pitchFamily="34" charset="0"/>
              </a:rPr>
              <a:t>BRCA</a:t>
            </a:r>
            <a:r>
              <a:rPr kumimoji="0" lang="en-US" sz="500" b="0" i="0" u="none" strike="noStrike" kern="1200" cap="none" spc="0" normalizeH="0" baseline="0" noProof="0" err="1">
                <a:ln>
                  <a:noFill/>
                </a:ln>
                <a:solidFill>
                  <a:srgbClr val="FF0000"/>
                </a:solidFill>
                <a:effectLst/>
                <a:uLnTx/>
                <a:uFillTx/>
                <a:latin typeface="Arial"/>
                <a:ea typeface="+mn-ea"/>
                <a:cs typeface="Calibri" panose="020F0502020204030204" pitchFamily="34" charset="0"/>
              </a:rPr>
              <a:t>wt</a:t>
            </a:r>
            <a:r>
              <a:rPr kumimoji="0" lang="en-US" sz="500" b="0" i="0" u="none" strike="noStrike" kern="1200" cap="none" spc="0" normalizeH="0" baseline="0" noProof="0">
                <a:ln>
                  <a:noFill/>
                </a:ln>
                <a:solidFill>
                  <a:srgbClr val="FF0000"/>
                </a:solidFill>
                <a:effectLst/>
                <a:uLnTx/>
                <a:uFillTx/>
                <a:latin typeface="Arial"/>
                <a:ea typeface="+mn-ea"/>
                <a:cs typeface="Calibri" panose="020F0502020204030204" pitchFamily="34" charset="0"/>
              </a:rPr>
              <a:t>=~50% </a:t>
            </a:r>
            <a:r>
              <a:rPr kumimoji="0" lang="en-US" sz="500" b="0" i="0" u="none" strike="noStrike" kern="1200" cap="none" spc="0" normalizeH="0" baseline="0" noProof="0" err="1">
                <a:ln>
                  <a:noFill/>
                </a:ln>
                <a:solidFill>
                  <a:srgbClr val="FF0000"/>
                </a:solidFill>
                <a:effectLst/>
                <a:uLnTx/>
                <a:uFillTx/>
                <a:latin typeface="Arial"/>
                <a:ea typeface="+mn-ea"/>
                <a:cs typeface="Calibri" panose="020F0502020204030204" pitchFamily="34" charset="0"/>
              </a:rPr>
              <a:t>HRp</a:t>
            </a:r>
            <a:r>
              <a:rPr kumimoji="0" lang="en-US" sz="500" b="0" i="0" u="none" strike="noStrike" kern="1200" cap="none" spc="0" normalizeH="0" baseline="0" noProof="0">
                <a:ln>
                  <a:noFill/>
                </a:ln>
                <a:solidFill>
                  <a:srgbClr val="FF0000"/>
                </a:solidFill>
                <a:effectLst/>
                <a:uLnTx/>
                <a:uFillTx/>
                <a:latin typeface="Arial"/>
                <a:ea typeface="+mn-ea"/>
                <a:cs typeface="Calibri" panose="020F0502020204030204" pitchFamily="34" charset="0"/>
              </a:rPr>
              <a:t> </a:t>
            </a:r>
            <a:r>
              <a:rPr kumimoji="0" lang="en-US" sz="500" b="0" i="1" u="none" strike="noStrike" kern="1200" cap="none" spc="0" normalizeH="0" baseline="0" noProof="0" err="1">
                <a:ln>
                  <a:noFill/>
                </a:ln>
                <a:solidFill>
                  <a:srgbClr val="FF0000"/>
                </a:solidFill>
                <a:effectLst/>
                <a:uLnTx/>
                <a:uFillTx/>
                <a:latin typeface="Arial"/>
                <a:ea typeface="+mn-ea"/>
                <a:cs typeface="Calibri" panose="020F0502020204030204" pitchFamily="34" charset="0"/>
              </a:rPr>
              <a:t>BRCA</a:t>
            </a:r>
            <a:r>
              <a:rPr kumimoji="0" lang="en-US" sz="500" b="0" i="0" u="none" strike="noStrike" kern="1200" cap="none" spc="0" normalizeH="0" baseline="0" noProof="0" err="1">
                <a:ln>
                  <a:noFill/>
                </a:ln>
                <a:solidFill>
                  <a:srgbClr val="FF0000"/>
                </a:solidFill>
                <a:effectLst/>
                <a:uLnTx/>
                <a:uFillTx/>
                <a:latin typeface="Arial"/>
                <a:ea typeface="+mn-ea"/>
                <a:cs typeface="Calibri" panose="020F0502020204030204" pitchFamily="34" charset="0"/>
              </a:rPr>
              <a:t>wt</a:t>
            </a:r>
            <a:endParaRPr kumimoji="0" lang="en-US" sz="500" b="0" i="0" u="none" strike="noStrike" kern="1200" cap="none" spc="0" normalizeH="0" baseline="0" noProof="0">
              <a:ln>
                <a:noFill/>
              </a:ln>
              <a:solidFill>
                <a:srgbClr val="FF0000"/>
              </a:solidFill>
              <a:effectLst/>
              <a:uLnTx/>
              <a:uFillTx/>
              <a:latin typeface="Arial"/>
              <a:ea typeface="+mn-ea"/>
              <a:cs typeface="Calibri" panose="020F0502020204030204" pitchFamily="34" charset="0"/>
            </a:endParaRPr>
          </a:p>
          <a:p>
            <a:pPr marL="0" marR="0" lvl="0" indent="0" algn="l" defTabSz="931077"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FF0000"/>
              </a:solidFill>
              <a:effectLst/>
              <a:uLnTx/>
              <a:uFillTx/>
              <a:latin typeface="Arial"/>
              <a:ea typeface="+mn-ea"/>
              <a:cs typeface="Calibri" panose="020F0502020204030204" pitchFamily="34" charset="0"/>
            </a:endParaRPr>
          </a:p>
          <a:p>
            <a:pPr marL="0" marR="0" lvl="0" indent="0" algn="l" defTabSz="931077"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a:ln>
                  <a:noFill/>
                </a:ln>
                <a:solidFill>
                  <a:srgbClr val="FF0000"/>
                </a:solidFill>
                <a:effectLst/>
                <a:uLnTx/>
                <a:uFillTx/>
                <a:latin typeface="Arial"/>
                <a:ea typeface="+mn-ea"/>
                <a:cs typeface="Calibri" panose="020F0502020204030204" pitchFamily="34" charset="0"/>
              </a:rPr>
              <a:t>Niraparib:</a:t>
            </a:r>
          </a:p>
          <a:p>
            <a:pPr marL="0" marR="0" lvl="0" indent="0" algn="l" defTabSz="931077"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FF0000"/>
                </a:solidFill>
                <a:effectLst/>
                <a:uLnTx/>
                <a:uFillTx/>
                <a:latin typeface="Arial"/>
                <a:ea typeface="+mn-ea"/>
                <a:cs typeface="Calibri" panose="020F0502020204030204" pitchFamily="34" charset="0"/>
              </a:rPr>
              <a:t>3. Niraparib SmPC 2022/</a:t>
            </a:r>
            <a:br>
              <a:rPr kumimoji="0" lang="en-US" sz="500" b="0" i="0" u="none" strike="noStrike" kern="1200" cap="none" spc="0" normalizeH="0" baseline="0" noProof="0">
                <a:ln>
                  <a:noFill/>
                </a:ln>
                <a:solidFill>
                  <a:srgbClr val="FF0000"/>
                </a:solidFill>
                <a:effectLst/>
                <a:uLnTx/>
                <a:uFillTx/>
                <a:latin typeface="Arial"/>
                <a:ea typeface="+mn-ea"/>
                <a:cs typeface="Calibri" panose="020F0502020204030204" pitchFamily="34" charset="0"/>
              </a:rPr>
            </a:br>
            <a:r>
              <a:rPr kumimoji="0" lang="en-US" sz="500" b="0" i="0" u="none" strike="noStrike" kern="1200" cap="none" spc="0" normalizeH="0" baseline="0" noProof="0">
                <a:ln>
                  <a:noFill/>
                </a:ln>
                <a:solidFill>
                  <a:srgbClr val="FF0000"/>
                </a:solidFill>
                <a:effectLst/>
                <a:uLnTx/>
                <a:uFillTx/>
                <a:latin typeface="Arial"/>
                <a:ea typeface="+mn-ea"/>
                <a:cs typeface="Calibri" panose="020F0502020204030204" pitchFamily="34" charset="0"/>
              </a:rPr>
              <a:t>p2/§4.1/Bullet 1; </a:t>
            </a:r>
            <a:br>
              <a:rPr kumimoji="0" lang="en-US" sz="500" b="0" i="0" u="none" strike="noStrike" kern="1200" cap="none" spc="0" normalizeH="0" baseline="0" noProof="0">
                <a:ln>
                  <a:noFill/>
                </a:ln>
                <a:solidFill>
                  <a:srgbClr val="FF0000"/>
                </a:solidFill>
                <a:effectLst/>
                <a:uLnTx/>
                <a:uFillTx/>
                <a:latin typeface="Arial"/>
                <a:ea typeface="+mn-ea"/>
                <a:cs typeface="Calibri" panose="020F0502020204030204" pitchFamily="34" charset="0"/>
              </a:rPr>
            </a:br>
            <a:r>
              <a:rPr kumimoji="0" lang="en-US" sz="500" b="0" i="0" u="none" strike="noStrike" kern="1200" cap="none" spc="0" normalizeH="0" baseline="0" noProof="0">
                <a:ln>
                  <a:noFill/>
                </a:ln>
                <a:solidFill>
                  <a:srgbClr val="FF0000"/>
                </a:solidFill>
                <a:effectLst/>
                <a:uLnTx/>
                <a:uFillTx/>
                <a:latin typeface="Arial"/>
                <a:ea typeface="+mn-ea"/>
                <a:cs typeface="Calibri" panose="020F0502020204030204" pitchFamily="34" charset="0"/>
              </a:rPr>
              <a:t>p13/§5.1/¶2/L1-2; p14/¶2; p15/subgroup analyses/¶1; p16/¶1</a:t>
            </a:r>
          </a:p>
          <a:p>
            <a:pPr marL="0" marR="0" lvl="0" indent="0" algn="l" defTabSz="931077"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FF0000"/>
              </a:solidFill>
              <a:effectLst/>
              <a:uLnTx/>
              <a:uFillTx/>
              <a:latin typeface="Arial"/>
              <a:ea typeface="+mn-ea"/>
              <a:cs typeface="Calibri" panose="020F0502020204030204" pitchFamily="34" charset="0"/>
            </a:endParaRPr>
          </a:p>
          <a:p>
            <a:pPr marL="0" marR="0" lvl="0" indent="0" algn="l" defTabSz="931077"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FF0000"/>
                </a:solidFill>
                <a:effectLst/>
                <a:uLnTx/>
                <a:uFillTx/>
                <a:latin typeface="Arial"/>
                <a:ea typeface="+mn-ea"/>
                <a:cs typeface="Calibri" panose="020F0502020204030204" pitchFamily="34" charset="0"/>
              </a:rPr>
              <a:t>4. Niraparib PI 2022/p2/§1.1; p20/§12.1/¶1/L1-5; p24/§14.1/¶1/L1-3; p25/¶1</a:t>
            </a:r>
          </a:p>
          <a:p>
            <a:pPr marL="0" marR="0" lvl="0" indent="0" algn="l" defTabSz="931077"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FF0000"/>
              </a:solidFill>
              <a:effectLst/>
              <a:uLnTx/>
              <a:uFillTx/>
              <a:latin typeface="Arial"/>
              <a:ea typeface="+mn-ea"/>
              <a:cs typeface="Calibri" panose="020F0502020204030204" pitchFamily="34" charset="0"/>
            </a:endParaRPr>
          </a:p>
          <a:p>
            <a:pPr marL="0" marR="0" lvl="0" indent="0" algn="l" defTabSz="1021104"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a:ln>
                  <a:noFill/>
                </a:ln>
                <a:solidFill>
                  <a:srgbClr val="FF0000"/>
                </a:solidFill>
                <a:effectLst/>
                <a:uLnTx/>
                <a:uFillTx/>
                <a:latin typeface="Arial"/>
                <a:ea typeface="+mn-ea"/>
                <a:cs typeface="Calibri" panose="020F0502020204030204" pitchFamily="34" charset="0"/>
              </a:rPr>
              <a:t>Olaparib:</a:t>
            </a:r>
            <a:endParaRPr kumimoji="0" lang="en-US" sz="500" b="0" i="0" u="none" strike="noStrike" kern="1200" cap="none" spc="0" normalizeH="0" baseline="0" noProof="0">
              <a:ln>
                <a:noFill/>
              </a:ln>
              <a:solidFill>
                <a:srgbClr val="FF0000"/>
              </a:solidFill>
              <a:effectLst/>
              <a:uLnTx/>
              <a:uFillTx/>
              <a:latin typeface="Arial"/>
              <a:ea typeface="+mn-ea"/>
              <a:cs typeface="Calibri" panose="020F0502020204030204" pitchFamily="34" charset="0"/>
            </a:endParaRPr>
          </a:p>
          <a:p>
            <a:pPr marL="0" marR="0" lvl="0" indent="0" algn="l" defTabSz="1021104"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FF0000"/>
                </a:solidFill>
                <a:effectLst/>
                <a:uLnTx/>
                <a:uFillTx/>
                <a:latin typeface="Arial"/>
                <a:ea typeface="+mn-ea"/>
                <a:cs typeface="Calibri" panose="020F0502020204030204" pitchFamily="34" charset="0"/>
              </a:rPr>
              <a:t>5. Olaparib PI 2022/p3/§1.1/¶1; </a:t>
            </a:r>
            <a:br>
              <a:rPr kumimoji="0" lang="en-US" sz="500" b="0" i="0" u="none" strike="noStrike" kern="1200" cap="none" spc="0" normalizeH="0" baseline="0" noProof="0">
                <a:ln>
                  <a:noFill/>
                </a:ln>
                <a:solidFill>
                  <a:srgbClr val="FF0000"/>
                </a:solidFill>
                <a:effectLst/>
                <a:uLnTx/>
                <a:uFillTx/>
                <a:latin typeface="Arial"/>
                <a:ea typeface="+mn-ea"/>
                <a:cs typeface="Calibri" panose="020F0502020204030204" pitchFamily="34" charset="0"/>
              </a:rPr>
            </a:br>
            <a:r>
              <a:rPr kumimoji="0" lang="en-US" sz="500" b="0" i="0" u="none" strike="noStrike" kern="1200" cap="none" spc="0" normalizeH="0" baseline="0" noProof="0">
                <a:ln>
                  <a:noFill/>
                </a:ln>
                <a:solidFill>
                  <a:srgbClr val="FF0000"/>
                </a:solidFill>
                <a:effectLst/>
                <a:uLnTx/>
                <a:uFillTx/>
                <a:latin typeface="Arial"/>
                <a:ea typeface="+mn-ea"/>
                <a:cs typeface="Calibri" panose="020F0502020204030204" pitchFamily="34" charset="0"/>
              </a:rPr>
              <a:t>p27/§12.1/¶1/L1-2; p30/§14.1/¶1/L1-3</a:t>
            </a:r>
          </a:p>
          <a:p>
            <a:pPr marL="0" marR="0" lvl="0" indent="0" algn="l" defTabSz="1021104"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FF0000"/>
              </a:solidFill>
              <a:effectLst/>
              <a:uLnTx/>
              <a:uFillTx/>
              <a:latin typeface="Arial"/>
              <a:ea typeface="+mn-ea"/>
              <a:cs typeface="Calibri" panose="020F0502020204030204" pitchFamily="34" charset="0"/>
            </a:endParaRPr>
          </a:p>
          <a:p>
            <a:pPr marL="0" marR="0" lvl="0" indent="0" algn="l" defTabSz="1021104"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FF0000"/>
                </a:solidFill>
                <a:effectLst/>
                <a:uLnTx/>
                <a:uFillTx/>
                <a:latin typeface="Arial"/>
                <a:ea typeface="+mn-ea"/>
                <a:cs typeface="Calibri" panose="020F0502020204030204" pitchFamily="34" charset="0"/>
              </a:rPr>
              <a:t>6. Olaparib SmPC 2022/ p2/§4.1/¶1/Bullet 1; p14/§5.1/¶2</a:t>
            </a:r>
          </a:p>
          <a:p>
            <a:pPr marL="0" marR="0" lvl="0" indent="0" algn="l" defTabSz="1021104"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FF0000"/>
              </a:solidFill>
              <a:effectLst/>
              <a:uLnTx/>
              <a:uFillTx/>
              <a:latin typeface="Arial"/>
              <a:ea typeface="+mn-ea"/>
              <a:cs typeface="Calibri" panose="020F0502020204030204" pitchFamily="34" charset="0"/>
            </a:endParaRPr>
          </a:p>
          <a:p>
            <a:pPr marL="0" marR="0" lvl="0" indent="0" algn="l" defTabSz="1021104"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a:ln>
                  <a:noFill/>
                </a:ln>
                <a:solidFill>
                  <a:srgbClr val="FF0000"/>
                </a:solidFill>
                <a:effectLst/>
                <a:uLnTx/>
                <a:uFillTx/>
                <a:latin typeface="Arial"/>
                <a:ea typeface="+mn-ea"/>
                <a:cs typeface="Calibri" panose="020F0502020204030204" pitchFamily="34" charset="0"/>
              </a:rPr>
              <a:t>Olaparib+</a:t>
            </a:r>
            <a:br>
              <a:rPr kumimoji="0" lang="en-US" sz="500" b="1" i="0" u="none" strike="noStrike" kern="1200" cap="none" spc="0" normalizeH="0" baseline="0" noProof="0">
                <a:ln>
                  <a:noFill/>
                </a:ln>
                <a:solidFill>
                  <a:srgbClr val="FF0000"/>
                </a:solidFill>
                <a:effectLst/>
                <a:uLnTx/>
                <a:uFillTx/>
                <a:latin typeface="Arial"/>
                <a:ea typeface="+mn-ea"/>
                <a:cs typeface="Calibri" panose="020F0502020204030204" pitchFamily="34" charset="0"/>
              </a:rPr>
            </a:br>
            <a:r>
              <a:rPr kumimoji="0" lang="en-US" sz="500" b="1" i="0" u="none" strike="noStrike" kern="1200" cap="none" spc="0" normalizeH="0" baseline="0" noProof="0">
                <a:ln>
                  <a:noFill/>
                </a:ln>
                <a:solidFill>
                  <a:srgbClr val="FF0000"/>
                </a:solidFill>
                <a:effectLst/>
                <a:uLnTx/>
                <a:uFillTx/>
                <a:latin typeface="Arial"/>
                <a:ea typeface="+mn-ea"/>
                <a:cs typeface="Calibri" panose="020F0502020204030204" pitchFamily="34" charset="0"/>
              </a:rPr>
              <a:t>bevacizumab:</a:t>
            </a:r>
          </a:p>
          <a:p>
            <a:pPr marL="0" marR="0" lvl="0" indent="0" algn="l" defTabSz="1021104"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FF0000"/>
                </a:solidFill>
                <a:effectLst/>
                <a:uLnTx/>
                <a:uFillTx/>
                <a:latin typeface="Arial"/>
                <a:ea typeface="+mn-ea"/>
                <a:cs typeface="Calibri" panose="020F0502020204030204" pitchFamily="34" charset="0"/>
              </a:rPr>
              <a:t>5. Olaparib PI 2022/p3/§1.2/¶1, bullets 1-2; p27/§12.1/¶1/L1-2; p31/§14.2/¶1; p32/¶1/L1</a:t>
            </a:r>
          </a:p>
          <a:p>
            <a:pPr marL="0" marR="0" lvl="0" indent="0" algn="l" defTabSz="1021104"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FF0000"/>
              </a:solidFill>
              <a:effectLst/>
              <a:uLnTx/>
              <a:uFillTx/>
              <a:latin typeface="Arial"/>
              <a:ea typeface="+mn-ea"/>
              <a:cs typeface="Calibri" panose="020F0502020204030204" pitchFamily="34" charset="0"/>
            </a:endParaRPr>
          </a:p>
          <a:p>
            <a:pPr marL="0" marR="0" lvl="0" indent="0" algn="l" defTabSz="1021104"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FF0000"/>
                </a:solidFill>
                <a:effectLst/>
                <a:uLnTx/>
                <a:uFillTx/>
                <a:latin typeface="Arial"/>
                <a:ea typeface="+mn-ea"/>
                <a:cs typeface="Calibri" panose="020F0502020204030204" pitchFamily="34" charset="0"/>
              </a:rPr>
              <a:t>6. Olaparib SmPC 2022/ p2/§4.1/¶2/Bullet 1; p14/§5.1/¶2</a:t>
            </a:r>
          </a:p>
        </p:txBody>
      </p:sp>
      <p:sp>
        <p:nvSpPr>
          <p:cNvPr id="7" name="Right Brace 6">
            <a:extLst>
              <a:ext uri="{FF2B5EF4-FFF2-40B4-BE49-F238E27FC236}">
                <a16:creationId xmlns:a16="http://schemas.microsoft.com/office/drawing/2014/main" id="{7BC8C3A9-E9C3-4869-8427-E7FAB114AC43}"/>
              </a:ext>
            </a:extLst>
          </p:cNvPr>
          <p:cNvSpPr/>
          <p:nvPr/>
        </p:nvSpPr>
        <p:spPr>
          <a:xfrm rot="10800000" flipV="1">
            <a:off x="1052771" y="1196769"/>
            <a:ext cx="110554" cy="1872911"/>
          </a:xfrm>
          <a:prstGeom prst="rightBrace">
            <a:avLst>
              <a:gd name="adj1" fmla="val 0"/>
              <a:gd name="adj2" fmla="val 50000"/>
            </a:avLst>
          </a:prstGeom>
          <a:ln w="6350">
            <a:solidFill>
              <a:srgbClr val="FF0000"/>
            </a:solidFill>
          </a:ln>
        </p:spPr>
        <p:style>
          <a:lnRef idx="1">
            <a:schemeClr val="dk1"/>
          </a:lnRef>
          <a:fillRef idx="0">
            <a:schemeClr val="dk1"/>
          </a:fillRef>
          <a:effectRef idx="0">
            <a:schemeClr val="dk1"/>
          </a:effectRef>
          <a:fontRef idx="minor">
            <a:schemeClr val="tx1"/>
          </a:fontRef>
        </p:style>
        <p:txBody>
          <a:bodyPr lIns="102113" tIns="51057" rIns="102113" bIns="51057" rtlCol="0" anchor="ctr"/>
          <a:lstStyle/>
          <a:p>
            <a:pPr marL="0" marR="0" lvl="0" indent="0" algn="ctr" defTabSz="102110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Arial"/>
              <a:ea typeface="+mn-ea"/>
              <a:cs typeface="Noto Sans"/>
            </a:endParaRPr>
          </a:p>
        </p:txBody>
      </p:sp>
      <p:sp>
        <p:nvSpPr>
          <p:cNvPr id="8" name="Right Brace 7">
            <a:extLst>
              <a:ext uri="{FF2B5EF4-FFF2-40B4-BE49-F238E27FC236}">
                <a16:creationId xmlns:a16="http://schemas.microsoft.com/office/drawing/2014/main" id="{1AD4C7C7-E5CF-4C5A-93AC-9299DBE24634}"/>
              </a:ext>
            </a:extLst>
          </p:cNvPr>
          <p:cNvSpPr/>
          <p:nvPr/>
        </p:nvSpPr>
        <p:spPr>
          <a:xfrm rot="10800000" flipH="1" flipV="1">
            <a:off x="6151880" y="1667409"/>
            <a:ext cx="143885" cy="867375"/>
          </a:xfrm>
          <a:prstGeom prst="rightBrace">
            <a:avLst>
              <a:gd name="adj1" fmla="val 0"/>
              <a:gd name="adj2" fmla="val 50662"/>
            </a:avLst>
          </a:prstGeom>
          <a:ln w="6350">
            <a:solidFill>
              <a:srgbClr val="FF0000"/>
            </a:solidFill>
          </a:ln>
        </p:spPr>
        <p:style>
          <a:lnRef idx="1">
            <a:schemeClr val="dk1"/>
          </a:lnRef>
          <a:fillRef idx="0">
            <a:schemeClr val="dk1"/>
          </a:fillRef>
          <a:effectRef idx="0">
            <a:schemeClr val="dk1"/>
          </a:effectRef>
          <a:fontRef idx="minor">
            <a:schemeClr val="tx1"/>
          </a:fontRef>
        </p:style>
        <p:txBody>
          <a:bodyPr lIns="102113" tIns="51057" rIns="102113" bIns="51057" rtlCol="0" anchor="ctr"/>
          <a:lstStyle/>
          <a:p>
            <a:pPr marL="0" marR="0" lvl="0" indent="0" algn="ctr" defTabSz="102110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
        <p:nvSpPr>
          <p:cNvPr id="10" name="Rectangle 9">
            <a:extLst>
              <a:ext uri="{FF2B5EF4-FFF2-40B4-BE49-F238E27FC236}">
                <a16:creationId xmlns:a16="http://schemas.microsoft.com/office/drawing/2014/main" id="{C00D47EB-BE16-4089-9E10-6DD2CD8839C2}"/>
              </a:ext>
            </a:extLst>
          </p:cNvPr>
          <p:cNvSpPr>
            <a:spLocks noChangeArrowheads="1"/>
          </p:cNvSpPr>
          <p:nvPr/>
        </p:nvSpPr>
        <p:spPr bwMode="auto">
          <a:xfrm flipH="1">
            <a:off x="6295764" y="918956"/>
            <a:ext cx="980440" cy="2000548"/>
          </a:xfrm>
          <a:prstGeom prst="rect">
            <a:avLst/>
          </a:prstGeom>
          <a:solidFill>
            <a:schemeClr val="bg1"/>
          </a:solidFill>
          <a:ln w="6350" algn="ctr">
            <a:solidFill>
              <a:schemeClr val="tx1"/>
            </a:solidFill>
            <a:miter lim="800000"/>
            <a:headEnd/>
            <a:tailEnd/>
          </a:ln>
        </p:spPr>
        <p:txBody>
          <a:bodyPr wrap="square" lIns="22817" tIns="0" rIns="0" bIns="0">
            <a:spAutoFit/>
          </a:bodyPr>
          <a:lstStyle/>
          <a:p>
            <a:pPr marL="0" marR="0" lvl="0" indent="0" algn="l" defTabSz="1021104" rtl="0" eaLnBrk="1" fontAlgn="auto" latinLnBrk="0" hangingPunct="1">
              <a:lnSpc>
                <a:spcPct val="100000"/>
              </a:lnSpc>
              <a:spcBef>
                <a:spcPts val="0"/>
              </a:spcBef>
              <a:spcAft>
                <a:spcPts val="634"/>
              </a:spcAft>
              <a:buClrTx/>
              <a:buSzTx/>
              <a:buFontTx/>
              <a:buNone/>
              <a:tabLst/>
              <a:defRPr/>
            </a:pPr>
            <a:r>
              <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3. Niraparib SmPC 2022/</a:t>
            </a:r>
            <a:r>
              <a:rPr kumimoji="0" lang="en-US" sz="500" b="0" i="0" u="none" strike="noStrike" kern="1200" cap="none" spc="0" normalizeH="0" baseline="0" noProof="0" err="1">
                <a:ln>
                  <a:noFill/>
                </a:ln>
                <a:solidFill>
                  <a:srgbClr val="FF0000"/>
                </a:solidFill>
                <a:effectLst/>
                <a:uLnTx/>
                <a:uFillTx/>
                <a:latin typeface="Arial" panose="020B0604020202020204" pitchFamily="34" charset="0"/>
                <a:ea typeface="+mn-ea"/>
                <a:cs typeface="+mn-cs"/>
              </a:rPr>
              <a:t>p13</a:t>
            </a:r>
            <a:r>
              <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/section 5.1/</a:t>
            </a:r>
            <a:r>
              <a:rPr kumimoji="0" lang="en-US" sz="500" b="0" i="0" u="none" strike="noStrike" kern="1200" cap="none" spc="0" normalizeH="0" baseline="0" noProof="0" err="1">
                <a:ln>
                  <a:noFill/>
                </a:ln>
                <a:solidFill>
                  <a:srgbClr val="FF0000"/>
                </a:solidFill>
                <a:effectLst/>
                <a:uLnTx/>
                <a:uFillTx/>
                <a:latin typeface="Arial" panose="020B0604020202020204" pitchFamily="34" charset="0"/>
                <a:ea typeface="+mn-ea"/>
                <a:cs typeface="+mn-cs"/>
              </a:rPr>
              <a:t>para2</a:t>
            </a:r>
            <a:r>
              <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/all; </a:t>
            </a:r>
            <a:r>
              <a:rPr kumimoji="0" lang="en-US" sz="500" b="0" i="0" u="none" strike="noStrike" kern="1200" cap="none" spc="0" normalizeH="0" baseline="0" noProof="0" err="1">
                <a:ln>
                  <a:noFill/>
                </a:ln>
                <a:solidFill>
                  <a:srgbClr val="FF0000"/>
                </a:solidFill>
                <a:effectLst/>
                <a:uLnTx/>
                <a:uFillTx/>
                <a:latin typeface="Arial" panose="020B0604020202020204" pitchFamily="34" charset="0"/>
                <a:ea typeface="+mn-ea"/>
                <a:cs typeface="+mn-cs"/>
              </a:rPr>
              <a:t>p16</a:t>
            </a:r>
            <a:r>
              <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 </a:t>
            </a:r>
            <a:r>
              <a:rPr kumimoji="0" lang="en-US" sz="500" b="0" i="0" u="none" strike="noStrike" kern="1200" cap="none" spc="0" normalizeH="0" baseline="0" noProof="0" err="1">
                <a:ln>
                  <a:noFill/>
                </a:ln>
                <a:solidFill>
                  <a:srgbClr val="FF0000"/>
                </a:solidFill>
                <a:effectLst/>
                <a:uLnTx/>
                <a:uFillTx/>
                <a:latin typeface="Arial" panose="020B0604020202020204" pitchFamily="34" charset="0"/>
                <a:ea typeface="+mn-ea"/>
                <a:cs typeface="+mn-cs"/>
              </a:rPr>
              <a:t>para1</a:t>
            </a:r>
            <a:r>
              <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/all</a:t>
            </a:r>
          </a:p>
          <a:p>
            <a:pPr marL="0" marR="0" lvl="0" indent="0" algn="l" defTabSz="1021104" rtl="0" eaLnBrk="1" fontAlgn="auto" latinLnBrk="0" hangingPunct="1">
              <a:lnSpc>
                <a:spcPct val="100000"/>
              </a:lnSpc>
              <a:spcBef>
                <a:spcPts val="0"/>
              </a:spcBef>
              <a:spcAft>
                <a:spcPts val="634"/>
              </a:spcAft>
              <a:buClrTx/>
              <a:buSzTx/>
              <a:buFontTx/>
              <a:buNone/>
              <a:tabLst/>
              <a:defRPr/>
            </a:pPr>
            <a:r>
              <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4. Niraparib PI 2022/</a:t>
            </a:r>
            <a:r>
              <a:rPr kumimoji="0" lang="en-US" sz="500" b="0" i="0" u="none" strike="noStrike" kern="1200" cap="none" spc="0" normalizeH="0" baseline="0" noProof="0" err="1">
                <a:ln>
                  <a:noFill/>
                </a:ln>
                <a:solidFill>
                  <a:srgbClr val="FF0000"/>
                </a:solidFill>
                <a:effectLst/>
                <a:uLnTx/>
                <a:uFillTx/>
                <a:latin typeface="Arial" panose="020B0604020202020204" pitchFamily="34" charset="0"/>
                <a:ea typeface="+mn-ea"/>
                <a:cs typeface="+mn-cs"/>
              </a:rPr>
              <a:t>p21</a:t>
            </a:r>
            <a:r>
              <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/Section 14.1/title; </a:t>
            </a:r>
            <a:r>
              <a:rPr kumimoji="0" lang="en-US" sz="500" b="0" i="0" u="none" strike="noStrike" kern="1200" cap="none" spc="0" normalizeH="0" baseline="0" noProof="0" err="1">
                <a:ln>
                  <a:noFill/>
                </a:ln>
                <a:solidFill>
                  <a:srgbClr val="FF0000"/>
                </a:solidFill>
                <a:effectLst/>
                <a:uLnTx/>
                <a:uFillTx/>
                <a:latin typeface="Arial" panose="020B0604020202020204" pitchFamily="34" charset="0"/>
                <a:ea typeface="+mn-ea"/>
                <a:cs typeface="+mn-cs"/>
              </a:rPr>
              <a:t>para1</a:t>
            </a:r>
            <a:r>
              <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a:t>
            </a:r>
            <a:r>
              <a:rPr kumimoji="0" lang="en-US" sz="500" b="0" i="0" u="none" strike="noStrike" kern="1200" cap="none" spc="0" normalizeH="0" baseline="0" noProof="0" err="1">
                <a:ln>
                  <a:noFill/>
                </a:ln>
                <a:solidFill>
                  <a:srgbClr val="FF0000"/>
                </a:solidFill>
                <a:effectLst/>
                <a:uLnTx/>
                <a:uFillTx/>
                <a:latin typeface="Arial" panose="020B0604020202020204" pitchFamily="34" charset="0"/>
                <a:ea typeface="+mn-ea"/>
                <a:cs typeface="+mn-cs"/>
              </a:rPr>
              <a:t>ln1-3;para2</a:t>
            </a:r>
            <a:r>
              <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a:t>
            </a:r>
            <a:r>
              <a:rPr kumimoji="0" lang="en-US" sz="500" b="0" i="0" u="none" strike="noStrike" kern="1200" cap="none" spc="0" normalizeH="0" baseline="0" noProof="0" err="1">
                <a:ln>
                  <a:noFill/>
                </a:ln>
                <a:solidFill>
                  <a:srgbClr val="FF0000"/>
                </a:solidFill>
                <a:effectLst/>
                <a:uLnTx/>
                <a:uFillTx/>
                <a:latin typeface="Arial" panose="020B0604020202020204" pitchFamily="34" charset="0"/>
                <a:ea typeface="+mn-ea"/>
                <a:cs typeface="+mn-cs"/>
              </a:rPr>
              <a:t>ln2</a:t>
            </a:r>
            <a:r>
              <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-4; </a:t>
            </a:r>
            <a:r>
              <a:rPr kumimoji="0" lang="en-US" sz="500" b="0" i="0" u="none" strike="noStrike" kern="1200" cap="none" spc="0" normalizeH="0" baseline="0" noProof="0" err="1">
                <a:ln>
                  <a:noFill/>
                </a:ln>
                <a:solidFill>
                  <a:srgbClr val="FF0000"/>
                </a:solidFill>
                <a:effectLst/>
                <a:uLnTx/>
                <a:uFillTx/>
                <a:latin typeface="Arial" panose="020B0604020202020204" pitchFamily="34" charset="0"/>
                <a:ea typeface="+mn-ea"/>
                <a:cs typeface="+mn-cs"/>
              </a:rPr>
              <a:t>p22</a:t>
            </a:r>
            <a:r>
              <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a:t>
            </a:r>
            <a:r>
              <a:rPr kumimoji="0" lang="en-US" sz="500" b="0" i="0" u="none" strike="noStrike" kern="1200" cap="none" spc="0" normalizeH="0" baseline="0" noProof="0" err="1">
                <a:ln>
                  <a:noFill/>
                </a:ln>
                <a:solidFill>
                  <a:srgbClr val="FF0000"/>
                </a:solidFill>
                <a:effectLst/>
                <a:uLnTx/>
                <a:uFillTx/>
                <a:latin typeface="Arial" panose="020B0604020202020204" pitchFamily="34" charset="0"/>
                <a:ea typeface="+mn-ea"/>
                <a:cs typeface="+mn-cs"/>
              </a:rPr>
              <a:t>para1</a:t>
            </a:r>
            <a:r>
              <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/all</a:t>
            </a:r>
          </a:p>
          <a:p>
            <a:pPr marL="0" marR="0" lvl="0" indent="0" algn="l" defTabSz="1021104" rtl="0" eaLnBrk="1" fontAlgn="auto" latinLnBrk="0" hangingPunct="1">
              <a:lnSpc>
                <a:spcPct val="100000"/>
              </a:lnSpc>
              <a:spcBef>
                <a:spcPts val="0"/>
              </a:spcBef>
              <a:spcAft>
                <a:spcPts val="634"/>
              </a:spcAft>
              <a:buClrTx/>
              <a:buSzTx/>
              <a:buFontTx/>
              <a:buNone/>
              <a:tabLst/>
              <a:defRPr/>
            </a:pPr>
            <a:r>
              <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5. Olaparib PI 2022/</a:t>
            </a:r>
            <a:r>
              <a:rPr kumimoji="0" lang="en-US" sz="500" b="0" i="0" u="none" strike="noStrike" kern="1200" cap="none" spc="0" normalizeH="0" baseline="0" noProof="0" err="1">
                <a:ln>
                  <a:noFill/>
                </a:ln>
                <a:solidFill>
                  <a:srgbClr val="FF0000"/>
                </a:solidFill>
                <a:effectLst/>
                <a:uLnTx/>
                <a:uFillTx/>
                <a:latin typeface="Arial" panose="020B0604020202020204" pitchFamily="34" charset="0"/>
                <a:ea typeface="+mn-ea"/>
                <a:cs typeface="+mn-cs"/>
              </a:rPr>
              <a:t>p4</a:t>
            </a:r>
            <a:r>
              <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a:t>
            </a:r>
            <a:r>
              <a:rPr kumimoji="0" lang="en-US" sz="500" b="0" i="0" u="none" strike="noStrike" kern="1200" cap="none" spc="0" normalizeH="0" baseline="0" noProof="0" err="1">
                <a:ln>
                  <a:noFill/>
                </a:ln>
                <a:solidFill>
                  <a:srgbClr val="FF0000"/>
                </a:solidFill>
                <a:effectLst/>
                <a:uLnTx/>
                <a:uFillTx/>
                <a:latin typeface="Arial" panose="020B0604020202020204" pitchFamily="34" charset="0"/>
                <a:ea typeface="+mn-ea"/>
                <a:cs typeface="+mn-cs"/>
              </a:rPr>
              <a:t>col1</a:t>
            </a:r>
            <a:r>
              <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a:t>
            </a:r>
            <a:r>
              <a:rPr kumimoji="0" lang="en-US" sz="500" b="0" i="0" u="none" strike="noStrike" kern="1200" cap="none" spc="0" normalizeH="0" baseline="0" noProof="0" err="1">
                <a:ln>
                  <a:noFill/>
                </a:ln>
                <a:solidFill>
                  <a:srgbClr val="FF0000"/>
                </a:solidFill>
                <a:effectLst/>
                <a:uLnTx/>
                <a:uFillTx/>
                <a:latin typeface="Arial" panose="020B0604020202020204" pitchFamily="34" charset="0"/>
                <a:ea typeface="+mn-ea"/>
                <a:cs typeface="+mn-cs"/>
              </a:rPr>
              <a:t>para5</a:t>
            </a:r>
            <a:r>
              <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/SOLO-1/</a:t>
            </a:r>
            <a:r>
              <a:rPr kumimoji="0" lang="en-US" sz="500" b="0" i="0" u="none" strike="noStrike" kern="1200" cap="none" spc="0" normalizeH="0" baseline="0" noProof="0" err="1">
                <a:ln>
                  <a:noFill/>
                </a:ln>
                <a:solidFill>
                  <a:srgbClr val="FF0000"/>
                </a:solidFill>
                <a:effectLst/>
                <a:uLnTx/>
                <a:uFillTx/>
                <a:latin typeface="Arial" panose="020B0604020202020204" pitchFamily="34" charset="0"/>
                <a:ea typeface="+mn-ea"/>
                <a:cs typeface="+mn-cs"/>
              </a:rPr>
              <a:t>ln1</a:t>
            </a:r>
            <a:r>
              <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-3; </a:t>
            </a:r>
            <a:r>
              <a:rPr kumimoji="0" lang="en-US" sz="500" b="0" i="0" u="none" strike="noStrike" kern="1200" cap="none" spc="0" normalizeH="0" baseline="0" noProof="0" err="1">
                <a:ln>
                  <a:noFill/>
                </a:ln>
                <a:solidFill>
                  <a:srgbClr val="FF0000"/>
                </a:solidFill>
                <a:effectLst/>
                <a:uLnTx/>
                <a:uFillTx/>
                <a:latin typeface="Arial" panose="020B0604020202020204" pitchFamily="34" charset="0"/>
                <a:ea typeface="+mn-ea"/>
                <a:cs typeface="+mn-cs"/>
              </a:rPr>
              <a:t>p4</a:t>
            </a:r>
            <a:r>
              <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a:t>
            </a:r>
            <a:r>
              <a:rPr kumimoji="0" lang="en-US" sz="500" b="0" i="0" u="none" strike="noStrike" kern="1200" cap="none" spc="0" normalizeH="0" baseline="0" noProof="0" err="1">
                <a:ln>
                  <a:noFill/>
                </a:ln>
                <a:solidFill>
                  <a:srgbClr val="FF0000"/>
                </a:solidFill>
                <a:effectLst/>
                <a:uLnTx/>
                <a:uFillTx/>
                <a:latin typeface="Arial" panose="020B0604020202020204" pitchFamily="34" charset="0"/>
                <a:ea typeface="+mn-ea"/>
                <a:cs typeface="+mn-cs"/>
              </a:rPr>
              <a:t>col2</a:t>
            </a:r>
            <a:r>
              <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a:t>
            </a:r>
            <a:r>
              <a:rPr kumimoji="0" lang="en-US" sz="500" b="0" i="0" u="none" strike="noStrike" kern="1200" cap="none" spc="0" normalizeH="0" baseline="0" noProof="0" err="1">
                <a:ln>
                  <a:noFill/>
                </a:ln>
                <a:solidFill>
                  <a:srgbClr val="FF0000"/>
                </a:solidFill>
                <a:effectLst/>
                <a:uLnTx/>
                <a:uFillTx/>
                <a:latin typeface="Arial" panose="020B0604020202020204" pitchFamily="34" charset="0"/>
                <a:ea typeface="+mn-ea"/>
                <a:cs typeface="+mn-cs"/>
              </a:rPr>
              <a:t>para2</a:t>
            </a:r>
            <a:r>
              <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/PAOLA-1/</a:t>
            </a:r>
            <a:r>
              <a:rPr kumimoji="0" lang="en-US" sz="500" b="0" i="0" u="none" strike="noStrike" kern="1200" cap="none" spc="0" normalizeH="0" baseline="0" noProof="0" err="1">
                <a:ln>
                  <a:noFill/>
                </a:ln>
                <a:solidFill>
                  <a:srgbClr val="FF0000"/>
                </a:solidFill>
                <a:effectLst/>
                <a:uLnTx/>
                <a:uFillTx/>
                <a:latin typeface="Arial" panose="020B0604020202020204" pitchFamily="34" charset="0"/>
                <a:ea typeface="+mn-ea"/>
                <a:cs typeface="+mn-cs"/>
              </a:rPr>
              <a:t>ln1</a:t>
            </a:r>
            <a:r>
              <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-4</a:t>
            </a:r>
          </a:p>
          <a:p>
            <a:pPr marL="0" marR="0" lvl="0" indent="0" algn="l" defTabSz="1021104" rtl="0" eaLnBrk="1" fontAlgn="auto" latinLnBrk="0" hangingPunct="1">
              <a:lnSpc>
                <a:spcPct val="100000"/>
              </a:lnSpc>
              <a:spcBef>
                <a:spcPts val="0"/>
              </a:spcBef>
              <a:spcAft>
                <a:spcPts val="634"/>
              </a:spcAft>
              <a:buClrTx/>
              <a:buSzTx/>
              <a:buFontTx/>
              <a:buNone/>
              <a:tabLst/>
              <a:defRPr/>
            </a:pPr>
            <a:r>
              <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6. Olaparib SmPC 2022/ </a:t>
            </a:r>
            <a:r>
              <a:rPr kumimoji="0" lang="en-US" sz="500" b="0" i="0" u="none" strike="noStrike" kern="1200" cap="none" spc="0" normalizeH="0" baseline="0" noProof="0" err="1">
                <a:ln>
                  <a:noFill/>
                </a:ln>
                <a:solidFill>
                  <a:srgbClr val="FF0000"/>
                </a:solidFill>
                <a:effectLst/>
                <a:uLnTx/>
                <a:uFillTx/>
                <a:latin typeface="Arial" panose="020B0604020202020204" pitchFamily="34" charset="0"/>
                <a:ea typeface="+mn-ea"/>
                <a:cs typeface="+mn-cs"/>
              </a:rPr>
              <a:t>p18</a:t>
            </a:r>
            <a:r>
              <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a:t>
            </a:r>
            <a:r>
              <a:rPr kumimoji="0" lang="en-US" sz="500" b="0" i="0" u="none" strike="noStrike" kern="1200" cap="none" spc="0" normalizeH="0" baseline="0" noProof="0" err="1">
                <a:ln>
                  <a:noFill/>
                </a:ln>
                <a:solidFill>
                  <a:srgbClr val="FF0000"/>
                </a:solidFill>
                <a:effectLst/>
                <a:uLnTx/>
                <a:uFillTx/>
                <a:latin typeface="Arial" panose="020B0604020202020204" pitchFamily="34" charset="0"/>
                <a:ea typeface="+mn-ea"/>
                <a:cs typeface="+mn-cs"/>
              </a:rPr>
              <a:t>para5</a:t>
            </a:r>
            <a:r>
              <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a:t>
            </a:r>
            <a:r>
              <a:rPr kumimoji="0" lang="en-US" sz="500" b="0" i="0" u="none" strike="noStrike" kern="1200" cap="none" spc="0" normalizeH="0" baseline="0" noProof="0" err="1">
                <a:ln>
                  <a:noFill/>
                </a:ln>
                <a:solidFill>
                  <a:srgbClr val="FF0000"/>
                </a:solidFill>
                <a:effectLst/>
                <a:uLnTx/>
                <a:uFillTx/>
                <a:latin typeface="Arial" panose="020B0604020202020204" pitchFamily="34" charset="0"/>
                <a:ea typeface="+mn-ea"/>
                <a:cs typeface="+mn-cs"/>
              </a:rPr>
              <a:t>SOLO1</a:t>
            </a:r>
            <a:r>
              <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 Study/</a:t>
            </a:r>
            <a:r>
              <a:rPr kumimoji="0" lang="en-US" sz="500" b="0" i="0" u="none" strike="noStrike" kern="1200" cap="none" spc="0" normalizeH="0" baseline="0" noProof="0" err="1">
                <a:ln>
                  <a:noFill/>
                </a:ln>
                <a:solidFill>
                  <a:srgbClr val="FF0000"/>
                </a:solidFill>
                <a:effectLst/>
                <a:uLnTx/>
                <a:uFillTx/>
                <a:latin typeface="Arial" panose="020B0604020202020204" pitchFamily="34" charset="0"/>
                <a:ea typeface="+mn-ea"/>
                <a:cs typeface="+mn-cs"/>
              </a:rPr>
              <a:t>ln1</a:t>
            </a:r>
            <a:r>
              <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-4; </a:t>
            </a:r>
            <a:r>
              <a:rPr kumimoji="0" lang="en-US" sz="500" b="0" i="0" u="none" strike="noStrike" kern="1200" cap="none" spc="0" normalizeH="0" baseline="0" noProof="0" err="1">
                <a:ln>
                  <a:noFill/>
                </a:ln>
                <a:solidFill>
                  <a:srgbClr val="FF0000"/>
                </a:solidFill>
                <a:effectLst/>
                <a:uLnTx/>
                <a:uFillTx/>
                <a:latin typeface="Arial" panose="020B0604020202020204" pitchFamily="34" charset="0"/>
                <a:ea typeface="+mn-ea"/>
                <a:cs typeface="+mn-cs"/>
              </a:rPr>
              <a:t>p31</a:t>
            </a:r>
            <a:r>
              <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a:t>
            </a:r>
            <a:r>
              <a:rPr kumimoji="0" lang="en-US" sz="500" b="0" i="0" u="none" strike="noStrike" kern="1200" cap="none" spc="0" normalizeH="0" baseline="0" noProof="0" err="1">
                <a:ln>
                  <a:noFill/>
                </a:ln>
                <a:solidFill>
                  <a:srgbClr val="FF0000"/>
                </a:solidFill>
                <a:effectLst/>
                <a:uLnTx/>
                <a:uFillTx/>
                <a:latin typeface="Arial" panose="020B0604020202020204" pitchFamily="34" charset="0"/>
                <a:ea typeface="+mn-ea"/>
                <a:cs typeface="+mn-cs"/>
              </a:rPr>
              <a:t>para3</a:t>
            </a:r>
            <a:r>
              <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/PAOLA-1 Study/</a:t>
            </a:r>
            <a:r>
              <a:rPr kumimoji="0" lang="en-US" sz="500" b="0" i="0" u="none" strike="noStrike" kern="1200" cap="none" spc="0" normalizeH="0" baseline="0" noProof="0" err="1">
                <a:ln>
                  <a:noFill/>
                </a:ln>
                <a:solidFill>
                  <a:srgbClr val="FF0000"/>
                </a:solidFill>
                <a:effectLst/>
                <a:uLnTx/>
                <a:uFillTx/>
                <a:latin typeface="Arial" panose="020B0604020202020204" pitchFamily="34" charset="0"/>
                <a:ea typeface="+mn-ea"/>
                <a:cs typeface="+mn-cs"/>
              </a:rPr>
              <a:t>ln1</a:t>
            </a:r>
            <a:r>
              <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-6</a:t>
            </a:r>
          </a:p>
          <a:p>
            <a:pPr marL="0" marR="0" lvl="0" indent="0" algn="l" defTabSz="1021104" rtl="0" eaLnBrk="1" fontAlgn="auto" latinLnBrk="0" hangingPunct="1">
              <a:lnSpc>
                <a:spcPct val="100000"/>
              </a:lnSpc>
              <a:spcBef>
                <a:spcPts val="0"/>
              </a:spcBef>
              <a:spcAft>
                <a:spcPts val="634"/>
              </a:spcAft>
              <a:buClrTx/>
              <a:buSzTx/>
              <a:buFontTx/>
              <a:buNone/>
              <a:tabLst/>
              <a:defRPr/>
            </a:pPr>
            <a:r>
              <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7.  Rucaparib SmPC 2022/</a:t>
            </a:r>
            <a:r>
              <a:rPr kumimoji="0" lang="en-US" sz="500" b="0" i="0" u="none" strike="noStrike" kern="1200" cap="none" spc="0" normalizeH="0" baseline="0" noProof="0" err="1">
                <a:ln>
                  <a:noFill/>
                </a:ln>
                <a:solidFill>
                  <a:srgbClr val="FF0000"/>
                </a:solidFill>
                <a:effectLst/>
                <a:uLnTx/>
                <a:uFillTx/>
                <a:latin typeface="Arial" panose="020B0604020202020204" pitchFamily="34" charset="0"/>
                <a:ea typeface="+mn-ea"/>
                <a:cs typeface="+mn-cs"/>
              </a:rPr>
              <a:t>p11</a:t>
            </a:r>
            <a:r>
              <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/Clinical Efficacy/</a:t>
            </a:r>
            <a:r>
              <a:rPr kumimoji="0" lang="en-US" sz="500" b="0" i="0" u="none" strike="noStrike" kern="1200" cap="none" spc="0" normalizeH="0" baseline="0" noProof="0" err="1">
                <a:ln>
                  <a:noFill/>
                </a:ln>
                <a:solidFill>
                  <a:srgbClr val="FF0000"/>
                </a:solidFill>
                <a:effectLst/>
                <a:uLnTx/>
                <a:uFillTx/>
                <a:latin typeface="Arial" panose="020B0604020202020204" pitchFamily="34" charset="0"/>
                <a:ea typeface="+mn-ea"/>
                <a:cs typeface="+mn-cs"/>
              </a:rPr>
              <a:t>para1</a:t>
            </a:r>
            <a:r>
              <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a:t>
            </a:r>
            <a:r>
              <a:rPr kumimoji="0" lang="en-US" sz="500" b="0" i="0" u="none" strike="noStrike" kern="1200" cap="none" spc="0" normalizeH="0" baseline="0" noProof="0" err="1">
                <a:ln>
                  <a:noFill/>
                </a:ln>
                <a:solidFill>
                  <a:srgbClr val="FF0000"/>
                </a:solidFill>
                <a:effectLst/>
                <a:uLnTx/>
                <a:uFillTx/>
                <a:latin typeface="Arial" panose="020B0604020202020204" pitchFamily="34" charset="0"/>
                <a:ea typeface="+mn-ea"/>
                <a:cs typeface="+mn-cs"/>
              </a:rPr>
              <a:t>ln1</a:t>
            </a:r>
            <a:r>
              <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-3; </a:t>
            </a:r>
            <a:r>
              <a:rPr kumimoji="0" lang="en-US" sz="500" b="0" i="0" u="none" strike="noStrike" kern="1200" cap="none" spc="0" normalizeH="0" baseline="0" noProof="0" err="1">
                <a:ln>
                  <a:noFill/>
                </a:ln>
                <a:solidFill>
                  <a:srgbClr val="FF0000"/>
                </a:solidFill>
                <a:effectLst/>
                <a:uLnTx/>
                <a:uFillTx/>
                <a:latin typeface="Arial" panose="020B0604020202020204" pitchFamily="34" charset="0"/>
                <a:ea typeface="+mn-ea"/>
                <a:cs typeface="+mn-cs"/>
              </a:rPr>
              <a:t>para2</a:t>
            </a:r>
            <a:r>
              <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a:t>
            </a:r>
            <a:r>
              <a:rPr kumimoji="0" lang="en-US" sz="500" b="0" i="0" u="none" strike="noStrike" kern="1200" cap="none" spc="0" normalizeH="0" baseline="0" noProof="0" err="1">
                <a:ln>
                  <a:noFill/>
                </a:ln>
                <a:solidFill>
                  <a:srgbClr val="FF0000"/>
                </a:solidFill>
                <a:effectLst/>
                <a:uLnTx/>
                <a:uFillTx/>
                <a:latin typeface="Arial" panose="020B0604020202020204" pitchFamily="34" charset="0"/>
                <a:ea typeface="+mn-ea"/>
                <a:cs typeface="+mn-cs"/>
              </a:rPr>
              <a:t>ln9</a:t>
            </a:r>
            <a:r>
              <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-10; </a:t>
            </a:r>
            <a:r>
              <a:rPr kumimoji="0" lang="en-US" sz="500" b="0" i="0" u="none" strike="noStrike" kern="1200" cap="none" spc="0" normalizeH="0" baseline="0" noProof="0" err="1">
                <a:ln>
                  <a:noFill/>
                </a:ln>
                <a:solidFill>
                  <a:srgbClr val="FF0000"/>
                </a:solidFill>
                <a:effectLst/>
                <a:uLnTx/>
                <a:uFillTx/>
                <a:latin typeface="Arial" panose="020B0604020202020204" pitchFamily="34" charset="0"/>
                <a:ea typeface="+mn-ea"/>
                <a:cs typeface="+mn-cs"/>
              </a:rPr>
              <a:t>p12</a:t>
            </a:r>
            <a:r>
              <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a:t>
            </a:r>
            <a:r>
              <a:rPr kumimoji="0" lang="en-US" sz="500" b="0" i="0" u="none" strike="noStrike" kern="1200" cap="none" spc="0" normalizeH="0" baseline="0" noProof="0" err="1">
                <a:ln>
                  <a:noFill/>
                </a:ln>
                <a:solidFill>
                  <a:srgbClr val="FF0000"/>
                </a:solidFill>
                <a:effectLst/>
                <a:uLnTx/>
                <a:uFillTx/>
                <a:latin typeface="Arial" panose="020B0604020202020204" pitchFamily="34" charset="0"/>
                <a:ea typeface="+mn-ea"/>
                <a:cs typeface="+mn-cs"/>
              </a:rPr>
              <a:t>para1</a:t>
            </a:r>
            <a:r>
              <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a:t>
            </a:r>
            <a:r>
              <a:rPr kumimoji="0" lang="en-US" sz="500" b="0" i="0" u="none" strike="noStrike" kern="1200" cap="none" spc="0" normalizeH="0" baseline="0" noProof="0" err="1">
                <a:ln>
                  <a:noFill/>
                </a:ln>
                <a:solidFill>
                  <a:srgbClr val="FF0000"/>
                </a:solidFill>
                <a:effectLst/>
                <a:uLnTx/>
                <a:uFillTx/>
                <a:latin typeface="Arial" panose="020B0604020202020204" pitchFamily="34" charset="0"/>
                <a:ea typeface="+mn-ea"/>
                <a:cs typeface="+mn-cs"/>
              </a:rPr>
              <a:t>ln1</a:t>
            </a:r>
            <a:r>
              <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-2</a:t>
            </a:r>
          </a:p>
          <a:p>
            <a:pPr marL="0" marR="0" lvl="0" indent="0" algn="l" defTabSz="1021104" rtl="0" eaLnBrk="1" fontAlgn="auto" latinLnBrk="0" hangingPunct="1">
              <a:lnSpc>
                <a:spcPct val="100000"/>
              </a:lnSpc>
              <a:spcBef>
                <a:spcPts val="0"/>
              </a:spcBef>
              <a:spcAft>
                <a:spcPts val="634"/>
              </a:spcAft>
              <a:buClrTx/>
              <a:buSzTx/>
              <a:buFontTx/>
              <a:buNone/>
              <a:tabLst/>
              <a:defRPr/>
            </a:pPr>
            <a:endPar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a:p>
            <a:pPr marL="0" marR="0" lvl="0" indent="0" algn="l" defTabSz="1021104" rtl="0" eaLnBrk="1" fontAlgn="auto" latinLnBrk="0" hangingPunct="1">
              <a:lnSpc>
                <a:spcPct val="100000"/>
              </a:lnSpc>
              <a:spcBef>
                <a:spcPts val="0"/>
              </a:spcBef>
              <a:spcAft>
                <a:spcPts val="634"/>
              </a:spcAft>
              <a:buClrTx/>
              <a:buSzTx/>
              <a:buFontTx/>
              <a:buNone/>
              <a:tabLst/>
              <a:defRPr/>
            </a:pPr>
            <a:r>
              <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8. Rucaparib </a:t>
            </a:r>
            <a:r>
              <a:rPr kumimoji="0" lang="en-US" sz="500" b="0" i="0" u="none" strike="noStrike" kern="1200" cap="none" spc="0" normalizeH="0" baseline="0" noProof="0" err="1">
                <a:ln>
                  <a:noFill/>
                </a:ln>
                <a:solidFill>
                  <a:srgbClr val="FF0000"/>
                </a:solidFill>
                <a:effectLst/>
                <a:uLnTx/>
                <a:uFillTx/>
                <a:latin typeface="Arial" panose="020B0604020202020204" pitchFamily="34" charset="0"/>
                <a:ea typeface="+mn-ea"/>
                <a:cs typeface="+mn-cs"/>
              </a:rPr>
              <a:t>USPI</a:t>
            </a:r>
            <a:r>
              <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 2022/</a:t>
            </a:r>
            <a:r>
              <a:rPr kumimoji="0" lang="en-US" sz="500" b="0" i="0" u="none" strike="noStrike" kern="1200" cap="none" spc="0" normalizeH="0" baseline="0" noProof="0" err="1">
                <a:ln>
                  <a:noFill/>
                </a:ln>
                <a:solidFill>
                  <a:srgbClr val="FF0000"/>
                </a:solidFill>
                <a:effectLst/>
                <a:uLnTx/>
                <a:uFillTx/>
                <a:latin typeface="Arial" panose="020B0604020202020204" pitchFamily="34" charset="0"/>
                <a:ea typeface="+mn-ea"/>
                <a:cs typeface="+mn-cs"/>
              </a:rPr>
              <a:t>p13</a:t>
            </a:r>
            <a:r>
              <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/Section 14.1/title; </a:t>
            </a:r>
            <a:r>
              <a:rPr kumimoji="0" lang="en-US" sz="500" b="0" i="0" u="none" strike="noStrike" kern="1200" cap="none" spc="0" normalizeH="0" baseline="0" noProof="0" err="1">
                <a:ln>
                  <a:noFill/>
                </a:ln>
                <a:solidFill>
                  <a:srgbClr val="FF0000"/>
                </a:solidFill>
                <a:effectLst/>
                <a:uLnTx/>
                <a:uFillTx/>
                <a:latin typeface="Arial" panose="020B0604020202020204" pitchFamily="34" charset="0"/>
                <a:ea typeface="+mn-ea"/>
                <a:cs typeface="+mn-cs"/>
              </a:rPr>
              <a:t>para1</a:t>
            </a:r>
            <a:r>
              <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a:t>
            </a:r>
            <a:r>
              <a:rPr kumimoji="0" lang="en-US" sz="500" b="0" i="0" u="none" strike="noStrike" kern="1200" cap="none" spc="0" normalizeH="0" baseline="0" noProof="0" err="1">
                <a:ln>
                  <a:noFill/>
                </a:ln>
                <a:solidFill>
                  <a:srgbClr val="FF0000"/>
                </a:solidFill>
                <a:effectLst/>
                <a:uLnTx/>
                <a:uFillTx/>
                <a:latin typeface="Arial" panose="020B0604020202020204" pitchFamily="34" charset="0"/>
                <a:ea typeface="+mn-ea"/>
                <a:cs typeface="+mn-cs"/>
              </a:rPr>
              <a:t>ln1</a:t>
            </a:r>
            <a:r>
              <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-4; </a:t>
            </a:r>
            <a:r>
              <a:rPr kumimoji="0" lang="en-US" sz="500" b="0" i="0" u="none" strike="noStrike" kern="1200" cap="none" spc="0" normalizeH="0" baseline="0" noProof="0" err="1">
                <a:ln>
                  <a:noFill/>
                </a:ln>
                <a:solidFill>
                  <a:srgbClr val="FF0000"/>
                </a:solidFill>
                <a:effectLst/>
                <a:uLnTx/>
                <a:uFillTx/>
                <a:latin typeface="Arial" panose="020B0604020202020204" pitchFamily="34" charset="0"/>
                <a:ea typeface="+mn-ea"/>
                <a:cs typeface="+mn-cs"/>
              </a:rPr>
              <a:t>para4</a:t>
            </a:r>
            <a:r>
              <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rPr>
              <a:t>/</a:t>
            </a:r>
            <a:r>
              <a:rPr kumimoji="0" lang="en-US" sz="500" b="0" i="0" u="none" strike="noStrike" kern="1200" cap="none" spc="0" normalizeH="0" baseline="0" noProof="0" err="1">
                <a:ln>
                  <a:noFill/>
                </a:ln>
                <a:solidFill>
                  <a:srgbClr val="FF0000"/>
                </a:solidFill>
                <a:effectLst/>
                <a:uLnTx/>
                <a:uFillTx/>
                <a:latin typeface="Arial" panose="020B0604020202020204" pitchFamily="34" charset="0"/>
                <a:ea typeface="+mn-ea"/>
                <a:cs typeface="+mn-cs"/>
              </a:rPr>
              <a:t>ln1</a:t>
            </a:r>
            <a:endParaRPr kumimoji="0" lang="en-US" sz="500" b="0"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76428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29001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09062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705762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22611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24119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7771422-4274-3D4F-8582-1744C4D5796F}"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382310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59432-1310-0845-CCA6-F6AE384063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1EDFFA-419D-DF6E-AA82-3029501FD0BE}"/>
              </a:ext>
            </a:extLst>
          </p:cNvPr>
          <p:cNvSpPr>
            <a:spLocks noGrp="1" noRot="1" noChangeAspect="1"/>
          </p:cNvSpPr>
          <p:nvPr>
            <p:ph type="sldImg"/>
          </p:nvPr>
        </p:nvSpPr>
        <p:spPr>
          <a:xfrm>
            <a:off x="331788" y="696913"/>
            <a:ext cx="6196012" cy="3486150"/>
          </a:xfrm>
        </p:spPr>
        <p:txBody>
          <a:bodyPr/>
          <a:lstStyle/>
          <a:p>
            <a:endParaRPr lang="en-US"/>
          </a:p>
        </p:txBody>
      </p:sp>
      <p:sp>
        <p:nvSpPr>
          <p:cNvPr id="3" name="Notes Placeholder 2">
            <a:extLst>
              <a:ext uri="{FF2B5EF4-FFF2-40B4-BE49-F238E27FC236}">
                <a16:creationId xmlns:a16="http://schemas.microsoft.com/office/drawing/2014/main" id="{842558CA-0A9D-F7A4-4736-7D6B3129D4D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627FD08-2504-5816-6DBC-9A182E876EF2}"/>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7771422-4274-3D4F-8582-1744C4D5796F}"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741614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8684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D65EA1-25F1-4196-9B4E-60985BD7E6E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536725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D65EA1-25F1-4196-9B4E-60985BD7E6E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02987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D65EA1-25F1-4196-9B4E-60985BD7E6E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83298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3E23C-AD2D-7BFB-C42D-D95F22D314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7C1546-A6D3-F188-9B50-AC63A8E3766D}"/>
              </a:ext>
            </a:extLst>
          </p:cNvPr>
          <p:cNvSpPr>
            <a:spLocks noGrp="1" noRot="1" noChangeAspect="1"/>
          </p:cNvSpPr>
          <p:nvPr>
            <p:ph type="sldImg"/>
          </p:nvPr>
        </p:nvSpPr>
        <p:spPr>
          <a:xfrm>
            <a:off x="331788" y="696913"/>
            <a:ext cx="6196012" cy="3486150"/>
          </a:xfrm>
        </p:spPr>
      </p:sp>
      <p:sp>
        <p:nvSpPr>
          <p:cNvPr id="3" name="Notes Placeholder 2">
            <a:extLst>
              <a:ext uri="{FF2B5EF4-FFF2-40B4-BE49-F238E27FC236}">
                <a16:creationId xmlns:a16="http://schemas.microsoft.com/office/drawing/2014/main" id="{F594DDDF-379B-9999-13A8-D382C0F3E89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2C92E82-3573-DF7C-17A6-34B61240B022}"/>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3B2D576-4085-4A51-8D85-E794BAE107FC}"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94</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15261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9</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39142722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228600" indent="0">
              <a:buFont typeface="Arial" panose="020B0604020202020204" pitchFamily="34" charset="0"/>
              <a:buNone/>
            </a:pPr>
            <a:endParaRPr lang="en-US"/>
          </a:p>
        </p:txBody>
      </p:sp>
      <p:sp>
        <p:nvSpPr>
          <p:cNvPr id="7" name="Slide Image Placeholder 6">
            <a:extLst>
              <a:ext uri="{FF2B5EF4-FFF2-40B4-BE49-F238E27FC236}">
                <a16:creationId xmlns:a16="http://schemas.microsoft.com/office/drawing/2014/main" id="{DFF52DD7-F506-678C-6564-EF0438F180FE}"/>
              </a:ext>
            </a:extLst>
          </p:cNvPr>
          <p:cNvSpPr>
            <a:spLocks noGrp="1" noRot="1" noChangeAspect="1"/>
          </p:cNvSpPr>
          <p:nvPr>
            <p:ph type="sldImg"/>
          </p:nvPr>
        </p:nvSpPr>
        <p:spPr>
          <a:xfrm>
            <a:off x="331788" y="696913"/>
            <a:ext cx="6196012" cy="3486150"/>
          </a:xfrm>
        </p:spPr>
      </p:sp>
      <p:sp>
        <p:nvSpPr>
          <p:cNvPr id="8" name="Slide Number Placeholder 3">
            <a:extLst>
              <a:ext uri="{FF2B5EF4-FFF2-40B4-BE49-F238E27FC236}">
                <a16:creationId xmlns:a16="http://schemas.microsoft.com/office/drawing/2014/main" id="{77E128EF-07D6-E3BE-F1E9-69C63949E2FB}"/>
              </a:ext>
            </a:extLst>
          </p:cNvPr>
          <p:cNvSpPr>
            <a:spLocks noGrp="1"/>
          </p:cNvSpPr>
          <p:nvPr>
            <p:ph type="sldNum" idx="12"/>
          </p:nvPr>
        </p:nvSpPr>
        <p:spPr>
          <a:xfrm>
            <a:off x="3970938" y="8829967"/>
            <a:ext cx="3037840" cy="466433"/>
          </a:xfrm>
        </p:spPr>
        <p:txBody>
          <a:bodyPr/>
          <a:lstStyle/>
          <a:p>
            <a:pPr marL="0" marR="0" lvl="0" indent="0" algn="r" defTabSz="931774"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31774" rtl="0" eaLnBrk="1" fontAlgn="auto" latinLnBrk="0" hangingPunct="1">
                <a:lnSpc>
                  <a:spcPct val="100000"/>
                </a:lnSpc>
                <a:spcBef>
                  <a:spcPts val="0"/>
                </a:spcBef>
                <a:spcAft>
                  <a:spcPts val="0"/>
                </a:spcAft>
                <a:buClr>
                  <a:srgbClr val="000000"/>
                </a:buClr>
                <a:buSzTx/>
                <a:buFont typeface="Arial"/>
                <a:buNone/>
                <a:tabLst/>
                <a:defRPr/>
              </a:pPr>
              <a:t>95</a:t>
            </a:fld>
            <a:endParaRPr kumimoji="0" lang="en"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679943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4328E-7A49-8745-DB40-D9725257B0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FA3DE7-27F1-1182-C1A2-AF732DA08AC7}"/>
              </a:ext>
            </a:extLst>
          </p:cNvPr>
          <p:cNvSpPr>
            <a:spLocks noGrp="1" noRot="1" noChangeAspect="1"/>
          </p:cNvSpPr>
          <p:nvPr>
            <p:ph type="sldImg"/>
          </p:nvPr>
        </p:nvSpPr>
        <p:spPr>
          <a:xfrm>
            <a:off x="331788" y="696913"/>
            <a:ext cx="6196012" cy="3486150"/>
          </a:xfrm>
        </p:spPr>
      </p:sp>
      <p:sp>
        <p:nvSpPr>
          <p:cNvPr id="3" name="Notes Placeholder 2">
            <a:extLst>
              <a:ext uri="{FF2B5EF4-FFF2-40B4-BE49-F238E27FC236}">
                <a16:creationId xmlns:a16="http://schemas.microsoft.com/office/drawing/2014/main" id="{C4504734-7CD3-A6BB-555B-3270C1396A8C}"/>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a:p>
        </p:txBody>
      </p:sp>
      <p:sp>
        <p:nvSpPr>
          <p:cNvPr id="4" name="Slide Number Placeholder 3">
            <a:extLst>
              <a:ext uri="{FF2B5EF4-FFF2-40B4-BE49-F238E27FC236}">
                <a16:creationId xmlns:a16="http://schemas.microsoft.com/office/drawing/2014/main" id="{73E00D82-302B-ADA0-9583-7758F18C2EDC}"/>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97</a:t>
            </a:fld>
            <a:endParaRPr kumimoji="0" lang="en"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202708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76D84-4DC9-0D9B-D9BF-04F0438C2A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FDE0B7-EFFA-522D-68EF-0A3B884C381E}"/>
              </a:ext>
            </a:extLst>
          </p:cNvPr>
          <p:cNvSpPr>
            <a:spLocks noGrp="1" noRot="1" noChangeAspect="1"/>
          </p:cNvSpPr>
          <p:nvPr>
            <p:ph type="sldImg"/>
          </p:nvPr>
        </p:nvSpPr>
        <p:spPr>
          <a:xfrm>
            <a:off x="331788" y="696913"/>
            <a:ext cx="6196012" cy="3486150"/>
          </a:xfrm>
        </p:spPr>
      </p:sp>
      <p:sp>
        <p:nvSpPr>
          <p:cNvPr id="3" name="Notes Placeholder 2">
            <a:extLst>
              <a:ext uri="{FF2B5EF4-FFF2-40B4-BE49-F238E27FC236}">
                <a16:creationId xmlns:a16="http://schemas.microsoft.com/office/drawing/2014/main" id="{935C60A2-F128-1E25-258E-BE122B8E4D0A}"/>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kern="0" cap="none" spc="0" normalizeH="0" baseline="0" noProof="0">
              <a:ln>
                <a:noFill/>
              </a:ln>
              <a:solidFill>
                <a:srgbClr val="262626"/>
              </a:solidFill>
              <a:effectLst/>
              <a:uLnTx/>
              <a:uFillTx/>
              <a:latin typeface="Lato"/>
              <a:ea typeface="Lato"/>
              <a:cs typeface="Lato"/>
            </a:endParaRPr>
          </a:p>
        </p:txBody>
      </p:sp>
      <p:sp>
        <p:nvSpPr>
          <p:cNvPr id="4" name="Slide Number Placeholder 3">
            <a:extLst>
              <a:ext uri="{FF2B5EF4-FFF2-40B4-BE49-F238E27FC236}">
                <a16:creationId xmlns:a16="http://schemas.microsoft.com/office/drawing/2014/main" id="{562D60B8-D741-42AE-BECA-4217EEEAA72C}"/>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98</a:t>
            </a:fld>
            <a:endParaRPr kumimoji="0" lang="en"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01901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1C5A8-C849-B49D-DA71-D0FE5686D5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04A692-9738-D26D-E8D6-7D0CA0F098B4}"/>
              </a:ext>
            </a:extLst>
          </p:cNvPr>
          <p:cNvSpPr>
            <a:spLocks noGrp="1" noRot="1" noChangeAspect="1"/>
          </p:cNvSpPr>
          <p:nvPr>
            <p:ph type="sldImg"/>
          </p:nvPr>
        </p:nvSpPr>
        <p:spPr>
          <a:xfrm>
            <a:off x="331788" y="696913"/>
            <a:ext cx="6196012" cy="3486150"/>
          </a:xfrm>
        </p:spPr>
        <p:txBody>
          <a:bodyPr/>
          <a:lstStyle/>
          <a:p>
            <a:endParaRPr lang="en-US"/>
          </a:p>
        </p:txBody>
      </p:sp>
      <p:sp>
        <p:nvSpPr>
          <p:cNvPr id="3" name="Notes Placeholder 2">
            <a:extLst>
              <a:ext uri="{FF2B5EF4-FFF2-40B4-BE49-F238E27FC236}">
                <a16:creationId xmlns:a16="http://schemas.microsoft.com/office/drawing/2014/main" id="{0680912A-483E-AE77-9703-18B7C1A7BFF0}"/>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a:p>
        </p:txBody>
      </p:sp>
      <p:sp>
        <p:nvSpPr>
          <p:cNvPr id="4" name="Slide Number Placeholder 3">
            <a:extLst>
              <a:ext uri="{FF2B5EF4-FFF2-40B4-BE49-F238E27FC236}">
                <a16:creationId xmlns:a16="http://schemas.microsoft.com/office/drawing/2014/main" id="{E670076A-8D35-C10A-F562-946B99C54A7E}"/>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99</a:t>
            </a:fld>
            <a:endParaRPr kumimoji="0" lang="en"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707411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AA058-93FA-0758-4A58-99B73E06D6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2FCC8A-7836-3731-B6E2-D079B51317B6}"/>
              </a:ext>
            </a:extLst>
          </p:cNvPr>
          <p:cNvSpPr>
            <a:spLocks noGrp="1" noRot="1" noChangeAspect="1"/>
          </p:cNvSpPr>
          <p:nvPr>
            <p:ph type="sldImg"/>
          </p:nvPr>
        </p:nvSpPr>
        <p:spPr>
          <a:xfrm>
            <a:off x="331788" y="696913"/>
            <a:ext cx="6196012" cy="3486150"/>
          </a:xfrm>
        </p:spPr>
      </p:sp>
      <p:sp>
        <p:nvSpPr>
          <p:cNvPr id="3" name="Notes Placeholder 2">
            <a:extLst>
              <a:ext uri="{FF2B5EF4-FFF2-40B4-BE49-F238E27FC236}">
                <a16:creationId xmlns:a16="http://schemas.microsoft.com/office/drawing/2014/main" id="{808038D3-47EA-7A5D-3E39-982078CA3018}"/>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a:p>
        </p:txBody>
      </p:sp>
      <p:sp>
        <p:nvSpPr>
          <p:cNvPr id="4" name="Slide Number Placeholder 3">
            <a:extLst>
              <a:ext uri="{FF2B5EF4-FFF2-40B4-BE49-F238E27FC236}">
                <a16:creationId xmlns:a16="http://schemas.microsoft.com/office/drawing/2014/main" id="{D47C6AA4-33CB-1C34-4021-CE4F3A78453E}"/>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100</a:t>
            </a:fld>
            <a:endParaRPr kumimoji="0" lang="en"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400382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C5D8-E077-4151-BF0C-7E841492B83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33309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b="1" u="sng" dirty="0"/>
              <a:t>Key Points</a:t>
            </a:r>
          </a:p>
          <a:p>
            <a:pPr marL="171450" indent="-171450">
              <a:buFont typeface="Arial" panose="020B0604020202020204" pitchFamily="34" charset="0"/>
              <a:buChar char="•"/>
            </a:pPr>
            <a:r>
              <a:rPr lang="en-US" baseline="0" dirty="0"/>
              <a:t>A clear rationale has emerged for moving beyond the current platinum-sensitive/resistant paradigm</a:t>
            </a:r>
          </a:p>
          <a:p>
            <a:pPr marL="171450" indent="-171450">
              <a:buFont typeface="Arial" panose="020B0604020202020204" pitchFamily="34" charset="0"/>
              <a:buChar char="•"/>
            </a:pPr>
            <a:r>
              <a:rPr lang="en-US" baseline="0" dirty="0"/>
              <a:t>A multiplex system of classifying patients with recurrent ovarian cancer has been proposed based on increased understanding of the biology of ovarian cancer</a:t>
            </a:r>
          </a:p>
          <a:p>
            <a:pPr marL="171450" indent="-171450">
              <a:buFont typeface="Arial" panose="020B0604020202020204" pitchFamily="34" charset="0"/>
              <a:buChar char="•"/>
            </a:pPr>
            <a:r>
              <a:rPr lang="en-US" baseline="0" dirty="0"/>
              <a:t>Clinician may incorporate several factors such as histology, molecular signatures, treatment-free intervals, and number of prior chemotherapy regimens into their clinical decision-making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7E649E-63BD-6749-A283-1D0F99FC80B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774801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744DC-9A3B-8577-28DA-124E844AC1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EC1D92-AC1A-F213-D5ED-E257FBED7F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D37A4E-E019-5D45-65F6-D3F0D4F6A4A8}"/>
              </a:ext>
            </a:extLst>
          </p:cNvPr>
          <p:cNvSpPr>
            <a:spLocks noGrp="1"/>
          </p:cNvSpPr>
          <p:nvPr>
            <p:ph type="body" idx="1"/>
          </p:nvPr>
        </p:nvSpPr>
        <p:spPr/>
        <p:txBody>
          <a:bodyPr/>
          <a:lstStyle/>
          <a:p>
            <a:r>
              <a:rPr lang="en-GB"/>
              <a:t>2024_22_8 – modified recurrent ovarian cancer</a:t>
            </a:r>
            <a:endParaRPr lang="en-GB" dirty="0"/>
          </a:p>
        </p:txBody>
      </p:sp>
      <p:sp>
        <p:nvSpPr>
          <p:cNvPr id="4" name="Slide Number Placeholder 3">
            <a:extLst>
              <a:ext uri="{FF2B5EF4-FFF2-40B4-BE49-F238E27FC236}">
                <a16:creationId xmlns:a16="http://schemas.microsoft.com/office/drawing/2014/main" id="{8231D248-CEF9-E004-674B-EA2927A45B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DB12F9-EE0F-3748-8847-9BA5D322ECD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318895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B8922-4810-5BA1-57C3-2FF7F4A99C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949F8B-8FA3-9EF8-70FD-E826A355436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E91C538-B406-FCC7-5656-43D7FAABCE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4A1302B-6561-AA87-EF15-7043773B732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A101A9-E330-4247-9224-21856067CDE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02361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44747-E862-8A3E-A17B-AF8A60DB9F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64B012-D030-3C48-5B12-8DDE232D9BC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C15C431-ADC9-421C-1428-C47741A81B4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12C77B-2F67-4721-379B-F1DE53F6FC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A101A9-E330-4247-9224-21856067CDE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94262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10</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15460829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80FFA-D565-A10D-A6E7-28310D8A89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42D859-85A4-46C5-4CF9-F5BCC84C8D8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AB04D99F-064B-06EF-1064-2FC6CE82D0BC}"/>
              </a:ext>
            </a:extLst>
          </p:cNvPr>
          <p:cNvSpPr>
            <a:spLocks noGrp="1"/>
          </p:cNvSpPr>
          <p:nvPr>
            <p:ph type="body" idx="1"/>
          </p:nvPr>
        </p:nvSpPr>
        <p:spPr/>
        <p:txBody>
          <a:bodyPr/>
          <a:lstStyle/>
          <a:p>
            <a:pPr marL="176679" indent="-176679" defTabSz="471196">
              <a:buFont typeface="Arial" panose="020B0604020202020204" pitchFamily="34" charset="0"/>
              <a:buChar char="•"/>
              <a:defRPr/>
            </a:pPr>
            <a:r>
              <a:rPr lang="en-US" dirty="0"/>
              <a:t>Baseline QLQ-C30 GHS/QoL and QLQ-OV28 abdominal/GI symptoms scale scores were similar between the 2 treatment arms</a:t>
            </a:r>
          </a:p>
          <a:p>
            <a:pPr marL="176679" indent="-176679" defTabSz="471196">
              <a:buFont typeface="Arial" panose="020B0604020202020204" pitchFamily="34" charset="0"/>
              <a:buChar char="•"/>
              <a:defRPr/>
            </a:pPr>
            <a:r>
              <a:rPr lang="en-US" kern="1200" baseline="0" dirty="0">
                <a:solidFill>
                  <a:schemeClr val="tx1"/>
                </a:solidFill>
                <a:effectLst/>
                <a:latin typeface="+mn-lt"/>
                <a:ea typeface="+mn-ea"/>
                <a:cs typeface="+mn-cs"/>
              </a:rPr>
              <a:t>There were no meaningful differences between the 2 treatment arms in mean score changes from baseline to week 24 in the PD-L1 CPS ≥1 and ITT populations</a:t>
            </a:r>
          </a:p>
        </p:txBody>
      </p:sp>
      <p:sp>
        <p:nvSpPr>
          <p:cNvPr id="4" name="Header Placeholder 3">
            <a:extLst>
              <a:ext uri="{FF2B5EF4-FFF2-40B4-BE49-F238E27FC236}">
                <a16:creationId xmlns:a16="http://schemas.microsoft.com/office/drawing/2014/main" id="{504295D2-1CE5-2B72-C9E1-06879932DBB2}"/>
              </a:ext>
            </a:extLst>
          </p:cNvPr>
          <p:cNvSpPr>
            <a:spLocks noGrp="1"/>
          </p:cNvSpPr>
          <p:nvPr>
            <p:ph type="hdr" sz="quarter"/>
          </p:nvPr>
        </p:nvSpPr>
        <p:spPr/>
        <p:txBody>
          <a:bodyPr/>
          <a:lstStyle/>
          <a:p>
            <a:pPr marL="0" marR="0" lvl="0" indent="0" algn="l" defTabSz="47119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0C89200-AB86-8695-A388-CCDF72F0EFF6}"/>
              </a:ext>
            </a:extLst>
          </p:cNvPr>
          <p:cNvSpPr>
            <a:spLocks noGrp="1"/>
          </p:cNvSpPr>
          <p:nvPr>
            <p:ph type="ftr" sz="quarter" idx="4"/>
          </p:nvPr>
        </p:nvSpPr>
        <p:spPr/>
        <p:txBody>
          <a:bodyPr/>
          <a:lstStyle/>
          <a:p>
            <a:pPr marL="0" marR="0" lvl="0" indent="0" algn="l" defTabSz="47119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FCE916A5-E4F7-5AF3-6472-B176F47473BE}"/>
              </a:ext>
            </a:extLst>
          </p:cNvPr>
          <p:cNvSpPr>
            <a:spLocks noGrp="1"/>
          </p:cNvSpPr>
          <p:nvPr>
            <p:ph type="sldNum" sz="quarter" idx="5"/>
          </p:nvPr>
        </p:nvSpPr>
        <p:spPr/>
        <p:txBody>
          <a:bodyPr/>
          <a:lstStyle/>
          <a:p>
            <a:pPr marL="0" marR="0" lvl="0" indent="0" algn="r" defTabSz="471196"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96"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31910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CC515-DD03-01FA-B3E9-3D9380E7F6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357A02-44DE-0CE6-5E4F-F12CF5C8E78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9863B30-DB85-F942-3CF0-4435B77662AE}"/>
              </a:ext>
            </a:extLst>
          </p:cNvPr>
          <p:cNvSpPr>
            <a:spLocks noGrp="1"/>
          </p:cNvSpPr>
          <p:nvPr>
            <p:ph type="body" idx="1"/>
          </p:nvPr>
        </p:nvSpPr>
        <p:spPr/>
        <p:txBody>
          <a:bodyPr/>
          <a:lstStyle/>
          <a:p>
            <a:pPr marL="176679" indent="-176679" defTabSz="471196">
              <a:buFont typeface="Arial" panose="020B0604020202020204" pitchFamily="34" charset="0"/>
              <a:buChar char="•"/>
              <a:defRPr/>
            </a:pPr>
            <a:r>
              <a:rPr lang="en-US" dirty="0"/>
              <a:t>The proportion of participants with improved or stable QLQ-C30 GHS/QoL scores was similar between the treatment arms in both the PD-L1 CPS </a:t>
            </a:r>
            <a:r>
              <a:rPr lang="en-US" dirty="0">
                <a:latin typeface="Arial" panose="020B0604020202020204" pitchFamily="34" charset="0"/>
                <a:cs typeface="Arial" panose="020B0604020202020204" pitchFamily="34" charset="0"/>
              </a:rPr>
              <a:t>≥1 and ITT populations</a:t>
            </a:r>
          </a:p>
          <a:p>
            <a:pPr marL="176679" indent="-176679" defTabSz="471196">
              <a:buFont typeface="Arial" panose="020B0604020202020204" pitchFamily="34" charset="0"/>
              <a:buChar char="•"/>
              <a:defRPr/>
            </a:pPr>
            <a:r>
              <a:rPr lang="en-US" dirty="0">
                <a:latin typeface="Arial" panose="020B0604020202020204" pitchFamily="34" charset="0"/>
                <a:cs typeface="Arial" panose="020B0604020202020204" pitchFamily="34" charset="0"/>
              </a:rPr>
              <a:t>The proportion of participants with improved or stable QLQ-OV28 abdominal/GI symptoms scale scores was slightly greater in the pembrolizumab arm compared with the placebo arm in both populations</a:t>
            </a:r>
            <a:endParaRPr lang="en-US" dirty="0"/>
          </a:p>
        </p:txBody>
      </p:sp>
      <p:sp>
        <p:nvSpPr>
          <p:cNvPr id="4" name="Header Placeholder 3">
            <a:extLst>
              <a:ext uri="{FF2B5EF4-FFF2-40B4-BE49-F238E27FC236}">
                <a16:creationId xmlns:a16="http://schemas.microsoft.com/office/drawing/2014/main" id="{A50CB29A-7678-370C-B0BB-55E5EE366A87}"/>
              </a:ext>
            </a:extLst>
          </p:cNvPr>
          <p:cNvSpPr>
            <a:spLocks noGrp="1"/>
          </p:cNvSpPr>
          <p:nvPr>
            <p:ph type="hdr" sz="quarter"/>
          </p:nvPr>
        </p:nvSpPr>
        <p:spPr/>
        <p:txBody>
          <a:bodyPr/>
          <a:lstStyle/>
          <a:p>
            <a:pPr marL="0" marR="0" lvl="0" indent="0" algn="l" defTabSz="47119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FD2B1545-0347-B6BC-B8E7-8EEF2B74B574}"/>
              </a:ext>
            </a:extLst>
          </p:cNvPr>
          <p:cNvSpPr>
            <a:spLocks noGrp="1"/>
          </p:cNvSpPr>
          <p:nvPr>
            <p:ph type="ftr" sz="quarter" idx="4"/>
          </p:nvPr>
        </p:nvSpPr>
        <p:spPr/>
        <p:txBody>
          <a:bodyPr/>
          <a:lstStyle/>
          <a:p>
            <a:pPr marL="0" marR="0" lvl="0" indent="0" algn="l" defTabSz="47119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DC9C5441-9842-B85D-F00D-92A4CF6EBB0F}"/>
              </a:ext>
            </a:extLst>
          </p:cNvPr>
          <p:cNvSpPr>
            <a:spLocks noGrp="1"/>
          </p:cNvSpPr>
          <p:nvPr>
            <p:ph type="sldNum" sz="quarter" idx="5"/>
          </p:nvPr>
        </p:nvSpPr>
        <p:spPr/>
        <p:txBody>
          <a:bodyPr/>
          <a:lstStyle/>
          <a:p>
            <a:pPr marL="0" marR="0" lvl="0" indent="0" algn="r" defTabSz="471196"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96"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82855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0BF8B-A5A6-15D1-3847-AD5290B7E9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C0AC4F-5E07-5C61-27CD-C1E965B489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0D0E4D-C1CE-D01E-2321-40866F7C4FC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16675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226113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38EC5-15CC-6708-4F0C-EBDB7116E8CA}"/>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0EE0B11C-9AB8-6F45-C34F-B2D9F1B4C569}"/>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139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D28A426C-6B15-D251-E3DC-7AD652F5059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18EC31A-848D-EBF8-6EB8-DE60695D3431}"/>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789572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fld id="{F8083F44-652A-8340-B985-A6316E606BB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l" defTabSz="455613"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12AA5DB0-B10D-C947-94BF-35AC4EBB75FA}"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26A25546-B503-9E4B-9435-4FFE16C82FF4}"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8" name="Rectangle 2"/>
          <p:cNvSpPr>
            <a:spLocks noGrp="1" noRot="1" noChangeAspect="1" noChangeArrowheads="1" noTextEdit="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ea typeface="ヒラギノ角ゴ Pro W3" charset="0"/>
              <a:cs typeface="ヒラギノ角ゴ Pro W3" charset="0"/>
            </a:endParaRPr>
          </a:p>
        </p:txBody>
      </p:sp>
    </p:spTree>
    <p:extLst>
      <p:ext uri="{BB962C8B-B14F-4D97-AF65-F5344CB8AC3E}">
        <p14:creationId xmlns:p14="http://schemas.microsoft.com/office/powerpoint/2010/main" val="4245930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F6CC57-9CAB-A740-BA1A-EEF972F71E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
        <p:nvSpPr>
          <p:cNvPr id="2" name="Footer Placeholder 1"/>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3" name="Header Placeholder 2"/>
          <p:cNvSpPr>
            <a:spLocks noGrp="1"/>
          </p:cNvSpPr>
          <p:nvPr>
            <p:ph type="hd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Tree>
    <p:extLst>
      <p:ext uri="{BB962C8B-B14F-4D97-AF65-F5344CB8AC3E}">
        <p14:creationId xmlns:p14="http://schemas.microsoft.com/office/powerpoint/2010/main" val="1239738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F6A46-7AB6-FB6E-8ADD-B37C79850EA9}"/>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848452CB-6631-FE2E-4126-4A1A5CD16299}"/>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B36DDEC1-EEFF-5E27-1DD3-63DF2E7DAE45}"/>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B746BCE-955E-126F-5132-729936CBC2DE}"/>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616233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B3444B1-158A-4BF6-99BF-61DE2EB2E3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1990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3950"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D3477333-1DF7-41DC-AEA3-BE501773FF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1298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emf"/><Relationship Id="rId2" Type="http://schemas.openxmlformats.org/officeDocument/2006/relationships/image" Target="../media/image9.jpg"/><Relationship Id="rId1" Type="http://schemas.openxmlformats.org/officeDocument/2006/relationships/slideMaster" Target="../slideMasters/slideMaster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7.xml"/><Relationship Id="rId4" Type="http://schemas.openxmlformats.org/officeDocument/2006/relationships/image" Target="../media/image14.emf"/></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g"/><Relationship Id="rId1" Type="http://schemas.openxmlformats.org/officeDocument/2006/relationships/slideMaster" Target="../slideMasters/slideMaster7.xml"/><Relationship Id="rId5" Type="http://schemas.openxmlformats.org/officeDocument/2006/relationships/image" Target="../media/image14.emf"/><Relationship Id="rId4" Type="http://schemas.microsoft.com/office/2007/relationships/hdphoto" Target="../media/hdphoto2.wdp"/></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emf"/><Relationship Id="rId1" Type="http://schemas.openxmlformats.org/officeDocument/2006/relationships/slideMaster" Target="../slideMasters/slideMaster7.xml"/><Relationship Id="rId4" Type="http://schemas.openxmlformats.org/officeDocument/2006/relationships/image" Target="../media/image20.jpe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emf"/><Relationship Id="rId1" Type="http://schemas.openxmlformats.org/officeDocument/2006/relationships/slideMaster" Target="../slideMasters/slideMaster7.xml"/><Relationship Id="rId4" Type="http://schemas.openxmlformats.org/officeDocument/2006/relationships/image" Target="../media/image21.jpe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6.jp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6.jp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emf"/><Relationship Id="rId2" Type="http://schemas.openxmlformats.org/officeDocument/2006/relationships/image" Target="../media/image9.jpg"/><Relationship Id="rId1" Type="http://schemas.openxmlformats.org/officeDocument/2006/relationships/slideMaster" Target="../slideMasters/slideMaster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2.sv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4.xml"/><Relationship Id="rId1" Type="http://schemas.openxmlformats.org/officeDocument/2006/relationships/tags" Target="../tags/tag5.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753367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2838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0502" name="Rectangle 22"/>
          <p:cNvSpPr>
            <a:spLocks noGrp="1" noChangeArrowheads="1"/>
          </p:cNvSpPr>
          <p:nvPr>
            <p:ph type="ctrTitle" sz="quarter"/>
          </p:nvPr>
        </p:nvSpPr>
        <p:spPr>
          <a:xfrm>
            <a:off x="885362" y="141395"/>
            <a:ext cx="4798745" cy="1572608"/>
          </a:xfrm>
          <a:ln algn="ctr"/>
        </p:spPr>
        <p:txBody>
          <a:bodyPr anchor="b"/>
          <a:lstStyle>
            <a:lvl1pPr algn="l">
              <a:defRPr sz="2800">
                <a:solidFill>
                  <a:schemeClr val="accent1"/>
                </a:solidFill>
                <a:latin typeface="+mn-lt"/>
              </a:defRPr>
            </a:lvl1pPr>
          </a:lstStyle>
          <a:p>
            <a:r>
              <a:rPr lang="en-US" dirty="0"/>
              <a:t>Click to edit Master title style</a:t>
            </a:r>
          </a:p>
        </p:txBody>
      </p:sp>
      <p:sp>
        <p:nvSpPr>
          <p:cNvPr id="3" name="Text Placeholder 2"/>
          <p:cNvSpPr>
            <a:spLocks noGrp="1"/>
          </p:cNvSpPr>
          <p:nvPr>
            <p:ph type="body" sz="quarter" idx="10"/>
          </p:nvPr>
        </p:nvSpPr>
        <p:spPr>
          <a:xfrm>
            <a:off x="885364" y="1863617"/>
            <a:ext cx="4337049" cy="790575"/>
          </a:xfrm>
        </p:spPr>
        <p:txBody>
          <a:bodyPr/>
          <a:lstStyle>
            <a:lvl1pPr marL="0" indent="0" algn="l">
              <a:spcBef>
                <a:spcPts val="0"/>
              </a:spcBef>
              <a:buNone/>
              <a:defRPr sz="1800">
                <a:solidFill>
                  <a:schemeClr val="accent1"/>
                </a:solidFill>
              </a:defRPr>
            </a:lvl1pPr>
          </a:lstStyle>
          <a:p>
            <a:pPr lvl="0"/>
            <a:r>
              <a:rPr lang="en-US" dirty="0"/>
              <a:t>Click to edit Master</a:t>
            </a:r>
          </a:p>
        </p:txBody>
      </p:sp>
      <p:grpSp>
        <p:nvGrpSpPr>
          <p:cNvPr id="2" name="Group 1"/>
          <p:cNvGrpSpPr/>
          <p:nvPr userDrawn="1"/>
        </p:nvGrpSpPr>
        <p:grpSpPr>
          <a:xfrm>
            <a:off x="0" y="5297795"/>
            <a:ext cx="12190915" cy="1420870"/>
            <a:chOff x="-1149747" y="5071824"/>
            <a:chExt cx="10292933" cy="1599543"/>
          </a:xfrm>
        </p:grpSpPr>
        <p:pic>
          <p:nvPicPr>
            <p:cNvPr id="2051" name="Picture 3" descr="C:\Users\Jason\Documents\Work\Client_File_Backups\CCC_James\09-11-2013 2013 Rebrand\Clinical\clinicalTitlePic4.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9747" y="5071824"/>
              <a:ext cx="2574503" cy="1599543"/>
            </a:xfrm>
            <a:prstGeom prst="rect">
              <a:avLst/>
            </a:prstGeom>
            <a:noFill/>
            <a:ln w="28575">
              <a:noFill/>
            </a:ln>
            <a:extLst>
              <a:ext uri="{909E8E84-426E-40dd-AFC4-6F175D3DCCD1}">
                <a14:hiddenFill xmlns="" xmlns:a14="http://schemas.microsoft.com/office/drawing/2010/main">
                  <a:solidFill>
                    <a:srgbClr val="FFFFFF"/>
                  </a:solidFill>
                </a14:hiddenFill>
              </a:ext>
            </a:extLst>
          </p:spPr>
        </p:pic>
        <p:pic>
          <p:nvPicPr>
            <p:cNvPr id="2052" name="Picture 4" descr="C:\Users\Jason\Documents\Work\Client_File_Backups\CCC_James\09-11-2013 2013 Rebrand\Clinical\clinicalTitlePic3.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424756" y="5071824"/>
              <a:ext cx="2574503" cy="1599543"/>
            </a:xfrm>
            <a:prstGeom prst="rect">
              <a:avLst/>
            </a:prstGeom>
            <a:noFill/>
            <a:ln w="28575">
              <a:noFill/>
            </a:ln>
            <a:extLst>
              <a:ext uri="{909E8E84-426E-40dd-AFC4-6F175D3DCCD1}">
                <a14:hiddenFill xmlns="" xmlns:a14="http://schemas.microsoft.com/office/drawing/2010/main">
                  <a:solidFill>
                    <a:srgbClr val="FFFFFF"/>
                  </a:solidFill>
                </a14:hiddenFill>
              </a:ext>
            </a:extLst>
          </p:spPr>
        </p:pic>
        <p:pic>
          <p:nvPicPr>
            <p:cNvPr id="2053" name="Picture 5" descr="C:\Users\Jason\Documents\Work\Client_File_Backups\CCC_James\09-11-2013 2013 Rebrand\Clinical\clinicalTitlePic2.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999259" y="5071824"/>
              <a:ext cx="2579580" cy="1599543"/>
            </a:xfrm>
            <a:prstGeom prst="rect">
              <a:avLst/>
            </a:prstGeom>
            <a:noFill/>
            <a:ln w="28575">
              <a:noFill/>
            </a:ln>
            <a:extLst>
              <a:ext uri="{909E8E84-426E-40dd-AFC4-6F175D3DCCD1}">
                <a14:hiddenFill xmlns="" xmlns:a14="http://schemas.microsoft.com/office/drawing/2010/main">
                  <a:solidFill>
                    <a:srgbClr val="FFFFFF"/>
                  </a:solidFill>
                </a14:hiddenFill>
              </a:ext>
            </a:extLst>
          </p:spPr>
        </p:pic>
        <p:pic>
          <p:nvPicPr>
            <p:cNvPr id="2054" name="Picture 6" descr="C:\Users\Jason\Documents\Work\Client_File_Backups\CCC_James\09-11-2013 2013 Rebrand\Clinical\clinicalTitlePic1.jp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578839" y="5071824"/>
              <a:ext cx="2564347" cy="1599543"/>
            </a:xfrm>
            <a:prstGeom prst="rect">
              <a:avLst/>
            </a:prstGeom>
            <a:noFill/>
            <a:ln w="28575">
              <a:noFill/>
            </a:ln>
            <a:extLst>
              <a:ext uri="{909E8E84-426E-40dd-AFC4-6F175D3DCCD1}">
                <a14:hiddenFill xmlns="" xmlns:a14="http://schemas.microsoft.com/office/drawing/2010/main">
                  <a:solidFill>
                    <a:srgbClr val="FFFFFF"/>
                  </a:solidFill>
                </a14:hiddenFill>
              </a:ext>
            </a:extLst>
          </p:spPr>
        </p:pic>
      </p:grpSp>
      <p:pic>
        <p:nvPicPr>
          <p:cNvPr id="15" name="Picture 3"/>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49819" y="3217692"/>
            <a:ext cx="3234797" cy="8452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6" name="Group 5"/>
          <p:cNvGrpSpPr/>
          <p:nvPr userDrawn="1"/>
        </p:nvGrpSpPr>
        <p:grpSpPr>
          <a:xfrm>
            <a:off x="3049233" y="5297796"/>
            <a:ext cx="6104479" cy="1420870"/>
            <a:chOff x="2286924" y="5297795"/>
            <a:chExt cx="4578359" cy="1497219"/>
          </a:xfrm>
        </p:grpSpPr>
        <p:cxnSp>
          <p:nvCxnSpPr>
            <p:cNvPr id="5" name="Straight Connector 4"/>
            <p:cNvCxnSpPr/>
            <p:nvPr userDrawn="1"/>
          </p:nvCxnSpPr>
          <p:spPr>
            <a:xfrm>
              <a:off x="2286924" y="5297795"/>
              <a:ext cx="0" cy="149721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572000" y="5297795"/>
              <a:ext cx="0" cy="149721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6865283" y="5297795"/>
              <a:ext cx="0" cy="1497219"/>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7" name="Rectangle 17"/>
          <p:cNvSpPr>
            <a:spLocks noChangeArrowheads="1"/>
          </p:cNvSpPr>
          <p:nvPr userDrawn="1"/>
        </p:nvSpPr>
        <p:spPr bwMode="auto">
          <a:xfrm>
            <a:off x="5940443" y="6758081"/>
            <a:ext cx="5909611" cy="73866"/>
          </a:xfrm>
          <a:prstGeom prst="rect">
            <a:avLst/>
          </a:prstGeom>
          <a:noFill/>
          <a:ln w="9525">
            <a:noFill/>
            <a:miter lim="800000"/>
            <a:headEnd/>
            <a:tailEnd/>
          </a:ln>
          <a:effectLst/>
        </p:spPr>
        <p:txBody>
          <a:bodyPr wrap="square" lIns="0" tIns="0" rIns="0" bIns="0">
            <a:spAutoFit/>
          </a:bodyPr>
          <a:lstStyle/>
          <a:p>
            <a:pPr algn="r">
              <a:lnSpc>
                <a:spcPct val="80000"/>
              </a:lnSpc>
              <a:defRPr/>
            </a:pPr>
            <a:r>
              <a:rPr lang="en-US" sz="600" dirty="0">
                <a:solidFill>
                  <a:schemeClr val="bg1"/>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4682962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2050" name="Picture 2" descr="C:\Users\Jason\Documents\Work\Client_File_Backups\CCC_James\09-11-2013 2013 Rebrand\Clinical\2014_ClinicalStandardContent_2-21_GrayDNA_bottomExtended.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665827" y="6086150"/>
            <a:ext cx="2039277" cy="5328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372533" y="1335525"/>
            <a:ext cx="10972800" cy="4700887"/>
          </a:xfrm>
        </p:spPr>
        <p:txBody>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1"/>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47"/>
            <a:ext cx="10972800" cy="672735"/>
          </a:xfrm>
        </p:spPr>
        <p:txBody>
          <a:bodyPr anchor="t" anchorCtr="0"/>
          <a:lstStyle>
            <a:lvl1pPr>
              <a:lnSpc>
                <a:spcPct val="85000"/>
              </a:lnSpc>
              <a:defRPr sz="3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48079865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1"/>
          <p:cNvSpPr>
            <a:spLocks noGrp="1"/>
          </p:cNvSpPr>
          <p:nvPr>
            <p:ph type="sldNum" sz="quarter" idx="4"/>
          </p:nvPr>
        </p:nvSpPr>
        <p:spPr>
          <a:xfrm>
            <a:off x="36083" y="6493751"/>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83" y="0"/>
            <a:ext cx="9410467" cy="6858000"/>
          </a:xfrm>
          <a:prstGeom prst="rect">
            <a:avLst/>
          </a:prstGeom>
        </p:spPr>
      </p:pic>
      <p:sp>
        <p:nvSpPr>
          <p:cNvPr id="3" name="Content Placeholder 2"/>
          <p:cNvSpPr>
            <a:spLocks noGrp="1"/>
          </p:cNvSpPr>
          <p:nvPr>
            <p:ph idx="1"/>
          </p:nvPr>
        </p:nvSpPr>
        <p:spPr>
          <a:xfrm>
            <a:off x="372533" y="1335525"/>
            <a:ext cx="10972800" cy="4700887"/>
          </a:xfrm>
        </p:spPr>
        <p:txBody>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72533" y="413547"/>
            <a:ext cx="10972800" cy="672735"/>
          </a:xfrm>
        </p:spPr>
        <p:txBody>
          <a:bodyPr anchor="t" anchorCtr="0"/>
          <a:lstStyle>
            <a:lvl1pPr>
              <a:lnSpc>
                <a:spcPct val="85000"/>
              </a:lnSpc>
              <a:defRPr sz="3000">
                <a:solidFill>
                  <a:schemeClr val="accent1"/>
                </a:solidFill>
              </a:defRPr>
            </a:lvl1pPr>
          </a:lstStyle>
          <a:p>
            <a:r>
              <a:rPr lang="en-US" dirty="0"/>
              <a:t>Click to edit Master title style</a:t>
            </a:r>
          </a:p>
        </p:txBody>
      </p:sp>
      <p:pic>
        <p:nvPicPr>
          <p:cNvPr id="10"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665827" y="6086150"/>
            <a:ext cx="2039277" cy="5328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67391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4_Title and Content with Hope Birds">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2"/>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sharpenSoften amount="-5000"/>
                    </a14:imgEffect>
                    <a14:imgEffect>
                      <a14:brightnessContrast bright="3000" contrast="23000"/>
                    </a14:imgEffect>
                  </a14:imgLayer>
                </a14:imgProps>
              </a:ext>
              <a:ext uri="{28A0092B-C50C-407E-A947-70E740481C1C}">
                <a14:useLocalDpi xmlns:a14="http://schemas.microsoft.com/office/drawing/2010/main" val="0"/>
              </a:ext>
            </a:extLst>
          </a:blip>
          <a:srcRect l="37538" b="24425"/>
          <a:stretch/>
        </p:blipFill>
        <p:spPr bwMode="auto">
          <a:xfrm>
            <a:off x="1" y="439729"/>
            <a:ext cx="3169796" cy="6170622"/>
          </a:xfrm>
          <a:prstGeom prst="rect">
            <a:avLst/>
          </a:prstGeom>
          <a:noFill/>
        </p:spPr>
      </p:pic>
      <p:sp>
        <p:nvSpPr>
          <p:cNvPr id="3" name="Content Placeholder 2"/>
          <p:cNvSpPr>
            <a:spLocks noGrp="1"/>
          </p:cNvSpPr>
          <p:nvPr>
            <p:ph idx="1"/>
          </p:nvPr>
        </p:nvSpPr>
        <p:spPr>
          <a:xfrm>
            <a:off x="3403600" y="1464421"/>
            <a:ext cx="7941733" cy="3721836"/>
          </a:xfrm>
        </p:spPr>
        <p:txBody>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1"/>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403600" y="649243"/>
            <a:ext cx="7941733" cy="672735"/>
          </a:xfrm>
        </p:spPr>
        <p:txBody>
          <a:bodyPr anchor="b" anchorCtr="0"/>
          <a:lstStyle>
            <a:lvl1pPr>
              <a:lnSpc>
                <a:spcPct val="85000"/>
              </a:lnSpc>
              <a:defRPr sz="3000">
                <a:solidFill>
                  <a:schemeClr val="accent1"/>
                </a:solidFill>
              </a:defRPr>
            </a:lvl1pPr>
          </a:lstStyle>
          <a:p>
            <a:r>
              <a:rPr lang="en-US" dirty="0"/>
              <a:t>Click to edit Master title style</a:t>
            </a:r>
          </a:p>
        </p:txBody>
      </p:sp>
      <p:pic>
        <p:nvPicPr>
          <p:cNvPr id="12"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665827" y="6086150"/>
            <a:ext cx="2039277" cy="5328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3125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chapter / divider slide 2">
    <p:spTree>
      <p:nvGrpSpPr>
        <p:cNvPr id="1" name=""/>
        <p:cNvGrpSpPr/>
        <p:nvPr/>
      </p:nvGrpSpPr>
      <p:grpSpPr>
        <a:xfrm>
          <a:off x="0" y="0"/>
          <a:ext cx="0" cy="0"/>
          <a:chOff x="0" y="0"/>
          <a:chExt cx="0" cy="0"/>
        </a:xfrm>
      </p:grpSpPr>
      <p:sp>
        <p:nvSpPr>
          <p:cNvPr id="2" name="Title 1"/>
          <p:cNvSpPr>
            <a:spLocks noGrp="1"/>
          </p:cNvSpPr>
          <p:nvPr>
            <p:ph type="title"/>
          </p:nvPr>
        </p:nvSpPr>
        <p:spPr>
          <a:xfrm>
            <a:off x="6844205" y="2955043"/>
            <a:ext cx="4166696" cy="1713906"/>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39404" y="5175582"/>
            <a:ext cx="3234797" cy="8452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Rectangle 6"/>
          <p:cNvSpPr/>
          <p:nvPr userDrawn="1"/>
        </p:nvSpPr>
        <p:spPr>
          <a:xfrm>
            <a:off x="0" y="1162049"/>
            <a:ext cx="12192000" cy="1304926"/>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1219200"/>
            <a:ext cx="12192000" cy="11620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0" y="232490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026" name="Picture 2" descr="C:\Users\Jason\Documents\Work\Client_File_Backups\CCC_James\09-11-2013 2013 Rebrand\Clinical\redDNAstripe1.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239441"/>
            <a:ext cx="12192000" cy="303609"/>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C:\Users\Jason\Documents\Work\Client_File_Backups\CCC_James\09-11-2013 2013 Rebrand\Clinical\New James Photo_sm.jpg"/>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4861" t="18230" r="4861"/>
          <a:stretch/>
        </p:blipFill>
        <p:spPr bwMode="auto">
          <a:xfrm rot="21224959">
            <a:off x="505610" y="722856"/>
            <a:ext cx="5369151" cy="2917926"/>
          </a:xfrm>
          <a:prstGeom prst="rect">
            <a:avLst/>
          </a:prstGeom>
          <a:noFill/>
          <a:ln w="139700">
            <a:solidFill>
              <a:schemeClr val="bg1"/>
            </a:solidFill>
            <a:miter lim="800000"/>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6149266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_chapter / divider slide 2">
    <p:spTree>
      <p:nvGrpSpPr>
        <p:cNvPr id="1" name=""/>
        <p:cNvGrpSpPr/>
        <p:nvPr/>
      </p:nvGrpSpPr>
      <p:grpSpPr>
        <a:xfrm>
          <a:off x="0" y="0"/>
          <a:ext cx="0" cy="0"/>
          <a:chOff x="0" y="0"/>
          <a:chExt cx="0" cy="0"/>
        </a:xfrm>
      </p:grpSpPr>
      <p:sp>
        <p:nvSpPr>
          <p:cNvPr id="2" name="Title 1"/>
          <p:cNvSpPr>
            <a:spLocks noGrp="1"/>
          </p:cNvSpPr>
          <p:nvPr>
            <p:ph type="title"/>
          </p:nvPr>
        </p:nvSpPr>
        <p:spPr>
          <a:xfrm>
            <a:off x="6844205" y="2955043"/>
            <a:ext cx="4166696" cy="1713906"/>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39404" y="5175582"/>
            <a:ext cx="3234797" cy="8452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Rectangle 6"/>
          <p:cNvSpPr/>
          <p:nvPr userDrawn="1"/>
        </p:nvSpPr>
        <p:spPr>
          <a:xfrm>
            <a:off x="0" y="1162049"/>
            <a:ext cx="12192000" cy="1304926"/>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1219200"/>
            <a:ext cx="12192000" cy="11620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0" y="232490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026" name="Picture 2" descr="C:\Users\Jason\Documents\Work\Client_File_Backups\CCC_James\09-11-2013 2013 Rebrand\Clinical\redDNAstripe1.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239441"/>
            <a:ext cx="12192000" cy="303609"/>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rot="21224959">
            <a:off x="505610" y="845125"/>
            <a:ext cx="5369151" cy="2673389"/>
          </a:xfrm>
          <a:prstGeom prst="rect">
            <a:avLst/>
          </a:prstGeom>
          <a:noFill/>
          <a:ln w="139700">
            <a:solidFill>
              <a:schemeClr val="bg1"/>
            </a:solidFill>
            <a:miter lim="800000"/>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7445120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Only, No Footer">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533" y="1335525"/>
            <a:ext cx="10972800" cy="4700887"/>
          </a:xfrm>
        </p:spPr>
        <p:txBody>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1"/>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47"/>
            <a:ext cx="10972800" cy="672735"/>
          </a:xfrm>
        </p:spPr>
        <p:txBody>
          <a:bodyPr anchor="t" anchorCtr="0"/>
          <a:lstStyle>
            <a:lvl1pPr>
              <a:lnSpc>
                <a:spcPct val="85000"/>
              </a:lnSpc>
              <a:defRPr sz="3000">
                <a:solidFill>
                  <a:schemeClr val="accent1"/>
                </a:solidFill>
              </a:defRPr>
            </a:lvl1pPr>
          </a:lstStyle>
          <a:p>
            <a:r>
              <a:rPr lang="en-US" dirty="0"/>
              <a:t>Click to edit Master title style</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b="94386"/>
          <a:stretch/>
        </p:blipFill>
        <p:spPr>
          <a:xfrm>
            <a:off x="0" y="1"/>
            <a:ext cx="12192000" cy="385011"/>
          </a:xfrm>
          <a:prstGeom prst="rect">
            <a:avLst/>
          </a:prstGeom>
        </p:spPr>
      </p:pic>
      <p:pic>
        <p:nvPicPr>
          <p:cNvPr id="10"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665827" y="6086150"/>
            <a:ext cx="2039277" cy="5328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812223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050" name="Picture 2" descr="C:\Users\Jason\Documents\Work\Client_File_Backups\CCC_James\09-11-2013 2013 Rebrand\Clinical\2014_ClinicalStandardContent_2-21_GrayDNA_bottomExtended.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 xmlns:a14="http://schemas.microsoft.com/office/drawing/2010/main">
                <a:solidFill>
                  <a:srgbClr val="FFFFFF"/>
                </a:solidFill>
              </a14:hiddenFill>
            </a:ext>
          </a:extLst>
        </p:spPr>
      </p:pic>
      <p:sp>
        <p:nvSpPr>
          <p:cNvPr id="6" name="Slide Number Placeholder 1"/>
          <p:cNvSpPr>
            <a:spLocks noGrp="1"/>
          </p:cNvSpPr>
          <p:nvPr>
            <p:ph type="sldNum" sz="quarter" idx="4"/>
          </p:nvPr>
        </p:nvSpPr>
        <p:spPr>
          <a:xfrm>
            <a:off x="36083" y="6493751"/>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47"/>
            <a:ext cx="10972800" cy="672735"/>
          </a:xfrm>
        </p:spPr>
        <p:txBody>
          <a:bodyPr anchor="t" anchorCtr="0"/>
          <a:lstStyle>
            <a:lvl1pPr>
              <a:lnSpc>
                <a:spcPct val="85000"/>
              </a:lnSpc>
              <a:defRPr sz="3000">
                <a:solidFill>
                  <a:schemeClr val="accent1"/>
                </a:solidFill>
              </a:defRPr>
            </a:lvl1pPr>
          </a:lstStyle>
          <a:p>
            <a:r>
              <a:rPr lang="en-US" dirty="0"/>
              <a:t>Click to edit Master title style</a:t>
            </a:r>
          </a:p>
        </p:txBody>
      </p:sp>
      <p:pic>
        <p:nvPicPr>
          <p:cNvPr id="10"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869027" y="6238550"/>
            <a:ext cx="2039277" cy="5328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3561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050" name="Picture 2" descr="C:\Users\Jason\Documents\Work\Client_File_Backups\CCC_James\09-11-2013 2013 Rebrand\Clinical\2014_ClinicalStandardContent_2-21_GrayDNA_bottomExtended.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665827" y="6086150"/>
            <a:ext cx="2039277" cy="5328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Slide Number Placeholder 1"/>
          <p:cNvSpPr>
            <a:spLocks noGrp="1"/>
          </p:cNvSpPr>
          <p:nvPr>
            <p:ph type="sldNum" sz="quarter" idx="4"/>
          </p:nvPr>
        </p:nvSpPr>
        <p:spPr>
          <a:xfrm>
            <a:off x="36083" y="6493751"/>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85952269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Picture Left, Title Left, Content Right">
    <p:spTree>
      <p:nvGrpSpPr>
        <p:cNvPr id="1" name=""/>
        <p:cNvGrpSpPr/>
        <p:nvPr/>
      </p:nvGrpSpPr>
      <p:grpSpPr>
        <a:xfrm>
          <a:off x="0" y="0"/>
          <a:ext cx="0" cy="0"/>
          <a:chOff x="0" y="0"/>
          <a:chExt cx="0" cy="0"/>
        </a:xfrm>
      </p:grpSpPr>
      <p:pic>
        <p:nvPicPr>
          <p:cNvPr id="9" name="Picture 2" descr="C:\Users\Jason\Documents\Work\Client_File_Backups\CCC_James\09-11-2013 2013 Rebrand\Clinical\2014_ClinicalStandardContent_2-21_GrayDNA_bottomExtended.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 xmlns:a14="http://schemas.microsoft.com/office/drawing/2010/main">
                <a:solidFill>
                  <a:srgbClr val="FFFFFF"/>
                </a:solidFill>
              </a14:hiddenFill>
            </a:ext>
          </a:extLst>
        </p:spPr>
      </p:pic>
      <p:sp>
        <p:nvSpPr>
          <p:cNvPr id="3" name="Content Placeholder 2"/>
          <p:cNvSpPr>
            <a:spLocks noGrp="1"/>
          </p:cNvSpPr>
          <p:nvPr>
            <p:ph idx="1"/>
          </p:nvPr>
        </p:nvSpPr>
        <p:spPr>
          <a:xfrm>
            <a:off x="5995164" y="1335525"/>
            <a:ext cx="5747657" cy="4700887"/>
          </a:xfrm>
        </p:spPr>
        <p:txBody>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1"/>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47"/>
            <a:ext cx="10972800" cy="672735"/>
          </a:xfrm>
        </p:spPr>
        <p:txBody>
          <a:bodyPr anchor="t" anchorCtr="0"/>
          <a:lstStyle>
            <a:lvl1pPr>
              <a:lnSpc>
                <a:spcPct val="85000"/>
              </a:lnSpc>
              <a:defRPr sz="3000">
                <a:solidFill>
                  <a:schemeClr val="accent1"/>
                </a:solidFill>
              </a:defRPr>
            </a:lvl1pPr>
          </a:lstStyle>
          <a:p>
            <a:r>
              <a:rPr lang="en-US" dirty="0"/>
              <a:t>Click to edit Master title style</a:t>
            </a:r>
          </a:p>
        </p:txBody>
      </p:sp>
      <p:pic>
        <p:nvPicPr>
          <p:cNvPr id="10"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665827" y="6086150"/>
            <a:ext cx="2039277" cy="5328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1692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527116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NO DNA Picture Left, Title, Content Righ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5646821" y="1335525"/>
            <a:ext cx="6270171" cy="4700887"/>
          </a:xfrm>
        </p:spPr>
        <p:txBody>
          <a:bodyPr/>
          <a:lstStyle>
            <a:lvl1pPr>
              <a:defRPr sz="2000"/>
            </a:lvl1pPr>
            <a:lvl2pPr>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1"/>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5646821" y="413547"/>
            <a:ext cx="6270171" cy="672735"/>
          </a:xfrm>
        </p:spPr>
        <p:txBody>
          <a:bodyPr anchor="t" anchorCtr="0"/>
          <a:lstStyle>
            <a:lvl1pPr>
              <a:lnSpc>
                <a:spcPct val="85000"/>
              </a:lnSpc>
              <a:defRPr sz="3000">
                <a:solidFill>
                  <a:schemeClr val="accent1"/>
                </a:solidFill>
              </a:defRPr>
            </a:lvl1pPr>
          </a:lstStyle>
          <a:p>
            <a:r>
              <a:rPr lang="en-US" dirty="0"/>
              <a:t>Click to edit Master title style</a:t>
            </a:r>
          </a:p>
        </p:txBody>
      </p:sp>
      <p:pic>
        <p:nvPicPr>
          <p:cNvPr id="9"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665827" y="6086150"/>
            <a:ext cx="2039277" cy="5328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802134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1" name="Picture 2" descr="C:\Users\Jason\Documents\Work\Client_File_Backups\CCC_James\09-11-2013 2013 Rebrand\Clinical\2014_ClinicalStandardContent_2-21_GrayDNA_bottomExtended.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86416"/>
          <a:stretch/>
        </p:blipFill>
        <p:spPr bwMode="auto">
          <a:xfrm>
            <a:off x="0" y="5926412"/>
            <a:ext cx="12192000" cy="931588"/>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6"/>
          <p:cNvSpPr/>
          <p:nvPr userDrawn="1"/>
        </p:nvSpPr>
        <p:spPr>
          <a:xfrm>
            <a:off x="0" y="771525"/>
            <a:ext cx="12192000" cy="76280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828675"/>
            <a:ext cx="12192000" cy="6294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00029" y="1754660"/>
            <a:ext cx="6073083" cy="3732159"/>
          </a:xfrm>
        </p:spPr>
        <p:txBody>
          <a:bodyPr/>
          <a:lstStyle>
            <a:lvl1pPr>
              <a:spcBef>
                <a:spcPts val="2400"/>
              </a:spcBef>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36083" y="6493751"/>
            <a:ext cx="981752" cy="366183"/>
          </a:xfrm>
          <a:prstGeom prst="rect">
            <a:avLst/>
          </a:prstGeom>
        </p:spPr>
        <p:txBody>
          <a:bodyPr vert="horz" lIns="91440" tIns="45720" rIns="91440" bIns="45720" rtlCol="0" anchor="b" anchorCtr="0"/>
          <a:lstStyle>
            <a:lvl1pPr>
              <a:defRPr lang="en-US" smtClean="0">
                <a:solidFill>
                  <a:schemeClr val="tx2">
                    <a:lumMod val="60000"/>
                    <a:lumOff val="4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1118364" y="874185"/>
            <a:ext cx="7987537" cy="535230"/>
          </a:xfrm>
        </p:spPr>
        <p:txBody>
          <a:bodyPr anchor="ctr" anchorCtr="0"/>
          <a:lstStyle>
            <a:lvl1pPr>
              <a:lnSpc>
                <a:spcPct val="85000"/>
              </a:lnSpc>
              <a:defRPr sz="3000" b="1">
                <a:solidFill>
                  <a:schemeClr val="bg1"/>
                </a:solidFill>
              </a:defRPr>
            </a:lvl1pPr>
          </a:lstStyle>
          <a:p>
            <a:r>
              <a:rPr lang="en-US" dirty="0"/>
              <a:t>Click to edit Master title style</a:t>
            </a:r>
          </a:p>
        </p:txBody>
      </p:sp>
      <p:cxnSp>
        <p:nvCxnSpPr>
          <p:cNvPr id="5" name="Straight Connector 4"/>
          <p:cNvCxnSpPr/>
          <p:nvPr userDrawn="1"/>
        </p:nvCxnSpPr>
        <p:spPr>
          <a:xfrm>
            <a:off x="0" y="1420031"/>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877105"/>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665827" y="6086150"/>
            <a:ext cx="2039277" cy="5328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72919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90"/>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39615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4"/>
          </p:nvPr>
        </p:nvSpPr>
        <p:spPr>
          <a:xfrm>
            <a:off x="11653519" y="6279123"/>
            <a:ext cx="383488" cy="365125"/>
          </a:xfrm>
          <a:prstGeom prst="rect">
            <a:avLst/>
          </a:prstGeom>
        </p:spPr>
        <p:txBody>
          <a:bodyPr vert="horz" lIns="91440" tIns="45720" rIns="91440" bIns="45720" rtlCol="0" anchor="ctr"/>
          <a:lstStyle>
            <a:lvl1pPr algn="r">
              <a:defRPr sz="9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12671824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9" cy="920998"/>
          </a:xfrm>
        </p:spPr>
        <p:txBody>
          <a:bodyPr/>
          <a:lstStyle>
            <a:lvl1pPr>
              <a:defRPr sz="2100"/>
            </a:lvl1pPr>
          </a:lstStyle>
          <a:p>
            <a:r>
              <a:rPr lang="en-US"/>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699911" y="1364400"/>
            <a:ext cx="10746920" cy="4622800"/>
          </a:xfrm>
        </p:spPr>
        <p:txBody>
          <a:bodyPr>
            <a:noAutofit/>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CBFE31-F981-4B47-ABF8-4E35F06D07FB}"/>
              </a:ext>
            </a:extLst>
          </p:cNvPr>
          <p:cNvSpPr>
            <a:spLocks noGrp="1"/>
          </p:cNvSpPr>
          <p:nvPr>
            <p:ph type="body" sz="quarter" idx="10"/>
          </p:nvPr>
        </p:nvSpPr>
        <p:spPr>
          <a:xfrm>
            <a:off x="699911" y="6149090"/>
            <a:ext cx="6923403" cy="598839"/>
          </a:xfrm>
        </p:spPr>
        <p:txBody>
          <a:bodyPr anchor="b">
            <a:noAutofit/>
          </a:bodyPr>
          <a:lstStyle>
            <a:lvl1pPr marL="0" indent="0">
              <a:spcAft>
                <a:spcPts val="0"/>
              </a:spcAft>
              <a:buNone/>
              <a:defRPr sz="675"/>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a:t>Click to edit Master text styles</a:t>
            </a:r>
          </a:p>
        </p:txBody>
      </p:sp>
      <p:sp>
        <p:nvSpPr>
          <p:cNvPr id="6" name="Slide Number Placeholder 5">
            <a:extLst>
              <a:ext uri="{FF2B5EF4-FFF2-40B4-BE49-F238E27FC236}">
                <a16:creationId xmlns:a16="http://schemas.microsoft.com/office/drawing/2014/main" id="{72B4FC04-7B90-B03B-4718-8A9EFE82381A}"/>
              </a:ext>
            </a:extLst>
          </p:cNvPr>
          <p:cNvSpPr>
            <a:spLocks noGrp="1"/>
          </p:cNvSpPr>
          <p:nvPr>
            <p:ph type="sldNum" sz="quarter" idx="4"/>
          </p:nvPr>
        </p:nvSpPr>
        <p:spPr>
          <a:xfrm>
            <a:off x="11425287" y="6522178"/>
            <a:ext cx="699911" cy="217368"/>
          </a:xfrm>
          <a:prstGeom prst="rect">
            <a:avLst/>
          </a:prstGeom>
        </p:spPr>
        <p:txBody>
          <a:bodyPr lIns="182880" anchor="ctr"/>
          <a:lstStyle>
            <a:lvl1pPr algn="l">
              <a:defRPr sz="900">
                <a:solidFill>
                  <a:schemeClr val="accent6"/>
                </a:solidFill>
              </a:defRPr>
            </a:lvl1pPr>
          </a:lstStyle>
          <a:p>
            <a:fld id="{2DB2551F-0F36-184F-87EE-E0604C929E46}" type="slidenum">
              <a:rPr lang="en-US" smtClean="0"/>
              <a:pPr/>
              <a:t>‹#›</a:t>
            </a:fld>
            <a:endParaRPr lang="en-US"/>
          </a:p>
        </p:txBody>
      </p:sp>
    </p:spTree>
    <p:extLst>
      <p:ext uri="{BB962C8B-B14F-4D97-AF65-F5344CB8AC3E}">
        <p14:creationId xmlns:p14="http://schemas.microsoft.com/office/powerpoint/2010/main" val="101003368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0502" name="Rectangle 22"/>
          <p:cNvSpPr>
            <a:spLocks noGrp="1" noChangeArrowheads="1"/>
          </p:cNvSpPr>
          <p:nvPr>
            <p:ph type="ctrTitle" sz="quarter"/>
          </p:nvPr>
        </p:nvSpPr>
        <p:spPr>
          <a:xfrm>
            <a:off x="885363" y="141395"/>
            <a:ext cx="4798745" cy="1572608"/>
          </a:xfrm>
          <a:ln algn="ctr"/>
        </p:spPr>
        <p:txBody>
          <a:bodyPr anchor="b"/>
          <a:lstStyle>
            <a:lvl1pPr algn="l">
              <a:defRPr sz="2100">
                <a:solidFill>
                  <a:schemeClr val="accent1"/>
                </a:solidFill>
                <a:latin typeface="+mn-lt"/>
              </a:defRPr>
            </a:lvl1pPr>
          </a:lstStyle>
          <a:p>
            <a:r>
              <a:rPr lang="en-US" dirty="0"/>
              <a:t>Click to edit Master title style</a:t>
            </a:r>
          </a:p>
        </p:txBody>
      </p:sp>
      <p:sp>
        <p:nvSpPr>
          <p:cNvPr id="3" name="Text Placeholder 2"/>
          <p:cNvSpPr>
            <a:spLocks noGrp="1"/>
          </p:cNvSpPr>
          <p:nvPr>
            <p:ph type="body" sz="quarter" idx="10"/>
          </p:nvPr>
        </p:nvSpPr>
        <p:spPr>
          <a:xfrm>
            <a:off x="885365" y="1863619"/>
            <a:ext cx="4337049" cy="790575"/>
          </a:xfrm>
        </p:spPr>
        <p:txBody>
          <a:bodyPr/>
          <a:lstStyle>
            <a:lvl1pPr marL="0" indent="0" algn="l">
              <a:spcBef>
                <a:spcPts val="0"/>
              </a:spcBef>
              <a:buNone/>
              <a:defRPr sz="1350">
                <a:solidFill>
                  <a:schemeClr val="accent1"/>
                </a:solidFill>
              </a:defRPr>
            </a:lvl1pPr>
          </a:lstStyle>
          <a:p>
            <a:pPr lvl="0"/>
            <a:r>
              <a:rPr lang="en-US" dirty="0"/>
              <a:t>Click to edit Master</a:t>
            </a:r>
          </a:p>
        </p:txBody>
      </p:sp>
      <p:grpSp>
        <p:nvGrpSpPr>
          <p:cNvPr id="2" name="Group 1"/>
          <p:cNvGrpSpPr/>
          <p:nvPr userDrawn="1"/>
        </p:nvGrpSpPr>
        <p:grpSpPr>
          <a:xfrm>
            <a:off x="1" y="5297795"/>
            <a:ext cx="12190915" cy="1420870"/>
            <a:chOff x="-1149747" y="5071824"/>
            <a:chExt cx="10292933" cy="1599543"/>
          </a:xfrm>
        </p:grpSpPr>
        <p:pic>
          <p:nvPicPr>
            <p:cNvPr id="2051" name="Picture 3" descr="C:\Users\Jason\Documents\Work\Client_File_Backups\CCC_James\09-11-2013 2013 Rebrand\Clinical\clinicalTitlePic4.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9747" y="5071824"/>
              <a:ext cx="2574503" cy="1599543"/>
            </a:xfrm>
            <a:prstGeom prst="rect">
              <a:avLst/>
            </a:prstGeom>
            <a:noFill/>
            <a:ln w="28575">
              <a:noFill/>
            </a:ln>
            <a:extLst>
              <a:ext uri="{909E8E84-426E-40dd-AFC4-6F175D3DCCD1}">
                <a14:hiddenFill xmlns="" xmlns:a14="http://schemas.microsoft.com/office/drawing/2010/main">
                  <a:solidFill>
                    <a:srgbClr val="FFFFFF"/>
                  </a:solidFill>
                </a14:hiddenFill>
              </a:ext>
            </a:extLst>
          </p:spPr>
        </p:pic>
        <p:pic>
          <p:nvPicPr>
            <p:cNvPr id="2052" name="Picture 4" descr="C:\Users\Jason\Documents\Work\Client_File_Backups\CCC_James\09-11-2013 2013 Rebrand\Clinical\clinicalTitlePic3.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424756" y="5071824"/>
              <a:ext cx="2574503" cy="1599543"/>
            </a:xfrm>
            <a:prstGeom prst="rect">
              <a:avLst/>
            </a:prstGeom>
            <a:noFill/>
            <a:ln w="28575">
              <a:noFill/>
            </a:ln>
            <a:extLst>
              <a:ext uri="{909E8E84-426E-40dd-AFC4-6F175D3DCCD1}">
                <a14:hiddenFill xmlns="" xmlns:a14="http://schemas.microsoft.com/office/drawing/2010/main">
                  <a:solidFill>
                    <a:srgbClr val="FFFFFF"/>
                  </a:solidFill>
                </a14:hiddenFill>
              </a:ext>
            </a:extLst>
          </p:spPr>
        </p:pic>
        <p:pic>
          <p:nvPicPr>
            <p:cNvPr id="2053" name="Picture 5" descr="C:\Users\Jason\Documents\Work\Client_File_Backups\CCC_James\09-11-2013 2013 Rebrand\Clinical\clinicalTitlePic2.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999259" y="5071824"/>
              <a:ext cx="2579580" cy="1599543"/>
            </a:xfrm>
            <a:prstGeom prst="rect">
              <a:avLst/>
            </a:prstGeom>
            <a:noFill/>
            <a:ln w="28575">
              <a:noFill/>
            </a:ln>
            <a:extLst>
              <a:ext uri="{909E8E84-426E-40dd-AFC4-6F175D3DCCD1}">
                <a14:hiddenFill xmlns="" xmlns:a14="http://schemas.microsoft.com/office/drawing/2010/main">
                  <a:solidFill>
                    <a:srgbClr val="FFFFFF"/>
                  </a:solidFill>
                </a14:hiddenFill>
              </a:ext>
            </a:extLst>
          </p:spPr>
        </p:pic>
        <p:pic>
          <p:nvPicPr>
            <p:cNvPr id="2054" name="Picture 6" descr="C:\Users\Jason\Documents\Work\Client_File_Backups\CCC_James\09-11-2013 2013 Rebrand\Clinical\clinicalTitlePic1.jp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578839" y="5071824"/>
              <a:ext cx="2564347" cy="1599543"/>
            </a:xfrm>
            <a:prstGeom prst="rect">
              <a:avLst/>
            </a:prstGeom>
            <a:noFill/>
            <a:ln w="28575">
              <a:noFill/>
            </a:ln>
            <a:extLst>
              <a:ext uri="{909E8E84-426E-40dd-AFC4-6F175D3DCCD1}">
                <a14:hiddenFill xmlns="" xmlns:a14="http://schemas.microsoft.com/office/drawing/2010/main">
                  <a:solidFill>
                    <a:srgbClr val="FFFFFF"/>
                  </a:solidFill>
                </a14:hiddenFill>
              </a:ext>
            </a:extLst>
          </p:spPr>
        </p:pic>
      </p:grpSp>
      <p:pic>
        <p:nvPicPr>
          <p:cNvPr id="15" name="Picture 3"/>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49821" y="3553388"/>
            <a:ext cx="2499414" cy="8452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6" name="Group 5"/>
          <p:cNvGrpSpPr/>
          <p:nvPr userDrawn="1"/>
        </p:nvGrpSpPr>
        <p:grpSpPr>
          <a:xfrm>
            <a:off x="3049234" y="5297796"/>
            <a:ext cx="6104479" cy="1420870"/>
            <a:chOff x="2286924" y="5297795"/>
            <a:chExt cx="4578359" cy="1497219"/>
          </a:xfrm>
        </p:grpSpPr>
        <p:cxnSp>
          <p:nvCxnSpPr>
            <p:cNvPr id="5" name="Straight Connector 4"/>
            <p:cNvCxnSpPr/>
            <p:nvPr userDrawn="1"/>
          </p:nvCxnSpPr>
          <p:spPr>
            <a:xfrm>
              <a:off x="2286924" y="5297795"/>
              <a:ext cx="0" cy="149721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572000" y="5297795"/>
              <a:ext cx="0" cy="149721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6865283" y="5297795"/>
              <a:ext cx="0" cy="1497219"/>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7" name="Rectangle 17"/>
          <p:cNvSpPr>
            <a:spLocks noChangeArrowheads="1"/>
          </p:cNvSpPr>
          <p:nvPr userDrawn="1"/>
        </p:nvSpPr>
        <p:spPr bwMode="auto">
          <a:xfrm>
            <a:off x="5940444" y="6758081"/>
            <a:ext cx="5909611" cy="55400"/>
          </a:xfrm>
          <a:prstGeom prst="rect">
            <a:avLst/>
          </a:prstGeom>
          <a:noFill/>
          <a:ln w="9525">
            <a:noFill/>
            <a:miter lim="800000"/>
            <a:headEnd/>
            <a:tailEnd/>
          </a:ln>
          <a:effectLst/>
        </p:spPr>
        <p:txBody>
          <a:bodyPr wrap="square" lIns="0" tIns="0" rIns="0" bIns="0">
            <a:spAutoFit/>
          </a:bodyPr>
          <a:lstStyle/>
          <a:p>
            <a:pPr algn="r">
              <a:lnSpc>
                <a:spcPct val="80000"/>
              </a:lnSpc>
              <a:defRPr/>
            </a:pPr>
            <a:r>
              <a:rPr lang="en-US" sz="450" dirty="0">
                <a:solidFill>
                  <a:schemeClr val="bg1"/>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353338648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62422"/>
            <a:ext cx="6988520" cy="281355"/>
          </a:xfrm>
        </p:spPr>
        <p:txBody>
          <a:bodyPr lIns="0" tIns="0" rIns="0" bIns="0" anchor="b" anchorCtr="0">
            <a:noAutofit/>
          </a:bodyPr>
          <a:lstStyle>
            <a:lvl1pPr marL="0" indent="0">
              <a:spcBef>
                <a:spcPts val="0"/>
              </a:spcBef>
              <a:buFontTx/>
              <a:buNone/>
              <a:defRPr sz="675">
                <a:solidFill>
                  <a:srgbClr val="002557"/>
                </a:solidFill>
              </a:defRPr>
            </a:lvl1pPr>
            <a:lvl2pPr>
              <a:defRPr sz="675">
                <a:solidFill>
                  <a:srgbClr val="002557"/>
                </a:solidFill>
              </a:defRPr>
            </a:lvl2pPr>
            <a:lvl3pPr>
              <a:defRPr sz="675">
                <a:solidFill>
                  <a:srgbClr val="002557"/>
                </a:solidFill>
              </a:defRPr>
            </a:lvl3pPr>
            <a:lvl4pPr>
              <a:defRPr sz="675">
                <a:solidFill>
                  <a:srgbClr val="002557"/>
                </a:solidFill>
              </a:defRPr>
            </a:lvl4pPr>
            <a:lvl5pPr>
              <a:defRPr sz="675">
                <a:solidFill>
                  <a:srgbClr val="002557"/>
                </a:solidFill>
              </a:defRPr>
            </a:lvl5pPr>
          </a:lstStyle>
          <a:p>
            <a:pPr lvl="0"/>
            <a:r>
              <a:rPr lang="en-US"/>
              <a:t>Insert Speaker Name and Title</a:t>
            </a:r>
          </a:p>
        </p:txBody>
      </p:sp>
      <p:sp>
        <p:nvSpPr>
          <p:cNvPr id="3" name="Footer Placeholder 2">
            <a:extLst>
              <a:ext uri="{FF2B5EF4-FFF2-40B4-BE49-F238E27FC236}">
                <a16:creationId xmlns:a16="http://schemas.microsoft.com/office/drawing/2014/main" id="{9E36DEFA-9CF8-3E88-52F6-40E7CA355684}"/>
              </a:ext>
            </a:extLst>
          </p:cNvPr>
          <p:cNvSpPr>
            <a:spLocks noGrp="1"/>
          </p:cNvSpPr>
          <p:nvPr>
            <p:ph type="ftr" sz="quarter" idx="16"/>
          </p:nvPr>
        </p:nvSpPr>
        <p:spPr/>
        <p:txBody>
          <a:bodyPr/>
          <a:lstStyle/>
          <a:p>
            <a:endParaRPr lang="en-US"/>
          </a:p>
        </p:txBody>
      </p:sp>
    </p:spTree>
    <p:extLst>
      <p:ext uri="{BB962C8B-B14F-4D97-AF65-F5344CB8AC3E}">
        <p14:creationId xmlns:p14="http://schemas.microsoft.com/office/powerpoint/2010/main" val="207516651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12" name="Title 11"/>
          <p:cNvSpPr>
            <a:spLocks noGrp="1"/>
          </p:cNvSpPr>
          <p:nvPr>
            <p:ph type="title"/>
          </p:nvPr>
        </p:nvSpPr>
        <p:spPr>
          <a:xfrm>
            <a:off x="379141" y="365126"/>
            <a:ext cx="11496907" cy="1036955"/>
          </a:xfrm>
        </p:spPr>
        <p:txBody>
          <a:bodyPr>
            <a:normAutofit/>
          </a:bodyPr>
          <a:lstStyle>
            <a:lvl1pPr>
              <a:lnSpc>
                <a:spcPct val="100000"/>
              </a:lnSpc>
              <a:defRPr sz="2200">
                <a:solidFill>
                  <a:schemeClr val="accent1"/>
                </a:solidFill>
              </a:defRPr>
            </a:lvl1pPr>
          </a:lstStyle>
          <a:p>
            <a:r>
              <a:rPr lang="en-US"/>
              <a:t>Click to edit Master title style</a:t>
            </a:r>
          </a:p>
        </p:txBody>
      </p:sp>
      <p:sp>
        <p:nvSpPr>
          <p:cNvPr id="6" name="Slide Number Placeholder 5"/>
          <p:cNvSpPr>
            <a:spLocks noGrp="1"/>
          </p:cNvSpPr>
          <p:nvPr>
            <p:ph type="sldNum" sz="quarter" idx="19"/>
          </p:nvPr>
        </p:nvSpPr>
        <p:spPr>
          <a:xfrm>
            <a:off x="11248364" y="6328729"/>
            <a:ext cx="750851" cy="365125"/>
          </a:xfrm>
        </p:spPr>
        <p:txBody>
          <a:bodyPr/>
          <a:lstStyle>
            <a:lvl1pPr>
              <a:defRPr>
                <a:latin typeface="+mn-lt"/>
              </a:defRPr>
            </a:lvl1pPr>
          </a:lstStyle>
          <a:p>
            <a:fld id="{C1E11C1C-65F3-4468-AD84-D6B4D6086168}" type="slidenum">
              <a:rPr lang="en-US" smtClean="0"/>
              <a:pPr/>
              <a:t>‹#›</a:t>
            </a:fld>
            <a:endParaRPr lang="en-US"/>
          </a:p>
        </p:txBody>
      </p:sp>
      <p:sp>
        <p:nvSpPr>
          <p:cNvPr id="3" name="Content Placeholder 2">
            <a:extLst>
              <a:ext uri="{FF2B5EF4-FFF2-40B4-BE49-F238E27FC236}">
                <a16:creationId xmlns:a16="http://schemas.microsoft.com/office/drawing/2014/main" id="{A19E6F7B-0EDC-9B4F-A4CB-D67EE8F19E7D}"/>
              </a:ext>
            </a:extLst>
          </p:cNvPr>
          <p:cNvSpPr>
            <a:spLocks noGrp="1"/>
          </p:cNvSpPr>
          <p:nvPr>
            <p:ph sz="quarter" idx="20"/>
          </p:nvPr>
        </p:nvSpPr>
        <p:spPr>
          <a:xfrm>
            <a:off x="379143" y="1402081"/>
            <a:ext cx="11620073" cy="4685149"/>
          </a:xfrm>
        </p:spPr>
        <p:txBody>
          <a:bodyPr/>
          <a:lstStyle>
            <a:lvl1pPr marL="0" indent="0">
              <a:lnSpc>
                <a:spcPct val="90000"/>
              </a:lnSpc>
              <a:spcBef>
                <a:spcPts val="400"/>
              </a:spcBef>
              <a:buClr>
                <a:schemeClr val="accent2"/>
              </a:buClr>
              <a:buNone/>
              <a:defRPr sz="1400">
                <a:solidFill>
                  <a:schemeClr val="tx1">
                    <a:lumMod val="75000"/>
                    <a:lumOff val="25000"/>
                  </a:schemeClr>
                </a:solidFill>
              </a:defRPr>
            </a:lvl1pPr>
            <a:lvl2pPr marL="228600" indent="-228600">
              <a:lnSpc>
                <a:spcPct val="90000"/>
              </a:lnSpc>
              <a:spcBef>
                <a:spcPts val="400"/>
              </a:spcBef>
              <a:spcAft>
                <a:spcPts val="0"/>
              </a:spcAft>
              <a:buClr>
                <a:schemeClr val="accent2"/>
              </a:buClr>
              <a:buFont typeface="Arial" panose="020B0604020202020204" pitchFamily="34" charset="0"/>
              <a:buChar char="•"/>
              <a:defRPr sz="1100">
                <a:solidFill>
                  <a:schemeClr val="tx1">
                    <a:lumMod val="75000"/>
                    <a:lumOff val="25000"/>
                  </a:schemeClr>
                </a:solidFill>
              </a:defRPr>
            </a:lvl2pPr>
            <a:lvl3pPr marL="457200" indent="-228600">
              <a:lnSpc>
                <a:spcPct val="90000"/>
              </a:lnSpc>
              <a:spcBef>
                <a:spcPts val="400"/>
              </a:spcBef>
              <a:spcAft>
                <a:spcPts val="0"/>
              </a:spcAft>
              <a:buClr>
                <a:schemeClr val="accent2"/>
              </a:buClr>
              <a:buFont typeface="Arial" panose="020B0604020202020204" pitchFamily="34" charset="0"/>
              <a:buChar char="−"/>
              <a:defRPr sz="1100">
                <a:solidFill>
                  <a:schemeClr val="tx1">
                    <a:lumMod val="75000"/>
                    <a:lumOff val="25000"/>
                  </a:schemeClr>
                </a:solidFill>
              </a:defRPr>
            </a:lvl3pPr>
            <a:lvl4pPr marL="685800" indent="-228600">
              <a:lnSpc>
                <a:spcPct val="90000"/>
              </a:lnSpc>
              <a:spcBef>
                <a:spcPts val="400"/>
              </a:spcBef>
              <a:spcAft>
                <a:spcPts val="0"/>
              </a:spcAft>
              <a:buClr>
                <a:schemeClr val="accent2"/>
              </a:buClr>
              <a:buFont typeface="Wingdings" panose="05000000000000000000" pitchFamily="2" charset="2"/>
              <a:buChar char="§"/>
              <a:defRPr sz="1100">
                <a:solidFill>
                  <a:schemeClr val="tx1">
                    <a:lumMod val="75000"/>
                    <a:lumOff val="25000"/>
                  </a:schemeClr>
                </a:solidFill>
              </a:defRPr>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BFFC4CC3-71BA-47F8-A7C6-22B5AD92F95B}"/>
              </a:ext>
            </a:extLst>
          </p:cNvPr>
          <p:cNvSpPr>
            <a:spLocks noGrp="1"/>
          </p:cNvSpPr>
          <p:nvPr>
            <p:ph type="body" sz="quarter" idx="21"/>
          </p:nvPr>
        </p:nvSpPr>
        <p:spPr>
          <a:xfrm>
            <a:off x="379142" y="6277511"/>
            <a:ext cx="10655057" cy="467560"/>
          </a:xfrm>
        </p:spPr>
        <p:txBody>
          <a:bodyPr anchor="b">
            <a:normAutofit/>
          </a:bodyPr>
          <a:lstStyle>
            <a:lvl1pPr marL="0" indent="0">
              <a:spcBef>
                <a:spcPts val="0"/>
              </a:spcBef>
              <a:spcAft>
                <a:spcPts val="200"/>
              </a:spcAft>
              <a:buFont typeface="Arial" panose="020B0604020202020204" pitchFamily="34" charset="0"/>
              <a:buNone/>
              <a:defRPr sz="600">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359059623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F4661-CD2D-70D8-F05F-7D1837DEADCF}"/>
              </a:ext>
            </a:extLst>
          </p:cNvPr>
          <p:cNvSpPr>
            <a:spLocks noGrp="1"/>
          </p:cNvSpPr>
          <p:nvPr>
            <p:ph type="title"/>
          </p:nvPr>
        </p:nvSpPr>
        <p:spPr>
          <a:xfrm>
            <a:off x="982663" y="365126"/>
            <a:ext cx="10721068" cy="986466"/>
          </a:xfrm>
        </p:spPr>
        <p:txBody>
          <a:bodyPr/>
          <a:lstStyle/>
          <a:p>
            <a:r>
              <a:rPr lang="en-GB" dirty="0"/>
              <a:t>Click to edit Master title style</a:t>
            </a:r>
          </a:p>
        </p:txBody>
      </p:sp>
      <p:sp>
        <p:nvSpPr>
          <p:cNvPr id="3" name="Text Placeholder 2">
            <a:extLst>
              <a:ext uri="{FF2B5EF4-FFF2-40B4-BE49-F238E27FC236}">
                <a16:creationId xmlns:a16="http://schemas.microsoft.com/office/drawing/2014/main" id="{5DE03221-83C8-5877-D425-D637ADC55B26}"/>
              </a:ext>
            </a:extLst>
          </p:cNvPr>
          <p:cNvSpPr>
            <a:spLocks noGrp="1"/>
          </p:cNvSpPr>
          <p:nvPr>
            <p:ph type="body" idx="1"/>
          </p:nvPr>
        </p:nvSpPr>
        <p:spPr>
          <a:xfrm>
            <a:off x="982665" y="1681163"/>
            <a:ext cx="511333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0DD62C7F-ABC9-2C97-9E42-1FF494F6B778}"/>
              </a:ext>
            </a:extLst>
          </p:cNvPr>
          <p:cNvSpPr>
            <a:spLocks noGrp="1"/>
          </p:cNvSpPr>
          <p:nvPr>
            <p:ph sz="half" idx="2"/>
          </p:nvPr>
        </p:nvSpPr>
        <p:spPr>
          <a:xfrm>
            <a:off x="982665" y="2505075"/>
            <a:ext cx="511333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Text Placeholder 4">
            <a:extLst>
              <a:ext uri="{FF2B5EF4-FFF2-40B4-BE49-F238E27FC236}">
                <a16:creationId xmlns:a16="http://schemas.microsoft.com/office/drawing/2014/main" id="{7580D106-C6DB-956D-0558-025E510B6770}"/>
              </a:ext>
            </a:extLst>
          </p:cNvPr>
          <p:cNvSpPr>
            <a:spLocks noGrp="1"/>
          </p:cNvSpPr>
          <p:nvPr>
            <p:ph type="body" sz="quarter" idx="3"/>
          </p:nvPr>
        </p:nvSpPr>
        <p:spPr>
          <a:xfrm>
            <a:off x="6599237" y="1681163"/>
            <a:ext cx="511333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5DA783C1-1009-C72E-B8C0-7F9A392ED034}"/>
              </a:ext>
            </a:extLst>
          </p:cNvPr>
          <p:cNvSpPr>
            <a:spLocks noGrp="1"/>
          </p:cNvSpPr>
          <p:nvPr>
            <p:ph sz="quarter" idx="4"/>
          </p:nvPr>
        </p:nvSpPr>
        <p:spPr>
          <a:xfrm>
            <a:off x="6599237" y="2505075"/>
            <a:ext cx="5095395"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Footer Placeholder 7">
            <a:extLst>
              <a:ext uri="{FF2B5EF4-FFF2-40B4-BE49-F238E27FC236}">
                <a16:creationId xmlns:a16="http://schemas.microsoft.com/office/drawing/2014/main" id="{587D1E07-4223-3B55-697E-83102F742AA5}"/>
              </a:ext>
            </a:extLst>
          </p:cNvPr>
          <p:cNvSpPr>
            <a:spLocks noGrp="1"/>
          </p:cNvSpPr>
          <p:nvPr>
            <p:ph type="ftr" sz="quarter" idx="11"/>
          </p:nvPr>
        </p:nvSpPr>
        <p:spPr/>
        <p:txBody>
          <a:bodyPr/>
          <a:lstStyle/>
          <a:p>
            <a:endParaRPr lang="en-GB"/>
          </a:p>
        </p:txBody>
      </p:sp>
      <p:cxnSp>
        <p:nvCxnSpPr>
          <p:cNvPr id="10" name="Straight Connector 9">
            <a:extLst>
              <a:ext uri="{FF2B5EF4-FFF2-40B4-BE49-F238E27FC236}">
                <a16:creationId xmlns:a16="http://schemas.microsoft.com/office/drawing/2014/main" id="{BA59BFC8-B5AD-C50C-344F-AB8A228F97A9}"/>
              </a:ext>
            </a:extLst>
          </p:cNvPr>
          <p:cNvCxnSpPr>
            <a:cxnSpLocks/>
          </p:cNvCxnSpPr>
          <p:nvPr userDrawn="1"/>
        </p:nvCxnSpPr>
        <p:spPr>
          <a:xfrm flipV="1">
            <a:off x="982663" y="1470235"/>
            <a:ext cx="10741879" cy="14078"/>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788733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Graph - Basic Slide Centere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17175EF-D198-8343-8221-FD0839CF802B}"/>
              </a:ext>
            </a:extLst>
          </p:cNvPr>
          <p:cNvSpPr>
            <a:spLocks noGrp="1"/>
          </p:cNvSpPr>
          <p:nvPr>
            <p:ph type="body" sz="quarter" idx="11" hasCustomPrompt="1"/>
          </p:nvPr>
        </p:nvSpPr>
        <p:spPr>
          <a:xfrm>
            <a:off x="0" y="1001535"/>
            <a:ext cx="12192000" cy="690563"/>
          </a:xfrm>
          <a:prstGeom prst="rect">
            <a:avLst/>
          </a:prstGeom>
        </p:spPr>
        <p:txBody>
          <a:bodyPr/>
          <a:lstStyle>
            <a:lvl1pPr marL="0" indent="0" algn="ctr">
              <a:buNone/>
              <a:defRPr sz="1200" b="1">
                <a:solidFill>
                  <a:schemeClr val="bg1">
                    <a:lumMod val="50000"/>
                  </a:schemeClr>
                </a:solidFill>
                <a:latin typeface="Arial" panose="020B0604020202020204" pitchFamily="34" charset="0"/>
                <a:cs typeface="Arial" panose="020B0604020202020204" pitchFamily="34" charset="0"/>
              </a:defRPr>
            </a:lvl1pPr>
            <a:lvl2pPr>
              <a:defRPr sz="1200" b="1">
                <a:latin typeface="Arial" panose="020B0604020202020204" pitchFamily="34" charset="0"/>
                <a:cs typeface="Arial" panose="020B0604020202020204" pitchFamily="34" charset="0"/>
              </a:defRPr>
            </a:lvl2pPr>
            <a:lvl3pPr>
              <a:defRPr sz="1200" b="1">
                <a:latin typeface="Arial" panose="020B0604020202020204" pitchFamily="34" charset="0"/>
                <a:cs typeface="Arial" panose="020B0604020202020204" pitchFamily="34" charset="0"/>
              </a:defRPr>
            </a:lvl3pPr>
            <a:lvl4pPr>
              <a:defRPr sz="1200" b="1">
                <a:latin typeface="Arial" panose="020B0604020202020204" pitchFamily="34" charset="0"/>
                <a:cs typeface="Arial" panose="020B0604020202020204" pitchFamily="34" charset="0"/>
              </a:defRPr>
            </a:lvl4pPr>
            <a:lvl5pPr>
              <a:defRPr sz="1200" b="1">
                <a:latin typeface="Arial" panose="020B0604020202020204" pitchFamily="34" charset="0"/>
                <a:cs typeface="Arial" panose="020B0604020202020204" pitchFamily="34" charset="0"/>
              </a:defRPr>
            </a:lvl5pPr>
          </a:lstStyle>
          <a:p>
            <a:pPr lvl="0"/>
            <a:r>
              <a:rPr lang="en-US"/>
              <a:t>Sub-headline when needed</a:t>
            </a:r>
          </a:p>
        </p:txBody>
      </p:sp>
      <p:sp>
        <p:nvSpPr>
          <p:cNvPr id="7" name="Text Placeholder 4">
            <a:extLst>
              <a:ext uri="{FF2B5EF4-FFF2-40B4-BE49-F238E27FC236}">
                <a16:creationId xmlns:a16="http://schemas.microsoft.com/office/drawing/2014/main" id="{27320A7F-FA01-A94D-86D4-9E7A6A61EA95}"/>
              </a:ext>
            </a:extLst>
          </p:cNvPr>
          <p:cNvSpPr>
            <a:spLocks noGrp="1"/>
          </p:cNvSpPr>
          <p:nvPr>
            <p:ph type="body" sz="quarter" idx="12" hasCustomPrompt="1"/>
          </p:nvPr>
        </p:nvSpPr>
        <p:spPr>
          <a:xfrm>
            <a:off x="0" y="204113"/>
            <a:ext cx="12192000" cy="797423"/>
          </a:xfrm>
          <a:prstGeom prst="rect">
            <a:avLst/>
          </a:prstGeom>
        </p:spPr>
        <p:txBody>
          <a:bodyPr/>
          <a:lstStyle>
            <a:lvl1pPr marL="0" indent="0" algn="ctr">
              <a:buNone/>
              <a:defRPr sz="3375" b="1">
                <a:solidFill>
                  <a:srgbClr val="29305A"/>
                </a:solidFill>
                <a:latin typeface="Arial" panose="020B0604020202020204" pitchFamily="34" charset="0"/>
                <a:cs typeface="Arial" panose="020B0604020202020204" pitchFamily="34" charset="0"/>
              </a:defRPr>
            </a:lvl1pPr>
          </a:lstStyle>
          <a:p>
            <a:pPr lvl="0"/>
            <a:r>
              <a:rPr lang="en-US"/>
              <a:t>Chapter Title</a:t>
            </a:r>
          </a:p>
        </p:txBody>
      </p:sp>
    </p:spTree>
    <p:extLst>
      <p:ext uri="{BB962C8B-B14F-4D97-AF65-F5344CB8AC3E}">
        <p14:creationId xmlns:p14="http://schemas.microsoft.com/office/powerpoint/2010/main" val="228724039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5" y="6262422"/>
            <a:ext cx="7026227" cy="281355"/>
          </a:xfrm>
        </p:spPr>
        <p:txBody>
          <a:bodyPr lIns="0" tIns="0" rIns="0" bIns="0" anchor="b" anchorCtr="0">
            <a:noAutofit/>
          </a:bodyPr>
          <a:lstStyle>
            <a:lvl1pPr marL="0" indent="0">
              <a:spcBef>
                <a:spcPts val="0"/>
              </a:spcBef>
              <a:buFontTx/>
              <a:buNone/>
              <a:defRPr sz="675">
                <a:solidFill>
                  <a:srgbClr val="002557"/>
                </a:solidFill>
              </a:defRPr>
            </a:lvl1pPr>
            <a:lvl2pPr>
              <a:defRPr sz="675">
                <a:solidFill>
                  <a:srgbClr val="002557"/>
                </a:solidFill>
              </a:defRPr>
            </a:lvl2pPr>
            <a:lvl3pPr>
              <a:defRPr sz="675">
                <a:solidFill>
                  <a:srgbClr val="002557"/>
                </a:solidFill>
              </a:defRPr>
            </a:lvl3pPr>
            <a:lvl4pPr>
              <a:defRPr sz="675">
                <a:solidFill>
                  <a:srgbClr val="002557"/>
                </a:solidFill>
              </a:defRPr>
            </a:lvl4pPr>
            <a:lvl5pPr>
              <a:defRPr sz="675">
                <a:solidFill>
                  <a:srgbClr val="002557"/>
                </a:solidFill>
              </a:defRPr>
            </a:lvl5pPr>
          </a:lstStyle>
          <a:p>
            <a:pPr lvl="0"/>
            <a:r>
              <a:rPr lang="en-US"/>
              <a:t>Insert Speaker Name and Title</a:t>
            </a:r>
          </a:p>
        </p:txBody>
      </p:sp>
      <p:sp>
        <p:nvSpPr>
          <p:cNvPr id="2" name="Footer Placeholder 1">
            <a:extLst>
              <a:ext uri="{FF2B5EF4-FFF2-40B4-BE49-F238E27FC236}">
                <a16:creationId xmlns:a16="http://schemas.microsoft.com/office/drawing/2014/main" id="{88D33231-DDA2-F510-CC67-07A82EFA73D3}"/>
              </a:ext>
            </a:extLst>
          </p:cNvPr>
          <p:cNvSpPr>
            <a:spLocks noGrp="1"/>
          </p:cNvSpPr>
          <p:nvPr>
            <p:ph type="ftr" sz="quarter" idx="16"/>
          </p:nvPr>
        </p:nvSpPr>
        <p:spPr/>
        <p:txBody>
          <a:bodyPr/>
          <a:lstStyle/>
          <a:p>
            <a:endParaRPr lang="en-US"/>
          </a:p>
        </p:txBody>
      </p:sp>
      <p:sp>
        <p:nvSpPr>
          <p:cNvPr id="3" name="Title 2">
            <a:extLst>
              <a:ext uri="{FF2B5EF4-FFF2-40B4-BE49-F238E27FC236}">
                <a16:creationId xmlns:a16="http://schemas.microsoft.com/office/drawing/2014/main" id="{C3ED7BAB-7AC3-3124-53B4-F849CF7BF0F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5211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63629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Content 2">
    <p:spTree>
      <p:nvGrpSpPr>
        <p:cNvPr id="1" name=""/>
        <p:cNvGrpSpPr/>
        <p:nvPr/>
      </p:nvGrpSpPr>
      <p:grpSpPr>
        <a:xfrm>
          <a:off x="0" y="0"/>
          <a:ext cx="0" cy="0"/>
          <a:chOff x="0" y="0"/>
          <a:chExt cx="0" cy="0"/>
        </a:xfrm>
      </p:grpSpPr>
      <p:sp>
        <p:nvSpPr>
          <p:cNvPr id="11" name="Google Shape;47;p17">
            <a:extLst>
              <a:ext uri="{FF2B5EF4-FFF2-40B4-BE49-F238E27FC236}">
                <a16:creationId xmlns:a16="http://schemas.microsoft.com/office/drawing/2014/main" id="{A89B8126-13DB-B3C5-4399-1034A37FD393}"/>
              </a:ext>
            </a:extLst>
          </p:cNvPr>
          <p:cNvSpPr txBox="1">
            <a:spLocks noGrp="1"/>
          </p:cNvSpPr>
          <p:nvPr>
            <p:ph type="body" idx="14" hasCustomPrompt="1"/>
          </p:nvPr>
        </p:nvSpPr>
        <p:spPr>
          <a:xfrm>
            <a:off x="300457" y="704398"/>
            <a:ext cx="11306056" cy="510419"/>
          </a:xfrm>
          <a:prstGeom prst="rect">
            <a:avLst/>
          </a:prstGeom>
          <a:noFill/>
          <a:ln>
            <a:noFill/>
          </a:ln>
        </p:spPr>
        <p:txBody>
          <a:bodyPr spcFirstLastPara="1" wrap="square" lIns="91440" tIns="0" rIns="0" bIns="0" anchor="t" anchorCtr="0">
            <a:noAutofit/>
          </a:bodyPr>
          <a:lstStyle>
            <a:lvl1pPr marL="114300" lvl="0" indent="-114300" algn="l">
              <a:lnSpc>
                <a:spcPct val="100000"/>
              </a:lnSpc>
              <a:spcBef>
                <a:spcPts val="800"/>
              </a:spcBef>
              <a:spcAft>
                <a:spcPts val="0"/>
              </a:spcAft>
              <a:buClr>
                <a:schemeClr val="dk1"/>
              </a:buClr>
              <a:buSzPct val="150000"/>
              <a:buFontTx/>
              <a:buNone/>
              <a:defRPr sz="1800" b="0" i="0">
                <a:latin typeface="Lato"/>
                <a:ea typeface="Lato"/>
                <a:cs typeface="Lato"/>
                <a:sym typeface="Lato"/>
              </a:defRPr>
            </a:lvl1pPr>
            <a:lvl2pPr marL="685800" lvl="1" indent="-228600" algn="l">
              <a:lnSpc>
                <a:spcPct val="100000"/>
              </a:lnSpc>
              <a:spcBef>
                <a:spcPts val="400"/>
              </a:spcBef>
              <a:spcAft>
                <a:spcPts val="0"/>
              </a:spcAft>
              <a:buClr>
                <a:schemeClr val="dk1"/>
              </a:buClr>
              <a:buSzPts val="1200"/>
              <a:buFont typeface="Proxima Nova"/>
              <a:buChar char="+"/>
              <a:defRPr sz="1200"/>
            </a:lvl2pPr>
            <a:lvl3pPr marL="1028700" lvl="2" indent="-228600" algn="l">
              <a:lnSpc>
                <a:spcPct val="100000"/>
              </a:lnSpc>
              <a:spcBef>
                <a:spcPts val="400"/>
              </a:spcBef>
              <a:spcAft>
                <a:spcPts val="0"/>
              </a:spcAft>
              <a:buClr>
                <a:schemeClr val="dk1"/>
              </a:buClr>
              <a:buSzPts val="1200"/>
              <a:buFont typeface="Proxima Nova"/>
              <a:buChar char="+"/>
              <a:defRPr sz="1200"/>
            </a:lvl3pPr>
            <a:lvl4pPr marL="1371600" lvl="3" indent="-228600" algn="l">
              <a:lnSpc>
                <a:spcPct val="100000"/>
              </a:lnSpc>
              <a:spcBef>
                <a:spcPts val="400"/>
              </a:spcBef>
              <a:spcAft>
                <a:spcPts val="0"/>
              </a:spcAft>
              <a:buClr>
                <a:schemeClr val="dk1"/>
              </a:buClr>
              <a:buSzPts val="1200"/>
              <a:buFont typeface="Proxima Nova"/>
              <a:buChar char="+"/>
              <a:defRPr sz="1200"/>
            </a:lvl4pPr>
            <a:lvl5pPr marL="1714500" lvl="4" indent="-228600" algn="l">
              <a:lnSpc>
                <a:spcPct val="100000"/>
              </a:lnSpc>
              <a:spcBef>
                <a:spcPts val="400"/>
              </a:spcBef>
              <a:spcAft>
                <a:spcPts val="0"/>
              </a:spcAft>
              <a:buClr>
                <a:schemeClr val="dk1"/>
              </a:buClr>
              <a:buSzPts val="1200"/>
              <a:buFont typeface="Proxima Nova"/>
              <a:buChar char="+"/>
              <a:defRPr sz="1200"/>
            </a:lvl5pPr>
            <a:lvl6pPr marL="2057400" lvl="5" indent="-228600" algn="l">
              <a:lnSpc>
                <a:spcPct val="100000"/>
              </a:lnSpc>
              <a:spcBef>
                <a:spcPts val="400"/>
              </a:spcBef>
              <a:spcAft>
                <a:spcPts val="0"/>
              </a:spcAft>
              <a:buClr>
                <a:schemeClr val="dk1"/>
              </a:buClr>
              <a:buSzPts val="1200"/>
              <a:buFont typeface="Proxima Nova"/>
              <a:buChar char="•"/>
              <a:defRPr sz="1200">
                <a:latin typeface="Proxima Nova Rg"/>
                <a:ea typeface="Proxima Nova Rg"/>
                <a:cs typeface="Proxima Nova Rg"/>
                <a:sym typeface="Proxima Nova"/>
              </a:defRPr>
            </a:lvl6pPr>
            <a:lvl7pPr marL="2400300" lvl="6" indent="-228600" algn="l">
              <a:lnSpc>
                <a:spcPct val="100000"/>
              </a:lnSpc>
              <a:spcBef>
                <a:spcPts val="400"/>
              </a:spcBef>
              <a:spcAft>
                <a:spcPts val="0"/>
              </a:spcAft>
              <a:buClr>
                <a:schemeClr val="dk1"/>
              </a:buClr>
              <a:buSzPts val="1200"/>
              <a:buFont typeface="Proxima Nova"/>
              <a:buChar char="•"/>
              <a:defRPr sz="1200">
                <a:latin typeface="Proxima Nova Rg"/>
                <a:ea typeface="Proxima Nova Rg"/>
                <a:cs typeface="Proxima Nova Rg"/>
                <a:sym typeface="Proxima Nova"/>
              </a:defRPr>
            </a:lvl7pPr>
            <a:lvl8pPr marL="2743200" lvl="7" indent="-228600" algn="l">
              <a:lnSpc>
                <a:spcPct val="100000"/>
              </a:lnSpc>
              <a:spcBef>
                <a:spcPts val="400"/>
              </a:spcBef>
              <a:spcAft>
                <a:spcPts val="0"/>
              </a:spcAft>
              <a:buClr>
                <a:schemeClr val="dk1"/>
              </a:buClr>
              <a:buSzPts val="1200"/>
              <a:buFont typeface="Proxima Nova"/>
              <a:buChar char="•"/>
              <a:defRPr sz="1200">
                <a:latin typeface="Proxima Nova Rg"/>
                <a:ea typeface="Proxima Nova Rg"/>
                <a:cs typeface="Proxima Nova Rg"/>
                <a:sym typeface="Proxima Nova"/>
              </a:defRPr>
            </a:lvl8pPr>
            <a:lvl9pPr marL="3086100" lvl="8" indent="-228600" algn="l">
              <a:lnSpc>
                <a:spcPct val="100000"/>
              </a:lnSpc>
              <a:spcBef>
                <a:spcPts val="400"/>
              </a:spcBef>
              <a:spcAft>
                <a:spcPts val="0"/>
              </a:spcAft>
              <a:buClr>
                <a:schemeClr val="dk1"/>
              </a:buClr>
              <a:buSzPts val="1200"/>
              <a:buFont typeface="Proxima Nova"/>
              <a:buChar char="•"/>
              <a:defRPr sz="1200">
                <a:latin typeface="Proxima Nova Rg"/>
                <a:ea typeface="Proxima Nova Rg"/>
                <a:cs typeface="Proxima Nova Rg"/>
                <a:sym typeface="Proxima Nova"/>
              </a:defRPr>
            </a:lvl9pPr>
          </a:lstStyle>
          <a:p>
            <a:r>
              <a:rPr lang="en-US"/>
              <a:t>Click to add subhead</a:t>
            </a:r>
            <a:endParaRPr/>
          </a:p>
        </p:txBody>
      </p:sp>
      <p:sp>
        <p:nvSpPr>
          <p:cNvPr id="7" name="Slide Number Placeholder 4">
            <a:extLst>
              <a:ext uri="{FF2B5EF4-FFF2-40B4-BE49-F238E27FC236}">
                <a16:creationId xmlns:a16="http://schemas.microsoft.com/office/drawing/2014/main" id="{6BA38447-DB2A-6DAA-EAD0-3F2303A507BE}"/>
              </a:ext>
            </a:extLst>
          </p:cNvPr>
          <p:cNvSpPr>
            <a:spLocks noGrp="1"/>
          </p:cNvSpPr>
          <p:nvPr>
            <p:ph type="sldNum" idx="12"/>
          </p:nvPr>
        </p:nvSpPr>
        <p:spPr>
          <a:xfrm>
            <a:off x="11380207" y="6497964"/>
            <a:ext cx="436031" cy="231581"/>
          </a:xfrm>
        </p:spPr>
        <p:txBody>
          <a:bodyPr/>
          <a:lstStyle>
            <a:lvl1pPr>
              <a:defRPr sz="525"/>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00000000-1234-1234-1234-123412341234}" type="slidenum">
              <a:rPr kumimoji="0" lang="en" sz="525" b="0" i="0" u="none" strike="noStrike" kern="1200" cap="none" spc="0" normalizeH="0" baseline="0" noProof="0" smtClean="0">
                <a:ln>
                  <a:noFill/>
                </a:ln>
                <a:solidFill>
                  <a:srgbClr val="717070">
                    <a:lumMod val="60000"/>
                    <a:lumOff val="40000"/>
                  </a:srgb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 sz="525" b="0" i="0" u="none" strike="noStrike" kern="1200" cap="none" spc="0" normalizeH="0" baseline="0" noProof="0">
              <a:ln>
                <a:noFill/>
              </a:ln>
              <a:solidFill>
                <a:srgbClr val="717070">
                  <a:lumMod val="60000"/>
                  <a:lumOff val="40000"/>
                </a:srgbClr>
              </a:solidFill>
              <a:effectLst/>
              <a:uLnTx/>
              <a:uFillTx/>
              <a:latin typeface="Arial" charset="0"/>
              <a:ea typeface="+mn-ea"/>
              <a:cs typeface="+mn-cs"/>
            </a:endParaRPr>
          </a:p>
        </p:txBody>
      </p:sp>
      <p:sp>
        <p:nvSpPr>
          <p:cNvPr id="14" name="Text Placeholder 8">
            <a:extLst>
              <a:ext uri="{FF2B5EF4-FFF2-40B4-BE49-F238E27FC236}">
                <a16:creationId xmlns:a16="http://schemas.microsoft.com/office/drawing/2014/main" id="{C1D4E14F-2B83-E0AC-2F4C-E3F1A4471E0D}"/>
              </a:ext>
            </a:extLst>
          </p:cNvPr>
          <p:cNvSpPr>
            <a:spLocks noGrp="1"/>
          </p:cNvSpPr>
          <p:nvPr>
            <p:ph type="body" sz="quarter" idx="15" hasCustomPrompt="1"/>
          </p:nvPr>
        </p:nvSpPr>
        <p:spPr>
          <a:xfrm>
            <a:off x="3709572" y="6497963"/>
            <a:ext cx="7609611" cy="298415"/>
          </a:xfrm>
        </p:spPr>
        <p:txBody>
          <a:bodyPr>
            <a:noAutofit/>
          </a:bodyPr>
          <a:lstStyle>
            <a:lvl1pPr marL="0" indent="0" algn="l">
              <a:buFont typeface="Arial" panose="020B0604020202020204" pitchFamily="34" charset="0"/>
              <a:buNone/>
              <a:defRPr lang="en-US" sz="525" b="0" i="0" u="none" strike="noStrike" cap="none" dirty="0" smtClean="0">
                <a:solidFill>
                  <a:srgbClr val="888888"/>
                </a:solidFill>
                <a:latin typeface="Lato"/>
                <a:ea typeface="Lato"/>
                <a:cs typeface="Lato"/>
                <a:sym typeface="Lato"/>
              </a:defRPr>
            </a:lvl1pPr>
            <a:lvl2pPr marL="170260" indent="0">
              <a:buNone/>
              <a:defRPr sz="600"/>
            </a:lvl2pPr>
            <a:lvl3pPr marL="346472" indent="0">
              <a:buNone/>
              <a:defRPr sz="600"/>
            </a:lvl3pPr>
            <a:lvl4pPr marL="346472" indent="0">
              <a:buNone/>
              <a:defRPr sz="600"/>
            </a:lvl4pPr>
            <a:lvl5pPr marL="346472" indent="0">
              <a:buNone/>
              <a:defRPr sz="600"/>
            </a:lvl5pPr>
          </a:lstStyle>
          <a:p>
            <a:pPr lvl="0"/>
            <a:r>
              <a:rPr lang="en-US"/>
              <a:t>Additional content</a:t>
            </a:r>
          </a:p>
        </p:txBody>
      </p:sp>
      <p:sp>
        <p:nvSpPr>
          <p:cNvPr id="6" name="Google Shape;46;p17">
            <a:extLst>
              <a:ext uri="{FF2B5EF4-FFF2-40B4-BE49-F238E27FC236}">
                <a16:creationId xmlns:a16="http://schemas.microsoft.com/office/drawing/2014/main" id="{B9C1BE99-A5B9-9BB9-196E-3E0DA44235EA}"/>
              </a:ext>
            </a:extLst>
          </p:cNvPr>
          <p:cNvSpPr txBox="1">
            <a:spLocks noGrp="1"/>
          </p:cNvSpPr>
          <p:nvPr>
            <p:ph type="title"/>
          </p:nvPr>
        </p:nvSpPr>
        <p:spPr>
          <a:xfrm>
            <a:off x="300458" y="182408"/>
            <a:ext cx="11306055" cy="510419"/>
          </a:xfrm>
          <a:prstGeom prst="rect">
            <a:avLst/>
          </a:prstGeom>
          <a:noFill/>
          <a:ln>
            <a:noFill/>
          </a:ln>
        </p:spPr>
        <p:txBody>
          <a:bodyPr spcFirstLastPara="1" wrap="square" lIns="91440" tIns="34275" rIns="91440" bIns="34275" anchor="t" anchorCtr="0">
            <a:noAutofit/>
          </a:bodyPr>
          <a:lstStyle>
            <a:lvl1pPr>
              <a:defRPr sz="2400" dirty="0">
                <a:solidFill>
                  <a:schemeClr val="accent3"/>
                </a:solidFill>
                <a:latin typeface="Lato Light" panose="020F0502020204030203" pitchFamily="34" charset="0"/>
                <a:ea typeface="Lato Light" panose="020F0502020204030203" pitchFamily="34" charset="0"/>
                <a:cs typeface="Lato Light" panose="020F0502020204030203" pitchFamily="34" charset="0"/>
              </a:defRPr>
            </a:lvl1pPr>
          </a:lstStyle>
          <a:p>
            <a:pPr lvl="0">
              <a:buSzPts val="2800"/>
              <a:buFont typeface="Proxima Nova"/>
            </a:pPr>
            <a:r>
              <a:rPr lang="en-US"/>
              <a:t>Click to edit Master title style</a:t>
            </a:r>
            <a:endParaRPr/>
          </a:p>
        </p:txBody>
      </p:sp>
      <p:sp>
        <p:nvSpPr>
          <p:cNvPr id="9" name="Text Placeholder 3">
            <a:extLst>
              <a:ext uri="{FF2B5EF4-FFF2-40B4-BE49-F238E27FC236}">
                <a16:creationId xmlns:a16="http://schemas.microsoft.com/office/drawing/2014/main" id="{E72C4877-E360-3945-0F24-39AB2F200E85}"/>
              </a:ext>
            </a:extLst>
          </p:cNvPr>
          <p:cNvSpPr>
            <a:spLocks noGrp="1"/>
          </p:cNvSpPr>
          <p:nvPr>
            <p:ph type="body" sz="quarter" idx="16"/>
          </p:nvPr>
        </p:nvSpPr>
        <p:spPr>
          <a:xfrm>
            <a:off x="301852" y="1298870"/>
            <a:ext cx="11304661" cy="4652103"/>
          </a:xfrm>
          <a:prstGeom prst="rect">
            <a:avLst/>
          </a:prstGeom>
        </p:spPr>
        <p:txBody>
          <a:bodyPr lIns="109728"/>
          <a:lstStyle>
            <a:lvl1pPr marL="342900" indent="-342900">
              <a:buSzPct val="140000"/>
              <a:buFontTx/>
              <a:buBlip>
                <a:blip>
                  <a:extLst>
                    <a:ext uri="{96DAC541-7B7A-43D3-8B79-37D633B846F1}">
                      <asvg:svgBlip xmlns:asvg="http://schemas.microsoft.com/office/drawing/2016/SVG/main" r:embed="rId2"/>
                    </a:ext>
                  </a:extLst>
                </a:blip>
              </a:buBlip>
              <a:defRPr sz="1350">
                <a:latin typeface="+mn-lt"/>
              </a:defRPr>
            </a:lvl1pPr>
            <a:lvl2pPr marL="685800" indent="-285750">
              <a:buClr>
                <a:srgbClr val="888888"/>
              </a:buClr>
              <a:buSzPct val="100000"/>
              <a:buFont typeface="Lato" panose="020F0502020204030203" pitchFamily="34" charset="0"/>
              <a:buChar char="+"/>
              <a:defRPr sz="1200">
                <a:latin typeface="+mn-lt"/>
              </a:defRPr>
            </a:lvl2pPr>
            <a:lvl3pPr marL="1028700" indent="-266700">
              <a:buClr>
                <a:schemeClr val="bg1">
                  <a:lumMod val="50000"/>
                </a:schemeClr>
              </a:buClr>
              <a:buFont typeface="Lato" panose="020F0502020204030203" pitchFamily="34" charset="0"/>
              <a:buChar char="+"/>
              <a:defRPr sz="1050">
                <a:latin typeface="+mn-lt"/>
              </a:defRPr>
            </a:lvl3pPr>
            <a:lvl4pPr marL="1371600" indent="-257175">
              <a:buClr>
                <a:schemeClr val="bg1">
                  <a:lumMod val="50000"/>
                </a:schemeClr>
              </a:buClr>
              <a:buFont typeface="Lato" panose="020F0502020204030203" pitchFamily="34" charset="0"/>
              <a:buChar char="+"/>
              <a:defRPr sz="900">
                <a:latin typeface="+mn-lt"/>
              </a:defRPr>
            </a:lvl4pPr>
            <a:lvl5pPr marL="1714500" indent="-257175">
              <a:buClr>
                <a:schemeClr val="bg1">
                  <a:lumMod val="50000"/>
                </a:schemeClr>
              </a:buClr>
              <a:buFont typeface="Lato" panose="020F0502020204030203" pitchFamily="34" charset="0"/>
              <a:buChar char="+"/>
              <a:defRPr sz="825">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0003AEA5-133F-3DB2-904F-0568E2E3999B}"/>
              </a:ext>
            </a:extLst>
          </p:cNvPr>
          <p:cNvSpPr>
            <a:spLocks noGrp="1"/>
          </p:cNvSpPr>
          <p:nvPr>
            <p:ph type="ftr" idx="23"/>
          </p:nvPr>
        </p:nvSpPr>
        <p:spPr>
          <a:xfrm>
            <a:off x="1217486" y="6497963"/>
            <a:ext cx="2431063" cy="231580"/>
          </a:xfrm>
        </p:spPr>
        <p:txBody>
          <a:bodyPr/>
          <a:lstStyle>
            <a:lvl1pPr marR="0" algn="l" rtl="0">
              <a:lnSpc>
                <a:spcPct val="100000"/>
              </a:lnSpc>
              <a:spcBef>
                <a:spcPts val="0"/>
              </a:spcBef>
              <a:spcAft>
                <a:spcPts val="0"/>
              </a:spcAft>
              <a:buClr>
                <a:srgbClr val="000000"/>
              </a:buClr>
              <a:buFont typeface="Arial"/>
              <a:defRPr lang="en-US" sz="525" b="0" i="0" u="none" strike="noStrike" cap="none" dirty="0" smtClean="0">
                <a:solidFill>
                  <a:srgbClr val="888888"/>
                </a:solidFill>
                <a:latin typeface="Lato"/>
                <a:ea typeface="Lato"/>
                <a:cs typeface="Lato"/>
                <a:sym typeface="Lato"/>
              </a:defRPr>
            </a:lvl1p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endParaRPr kumimoji="0" lang="en-US" sz="525" b="0" i="0" u="none" strike="noStrike" kern="1200" cap="none" spc="0" normalizeH="0" baseline="0" noProof="0" dirty="0">
              <a:ln>
                <a:noFill/>
              </a:ln>
              <a:solidFill>
                <a:srgbClr val="888888"/>
              </a:solidFill>
              <a:effectLst/>
              <a:uLnTx/>
              <a:uFillTx/>
              <a:latin typeface="Lato"/>
              <a:ea typeface="Lato"/>
              <a:cs typeface="Lato"/>
              <a:sym typeface="Lato"/>
            </a:endParaRPr>
          </a:p>
        </p:txBody>
      </p:sp>
    </p:spTree>
    <p:extLst>
      <p:ext uri="{BB962C8B-B14F-4D97-AF65-F5344CB8AC3E}">
        <p14:creationId xmlns:p14="http://schemas.microsoft.com/office/powerpoint/2010/main" val="818183425"/>
      </p:ext>
    </p:extLst>
  </p:cSld>
  <p:clrMapOvr>
    <a:masterClrMapping/>
  </p:clrMapOvr>
  <p:extLst>
    <p:ext uri="{DCECCB84-F9BA-43D5-87BE-67443E8EF086}">
      <p15:sldGuideLst xmlns:p15="http://schemas.microsoft.com/office/powerpoint/2012/main">
        <p15:guide id="1" orient="horz" pos="2160">
          <p15:clr>
            <a:srgbClr val="FBAE40"/>
          </p15:clr>
        </p15:guide>
        <p15:guide id="2" pos="512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976716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E33F7A0-71F0-446B-9DE8-6D75BE64EE0F}" type="slidenum">
              <a:rPr kumimoji="0" lang="en-US" sz="10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750">
                <a:solidFill>
                  <a:srgbClr val="002557"/>
                </a:solidFill>
              </a:defRPr>
            </a:lvl1pPr>
            <a:lvl2pPr>
              <a:defRPr sz="675">
                <a:solidFill>
                  <a:srgbClr val="002557"/>
                </a:solidFill>
              </a:defRPr>
            </a:lvl2pPr>
            <a:lvl3pPr>
              <a:defRPr sz="675">
                <a:solidFill>
                  <a:srgbClr val="002557"/>
                </a:solidFill>
              </a:defRPr>
            </a:lvl3pPr>
            <a:lvl4pPr>
              <a:defRPr sz="675">
                <a:solidFill>
                  <a:srgbClr val="002557"/>
                </a:solidFill>
              </a:defRPr>
            </a:lvl4pPr>
            <a:lvl5pPr>
              <a:defRPr sz="675">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53106255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Footer Content Slide">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54497616-A30A-8FB2-1C4B-5D03FF8C527C}"/>
              </a:ext>
            </a:extLst>
          </p:cNvPr>
          <p:cNvSpPr>
            <a:spLocks noGrp="1"/>
          </p:cNvSpPr>
          <p:nvPr>
            <p:ph sz="half" idx="13"/>
          </p:nvPr>
        </p:nvSpPr>
        <p:spPr>
          <a:xfrm>
            <a:off x="840179" y="1270861"/>
            <a:ext cx="10513621" cy="4545739"/>
          </a:xfrm>
          <a:prstGeom prst="roundRect">
            <a:avLst>
              <a:gd name="adj" fmla="val 4113"/>
            </a:avLst>
          </a:prstGeom>
          <a:noFill/>
          <a:ln w="19050">
            <a:noFill/>
          </a:ln>
        </p:spPr>
        <p:txBody>
          <a:bodyPr/>
          <a:lstStyle>
            <a:lvl1pPr>
              <a:defRPr sz="1800" b="0" i="0">
                <a:solidFill>
                  <a:schemeClr val="accent4"/>
                </a:solidFill>
                <a:latin typeface="Gotham" pitchFamily="2" charset="0"/>
                <a:cs typeface="Gotham" pitchFamily="2" charset="0"/>
              </a:defRPr>
            </a:lvl1pPr>
            <a:lvl2pPr>
              <a:defRPr sz="1500" b="0" i="0">
                <a:solidFill>
                  <a:schemeClr val="accent4"/>
                </a:solidFill>
                <a:latin typeface="Gotham" pitchFamily="2" charset="0"/>
                <a:cs typeface="Gotham" pitchFamily="2" charset="0"/>
              </a:defRPr>
            </a:lvl2pPr>
            <a:lvl3pPr>
              <a:defRPr sz="1350" b="0" i="0">
                <a:solidFill>
                  <a:schemeClr val="accent4"/>
                </a:solidFill>
                <a:latin typeface="Gotham" pitchFamily="2" charset="0"/>
                <a:cs typeface="Gotham" pitchFamily="2" charset="0"/>
              </a:defRPr>
            </a:lvl3pPr>
            <a:lvl4pPr>
              <a:defRPr sz="1200" b="0" i="0">
                <a:solidFill>
                  <a:schemeClr val="accent4"/>
                </a:solidFill>
                <a:latin typeface="Gotham" pitchFamily="2" charset="0"/>
                <a:cs typeface="Gotham" pitchFamily="2" charset="0"/>
              </a:defRPr>
            </a:lvl4pPr>
            <a:lvl5pPr>
              <a:defRPr sz="1050" b="0" i="0">
                <a:solidFill>
                  <a:schemeClr val="accent4"/>
                </a:solidFill>
                <a:latin typeface="Gotham" pitchFamily="2" charset="0"/>
                <a:cs typeface="Gotha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5">
            <a:extLst>
              <a:ext uri="{FF2B5EF4-FFF2-40B4-BE49-F238E27FC236}">
                <a16:creationId xmlns:a16="http://schemas.microsoft.com/office/drawing/2014/main" id="{7BA2181B-152D-BBAB-9F17-55F4B8D52DBD}"/>
              </a:ext>
            </a:extLst>
          </p:cNvPr>
          <p:cNvSpPr>
            <a:spLocks noGrp="1"/>
          </p:cNvSpPr>
          <p:nvPr>
            <p:ph type="body" sz="quarter" idx="14" hasCustomPrompt="1"/>
          </p:nvPr>
        </p:nvSpPr>
        <p:spPr>
          <a:xfrm>
            <a:off x="839788" y="527050"/>
            <a:ext cx="10513621" cy="495300"/>
          </a:xfrm>
        </p:spPr>
        <p:txBody>
          <a:bodyPr>
            <a:noAutofit/>
          </a:bodyPr>
          <a:lstStyle>
            <a:lvl1pPr marL="0" indent="0">
              <a:buNone/>
              <a:defRPr sz="2400" b="1" i="0">
                <a:solidFill>
                  <a:schemeClr val="tx1"/>
                </a:solidFill>
                <a:latin typeface="Gotham" pitchFamily="2" charset="0"/>
                <a:cs typeface="Gotham" pitchFamily="2" charset="0"/>
              </a:defRPr>
            </a:lvl1pPr>
            <a:lvl2pPr marL="342900" indent="0" algn="l">
              <a:buNone/>
              <a:defRPr/>
            </a:lvl2pPr>
            <a:lvl4pPr marL="1028700" indent="0">
              <a:buNone/>
              <a:defRPr/>
            </a:lvl4pPr>
          </a:lstStyle>
          <a:p>
            <a:pPr lvl="0"/>
            <a:r>
              <a:rPr lang="en-US"/>
              <a:t>SUB TITLE</a:t>
            </a:r>
          </a:p>
        </p:txBody>
      </p:sp>
      <p:sp>
        <p:nvSpPr>
          <p:cNvPr id="4" name="Footer Placeholder 4">
            <a:extLst>
              <a:ext uri="{FF2B5EF4-FFF2-40B4-BE49-F238E27FC236}">
                <a16:creationId xmlns:a16="http://schemas.microsoft.com/office/drawing/2014/main" id="{FADFE28E-C034-5261-5DA5-70EB18194A8A}"/>
              </a:ext>
            </a:extLst>
          </p:cNvPr>
          <p:cNvSpPr>
            <a:spLocks noGrp="1"/>
          </p:cNvSpPr>
          <p:nvPr>
            <p:ph type="ftr" sz="quarter" idx="3"/>
          </p:nvPr>
        </p:nvSpPr>
        <p:spPr>
          <a:xfrm>
            <a:off x="290188" y="6356352"/>
            <a:ext cx="11611627" cy="365125"/>
          </a:xfrm>
          <a:prstGeom prst="rect">
            <a:avLst/>
          </a:prstGeom>
        </p:spPr>
        <p:txBody>
          <a:bodyPr vert="horz" lIns="91440" tIns="45720" rIns="91440" bIns="45720" rtlCol="0" anchor="ctr"/>
          <a:lstStyle>
            <a:lvl1pPr algn="l">
              <a:defRPr sz="600">
                <a:solidFill>
                  <a:schemeClr val="accent4"/>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600" b="0" i="0" u="none" strike="noStrike" kern="1200" cap="none" spc="0" normalizeH="0" baseline="0" noProof="0">
              <a:ln>
                <a:noFill/>
              </a:ln>
              <a:solidFill>
                <a:srgbClr val="740061"/>
              </a:solidFill>
              <a:effectLst/>
              <a:uLnTx/>
              <a:uFillTx/>
              <a:latin typeface="Arial" charset="0"/>
              <a:ea typeface="+mn-ea"/>
              <a:cs typeface="+mn-cs"/>
            </a:endParaRPr>
          </a:p>
        </p:txBody>
      </p:sp>
    </p:spTree>
    <p:extLst>
      <p:ext uri="{BB962C8B-B14F-4D97-AF65-F5344CB8AC3E}">
        <p14:creationId xmlns:p14="http://schemas.microsoft.com/office/powerpoint/2010/main" val="593253374"/>
      </p:ext>
    </p:extLst>
  </p:cSld>
  <p:clrMapOvr>
    <a:masterClrMapping/>
  </p:clrMapOvr>
  <p:hf sldNum="0" hdr="0" dt="0"/>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BE33F7A0-71F0-446B-9DE8-6D75BE64EE0F}" type="slidenum">
              <a:rPr kumimoji="0" lang="en-US" sz="1000" b="0" i="0" u="none" strike="noStrike" kern="1200" cap="none" spc="0" normalizeH="0" baseline="0" noProof="0" smtClean="0">
                <a:ln>
                  <a:noFill/>
                </a:ln>
                <a:solidFill>
                  <a:srgbClr val="717070">
                    <a:lumMod val="60000"/>
                    <a:lumOff val="40000"/>
                  </a:srgb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a:ln>
                <a:noFill/>
              </a:ln>
              <a:solidFill>
                <a:srgbClr val="717070">
                  <a:lumMod val="60000"/>
                  <a:lumOff val="40000"/>
                </a:srgbClr>
              </a:solidFill>
              <a:effectLst/>
              <a:uLnTx/>
              <a:uFillTx/>
              <a:latin typeface="Arial" charset="0"/>
              <a:ea typeface="+mn-ea"/>
              <a:cs typeface="+mn-cs"/>
            </a:endParaRPr>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750">
                <a:solidFill>
                  <a:srgbClr val="002557"/>
                </a:solidFill>
              </a:defRPr>
            </a:lvl1pPr>
            <a:lvl2pPr>
              <a:defRPr sz="675">
                <a:solidFill>
                  <a:srgbClr val="002557"/>
                </a:solidFill>
              </a:defRPr>
            </a:lvl2pPr>
            <a:lvl3pPr>
              <a:defRPr sz="675">
                <a:solidFill>
                  <a:srgbClr val="002557"/>
                </a:solidFill>
              </a:defRPr>
            </a:lvl3pPr>
            <a:lvl4pPr>
              <a:defRPr sz="675">
                <a:solidFill>
                  <a:srgbClr val="002557"/>
                </a:solidFill>
              </a:defRPr>
            </a:lvl4pPr>
            <a:lvl5pPr>
              <a:defRPr sz="675">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1728898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A93107-6659-4060-986C-4C48F4F8ABE2}" type="datetimeFigureOut">
              <a:rPr lang="en-US" smtClean="0"/>
              <a:t>5/13/26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2009E-D409-4D6D-9D78-2B8908939E70}" type="slidenum">
              <a:rPr lang="en-US" smtClean="0"/>
              <a:t>‹#›</a:t>
            </a:fld>
            <a:endParaRPr lang="en-US"/>
          </a:p>
        </p:txBody>
      </p:sp>
    </p:spTree>
    <p:extLst>
      <p:ext uri="{BB962C8B-B14F-4D97-AF65-F5344CB8AC3E}">
        <p14:creationId xmlns:p14="http://schemas.microsoft.com/office/powerpoint/2010/main" val="32630249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A93107-6659-4060-986C-4C48F4F8ABE2}" type="datetimeFigureOut">
              <a:rPr lang="en-US" smtClean="0"/>
              <a:t>5/13/26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2009E-D409-4D6D-9D78-2B8908939E70}" type="slidenum">
              <a:rPr lang="en-US" smtClean="0"/>
              <a:t>‹#›</a:t>
            </a:fld>
            <a:endParaRPr lang="en-US"/>
          </a:p>
        </p:txBody>
      </p:sp>
    </p:spTree>
    <p:extLst>
      <p:ext uri="{BB962C8B-B14F-4D97-AF65-F5344CB8AC3E}">
        <p14:creationId xmlns:p14="http://schemas.microsoft.com/office/powerpoint/2010/main" val="372807848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A93107-6659-4060-986C-4C48F4F8ABE2}" type="datetimeFigureOut">
              <a:rPr lang="en-US" smtClean="0"/>
              <a:t>5/13/26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2009E-D409-4D6D-9D78-2B8908939E70}" type="slidenum">
              <a:rPr lang="en-US" smtClean="0"/>
              <a:t>‹#›</a:t>
            </a:fld>
            <a:endParaRPr lang="en-US"/>
          </a:p>
        </p:txBody>
      </p:sp>
    </p:spTree>
    <p:extLst>
      <p:ext uri="{BB962C8B-B14F-4D97-AF65-F5344CB8AC3E}">
        <p14:creationId xmlns:p14="http://schemas.microsoft.com/office/powerpoint/2010/main" val="378332269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A93107-6659-4060-986C-4C48F4F8ABE2}" type="datetimeFigureOut">
              <a:rPr lang="en-US" smtClean="0"/>
              <a:t>5/13/26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2009E-D409-4D6D-9D78-2B8908939E70}" type="slidenum">
              <a:rPr lang="en-US" smtClean="0"/>
              <a:t>‹#›</a:t>
            </a:fld>
            <a:endParaRPr lang="en-US"/>
          </a:p>
        </p:txBody>
      </p:sp>
    </p:spTree>
    <p:extLst>
      <p:ext uri="{BB962C8B-B14F-4D97-AF65-F5344CB8AC3E}">
        <p14:creationId xmlns:p14="http://schemas.microsoft.com/office/powerpoint/2010/main" val="377086151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A93107-6659-4060-986C-4C48F4F8ABE2}" type="datetimeFigureOut">
              <a:rPr lang="en-US" smtClean="0"/>
              <a:t>5/13/26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52009E-D409-4D6D-9D78-2B8908939E70}" type="slidenum">
              <a:rPr lang="en-US" smtClean="0"/>
              <a:t>‹#›</a:t>
            </a:fld>
            <a:endParaRPr lang="en-US"/>
          </a:p>
        </p:txBody>
      </p:sp>
    </p:spTree>
    <p:extLst>
      <p:ext uri="{BB962C8B-B14F-4D97-AF65-F5344CB8AC3E}">
        <p14:creationId xmlns:p14="http://schemas.microsoft.com/office/powerpoint/2010/main" val="1055236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55843880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A93107-6659-4060-986C-4C48F4F8ABE2}" type="datetimeFigureOut">
              <a:rPr lang="en-US" smtClean="0"/>
              <a:t>5/13/26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52009E-D409-4D6D-9D78-2B8908939E70}" type="slidenum">
              <a:rPr lang="en-US" smtClean="0"/>
              <a:t>‹#›</a:t>
            </a:fld>
            <a:endParaRPr lang="en-US"/>
          </a:p>
        </p:txBody>
      </p:sp>
    </p:spTree>
    <p:extLst>
      <p:ext uri="{BB962C8B-B14F-4D97-AF65-F5344CB8AC3E}">
        <p14:creationId xmlns:p14="http://schemas.microsoft.com/office/powerpoint/2010/main" val="428654198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A93107-6659-4060-986C-4C48F4F8ABE2}" type="datetimeFigureOut">
              <a:rPr lang="en-US" smtClean="0"/>
              <a:t>5/13/26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52009E-D409-4D6D-9D78-2B8908939E70}" type="slidenum">
              <a:rPr lang="en-US" smtClean="0"/>
              <a:t>‹#›</a:t>
            </a:fld>
            <a:endParaRPr lang="en-US"/>
          </a:p>
        </p:txBody>
      </p:sp>
    </p:spTree>
    <p:extLst>
      <p:ext uri="{BB962C8B-B14F-4D97-AF65-F5344CB8AC3E}">
        <p14:creationId xmlns:p14="http://schemas.microsoft.com/office/powerpoint/2010/main" val="95713936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A93107-6659-4060-986C-4C48F4F8ABE2}" type="datetimeFigureOut">
              <a:rPr lang="en-US" smtClean="0"/>
              <a:t>5/13/26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2009E-D409-4D6D-9D78-2B8908939E70}" type="slidenum">
              <a:rPr lang="en-US" smtClean="0"/>
              <a:t>‹#›</a:t>
            </a:fld>
            <a:endParaRPr lang="en-US"/>
          </a:p>
        </p:txBody>
      </p:sp>
    </p:spTree>
    <p:extLst>
      <p:ext uri="{BB962C8B-B14F-4D97-AF65-F5344CB8AC3E}">
        <p14:creationId xmlns:p14="http://schemas.microsoft.com/office/powerpoint/2010/main" val="265182841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A93107-6659-4060-986C-4C48F4F8ABE2}" type="datetimeFigureOut">
              <a:rPr lang="en-US" smtClean="0"/>
              <a:t>5/13/26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2009E-D409-4D6D-9D78-2B8908939E70}" type="slidenum">
              <a:rPr lang="en-US" smtClean="0"/>
              <a:t>‹#›</a:t>
            </a:fld>
            <a:endParaRPr lang="en-US"/>
          </a:p>
        </p:txBody>
      </p:sp>
    </p:spTree>
    <p:extLst>
      <p:ext uri="{BB962C8B-B14F-4D97-AF65-F5344CB8AC3E}">
        <p14:creationId xmlns:p14="http://schemas.microsoft.com/office/powerpoint/2010/main" val="283028051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A93107-6659-4060-986C-4C48F4F8ABE2}" type="datetimeFigureOut">
              <a:rPr lang="en-US" smtClean="0"/>
              <a:t>5/13/26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2009E-D409-4D6D-9D78-2B8908939E70}" type="slidenum">
              <a:rPr lang="en-US" smtClean="0"/>
              <a:t>‹#›</a:t>
            </a:fld>
            <a:endParaRPr lang="en-US"/>
          </a:p>
        </p:txBody>
      </p:sp>
    </p:spTree>
    <p:extLst>
      <p:ext uri="{BB962C8B-B14F-4D97-AF65-F5344CB8AC3E}">
        <p14:creationId xmlns:p14="http://schemas.microsoft.com/office/powerpoint/2010/main" val="182268799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A93107-6659-4060-986C-4C48F4F8ABE2}" type="datetimeFigureOut">
              <a:rPr lang="en-US" smtClean="0"/>
              <a:t>5/13/26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2009E-D409-4D6D-9D78-2B8908939E70}" type="slidenum">
              <a:rPr lang="en-US" smtClean="0"/>
              <a:t>‹#›</a:t>
            </a:fld>
            <a:endParaRPr lang="en-US"/>
          </a:p>
        </p:txBody>
      </p:sp>
    </p:spTree>
    <p:extLst>
      <p:ext uri="{BB962C8B-B14F-4D97-AF65-F5344CB8AC3E}">
        <p14:creationId xmlns:p14="http://schemas.microsoft.com/office/powerpoint/2010/main" val="40778572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Intro Slide - Gradi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5DF7E55-8B87-B44B-840B-893B5558C820}"/>
              </a:ext>
            </a:extLst>
          </p:cNvPr>
          <p:cNvSpPr/>
          <p:nvPr userDrawn="1"/>
        </p:nvSpPr>
        <p:spPr>
          <a:xfrm>
            <a:off x="0" y="0"/>
            <a:ext cx="12192000" cy="6858000"/>
          </a:xfrm>
          <a:prstGeom prst="rect">
            <a:avLst/>
          </a:prstGeom>
          <a:gradFill>
            <a:gsLst>
              <a:gs pos="100000">
                <a:srgbClr val="70B207"/>
              </a:gs>
              <a:gs pos="29000">
                <a:srgbClr val="006241"/>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j-lt"/>
            </a:endParaRPr>
          </a:p>
        </p:txBody>
      </p:sp>
      <p:sp>
        <p:nvSpPr>
          <p:cNvPr id="11" name="Rectangle 10">
            <a:extLst>
              <a:ext uri="{FF2B5EF4-FFF2-40B4-BE49-F238E27FC236}">
                <a16:creationId xmlns:a16="http://schemas.microsoft.com/office/drawing/2014/main" id="{CE2175C7-9CB8-2448-9B05-69F01779E8F9}"/>
              </a:ext>
            </a:extLst>
          </p:cNvPr>
          <p:cNvSpPr/>
          <p:nvPr userDrawn="1"/>
        </p:nvSpPr>
        <p:spPr>
          <a:xfrm>
            <a:off x="0" y="6588678"/>
            <a:ext cx="12192000" cy="269322"/>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j-lt"/>
            </a:endParaRPr>
          </a:p>
        </p:txBody>
      </p:sp>
      <p:pic>
        <p:nvPicPr>
          <p:cNvPr id="9" name="Graphic 8">
            <a:extLst>
              <a:ext uri="{FF2B5EF4-FFF2-40B4-BE49-F238E27FC236}">
                <a16:creationId xmlns:a16="http://schemas.microsoft.com/office/drawing/2014/main" id="{F7849BD5-9C11-5D44-854F-7027C6FBA9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00" y="928012"/>
            <a:ext cx="6312747" cy="416812"/>
          </a:xfrm>
          <a:prstGeom prst="rect">
            <a:avLst/>
          </a:prstGeom>
        </p:spPr>
      </p:pic>
      <p:sp>
        <p:nvSpPr>
          <p:cNvPr id="10" name="Footer Placeholder 4"/>
          <p:cNvSpPr>
            <a:spLocks noGrp="1"/>
          </p:cNvSpPr>
          <p:nvPr>
            <p:ph type="ftr" sz="quarter" idx="11"/>
          </p:nvPr>
        </p:nvSpPr>
        <p:spPr>
          <a:xfrm>
            <a:off x="897147" y="1364473"/>
            <a:ext cx="9142293" cy="293296"/>
          </a:xfrm>
        </p:spPr>
        <p:txBody>
          <a:bodyPr/>
          <a:lstStyle>
            <a:lvl1pPr algn="l">
              <a:defRPr sz="1000">
                <a:solidFill>
                  <a:schemeClr val="bg1"/>
                </a:solidFill>
                <a:latin typeface="+mj-lt"/>
              </a:defRPr>
            </a:lvl1pPr>
          </a:lstStyle>
          <a:p>
            <a:r>
              <a:rPr lang="en-GB"/>
              <a:t>SCHOOL OF - to apply in all slides at the same time edit in Insert &gt; Header &amp; Footer</a:t>
            </a:r>
          </a:p>
        </p:txBody>
      </p:sp>
      <p:sp>
        <p:nvSpPr>
          <p:cNvPr id="14" name="Subtitle 2"/>
          <p:cNvSpPr>
            <a:spLocks noGrp="1"/>
          </p:cNvSpPr>
          <p:nvPr>
            <p:ph type="subTitle" idx="1"/>
          </p:nvPr>
        </p:nvSpPr>
        <p:spPr>
          <a:xfrm>
            <a:off x="1016000" y="4333876"/>
            <a:ext cx="9017000" cy="1655762"/>
          </a:xfrm>
        </p:spPr>
        <p:txBody>
          <a:bodyPr lIns="0" tIns="36000" rIns="0" bIns="0"/>
          <a:lstStyle>
            <a:lvl1pPr marL="0" indent="0" algn="l">
              <a:buNone/>
              <a:defRPr sz="2400">
                <a:solidFill>
                  <a:schemeClr val="bg1"/>
                </a:solidFill>
                <a:latin typeface="+mj-lt"/>
                <a:ea typeface="Proxima Nova Rg" panose="02000506030000020004" pitchFamily="50" charset="0"/>
                <a:cs typeface="Proxima Nova Rg" panose="0200050603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5" name="Title 1"/>
          <p:cNvSpPr>
            <a:spLocks noGrp="1"/>
          </p:cNvSpPr>
          <p:nvPr>
            <p:ph type="ctrTitle" hasCustomPrompt="1"/>
          </p:nvPr>
        </p:nvSpPr>
        <p:spPr>
          <a:xfrm>
            <a:off x="1016000" y="2526132"/>
            <a:ext cx="9017000" cy="1715669"/>
          </a:xfrm>
        </p:spPr>
        <p:txBody>
          <a:bodyPr lIns="0" tIns="36000" rIns="0" bIns="0" anchor="b"/>
          <a:lstStyle>
            <a:lvl1pPr marL="0" marR="0" indent="0" algn="l" defTabSz="914400" rtl="0" eaLnBrk="1" fontAlgn="auto" latinLnBrk="0" hangingPunct="1">
              <a:lnSpc>
                <a:spcPct val="90000"/>
              </a:lnSpc>
              <a:spcBef>
                <a:spcPct val="0"/>
              </a:spcBef>
              <a:spcAft>
                <a:spcPts val="0"/>
              </a:spcAft>
              <a:buClrTx/>
              <a:buSzTx/>
              <a:buFontTx/>
              <a:buNone/>
              <a:tabLst/>
              <a:defRPr sz="6000" b="1">
                <a:solidFill>
                  <a:schemeClr val="bg1"/>
                </a:solidFill>
                <a:latin typeface="+mj-lt"/>
                <a:ea typeface="Proxima Nova Rg" panose="02000506030000020004" pitchFamily="50" charset="0"/>
                <a:cs typeface="Proxima Nova Rg" panose="02000506030000020004" pitchFamily="50" charset="0"/>
              </a:defRPr>
            </a:lvl1pPr>
          </a:lstStyle>
          <a:p>
            <a:r>
              <a:rPr lang="en-US" dirty="0"/>
              <a:t>Intro Slide - Gradient</a:t>
            </a:r>
          </a:p>
        </p:txBody>
      </p:sp>
    </p:spTree>
    <p:extLst>
      <p:ext uri="{BB962C8B-B14F-4D97-AF65-F5344CB8AC3E}">
        <p14:creationId xmlns:p14="http://schemas.microsoft.com/office/powerpoint/2010/main" val="816347960"/>
      </p:ext>
    </p:extLst>
  </p:cSld>
  <p:clrMapOvr>
    <a:masterClrMapping/>
  </p:clrMapOvr>
  <p:extLst>
    <p:ext uri="{DCECCB84-F9BA-43D5-87BE-67443E8EF086}">
      <p15:sldGuideLst xmlns:p15="http://schemas.microsoft.com/office/powerpoint/2012/main">
        <p15:guide id="1" pos="478">
          <p15:clr>
            <a:srgbClr val="FBAE40"/>
          </p15:clr>
        </p15:guide>
        <p15:guide id="3" orient="horz" pos="584">
          <p15:clr>
            <a:srgbClr val="FBAE40"/>
          </p15:clr>
        </p15:guide>
        <p15:guide id="4" orient="horz" pos="978">
          <p15:clr>
            <a:srgbClr val="FBAE40"/>
          </p15:clr>
        </p15:guide>
        <p15:guide id="5" orient="horz" pos="2550">
          <p15:clr>
            <a:srgbClr val="FBAE40"/>
          </p15:clr>
        </p15:guide>
        <p15:guide id="6" orient="horz" pos="2728">
          <p15:clr>
            <a:srgbClr val="FBAE40"/>
          </p15:clr>
        </p15:guide>
        <p15:guide id="7" pos="474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537634" y="1639889"/>
            <a:ext cx="11118007" cy="4357687"/>
          </a:xfrm>
        </p:spPr>
        <p:txBody>
          <a:bodyPr/>
          <a:lstStyle>
            <a:lvl1pPr>
              <a:lnSpc>
                <a:spcPct val="100000"/>
              </a:lnSpc>
              <a:buClr>
                <a:srgbClr val="006241"/>
              </a:buClr>
              <a:defRPr sz="2400" b="0">
                <a:solidFill>
                  <a:schemeClr val="tx1"/>
                </a:solidFill>
                <a:latin typeface="+mj-lt"/>
                <a:ea typeface="Proxima Nova Rg" panose="02000506030000020004" pitchFamily="50" charset="0"/>
                <a:cs typeface="Proxima Nova Rg" panose="02000506030000020004" pitchFamily="50" charset="0"/>
              </a:defRPr>
            </a:lvl1pPr>
            <a:lvl2pPr>
              <a:lnSpc>
                <a:spcPct val="100000"/>
              </a:lnSpc>
              <a:buClr>
                <a:srgbClr val="006241"/>
              </a:buClr>
              <a:defRPr sz="2000" b="0">
                <a:solidFill>
                  <a:schemeClr val="tx1"/>
                </a:solidFill>
                <a:latin typeface="+mj-lt"/>
                <a:ea typeface="Proxima Nova Rg" panose="02000506030000020004" pitchFamily="50" charset="0"/>
                <a:cs typeface="Proxima Nova Rg" panose="02000506030000020004" pitchFamily="50" charset="0"/>
              </a:defRPr>
            </a:lvl2pPr>
            <a:lvl3pPr>
              <a:lnSpc>
                <a:spcPct val="100000"/>
              </a:lnSpc>
              <a:buClr>
                <a:srgbClr val="006241"/>
              </a:buClr>
              <a:defRPr sz="1800" b="0">
                <a:solidFill>
                  <a:schemeClr val="tx1"/>
                </a:solidFill>
                <a:latin typeface="+mj-lt"/>
                <a:ea typeface="Proxima Nova Rg" panose="02000506030000020004" pitchFamily="50" charset="0"/>
                <a:cs typeface="Proxima Nova Rg" panose="02000506030000020004" pitchFamily="50" charset="0"/>
              </a:defRPr>
            </a:lvl3pPr>
            <a:lvl4pPr>
              <a:lnSpc>
                <a:spcPct val="100000"/>
              </a:lnSpc>
              <a:buClr>
                <a:srgbClr val="006241"/>
              </a:buClr>
              <a:defRPr sz="1600" b="0">
                <a:solidFill>
                  <a:schemeClr val="tx1"/>
                </a:solidFill>
                <a:latin typeface="+mj-lt"/>
                <a:ea typeface="Proxima Nova Rg" panose="02000506030000020004" pitchFamily="50" charset="0"/>
                <a:cs typeface="Proxima Nova Rg" panose="02000506030000020004" pitchFamily="50" charset="0"/>
              </a:defRPr>
            </a:lvl4pPr>
            <a:lvl5pPr>
              <a:lnSpc>
                <a:spcPct val="100000"/>
              </a:lnSpc>
              <a:buClr>
                <a:srgbClr val="006241"/>
              </a:buClr>
              <a:defRPr sz="1600" b="0">
                <a:solidFill>
                  <a:schemeClr val="tx1"/>
                </a:solidFill>
                <a:latin typeface="+mj-lt"/>
                <a:ea typeface="Proxima Nova Rg" panose="02000506030000020004" pitchFamily="50" charset="0"/>
                <a:cs typeface="Proxima Nova Rg" panose="02000506030000020004" pitchFamily="50"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1"/>
            <a:ext cx="10636465" cy="768545"/>
          </a:xfrm>
          <a:prstGeom prst="rect">
            <a:avLst/>
          </a:prstGeom>
        </p:spPr>
        <p:txBody>
          <a:bodyPr vert="horz" lIns="0" tIns="0" rIns="0" bIns="0" rtlCol="0" anchor="ctr">
            <a:normAutofit/>
          </a:bodyPr>
          <a:lstStyle>
            <a:lvl1pPr>
              <a:defRPr sz="3600" b="1">
                <a:solidFill>
                  <a:srgbClr val="006241"/>
                </a:solidFill>
                <a:latin typeface="+mj-lt"/>
                <a:ea typeface="Proxima Nova Rg" panose="02000506030000020004" pitchFamily="50" charset="0"/>
                <a:cs typeface="Proxima Nova Rg" panose="02000506030000020004" pitchFamily="50" charset="0"/>
              </a:defRPr>
            </a:lvl1pPr>
          </a:lstStyle>
          <a:p>
            <a:r>
              <a:rPr lang="en-US" dirty="0"/>
              <a:t>Title and Text</a:t>
            </a:r>
          </a:p>
        </p:txBody>
      </p:sp>
      <p:sp>
        <p:nvSpPr>
          <p:cNvPr id="19" name="Slide Number Placeholder 5">
            <a:extLst>
              <a:ext uri="{FF2B5EF4-FFF2-40B4-BE49-F238E27FC236}">
                <a16:creationId xmlns:a16="http://schemas.microsoft.com/office/drawing/2014/main" id="{232C1565-79B8-074A-A1EC-EB2AEDA7B0A2}"/>
              </a:ext>
            </a:extLst>
          </p:cNvPr>
          <p:cNvSpPr>
            <a:spLocks noGrp="1"/>
          </p:cNvSpPr>
          <p:nvPr>
            <p:ph type="sldNum" sz="quarter" idx="4"/>
          </p:nvPr>
        </p:nvSpPr>
        <p:spPr>
          <a:xfrm>
            <a:off x="11470779" y="570005"/>
            <a:ext cx="304131" cy="365125"/>
          </a:xfrm>
          <a:prstGeom prst="rect">
            <a:avLst/>
          </a:prstGeom>
        </p:spPr>
        <p:txBody>
          <a:bodyPr vert="horz" lIns="0" tIns="45720" rIns="0" bIns="45720" rtlCol="0" anchor="ctr"/>
          <a:lstStyle>
            <a:lvl1pPr algn="l">
              <a:defRPr sz="750" b="0" i="0">
                <a:solidFill>
                  <a:schemeClr val="bg1">
                    <a:lumMod val="50000"/>
                  </a:schemeClr>
                </a:solidFill>
                <a:latin typeface="+mj-lt"/>
                <a:ea typeface="Proxima Nova Rg" panose="02000506030000020004" pitchFamily="50" charset="0"/>
                <a:cs typeface="Proxima Nova Rg" panose="02000506030000020004" pitchFamily="50" charset="0"/>
              </a:defRPr>
            </a:lvl1pPr>
          </a:lstStyle>
          <a:p>
            <a:fld id="{54797FC3-DC33-DA47-95F6-F7EB925D69E8}" type="slidenum">
              <a:rPr lang="en-US" smtClean="0"/>
              <a:pPr/>
              <a:t>‹#›</a:t>
            </a:fld>
            <a:endParaRPr lang="en-US" dirty="0"/>
          </a:p>
        </p:txBody>
      </p:sp>
      <p:cxnSp>
        <p:nvCxnSpPr>
          <p:cNvPr id="20" name="Straight Connector 19">
            <a:extLst>
              <a:ext uri="{FF2B5EF4-FFF2-40B4-BE49-F238E27FC236}">
                <a16:creationId xmlns:a16="http://schemas.microsoft.com/office/drawing/2014/main" id="{EC3CF229-07A4-0A48-B37A-224A953F232A}"/>
              </a:ext>
            </a:extLst>
          </p:cNvPr>
          <p:cNvCxnSpPr>
            <a:cxnSpLocks/>
          </p:cNvCxnSpPr>
          <p:nvPr userDrawn="1"/>
        </p:nvCxnSpPr>
        <p:spPr>
          <a:xfrm>
            <a:off x="11358347" y="625959"/>
            <a:ext cx="0" cy="232322"/>
          </a:xfrm>
          <a:prstGeom prst="line">
            <a:avLst/>
          </a:prstGeom>
          <a:ln w="12700">
            <a:solidFill>
              <a:srgbClr val="70B207"/>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CE2175C7-9CB8-2448-9B05-69F01779E8F9}"/>
              </a:ext>
            </a:extLst>
          </p:cNvPr>
          <p:cNvSpPr/>
          <p:nvPr userDrawn="1"/>
        </p:nvSpPr>
        <p:spPr>
          <a:xfrm>
            <a:off x="0" y="6466114"/>
            <a:ext cx="12192000" cy="391886"/>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TextBox 27">
            <a:extLst>
              <a:ext uri="{FF2B5EF4-FFF2-40B4-BE49-F238E27FC236}">
                <a16:creationId xmlns:a16="http://schemas.microsoft.com/office/drawing/2014/main" id="{19663B76-15CB-434D-8715-085FAB65AA38}"/>
              </a:ext>
            </a:extLst>
          </p:cNvPr>
          <p:cNvSpPr txBox="1"/>
          <p:nvPr userDrawn="1"/>
        </p:nvSpPr>
        <p:spPr>
          <a:xfrm>
            <a:off x="10911848" y="6679133"/>
            <a:ext cx="743793" cy="80791"/>
          </a:xfrm>
          <a:prstGeom prst="rect">
            <a:avLst/>
          </a:prstGeom>
          <a:noFill/>
        </p:spPr>
        <p:txBody>
          <a:bodyPr wrap="none" lIns="0" tIns="0" rIns="0" bIns="0" rtlCol="0">
            <a:spAutoFit/>
          </a:bodyPr>
          <a:lstStyle/>
          <a:p>
            <a:pPr algn="r"/>
            <a:r>
              <a:rPr lang="en-US" sz="525" dirty="0">
                <a:solidFill>
                  <a:schemeClr val="bg1"/>
                </a:solidFill>
                <a:latin typeface="+mj-lt"/>
                <a:cs typeface="Arial" panose="020B0604020202020204" pitchFamily="34" charset="0"/>
              </a:rPr>
              <a:t>© UAB. All Rights Reserved.</a:t>
            </a:r>
          </a:p>
        </p:txBody>
      </p:sp>
      <p:sp>
        <p:nvSpPr>
          <p:cNvPr id="29" name="Footer Placeholder 1"/>
          <p:cNvSpPr>
            <a:spLocks noGrp="1"/>
          </p:cNvSpPr>
          <p:nvPr>
            <p:ph type="ftr" sz="quarter" idx="10"/>
          </p:nvPr>
        </p:nvSpPr>
        <p:spPr>
          <a:xfrm>
            <a:off x="3344334" y="6555805"/>
            <a:ext cx="5531989" cy="196529"/>
          </a:xfrm>
        </p:spPr>
        <p:txBody>
          <a:bodyPr lIns="0" tIns="0" rIns="0" bIns="0" anchor="b"/>
          <a:lstStyle>
            <a:lvl1pPr algn="ctr">
              <a:defRPr sz="750">
                <a:solidFill>
                  <a:schemeClr val="bg1"/>
                </a:solidFill>
                <a:latin typeface="+mj-lt"/>
              </a:defRPr>
            </a:lvl1pPr>
          </a:lstStyle>
          <a:p>
            <a:r>
              <a:rPr lang="en-GB"/>
              <a:t>SCHOOL OF - to apply in all slides at the same time edit in Insert &gt; Header &amp; Footer</a:t>
            </a:r>
          </a:p>
        </p:txBody>
      </p:sp>
      <p:pic>
        <p:nvPicPr>
          <p:cNvPr id="30" name="Picture 2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7634" y="6593268"/>
            <a:ext cx="2351356" cy="153349"/>
          </a:xfrm>
          <a:prstGeom prst="rect">
            <a:avLst/>
          </a:prstGeom>
        </p:spPr>
      </p:pic>
    </p:spTree>
    <p:extLst>
      <p:ext uri="{BB962C8B-B14F-4D97-AF65-F5344CB8AC3E}">
        <p14:creationId xmlns:p14="http://schemas.microsoft.com/office/powerpoint/2010/main" val="1287877541"/>
      </p:ext>
    </p:extLst>
  </p:cSld>
  <p:clrMapOvr>
    <a:masterClrMapping/>
  </p:clrMapOvr>
  <p:extLst>
    <p:ext uri="{DCECCB84-F9BA-43D5-87BE-67443E8EF086}">
      <p15:sldGuideLst xmlns:p15="http://schemas.microsoft.com/office/powerpoint/2012/main">
        <p15:guide id="1" pos="5369">
          <p15:clr>
            <a:srgbClr val="FBAE40"/>
          </p15:clr>
        </p15:guide>
        <p15:guide id="2" orient="horz" pos="436">
          <p15:clr>
            <a:srgbClr val="FBAE40"/>
          </p15:clr>
        </p15:guide>
        <p15:guide id="3" pos="254">
          <p15:clr>
            <a:srgbClr val="FBAE40"/>
          </p15:clr>
        </p15:guide>
        <p15:guide id="5" pos="5508">
          <p15:clr>
            <a:srgbClr val="FBAE40"/>
          </p15:clr>
        </p15:guide>
        <p15:guide id="6" orient="horz" pos="1033">
          <p15:clr>
            <a:srgbClr val="FBAE40"/>
          </p15:clr>
        </p15:guide>
        <p15:guide id="8" orient="horz" pos="4252">
          <p15:clr>
            <a:srgbClr val="FBAE40"/>
          </p15:clr>
        </p15:guide>
        <p15:guide id="9" pos="5279">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F750B-D40F-9D5D-26DB-56F3751C2B2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0C0CA0A-38A5-A23A-B76B-65F2D22BF6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5AB5FE9-CD8D-E1A6-15F1-9B2474794B7C}"/>
              </a:ext>
            </a:extLst>
          </p:cNvPr>
          <p:cNvSpPr>
            <a:spLocks noGrp="1"/>
          </p:cNvSpPr>
          <p:nvPr>
            <p:ph type="dt" sz="half" idx="10"/>
          </p:nvPr>
        </p:nvSpPr>
        <p:spPr/>
        <p:txBody>
          <a:bodyPr/>
          <a:lstStyle/>
          <a:p>
            <a:fld id="{9DC3224D-E5E3-184A-A07C-72A93C0709F8}" type="datetimeFigureOut">
              <a:rPr lang="en-US" smtClean="0"/>
              <a:t>5/13/26</a:t>
            </a:fld>
            <a:endParaRPr lang="en-US"/>
          </a:p>
        </p:txBody>
      </p:sp>
      <p:sp>
        <p:nvSpPr>
          <p:cNvPr id="5" name="Footer Placeholder 4">
            <a:extLst>
              <a:ext uri="{FF2B5EF4-FFF2-40B4-BE49-F238E27FC236}">
                <a16:creationId xmlns:a16="http://schemas.microsoft.com/office/drawing/2014/main" id="{C4BD1AEC-0479-CE7F-E37E-96BF1AFBDC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E2CDAE-6004-F398-A952-24291BC4F413}"/>
              </a:ext>
            </a:extLst>
          </p:cNvPr>
          <p:cNvSpPr>
            <a:spLocks noGrp="1"/>
          </p:cNvSpPr>
          <p:nvPr>
            <p:ph type="sldNum" sz="quarter" idx="12"/>
          </p:nvPr>
        </p:nvSpPr>
        <p:spPr/>
        <p:txBody>
          <a:bodyPr/>
          <a:lstStyle/>
          <a:p>
            <a:fld id="{72CD8226-3794-7840-A9ED-305538C0EE97}" type="slidenum">
              <a:rPr lang="en-US" smtClean="0"/>
              <a:t>‹#›</a:t>
            </a:fld>
            <a:endParaRPr lang="en-US"/>
          </a:p>
        </p:txBody>
      </p:sp>
    </p:spTree>
    <p:extLst>
      <p:ext uri="{BB962C8B-B14F-4D97-AF65-F5344CB8AC3E}">
        <p14:creationId xmlns:p14="http://schemas.microsoft.com/office/powerpoint/2010/main" val="233879135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684B2-A399-116A-E054-E58422BCAB6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F9C394E-8B9E-3F22-1851-B40D644A497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2C3728E-8E07-EBDE-316F-A9B32331E4F0}"/>
              </a:ext>
            </a:extLst>
          </p:cNvPr>
          <p:cNvSpPr>
            <a:spLocks noGrp="1"/>
          </p:cNvSpPr>
          <p:nvPr>
            <p:ph type="dt" sz="half" idx="10"/>
          </p:nvPr>
        </p:nvSpPr>
        <p:spPr/>
        <p:txBody>
          <a:bodyPr/>
          <a:lstStyle/>
          <a:p>
            <a:fld id="{9DC3224D-E5E3-184A-A07C-72A93C0709F8}" type="datetimeFigureOut">
              <a:rPr lang="en-US" smtClean="0"/>
              <a:t>5/13/26</a:t>
            </a:fld>
            <a:endParaRPr lang="en-US"/>
          </a:p>
        </p:txBody>
      </p:sp>
      <p:sp>
        <p:nvSpPr>
          <p:cNvPr id="5" name="Footer Placeholder 4">
            <a:extLst>
              <a:ext uri="{FF2B5EF4-FFF2-40B4-BE49-F238E27FC236}">
                <a16:creationId xmlns:a16="http://schemas.microsoft.com/office/drawing/2014/main" id="{E9FC943E-E60B-FC48-D42B-8C00113A46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4992DA-5C7E-2CDE-A50B-3D0E1BA142E0}"/>
              </a:ext>
            </a:extLst>
          </p:cNvPr>
          <p:cNvSpPr>
            <a:spLocks noGrp="1"/>
          </p:cNvSpPr>
          <p:nvPr>
            <p:ph type="sldNum" sz="quarter" idx="12"/>
          </p:nvPr>
        </p:nvSpPr>
        <p:spPr/>
        <p:txBody>
          <a:bodyPr/>
          <a:lstStyle/>
          <a:p>
            <a:fld id="{72CD8226-3794-7840-A9ED-305538C0EE97}" type="slidenum">
              <a:rPr lang="en-US" smtClean="0"/>
              <a:t>‹#›</a:t>
            </a:fld>
            <a:endParaRPr lang="en-US"/>
          </a:p>
        </p:txBody>
      </p:sp>
    </p:spTree>
    <p:extLst>
      <p:ext uri="{BB962C8B-B14F-4D97-AF65-F5344CB8AC3E}">
        <p14:creationId xmlns:p14="http://schemas.microsoft.com/office/powerpoint/2010/main" val="1246818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868137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A9186-C799-4DBF-47D5-5B4910E5FEF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A90DA0F-69AD-81D4-D95C-CCF6DD7C661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935AC85-40E5-C90C-A599-1B8BC4FB4E02}"/>
              </a:ext>
            </a:extLst>
          </p:cNvPr>
          <p:cNvSpPr>
            <a:spLocks noGrp="1"/>
          </p:cNvSpPr>
          <p:nvPr>
            <p:ph type="dt" sz="half" idx="10"/>
          </p:nvPr>
        </p:nvSpPr>
        <p:spPr/>
        <p:txBody>
          <a:bodyPr/>
          <a:lstStyle/>
          <a:p>
            <a:fld id="{9DC3224D-E5E3-184A-A07C-72A93C0709F8}" type="datetimeFigureOut">
              <a:rPr lang="en-US" smtClean="0"/>
              <a:t>5/13/26</a:t>
            </a:fld>
            <a:endParaRPr lang="en-US"/>
          </a:p>
        </p:txBody>
      </p:sp>
      <p:sp>
        <p:nvSpPr>
          <p:cNvPr id="5" name="Footer Placeholder 4">
            <a:extLst>
              <a:ext uri="{FF2B5EF4-FFF2-40B4-BE49-F238E27FC236}">
                <a16:creationId xmlns:a16="http://schemas.microsoft.com/office/drawing/2014/main" id="{0410C6BA-C1F7-3DE1-F4D4-16331EB308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006E45-271F-E258-516B-7F77C672043F}"/>
              </a:ext>
            </a:extLst>
          </p:cNvPr>
          <p:cNvSpPr>
            <a:spLocks noGrp="1"/>
          </p:cNvSpPr>
          <p:nvPr>
            <p:ph type="sldNum" sz="quarter" idx="12"/>
          </p:nvPr>
        </p:nvSpPr>
        <p:spPr/>
        <p:txBody>
          <a:bodyPr/>
          <a:lstStyle/>
          <a:p>
            <a:fld id="{72CD8226-3794-7840-A9ED-305538C0EE97}" type="slidenum">
              <a:rPr lang="en-US" smtClean="0"/>
              <a:t>‹#›</a:t>
            </a:fld>
            <a:endParaRPr lang="en-US"/>
          </a:p>
        </p:txBody>
      </p:sp>
    </p:spTree>
    <p:extLst>
      <p:ext uri="{BB962C8B-B14F-4D97-AF65-F5344CB8AC3E}">
        <p14:creationId xmlns:p14="http://schemas.microsoft.com/office/powerpoint/2010/main" val="419581482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57637-A984-E2C2-2DC2-4CF7C49C4AE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5D8E9B5-5848-C50D-7A57-58D1836FAAB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7675ECC-F92A-2B4B-602E-1E3F650B117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5A1C23C-012B-89CB-C642-6E5A687CC387}"/>
              </a:ext>
            </a:extLst>
          </p:cNvPr>
          <p:cNvSpPr>
            <a:spLocks noGrp="1"/>
          </p:cNvSpPr>
          <p:nvPr>
            <p:ph type="dt" sz="half" idx="10"/>
          </p:nvPr>
        </p:nvSpPr>
        <p:spPr/>
        <p:txBody>
          <a:bodyPr/>
          <a:lstStyle/>
          <a:p>
            <a:fld id="{9DC3224D-E5E3-184A-A07C-72A93C0709F8}" type="datetimeFigureOut">
              <a:rPr lang="en-US" smtClean="0"/>
              <a:t>5/13/26</a:t>
            </a:fld>
            <a:endParaRPr lang="en-US"/>
          </a:p>
        </p:txBody>
      </p:sp>
      <p:sp>
        <p:nvSpPr>
          <p:cNvPr id="6" name="Footer Placeholder 5">
            <a:extLst>
              <a:ext uri="{FF2B5EF4-FFF2-40B4-BE49-F238E27FC236}">
                <a16:creationId xmlns:a16="http://schemas.microsoft.com/office/drawing/2014/main" id="{4CAA5A18-A87D-4BDF-8B67-E35CE0CE85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54CE0B-1744-0B56-EDB5-085FC4CC45C1}"/>
              </a:ext>
            </a:extLst>
          </p:cNvPr>
          <p:cNvSpPr>
            <a:spLocks noGrp="1"/>
          </p:cNvSpPr>
          <p:nvPr>
            <p:ph type="sldNum" sz="quarter" idx="12"/>
          </p:nvPr>
        </p:nvSpPr>
        <p:spPr/>
        <p:txBody>
          <a:bodyPr/>
          <a:lstStyle/>
          <a:p>
            <a:fld id="{72CD8226-3794-7840-A9ED-305538C0EE97}" type="slidenum">
              <a:rPr lang="en-US" smtClean="0"/>
              <a:t>‹#›</a:t>
            </a:fld>
            <a:endParaRPr lang="en-US"/>
          </a:p>
        </p:txBody>
      </p:sp>
    </p:spTree>
    <p:extLst>
      <p:ext uri="{BB962C8B-B14F-4D97-AF65-F5344CB8AC3E}">
        <p14:creationId xmlns:p14="http://schemas.microsoft.com/office/powerpoint/2010/main" val="418848145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94741-6A2B-439F-C53E-BD0597BE10D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2BF72ED-0D48-11CD-3DE9-36386FB191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F06E0DE-4D47-015E-0AFA-E8645EC23D6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35E333F-45AD-2656-01A7-71159E94F1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A5B710E-B016-0863-69BB-37456C42560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5A8EA84-81A8-3D40-10F8-60EC28D2B8C4}"/>
              </a:ext>
            </a:extLst>
          </p:cNvPr>
          <p:cNvSpPr>
            <a:spLocks noGrp="1"/>
          </p:cNvSpPr>
          <p:nvPr>
            <p:ph type="dt" sz="half" idx="10"/>
          </p:nvPr>
        </p:nvSpPr>
        <p:spPr/>
        <p:txBody>
          <a:bodyPr/>
          <a:lstStyle/>
          <a:p>
            <a:fld id="{9DC3224D-E5E3-184A-A07C-72A93C0709F8}" type="datetimeFigureOut">
              <a:rPr lang="en-US" smtClean="0"/>
              <a:t>5/13/26</a:t>
            </a:fld>
            <a:endParaRPr lang="en-US"/>
          </a:p>
        </p:txBody>
      </p:sp>
      <p:sp>
        <p:nvSpPr>
          <p:cNvPr id="8" name="Footer Placeholder 7">
            <a:extLst>
              <a:ext uri="{FF2B5EF4-FFF2-40B4-BE49-F238E27FC236}">
                <a16:creationId xmlns:a16="http://schemas.microsoft.com/office/drawing/2014/main" id="{45B12CD7-8873-CAEF-4C48-C30700C4BE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ABD2B8D-38D1-B24A-D014-D243D9156410}"/>
              </a:ext>
            </a:extLst>
          </p:cNvPr>
          <p:cNvSpPr>
            <a:spLocks noGrp="1"/>
          </p:cNvSpPr>
          <p:nvPr>
            <p:ph type="sldNum" sz="quarter" idx="12"/>
          </p:nvPr>
        </p:nvSpPr>
        <p:spPr/>
        <p:txBody>
          <a:bodyPr/>
          <a:lstStyle/>
          <a:p>
            <a:fld id="{72CD8226-3794-7840-A9ED-305538C0EE97}" type="slidenum">
              <a:rPr lang="en-US" smtClean="0"/>
              <a:t>‹#›</a:t>
            </a:fld>
            <a:endParaRPr lang="en-US"/>
          </a:p>
        </p:txBody>
      </p:sp>
    </p:spTree>
    <p:extLst>
      <p:ext uri="{BB962C8B-B14F-4D97-AF65-F5344CB8AC3E}">
        <p14:creationId xmlns:p14="http://schemas.microsoft.com/office/powerpoint/2010/main" val="213646166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18929-7FD8-0D78-5FD8-C13B61942C3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3FF509B-0427-0CC2-9AC6-480D57D3C80F}"/>
              </a:ext>
            </a:extLst>
          </p:cNvPr>
          <p:cNvSpPr>
            <a:spLocks noGrp="1"/>
          </p:cNvSpPr>
          <p:nvPr>
            <p:ph type="dt" sz="half" idx="10"/>
          </p:nvPr>
        </p:nvSpPr>
        <p:spPr/>
        <p:txBody>
          <a:bodyPr/>
          <a:lstStyle/>
          <a:p>
            <a:fld id="{9DC3224D-E5E3-184A-A07C-72A93C0709F8}" type="datetimeFigureOut">
              <a:rPr lang="en-US" smtClean="0"/>
              <a:t>5/13/26</a:t>
            </a:fld>
            <a:endParaRPr lang="en-US"/>
          </a:p>
        </p:txBody>
      </p:sp>
      <p:sp>
        <p:nvSpPr>
          <p:cNvPr id="4" name="Footer Placeholder 3">
            <a:extLst>
              <a:ext uri="{FF2B5EF4-FFF2-40B4-BE49-F238E27FC236}">
                <a16:creationId xmlns:a16="http://schemas.microsoft.com/office/drawing/2014/main" id="{6BC9F7FD-7FA8-D81C-BD3F-C930CE50C5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3D67F9-55CA-B6A6-6C67-72F94ECD0446}"/>
              </a:ext>
            </a:extLst>
          </p:cNvPr>
          <p:cNvSpPr>
            <a:spLocks noGrp="1"/>
          </p:cNvSpPr>
          <p:nvPr>
            <p:ph type="sldNum" sz="quarter" idx="12"/>
          </p:nvPr>
        </p:nvSpPr>
        <p:spPr/>
        <p:txBody>
          <a:bodyPr/>
          <a:lstStyle/>
          <a:p>
            <a:fld id="{72CD8226-3794-7840-A9ED-305538C0EE97}" type="slidenum">
              <a:rPr lang="en-US" smtClean="0"/>
              <a:t>‹#›</a:t>
            </a:fld>
            <a:endParaRPr lang="en-US"/>
          </a:p>
        </p:txBody>
      </p:sp>
    </p:spTree>
    <p:extLst>
      <p:ext uri="{BB962C8B-B14F-4D97-AF65-F5344CB8AC3E}">
        <p14:creationId xmlns:p14="http://schemas.microsoft.com/office/powerpoint/2010/main" val="140450253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CC80BC-AF36-8780-96EC-6CAE8D690965}"/>
              </a:ext>
            </a:extLst>
          </p:cNvPr>
          <p:cNvSpPr>
            <a:spLocks noGrp="1"/>
          </p:cNvSpPr>
          <p:nvPr>
            <p:ph type="dt" sz="half" idx="10"/>
          </p:nvPr>
        </p:nvSpPr>
        <p:spPr/>
        <p:txBody>
          <a:bodyPr/>
          <a:lstStyle/>
          <a:p>
            <a:fld id="{9DC3224D-E5E3-184A-A07C-72A93C0709F8}" type="datetimeFigureOut">
              <a:rPr lang="en-US" smtClean="0"/>
              <a:t>5/13/26</a:t>
            </a:fld>
            <a:endParaRPr lang="en-US"/>
          </a:p>
        </p:txBody>
      </p:sp>
      <p:sp>
        <p:nvSpPr>
          <p:cNvPr id="3" name="Footer Placeholder 2">
            <a:extLst>
              <a:ext uri="{FF2B5EF4-FFF2-40B4-BE49-F238E27FC236}">
                <a16:creationId xmlns:a16="http://schemas.microsoft.com/office/drawing/2014/main" id="{0BA09A33-5452-A5FA-0FBA-03F0AFC5EA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4A8DF8-F445-837A-967A-8560F91E0C72}"/>
              </a:ext>
            </a:extLst>
          </p:cNvPr>
          <p:cNvSpPr>
            <a:spLocks noGrp="1"/>
          </p:cNvSpPr>
          <p:nvPr>
            <p:ph type="sldNum" sz="quarter" idx="12"/>
          </p:nvPr>
        </p:nvSpPr>
        <p:spPr/>
        <p:txBody>
          <a:bodyPr/>
          <a:lstStyle/>
          <a:p>
            <a:fld id="{72CD8226-3794-7840-A9ED-305538C0EE97}" type="slidenum">
              <a:rPr lang="en-US" smtClean="0"/>
              <a:t>‹#›</a:t>
            </a:fld>
            <a:endParaRPr lang="en-US"/>
          </a:p>
        </p:txBody>
      </p:sp>
    </p:spTree>
    <p:extLst>
      <p:ext uri="{BB962C8B-B14F-4D97-AF65-F5344CB8AC3E}">
        <p14:creationId xmlns:p14="http://schemas.microsoft.com/office/powerpoint/2010/main" val="393477813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F9E9D-8CA6-BB33-9188-072CD59977E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B44C6F0-DF1B-28D6-E688-6D9A0E33D5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7B682CE-5FCB-560A-5DD4-3770A3DD93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9F05B6A-EBD3-9584-2A36-F73B0D5D0EED}"/>
              </a:ext>
            </a:extLst>
          </p:cNvPr>
          <p:cNvSpPr>
            <a:spLocks noGrp="1"/>
          </p:cNvSpPr>
          <p:nvPr>
            <p:ph type="dt" sz="half" idx="10"/>
          </p:nvPr>
        </p:nvSpPr>
        <p:spPr/>
        <p:txBody>
          <a:bodyPr/>
          <a:lstStyle/>
          <a:p>
            <a:fld id="{9DC3224D-E5E3-184A-A07C-72A93C0709F8}" type="datetimeFigureOut">
              <a:rPr lang="en-US" smtClean="0"/>
              <a:t>5/13/26</a:t>
            </a:fld>
            <a:endParaRPr lang="en-US"/>
          </a:p>
        </p:txBody>
      </p:sp>
      <p:sp>
        <p:nvSpPr>
          <p:cNvPr id="6" name="Footer Placeholder 5">
            <a:extLst>
              <a:ext uri="{FF2B5EF4-FFF2-40B4-BE49-F238E27FC236}">
                <a16:creationId xmlns:a16="http://schemas.microsoft.com/office/drawing/2014/main" id="{6884AE0B-B4EE-24DE-4D86-B71D1B1E1A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02D99F-DDEF-69BC-5F81-D8C8989B3952}"/>
              </a:ext>
            </a:extLst>
          </p:cNvPr>
          <p:cNvSpPr>
            <a:spLocks noGrp="1"/>
          </p:cNvSpPr>
          <p:nvPr>
            <p:ph type="sldNum" sz="quarter" idx="12"/>
          </p:nvPr>
        </p:nvSpPr>
        <p:spPr/>
        <p:txBody>
          <a:bodyPr/>
          <a:lstStyle/>
          <a:p>
            <a:fld id="{72CD8226-3794-7840-A9ED-305538C0EE97}" type="slidenum">
              <a:rPr lang="en-US" smtClean="0"/>
              <a:t>‹#›</a:t>
            </a:fld>
            <a:endParaRPr lang="en-US"/>
          </a:p>
        </p:txBody>
      </p:sp>
    </p:spTree>
    <p:extLst>
      <p:ext uri="{BB962C8B-B14F-4D97-AF65-F5344CB8AC3E}">
        <p14:creationId xmlns:p14="http://schemas.microsoft.com/office/powerpoint/2010/main" val="289348114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8A4DE-C2A8-6E46-A989-DDDCB7A04A4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173011A-85FC-0468-EE5E-6E0C238FE2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B7608B-EF23-EA1C-5042-88260FAD65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A31653B-BECF-AAC8-F865-3C9C3234FFBB}"/>
              </a:ext>
            </a:extLst>
          </p:cNvPr>
          <p:cNvSpPr>
            <a:spLocks noGrp="1"/>
          </p:cNvSpPr>
          <p:nvPr>
            <p:ph type="dt" sz="half" idx="10"/>
          </p:nvPr>
        </p:nvSpPr>
        <p:spPr/>
        <p:txBody>
          <a:bodyPr/>
          <a:lstStyle/>
          <a:p>
            <a:fld id="{9DC3224D-E5E3-184A-A07C-72A93C0709F8}" type="datetimeFigureOut">
              <a:rPr lang="en-US" smtClean="0"/>
              <a:t>5/13/26</a:t>
            </a:fld>
            <a:endParaRPr lang="en-US"/>
          </a:p>
        </p:txBody>
      </p:sp>
      <p:sp>
        <p:nvSpPr>
          <p:cNvPr id="6" name="Footer Placeholder 5">
            <a:extLst>
              <a:ext uri="{FF2B5EF4-FFF2-40B4-BE49-F238E27FC236}">
                <a16:creationId xmlns:a16="http://schemas.microsoft.com/office/drawing/2014/main" id="{C8B5938D-C0DB-3EBF-3EC9-DC4EA14349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91727-ED11-DD87-6E80-46BDFE389760}"/>
              </a:ext>
            </a:extLst>
          </p:cNvPr>
          <p:cNvSpPr>
            <a:spLocks noGrp="1"/>
          </p:cNvSpPr>
          <p:nvPr>
            <p:ph type="sldNum" sz="quarter" idx="12"/>
          </p:nvPr>
        </p:nvSpPr>
        <p:spPr/>
        <p:txBody>
          <a:bodyPr/>
          <a:lstStyle/>
          <a:p>
            <a:fld id="{72CD8226-3794-7840-A9ED-305538C0EE97}" type="slidenum">
              <a:rPr lang="en-US" smtClean="0"/>
              <a:t>‹#›</a:t>
            </a:fld>
            <a:endParaRPr lang="en-US"/>
          </a:p>
        </p:txBody>
      </p:sp>
    </p:spTree>
    <p:extLst>
      <p:ext uri="{BB962C8B-B14F-4D97-AF65-F5344CB8AC3E}">
        <p14:creationId xmlns:p14="http://schemas.microsoft.com/office/powerpoint/2010/main" val="155729360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7DF38-17BB-C3DA-D780-59414FA1837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29FFE44-829D-190B-0072-3F43E6CAB4B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C185824-A356-29DB-6D92-51FA3718E14D}"/>
              </a:ext>
            </a:extLst>
          </p:cNvPr>
          <p:cNvSpPr>
            <a:spLocks noGrp="1"/>
          </p:cNvSpPr>
          <p:nvPr>
            <p:ph type="dt" sz="half" idx="10"/>
          </p:nvPr>
        </p:nvSpPr>
        <p:spPr/>
        <p:txBody>
          <a:bodyPr/>
          <a:lstStyle/>
          <a:p>
            <a:fld id="{9DC3224D-E5E3-184A-A07C-72A93C0709F8}" type="datetimeFigureOut">
              <a:rPr lang="en-US" smtClean="0"/>
              <a:t>5/13/26</a:t>
            </a:fld>
            <a:endParaRPr lang="en-US"/>
          </a:p>
        </p:txBody>
      </p:sp>
      <p:sp>
        <p:nvSpPr>
          <p:cNvPr id="5" name="Footer Placeholder 4">
            <a:extLst>
              <a:ext uri="{FF2B5EF4-FFF2-40B4-BE49-F238E27FC236}">
                <a16:creationId xmlns:a16="http://schemas.microsoft.com/office/drawing/2014/main" id="{DBB04548-5D72-D51D-5838-97FB3EFD09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794596-82F5-258F-7AA4-3B5DD93831C0}"/>
              </a:ext>
            </a:extLst>
          </p:cNvPr>
          <p:cNvSpPr>
            <a:spLocks noGrp="1"/>
          </p:cNvSpPr>
          <p:nvPr>
            <p:ph type="sldNum" sz="quarter" idx="12"/>
          </p:nvPr>
        </p:nvSpPr>
        <p:spPr/>
        <p:txBody>
          <a:bodyPr/>
          <a:lstStyle/>
          <a:p>
            <a:fld id="{72CD8226-3794-7840-A9ED-305538C0EE97}" type="slidenum">
              <a:rPr lang="en-US" smtClean="0"/>
              <a:t>‹#›</a:t>
            </a:fld>
            <a:endParaRPr lang="en-US"/>
          </a:p>
        </p:txBody>
      </p:sp>
    </p:spTree>
    <p:extLst>
      <p:ext uri="{BB962C8B-B14F-4D97-AF65-F5344CB8AC3E}">
        <p14:creationId xmlns:p14="http://schemas.microsoft.com/office/powerpoint/2010/main" val="182257732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DA855A-B56E-EE12-CABB-32CEBAF3F43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69E9527-CDBB-6B3D-9963-8BBFF229C5A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3578EC7-D3E0-1477-FD76-760C7B868BC8}"/>
              </a:ext>
            </a:extLst>
          </p:cNvPr>
          <p:cNvSpPr>
            <a:spLocks noGrp="1"/>
          </p:cNvSpPr>
          <p:nvPr>
            <p:ph type="dt" sz="half" idx="10"/>
          </p:nvPr>
        </p:nvSpPr>
        <p:spPr/>
        <p:txBody>
          <a:bodyPr/>
          <a:lstStyle/>
          <a:p>
            <a:fld id="{9DC3224D-E5E3-184A-A07C-72A93C0709F8}" type="datetimeFigureOut">
              <a:rPr lang="en-US" smtClean="0"/>
              <a:t>5/13/26</a:t>
            </a:fld>
            <a:endParaRPr lang="en-US"/>
          </a:p>
        </p:txBody>
      </p:sp>
      <p:sp>
        <p:nvSpPr>
          <p:cNvPr id="5" name="Footer Placeholder 4">
            <a:extLst>
              <a:ext uri="{FF2B5EF4-FFF2-40B4-BE49-F238E27FC236}">
                <a16:creationId xmlns:a16="http://schemas.microsoft.com/office/drawing/2014/main" id="{BE965E36-50BB-1574-EC12-3F8CE2AA6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DFAC97-BDCB-751B-73AC-3C6DB488EDE8}"/>
              </a:ext>
            </a:extLst>
          </p:cNvPr>
          <p:cNvSpPr>
            <a:spLocks noGrp="1"/>
          </p:cNvSpPr>
          <p:nvPr>
            <p:ph type="sldNum" sz="quarter" idx="12"/>
          </p:nvPr>
        </p:nvSpPr>
        <p:spPr/>
        <p:txBody>
          <a:bodyPr/>
          <a:lstStyle/>
          <a:p>
            <a:fld id="{72CD8226-3794-7840-A9ED-305538C0EE97}" type="slidenum">
              <a:rPr lang="en-US" smtClean="0"/>
              <a:t>‹#›</a:t>
            </a:fld>
            <a:endParaRPr lang="en-US"/>
          </a:p>
        </p:txBody>
      </p:sp>
    </p:spTree>
    <p:extLst>
      <p:ext uri="{BB962C8B-B14F-4D97-AF65-F5344CB8AC3E}">
        <p14:creationId xmlns:p14="http://schemas.microsoft.com/office/powerpoint/2010/main" val="233571670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780866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61518698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Text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1598085"/>
            <a:ext cx="11436348" cy="4482044"/>
          </a:xfrm>
          <a:prstGeom prst="rect">
            <a:avLst/>
          </a:prstGeom>
        </p:spPr>
        <p:txBody>
          <a:bodyPr lIns="0" tIns="0" rIns="0" bIns="0">
            <a:normAutofit/>
          </a:bodyPr>
          <a:lstStyle>
            <a:lvl1pPr>
              <a:lnSpc>
                <a:spcPct val="100000"/>
              </a:lnSpc>
              <a:spcBef>
                <a:spcPts val="1200"/>
              </a:spcBef>
              <a:buClr>
                <a:schemeClr val="bg2"/>
              </a:buClr>
              <a:defRPr sz="2400">
                <a:solidFill>
                  <a:srgbClr val="000000"/>
                </a:solidFill>
                <a:latin typeface="Arial" panose="020B0604020202020204" pitchFamily="34" charset="0"/>
                <a:cs typeface="Arial" panose="020B0604020202020204" pitchFamily="34" charset="0"/>
              </a:defRPr>
            </a:lvl1pPr>
            <a:lvl2pPr marL="514376" indent="-285764">
              <a:lnSpc>
                <a:spcPct val="100000"/>
              </a:lnSpc>
              <a:spcBef>
                <a:spcPts val="200"/>
              </a:spcBef>
              <a:buClr>
                <a:schemeClr val="bg2"/>
              </a:buClr>
              <a:buSzPct val="100000"/>
              <a:buFont typeface="Arial Narrow" panose="020B0606020202030204" pitchFamily="34" charset="0"/>
              <a:buChar char="–"/>
              <a:defRPr sz="2400">
                <a:solidFill>
                  <a:srgbClr val="000000"/>
                </a:solidFill>
                <a:latin typeface="Arial" panose="020B0604020202020204" pitchFamily="34" charset="0"/>
                <a:cs typeface="Arial" panose="020B0604020202020204" pitchFamily="34" charset="0"/>
              </a:defRPr>
            </a:lvl2pPr>
            <a:lvl3pPr marL="742987" indent="-228611">
              <a:lnSpc>
                <a:spcPct val="100000"/>
              </a:lnSpc>
              <a:spcBef>
                <a:spcPts val="200"/>
              </a:spcBef>
              <a:buClr>
                <a:schemeClr val="bg2"/>
              </a:buClr>
              <a:buFont typeface="Wingdings" panose="05000000000000000000" pitchFamily="2" charset="2"/>
              <a:buChar char="§"/>
              <a:defRPr sz="2400">
                <a:solidFill>
                  <a:srgbClr val="000000"/>
                </a:solidFill>
                <a:latin typeface="Arial" panose="020B0604020202020204" pitchFamily="34" charset="0"/>
                <a:cs typeface="Arial" panose="020B0604020202020204" pitchFamily="34" charset="0"/>
              </a:defRPr>
            </a:lvl3pPr>
            <a:lvl4pPr marL="1028751" indent="-228611">
              <a:lnSpc>
                <a:spcPct val="100000"/>
              </a:lnSpc>
              <a:spcBef>
                <a:spcPts val="200"/>
              </a:spcBef>
              <a:buClr>
                <a:schemeClr val="bg2"/>
              </a:buClr>
              <a:buSzPct val="100000"/>
              <a:tabLst/>
              <a:defRPr sz="2400">
                <a:solidFill>
                  <a:srgbClr val="000000"/>
                </a:solidFill>
                <a:latin typeface="Arial" panose="020B0604020202020204" pitchFamily="34" charset="0"/>
                <a:cs typeface="Arial" panose="020B0604020202020204" pitchFamily="34" charset="0"/>
              </a:defRPr>
            </a:lvl4pPr>
            <a:lvl5pPr marL="1257363" indent="-171459">
              <a:lnSpc>
                <a:spcPct val="100000"/>
              </a:lnSpc>
              <a:spcBef>
                <a:spcPts val="200"/>
              </a:spcBef>
              <a:buClr>
                <a:schemeClr val="bg2"/>
              </a:buClr>
              <a:defRPr sz="24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77826" y="313267"/>
            <a:ext cx="11436349" cy="914660"/>
          </a:xfrm>
        </p:spPr>
        <p:txBody>
          <a:bodyPr lIns="0" tIns="0" rIns="0" bIns="45720" anchor="b">
            <a:normAutofit/>
          </a:bodyPr>
          <a:lstStyle>
            <a:lvl1pPr>
              <a:defRPr sz="3600" b="0">
                <a:solidFill>
                  <a:srgbClr val="000000"/>
                </a:solidFill>
                <a:latin typeface="Arial" panose="020B0604020202020204" pitchFamily="34" charset="0"/>
                <a:cs typeface="Arial" panose="020B0604020202020204" pitchFamily="34" charset="0"/>
              </a:defRPr>
            </a:lvl1pPr>
          </a:lstStyle>
          <a:p>
            <a:r>
              <a:rPr lang="en-US" dirty="0"/>
              <a:t>&lt;Slide Title&gt;</a:t>
            </a:r>
          </a:p>
        </p:txBody>
      </p: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0"/>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614" indent="0">
              <a:buFontTx/>
              <a:buNone/>
              <a:defRPr/>
            </a:lvl2pPr>
            <a:lvl3pPr marL="1217113" indent="0">
              <a:buFontTx/>
              <a:buNone/>
              <a:defRPr/>
            </a:lvl3pPr>
            <a:lvl4pPr marL="1680675" indent="0">
              <a:buFontTx/>
              <a:buNone/>
              <a:defRPr/>
            </a:lvl4pPr>
            <a:lvl5pPr marL="2142120" indent="0">
              <a:buFontTx/>
              <a:buNone/>
              <a:defRPr/>
            </a:lvl5pPr>
          </a:lstStyle>
          <a:p>
            <a:pPr marL="0" marR="0" lvl="0" indent="0" algn="r" defTabSz="457273" rtl="0" eaLnBrk="1" fontAlgn="auto" latinLnBrk="0" hangingPunct="1">
              <a:lnSpc>
                <a:spcPct val="100000"/>
              </a:lnSpc>
              <a:spcBef>
                <a:spcPts val="0"/>
              </a:spcBef>
              <a:spcAft>
                <a:spcPts val="0"/>
              </a:spcAft>
              <a:buClr>
                <a:schemeClr val="bg2"/>
              </a:buClr>
              <a:buSzPct val="95000"/>
              <a:buFontTx/>
              <a:buNone/>
              <a:tabLst/>
              <a:defRPr/>
            </a:pPr>
            <a:r>
              <a:rPr lang="en-US" dirty="0"/>
              <a:t>Label for locking</a:t>
            </a:r>
          </a:p>
        </p:txBody>
      </p:sp>
      <p:sp>
        <p:nvSpPr>
          <p:cNvPr id="8" name="Footer Placeholder 2">
            <a:extLst>
              <a:ext uri="{FF2B5EF4-FFF2-40B4-BE49-F238E27FC236}">
                <a16:creationId xmlns:a16="http://schemas.microsoft.com/office/drawing/2014/main" id="{57B7DAE8-9A88-41ED-9152-A2693AB22A3F}"/>
              </a:ext>
            </a:extLst>
          </p:cNvPr>
          <p:cNvSpPr>
            <a:spLocks noGrp="1"/>
          </p:cNvSpPr>
          <p:nvPr>
            <p:ph type="ftr" sz="quarter" idx="3"/>
          </p:nvPr>
        </p:nvSpPr>
        <p:spPr>
          <a:xfrm>
            <a:off x="-2" y="6356350"/>
            <a:ext cx="12192001" cy="501650"/>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7" name="Straight Connector 6">
            <a:extLst>
              <a:ext uri="{FF2B5EF4-FFF2-40B4-BE49-F238E27FC236}">
                <a16:creationId xmlns:a16="http://schemas.microsoft.com/office/drawing/2014/main" id="{7BFEA7A5-3F17-415D-9FE7-A1C5710216A2}"/>
              </a:ext>
            </a:extLst>
          </p:cNvPr>
          <p:cNvCxnSpPr/>
          <p:nvPr userDrawn="1"/>
        </p:nvCxnSpPr>
        <p:spPr>
          <a:xfrm>
            <a:off x="377826" y="1340070"/>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987402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350902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LBU 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9" y="132516"/>
            <a:ext cx="10752667" cy="828675"/>
          </a:xfrm>
          <a:prstGeom prst="rect">
            <a:avLst/>
          </a:prstGeom>
        </p:spPr>
        <p:txBody>
          <a:bodyPr lIns="0" tIns="0" rIns="0" bIns="0" anchor="ctr" anchorCtr="0">
            <a:normAutofit/>
          </a:bodyPr>
          <a:lstStyle>
            <a:lvl1pPr>
              <a:lnSpc>
                <a:spcPct val="90000"/>
              </a:lnSpc>
              <a:defRPr b="0" i="0">
                <a:latin typeface="+mj-lt"/>
              </a:defRPr>
            </a:lvl1pPr>
          </a:lstStyle>
          <a:p>
            <a:r>
              <a:rPr lang="en-US"/>
              <a:t>Click to edit Master title style</a:t>
            </a:r>
          </a:p>
        </p:txBody>
      </p:sp>
      <p:sp>
        <p:nvSpPr>
          <p:cNvPr id="7" name="Text Placeholder 3"/>
          <p:cNvSpPr>
            <a:spLocks noGrp="1"/>
          </p:cNvSpPr>
          <p:nvPr>
            <p:ph type="body" sz="quarter" idx="14" hasCustomPrompt="1"/>
          </p:nvPr>
        </p:nvSpPr>
        <p:spPr>
          <a:xfrm>
            <a:off x="2" y="6400801"/>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2469230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07974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85393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5912311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3239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5961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239317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280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49617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601953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8624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922776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3018373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02941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30893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992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8320146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8683112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0241211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0572239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4224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742132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5/13/26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5920450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6217655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84318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4392330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930418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6843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4990698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437808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1901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5/13/26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0349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5/13/26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891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5/13/26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4585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5/13/26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82201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467357-6250-497A-ADEC-89B49E25C4B4}" type="datetimeFigureOut">
              <a:rPr lang="en-US" smtClean="0">
                <a:solidFill>
                  <a:prstClr val="black">
                    <a:tint val="75000"/>
                  </a:prstClr>
                </a:solidFill>
              </a:rPr>
              <a:pPr/>
              <a:t>5/13/26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6328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467357-6250-497A-ADEC-89B49E25C4B4}" type="datetimeFigureOut">
              <a:rPr lang="en-US" smtClean="0">
                <a:solidFill>
                  <a:prstClr val="black">
                    <a:tint val="75000"/>
                  </a:prstClr>
                </a:solidFill>
              </a:rPr>
              <a:pPr/>
              <a:t>5/13/26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4717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467357-6250-497A-ADEC-89B49E25C4B4}" type="datetimeFigureOut">
              <a:rPr lang="en-US" smtClean="0">
                <a:solidFill>
                  <a:prstClr val="black">
                    <a:tint val="75000"/>
                  </a:prstClr>
                </a:solidFill>
              </a:rPr>
              <a:pPr/>
              <a:t>5/13/26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431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6934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5/13/26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15316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5/13/26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1138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5/13/26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90295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5/13/26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59531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509" y="434477"/>
            <a:ext cx="10743624" cy="1228271"/>
          </a:xfrm>
        </p:spPr>
        <p:txBody>
          <a:bodyPr/>
          <a:lstStyle/>
          <a:p>
            <a:r>
              <a:rPr lang="en-US" dirty="0"/>
              <a:t>Click To Edit Master Title Style</a:t>
            </a:r>
          </a:p>
        </p:txBody>
      </p:sp>
      <p:sp>
        <p:nvSpPr>
          <p:cNvPr id="3" name="Content Placeholder 2"/>
          <p:cNvSpPr>
            <a:spLocks noGrp="1"/>
          </p:cNvSpPr>
          <p:nvPr>
            <p:ph idx="1"/>
          </p:nvPr>
        </p:nvSpPr>
        <p:spPr>
          <a:xfrm>
            <a:off x="674034" y="1898655"/>
            <a:ext cx="10729577" cy="4396829"/>
          </a:xfrm>
        </p:spPr>
        <p:txBody>
          <a:bodyPr/>
          <a:lstStyle>
            <a:lvl1pPr marL="195263" indent="-195263">
              <a:lnSpc>
                <a:spcPct val="90000"/>
              </a:lnSpc>
              <a:spcBef>
                <a:spcPts val="0"/>
              </a:spcBef>
              <a:spcAft>
                <a:spcPts val="1800"/>
              </a:spcAft>
              <a:defRPr sz="2800"/>
            </a:lvl1pPr>
            <a:lvl2pPr marL="628650" indent="-287338">
              <a:lnSpc>
                <a:spcPct val="90000"/>
              </a:lnSpc>
              <a:spcBef>
                <a:spcPts val="0"/>
              </a:spcBef>
              <a:spcAft>
                <a:spcPts val="1800"/>
              </a:spcAft>
              <a:defRPr sz="2600"/>
            </a:lvl2pPr>
            <a:lvl3pPr marL="914400" indent="-230188">
              <a:lnSpc>
                <a:spcPct val="90000"/>
              </a:lnSpc>
              <a:spcBef>
                <a:spcPts val="0"/>
              </a:spcBef>
              <a:spcAft>
                <a:spcPts val="1800"/>
              </a:spcAft>
              <a:defRPr/>
            </a:lvl3pPr>
            <a:lvl4pPr marL="1255713" indent="-285750">
              <a:lnSpc>
                <a:spcPct val="90000"/>
              </a:lnSpc>
              <a:spcBef>
                <a:spcPts val="0"/>
              </a:spcBef>
              <a:spcAft>
                <a:spcPts val="1800"/>
              </a:spcAft>
              <a:defRPr sz="2200"/>
            </a:lvl4pPr>
            <a:lvl5pPr marL="1543050" indent="-231775">
              <a:lnSpc>
                <a:spcPct val="90000"/>
              </a:lnSpc>
              <a:spcBef>
                <a:spcPts val="0"/>
              </a:spcBef>
              <a:spcAft>
                <a:spcPts val="1800"/>
              </a:spcAf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12"/>
          <p:cNvSpPr>
            <a:spLocks noGrp="1"/>
          </p:cNvSpPr>
          <p:nvPr>
            <p:ph sz="quarter" idx="10"/>
          </p:nvPr>
        </p:nvSpPr>
        <p:spPr>
          <a:xfrm>
            <a:off x="678637" y="6384577"/>
            <a:ext cx="10720361" cy="306388"/>
          </a:xfrm>
          <a:prstGeom prst="rect">
            <a:avLst/>
          </a:prstGeom>
        </p:spPr>
        <p:txBody>
          <a:bodyPr anchor="b"/>
          <a:lstStyle>
            <a:lvl1pPr marL="0" indent="0">
              <a:lnSpc>
                <a:spcPct val="90000"/>
              </a:lnSpc>
              <a:spcAft>
                <a:spcPts val="0"/>
              </a:spcAft>
              <a:buNone/>
              <a:defRPr sz="1200" b="1">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15758070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Content Placeholder 2"/>
          <p:cNvSpPr>
            <a:spLocks noGrp="1"/>
          </p:cNvSpPr>
          <p:nvPr>
            <p:ph idx="1"/>
          </p:nvPr>
        </p:nvSpPr>
        <p:spPr>
          <a:xfrm>
            <a:off x="304800" y="1253037"/>
            <a:ext cx="11582400" cy="4830763"/>
          </a:xfrm>
          <a:prstGeom prst="rect">
            <a:avLst/>
          </a:prstGeom>
        </p:spPr>
        <p:txBody>
          <a:bodyPr>
            <a:noAutofit/>
          </a:bodyPr>
          <a:lstStyle>
            <a:lvl1pPr marL="315376" indent="-315376">
              <a:lnSpc>
                <a:spcPct val="100000"/>
              </a:lnSpc>
              <a:buFont typeface="Arial" panose="020B0604020202020204" pitchFamily="34" charset="0"/>
              <a:buChar char="•"/>
              <a:defRPr sz="3200" baseline="0"/>
            </a:lvl1pPr>
            <a:lvl2pPr marL="920728" indent="-311143">
              <a:lnSpc>
                <a:spcPct val="100000"/>
              </a:lnSpc>
              <a:buFont typeface="Arial" panose="020B0604020202020204" pitchFamily="34" charset="0"/>
              <a:buChar char="–"/>
              <a:defRPr sz="3200"/>
            </a:lvl2pPr>
            <a:lvl3pPr marL="1530312" indent="-311143">
              <a:lnSpc>
                <a:spcPct val="100000"/>
              </a:lnSpc>
              <a:buSzPct val="70000"/>
              <a:buFont typeface="Wingdings" panose="05000000000000000000" pitchFamily="2" charset="2"/>
              <a:buChar char="Ø"/>
              <a:defRPr sz="3200"/>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p:txBody>
      </p:sp>
      <p:sp>
        <p:nvSpPr>
          <p:cNvPr id="18"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
        <p:nvSpPr>
          <p:cNvPr id="7"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322790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
        <p:nvSpPr>
          <p:cNvPr id="6"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cxnSp>
        <p:nvCxnSpPr>
          <p:cNvPr id="9" name="Straight Connector 8"/>
          <p:cNvCxnSpPr/>
          <p:nvPr userDrawn="1"/>
        </p:nvCxnSpPr>
        <p:spPr>
          <a:xfrm>
            <a:off x="0" y="1062633"/>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169389146"/>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260767"/>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4" name="Content Placeholder 3"/>
          <p:cNvSpPr>
            <a:spLocks noGrp="1"/>
          </p:cNvSpPr>
          <p:nvPr>
            <p:ph sz="half" idx="2"/>
          </p:nvPr>
        </p:nvSpPr>
        <p:spPr>
          <a:xfrm>
            <a:off x="6278880" y="1260767"/>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10"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cxnSp>
        <p:nvCxnSpPr>
          <p:cNvPr id="7" name="Straight Connector 6"/>
          <p:cNvCxnSpPr/>
          <p:nvPr userDrawn="1"/>
        </p:nvCxnSpPr>
        <p:spPr>
          <a:xfrm>
            <a:off x="0" y="1062633"/>
            <a:ext cx="12192000" cy="0"/>
          </a:xfrm>
          <a:prstGeom prst="line">
            <a:avLst/>
          </a:prstGeom>
          <a:ln>
            <a:solidFill>
              <a:schemeClr val="accent1"/>
            </a:solidFill>
          </a:ln>
        </p:spPr>
        <p:style>
          <a:lnRef idx="2">
            <a:schemeClr val="accent2"/>
          </a:lnRef>
          <a:fillRef idx="0">
            <a:schemeClr val="accent2"/>
          </a:fillRef>
          <a:effectRef idx="1">
            <a:schemeClr val="accent2"/>
          </a:effectRef>
          <a:fontRef idx="minor">
            <a:schemeClr val="tx1"/>
          </a:fontRef>
        </p:style>
      </p:cxnSp>
      <p:sp>
        <p:nvSpPr>
          <p:cNvPr id="9"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6766237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45113"/>
            <a:ext cx="5608320" cy="639763"/>
          </a:xfrm>
          <a:prstGeom prst="rect">
            <a:avLst/>
          </a:prstGeom>
        </p:spPr>
        <p:txBody>
          <a:bodyPr anchor="b">
            <a:noAutofit/>
          </a:bodyPr>
          <a:lstStyle>
            <a:lvl1pPr marL="0" indent="0">
              <a:buNone/>
              <a:defRPr sz="2667" b="1">
                <a:solidFill>
                  <a:schemeClr val="accent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304800" y="1984875"/>
            <a:ext cx="5608320" cy="3951288"/>
          </a:xfrm>
          <a:prstGeom prst="rect">
            <a:avLst/>
          </a:prstGeom>
        </p:spPr>
        <p:txBody>
          <a:bodyPr>
            <a:noAutofit/>
          </a:bodyPr>
          <a:lstStyle>
            <a:lvl1pPr marL="311143" indent="-311143">
              <a:buFont typeface="Arial" panose="020B0604020202020204" pitchFamily="34" charset="0"/>
              <a:buChar char="•"/>
              <a:defRPr sz="2667"/>
            </a:lvl1pPr>
            <a:lvl2pPr marL="920728" indent="-311143">
              <a:defRPr sz="2400"/>
            </a:lvl2pPr>
            <a:lvl3pPr marL="1530312" indent="-311143">
              <a:buFont typeface="Wingdings" panose="05000000000000000000" pitchFamily="2" charset="2"/>
              <a:buChar char="Ø"/>
              <a:defRPr sz="2133"/>
            </a:lvl3pPr>
            <a:lvl4pPr>
              <a:defRPr sz="1867"/>
            </a:lvl4pPr>
            <a:lvl5pPr>
              <a:defRPr sz="18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78880" y="1345113"/>
            <a:ext cx="5608320" cy="639763"/>
          </a:xfrm>
          <a:prstGeom prst="rect">
            <a:avLst/>
          </a:prstGeom>
        </p:spPr>
        <p:txBody>
          <a:bodyPr anchor="b">
            <a:noAutofit/>
          </a:bodyPr>
          <a:lstStyle>
            <a:lvl1pPr marL="0" indent="0">
              <a:buNone/>
              <a:defRPr sz="2667" b="1">
                <a:solidFill>
                  <a:schemeClr val="accent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278880" y="1984875"/>
            <a:ext cx="5608320" cy="3951288"/>
          </a:xfrm>
          <a:prstGeom prst="rect">
            <a:avLst/>
          </a:prstGeom>
        </p:spPr>
        <p:txBody>
          <a:bodyPr>
            <a:noAutofit/>
          </a:bodyPr>
          <a:lstStyle>
            <a:lvl1pPr marL="311143" indent="-311143">
              <a:buFont typeface="Arial" panose="020B0604020202020204" pitchFamily="34" charset="0"/>
              <a:buChar char="•"/>
              <a:defRPr sz="2667"/>
            </a:lvl1pPr>
            <a:lvl2pPr marL="920728" indent="-311143">
              <a:defRPr sz="2400"/>
            </a:lvl2pPr>
            <a:lvl3pPr marL="1530312" indent="-311143">
              <a:buFont typeface="Wingdings" panose="05000000000000000000" pitchFamily="2" charset="2"/>
              <a:buChar char="Ø"/>
              <a:defRPr sz="2133"/>
            </a:lvl3pPr>
            <a:lvl4pPr>
              <a:defRPr sz="1867"/>
            </a:lvl4pPr>
            <a:lvl5pPr>
              <a:defRPr sz="18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cxnSp>
        <p:nvCxnSpPr>
          <p:cNvPr id="9" name="Straight Connector 8"/>
          <p:cNvCxnSpPr/>
          <p:nvPr userDrawn="1"/>
        </p:nvCxnSpPr>
        <p:spPr>
          <a:xfrm>
            <a:off x="0" y="1062633"/>
            <a:ext cx="12192000" cy="0"/>
          </a:xfrm>
          <a:prstGeom prst="line">
            <a:avLst/>
          </a:prstGeom>
          <a:ln>
            <a:solidFill>
              <a:schemeClr val="accent1"/>
            </a:solidFill>
          </a:ln>
        </p:spPr>
        <p:style>
          <a:lnRef idx="2">
            <a:schemeClr val="accent2"/>
          </a:lnRef>
          <a:fillRef idx="0">
            <a:schemeClr val="accent2"/>
          </a:fillRef>
          <a:effectRef idx="1">
            <a:schemeClr val="accent2"/>
          </a:effectRef>
          <a:fontRef idx="minor">
            <a:schemeClr val="tx1"/>
          </a:fontRef>
        </p:style>
      </p:cxnSp>
      <p:sp>
        <p:nvSpPr>
          <p:cNvPr id="12"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rgbClr val="09345A"/>
                </a:solidFill>
              </a:defRPr>
            </a:lvl1pPr>
          </a:lstStyle>
          <a:p>
            <a:r>
              <a:rPr lang="en-US" dirty="0"/>
              <a:t>Click to edit Master title style</a:t>
            </a:r>
          </a:p>
        </p:txBody>
      </p:sp>
    </p:spTree>
    <p:extLst>
      <p:ext uri="{BB962C8B-B14F-4D97-AF65-F5344CB8AC3E}">
        <p14:creationId xmlns:p14="http://schemas.microsoft.com/office/powerpoint/2010/main" val="11497372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Tree>
    <p:extLst>
      <p:ext uri="{BB962C8B-B14F-4D97-AF65-F5344CB8AC3E}">
        <p14:creationId xmlns:p14="http://schemas.microsoft.com/office/powerpoint/2010/main" val="1489667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06817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sclosure slides">
    <p:spTree>
      <p:nvGrpSpPr>
        <p:cNvPr id="1" name=""/>
        <p:cNvGrpSpPr/>
        <p:nvPr/>
      </p:nvGrpSpPr>
      <p:grpSpPr>
        <a:xfrm>
          <a:off x="0" y="0"/>
          <a:ext cx="0" cy="0"/>
          <a:chOff x="0" y="0"/>
          <a:chExt cx="0" cy="0"/>
        </a:xfrm>
      </p:grpSpPr>
      <p:sp>
        <p:nvSpPr>
          <p:cNvPr id="7" name="Rectangle 6"/>
          <p:cNvSpPr/>
          <p:nvPr userDrawn="1"/>
        </p:nvSpPr>
        <p:spPr>
          <a:xfrm>
            <a:off x="0" y="-9113"/>
            <a:ext cx="121920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prstClr val="white"/>
              </a:solidFill>
            </a:endParaRPr>
          </a:p>
        </p:txBody>
      </p:sp>
      <p:sp>
        <p:nvSpPr>
          <p:cNvPr id="3" name="Content Placeholder 2"/>
          <p:cNvSpPr>
            <a:spLocks noGrp="1"/>
          </p:cNvSpPr>
          <p:nvPr>
            <p:ph sz="half" idx="1"/>
          </p:nvPr>
        </p:nvSpPr>
        <p:spPr>
          <a:xfrm>
            <a:off x="304800" y="1371600"/>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4" name="Content Placeholder 3"/>
          <p:cNvSpPr>
            <a:spLocks noGrp="1"/>
          </p:cNvSpPr>
          <p:nvPr>
            <p:ph sz="half" idx="2"/>
          </p:nvPr>
        </p:nvSpPr>
        <p:spPr>
          <a:xfrm>
            <a:off x="6278880" y="1371600"/>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13" name="Title 1"/>
          <p:cNvSpPr>
            <a:spLocks noGrp="1"/>
          </p:cNvSpPr>
          <p:nvPr>
            <p:ph type="title"/>
          </p:nvPr>
        </p:nvSpPr>
        <p:spPr>
          <a:xfrm>
            <a:off x="243840" y="57151"/>
            <a:ext cx="11704320" cy="990600"/>
          </a:xfrm>
          <a:prstGeom prst="rect">
            <a:avLst/>
          </a:prstGeom>
        </p:spPr>
        <p:txBody>
          <a:bodyPr>
            <a:noAutofit/>
          </a:bodyPr>
          <a:lstStyle>
            <a:lvl1pPr>
              <a:defRPr sz="3200" baseline="0"/>
            </a:lvl1pPr>
          </a:lstStyle>
          <a:p>
            <a:r>
              <a:rPr lang="en-US" dirty="0"/>
              <a:t>Click to edit Master title style</a:t>
            </a:r>
          </a:p>
        </p:txBody>
      </p:sp>
      <p:sp>
        <p:nvSpPr>
          <p:cNvPr id="9" name="Footer Placeholder 6"/>
          <p:cNvSpPr>
            <a:spLocks noGrp="1"/>
          </p:cNvSpPr>
          <p:nvPr>
            <p:ph type="ftr" sz="quarter" idx="13"/>
          </p:nvPr>
        </p:nvSpPr>
        <p:spPr>
          <a:xfrm>
            <a:off x="243840" y="6356351"/>
            <a:ext cx="9997440" cy="365125"/>
          </a:xfrm>
        </p:spPr>
        <p:txBody>
          <a:bodyPr lIns="45720" bIns="0"/>
          <a:lstStyle/>
          <a:p>
            <a:endParaRPr lang="en-US" dirty="0">
              <a:solidFill>
                <a:srgbClr val="000000"/>
              </a:solidFill>
            </a:endParaRPr>
          </a:p>
        </p:txBody>
      </p:sp>
    </p:spTree>
    <p:extLst>
      <p:ext uri="{BB962C8B-B14F-4D97-AF65-F5344CB8AC3E}">
        <p14:creationId xmlns:p14="http://schemas.microsoft.com/office/powerpoint/2010/main" val="22884422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5" name="Rectangle 4"/>
          <p:cNvSpPr/>
          <p:nvPr userDrawn="1"/>
        </p:nvSpPr>
        <p:spPr>
          <a:xfrm>
            <a:off x="0" y="-9113"/>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prstClr val="white"/>
              </a:solidFill>
            </a:endParaRPr>
          </a:p>
        </p:txBody>
      </p:sp>
      <p:sp>
        <p:nvSpPr>
          <p:cNvPr id="12" name="Rectangle 11"/>
          <p:cNvSpPr/>
          <p:nvPr userDrawn="1"/>
        </p:nvSpPr>
        <p:spPr>
          <a:xfrm>
            <a:off x="0" y="3585"/>
            <a:ext cx="121920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endParaRPr>
          </a:p>
        </p:txBody>
      </p:sp>
      <p:sp>
        <p:nvSpPr>
          <p:cNvPr id="2" name="Title 1"/>
          <p:cNvSpPr>
            <a:spLocks noGrp="1"/>
          </p:cNvSpPr>
          <p:nvPr>
            <p:ph type="title" hasCustomPrompt="1"/>
          </p:nvPr>
        </p:nvSpPr>
        <p:spPr>
          <a:xfrm>
            <a:off x="1414272" y="914400"/>
            <a:ext cx="9363456" cy="4038600"/>
          </a:xfrm>
          <a:prstGeom prst="rect">
            <a:avLst/>
          </a:prstGeom>
          <a:noFill/>
          <a:ln>
            <a:noFill/>
          </a:ln>
        </p:spPr>
        <p:style>
          <a:lnRef idx="1">
            <a:schemeClr val="accent5"/>
          </a:lnRef>
          <a:fillRef idx="2">
            <a:schemeClr val="accent5"/>
          </a:fillRef>
          <a:effectRef idx="1">
            <a:schemeClr val="accent5"/>
          </a:effectRef>
          <a:fontRef idx="none"/>
        </p:style>
        <p:txBody>
          <a:bodyPr anchor="t">
            <a:noAutofit/>
          </a:bodyPr>
          <a:lstStyle>
            <a:lvl1pPr>
              <a:defRPr sz="5333" b="1">
                <a:solidFill>
                  <a:schemeClr val="bg1"/>
                </a:solidFill>
              </a:defRPr>
            </a:lvl1pPr>
          </a:lstStyle>
          <a:p>
            <a:r>
              <a:rPr lang="en-US" dirty="0"/>
              <a:t>Click to edit Master title style</a:t>
            </a:r>
            <a:br>
              <a:rPr lang="en-US" dirty="0"/>
            </a:br>
            <a:br>
              <a:rPr lang="en-US" dirty="0"/>
            </a:br>
            <a:endParaRPr lang="en-US" dirty="0"/>
          </a:p>
        </p:txBody>
      </p:sp>
    </p:spTree>
    <p:extLst>
      <p:ext uri="{BB962C8B-B14F-4D97-AF65-F5344CB8AC3E}">
        <p14:creationId xmlns:p14="http://schemas.microsoft.com/office/powerpoint/2010/main" val="34746694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idpresentation/Subsection Title Slide ">
    <p:spTree>
      <p:nvGrpSpPr>
        <p:cNvPr id="1" name=""/>
        <p:cNvGrpSpPr/>
        <p:nvPr/>
      </p:nvGrpSpPr>
      <p:grpSpPr>
        <a:xfrm>
          <a:off x="0" y="0"/>
          <a:ext cx="0" cy="0"/>
          <a:chOff x="0" y="0"/>
          <a:chExt cx="0" cy="0"/>
        </a:xfrm>
      </p:grpSpPr>
      <p:sp>
        <p:nvSpPr>
          <p:cNvPr id="6" name="Rectangle 5"/>
          <p:cNvSpPr/>
          <p:nvPr userDrawn="1"/>
        </p:nvSpPr>
        <p:spPr>
          <a:xfrm>
            <a:off x="0" y="-9113"/>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prstClr val="white"/>
              </a:solidFill>
            </a:endParaRPr>
          </a:p>
        </p:txBody>
      </p:sp>
      <p:sp>
        <p:nvSpPr>
          <p:cNvPr id="5" name="Rectangle 4"/>
          <p:cNvSpPr/>
          <p:nvPr userDrawn="1"/>
        </p:nvSpPr>
        <p:spPr>
          <a:xfrm>
            <a:off x="0" y="3584"/>
            <a:ext cx="121920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endParaRPr>
          </a:p>
        </p:txBody>
      </p:sp>
      <p:sp>
        <p:nvSpPr>
          <p:cNvPr id="2" name="Title 1"/>
          <p:cNvSpPr>
            <a:spLocks noGrp="1"/>
          </p:cNvSpPr>
          <p:nvPr>
            <p:ph type="title"/>
          </p:nvPr>
        </p:nvSpPr>
        <p:spPr>
          <a:xfrm>
            <a:off x="2387600" y="2362200"/>
            <a:ext cx="7416800" cy="566739"/>
          </a:xfrm>
          <a:prstGeom prst="rect">
            <a:avLst/>
          </a:prstGeom>
        </p:spPr>
        <p:txBody>
          <a:bodyPr anchor="b">
            <a:noAutofit/>
          </a:bodyPr>
          <a:lstStyle>
            <a:lvl1pPr algn="l">
              <a:defRPr sz="3200" b="1">
                <a:solidFill>
                  <a:schemeClr val="bg1"/>
                </a:solidFill>
              </a:defRPr>
            </a:lvl1pPr>
          </a:lstStyle>
          <a:p>
            <a:r>
              <a:rPr lang="en-US" dirty="0"/>
              <a:t>Click to edit Master title style</a:t>
            </a:r>
          </a:p>
        </p:txBody>
      </p:sp>
      <p:sp>
        <p:nvSpPr>
          <p:cNvPr id="4" name="Text Placeholder 3"/>
          <p:cNvSpPr>
            <a:spLocks noGrp="1"/>
          </p:cNvSpPr>
          <p:nvPr>
            <p:ph type="body" sz="half" idx="2"/>
          </p:nvPr>
        </p:nvSpPr>
        <p:spPr>
          <a:xfrm>
            <a:off x="2387600" y="3140870"/>
            <a:ext cx="7416800" cy="804863"/>
          </a:xfrm>
          <a:prstGeom prst="rect">
            <a:avLst/>
          </a:prstGeom>
        </p:spPr>
        <p:txBody>
          <a:bodyPr/>
          <a:lstStyle>
            <a:lvl1pPr marL="0" indent="0">
              <a:buNone/>
              <a:defRPr sz="1867">
                <a:solidFill>
                  <a:schemeClr val="bg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40138315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Housekeeping Slide">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1625600" y="1371600"/>
            <a:ext cx="9245600" cy="2971800"/>
          </a:xfrm>
          <a:prstGeom prst="rect">
            <a:avLst/>
          </a:prstGeom>
        </p:spPr>
        <p:txBody>
          <a:bodyPr/>
          <a:lstStyle>
            <a:lvl1pPr>
              <a:defRPr b="1">
                <a:solidFill>
                  <a:schemeClr val="accent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Text</a:t>
            </a:r>
          </a:p>
        </p:txBody>
      </p:sp>
    </p:spTree>
    <p:extLst>
      <p:ext uri="{BB962C8B-B14F-4D97-AF65-F5344CB8AC3E}">
        <p14:creationId xmlns:p14="http://schemas.microsoft.com/office/powerpoint/2010/main" val="4917413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4823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and Two-column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A64EA0-7F37-7C57-C97B-8EAF4109DC97}"/>
              </a:ext>
            </a:extLst>
          </p:cNvPr>
          <p:cNvPicPr>
            <a:picLocks noChangeAspect="1"/>
          </p:cNvPicPr>
          <p:nvPr userDrawn="1"/>
        </p:nvPicPr>
        <p:blipFill>
          <a:blip r:embed="rId2">
            <a:alphaModFix amt="70000"/>
            <a:duotone>
              <a:prstClr val="black"/>
              <a:schemeClr val="bg1">
                <a:tint val="45000"/>
                <a:satMod val="400000"/>
              </a:schemeClr>
            </a:duoton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C41EC226-4A6B-C755-8E83-50FFA6ABA95B}"/>
              </a:ext>
            </a:extLst>
          </p:cNvPr>
          <p:cNvSpPr/>
          <p:nvPr userDrawn="1"/>
        </p:nvSpPr>
        <p:spPr>
          <a:xfrm>
            <a:off x="0" y="0"/>
            <a:ext cx="12192000" cy="6858000"/>
          </a:xfrm>
          <a:prstGeom prst="rect">
            <a:avLst/>
          </a:prstGeom>
          <a:gradFill>
            <a:gsLst>
              <a:gs pos="0">
                <a:schemeClr val="bg1"/>
              </a:gs>
              <a:gs pos="100000">
                <a:schemeClr val="bg1">
                  <a:lumMod val="95000"/>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3" name="Picture 2" descr="Chart, histogram&#10;&#10;Description automatically generated with medium confidence">
            <a:extLst>
              <a:ext uri="{FF2B5EF4-FFF2-40B4-BE49-F238E27FC236}">
                <a16:creationId xmlns:a16="http://schemas.microsoft.com/office/drawing/2014/main" id="{4B006AA9-BB6B-B43C-E3E5-CC3BAD2A406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634534" y="6173597"/>
            <a:ext cx="1292631" cy="633643"/>
          </a:xfrm>
          <a:prstGeom prst="rect">
            <a:avLst/>
          </a:prstGeom>
        </p:spPr>
      </p:pic>
      <p:sp>
        <p:nvSpPr>
          <p:cNvPr id="10" name="Content Placeholder 2">
            <a:extLst>
              <a:ext uri="{FF2B5EF4-FFF2-40B4-BE49-F238E27FC236}">
                <a16:creationId xmlns:a16="http://schemas.microsoft.com/office/drawing/2014/main" id="{686D7887-9242-0046-A7C2-D789B88EE0CE}"/>
              </a:ext>
            </a:extLst>
          </p:cNvPr>
          <p:cNvSpPr>
            <a:spLocks noGrp="1"/>
          </p:cNvSpPr>
          <p:nvPr>
            <p:ph idx="1" hasCustomPrompt="1"/>
          </p:nvPr>
        </p:nvSpPr>
        <p:spPr>
          <a:xfrm>
            <a:off x="372002" y="1472573"/>
            <a:ext cx="5615191" cy="4352643"/>
          </a:xfrm>
          <a:prstGeom prst="rect">
            <a:avLst/>
          </a:prstGeom>
        </p:spPr>
        <p:txBody>
          <a:bodyPr lIns="90000">
            <a:normAutofit/>
          </a:bodyPr>
          <a:lstStyle>
            <a:lvl1pPr marL="179992" indent="-179992">
              <a:lnSpc>
                <a:spcPct val="90000"/>
              </a:lnSpc>
              <a:spcBef>
                <a:spcPts val="1200"/>
              </a:spcBef>
              <a:spcAft>
                <a:spcPts val="0"/>
              </a:spcAft>
              <a:buClr>
                <a:schemeClr val="accent2"/>
              </a:buClr>
              <a:buFont typeface="Arial" panose="020B0604020202020204" pitchFamily="34" charset="0"/>
              <a:buChar char="•"/>
              <a:defRPr sz="1800" b="0" i="0">
                <a:solidFill>
                  <a:srgbClr val="000000"/>
                </a:solidFill>
                <a:latin typeface="+mn-lt"/>
                <a:cs typeface="Arial" panose="020B0604020202020204" pitchFamily="34" charset="0"/>
              </a:defRPr>
            </a:lvl1pPr>
            <a:lvl2pPr marL="359982" marR="0" indent="-179992" algn="l" defTabSz="914354" rtl="0" eaLnBrk="1" fontAlgn="auto" latinLnBrk="0" hangingPunct="1">
              <a:lnSpc>
                <a:spcPct val="90000"/>
              </a:lnSpc>
              <a:spcBef>
                <a:spcPts val="600"/>
              </a:spcBef>
              <a:spcAft>
                <a:spcPts val="0"/>
              </a:spcAft>
              <a:buClr>
                <a:schemeClr val="accent2"/>
              </a:buClr>
              <a:buSzTx/>
              <a:buFont typeface="Arial" panose="020B0604020202020204" pitchFamily="34" charset="0"/>
              <a:buChar char="‒"/>
              <a:tabLst/>
              <a:defRPr sz="1600" b="0" i="0">
                <a:solidFill>
                  <a:srgbClr val="000000"/>
                </a:solidFill>
                <a:latin typeface="+mn-lt"/>
                <a:cs typeface="Arial" panose="020B0604020202020204" pitchFamily="34" charset="0"/>
              </a:defRPr>
            </a:lvl2pPr>
            <a:lvl3pPr marL="539973" marR="0" indent="-179992" algn="l" defTabSz="914354" rtl="0" eaLnBrk="1" fontAlgn="auto" latinLnBrk="0" hangingPunct="1">
              <a:lnSpc>
                <a:spcPct val="90000"/>
              </a:lnSpc>
              <a:spcBef>
                <a:spcPts val="600"/>
              </a:spcBef>
              <a:spcAft>
                <a:spcPts val="0"/>
              </a:spcAft>
              <a:buClr>
                <a:schemeClr val="accent2"/>
              </a:buClr>
              <a:buSzTx/>
              <a:buFont typeface="Arial" panose="020B0604020202020204" pitchFamily="34" charset="0"/>
              <a:buChar char="•"/>
              <a:tabLst/>
              <a:defRPr sz="1400" b="0" i="0">
                <a:solidFill>
                  <a:srgbClr val="000000"/>
                </a:solidFill>
                <a:latin typeface="+mn-lt"/>
                <a:cs typeface="Arial" panose="020B0604020202020204" pitchFamily="34" charset="0"/>
              </a:defRPr>
            </a:lvl3pPr>
            <a:lvl4pPr marL="719965" marR="0" indent="-179992" algn="l" defTabSz="914354" rtl="0" eaLnBrk="1" fontAlgn="auto" latinLnBrk="0" hangingPunct="1">
              <a:lnSpc>
                <a:spcPct val="90000"/>
              </a:lnSpc>
              <a:spcBef>
                <a:spcPts val="600"/>
              </a:spcBef>
              <a:spcAft>
                <a:spcPts val="0"/>
              </a:spcAft>
              <a:buClr>
                <a:schemeClr val="accent2"/>
              </a:buClr>
              <a:buSzTx/>
              <a:buFont typeface="Arial" panose="020B0604020202020204" pitchFamily="34" charset="0"/>
              <a:buChar char="‒"/>
              <a:tabLst/>
              <a:defRPr sz="1200" b="0" i="0">
                <a:solidFill>
                  <a:srgbClr val="000000"/>
                </a:solidFill>
                <a:latin typeface="+mn-lt"/>
                <a:cs typeface="Arial" panose="020B0604020202020204" pitchFamily="34" charset="0"/>
              </a:defRPr>
            </a:lvl4pPr>
            <a:lvl5pPr marL="1828709" indent="0">
              <a:buNone/>
              <a:defRPr sz="1800" b="0" i="0">
                <a:latin typeface="Century Gothic" panose="020B0502020202020204" pitchFamily="34" charset="0"/>
              </a:defRPr>
            </a:lvl5p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p:txBody>
      </p:sp>
      <p:sp>
        <p:nvSpPr>
          <p:cNvPr id="12" name="Title 1">
            <a:extLst>
              <a:ext uri="{FF2B5EF4-FFF2-40B4-BE49-F238E27FC236}">
                <a16:creationId xmlns:a16="http://schemas.microsoft.com/office/drawing/2014/main" id="{23A314D3-6367-3B42-A36A-FBBA2AE3CF21}"/>
              </a:ext>
            </a:extLst>
          </p:cNvPr>
          <p:cNvSpPr>
            <a:spLocks noGrp="1"/>
          </p:cNvSpPr>
          <p:nvPr>
            <p:ph type="title" hasCustomPrompt="1"/>
          </p:nvPr>
        </p:nvSpPr>
        <p:spPr>
          <a:xfrm>
            <a:off x="372002" y="320323"/>
            <a:ext cx="9067836" cy="949052"/>
          </a:xfrm>
          <a:prstGeom prst="rect">
            <a:avLst/>
          </a:prstGeom>
        </p:spPr>
        <p:txBody>
          <a:bodyPr anchor="b">
            <a:normAutofit/>
          </a:bodyPr>
          <a:lstStyle>
            <a:lvl1pPr>
              <a:defRPr sz="2800" b="0" i="0" cap="none" baseline="0">
                <a:solidFill>
                  <a:schemeClr val="tx2"/>
                </a:solidFill>
                <a:latin typeface="+mj-lt"/>
                <a:cs typeface="Arial" panose="020B0604020202020204" pitchFamily="34" charset="0"/>
              </a:defRPr>
            </a:lvl1pPr>
          </a:lstStyle>
          <a:p>
            <a:r>
              <a:rPr lang="en-US" noProof="0" dirty="0"/>
              <a:t>Slide title</a:t>
            </a:r>
          </a:p>
        </p:txBody>
      </p:sp>
      <p:sp>
        <p:nvSpPr>
          <p:cNvPr id="8" name="Content Placeholder 2">
            <a:extLst>
              <a:ext uri="{FF2B5EF4-FFF2-40B4-BE49-F238E27FC236}">
                <a16:creationId xmlns:a16="http://schemas.microsoft.com/office/drawing/2014/main" id="{686D7887-9242-0046-A7C2-D789B88EE0CE}"/>
              </a:ext>
            </a:extLst>
          </p:cNvPr>
          <p:cNvSpPr>
            <a:spLocks noGrp="1"/>
          </p:cNvSpPr>
          <p:nvPr>
            <p:ph idx="11" hasCustomPrompt="1"/>
          </p:nvPr>
        </p:nvSpPr>
        <p:spPr>
          <a:xfrm>
            <a:off x="6204810" y="1472573"/>
            <a:ext cx="5615191" cy="4352643"/>
          </a:xfrm>
          <a:prstGeom prst="rect">
            <a:avLst/>
          </a:prstGeom>
        </p:spPr>
        <p:txBody>
          <a:bodyPr>
            <a:normAutofit/>
          </a:bodyPr>
          <a:lstStyle>
            <a:lvl1pPr marL="179992" indent="-179992">
              <a:lnSpc>
                <a:spcPct val="90000"/>
              </a:lnSpc>
              <a:spcBef>
                <a:spcPts val="1200"/>
              </a:spcBef>
              <a:spcAft>
                <a:spcPts val="0"/>
              </a:spcAft>
              <a:buClr>
                <a:schemeClr val="accent2"/>
              </a:buClr>
              <a:buFont typeface="Arial" panose="020B0604020202020204" pitchFamily="34" charset="0"/>
              <a:buChar char="•"/>
              <a:defRPr sz="1800" b="0" i="0">
                <a:solidFill>
                  <a:srgbClr val="000000"/>
                </a:solidFill>
                <a:latin typeface="+mn-lt"/>
                <a:cs typeface="Arial" panose="020B0604020202020204" pitchFamily="34" charset="0"/>
              </a:defRPr>
            </a:lvl1pPr>
            <a:lvl2pPr marL="359982" marR="0" indent="-179992" algn="l" defTabSz="914354" rtl="0" eaLnBrk="1" fontAlgn="auto" latinLnBrk="0" hangingPunct="1">
              <a:lnSpc>
                <a:spcPct val="90000"/>
              </a:lnSpc>
              <a:spcBef>
                <a:spcPts val="600"/>
              </a:spcBef>
              <a:spcAft>
                <a:spcPts val="0"/>
              </a:spcAft>
              <a:buClr>
                <a:schemeClr val="accent2"/>
              </a:buClr>
              <a:buSzTx/>
              <a:buFont typeface="Arial" panose="020B0604020202020204" pitchFamily="34" charset="0"/>
              <a:buChar char="‒"/>
              <a:tabLst/>
              <a:defRPr sz="1600" b="0" i="0">
                <a:solidFill>
                  <a:srgbClr val="000000"/>
                </a:solidFill>
                <a:latin typeface="+mn-lt"/>
                <a:cs typeface="Arial" panose="020B0604020202020204" pitchFamily="34" charset="0"/>
              </a:defRPr>
            </a:lvl2pPr>
            <a:lvl3pPr marL="539973" marR="0" indent="-179992" algn="l" defTabSz="914354" rtl="0" eaLnBrk="1" fontAlgn="auto" latinLnBrk="0" hangingPunct="1">
              <a:lnSpc>
                <a:spcPct val="90000"/>
              </a:lnSpc>
              <a:spcBef>
                <a:spcPts val="600"/>
              </a:spcBef>
              <a:spcAft>
                <a:spcPts val="0"/>
              </a:spcAft>
              <a:buClr>
                <a:schemeClr val="accent2"/>
              </a:buClr>
              <a:buSzTx/>
              <a:buFont typeface="Arial" panose="020B0604020202020204" pitchFamily="34" charset="0"/>
              <a:buChar char="•"/>
              <a:tabLst/>
              <a:defRPr sz="1400" b="0" i="0">
                <a:solidFill>
                  <a:srgbClr val="000000"/>
                </a:solidFill>
                <a:latin typeface="+mn-lt"/>
                <a:cs typeface="Arial" panose="020B0604020202020204" pitchFamily="34" charset="0"/>
              </a:defRPr>
            </a:lvl3pPr>
            <a:lvl4pPr marL="719965" marR="0" indent="-179992" algn="l" defTabSz="914354" rtl="0" eaLnBrk="1" fontAlgn="auto" latinLnBrk="0" hangingPunct="1">
              <a:lnSpc>
                <a:spcPct val="90000"/>
              </a:lnSpc>
              <a:spcBef>
                <a:spcPts val="600"/>
              </a:spcBef>
              <a:spcAft>
                <a:spcPts val="0"/>
              </a:spcAft>
              <a:buClr>
                <a:schemeClr val="accent2"/>
              </a:buClr>
              <a:buSzTx/>
              <a:buFont typeface="Arial" panose="020B0604020202020204" pitchFamily="34" charset="0"/>
              <a:buChar char="‒"/>
              <a:tabLst/>
              <a:defRPr sz="1200" b="0" i="0">
                <a:solidFill>
                  <a:srgbClr val="000000"/>
                </a:solidFill>
                <a:latin typeface="+mn-lt"/>
                <a:cs typeface="Arial" panose="020B0604020202020204" pitchFamily="34" charset="0"/>
              </a:defRPr>
            </a:lvl4pPr>
            <a:lvl5pPr marL="1828709" indent="0">
              <a:buNone/>
              <a:defRPr sz="1800" b="0" i="0">
                <a:latin typeface="Century Gothic" panose="020B0502020202020204" pitchFamily="34" charset="0"/>
              </a:defRPr>
            </a:lvl5p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p:txBody>
      </p:sp>
      <p:sp>
        <p:nvSpPr>
          <p:cNvPr id="7" name="Text Placeholder 4">
            <a:extLst>
              <a:ext uri="{FF2B5EF4-FFF2-40B4-BE49-F238E27FC236}">
                <a16:creationId xmlns:a16="http://schemas.microsoft.com/office/drawing/2014/main" id="{33440911-B073-8544-9997-9C9925D86811}"/>
              </a:ext>
            </a:extLst>
          </p:cNvPr>
          <p:cNvSpPr>
            <a:spLocks noGrp="1"/>
          </p:cNvSpPr>
          <p:nvPr>
            <p:ph type="body" sz="quarter" idx="10" hasCustomPrompt="1"/>
          </p:nvPr>
        </p:nvSpPr>
        <p:spPr>
          <a:xfrm>
            <a:off x="372003" y="6264000"/>
            <a:ext cx="9844663" cy="548976"/>
          </a:xfrm>
          <a:prstGeom prst="rect">
            <a:avLst/>
          </a:prstGeom>
        </p:spPr>
        <p:txBody>
          <a:bodyPr lIns="0" tIns="0" rIns="0" bIns="0" anchor="b"/>
          <a:lstStyle>
            <a:lvl1pPr marL="0" indent="0">
              <a:spcBef>
                <a:spcPts val="0"/>
              </a:spcBef>
              <a:buNone/>
              <a:defRPr lang="en-US" sz="1000" b="0" i="0" dirty="0" smtClean="0">
                <a:solidFill>
                  <a:srgbClr val="000000"/>
                </a:solidFill>
                <a:latin typeface="Arial" panose="020B0604020202020204" pitchFamily="34" charset="0"/>
                <a:cs typeface="Arial" panose="020B0604020202020204" pitchFamily="34" charset="0"/>
              </a:defRPr>
            </a:lvl1pPr>
          </a:lstStyle>
          <a:p>
            <a:pPr marL="228589" lvl="0" indent="-228589"/>
            <a:r>
              <a:rPr lang="en-US" noProof="0" dirty="0"/>
              <a:t>Footnote</a:t>
            </a:r>
          </a:p>
        </p:txBody>
      </p:sp>
    </p:spTree>
    <p:extLst>
      <p:ext uri="{BB962C8B-B14F-4D97-AF65-F5344CB8AC3E}">
        <p14:creationId xmlns:p14="http://schemas.microsoft.com/office/powerpoint/2010/main" val="31240947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9E4489-5B82-E44B-BB50-F0218ED5221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8862EF02-87A9-EFDC-3880-0502448E34FC}"/>
              </a:ext>
            </a:extLst>
          </p:cNvPr>
          <p:cNvSpPr/>
          <p:nvPr userDrawn="1"/>
        </p:nvSpPr>
        <p:spPr>
          <a:xfrm>
            <a:off x="0" y="0"/>
            <a:ext cx="12192000" cy="6858000"/>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3" name="Picture 2" descr="Chart, histogram&#10;&#10;Description automatically generated with medium confidence">
            <a:extLst>
              <a:ext uri="{FF2B5EF4-FFF2-40B4-BE49-F238E27FC236}">
                <a16:creationId xmlns:a16="http://schemas.microsoft.com/office/drawing/2014/main" id="{C01E7C41-ABC6-FFCD-8E88-5A9E4242AD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34534" y="6173597"/>
            <a:ext cx="1292631" cy="633643"/>
          </a:xfrm>
          <a:prstGeom prst="rect">
            <a:avLst/>
          </a:prstGeom>
        </p:spPr>
      </p:pic>
      <p:sp>
        <p:nvSpPr>
          <p:cNvPr id="7" name="Title 1">
            <a:extLst>
              <a:ext uri="{FF2B5EF4-FFF2-40B4-BE49-F238E27FC236}">
                <a16:creationId xmlns:a16="http://schemas.microsoft.com/office/drawing/2014/main" id="{23A314D3-6367-3B42-A36A-FBBA2AE3CF21}"/>
              </a:ext>
            </a:extLst>
          </p:cNvPr>
          <p:cNvSpPr>
            <a:spLocks noGrp="1"/>
          </p:cNvSpPr>
          <p:nvPr>
            <p:ph type="title" hasCustomPrompt="1"/>
          </p:nvPr>
        </p:nvSpPr>
        <p:spPr>
          <a:xfrm>
            <a:off x="372002" y="320323"/>
            <a:ext cx="9067836" cy="949052"/>
          </a:xfrm>
          <a:prstGeom prst="rect">
            <a:avLst/>
          </a:prstGeom>
        </p:spPr>
        <p:txBody>
          <a:bodyPr anchor="b">
            <a:normAutofit/>
          </a:bodyPr>
          <a:lstStyle>
            <a:lvl1pPr>
              <a:defRPr sz="2800" b="0" i="0" cap="none" baseline="0">
                <a:solidFill>
                  <a:schemeClr val="tx1"/>
                </a:solidFill>
                <a:latin typeface="+mj-lt"/>
                <a:cs typeface="Arial" panose="020B0604020202020204" pitchFamily="34" charset="0"/>
              </a:defRPr>
            </a:lvl1pPr>
          </a:lstStyle>
          <a:p>
            <a:r>
              <a:rPr lang="en-US" noProof="0" dirty="0"/>
              <a:t>Slide title</a:t>
            </a:r>
          </a:p>
        </p:txBody>
      </p:sp>
      <p:sp>
        <p:nvSpPr>
          <p:cNvPr id="8" name="Text Placeholder 4">
            <a:extLst>
              <a:ext uri="{FF2B5EF4-FFF2-40B4-BE49-F238E27FC236}">
                <a16:creationId xmlns:a16="http://schemas.microsoft.com/office/drawing/2014/main" id="{1A6673D8-FCB6-6942-8FB4-2D3B46F7AB23}"/>
              </a:ext>
            </a:extLst>
          </p:cNvPr>
          <p:cNvSpPr>
            <a:spLocks noGrp="1"/>
          </p:cNvSpPr>
          <p:nvPr>
            <p:ph type="body" sz="quarter" idx="10" hasCustomPrompt="1"/>
          </p:nvPr>
        </p:nvSpPr>
        <p:spPr>
          <a:xfrm>
            <a:off x="372003" y="6264000"/>
            <a:ext cx="9844663" cy="548976"/>
          </a:xfrm>
          <a:prstGeom prst="rect">
            <a:avLst/>
          </a:prstGeom>
        </p:spPr>
        <p:txBody>
          <a:bodyPr lIns="0" tIns="0" rIns="0" bIns="0" anchor="b"/>
          <a:lstStyle>
            <a:lvl1pPr marL="0" indent="0">
              <a:spcBef>
                <a:spcPts val="0"/>
              </a:spcBef>
              <a:buNone/>
              <a:defRPr lang="en-US" sz="1000" b="0" i="0" dirty="0" smtClean="0">
                <a:solidFill>
                  <a:srgbClr val="000000"/>
                </a:solidFill>
                <a:latin typeface="Arial" panose="020B0604020202020204" pitchFamily="34" charset="0"/>
                <a:cs typeface="Arial" panose="020B0604020202020204" pitchFamily="34" charset="0"/>
              </a:defRPr>
            </a:lvl1pPr>
          </a:lstStyle>
          <a:p>
            <a:pPr marL="228589" lvl="0" indent="-228589"/>
            <a:r>
              <a:rPr lang="en-US" noProof="0" dirty="0"/>
              <a:t>Footnote</a:t>
            </a:r>
          </a:p>
        </p:txBody>
      </p:sp>
    </p:spTree>
    <p:extLst>
      <p:ext uri="{BB962C8B-B14F-4D97-AF65-F5344CB8AC3E}">
        <p14:creationId xmlns:p14="http://schemas.microsoft.com/office/powerpoint/2010/main" val="15847253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164B1B-1A41-0B9E-BC9C-D9389D16D42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686D7887-9242-0046-A7C2-D789B88EE0CE}"/>
              </a:ext>
            </a:extLst>
          </p:cNvPr>
          <p:cNvSpPr>
            <a:spLocks noGrp="1"/>
          </p:cNvSpPr>
          <p:nvPr>
            <p:ph idx="1" hasCustomPrompt="1"/>
          </p:nvPr>
        </p:nvSpPr>
        <p:spPr>
          <a:xfrm>
            <a:off x="372000" y="1472573"/>
            <a:ext cx="11448000" cy="4352643"/>
          </a:xfrm>
          <a:prstGeom prst="rect">
            <a:avLst/>
          </a:prstGeom>
        </p:spPr>
        <p:txBody>
          <a:bodyPr>
            <a:normAutofit/>
          </a:bodyPr>
          <a:lstStyle>
            <a:lvl1pPr marL="179992" indent="-179992">
              <a:lnSpc>
                <a:spcPct val="90000"/>
              </a:lnSpc>
              <a:spcBef>
                <a:spcPts val="1200"/>
              </a:spcBef>
              <a:spcAft>
                <a:spcPts val="0"/>
              </a:spcAft>
              <a:buClr>
                <a:schemeClr val="accent2"/>
              </a:buClr>
              <a:buFont typeface="Arial" panose="020B0604020202020204" pitchFamily="34" charset="0"/>
              <a:buChar char="•"/>
              <a:defRPr sz="1800" b="0" i="0">
                <a:solidFill>
                  <a:srgbClr val="000000"/>
                </a:solidFill>
                <a:latin typeface="+mn-lt"/>
                <a:cs typeface="Arial" panose="020B0604020202020204" pitchFamily="34" charset="0"/>
              </a:defRPr>
            </a:lvl1pPr>
            <a:lvl2pPr marL="359982" marR="0" indent="-179992" algn="l" defTabSz="914354" rtl="0" eaLnBrk="1" fontAlgn="auto" latinLnBrk="0" hangingPunct="1">
              <a:lnSpc>
                <a:spcPct val="90000"/>
              </a:lnSpc>
              <a:spcBef>
                <a:spcPts val="600"/>
              </a:spcBef>
              <a:spcAft>
                <a:spcPts val="0"/>
              </a:spcAft>
              <a:buClr>
                <a:schemeClr val="accent2"/>
              </a:buClr>
              <a:buSzTx/>
              <a:buFont typeface="Arial" panose="020B0604020202020204" pitchFamily="34" charset="0"/>
              <a:buChar char="‒"/>
              <a:tabLst/>
              <a:defRPr sz="1600" b="0" i="0">
                <a:solidFill>
                  <a:srgbClr val="000000"/>
                </a:solidFill>
                <a:latin typeface="+mn-lt"/>
                <a:cs typeface="Arial" panose="020B0604020202020204" pitchFamily="34" charset="0"/>
              </a:defRPr>
            </a:lvl2pPr>
            <a:lvl3pPr marL="539973" marR="0" indent="-179992" algn="l" defTabSz="914354" rtl="0" eaLnBrk="1" fontAlgn="auto" latinLnBrk="0" hangingPunct="1">
              <a:lnSpc>
                <a:spcPct val="90000"/>
              </a:lnSpc>
              <a:spcBef>
                <a:spcPts val="600"/>
              </a:spcBef>
              <a:spcAft>
                <a:spcPts val="0"/>
              </a:spcAft>
              <a:buClr>
                <a:schemeClr val="accent2"/>
              </a:buClr>
              <a:buSzTx/>
              <a:buFont typeface="Arial" panose="020B0604020202020204" pitchFamily="34" charset="0"/>
              <a:buChar char="•"/>
              <a:tabLst/>
              <a:defRPr sz="1400" b="0" i="0">
                <a:solidFill>
                  <a:srgbClr val="000000"/>
                </a:solidFill>
                <a:latin typeface="+mn-lt"/>
                <a:cs typeface="Arial" panose="020B0604020202020204" pitchFamily="34" charset="0"/>
              </a:defRPr>
            </a:lvl3pPr>
            <a:lvl4pPr marL="719965" marR="0" indent="-179992" algn="l" defTabSz="914354" rtl="0" eaLnBrk="1" fontAlgn="auto" latinLnBrk="0" hangingPunct="1">
              <a:lnSpc>
                <a:spcPct val="90000"/>
              </a:lnSpc>
              <a:spcBef>
                <a:spcPts val="600"/>
              </a:spcBef>
              <a:spcAft>
                <a:spcPts val="0"/>
              </a:spcAft>
              <a:buClr>
                <a:schemeClr val="accent2"/>
              </a:buClr>
              <a:buSzTx/>
              <a:buFont typeface="Arial" panose="020B0604020202020204" pitchFamily="34" charset="0"/>
              <a:buChar char="‒"/>
              <a:tabLst/>
              <a:defRPr sz="1200" b="0" i="0">
                <a:solidFill>
                  <a:srgbClr val="000000"/>
                </a:solidFill>
                <a:latin typeface="+mn-lt"/>
                <a:cs typeface="Arial" panose="020B0604020202020204" pitchFamily="34" charset="0"/>
              </a:defRPr>
            </a:lvl4pPr>
            <a:lvl5pPr marL="1828709" indent="0">
              <a:buNone/>
              <a:defRPr sz="1800" b="0" i="0">
                <a:latin typeface="Century Gothic" panose="020B0502020202020204" pitchFamily="34" charset="0"/>
              </a:defRPr>
            </a:lvl5p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p:txBody>
      </p:sp>
      <p:sp>
        <p:nvSpPr>
          <p:cNvPr id="9" name="Title 1">
            <a:extLst>
              <a:ext uri="{FF2B5EF4-FFF2-40B4-BE49-F238E27FC236}">
                <a16:creationId xmlns:a16="http://schemas.microsoft.com/office/drawing/2014/main" id="{23A314D3-6367-3B42-A36A-FBBA2AE3CF21}"/>
              </a:ext>
            </a:extLst>
          </p:cNvPr>
          <p:cNvSpPr>
            <a:spLocks noGrp="1"/>
          </p:cNvSpPr>
          <p:nvPr>
            <p:ph type="title" hasCustomPrompt="1"/>
          </p:nvPr>
        </p:nvSpPr>
        <p:spPr>
          <a:xfrm>
            <a:off x="372001" y="320323"/>
            <a:ext cx="9067835" cy="949052"/>
          </a:xfrm>
          <a:prstGeom prst="rect">
            <a:avLst/>
          </a:prstGeom>
        </p:spPr>
        <p:txBody>
          <a:bodyPr anchor="b">
            <a:normAutofit/>
          </a:bodyPr>
          <a:lstStyle>
            <a:lvl1pPr>
              <a:defRPr sz="2800" b="0" i="0" cap="none" baseline="0">
                <a:solidFill>
                  <a:schemeClr val="tx2"/>
                </a:solidFill>
                <a:latin typeface="+mj-lt"/>
                <a:cs typeface="Arial" panose="020B0604020202020204" pitchFamily="34" charset="0"/>
              </a:defRPr>
            </a:lvl1pPr>
          </a:lstStyle>
          <a:p>
            <a:r>
              <a:rPr lang="en-US" noProof="0" dirty="0"/>
              <a:t>Slide title</a:t>
            </a:r>
          </a:p>
        </p:txBody>
      </p:sp>
      <p:sp>
        <p:nvSpPr>
          <p:cNvPr id="10" name="Text Placeholder 4">
            <a:extLst>
              <a:ext uri="{FF2B5EF4-FFF2-40B4-BE49-F238E27FC236}">
                <a16:creationId xmlns:a16="http://schemas.microsoft.com/office/drawing/2014/main" id="{A5564EF6-A62B-774C-BE45-4AB6A3EB8C7D}"/>
              </a:ext>
            </a:extLst>
          </p:cNvPr>
          <p:cNvSpPr>
            <a:spLocks noGrp="1"/>
          </p:cNvSpPr>
          <p:nvPr>
            <p:ph type="body" sz="quarter" idx="10" hasCustomPrompt="1"/>
          </p:nvPr>
        </p:nvSpPr>
        <p:spPr>
          <a:xfrm>
            <a:off x="372003" y="6264000"/>
            <a:ext cx="9844663" cy="548976"/>
          </a:xfrm>
          <a:prstGeom prst="rect">
            <a:avLst/>
          </a:prstGeom>
        </p:spPr>
        <p:txBody>
          <a:bodyPr lIns="0" tIns="0" rIns="0" bIns="0" anchor="b"/>
          <a:lstStyle>
            <a:lvl1pPr marL="0" indent="0">
              <a:spcBef>
                <a:spcPts val="0"/>
              </a:spcBef>
              <a:buNone/>
              <a:defRPr lang="en-US" sz="1000" b="0" i="0" dirty="0" smtClean="0">
                <a:solidFill>
                  <a:srgbClr val="000000"/>
                </a:solidFill>
                <a:latin typeface="Arial" panose="020B0604020202020204" pitchFamily="34" charset="0"/>
                <a:cs typeface="Arial" panose="020B0604020202020204" pitchFamily="34" charset="0"/>
              </a:defRPr>
            </a:lvl1pPr>
          </a:lstStyle>
          <a:p>
            <a:pPr marL="228589" lvl="0" indent="-228589"/>
            <a:r>
              <a:rPr lang="en-US" noProof="0" dirty="0"/>
              <a:t>Footnote</a:t>
            </a:r>
          </a:p>
        </p:txBody>
      </p:sp>
      <p:pic>
        <p:nvPicPr>
          <p:cNvPr id="5" name="Picture 4" descr="Chart, histogram&#10;&#10;Description automatically generated with medium confidence">
            <a:extLst>
              <a:ext uri="{FF2B5EF4-FFF2-40B4-BE49-F238E27FC236}">
                <a16:creationId xmlns:a16="http://schemas.microsoft.com/office/drawing/2014/main" id="{69EB7AAB-13FA-DAC8-916A-4FDFB16F19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34534" y="6173597"/>
            <a:ext cx="1292631" cy="633643"/>
          </a:xfrm>
          <a:prstGeom prst="rect">
            <a:avLst/>
          </a:prstGeom>
        </p:spPr>
      </p:pic>
    </p:spTree>
    <p:extLst>
      <p:ext uri="{BB962C8B-B14F-4D97-AF65-F5344CB8AC3E}">
        <p14:creationId xmlns:p14="http://schemas.microsoft.com/office/powerpoint/2010/main" val="15276495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9E4489-5B82-E44B-BB50-F0218ED5221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8862EF02-87A9-EFDC-3880-0502448E34FC}"/>
              </a:ext>
            </a:extLst>
          </p:cNvPr>
          <p:cNvSpPr/>
          <p:nvPr userDrawn="1"/>
        </p:nvSpPr>
        <p:spPr>
          <a:xfrm>
            <a:off x="0" y="0"/>
            <a:ext cx="12192000" cy="6858000"/>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descr="Chart, histogram&#10;&#10;Description automatically generated with medium confidence">
            <a:extLst>
              <a:ext uri="{FF2B5EF4-FFF2-40B4-BE49-F238E27FC236}">
                <a16:creationId xmlns:a16="http://schemas.microsoft.com/office/drawing/2014/main" id="{C01E7C41-ABC6-FFCD-8E88-5A9E4242AD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34533" y="6173597"/>
            <a:ext cx="1292631" cy="633643"/>
          </a:xfrm>
          <a:prstGeom prst="rect">
            <a:avLst/>
          </a:prstGeom>
        </p:spPr>
      </p:pic>
      <p:sp>
        <p:nvSpPr>
          <p:cNvPr id="7" name="Title 1">
            <a:extLst>
              <a:ext uri="{FF2B5EF4-FFF2-40B4-BE49-F238E27FC236}">
                <a16:creationId xmlns:a16="http://schemas.microsoft.com/office/drawing/2014/main" id="{23A314D3-6367-3B42-A36A-FBBA2AE3CF21}"/>
              </a:ext>
            </a:extLst>
          </p:cNvPr>
          <p:cNvSpPr>
            <a:spLocks noGrp="1"/>
          </p:cNvSpPr>
          <p:nvPr>
            <p:ph type="title" hasCustomPrompt="1"/>
          </p:nvPr>
        </p:nvSpPr>
        <p:spPr>
          <a:xfrm>
            <a:off x="372001" y="320322"/>
            <a:ext cx="9067836" cy="949052"/>
          </a:xfrm>
          <a:prstGeom prst="rect">
            <a:avLst/>
          </a:prstGeom>
        </p:spPr>
        <p:txBody>
          <a:bodyPr anchor="b">
            <a:normAutofit/>
          </a:bodyPr>
          <a:lstStyle>
            <a:lvl1pPr>
              <a:defRPr sz="2800" b="0" i="0" cap="none" baseline="0">
                <a:solidFill>
                  <a:schemeClr val="tx1"/>
                </a:solidFill>
                <a:latin typeface="+mj-lt"/>
                <a:cs typeface="Arial" panose="020B0604020202020204" pitchFamily="34" charset="0"/>
              </a:defRPr>
            </a:lvl1pPr>
          </a:lstStyle>
          <a:p>
            <a:r>
              <a:rPr lang="en-US" noProof="0" dirty="0"/>
              <a:t>Slide title</a:t>
            </a:r>
          </a:p>
        </p:txBody>
      </p:sp>
      <p:sp>
        <p:nvSpPr>
          <p:cNvPr id="8" name="Text Placeholder 4">
            <a:extLst>
              <a:ext uri="{FF2B5EF4-FFF2-40B4-BE49-F238E27FC236}">
                <a16:creationId xmlns:a16="http://schemas.microsoft.com/office/drawing/2014/main" id="{1A6673D8-FCB6-6942-8FB4-2D3B46F7AB23}"/>
              </a:ext>
            </a:extLst>
          </p:cNvPr>
          <p:cNvSpPr>
            <a:spLocks noGrp="1"/>
          </p:cNvSpPr>
          <p:nvPr>
            <p:ph type="body" sz="quarter" idx="10" hasCustomPrompt="1"/>
          </p:nvPr>
        </p:nvSpPr>
        <p:spPr>
          <a:xfrm>
            <a:off x="372002" y="6264000"/>
            <a:ext cx="9844663" cy="548976"/>
          </a:xfrm>
          <a:prstGeom prst="rect">
            <a:avLst/>
          </a:prstGeom>
        </p:spPr>
        <p:txBody>
          <a:bodyPr lIns="0" tIns="0" rIns="0" bIns="0" anchor="b"/>
          <a:lstStyle>
            <a:lvl1pPr marL="0" indent="0">
              <a:spcBef>
                <a:spcPts val="0"/>
              </a:spcBef>
              <a:buNone/>
              <a:defRPr lang="en-US" sz="1000" b="0" i="0" dirty="0" smtClean="0">
                <a:solidFill>
                  <a:srgbClr val="000000"/>
                </a:solidFill>
                <a:latin typeface="Arial" panose="020B0604020202020204" pitchFamily="34" charset="0"/>
                <a:cs typeface="Arial" panose="020B0604020202020204" pitchFamily="34" charset="0"/>
              </a:defRPr>
            </a:lvl1pPr>
          </a:lstStyle>
          <a:p>
            <a:pPr marL="228594" lvl="0" indent="-228594"/>
            <a:r>
              <a:rPr lang="en-US" noProof="0" dirty="0"/>
              <a:t>Footnote</a:t>
            </a:r>
          </a:p>
        </p:txBody>
      </p:sp>
    </p:spTree>
    <p:extLst>
      <p:ext uri="{BB962C8B-B14F-4D97-AF65-F5344CB8AC3E}">
        <p14:creationId xmlns:p14="http://schemas.microsoft.com/office/powerpoint/2010/main" val="36636601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9E4489-5B82-E44B-BB50-F0218ED52217}"/>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8862EF02-87A9-EFDC-3880-0502448E34FC}"/>
              </a:ext>
            </a:extLst>
          </p:cNvPr>
          <p:cNvSpPr/>
          <p:nvPr userDrawn="1"/>
        </p:nvSpPr>
        <p:spPr>
          <a:xfrm>
            <a:off x="0" y="0"/>
            <a:ext cx="12192000" cy="6858000"/>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 name="Picture 2" descr="Chart, histogram&#10;&#10;Description automatically generated with medium confidence">
            <a:extLst>
              <a:ext uri="{FF2B5EF4-FFF2-40B4-BE49-F238E27FC236}">
                <a16:creationId xmlns:a16="http://schemas.microsoft.com/office/drawing/2014/main" id="{C01E7C41-ABC6-FFCD-8E88-5A9E4242AD6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634533" y="6173597"/>
            <a:ext cx="1292631" cy="633643"/>
          </a:xfrm>
          <a:prstGeom prst="rect">
            <a:avLst/>
          </a:prstGeom>
        </p:spPr>
      </p:pic>
      <p:sp>
        <p:nvSpPr>
          <p:cNvPr id="7" name="Title 1">
            <a:extLst>
              <a:ext uri="{FF2B5EF4-FFF2-40B4-BE49-F238E27FC236}">
                <a16:creationId xmlns:a16="http://schemas.microsoft.com/office/drawing/2014/main" id="{23A314D3-6367-3B42-A36A-FBBA2AE3CF21}"/>
              </a:ext>
            </a:extLst>
          </p:cNvPr>
          <p:cNvSpPr>
            <a:spLocks noGrp="1"/>
          </p:cNvSpPr>
          <p:nvPr>
            <p:ph type="title" hasCustomPrompt="1"/>
          </p:nvPr>
        </p:nvSpPr>
        <p:spPr>
          <a:xfrm>
            <a:off x="372000" y="320322"/>
            <a:ext cx="11448000" cy="949052"/>
          </a:xfrm>
          <a:prstGeom prst="rect">
            <a:avLst/>
          </a:prstGeom>
        </p:spPr>
        <p:txBody>
          <a:bodyPr anchor="b">
            <a:normAutofit/>
          </a:bodyPr>
          <a:lstStyle>
            <a:lvl1pPr>
              <a:defRPr sz="2800" b="0" i="0" cap="none" baseline="0">
                <a:solidFill>
                  <a:schemeClr val="tx1"/>
                </a:solidFill>
                <a:latin typeface="+mj-lt"/>
                <a:cs typeface="Arial" panose="020B0604020202020204" pitchFamily="34" charset="0"/>
              </a:defRPr>
            </a:lvl1pPr>
          </a:lstStyle>
          <a:p>
            <a:r>
              <a:rPr lang="en-US" noProof="0" dirty="0"/>
              <a:t>Slide title</a:t>
            </a:r>
          </a:p>
        </p:txBody>
      </p:sp>
      <p:sp>
        <p:nvSpPr>
          <p:cNvPr id="8" name="Text Placeholder 4">
            <a:extLst>
              <a:ext uri="{FF2B5EF4-FFF2-40B4-BE49-F238E27FC236}">
                <a16:creationId xmlns:a16="http://schemas.microsoft.com/office/drawing/2014/main" id="{1A6673D8-FCB6-6942-8FB4-2D3B46F7AB23}"/>
              </a:ext>
            </a:extLst>
          </p:cNvPr>
          <p:cNvSpPr>
            <a:spLocks noGrp="1"/>
          </p:cNvSpPr>
          <p:nvPr>
            <p:ph type="body" sz="quarter" idx="10" hasCustomPrompt="1"/>
          </p:nvPr>
        </p:nvSpPr>
        <p:spPr>
          <a:xfrm>
            <a:off x="372002" y="6264000"/>
            <a:ext cx="9844663" cy="548976"/>
          </a:xfrm>
          <a:prstGeom prst="rect">
            <a:avLst/>
          </a:prstGeom>
        </p:spPr>
        <p:txBody>
          <a:bodyPr lIns="0" tIns="0" rIns="0" bIns="0" anchor="b"/>
          <a:lstStyle>
            <a:lvl1pPr marL="0" indent="0">
              <a:spcBef>
                <a:spcPts val="0"/>
              </a:spcBef>
              <a:buNone/>
              <a:defRPr lang="en-US" sz="900" b="0" i="0" dirty="0" smtClean="0">
                <a:solidFill>
                  <a:srgbClr val="000000"/>
                </a:solidFill>
                <a:latin typeface="Arial" panose="020B0604020202020204" pitchFamily="34" charset="0"/>
                <a:cs typeface="Arial" panose="020B0604020202020204" pitchFamily="34" charset="0"/>
              </a:defRPr>
            </a:lvl1pPr>
          </a:lstStyle>
          <a:p>
            <a:pPr marL="228594" lvl="0" indent="-228594"/>
            <a:r>
              <a:rPr lang="en-US" noProof="0" dirty="0"/>
              <a:t>Footnote</a:t>
            </a:r>
          </a:p>
        </p:txBody>
      </p:sp>
    </p:spTree>
    <p:custDataLst>
      <p:tags r:id="rId1"/>
    </p:custDataLst>
    <p:extLst>
      <p:ext uri="{BB962C8B-B14F-4D97-AF65-F5344CB8AC3E}">
        <p14:creationId xmlns:p14="http://schemas.microsoft.com/office/powerpoint/2010/main" val="2954747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3406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5A3F6-70F1-EE76-4973-A6212DD8ADF7}"/>
              </a:ext>
            </a:extLst>
          </p:cNvPr>
          <p:cNvSpPr>
            <a:spLocks noGrp="1"/>
          </p:cNvSpPr>
          <p:nvPr>
            <p:ph type="title"/>
          </p:nvPr>
        </p:nvSpPr>
        <p:spPr/>
        <p:txBody>
          <a:bodyPr lIns="0" tIns="0" rIns="0" bIns="0">
            <a:noAutofit/>
          </a:bodyPr>
          <a:lstStyle>
            <a:lvl1pPr>
              <a:defRPr sz="3000"/>
            </a:lvl1pPr>
          </a:lstStyle>
          <a:p>
            <a:r>
              <a:rPr lang="en-US"/>
              <a:t>Click to edit Master title style</a:t>
            </a:r>
          </a:p>
        </p:txBody>
      </p:sp>
      <p:sp>
        <p:nvSpPr>
          <p:cNvPr id="6" name="Slide Number Placeholder 5">
            <a:extLst>
              <a:ext uri="{FF2B5EF4-FFF2-40B4-BE49-F238E27FC236}">
                <a16:creationId xmlns:a16="http://schemas.microsoft.com/office/drawing/2014/main" id="{35237BF6-457E-EFB6-C68E-CA4FFF200C92}"/>
              </a:ext>
            </a:extLst>
          </p:cNvPr>
          <p:cNvSpPr>
            <a:spLocks noGrp="1"/>
          </p:cNvSpPr>
          <p:nvPr>
            <p:ph type="sldNum" sz="quarter" idx="12"/>
          </p:nvPr>
        </p:nvSpPr>
        <p:spPr/>
        <p:txBody>
          <a:bodyPr/>
          <a:lstStyle/>
          <a:p>
            <a:fld id="{4F56D0CE-98BC-4E53-87E9-C5EE57AAFB1D}" type="slidenum">
              <a:rPr lang="en-US" smtClean="0"/>
              <a:t>‹#›</a:t>
            </a:fld>
            <a:endParaRPr lang="en-US"/>
          </a:p>
        </p:txBody>
      </p:sp>
      <p:sp>
        <p:nvSpPr>
          <p:cNvPr id="3" name="Text Placeholder 4">
            <a:extLst>
              <a:ext uri="{FF2B5EF4-FFF2-40B4-BE49-F238E27FC236}">
                <a16:creationId xmlns:a16="http://schemas.microsoft.com/office/drawing/2014/main" id="{A04E3B22-28E0-B2FB-FAD6-904A39F73DA7}"/>
              </a:ext>
            </a:extLst>
          </p:cNvPr>
          <p:cNvSpPr>
            <a:spLocks noGrp="1"/>
          </p:cNvSpPr>
          <p:nvPr>
            <p:ph type="body" sz="quarter" idx="13"/>
          </p:nvPr>
        </p:nvSpPr>
        <p:spPr>
          <a:xfrm>
            <a:off x="482340" y="6011546"/>
            <a:ext cx="10996613" cy="714375"/>
          </a:xfrm>
        </p:spPr>
        <p:txBody>
          <a:bodyPr vert="horz" lIns="0" tIns="0" rIns="0" bIns="0" rtlCol="0" anchor="b"/>
          <a:lstStyle>
            <a:lvl1pPr marL="0" indent="0">
              <a:buNone/>
              <a:defRPr kumimoji="0" lang="en-US" sz="700" b="0" i="0" u="none" strike="noStrike" cap="none" spc="0" normalizeH="0" baseline="0" dirty="0" smtClean="0">
                <a:ln>
                  <a:noFill/>
                </a:ln>
                <a:solidFill>
                  <a:srgbClr val="000000"/>
                </a:solidFill>
                <a:effectLst/>
                <a:uLnTx/>
                <a:uFillTx/>
              </a:defRPr>
            </a:lvl1pPr>
          </a:lstStyle>
          <a:p>
            <a:pPr marL="0" lvl="0"/>
            <a:r>
              <a:rPr lang="en-US"/>
              <a:t>Click to edit Master text styles</a:t>
            </a:r>
          </a:p>
        </p:txBody>
      </p:sp>
    </p:spTree>
    <p:extLst>
      <p:ext uri="{BB962C8B-B14F-4D97-AF65-F5344CB8AC3E}">
        <p14:creationId xmlns:p14="http://schemas.microsoft.com/office/powerpoint/2010/main" val="32358350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LBU 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9" y="132516"/>
            <a:ext cx="10752667" cy="828675"/>
          </a:xfrm>
          <a:prstGeom prst="rect">
            <a:avLst/>
          </a:prstGeom>
        </p:spPr>
        <p:txBody>
          <a:bodyPr lIns="0" tIns="0" rIns="0" bIns="0" anchor="ctr" anchorCtr="0">
            <a:normAutofit/>
          </a:bodyPr>
          <a:lstStyle>
            <a:lvl1pPr>
              <a:lnSpc>
                <a:spcPct val="90000"/>
              </a:lnSpc>
              <a:defRPr b="0" i="0">
                <a:latin typeface="+mj-lt"/>
              </a:defRPr>
            </a:lvl1pPr>
          </a:lstStyle>
          <a:p>
            <a:r>
              <a:rPr lang="en-US"/>
              <a:t>Click to edit Master title style</a:t>
            </a:r>
          </a:p>
        </p:txBody>
      </p:sp>
      <p:sp>
        <p:nvSpPr>
          <p:cNvPr id="7" name="Text Placeholder 3"/>
          <p:cNvSpPr>
            <a:spLocks noGrp="1"/>
          </p:cNvSpPr>
          <p:nvPr>
            <p:ph type="body" sz="quarter" idx="14" hasCustomPrompt="1"/>
          </p:nvPr>
        </p:nvSpPr>
        <p:spPr>
          <a:xfrm>
            <a:off x="2" y="6400801"/>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14715991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13826D03-2679-4295-A8A9-00C33E3A9902}" type="datetimeFigureOut">
              <a:rPr lang="en-US"/>
              <a:pPr>
                <a:defRPr/>
              </a:pPr>
              <a:t>5/13/26</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atin typeface="Tahoma" panose="020B0604030504040204" pitchFamily="34" charset="0"/>
              </a:defRPr>
            </a:lvl1pPr>
          </a:lstStyle>
          <a:p>
            <a:pPr>
              <a:defRPr/>
            </a:pPr>
            <a:fld id="{AB2357D7-B7EA-4075-8C9B-21C4496CD268}" type="slidenum">
              <a:rPr lang="en-US" altLang="en-US"/>
              <a:pPr>
                <a:defRPr/>
              </a:pPr>
              <a:t>‹#›</a:t>
            </a:fld>
            <a:endParaRPr lang="en-US" altLang="en-US" dirty="0"/>
          </a:p>
        </p:txBody>
      </p:sp>
    </p:spTree>
    <p:extLst>
      <p:ext uri="{BB962C8B-B14F-4D97-AF65-F5344CB8AC3E}">
        <p14:creationId xmlns:p14="http://schemas.microsoft.com/office/powerpoint/2010/main" val="16042146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DE89C273-179F-4420-AB2A-8C54416F7EB4}" type="datetimeFigureOut">
              <a:rPr lang="en-US"/>
              <a:pPr>
                <a:defRPr/>
              </a:pPr>
              <a:t>5/13/26</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atin typeface="Tahoma" panose="020B0604030504040204" pitchFamily="34" charset="0"/>
              </a:defRPr>
            </a:lvl1pPr>
          </a:lstStyle>
          <a:p>
            <a:pPr>
              <a:defRPr/>
            </a:pPr>
            <a:fld id="{7E8257D4-3BA3-4E87-9F66-714CFA3655DD}" type="slidenum">
              <a:rPr lang="en-US" altLang="en-US"/>
              <a:pPr>
                <a:defRPr/>
              </a:pPr>
              <a:t>‹#›</a:t>
            </a:fld>
            <a:endParaRPr lang="en-US" altLang="en-US" dirty="0"/>
          </a:p>
        </p:txBody>
      </p:sp>
    </p:spTree>
    <p:extLst>
      <p:ext uri="{BB962C8B-B14F-4D97-AF65-F5344CB8AC3E}">
        <p14:creationId xmlns:p14="http://schemas.microsoft.com/office/powerpoint/2010/main" val="35832913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32ADDB4B-AEE8-4047-91D2-397A15E924B8}" type="datetimeFigureOut">
              <a:rPr lang="en-US"/>
              <a:pPr>
                <a:defRPr/>
              </a:pPr>
              <a:t>5/13/26</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atin typeface="Tahoma" panose="020B0604030504040204" pitchFamily="34" charset="0"/>
              </a:defRPr>
            </a:lvl1pPr>
          </a:lstStyle>
          <a:p>
            <a:pPr>
              <a:defRPr/>
            </a:pPr>
            <a:fld id="{164AAA87-484F-4BDB-8C89-190493990450}" type="slidenum">
              <a:rPr lang="en-US" altLang="en-US"/>
              <a:pPr>
                <a:defRPr/>
              </a:pPr>
              <a:t>‹#›</a:t>
            </a:fld>
            <a:endParaRPr lang="en-US" altLang="en-US" dirty="0"/>
          </a:p>
        </p:txBody>
      </p:sp>
    </p:spTree>
    <p:extLst>
      <p:ext uri="{BB962C8B-B14F-4D97-AF65-F5344CB8AC3E}">
        <p14:creationId xmlns:p14="http://schemas.microsoft.com/office/powerpoint/2010/main" val="27510109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1AF2A0F8-8A8B-43A1-BB3E-C7219D131420}" type="datetimeFigureOut">
              <a:rPr lang="en-US"/>
              <a:pPr>
                <a:defRPr/>
              </a:pPr>
              <a:t>5/13/26</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atin typeface="Tahoma" panose="020B0604030504040204" pitchFamily="34" charset="0"/>
              </a:defRPr>
            </a:lvl1pPr>
          </a:lstStyle>
          <a:p>
            <a:pPr>
              <a:defRPr/>
            </a:pPr>
            <a:fld id="{94947A12-4C20-4FC8-AE48-4E7C991AE9B7}" type="slidenum">
              <a:rPr lang="en-US" altLang="en-US"/>
              <a:pPr>
                <a:defRPr/>
              </a:pPr>
              <a:t>‹#›</a:t>
            </a:fld>
            <a:endParaRPr lang="en-US" altLang="en-US" dirty="0"/>
          </a:p>
        </p:txBody>
      </p:sp>
    </p:spTree>
    <p:extLst>
      <p:ext uri="{BB962C8B-B14F-4D97-AF65-F5344CB8AC3E}">
        <p14:creationId xmlns:p14="http://schemas.microsoft.com/office/powerpoint/2010/main" val="31560469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748CCD1F-ABA1-4DCF-84EA-936374D6E35B}" type="datetimeFigureOut">
              <a:rPr lang="en-US"/>
              <a:pPr>
                <a:defRPr/>
              </a:pPr>
              <a:t>5/13/26</a:t>
            </a:fld>
            <a:endParaRPr lang="en-US" dirty="0"/>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a:latin typeface="Tahoma" panose="020B0604030504040204" pitchFamily="34" charset="0"/>
              </a:defRPr>
            </a:lvl1pPr>
          </a:lstStyle>
          <a:p>
            <a:pPr>
              <a:defRPr/>
            </a:pPr>
            <a:fld id="{0AE876E3-4D9D-4C83-B840-0490DF91188A}" type="slidenum">
              <a:rPr lang="en-US" altLang="en-US"/>
              <a:pPr>
                <a:defRPr/>
              </a:pPr>
              <a:t>‹#›</a:t>
            </a:fld>
            <a:endParaRPr lang="en-US" altLang="en-US" dirty="0"/>
          </a:p>
        </p:txBody>
      </p:sp>
    </p:spTree>
    <p:extLst>
      <p:ext uri="{BB962C8B-B14F-4D97-AF65-F5344CB8AC3E}">
        <p14:creationId xmlns:p14="http://schemas.microsoft.com/office/powerpoint/2010/main" val="17874289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F34EFFD4-9350-4C84-B08D-54E7DBA9753F}" type="datetimeFigureOut">
              <a:rPr lang="en-US"/>
              <a:pPr>
                <a:defRPr/>
              </a:pPr>
              <a:t>5/13/26</a:t>
            </a:fld>
            <a:endParaRPr lang="en-US" dirty="0"/>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a:latin typeface="Tahoma" panose="020B0604030504040204" pitchFamily="34" charset="0"/>
              </a:defRPr>
            </a:lvl1pPr>
          </a:lstStyle>
          <a:p>
            <a:pPr>
              <a:defRPr/>
            </a:pPr>
            <a:fld id="{24A2651C-3D63-4953-AD76-09608405311C}" type="slidenum">
              <a:rPr lang="en-US" altLang="en-US"/>
              <a:pPr>
                <a:defRPr/>
              </a:pPr>
              <a:t>‹#›</a:t>
            </a:fld>
            <a:endParaRPr lang="en-US" altLang="en-US" dirty="0"/>
          </a:p>
        </p:txBody>
      </p:sp>
    </p:spTree>
    <p:extLst>
      <p:ext uri="{BB962C8B-B14F-4D97-AF65-F5344CB8AC3E}">
        <p14:creationId xmlns:p14="http://schemas.microsoft.com/office/powerpoint/2010/main" val="27395567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41B05DB3-6D8C-4B42-BFBA-151BAADBC42A}" type="datetimeFigureOut">
              <a:rPr lang="en-US"/>
              <a:pPr>
                <a:defRPr/>
              </a:pPr>
              <a:t>5/13/26</a:t>
            </a:fld>
            <a:endParaRPr lang="en-US" dirty="0"/>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a:latin typeface="Tahoma" panose="020B0604030504040204" pitchFamily="34" charset="0"/>
              </a:defRPr>
            </a:lvl1pPr>
          </a:lstStyle>
          <a:p>
            <a:pPr>
              <a:defRPr/>
            </a:pPr>
            <a:fld id="{CB241E39-F624-4D89-9957-7F55DD95CA56}" type="slidenum">
              <a:rPr lang="en-US" altLang="en-US"/>
              <a:pPr>
                <a:defRPr/>
              </a:pPr>
              <a:t>‹#›</a:t>
            </a:fld>
            <a:endParaRPr lang="en-US" altLang="en-US" dirty="0"/>
          </a:p>
        </p:txBody>
      </p:sp>
    </p:spTree>
    <p:extLst>
      <p:ext uri="{BB962C8B-B14F-4D97-AF65-F5344CB8AC3E}">
        <p14:creationId xmlns:p14="http://schemas.microsoft.com/office/powerpoint/2010/main" val="25162570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EB510B79-E72E-4DFE-B063-2ABF441D16A1}" type="datetimeFigureOut">
              <a:rPr lang="en-US"/>
              <a:pPr>
                <a:defRPr/>
              </a:pPr>
              <a:t>5/13/26</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atin typeface="Tahoma" panose="020B0604030504040204" pitchFamily="34" charset="0"/>
              </a:defRPr>
            </a:lvl1pPr>
          </a:lstStyle>
          <a:p>
            <a:pPr>
              <a:defRPr/>
            </a:pPr>
            <a:fld id="{69D3F585-178F-40D1-900A-8FDB62056A87}" type="slidenum">
              <a:rPr lang="en-US" altLang="en-US"/>
              <a:pPr>
                <a:defRPr/>
              </a:pPr>
              <a:t>‹#›</a:t>
            </a:fld>
            <a:endParaRPr lang="en-US" altLang="en-US" dirty="0"/>
          </a:p>
        </p:txBody>
      </p:sp>
    </p:spTree>
    <p:extLst>
      <p:ext uri="{BB962C8B-B14F-4D97-AF65-F5344CB8AC3E}">
        <p14:creationId xmlns:p14="http://schemas.microsoft.com/office/powerpoint/2010/main" val="4039057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614726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0F25DE69-87E5-44FA-B75E-6222A67862B0}" type="datetimeFigureOut">
              <a:rPr lang="en-US"/>
              <a:pPr>
                <a:defRPr/>
              </a:pPr>
              <a:t>5/13/26</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atin typeface="Tahoma" panose="020B0604030504040204" pitchFamily="34" charset="0"/>
              </a:defRPr>
            </a:lvl1pPr>
          </a:lstStyle>
          <a:p>
            <a:pPr>
              <a:defRPr/>
            </a:pPr>
            <a:fld id="{CC3A9A6E-4184-4D68-889E-6221BC65E1A7}" type="slidenum">
              <a:rPr lang="en-US" altLang="en-US"/>
              <a:pPr>
                <a:defRPr/>
              </a:pPr>
              <a:t>‹#›</a:t>
            </a:fld>
            <a:endParaRPr lang="en-US" altLang="en-US" dirty="0"/>
          </a:p>
        </p:txBody>
      </p:sp>
    </p:spTree>
    <p:extLst>
      <p:ext uri="{BB962C8B-B14F-4D97-AF65-F5344CB8AC3E}">
        <p14:creationId xmlns:p14="http://schemas.microsoft.com/office/powerpoint/2010/main" val="12168568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3D83A2D7-56A9-48ED-AD13-0B418227D06A}" type="datetimeFigureOut">
              <a:rPr lang="en-US"/>
              <a:pPr>
                <a:defRPr/>
              </a:pPr>
              <a:t>5/13/26</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atin typeface="Tahoma" panose="020B0604030504040204" pitchFamily="34" charset="0"/>
              </a:defRPr>
            </a:lvl1pPr>
          </a:lstStyle>
          <a:p>
            <a:pPr>
              <a:defRPr/>
            </a:pPr>
            <a:fld id="{DA3C64F4-061F-4A98-8064-B4AFF1D2B04D}" type="slidenum">
              <a:rPr lang="en-US" altLang="en-US"/>
              <a:pPr>
                <a:defRPr/>
              </a:pPr>
              <a:t>‹#›</a:t>
            </a:fld>
            <a:endParaRPr lang="en-US" altLang="en-US" dirty="0"/>
          </a:p>
        </p:txBody>
      </p:sp>
    </p:spTree>
    <p:extLst>
      <p:ext uri="{BB962C8B-B14F-4D97-AF65-F5344CB8AC3E}">
        <p14:creationId xmlns:p14="http://schemas.microsoft.com/office/powerpoint/2010/main" val="5820128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F539B33A-D9BE-4FCE-A401-2B41D3123C4D}" type="datetimeFigureOut">
              <a:rPr lang="en-US"/>
              <a:pPr>
                <a:defRPr/>
              </a:pPr>
              <a:t>5/13/26</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atin typeface="Tahoma" panose="020B0604030504040204" pitchFamily="34" charset="0"/>
              </a:defRPr>
            </a:lvl1pPr>
          </a:lstStyle>
          <a:p>
            <a:pPr>
              <a:defRPr/>
            </a:pPr>
            <a:fld id="{40D4A32F-FD21-46F8-A5DA-03C1399B455E}" type="slidenum">
              <a:rPr lang="en-US" altLang="en-US"/>
              <a:pPr>
                <a:defRPr/>
              </a:pPr>
              <a:t>‹#›</a:t>
            </a:fld>
            <a:endParaRPr lang="en-US" altLang="en-US" dirty="0"/>
          </a:p>
        </p:txBody>
      </p:sp>
    </p:spTree>
    <p:extLst>
      <p:ext uri="{BB962C8B-B14F-4D97-AF65-F5344CB8AC3E}">
        <p14:creationId xmlns:p14="http://schemas.microsoft.com/office/powerpoint/2010/main" val="35211491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8_Free Content">
    <p:spTree>
      <p:nvGrpSpPr>
        <p:cNvPr id="1" name=""/>
        <p:cNvGrpSpPr/>
        <p:nvPr/>
      </p:nvGrpSpPr>
      <p:grpSpPr>
        <a:xfrm>
          <a:off x="0" y="0"/>
          <a:ext cx="0" cy="0"/>
          <a:chOff x="0" y="0"/>
          <a:chExt cx="0" cy="0"/>
        </a:xfrm>
      </p:grpSpPr>
      <p:sp>
        <p:nvSpPr>
          <p:cNvPr id="5" name="Text Placeholder 3"/>
          <p:cNvSpPr>
            <a:spLocks noGrp="1"/>
          </p:cNvSpPr>
          <p:nvPr>
            <p:ph type="body" sz="quarter" idx="13"/>
          </p:nvPr>
        </p:nvSpPr>
        <p:spPr>
          <a:xfrm>
            <a:off x="720000" y="2112963"/>
            <a:ext cx="10982400" cy="4013627"/>
          </a:xfrm>
        </p:spPr>
        <p:txBody>
          <a:bodyPr>
            <a:noAutofit/>
          </a:bodyPr>
          <a:lstStyle/>
          <a:p>
            <a:pPr lvl="0"/>
            <a:r>
              <a:rPr lang="en-US" dirty="0"/>
              <a:t>Click to edit Master text styles</a:t>
            </a:r>
          </a:p>
          <a:p>
            <a:pPr lvl="1"/>
            <a:r>
              <a:rPr lang="en-US" dirty="0"/>
              <a:t>Second level</a:t>
            </a:r>
          </a:p>
          <a:p>
            <a:pPr lvl="2"/>
            <a:r>
              <a:rPr lang="en-US" dirty="0"/>
              <a:t>Third level</a:t>
            </a:r>
          </a:p>
        </p:txBody>
      </p:sp>
      <p:sp>
        <p:nvSpPr>
          <p:cNvPr id="6" name="Title 1"/>
          <p:cNvSpPr>
            <a:spLocks noGrp="1"/>
          </p:cNvSpPr>
          <p:nvPr>
            <p:ph type="title"/>
          </p:nvPr>
        </p:nvSpPr>
        <p:spPr>
          <a:xfrm>
            <a:off x="720000" y="550801"/>
            <a:ext cx="7006269" cy="553999"/>
          </a:xfrm>
        </p:spPr>
        <p:txBody>
          <a:bodyPr anchor="b">
            <a:noAutofit/>
          </a:bodyPr>
          <a:lstStyle>
            <a:lvl1pPr>
              <a:defRPr sz="3200" cap="all" baseline="0"/>
            </a:lvl1pPr>
          </a:lstStyle>
          <a:p>
            <a:r>
              <a:rPr lang="en-US" dirty="0"/>
              <a:t>Click to edit Master title style</a:t>
            </a:r>
          </a:p>
        </p:txBody>
      </p:sp>
      <p:sp>
        <p:nvSpPr>
          <p:cNvPr id="7" name="Text Placeholder 11"/>
          <p:cNvSpPr>
            <a:spLocks noGrp="1"/>
          </p:cNvSpPr>
          <p:nvPr>
            <p:ph type="body" sz="quarter" idx="14"/>
          </p:nvPr>
        </p:nvSpPr>
        <p:spPr>
          <a:xfrm>
            <a:off x="720000" y="1080001"/>
            <a:ext cx="7006269" cy="488795"/>
          </a:xfrm>
        </p:spPr>
        <p:txBody>
          <a:bodyPr>
            <a:noAutofit/>
          </a:bodyPr>
          <a:lstStyle>
            <a:lvl1pPr marL="0" indent="0">
              <a:buNone/>
              <a:defRPr sz="2667" baseline="0">
                <a:solidFill>
                  <a:schemeClr val="tx1"/>
                </a:solidFill>
              </a:defRPr>
            </a:lvl1pPr>
          </a:lstStyle>
          <a:p>
            <a:pPr lvl="0"/>
            <a:r>
              <a:rPr lang="en-US" dirty="0"/>
              <a:t>Click to edit Master text styles</a:t>
            </a:r>
          </a:p>
        </p:txBody>
      </p:sp>
      <p:sp>
        <p:nvSpPr>
          <p:cNvPr id="9" name="Slide Number Placeholder 5"/>
          <p:cNvSpPr>
            <a:spLocks noGrp="1"/>
          </p:cNvSpPr>
          <p:nvPr>
            <p:ph type="sldNum" sz="quarter" idx="15"/>
          </p:nvPr>
        </p:nvSpPr>
        <p:spPr/>
        <p:txBody>
          <a:bodyPr/>
          <a:lstStyle>
            <a:lvl1pPr>
              <a:defRPr/>
            </a:lvl1pPr>
          </a:lstStyle>
          <a:p>
            <a:pPr>
              <a:defRPr/>
            </a:pPr>
            <a:fld id="{711A7CD0-78D0-42EA-ADB5-8E9333008CAE}" type="slidenum">
              <a:rPr lang="en-US" altLang="en-US"/>
              <a:pPr>
                <a:defRPr/>
              </a:pPr>
              <a:t>‹#›</a:t>
            </a:fld>
            <a:endParaRPr lang="en-US" altLang="en-US" dirty="0"/>
          </a:p>
        </p:txBody>
      </p:sp>
    </p:spTree>
    <p:extLst>
      <p:ext uri="{BB962C8B-B14F-4D97-AF65-F5344CB8AC3E}">
        <p14:creationId xmlns:p14="http://schemas.microsoft.com/office/powerpoint/2010/main" val="31670615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23219768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ext Slide 02">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9689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3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0000" y="552121"/>
            <a:ext cx="7006269" cy="553999"/>
          </a:xfrm>
        </p:spPr>
        <p:txBody>
          <a:bodyPr anchor="b">
            <a:noAutofit/>
          </a:bodyPr>
          <a:lstStyle>
            <a:lvl1pPr>
              <a:defRPr sz="3200" cap="all" baseline="0"/>
            </a:lvl1pPr>
          </a:lstStyle>
          <a:p>
            <a:r>
              <a:rPr lang="en-US"/>
              <a:t>Click to edit Master title style</a:t>
            </a:r>
            <a:endParaRPr lang="en-US" dirty="0"/>
          </a:p>
        </p:txBody>
      </p:sp>
      <p:sp>
        <p:nvSpPr>
          <p:cNvPr id="12" name="Text Placeholder 11"/>
          <p:cNvSpPr>
            <a:spLocks noGrp="1"/>
          </p:cNvSpPr>
          <p:nvPr>
            <p:ph type="body" sz="quarter" idx="10"/>
          </p:nvPr>
        </p:nvSpPr>
        <p:spPr>
          <a:xfrm>
            <a:off x="720000" y="1080001"/>
            <a:ext cx="7006269"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13" name="Text Placeholder 6"/>
          <p:cNvSpPr>
            <a:spLocks noGrp="1"/>
          </p:cNvSpPr>
          <p:nvPr>
            <p:ph type="body" sz="quarter" idx="12"/>
          </p:nvPr>
        </p:nvSpPr>
        <p:spPr>
          <a:xfrm>
            <a:off x="720000" y="2112963"/>
            <a:ext cx="10742400" cy="4020208"/>
          </a:xfrm>
        </p:spPr>
        <p:txBody>
          <a:bodyPr>
            <a:noAutofit/>
          </a:bodyPr>
          <a:lstStyle>
            <a:lvl1pPr marL="0" indent="0">
              <a:buNone/>
              <a:defRPr sz="2133" baseline="0"/>
            </a:lvl1pPr>
          </a:lstStyle>
          <a:p>
            <a:pPr lvl="0"/>
            <a:r>
              <a:rPr lang="en-US"/>
              <a:t>Click to edit Master text styles</a:t>
            </a:r>
          </a:p>
        </p:txBody>
      </p:sp>
      <p:sp>
        <p:nvSpPr>
          <p:cNvPr id="6" name="Slide Number Placeholder 5"/>
          <p:cNvSpPr>
            <a:spLocks noGrp="1"/>
          </p:cNvSpPr>
          <p:nvPr>
            <p:ph type="sldNum" sz="quarter" idx="13"/>
          </p:nvPr>
        </p:nvSpPr>
        <p:spPr/>
        <p:txBody>
          <a:bodyPr/>
          <a:lstStyle>
            <a:lvl1pPr>
              <a:defRPr/>
            </a:lvl1pPr>
          </a:lstStyle>
          <a:p>
            <a:pPr>
              <a:defRPr/>
            </a:pPr>
            <a:fld id="{D7A788FA-F864-4521-9DFD-AF03C9BFF3E5}" type="slidenum">
              <a:rPr lang="en-US" altLang="en-US"/>
              <a:pPr>
                <a:defRPr/>
              </a:pPr>
              <a:t>‹#›</a:t>
            </a:fld>
            <a:endParaRPr lang="en-US" altLang="en-US" dirty="0"/>
          </a:p>
        </p:txBody>
      </p:sp>
    </p:spTree>
    <p:extLst>
      <p:ext uri="{BB962C8B-B14F-4D97-AF65-F5344CB8AC3E}">
        <p14:creationId xmlns:p14="http://schemas.microsoft.com/office/powerpoint/2010/main" val="31130197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3_Title and Text"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Arial"/>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Arial"/>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Arial"/>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D79D41"/>
                </a:solidFill>
                <a:effectLst/>
                <a:latin typeface="Arial Narrow" panose="020B0606020202030204" pitchFamily="34" charset="0"/>
              </a:rPr>
              <a:t>Content of this presentation is copyright</a:t>
            </a:r>
            <a:r>
              <a:rPr lang="en-CH" sz="1200" b="0" i="0" dirty="0">
                <a:solidFill>
                  <a:srgbClr val="D79D41"/>
                </a:solidFill>
                <a:effectLst/>
                <a:latin typeface="Arial Narrow" panose="020B0606020202030204" pitchFamily="34" charset="0"/>
              </a:rPr>
              <a:t> </a:t>
            </a:r>
            <a:r>
              <a:rPr lang="en-US" sz="1200" b="0" i="0" dirty="0">
                <a:solidFill>
                  <a:srgbClr val="D79D41"/>
                </a:solidFill>
                <a:effectLst/>
                <a:latin typeface="Arial Narrow" panose="020B0606020202030204" pitchFamily="34" charset="0"/>
              </a:rPr>
              <a:t>and responsibility of the author. Permission is required for re-use</a:t>
            </a:r>
            <a:r>
              <a:rPr lang="en-CH" sz="1200" b="0" i="0" dirty="0">
                <a:solidFill>
                  <a:srgbClr val="D79D41"/>
                </a:solidFill>
                <a:effectLst/>
                <a:latin typeface="Arial Narrow" panose="020B0606020202030204" pitchFamily="34" charset="0"/>
              </a:rPr>
              <a:t>.</a:t>
            </a:r>
            <a:endParaRPr lang="en-US" sz="1200" b="0" i="0" dirty="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Arial"/>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Arial"/>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4146559700"/>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Small text_vertical design">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1312526F-0FD2-454D-BFE5-90089CB6A4B6}"/>
              </a:ext>
            </a:extLst>
          </p:cNvPr>
          <p:cNvSpPr>
            <a:spLocks noGrp="1"/>
          </p:cNvSpPr>
          <p:nvPr>
            <p:ph type="body" sz="quarter" idx="12" hasCustomPrompt="1"/>
          </p:nvPr>
        </p:nvSpPr>
        <p:spPr>
          <a:xfrm>
            <a:off x="1328738" y="775432"/>
            <a:ext cx="10025063"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
        <p:nvSpPr>
          <p:cNvPr id="10" name="Text Placeholder 4">
            <a:extLst>
              <a:ext uri="{FF2B5EF4-FFF2-40B4-BE49-F238E27FC236}">
                <a16:creationId xmlns:a16="http://schemas.microsoft.com/office/drawing/2014/main" id="{A5BAAB68-3C66-C04D-B8CB-65BBD3182273}"/>
              </a:ext>
            </a:extLst>
          </p:cNvPr>
          <p:cNvSpPr>
            <a:spLocks noGrp="1"/>
          </p:cNvSpPr>
          <p:nvPr>
            <p:ph type="body" sz="quarter" idx="13"/>
          </p:nvPr>
        </p:nvSpPr>
        <p:spPr>
          <a:xfrm>
            <a:off x="1328738" y="2047897"/>
            <a:ext cx="10025063" cy="4034673"/>
          </a:xfrm>
          <a:prstGeom prst="rect">
            <a:avLst/>
          </a:prstGeom>
        </p:spPr>
        <p:txBody>
          <a:bodyPr>
            <a:normAutofit/>
          </a:bodyPr>
          <a:lstStyle>
            <a:lvl1pPr marL="228594" indent="-228594">
              <a:buClr>
                <a:schemeClr val="accent1"/>
              </a:buClr>
              <a:buFont typeface="Arial" panose="020B0604020202020204" pitchFamily="34" charset="0"/>
              <a:buChar char="•"/>
              <a:tabLst/>
              <a:defRPr sz="1800"/>
            </a:lvl1pPr>
            <a:lvl2pPr marL="685783" indent="-228594">
              <a:buClr>
                <a:schemeClr val="accent1"/>
              </a:buClr>
              <a:buFont typeface="Arial" panose="020B0604020202020204" pitchFamily="34" charset="0"/>
              <a:buChar char="•"/>
              <a:tabLst/>
              <a:defRPr sz="1600"/>
            </a:lvl2pPr>
            <a:lvl3pPr marL="1142971" indent="-228594">
              <a:buClr>
                <a:schemeClr val="accent1"/>
              </a:buClr>
              <a:buFont typeface="Arial" panose="020B0604020202020204" pitchFamily="34" charset="0"/>
              <a:buChar char="•"/>
              <a:tabLst/>
              <a:defRPr sz="1400"/>
            </a:lvl3pPr>
            <a:lvl4pPr marL="1523962" indent="-152396">
              <a:buClr>
                <a:schemeClr val="accent1"/>
              </a:buClr>
              <a:buFont typeface="Arial" panose="020B0604020202020204" pitchFamily="34" charset="0"/>
              <a:buChar char="•"/>
              <a:tabLst/>
              <a:defRPr sz="1200"/>
            </a:lvl4pPr>
            <a:lvl5pPr marL="1879553" indent="-50799">
              <a:buClr>
                <a:schemeClr val="accent1"/>
              </a:buClr>
              <a:buFont typeface="Arial" panose="020B0604020202020204" pitchFamily="34" charset="0"/>
              <a:buChar char="•"/>
              <a:tabLst/>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pic>
        <p:nvPicPr>
          <p:cNvPr id="6" name="Picture 5">
            <a:extLst>
              <a:ext uri="{FF2B5EF4-FFF2-40B4-BE49-F238E27FC236}">
                <a16:creationId xmlns:a16="http://schemas.microsoft.com/office/drawing/2014/main" id="{1513326A-79A8-A442-8D19-7F7F4C01ED37}"/>
              </a:ext>
            </a:extLst>
          </p:cNvPr>
          <p:cNvPicPr>
            <a:picLocks noChangeAspect="1"/>
          </p:cNvPicPr>
          <p:nvPr userDrawn="1"/>
        </p:nvPicPr>
        <p:blipFill>
          <a:blip r:embed="rId2"/>
          <a:stretch>
            <a:fillRect/>
          </a:stretch>
        </p:blipFill>
        <p:spPr>
          <a:xfrm>
            <a:off x="0" y="0"/>
            <a:ext cx="203200" cy="6858000"/>
          </a:xfrm>
          <a:prstGeom prst="rect">
            <a:avLst/>
          </a:prstGeom>
        </p:spPr>
      </p:pic>
    </p:spTree>
    <p:extLst>
      <p:ext uri="{BB962C8B-B14F-4D97-AF65-F5344CB8AC3E}">
        <p14:creationId xmlns:p14="http://schemas.microsoft.com/office/powerpoint/2010/main" val="27648848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4CBB1-52C5-4686-A7AA-10B8744D8B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FB7717-5C57-4BF9-87C7-883523A262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52C142-49A9-4A04-B9D9-5D5F84236E42}"/>
              </a:ext>
            </a:extLst>
          </p:cNvPr>
          <p:cNvSpPr>
            <a:spLocks noGrp="1"/>
          </p:cNvSpPr>
          <p:nvPr>
            <p:ph type="dt" sz="half" idx="10"/>
          </p:nvPr>
        </p:nvSpPr>
        <p:spPr/>
        <p:txBody>
          <a:bodyPr/>
          <a:lstStyle/>
          <a:p>
            <a:fld id="{5526CF8E-5D20-4C96-953E-11A56F2AE422}" type="datetimeFigureOut">
              <a:rPr lang="en-US" smtClean="0"/>
              <a:t>5/13/26</a:t>
            </a:fld>
            <a:endParaRPr lang="en-US"/>
          </a:p>
        </p:txBody>
      </p:sp>
      <p:sp>
        <p:nvSpPr>
          <p:cNvPr id="5" name="Footer Placeholder 4">
            <a:extLst>
              <a:ext uri="{FF2B5EF4-FFF2-40B4-BE49-F238E27FC236}">
                <a16:creationId xmlns:a16="http://schemas.microsoft.com/office/drawing/2014/main" id="{67AEF649-C76F-4817-802E-340AD8DBBB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AA74E-D01C-42A2-A8F0-B65F68FD09AA}"/>
              </a:ext>
            </a:extLst>
          </p:cNvPr>
          <p:cNvSpPr>
            <a:spLocks noGrp="1"/>
          </p:cNvSpPr>
          <p:nvPr>
            <p:ph type="sldNum" sz="quarter" idx="12"/>
          </p:nvPr>
        </p:nvSpPr>
        <p:spPr/>
        <p:txBody>
          <a:bodyPr/>
          <a:lstStyle/>
          <a:p>
            <a:fld id="{91F76B2F-F27A-475B-8ACD-83E11BDB55C1}" type="slidenum">
              <a:rPr lang="en-US" smtClean="0"/>
              <a:t>‹#›</a:t>
            </a:fld>
            <a:endParaRPr lang="en-US"/>
          </a:p>
        </p:txBody>
      </p:sp>
    </p:spTree>
    <p:extLst>
      <p:ext uri="{BB962C8B-B14F-4D97-AF65-F5344CB8AC3E}">
        <p14:creationId xmlns:p14="http://schemas.microsoft.com/office/powerpoint/2010/main" val="3795038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23559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0848D-5BB8-4AAD-9CF8-DB91241541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589240-4A86-461A-93BD-F203833C268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2D37BA-FCC6-4C35-9F7C-5255F0BE40AD}"/>
              </a:ext>
            </a:extLst>
          </p:cNvPr>
          <p:cNvSpPr>
            <a:spLocks noGrp="1"/>
          </p:cNvSpPr>
          <p:nvPr>
            <p:ph type="dt" sz="half" idx="10"/>
          </p:nvPr>
        </p:nvSpPr>
        <p:spPr/>
        <p:txBody>
          <a:bodyPr/>
          <a:lstStyle/>
          <a:p>
            <a:fld id="{5526CF8E-5D20-4C96-953E-11A56F2AE422}" type="datetimeFigureOut">
              <a:rPr lang="en-US" smtClean="0"/>
              <a:t>5/13/26</a:t>
            </a:fld>
            <a:endParaRPr lang="en-US"/>
          </a:p>
        </p:txBody>
      </p:sp>
      <p:sp>
        <p:nvSpPr>
          <p:cNvPr id="5" name="Footer Placeholder 4">
            <a:extLst>
              <a:ext uri="{FF2B5EF4-FFF2-40B4-BE49-F238E27FC236}">
                <a16:creationId xmlns:a16="http://schemas.microsoft.com/office/drawing/2014/main" id="{C347C886-CCFD-45D4-98DA-EB394B750F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B39489-13DF-49B2-AF6F-EB6BF0DC7B46}"/>
              </a:ext>
            </a:extLst>
          </p:cNvPr>
          <p:cNvSpPr>
            <a:spLocks noGrp="1"/>
          </p:cNvSpPr>
          <p:nvPr>
            <p:ph type="sldNum" sz="quarter" idx="12"/>
          </p:nvPr>
        </p:nvSpPr>
        <p:spPr/>
        <p:txBody>
          <a:bodyPr/>
          <a:lstStyle/>
          <a:p>
            <a:fld id="{91F76B2F-F27A-475B-8ACD-83E11BDB55C1}" type="slidenum">
              <a:rPr lang="en-US" smtClean="0"/>
              <a:t>‹#›</a:t>
            </a:fld>
            <a:endParaRPr lang="en-US"/>
          </a:p>
        </p:txBody>
      </p:sp>
    </p:spTree>
    <p:extLst>
      <p:ext uri="{BB962C8B-B14F-4D97-AF65-F5344CB8AC3E}">
        <p14:creationId xmlns:p14="http://schemas.microsoft.com/office/powerpoint/2010/main" val="38758986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7D93E-A47B-47C3-8D59-340B27664C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252E30-7F9D-4814-91C9-DF7FDE62CD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852122A-BE7A-4445-89C6-AFCF3430EB52}"/>
              </a:ext>
            </a:extLst>
          </p:cNvPr>
          <p:cNvSpPr>
            <a:spLocks noGrp="1"/>
          </p:cNvSpPr>
          <p:nvPr>
            <p:ph type="dt" sz="half" idx="10"/>
          </p:nvPr>
        </p:nvSpPr>
        <p:spPr/>
        <p:txBody>
          <a:bodyPr/>
          <a:lstStyle/>
          <a:p>
            <a:fld id="{5526CF8E-5D20-4C96-953E-11A56F2AE422}" type="datetimeFigureOut">
              <a:rPr lang="en-US" smtClean="0"/>
              <a:t>5/13/26</a:t>
            </a:fld>
            <a:endParaRPr lang="en-US"/>
          </a:p>
        </p:txBody>
      </p:sp>
      <p:sp>
        <p:nvSpPr>
          <p:cNvPr id="5" name="Footer Placeholder 4">
            <a:extLst>
              <a:ext uri="{FF2B5EF4-FFF2-40B4-BE49-F238E27FC236}">
                <a16:creationId xmlns:a16="http://schemas.microsoft.com/office/drawing/2014/main" id="{FA60AA9B-2384-44F9-916D-C008B66B8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CF83F-D3E7-4CF2-884C-1C21DEF33221}"/>
              </a:ext>
            </a:extLst>
          </p:cNvPr>
          <p:cNvSpPr>
            <a:spLocks noGrp="1"/>
          </p:cNvSpPr>
          <p:nvPr>
            <p:ph type="sldNum" sz="quarter" idx="12"/>
          </p:nvPr>
        </p:nvSpPr>
        <p:spPr/>
        <p:txBody>
          <a:bodyPr/>
          <a:lstStyle/>
          <a:p>
            <a:fld id="{91F76B2F-F27A-475B-8ACD-83E11BDB55C1}" type="slidenum">
              <a:rPr lang="en-US" smtClean="0"/>
              <a:t>‹#›</a:t>
            </a:fld>
            <a:endParaRPr lang="en-US"/>
          </a:p>
        </p:txBody>
      </p:sp>
    </p:spTree>
    <p:extLst>
      <p:ext uri="{BB962C8B-B14F-4D97-AF65-F5344CB8AC3E}">
        <p14:creationId xmlns:p14="http://schemas.microsoft.com/office/powerpoint/2010/main" val="27822456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F81FA-3AB0-4539-B6A0-743545DF3E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2CCE13-BB10-4840-B5C8-8945539F5F2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490513-3132-4400-A1B7-F7B5E5BB7DE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B13F49-AF49-42B6-91C3-1F77093E2F00}"/>
              </a:ext>
            </a:extLst>
          </p:cNvPr>
          <p:cNvSpPr>
            <a:spLocks noGrp="1"/>
          </p:cNvSpPr>
          <p:nvPr>
            <p:ph type="dt" sz="half" idx="10"/>
          </p:nvPr>
        </p:nvSpPr>
        <p:spPr/>
        <p:txBody>
          <a:bodyPr/>
          <a:lstStyle/>
          <a:p>
            <a:fld id="{5526CF8E-5D20-4C96-953E-11A56F2AE422}" type="datetimeFigureOut">
              <a:rPr lang="en-US" smtClean="0"/>
              <a:t>5/13/26</a:t>
            </a:fld>
            <a:endParaRPr lang="en-US"/>
          </a:p>
        </p:txBody>
      </p:sp>
      <p:sp>
        <p:nvSpPr>
          <p:cNvPr id="6" name="Footer Placeholder 5">
            <a:extLst>
              <a:ext uri="{FF2B5EF4-FFF2-40B4-BE49-F238E27FC236}">
                <a16:creationId xmlns:a16="http://schemas.microsoft.com/office/drawing/2014/main" id="{20ABF284-4D34-46FF-8DB1-DB007E9839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C9E3C4-7383-4DD7-A9CC-3800751B1985}"/>
              </a:ext>
            </a:extLst>
          </p:cNvPr>
          <p:cNvSpPr>
            <a:spLocks noGrp="1"/>
          </p:cNvSpPr>
          <p:nvPr>
            <p:ph type="sldNum" sz="quarter" idx="12"/>
          </p:nvPr>
        </p:nvSpPr>
        <p:spPr/>
        <p:txBody>
          <a:bodyPr/>
          <a:lstStyle/>
          <a:p>
            <a:fld id="{91F76B2F-F27A-475B-8ACD-83E11BDB55C1}" type="slidenum">
              <a:rPr lang="en-US" smtClean="0"/>
              <a:t>‹#›</a:t>
            </a:fld>
            <a:endParaRPr lang="en-US"/>
          </a:p>
        </p:txBody>
      </p:sp>
    </p:spTree>
    <p:extLst>
      <p:ext uri="{BB962C8B-B14F-4D97-AF65-F5344CB8AC3E}">
        <p14:creationId xmlns:p14="http://schemas.microsoft.com/office/powerpoint/2010/main" val="40875772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24A6A-8385-4119-8A2B-D3D8AC39E3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426FE1-9F39-48B1-889F-2FCB9C11F6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19BA9BD-DD14-436B-BF85-3DA3404EC2A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202F7E-9AC6-4E73-8564-C2BF1A43C5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B284712-2B91-455E-89F8-8663CB776AA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A3B615-D88A-4777-BFB6-03C97F47A868}"/>
              </a:ext>
            </a:extLst>
          </p:cNvPr>
          <p:cNvSpPr>
            <a:spLocks noGrp="1"/>
          </p:cNvSpPr>
          <p:nvPr>
            <p:ph type="dt" sz="half" idx="10"/>
          </p:nvPr>
        </p:nvSpPr>
        <p:spPr/>
        <p:txBody>
          <a:bodyPr/>
          <a:lstStyle/>
          <a:p>
            <a:fld id="{5526CF8E-5D20-4C96-953E-11A56F2AE422}" type="datetimeFigureOut">
              <a:rPr lang="en-US" smtClean="0"/>
              <a:t>5/13/26</a:t>
            </a:fld>
            <a:endParaRPr lang="en-US"/>
          </a:p>
        </p:txBody>
      </p:sp>
      <p:sp>
        <p:nvSpPr>
          <p:cNvPr id="8" name="Footer Placeholder 7">
            <a:extLst>
              <a:ext uri="{FF2B5EF4-FFF2-40B4-BE49-F238E27FC236}">
                <a16:creationId xmlns:a16="http://schemas.microsoft.com/office/drawing/2014/main" id="{F34D976E-2690-45BF-8E5A-6ECE35DFD9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3C499E-1833-4A6C-BCD3-9BAB82FFE57F}"/>
              </a:ext>
            </a:extLst>
          </p:cNvPr>
          <p:cNvSpPr>
            <a:spLocks noGrp="1"/>
          </p:cNvSpPr>
          <p:nvPr>
            <p:ph type="sldNum" sz="quarter" idx="12"/>
          </p:nvPr>
        </p:nvSpPr>
        <p:spPr/>
        <p:txBody>
          <a:bodyPr/>
          <a:lstStyle/>
          <a:p>
            <a:fld id="{91F76B2F-F27A-475B-8ACD-83E11BDB55C1}" type="slidenum">
              <a:rPr lang="en-US" smtClean="0"/>
              <a:t>‹#›</a:t>
            </a:fld>
            <a:endParaRPr lang="en-US"/>
          </a:p>
        </p:txBody>
      </p:sp>
    </p:spTree>
    <p:extLst>
      <p:ext uri="{BB962C8B-B14F-4D97-AF65-F5344CB8AC3E}">
        <p14:creationId xmlns:p14="http://schemas.microsoft.com/office/powerpoint/2010/main" val="7120093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E69A9-742A-4B86-AE41-9758C1D1A1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724654-C0D7-40A2-88C1-A7A53E92FB7E}"/>
              </a:ext>
            </a:extLst>
          </p:cNvPr>
          <p:cNvSpPr>
            <a:spLocks noGrp="1"/>
          </p:cNvSpPr>
          <p:nvPr>
            <p:ph type="dt" sz="half" idx="10"/>
          </p:nvPr>
        </p:nvSpPr>
        <p:spPr/>
        <p:txBody>
          <a:bodyPr/>
          <a:lstStyle/>
          <a:p>
            <a:fld id="{5526CF8E-5D20-4C96-953E-11A56F2AE422}" type="datetimeFigureOut">
              <a:rPr lang="en-US" smtClean="0"/>
              <a:t>5/13/26</a:t>
            </a:fld>
            <a:endParaRPr lang="en-US"/>
          </a:p>
        </p:txBody>
      </p:sp>
      <p:sp>
        <p:nvSpPr>
          <p:cNvPr id="4" name="Footer Placeholder 3">
            <a:extLst>
              <a:ext uri="{FF2B5EF4-FFF2-40B4-BE49-F238E27FC236}">
                <a16:creationId xmlns:a16="http://schemas.microsoft.com/office/drawing/2014/main" id="{7133FAC7-23C5-4D93-BE51-26C9EC16F1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3920F3-CB43-4B2E-BAFC-55DF2BF9F1FE}"/>
              </a:ext>
            </a:extLst>
          </p:cNvPr>
          <p:cNvSpPr>
            <a:spLocks noGrp="1"/>
          </p:cNvSpPr>
          <p:nvPr>
            <p:ph type="sldNum" sz="quarter" idx="12"/>
          </p:nvPr>
        </p:nvSpPr>
        <p:spPr/>
        <p:txBody>
          <a:bodyPr/>
          <a:lstStyle/>
          <a:p>
            <a:fld id="{91F76B2F-F27A-475B-8ACD-83E11BDB55C1}" type="slidenum">
              <a:rPr lang="en-US" smtClean="0"/>
              <a:t>‹#›</a:t>
            </a:fld>
            <a:endParaRPr lang="en-US"/>
          </a:p>
        </p:txBody>
      </p:sp>
    </p:spTree>
    <p:extLst>
      <p:ext uri="{BB962C8B-B14F-4D97-AF65-F5344CB8AC3E}">
        <p14:creationId xmlns:p14="http://schemas.microsoft.com/office/powerpoint/2010/main" val="18738396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42FBDE-93B5-44F0-B357-599C71D385C4}"/>
              </a:ext>
            </a:extLst>
          </p:cNvPr>
          <p:cNvSpPr>
            <a:spLocks noGrp="1"/>
          </p:cNvSpPr>
          <p:nvPr>
            <p:ph type="dt" sz="half" idx="10"/>
          </p:nvPr>
        </p:nvSpPr>
        <p:spPr/>
        <p:txBody>
          <a:bodyPr/>
          <a:lstStyle/>
          <a:p>
            <a:fld id="{5526CF8E-5D20-4C96-953E-11A56F2AE422}" type="datetimeFigureOut">
              <a:rPr lang="en-US" smtClean="0"/>
              <a:t>5/13/26</a:t>
            </a:fld>
            <a:endParaRPr lang="en-US"/>
          </a:p>
        </p:txBody>
      </p:sp>
      <p:sp>
        <p:nvSpPr>
          <p:cNvPr id="3" name="Footer Placeholder 2">
            <a:extLst>
              <a:ext uri="{FF2B5EF4-FFF2-40B4-BE49-F238E27FC236}">
                <a16:creationId xmlns:a16="http://schemas.microsoft.com/office/drawing/2014/main" id="{F055BF19-A554-43EB-86A3-1291E51642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C09D8D-4671-4EE3-9192-FCACA97F1CB0}"/>
              </a:ext>
            </a:extLst>
          </p:cNvPr>
          <p:cNvSpPr>
            <a:spLocks noGrp="1"/>
          </p:cNvSpPr>
          <p:nvPr>
            <p:ph type="sldNum" sz="quarter" idx="12"/>
          </p:nvPr>
        </p:nvSpPr>
        <p:spPr/>
        <p:txBody>
          <a:bodyPr/>
          <a:lstStyle/>
          <a:p>
            <a:fld id="{91F76B2F-F27A-475B-8ACD-83E11BDB55C1}" type="slidenum">
              <a:rPr lang="en-US" smtClean="0"/>
              <a:t>‹#›</a:t>
            </a:fld>
            <a:endParaRPr lang="en-US"/>
          </a:p>
        </p:txBody>
      </p:sp>
    </p:spTree>
    <p:extLst>
      <p:ext uri="{BB962C8B-B14F-4D97-AF65-F5344CB8AC3E}">
        <p14:creationId xmlns:p14="http://schemas.microsoft.com/office/powerpoint/2010/main" val="26246331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48CC6-DB02-4CF8-9016-D88BE0C025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5DFDD9-E826-47B2-946A-C3A7A31516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A9E8DE-376B-4162-B87B-F99658A77B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32AD3CF-D341-4C79-A0D8-27E6187A055D}"/>
              </a:ext>
            </a:extLst>
          </p:cNvPr>
          <p:cNvSpPr>
            <a:spLocks noGrp="1"/>
          </p:cNvSpPr>
          <p:nvPr>
            <p:ph type="dt" sz="half" idx="10"/>
          </p:nvPr>
        </p:nvSpPr>
        <p:spPr/>
        <p:txBody>
          <a:bodyPr/>
          <a:lstStyle/>
          <a:p>
            <a:fld id="{5526CF8E-5D20-4C96-953E-11A56F2AE422}" type="datetimeFigureOut">
              <a:rPr lang="en-US" smtClean="0"/>
              <a:t>5/13/26</a:t>
            </a:fld>
            <a:endParaRPr lang="en-US"/>
          </a:p>
        </p:txBody>
      </p:sp>
      <p:sp>
        <p:nvSpPr>
          <p:cNvPr id="6" name="Footer Placeholder 5">
            <a:extLst>
              <a:ext uri="{FF2B5EF4-FFF2-40B4-BE49-F238E27FC236}">
                <a16:creationId xmlns:a16="http://schemas.microsoft.com/office/drawing/2014/main" id="{40788A74-3AC6-465A-8CE8-177D9B2967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D6E240-9C18-45CE-A9DB-FA4CD09731AB}"/>
              </a:ext>
            </a:extLst>
          </p:cNvPr>
          <p:cNvSpPr>
            <a:spLocks noGrp="1"/>
          </p:cNvSpPr>
          <p:nvPr>
            <p:ph type="sldNum" sz="quarter" idx="12"/>
          </p:nvPr>
        </p:nvSpPr>
        <p:spPr/>
        <p:txBody>
          <a:bodyPr/>
          <a:lstStyle/>
          <a:p>
            <a:fld id="{91F76B2F-F27A-475B-8ACD-83E11BDB55C1}" type="slidenum">
              <a:rPr lang="en-US" smtClean="0"/>
              <a:t>‹#›</a:t>
            </a:fld>
            <a:endParaRPr lang="en-US"/>
          </a:p>
        </p:txBody>
      </p:sp>
    </p:spTree>
    <p:extLst>
      <p:ext uri="{BB962C8B-B14F-4D97-AF65-F5344CB8AC3E}">
        <p14:creationId xmlns:p14="http://schemas.microsoft.com/office/powerpoint/2010/main" val="38459989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F28F9-ACE0-4CF2-8A5E-A4BC7E5103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0FE0F0-B442-4D7A-9B75-4D4412812E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853D31-CFEF-431C-A741-A6DD0368B4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E4CD3A9-B661-4709-B531-FEF68365B709}"/>
              </a:ext>
            </a:extLst>
          </p:cNvPr>
          <p:cNvSpPr>
            <a:spLocks noGrp="1"/>
          </p:cNvSpPr>
          <p:nvPr>
            <p:ph type="dt" sz="half" idx="10"/>
          </p:nvPr>
        </p:nvSpPr>
        <p:spPr/>
        <p:txBody>
          <a:bodyPr/>
          <a:lstStyle/>
          <a:p>
            <a:fld id="{5526CF8E-5D20-4C96-953E-11A56F2AE422}" type="datetimeFigureOut">
              <a:rPr lang="en-US" smtClean="0"/>
              <a:t>5/13/26</a:t>
            </a:fld>
            <a:endParaRPr lang="en-US"/>
          </a:p>
        </p:txBody>
      </p:sp>
      <p:sp>
        <p:nvSpPr>
          <p:cNvPr id="6" name="Footer Placeholder 5">
            <a:extLst>
              <a:ext uri="{FF2B5EF4-FFF2-40B4-BE49-F238E27FC236}">
                <a16:creationId xmlns:a16="http://schemas.microsoft.com/office/drawing/2014/main" id="{574F7182-E8E5-440C-8318-7C871ECF58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7F82E4-0D23-4264-966D-1699F0E90336}"/>
              </a:ext>
            </a:extLst>
          </p:cNvPr>
          <p:cNvSpPr>
            <a:spLocks noGrp="1"/>
          </p:cNvSpPr>
          <p:nvPr>
            <p:ph type="sldNum" sz="quarter" idx="12"/>
          </p:nvPr>
        </p:nvSpPr>
        <p:spPr/>
        <p:txBody>
          <a:bodyPr/>
          <a:lstStyle/>
          <a:p>
            <a:fld id="{91F76B2F-F27A-475B-8ACD-83E11BDB55C1}" type="slidenum">
              <a:rPr lang="en-US" smtClean="0"/>
              <a:t>‹#›</a:t>
            </a:fld>
            <a:endParaRPr lang="en-US"/>
          </a:p>
        </p:txBody>
      </p:sp>
    </p:spTree>
    <p:extLst>
      <p:ext uri="{BB962C8B-B14F-4D97-AF65-F5344CB8AC3E}">
        <p14:creationId xmlns:p14="http://schemas.microsoft.com/office/powerpoint/2010/main" val="22251629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F3970-F14F-4D17-86D1-D4A51F64E9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9925AD-FF0B-411C-A08C-63292020093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6214C8-A53E-484F-AC9F-E7637160F8F7}"/>
              </a:ext>
            </a:extLst>
          </p:cNvPr>
          <p:cNvSpPr>
            <a:spLocks noGrp="1"/>
          </p:cNvSpPr>
          <p:nvPr>
            <p:ph type="dt" sz="half" idx="10"/>
          </p:nvPr>
        </p:nvSpPr>
        <p:spPr/>
        <p:txBody>
          <a:bodyPr/>
          <a:lstStyle/>
          <a:p>
            <a:fld id="{5526CF8E-5D20-4C96-953E-11A56F2AE422}" type="datetimeFigureOut">
              <a:rPr lang="en-US" smtClean="0"/>
              <a:t>5/13/26</a:t>
            </a:fld>
            <a:endParaRPr lang="en-US"/>
          </a:p>
        </p:txBody>
      </p:sp>
      <p:sp>
        <p:nvSpPr>
          <p:cNvPr id="5" name="Footer Placeholder 4">
            <a:extLst>
              <a:ext uri="{FF2B5EF4-FFF2-40B4-BE49-F238E27FC236}">
                <a16:creationId xmlns:a16="http://schemas.microsoft.com/office/drawing/2014/main" id="{BCDCEE70-CE5B-434B-8EDA-4B545746DE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07EFA4-73C0-40BB-BC28-2C34C212EE92}"/>
              </a:ext>
            </a:extLst>
          </p:cNvPr>
          <p:cNvSpPr>
            <a:spLocks noGrp="1"/>
          </p:cNvSpPr>
          <p:nvPr>
            <p:ph type="sldNum" sz="quarter" idx="12"/>
          </p:nvPr>
        </p:nvSpPr>
        <p:spPr/>
        <p:txBody>
          <a:bodyPr/>
          <a:lstStyle/>
          <a:p>
            <a:fld id="{91F76B2F-F27A-475B-8ACD-83E11BDB55C1}" type="slidenum">
              <a:rPr lang="en-US" smtClean="0"/>
              <a:t>‹#›</a:t>
            </a:fld>
            <a:endParaRPr lang="en-US"/>
          </a:p>
        </p:txBody>
      </p:sp>
    </p:spTree>
    <p:extLst>
      <p:ext uri="{BB962C8B-B14F-4D97-AF65-F5344CB8AC3E}">
        <p14:creationId xmlns:p14="http://schemas.microsoft.com/office/powerpoint/2010/main" val="5559754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A6FA8E-79C1-4FB0-8B35-C270959981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0A23D1-2275-43F6-AAAF-861C88A416A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112FB2-7F72-44CE-8338-33394B7663A6}"/>
              </a:ext>
            </a:extLst>
          </p:cNvPr>
          <p:cNvSpPr>
            <a:spLocks noGrp="1"/>
          </p:cNvSpPr>
          <p:nvPr>
            <p:ph type="dt" sz="half" idx="10"/>
          </p:nvPr>
        </p:nvSpPr>
        <p:spPr/>
        <p:txBody>
          <a:bodyPr/>
          <a:lstStyle/>
          <a:p>
            <a:fld id="{5526CF8E-5D20-4C96-953E-11A56F2AE422}" type="datetimeFigureOut">
              <a:rPr lang="en-US" smtClean="0"/>
              <a:t>5/13/26</a:t>
            </a:fld>
            <a:endParaRPr lang="en-US"/>
          </a:p>
        </p:txBody>
      </p:sp>
      <p:sp>
        <p:nvSpPr>
          <p:cNvPr id="5" name="Footer Placeholder 4">
            <a:extLst>
              <a:ext uri="{FF2B5EF4-FFF2-40B4-BE49-F238E27FC236}">
                <a16:creationId xmlns:a16="http://schemas.microsoft.com/office/drawing/2014/main" id="{4C1941FD-F790-4A52-8126-83722D7848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257894-C3BA-46B2-874D-2E2A1581CBDA}"/>
              </a:ext>
            </a:extLst>
          </p:cNvPr>
          <p:cNvSpPr>
            <a:spLocks noGrp="1"/>
          </p:cNvSpPr>
          <p:nvPr>
            <p:ph type="sldNum" sz="quarter" idx="12"/>
          </p:nvPr>
        </p:nvSpPr>
        <p:spPr/>
        <p:txBody>
          <a:bodyPr/>
          <a:lstStyle/>
          <a:p>
            <a:fld id="{91F76B2F-F27A-475B-8ACD-83E11BDB55C1}" type="slidenum">
              <a:rPr lang="en-US" smtClean="0"/>
              <a:t>‹#›</a:t>
            </a:fld>
            <a:endParaRPr lang="en-US"/>
          </a:p>
        </p:txBody>
      </p:sp>
    </p:spTree>
    <p:extLst>
      <p:ext uri="{BB962C8B-B14F-4D97-AF65-F5344CB8AC3E}">
        <p14:creationId xmlns:p14="http://schemas.microsoft.com/office/powerpoint/2010/main" val="3457436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theme" Target="../theme/theme4.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theme" Target="../theme/theme5.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6.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26" Type="http://schemas.openxmlformats.org/officeDocument/2006/relationships/theme" Target="../theme/theme7.xml"/><Relationship Id="rId3" Type="http://schemas.openxmlformats.org/officeDocument/2006/relationships/slideLayout" Target="../slideLayouts/slideLayout102.xml"/><Relationship Id="rId21" Type="http://schemas.openxmlformats.org/officeDocument/2006/relationships/slideLayout" Target="../slideLayouts/slideLayout120.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slideLayout" Target="../slideLayouts/slideLayout124.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slideLayout" Target="../slideLayouts/slideLayout123.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6" Type="http://schemas.openxmlformats.org/officeDocument/2006/relationships/theme" Target="../theme/theme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43497082"/>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 id="2147484444" r:id="rId13"/>
    <p:sldLayoutId id="2147484445" r:id="rId14"/>
    <p:sldLayoutId id="2147484446" r:id="rId15"/>
    <p:sldLayoutId id="2147484447" r:id="rId16"/>
    <p:sldLayoutId id="2147484448" r:id="rId17"/>
  </p:sldLayoutIdLs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127968237"/>
      </p:ext>
    </p:extLst>
  </p:cSld>
  <p:clrMap bg1="lt1" tx1="dk1" bg2="lt2" tx2="dk2" accent1="accent1" accent2="accent2" accent3="accent3" accent4="accent4" accent5="accent5" accent6="accent6" hlink="hlink" folHlink="folHlink"/>
  <p:sldLayoutIdLst>
    <p:sldLayoutId id="2147484450" r:id="rId1"/>
    <p:sldLayoutId id="2147484451" r:id="rId2"/>
    <p:sldLayoutId id="2147484452" r:id="rId3"/>
    <p:sldLayoutId id="2147484453" r:id="rId4"/>
    <p:sldLayoutId id="2147484454" r:id="rId5"/>
    <p:sldLayoutId id="2147484455" r:id="rId6"/>
    <p:sldLayoutId id="2147484456" r:id="rId7"/>
    <p:sldLayoutId id="2147484457" r:id="rId8"/>
    <p:sldLayoutId id="2147484458" r:id="rId9"/>
    <p:sldLayoutId id="2147484459" r:id="rId10"/>
    <p:sldLayoutId id="2147484460" r:id="rId11"/>
    <p:sldLayoutId id="2147484461" r:id="rId12"/>
    <p:sldLayoutId id="2147484462" r:id="rId13"/>
    <p:sldLayoutId id="2147484463" r:id="rId14"/>
    <p:sldLayoutId id="2147484464" r:id="rId15"/>
    <p:sldLayoutId id="2147484465" r:id="rId16"/>
    <p:sldLayoutId id="2147484466" r:id="rId17"/>
    <p:sldLayoutId id="2147484467" r:id="rId18"/>
    <p:sldLayoutId id="2147484468" r:id="rId19"/>
    <p:sldLayoutId id="2147484469" r:id="rId20"/>
    <p:sldLayoutId id="2147484470" r:id="rId21"/>
    <p:sldLayoutId id="2147484471" r:id="rId22"/>
    <p:sldLayoutId id="2147484472" r:id="rId23"/>
    <p:sldLayoutId id="2147484473" r:id="rId24"/>
    <p:sldLayoutId id="2147484474" r:id="rId25"/>
  </p:sldLayoutIdLs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fld id="{94467357-6250-497A-ADEC-89B49E25C4B4}" type="datetimeFigureOut">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5/13/26</a:t>
            </a:fld>
            <a:endParaRPr lang="en-US">
              <a:solidFill>
                <a:prstClr val="black">
                  <a:tint val="75000"/>
                </a:prstClr>
              </a:solidFill>
              <a:latin typeface="Arial" charset="0"/>
              <a:ea typeface="ＭＳ Ｐゴシック"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Arial" charset="0"/>
              <a:ea typeface="ＭＳ Ｐゴシック" pitchFamily="34" charset="-128"/>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0CC24A81-7750-42D3-B21B-8D4E1D9C91E5}" type="slidenum">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a:t>
            </a:fld>
            <a:endParaRPr lang="en-US">
              <a:solidFill>
                <a:prstClr val="black">
                  <a:tint val="75000"/>
                </a:prstClr>
              </a:solidFill>
              <a:latin typeface="Arial" charset="0"/>
              <a:ea typeface="ＭＳ Ｐゴシック" pitchFamily="34" charset="-128"/>
            </a:endParaRPr>
          </a:p>
        </p:txBody>
      </p:sp>
    </p:spTree>
    <p:extLst>
      <p:ext uri="{BB962C8B-B14F-4D97-AF65-F5344CB8AC3E}">
        <p14:creationId xmlns:p14="http://schemas.microsoft.com/office/powerpoint/2010/main" val="544961268"/>
      </p:ext>
    </p:extLst>
  </p:cSld>
  <p:clrMap bg1="lt1" tx1="dk1" bg2="lt2" tx2="dk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 id="2147484611" r:id="rId8"/>
    <p:sldLayoutId id="2147484612" r:id="rId9"/>
    <p:sldLayoutId id="2147484613" r:id="rId10"/>
    <p:sldLayoutId id="2147484614" r:id="rId11"/>
    <p:sldLayoutId id="214748461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ooter Placeholder 6"/>
          <p:cNvSpPr>
            <a:spLocks noGrp="1"/>
          </p:cNvSpPr>
          <p:nvPr>
            <p:ph type="ftr" sz="quarter" idx="3"/>
          </p:nvPr>
        </p:nvSpPr>
        <p:spPr>
          <a:xfrm>
            <a:off x="304800" y="6356351"/>
            <a:ext cx="9997440" cy="365125"/>
          </a:xfrm>
          <a:prstGeom prst="rect">
            <a:avLst/>
          </a:prstGeom>
        </p:spPr>
        <p:txBody>
          <a:bodyPr vert="horz" lIns="45720" tIns="45720" rIns="9144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US" dirty="0">
              <a:solidFill>
                <a:srgbClr val="000000"/>
              </a:solidFill>
            </a:endParaRPr>
          </a:p>
        </p:txBody>
      </p:sp>
      <p:sp>
        <p:nvSpPr>
          <p:cNvPr id="6" name="Text Placeholder 3"/>
          <p:cNvSpPr>
            <a:spLocks noGrp="1"/>
          </p:cNvSpPr>
          <p:nvPr>
            <p:ph type="body" idx="1"/>
          </p:nvPr>
        </p:nvSpPr>
        <p:spPr>
          <a:xfrm>
            <a:off x="304800" y="1382974"/>
            <a:ext cx="11582400" cy="4720188"/>
          </a:xfrm>
          <a:prstGeom prst="rect">
            <a:avLst/>
          </a:prstGeom>
        </p:spPr>
        <p:txBody>
          <a:bodyPr vert="horz" lIns="91440" tIns="45720" rIns="91440" bIns="45720" rtlCol="0">
            <a:noAutofit/>
          </a:bodyPr>
          <a:lstStyle/>
          <a:p>
            <a:pPr lvl="0"/>
            <a:endParaRPr lang="en-US" dirty="0"/>
          </a:p>
        </p:txBody>
      </p:sp>
      <p:sp>
        <p:nvSpPr>
          <p:cNvPr id="8" name="Title Placeholder 1"/>
          <p:cNvSpPr>
            <a:spLocks noGrp="1"/>
          </p:cNvSpPr>
          <p:nvPr>
            <p:ph type="title"/>
          </p:nvPr>
        </p:nvSpPr>
        <p:spPr>
          <a:xfrm>
            <a:off x="121920" y="101763"/>
            <a:ext cx="11948160" cy="868363"/>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841874619"/>
      </p:ext>
    </p:extLst>
  </p:cSld>
  <p:clrMap bg1="lt1" tx1="dk1" bg2="lt2" tx2="dk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 id="2147484628" r:id="rId12"/>
    <p:sldLayoutId id="2147484629" r:id="rId13"/>
    <p:sldLayoutId id="2147484630" r:id="rId14"/>
    <p:sldLayoutId id="2147484640" r:id="rId15"/>
    <p:sldLayoutId id="2147484642" r:id="rId16"/>
    <p:sldLayoutId id="2147484643" r:id="rId17"/>
  </p:sldLayoutIdLst>
  <p:txStyles>
    <p:titleStyle>
      <a:lvl1pPr algn="ctr" defTabSz="1219170" rtl="0" eaLnBrk="1" latinLnBrk="0" hangingPunct="1">
        <a:spcBef>
          <a:spcPct val="0"/>
        </a:spcBef>
        <a:buNone/>
        <a:defRPr sz="3200" b="1" kern="1200" baseline="0">
          <a:solidFill>
            <a:schemeClr val="accent1"/>
          </a:solidFill>
          <a:latin typeface="Arial" panose="020B0604020202020204" pitchFamily="34" charset="0"/>
          <a:ea typeface="+mj-ea"/>
          <a:cs typeface="Arial" panose="020B0604020202020204" pitchFamily="34" charset="0"/>
        </a:defRPr>
      </a:lvl1pPr>
    </p:titleStyle>
    <p:bodyStyle>
      <a:lvl1pPr marL="0" indent="0" algn="l" defTabSz="1219170" rtl="0" eaLnBrk="1" latinLnBrk="0" hangingPunct="1">
        <a:spcBef>
          <a:spcPts val="0"/>
        </a:spcBef>
        <a:spcAft>
          <a:spcPts val="800"/>
        </a:spcAft>
        <a:buFont typeface="Arial" panose="020B0604020202020204" pitchFamily="34" charset="0"/>
        <a:buNone/>
        <a:defRPr sz="3200" kern="1200">
          <a:solidFill>
            <a:schemeClr val="tx1"/>
          </a:solidFill>
          <a:latin typeface="Arial" panose="020B0604020202020204" pitchFamily="34" charset="0"/>
          <a:ea typeface="+mn-ea"/>
          <a:cs typeface="Arial" panose="020B0604020202020204" pitchFamily="34" charset="0"/>
        </a:defRPr>
      </a:lvl1pPr>
      <a:lvl2pPr marL="1066773" indent="-457189" algn="l" defTabSz="1219170" rtl="0" eaLnBrk="1" latinLnBrk="0" hangingPunct="1">
        <a:spcBef>
          <a:spcPts val="0"/>
        </a:spcBef>
        <a:spcAft>
          <a:spcPts val="8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676358" marR="0" indent="-457189" algn="l" defTabSz="1219170" rtl="0" eaLnBrk="1" fontAlgn="auto" latinLnBrk="0" hangingPunct="1">
        <a:lnSpc>
          <a:spcPct val="100000"/>
        </a:lnSpc>
        <a:spcBef>
          <a:spcPts val="0"/>
        </a:spcBef>
        <a:spcAft>
          <a:spcPts val="800"/>
        </a:spcAft>
        <a:buClrTx/>
        <a:buSzPct val="70000"/>
        <a:buFont typeface="Wingdings 2" panose="05020102010507070707" pitchFamily="18" charset="2"/>
        <a:buChar char="®"/>
        <a:tabLst/>
        <a:defRPr sz="320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ts val="0"/>
        </a:spcBef>
        <a:spcAft>
          <a:spcPts val="8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ts val="0"/>
        </a:spcBef>
        <a:spcAft>
          <a:spcPts val="8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C015C93D-8543-4FB8-99E7-3C24E8012190}" type="datetimeFigureOut">
              <a:rPr lang="en-US"/>
              <a:pPr>
                <a:defRPr/>
              </a:pPr>
              <a:t>5/13/26</a:t>
            </a:fld>
            <a:endParaRPr lang="en-US" dirty="0"/>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FEC5A22D-1FF3-4715-9BC9-0ED548AFB713}" type="slidenum">
              <a:rPr lang="en-US" altLang="en-US"/>
              <a:pPr>
                <a:defRPr/>
              </a:pPr>
              <a:t>‹#›</a:t>
            </a:fld>
            <a:endParaRPr lang="en-US" altLang="en-US" dirty="0"/>
          </a:p>
        </p:txBody>
      </p:sp>
    </p:spTree>
    <p:extLst>
      <p:ext uri="{BB962C8B-B14F-4D97-AF65-F5344CB8AC3E}">
        <p14:creationId xmlns:p14="http://schemas.microsoft.com/office/powerpoint/2010/main" val="2233345298"/>
      </p:ext>
    </p:extLst>
  </p:cSld>
  <p:clrMap bg1="lt1" tx1="dk1" bg2="lt2" tx2="dk2" accent1="accent1" accent2="accent2" accent3="accent3" accent4="accent4" accent5="accent5" accent6="accent6" hlink="hlink" folHlink="folHlink"/>
  <p:sldLayoutIdLst>
    <p:sldLayoutId id="2147484645" r:id="rId1"/>
    <p:sldLayoutId id="2147484646" r:id="rId2"/>
    <p:sldLayoutId id="2147484647" r:id="rId3"/>
    <p:sldLayoutId id="2147484648" r:id="rId4"/>
    <p:sldLayoutId id="2147484649" r:id="rId5"/>
    <p:sldLayoutId id="2147484650" r:id="rId6"/>
    <p:sldLayoutId id="2147484651" r:id="rId7"/>
    <p:sldLayoutId id="2147484652" r:id="rId8"/>
    <p:sldLayoutId id="2147484653" r:id="rId9"/>
    <p:sldLayoutId id="2147484654" r:id="rId10"/>
    <p:sldLayoutId id="2147484655" r:id="rId11"/>
    <p:sldLayoutId id="2147484656" r:id="rId12"/>
    <p:sldLayoutId id="2147484657" r:id="rId13"/>
    <p:sldLayoutId id="2147484658" r:id="rId14"/>
    <p:sldLayoutId id="2147484659" r:id="rId15"/>
    <p:sldLayoutId id="2147484660" r:id="rId16"/>
    <p:sldLayoutId id="2147484661" r:id="rId17"/>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1B7AF3-4D08-4974-B097-782E6ADAAD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45C31E-614C-4799-BA9F-C7D980C0DC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A7A5D-5994-4AE1-BE49-21DEB75BB6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26CF8E-5D20-4C96-953E-11A56F2AE422}" type="datetimeFigureOut">
              <a:rPr lang="en-US" smtClean="0"/>
              <a:t>5/13/26</a:t>
            </a:fld>
            <a:endParaRPr lang="en-US"/>
          </a:p>
        </p:txBody>
      </p:sp>
      <p:sp>
        <p:nvSpPr>
          <p:cNvPr id="5" name="Footer Placeholder 4">
            <a:extLst>
              <a:ext uri="{FF2B5EF4-FFF2-40B4-BE49-F238E27FC236}">
                <a16:creationId xmlns:a16="http://schemas.microsoft.com/office/drawing/2014/main" id="{4155923D-15A5-4569-9A00-4CC690320A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F43152-E0FC-4516-9E5A-AA61805247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F76B2F-F27A-475B-8ACD-83E11BDB55C1}" type="slidenum">
              <a:rPr lang="en-US" smtClean="0"/>
              <a:t>‹#›</a:t>
            </a:fld>
            <a:endParaRPr lang="en-US"/>
          </a:p>
        </p:txBody>
      </p:sp>
    </p:spTree>
    <p:extLst>
      <p:ext uri="{BB962C8B-B14F-4D97-AF65-F5344CB8AC3E}">
        <p14:creationId xmlns:p14="http://schemas.microsoft.com/office/powerpoint/2010/main" val="809350291"/>
      </p:ext>
    </p:extLst>
  </p:cSld>
  <p:clrMap bg1="lt1" tx1="dk1" bg2="lt2" tx2="dk2" accent1="accent1" accent2="accent2" accent3="accent3" accent4="accent4" accent5="accent5" accent6="accent6" hlink="hlink" folHlink="folHlink"/>
  <p:sldLayoutIdLst>
    <p:sldLayoutId id="2147484663" r:id="rId1"/>
    <p:sldLayoutId id="2147484664" r:id="rId2"/>
    <p:sldLayoutId id="2147484665" r:id="rId3"/>
    <p:sldLayoutId id="2147484666" r:id="rId4"/>
    <p:sldLayoutId id="2147484667" r:id="rId5"/>
    <p:sldLayoutId id="2147484668" r:id="rId6"/>
    <p:sldLayoutId id="2147484669" r:id="rId7"/>
    <p:sldLayoutId id="2147484670" r:id="rId8"/>
    <p:sldLayoutId id="2147484671" r:id="rId9"/>
    <p:sldLayoutId id="2147484672" r:id="rId10"/>
    <p:sldLayoutId id="2147484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414007"/>
            <a:ext cx="10972800" cy="9800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578846"/>
            <a:ext cx="10972800" cy="41338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1"/>
            <a:ext cx="981752" cy="366183"/>
          </a:xfrm>
          <a:prstGeom prst="rect">
            <a:avLst/>
          </a:prstGeom>
        </p:spPr>
        <p:txBody>
          <a:bodyPr vert="horz" lIns="91440" tIns="45720" rIns="91440" bIns="45720" rtlCol="0" anchor="b" anchorCtr="0"/>
          <a:lstStyle>
            <a:lvl1pPr>
              <a:defRPr lang="en-US" sz="1000" smtClean="0">
                <a:solidFill>
                  <a:schemeClr val="tx2">
                    <a:lumMod val="60000"/>
                    <a:lumOff val="4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418824585"/>
      </p:ext>
    </p:extLst>
  </p:cSld>
  <p:clrMap bg1="lt1" tx1="dk1" bg2="lt2" tx2="dk2" accent1="accent1" accent2="accent2" accent3="accent3" accent4="accent4" accent5="accent5" accent6="accent6" hlink="hlink" folHlink="folHlink"/>
  <p:sldLayoutIdLst>
    <p:sldLayoutId id="2147484675" r:id="rId1"/>
    <p:sldLayoutId id="2147484676" r:id="rId2"/>
    <p:sldLayoutId id="2147484677" r:id="rId3"/>
    <p:sldLayoutId id="2147484678" r:id="rId4"/>
    <p:sldLayoutId id="2147484679" r:id="rId5"/>
    <p:sldLayoutId id="2147484680" r:id="rId6"/>
    <p:sldLayoutId id="2147484681" r:id="rId7"/>
    <p:sldLayoutId id="2147484682" r:id="rId8"/>
    <p:sldLayoutId id="2147484683" r:id="rId9"/>
    <p:sldLayoutId id="2147484684" r:id="rId10"/>
    <p:sldLayoutId id="2147484685" r:id="rId11"/>
    <p:sldLayoutId id="2147484686" r:id="rId12"/>
    <p:sldLayoutId id="2147484687" r:id="rId13"/>
    <p:sldLayoutId id="2147484688" r:id="rId14"/>
    <p:sldLayoutId id="2147484689" r:id="rId15"/>
    <p:sldLayoutId id="2147484690" r:id="rId16"/>
    <p:sldLayoutId id="2147484691" r:id="rId17"/>
    <p:sldLayoutId id="2147484692" r:id="rId18"/>
    <p:sldLayoutId id="2147484693" r:id="rId19"/>
    <p:sldLayoutId id="2147484694" r:id="rId20"/>
    <p:sldLayoutId id="2147484709" r:id="rId21"/>
    <p:sldLayoutId id="2147484710" r:id="rId22"/>
    <p:sldLayoutId id="2147484711" r:id="rId23"/>
    <p:sldLayoutId id="2147484712" r:id="rId24"/>
    <p:sldLayoutId id="2147484713" r:id="rId25"/>
  </p:sldLayoutIdLst>
  <p:hf hdr="0" ftr="0" dt="0"/>
  <p:txStyles>
    <p:titleStyle>
      <a:lvl1pPr algn="l" rtl="0" fontAlgn="base">
        <a:lnSpc>
          <a:spcPct val="85000"/>
        </a:lnSpc>
        <a:spcBef>
          <a:spcPct val="0"/>
        </a:spcBef>
        <a:spcAft>
          <a:spcPct val="0"/>
        </a:spcAft>
        <a:defRPr sz="3000">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200" algn="l" rtl="0" eaLnBrk="1" fontAlgn="base" hangingPunct="1">
        <a:lnSpc>
          <a:spcPct val="85000"/>
        </a:lnSpc>
        <a:spcBef>
          <a:spcPct val="0"/>
        </a:spcBef>
        <a:spcAft>
          <a:spcPct val="0"/>
        </a:spcAft>
        <a:defRPr sz="3200">
          <a:solidFill>
            <a:schemeClr val="tx2"/>
          </a:solidFill>
          <a:latin typeface="Arial" charset="0"/>
        </a:defRPr>
      </a:lvl6pPr>
      <a:lvl7pPr marL="914400" algn="l" rtl="0" eaLnBrk="1" fontAlgn="base" hangingPunct="1">
        <a:lnSpc>
          <a:spcPct val="85000"/>
        </a:lnSpc>
        <a:spcBef>
          <a:spcPct val="0"/>
        </a:spcBef>
        <a:spcAft>
          <a:spcPct val="0"/>
        </a:spcAft>
        <a:defRPr sz="3200">
          <a:solidFill>
            <a:schemeClr val="tx2"/>
          </a:solidFill>
          <a:latin typeface="Arial" charset="0"/>
        </a:defRPr>
      </a:lvl7pPr>
      <a:lvl8pPr marL="1371600" algn="l" rtl="0" eaLnBrk="1" fontAlgn="base" hangingPunct="1">
        <a:lnSpc>
          <a:spcPct val="85000"/>
        </a:lnSpc>
        <a:spcBef>
          <a:spcPct val="0"/>
        </a:spcBef>
        <a:spcAft>
          <a:spcPct val="0"/>
        </a:spcAft>
        <a:defRPr sz="3200">
          <a:solidFill>
            <a:schemeClr val="tx2"/>
          </a:solidFill>
          <a:latin typeface="Arial" charset="0"/>
        </a:defRPr>
      </a:lvl8pPr>
      <a:lvl9pPr marL="1828800" algn="l" rtl="0" eaLnBrk="1" fontAlgn="base" hangingPunct="1">
        <a:lnSpc>
          <a:spcPct val="85000"/>
        </a:lnSpc>
        <a:spcBef>
          <a:spcPct val="0"/>
        </a:spcBef>
        <a:spcAft>
          <a:spcPct val="0"/>
        </a:spcAft>
        <a:defRPr sz="3200">
          <a:solidFill>
            <a:schemeClr val="tx2"/>
          </a:solidFill>
          <a:latin typeface="Arial" charset="0"/>
        </a:defRPr>
      </a:lvl9pPr>
    </p:titleStyle>
    <p:bodyStyle>
      <a:lvl1pPr marL="290513" indent="-290513" algn="l" rtl="0" fontAlgn="base">
        <a:lnSpc>
          <a:spcPct val="85000"/>
        </a:lnSpc>
        <a:spcBef>
          <a:spcPts val="1200"/>
        </a:spcBef>
        <a:spcAft>
          <a:spcPct val="0"/>
        </a:spcAft>
        <a:buClr>
          <a:srgbClr val="B2B2B2"/>
        </a:buClr>
        <a:buFont typeface="Wingdings" pitchFamily="2" charset="2"/>
        <a:buChar char="§"/>
        <a:defRPr sz="2400">
          <a:solidFill>
            <a:schemeClr val="tx1"/>
          </a:solidFill>
          <a:latin typeface="+mn-lt"/>
          <a:ea typeface="+mn-ea"/>
          <a:cs typeface="+mn-cs"/>
        </a:defRPr>
      </a:lvl1pPr>
      <a:lvl2pPr marL="742950" indent="-285750" algn="l" rtl="0" fontAlgn="base">
        <a:lnSpc>
          <a:spcPct val="85000"/>
        </a:lnSpc>
        <a:spcBef>
          <a:spcPts val="600"/>
        </a:spcBef>
        <a:spcAft>
          <a:spcPct val="0"/>
        </a:spcAft>
        <a:buClr>
          <a:srgbClr val="B2B2B2"/>
        </a:buClr>
        <a:buFont typeface="Wingdings" pitchFamily="2" charset="2"/>
        <a:buChar char="§"/>
        <a:defRPr sz="2200">
          <a:solidFill>
            <a:schemeClr val="tx1"/>
          </a:solidFill>
          <a:latin typeface="+mn-lt"/>
        </a:defRPr>
      </a:lvl2pPr>
      <a:lvl3pPr marL="1143000" indent="-228600" algn="l" rtl="0" fontAlgn="base">
        <a:lnSpc>
          <a:spcPct val="85000"/>
        </a:lnSpc>
        <a:spcBef>
          <a:spcPct val="35000"/>
        </a:spcBef>
        <a:spcAft>
          <a:spcPct val="0"/>
        </a:spcAft>
        <a:buClr>
          <a:srgbClr val="B2B2B2"/>
        </a:buClr>
        <a:buFont typeface="Wingdings" pitchFamily="2" charset="2"/>
        <a:buChar char="§"/>
        <a:defRPr sz="2000">
          <a:solidFill>
            <a:schemeClr val="tx1"/>
          </a:solidFill>
          <a:latin typeface="+mn-lt"/>
        </a:defRPr>
      </a:lvl3pPr>
      <a:lvl4pPr marL="1600200" indent="-228600" algn="l" rtl="0" fontAlgn="base">
        <a:lnSpc>
          <a:spcPct val="85000"/>
        </a:lnSpc>
        <a:spcBef>
          <a:spcPct val="35000"/>
        </a:spcBef>
        <a:spcAft>
          <a:spcPct val="0"/>
        </a:spcAft>
        <a:buClr>
          <a:srgbClr val="B2B2B2"/>
        </a:buClr>
        <a:buFont typeface="Wingdings" pitchFamily="2" charset="2"/>
        <a:buChar char="§"/>
        <a:defRPr>
          <a:solidFill>
            <a:schemeClr val="tx1"/>
          </a:solidFill>
          <a:latin typeface="+mn-lt"/>
        </a:defRPr>
      </a:lvl4pPr>
      <a:lvl5pPr marL="2057400" indent="-228600" algn="l" rtl="0" fontAlgn="base">
        <a:lnSpc>
          <a:spcPct val="85000"/>
        </a:lnSpc>
        <a:spcBef>
          <a:spcPct val="35000"/>
        </a:spcBef>
        <a:spcAft>
          <a:spcPct val="0"/>
        </a:spcAft>
        <a:buClr>
          <a:srgbClr val="B2B2B2"/>
        </a:buClr>
        <a:buFont typeface="Wingdings" pitchFamily="2" charset="2"/>
        <a:buChar char="§"/>
        <a:defRPr>
          <a:solidFill>
            <a:schemeClr val="tx1"/>
          </a:solidFill>
          <a:latin typeface="+mn-lt"/>
        </a:defRPr>
      </a:lvl5pPr>
      <a:lvl6pPr marL="2514600" indent="-228600"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800" indent="-228600"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9000" indent="-228600"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6200" indent="-228600"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A93107-6659-4060-986C-4C48F4F8ABE2}" type="datetimeFigureOut">
              <a:rPr lang="en-US" smtClean="0"/>
              <a:t>5/13/26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2009E-D409-4D6D-9D78-2B8908939E70}" type="slidenum">
              <a:rPr lang="en-US" smtClean="0"/>
              <a:t>‹#›</a:t>
            </a:fld>
            <a:endParaRPr lang="en-US"/>
          </a:p>
        </p:txBody>
      </p:sp>
    </p:spTree>
    <p:extLst>
      <p:ext uri="{BB962C8B-B14F-4D97-AF65-F5344CB8AC3E}">
        <p14:creationId xmlns:p14="http://schemas.microsoft.com/office/powerpoint/2010/main" val="751156081"/>
      </p:ext>
    </p:extLst>
  </p:cSld>
  <p:clrMap bg1="lt1" tx1="dk1" bg2="lt2" tx2="dk2" accent1="accent1" accent2="accent2" accent3="accent3" accent4="accent4" accent5="accent5" accent6="accent6" hlink="hlink" folHlink="folHlink"/>
  <p:sldLayoutIdLst>
    <p:sldLayoutId id="2147484696" r:id="rId1"/>
    <p:sldLayoutId id="2147484697" r:id="rId2"/>
    <p:sldLayoutId id="2147484698" r:id="rId3"/>
    <p:sldLayoutId id="2147484699" r:id="rId4"/>
    <p:sldLayoutId id="2147484700" r:id="rId5"/>
    <p:sldLayoutId id="2147484701" r:id="rId6"/>
    <p:sldLayoutId id="2147484702" r:id="rId7"/>
    <p:sldLayoutId id="2147484703" r:id="rId8"/>
    <p:sldLayoutId id="2147484704" r:id="rId9"/>
    <p:sldLayoutId id="2147484705" r:id="rId10"/>
    <p:sldLayoutId id="2147484706" r:id="rId11"/>
    <p:sldLayoutId id="2147484707" r:id="rId12"/>
    <p:sldLayoutId id="214748470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A3B8DA-DD51-4972-7578-F8C261EA65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3137515-6429-1AE2-9EC7-3A6A43AF72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FCC263A-FD52-41A8-94D6-69F5CC6DA9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DC3224D-E5E3-184A-A07C-72A93C0709F8}" type="datetimeFigureOut">
              <a:rPr lang="en-US" smtClean="0"/>
              <a:t>5/13/26</a:t>
            </a:fld>
            <a:endParaRPr lang="en-US"/>
          </a:p>
        </p:txBody>
      </p:sp>
      <p:sp>
        <p:nvSpPr>
          <p:cNvPr id="5" name="Footer Placeholder 4">
            <a:extLst>
              <a:ext uri="{FF2B5EF4-FFF2-40B4-BE49-F238E27FC236}">
                <a16:creationId xmlns:a16="http://schemas.microsoft.com/office/drawing/2014/main" id="{950F74CB-2072-733D-C3F2-065318CFA1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983466B-D231-1248-95C8-F23254565A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2CD8226-3794-7840-A9ED-305538C0EE97}" type="slidenum">
              <a:rPr lang="en-US" smtClean="0"/>
              <a:t>‹#›</a:t>
            </a:fld>
            <a:endParaRPr lang="en-US"/>
          </a:p>
        </p:txBody>
      </p:sp>
    </p:spTree>
    <p:extLst>
      <p:ext uri="{BB962C8B-B14F-4D97-AF65-F5344CB8AC3E}">
        <p14:creationId xmlns:p14="http://schemas.microsoft.com/office/powerpoint/2010/main" val="979647984"/>
      </p:ext>
    </p:extLst>
  </p:cSld>
  <p:clrMap bg1="lt1" tx1="dk1" bg2="lt2" tx2="dk2" accent1="accent1" accent2="accent2" accent3="accent3" accent4="accent4" accent5="accent5" accent6="accent6" hlink="hlink" folHlink="folHlink"/>
  <p:sldLayoutIdLst>
    <p:sldLayoutId id="2147484715" r:id="rId1"/>
    <p:sldLayoutId id="2147484716" r:id="rId2"/>
    <p:sldLayoutId id="2147484717" r:id="rId3"/>
    <p:sldLayoutId id="2147484718" r:id="rId4"/>
    <p:sldLayoutId id="2147484719" r:id="rId5"/>
    <p:sldLayoutId id="2147484720" r:id="rId6"/>
    <p:sldLayoutId id="2147484721" r:id="rId7"/>
    <p:sldLayoutId id="2147484722" r:id="rId8"/>
    <p:sldLayoutId id="2147484723" r:id="rId9"/>
    <p:sldLayoutId id="2147484724" r:id="rId10"/>
    <p:sldLayoutId id="2147484725" r:id="rId11"/>
    <p:sldLayoutId id="2147484726" r:id="rId12"/>
    <p:sldLayoutId id="2147484727" r:id="rId13"/>
    <p:sldLayoutId id="2147484728" r:id="rId14"/>
    <p:sldLayoutId id="214748472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4.xml"/></Relationships>
</file>

<file path=ppt/slides/_rels/slide101.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chart" Target="../charts/chart20.xml"/><Relationship Id="rId7" Type="http://schemas.openxmlformats.org/officeDocument/2006/relationships/chart" Target="../charts/chart24.xml"/><Relationship Id="rId2" Type="http://schemas.openxmlformats.org/officeDocument/2006/relationships/notesSlide" Target="../notesSlides/notesSlide35.xml"/><Relationship Id="rId1" Type="http://schemas.openxmlformats.org/officeDocument/2006/relationships/slideLayout" Target="../slideLayouts/slideLayout124.xml"/><Relationship Id="rId6" Type="http://schemas.openxmlformats.org/officeDocument/2006/relationships/chart" Target="../charts/chart23.xml"/><Relationship Id="rId11" Type="http://schemas.openxmlformats.org/officeDocument/2006/relationships/chart" Target="../charts/chart28.xml"/><Relationship Id="rId5" Type="http://schemas.openxmlformats.org/officeDocument/2006/relationships/chart" Target="../charts/chart22.xml"/><Relationship Id="rId10" Type="http://schemas.openxmlformats.org/officeDocument/2006/relationships/chart" Target="../charts/chart27.xml"/><Relationship Id="rId4" Type="http://schemas.openxmlformats.org/officeDocument/2006/relationships/chart" Target="../charts/chart21.xml"/><Relationship Id="rId9" Type="http://schemas.openxmlformats.org/officeDocument/2006/relationships/chart" Target="../charts/chart2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11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144.xml"/><Relationship Id="rId5" Type="http://schemas.openxmlformats.org/officeDocument/2006/relationships/image" Target="../media/image112.jpeg"/><Relationship Id="rId4" Type="http://schemas.openxmlformats.org/officeDocument/2006/relationships/image" Target="../media/image111.jpe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4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9.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3.xml"/></Relationships>
</file>

<file path=ppt/slides/_rels/slide12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44.xml"/></Relationships>
</file>

<file path=ppt/slides/_rels/slide1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8.xml"/><Relationship Id="rId1" Type="http://schemas.openxmlformats.org/officeDocument/2006/relationships/slideLayout" Target="../slideLayouts/slideLayout150.xml"/><Relationship Id="rId4" Type="http://schemas.openxmlformats.org/officeDocument/2006/relationships/image" Target="../media/image115.emf"/></Relationships>
</file>

<file path=ppt/slides/_rels/slide1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9.xml"/><Relationship Id="rId1" Type="http://schemas.openxmlformats.org/officeDocument/2006/relationships/slideLayout" Target="../slideLayouts/slideLayout150.xml"/><Relationship Id="rId6" Type="http://schemas.openxmlformats.org/officeDocument/2006/relationships/image" Target="../media/image117.emf"/><Relationship Id="rId5" Type="http://schemas.openxmlformats.org/officeDocument/2006/relationships/oleObject" Target="../embeddings/oleObject3.bin"/><Relationship Id="rId4" Type="http://schemas.openxmlformats.org/officeDocument/2006/relationships/image" Target="../media/image116.emf"/></Relationships>
</file>

<file path=ppt/slides/_rels/slide126.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40.xml"/><Relationship Id="rId1" Type="http://schemas.openxmlformats.org/officeDocument/2006/relationships/slideLayout" Target="../slideLayouts/slideLayout151.xml"/><Relationship Id="rId6" Type="http://schemas.openxmlformats.org/officeDocument/2006/relationships/image" Target="../media/image119.png"/><Relationship Id="rId5" Type="http://schemas.openxmlformats.org/officeDocument/2006/relationships/chart" Target="../charts/chart30.xml"/><Relationship Id="rId4" Type="http://schemas.openxmlformats.org/officeDocument/2006/relationships/image" Target="../media/image118.png"/></Relationships>
</file>

<file path=ppt/slides/_rels/slide127.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41.xml"/><Relationship Id="rId1" Type="http://schemas.openxmlformats.org/officeDocument/2006/relationships/slideLayout" Target="../slideLayouts/slideLayout15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15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4.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120.png"/><Relationship Id="rId1" Type="http://schemas.openxmlformats.org/officeDocument/2006/relationships/slideLayout" Target="../slideLayouts/slideLayout13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56.xml"/><Relationship Id="rId6" Type="http://schemas.microsoft.com/office/2007/relationships/hdphoto" Target="../media/hdphoto4.wdp"/><Relationship Id="rId11" Type="http://schemas.openxmlformats.org/officeDocument/2006/relationships/image" Target="../media/image46.png"/><Relationship Id="rId5" Type="http://schemas.openxmlformats.org/officeDocument/2006/relationships/image" Target="../media/image41.png"/><Relationship Id="rId10" Type="http://schemas.openxmlformats.org/officeDocument/2006/relationships/image" Target="../media/image45.png"/><Relationship Id="rId4" Type="http://schemas.microsoft.com/office/2007/relationships/hdphoto" Target="../media/hdphoto3.wdp"/><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55.xml"/><Relationship Id="rId6" Type="http://schemas.openxmlformats.org/officeDocument/2006/relationships/image" Target="../media/image50.png"/><Relationship Id="rId5" Type="http://schemas.microsoft.com/office/2007/relationships/hdphoto" Target="../media/hdphoto5.wdp"/><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5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4.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78.xml"/><Relationship Id="rId4" Type="http://schemas.microsoft.com/office/2007/relationships/hdphoto" Target="../media/hdphoto6.wdp"/></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87.xml"/><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70.xml"/><Relationship Id="rId4" Type="http://schemas.openxmlformats.org/officeDocument/2006/relationships/chart" Target="../charts/char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71.xml"/><Relationship Id="rId5" Type="http://schemas.openxmlformats.org/officeDocument/2006/relationships/image" Target="../media/image57.jpeg"/><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71.xml"/><Relationship Id="rId5" Type="http://schemas.openxmlformats.org/officeDocument/2006/relationships/image" Target="../media/image57.jpeg"/><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71.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7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07.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11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3.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113.xml"/><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8" Type="http://schemas.openxmlformats.org/officeDocument/2006/relationships/chart" Target="../charts/chart8.xml"/><Relationship Id="rId13" Type="http://schemas.openxmlformats.org/officeDocument/2006/relationships/chart" Target="../charts/chart13.xml"/><Relationship Id="rId3" Type="http://schemas.openxmlformats.org/officeDocument/2006/relationships/chart" Target="../charts/chart3.xml"/><Relationship Id="rId7" Type="http://schemas.openxmlformats.org/officeDocument/2006/relationships/chart" Target="../charts/chart7.xml"/><Relationship Id="rId12" Type="http://schemas.openxmlformats.org/officeDocument/2006/relationships/chart" Target="../charts/chart12.xml"/><Relationship Id="rId2" Type="http://schemas.openxmlformats.org/officeDocument/2006/relationships/notesSlide" Target="../notesSlides/notesSlide25.xml"/><Relationship Id="rId1" Type="http://schemas.openxmlformats.org/officeDocument/2006/relationships/slideLayout" Target="../slideLayouts/slideLayout119.xml"/><Relationship Id="rId6" Type="http://schemas.openxmlformats.org/officeDocument/2006/relationships/chart" Target="../charts/chart6.xml"/><Relationship Id="rId11" Type="http://schemas.openxmlformats.org/officeDocument/2006/relationships/chart" Target="../charts/chart11.xml"/><Relationship Id="rId5" Type="http://schemas.openxmlformats.org/officeDocument/2006/relationships/chart" Target="../charts/chart5.xml"/><Relationship Id="rId10" Type="http://schemas.openxmlformats.org/officeDocument/2006/relationships/chart" Target="../charts/chart10.xml"/><Relationship Id="rId4" Type="http://schemas.openxmlformats.org/officeDocument/2006/relationships/chart" Target="../charts/chart4.xml"/><Relationship Id="rId9" Type="http://schemas.openxmlformats.org/officeDocument/2006/relationships/chart" Target="../charts/chart9.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7.xml"/></Relationships>
</file>

<file path=ppt/slides/_rels/slide5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116.xml"/><Relationship Id="rId5" Type="http://schemas.microsoft.com/office/2007/relationships/hdphoto" Target="../media/hdphoto8.wdp"/><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6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6.png"/><Relationship Id="rId1" Type="http://schemas.openxmlformats.org/officeDocument/2006/relationships/slideLayout" Target="../slideLayouts/slideLayout11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8.xml"/></Relationships>
</file>

<file path=ppt/slides/_rels/slide63.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chart" Target="../charts/chart14.xml"/><Relationship Id="rId7" Type="http://schemas.openxmlformats.org/officeDocument/2006/relationships/chart" Target="../charts/chart18.xml"/><Relationship Id="rId2" Type="http://schemas.openxmlformats.org/officeDocument/2006/relationships/notesSlide" Target="../notesSlides/notesSlide28.xml"/><Relationship Id="rId1" Type="http://schemas.openxmlformats.org/officeDocument/2006/relationships/slideLayout" Target="../slideLayouts/slideLayout118.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68.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image" Target="../media/image67.tiff"/><Relationship Id="rId1" Type="http://schemas.openxmlformats.org/officeDocument/2006/relationships/slideLayout" Target="../slideLayouts/slideLayout112.xml"/></Relationships>
</file>

<file path=ppt/slides/_rels/slide6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31.png"/><Relationship Id="rId4" Type="http://schemas.openxmlformats.org/officeDocument/2006/relationships/image" Target="../media/image3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9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20.xml"/><Relationship Id="rId4" Type="http://schemas.openxmlformats.org/officeDocument/2006/relationships/image" Target="../media/image79.png"/></Relationships>
</file>

<file path=ppt/slides/_rels/slide93.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image" Target="../media/image80.png"/><Relationship Id="rId1" Type="http://schemas.openxmlformats.org/officeDocument/2006/relationships/slideLayout" Target="../slideLayouts/slideLayout121.xml"/><Relationship Id="rId5" Type="http://schemas.microsoft.com/office/2007/relationships/hdphoto" Target="../media/hdphoto17.wdp"/><Relationship Id="rId4" Type="http://schemas.openxmlformats.org/officeDocument/2006/relationships/image" Target="../media/image81.png"/></Relationships>
</file>

<file path=ppt/slides/_rels/slide9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121.xml"/><Relationship Id="rId4" Type="http://schemas.microsoft.com/office/2007/relationships/hdphoto" Target="../media/hdphoto18.wdp"/></Relationships>
</file>

<file path=ppt/slides/_rels/slide9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hyperlink" Target="https://clinicaltrials.gov/study/NCT05257408" TargetMode="External"/><Relationship Id="rId2" Type="http://schemas.openxmlformats.org/officeDocument/2006/relationships/notesSlide" Target="../notesSlides/notesSlide30.xml"/><Relationship Id="rId1" Type="http://schemas.openxmlformats.org/officeDocument/2006/relationships/slideLayout" Target="../slideLayouts/slideLayout122.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96.xml.rels><?xml version="1.0" encoding="UTF-8" standalone="yes"?>
<Relationships xmlns="http://schemas.openxmlformats.org/package/2006/relationships"><Relationship Id="rId8" Type="http://schemas.microsoft.com/office/2007/relationships/hdphoto" Target="../media/hdphoto20.wdp"/><Relationship Id="rId13" Type="http://schemas.microsoft.com/office/2007/relationships/hdphoto" Target="../media/hdphoto21.wdp"/><Relationship Id="rId18" Type="http://schemas.microsoft.com/office/2007/relationships/hdphoto" Target="../media/hdphoto22.wdp"/><Relationship Id="rId3" Type="http://schemas.microsoft.com/office/2007/relationships/hdphoto" Target="../media/hdphoto19.wdp"/><Relationship Id="rId21" Type="http://schemas.microsoft.com/office/2007/relationships/hdphoto" Target="../media/hdphoto23.wdp"/><Relationship Id="rId7" Type="http://schemas.openxmlformats.org/officeDocument/2006/relationships/image" Target="../media/image96.png"/><Relationship Id="rId12" Type="http://schemas.openxmlformats.org/officeDocument/2006/relationships/image" Target="../media/image100.png"/><Relationship Id="rId17" Type="http://schemas.openxmlformats.org/officeDocument/2006/relationships/image" Target="../media/image104.png"/><Relationship Id="rId2" Type="http://schemas.openxmlformats.org/officeDocument/2006/relationships/image" Target="../media/image92.png"/><Relationship Id="rId16" Type="http://schemas.openxmlformats.org/officeDocument/2006/relationships/image" Target="../media/image103.png"/><Relationship Id="rId20" Type="http://schemas.openxmlformats.org/officeDocument/2006/relationships/image" Target="../media/image106.png"/><Relationship Id="rId1" Type="http://schemas.openxmlformats.org/officeDocument/2006/relationships/slideLayout" Target="../slideLayouts/slideLayout123.xml"/><Relationship Id="rId6" Type="http://schemas.openxmlformats.org/officeDocument/2006/relationships/image" Target="../media/image95.png"/><Relationship Id="rId11" Type="http://schemas.openxmlformats.org/officeDocument/2006/relationships/image" Target="../media/image99.png"/><Relationship Id="rId5" Type="http://schemas.openxmlformats.org/officeDocument/2006/relationships/image" Target="../media/image94.png"/><Relationship Id="rId15" Type="http://schemas.openxmlformats.org/officeDocument/2006/relationships/image" Target="../media/image102.png"/><Relationship Id="rId10" Type="http://schemas.openxmlformats.org/officeDocument/2006/relationships/image" Target="../media/image98.png"/><Relationship Id="rId19" Type="http://schemas.openxmlformats.org/officeDocument/2006/relationships/image" Target="../media/image105.png"/><Relationship Id="rId4" Type="http://schemas.openxmlformats.org/officeDocument/2006/relationships/image" Target="../media/image93.png"/><Relationship Id="rId9" Type="http://schemas.openxmlformats.org/officeDocument/2006/relationships/image" Target="../media/image97.png"/><Relationship Id="rId14" Type="http://schemas.openxmlformats.org/officeDocument/2006/relationships/image" Target="../media/image101.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4.xml"/></Relationships>
</file>

<file path=ppt/slides/_rels/slide9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2.xml"/><Relationship Id="rId1" Type="http://schemas.openxmlformats.org/officeDocument/2006/relationships/slideLayout" Target="../slideLayouts/slideLayout122.xml"/></Relationships>
</file>

<file path=ppt/slides/_rels/slide9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3.xml"/><Relationship Id="rId1" Type="http://schemas.openxmlformats.org/officeDocument/2006/relationships/slideLayout" Target="../slideLayouts/slideLayout1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23539-6EE2-81FE-9A28-7099C99020F9}"/>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578EF5B-D07F-B0AB-2B27-36A4656CAAE4}"/>
              </a:ext>
            </a:extLst>
          </p:cNvPr>
          <p:cNvSpPr>
            <a:spLocks noGrp="1" noChangeArrowheads="1"/>
          </p:cNvSpPr>
          <p:nvPr>
            <p:ph type="title"/>
          </p:nvPr>
        </p:nvSpPr>
        <p:spPr>
          <a:xfrm>
            <a:off x="0" y="1669936"/>
            <a:ext cx="12192000" cy="822960"/>
          </a:xfrm>
        </p:spPr>
        <p:txBody>
          <a:bodyPr wrap="square" anchor="ctr">
            <a:noAutofit/>
          </a:bodyPr>
          <a:lstStyle/>
          <a:p>
            <a:pPr>
              <a:lnSpc>
                <a:spcPts val="3900"/>
              </a:lnSpc>
              <a:spcBef>
                <a:spcPts val="2400"/>
              </a:spcBef>
            </a:pPr>
            <a:r>
              <a:rPr lang="en-US" sz="4000"/>
              <a:t>Management of Ovarian </a:t>
            </a:r>
            <a:r>
              <a:rPr lang="en-US" sz="4000" dirty="0"/>
              <a:t>Cancer</a:t>
            </a:r>
            <a:endParaRPr lang="en-US" sz="3200" dirty="0">
              <a:solidFill>
                <a:srgbClr val="002060"/>
              </a:solidFill>
              <a:latin typeface="Calibri" panose="020F0502020204030204" pitchFamily="34" charset="0"/>
              <a:cs typeface="Calibri" panose="020F0502020204030204" pitchFamily="34" charset="0"/>
            </a:endParaRPr>
          </a:p>
        </p:txBody>
      </p:sp>
      <p:sp>
        <p:nvSpPr>
          <p:cNvPr id="12" name="Text Box 3">
            <a:extLst>
              <a:ext uri="{FF2B5EF4-FFF2-40B4-BE49-F238E27FC236}">
                <a16:creationId xmlns:a16="http://schemas.microsoft.com/office/drawing/2014/main" id="{F31BE27D-FD96-D32A-FFD7-E2B3DF7E3F90}"/>
              </a:ext>
            </a:extLst>
          </p:cNvPr>
          <p:cNvSpPr txBox="1">
            <a:spLocks noChangeArrowheads="1"/>
          </p:cNvSpPr>
          <p:nvPr/>
        </p:nvSpPr>
        <p:spPr bwMode="auto">
          <a:xfrm>
            <a:off x="2945650" y="5445224"/>
            <a:ext cx="63007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David M O’Malley, MD</a:t>
            </a:r>
          </a:p>
        </p:txBody>
      </p:sp>
      <p:sp>
        <p:nvSpPr>
          <p:cNvPr id="7" name="Text Box 6">
            <a:extLst>
              <a:ext uri="{FF2B5EF4-FFF2-40B4-BE49-F238E27FC236}">
                <a16:creationId xmlns:a16="http://schemas.microsoft.com/office/drawing/2014/main" id="{60381807-FD06-0AE7-7855-E6B06939D3C2}"/>
              </a:ext>
            </a:extLst>
          </p:cNvPr>
          <p:cNvSpPr txBox="1">
            <a:spLocks noChangeArrowheads="1"/>
          </p:cNvSpPr>
          <p:nvPr/>
        </p:nvSpPr>
        <p:spPr bwMode="auto">
          <a:xfrm>
            <a:off x="0" y="4100624"/>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Bradley J Monk, MD</a:t>
            </a:r>
          </a:p>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Kathryn M Schlenker, MSN, WHNP-BC, AGNP-C</a:t>
            </a:r>
          </a:p>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Jaclyn Shaver, MS, APRN, CNP, WHNP</a:t>
            </a:r>
          </a:p>
        </p:txBody>
      </p:sp>
      <p:sp>
        <p:nvSpPr>
          <p:cNvPr id="8" name="Text Box 7">
            <a:extLst>
              <a:ext uri="{FF2B5EF4-FFF2-40B4-BE49-F238E27FC236}">
                <a16:creationId xmlns:a16="http://schemas.microsoft.com/office/drawing/2014/main" id="{4D096224-17EB-B619-C197-CC7B6891DEA2}"/>
              </a:ext>
            </a:extLst>
          </p:cNvPr>
          <p:cNvSpPr txBox="1">
            <a:spLocks noChangeArrowheads="1"/>
          </p:cNvSpPr>
          <p:nvPr/>
        </p:nvSpPr>
        <p:spPr bwMode="auto">
          <a:xfrm>
            <a:off x="4647392" y="350100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1445B8E2-DF1C-5153-B14E-2F7F12BE51BE}"/>
              </a:ext>
            </a:extLst>
          </p:cNvPr>
          <p:cNvSpPr txBox="1"/>
          <p:nvPr/>
        </p:nvSpPr>
        <p:spPr>
          <a:xfrm>
            <a:off x="-4572" y="1196752"/>
            <a:ext cx="12196571" cy="484748"/>
          </a:xfrm>
          <a:prstGeom prst="rect">
            <a:avLst/>
          </a:prstGeom>
          <a:noFill/>
        </p:spPr>
        <p:txBody>
          <a:bodyPr wrap="square">
            <a:spAutoFit/>
          </a:bodyPr>
          <a:lstStyle/>
          <a:p>
            <a:pPr lvl="0" algn="ctr">
              <a:lnSpc>
                <a:spcPts val="3200"/>
              </a:lnSpc>
              <a:defRPr/>
            </a:pPr>
            <a:r>
              <a:rPr lang="en-US" sz="2500" b="0" i="1" dirty="0">
                <a:solidFill>
                  <a:srgbClr val="015593"/>
                </a:solidFill>
                <a:latin typeface="Calibri" panose="020F0502020204030204" pitchFamily="34" charset="0"/>
                <a:cs typeface="Calibri" panose="020F0502020204030204" pitchFamily="34" charset="0"/>
              </a:rPr>
              <a:t>A Complimentary NCPD Symposium Series Held During the 51</a:t>
            </a:r>
            <a:r>
              <a:rPr lang="en-US" sz="2500" b="0" i="1" baseline="30000" dirty="0">
                <a:solidFill>
                  <a:srgbClr val="015593"/>
                </a:solidFill>
                <a:latin typeface="Calibri" panose="020F0502020204030204" pitchFamily="34" charset="0"/>
                <a:cs typeface="Calibri" panose="020F0502020204030204" pitchFamily="34" charset="0"/>
              </a:rPr>
              <a:t>st</a:t>
            </a:r>
            <a:r>
              <a:rPr lang="en-US" sz="2500" b="0" i="1" dirty="0">
                <a:solidFill>
                  <a:srgbClr val="015593"/>
                </a:solidFill>
                <a:latin typeface="Calibri" panose="020F0502020204030204" pitchFamily="34" charset="0"/>
                <a:cs typeface="Calibri" panose="020F0502020204030204" pitchFamily="34" charset="0"/>
              </a:rPr>
              <a:t> Annual ONS Congress</a:t>
            </a:r>
          </a:p>
        </p:txBody>
      </p:sp>
      <p:sp>
        <p:nvSpPr>
          <p:cNvPr id="13" name="TextBox 12">
            <a:extLst>
              <a:ext uri="{FF2B5EF4-FFF2-40B4-BE49-F238E27FC236}">
                <a16:creationId xmlns:a16="http://schemas.microsoft.com/office/drawing/2014/main" id="{85A37789-5014-3A76-0C55-90135F53CD0D}"/>
              </a:ext>
            </a:extLst>
          </p:cNvPr>
          <p:cNvSpPr txBox="1"/>
          <p:nvPr/>
        </p:nvSpPr>
        <p:spPr>
          <a:xfrm>
            <a:off x="0" y="187775"/>
            <a:ext cx="12192000" cy="1118255"/>
          </a:xfrm>
          <a:prstGeom prst="rect">
            <a:avLst/>
          </a:prstGeom>
          <a:noFill/>
        </p:spPr>
        <p:txBody>
          <a:bodyPr wrap="square" anchor="ctr">
            <a:spAutoFit/>
          </a:bodyPr>
          <a:lstStyle/>
          <a:p>
            <a:pPr algn="ctr">
              <a:lnSpc>
                <a:spcPts val="4040"/>
              </a:lnSpc>
              <a:defRPr/>
            </a:pPr>
            <a:r>
              <a:rPr lang="en-US" sz="3500" dirty="0">
                <a:solidFill>
                  <a:srgbClr val="3333CC"/>
                </a:solidFill>
                <a:latin typeface="Calibri" panose="020F0502020204030204" pitchFamily="34" charset="0"/>
                <a:cs typeface="Calibri" panose="020F0502020204030204" pitchFamily="34" charset="0"/>
              </a:rPr>
              <a:t>Recent Advances in Cancer Care — New Paradigms, </a:t>
            </a:r>
            <a:br>
              <a:rPr lang="en-US" sz="3500" dirty="0">
                <a:solidFill>
                  <a:srgbClr val="3333CC"/>
                </a:solidFill>
                <a:latin typeface="Calibri" panose="020F0502020204030204" pitchFamily="34" charset="0"/>
                <a:cs typeface="Calibri" panose="020F0502020204030204" pitchFamily="34" charset="0"/>
              </a:rPr>
            </a:br>
            <a:r>
              <a:rPr lang="en-US" sz="3500" dirty="0">
                <a:solidFill>
                  <a:srgbClr val="3333CC"/>
                </a:solidFill>
                <a:latin typeface="Calibri" panose="020F0502020204030204" pitchFamily="34" charset="0"/>
                <a:cs typeface="Calibri" panose="020F0502020204030204" pitchFamily="34" charset="0"/>
              </a:rPr>
              <a:t>Novel Agents and What It Means for the Oncology Nurse</a:t>
            </a:r>
            <a:endPar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3" name="Rectangle 4">
            <a:extLst>
              <a:ext uri="{FF2B5EF4-FFF2-40B4-BE49-F238E27FC236}">
                <a16:creationId xmlns:a16="http://schemas.microsoft.com/office/drawing/2014/main" id="{B8F849A2-3436-B882-4ACF-153217B43EA6}"/>
              </a:ext>
            </a:extLst>
          </p:cNvPr>
          <p:cNvSpPr txBox="1">
            <a:spLocks noChangeArrowheads="1"/>
          </p:cNvSpPr>
          <p:nvPr/>
        </p:nvSpPr>
        <p:spPr bwMode="auto">
          <a:xfrm>
            <a:off x="119336" y="2430867"/>
            <a:ext cx="12192000" cy="1044352"/>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lnSpc>
                <a:spcPts val="3900"/>
              </a:lnSpc>
              <a:spcBef>
                <a:spcPts val="0"/>
              </a:spcBef>
            </a:pPr>
            <a:r>
              <a:rPr lang="en-US" sz="3200" dirty="0">
                <a:solidFill>
                  <a:srgbClr val="002060"/>
                </a:solidFill>
                <a:latin typeface="Calibri" panose="020F0502020204030204" pitchFamily="34" charset="0"/>
                <a:cs typeface="Calibri" panose="020F0502020204030204" pitchFamily="34" charset="0"/>
              </a:rPr>
              <a:t>Wednesday, May 13, 2026</a:t>
            </a:r>
          </a:p>
          <a:p>
            <a:pPr>
              <a:lnSpc>
                <a:spcPts val="3900"/>
              </a:lnSpc>
              <a:spcBef>
                <a:spcPts val="0"/>
              </a:spcBef>
            </a:pPr>
            <a:r>
              <a:rPr lang="en-US" sz="3200" dirty="0">
                <a:solidFill>
                  <a:srgbClr val="002060"/>
                </a:solidFill>
                <a:latin typeface="Calibri" panose="020F0502020204030204" pitchFamily="34" charset="0"/>
                <a:cs typeface="Calibri" panose="020F0502020204030204" pitchFamily="34" charset="0"/>
              </a:rPr>
              <a:t>6:00 PM – 7:30 PM </a:t>
            </a:r>
          </a:p>
        </p:txBody>
      </p:sp>
    </p:spTree>
    <p:custDataLst>
      <p:tags r:id="rId1"/>
    </p:custDataLst>
    <p:extLst>
      <p:ext uri="{BB962C8B-B14F-4D97-AF65-F5344CB8AC3E}">
        <p14:creationId xmlns:p14="http://schemas.microsoft.com/office/powerpoint/2010/main" val="1213555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3"/>
          <p:cNvSpPr>
            <a:spLocks noChangeArrowheads="1"/>
          </p:cNvSpPr>
          <p:nvPr/>
        </p:nvSpPr>
        <p:spPr bwMode="auto">
          <a:xfrm>
            <a:off x="1920479" y="168653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A link to the program slides will be posted in the chat room at the start of the program.</a:t>
            </a:r>
          </a:p>
        </p:txBody>
      </p:sp>
      <p:sp>
        <p:nvSpPr>
          <p:cNvPr id="23" name="Rectangle 13"/>
          <p:cNvSpPr>
            <a:spLocks noChangeArrowheads="1"/>
          </p:cNvSpPr>
          <p:nvPr/>
        </p:nvSpPr>
        <p:spPr bwMode="auto">
          <a:xfrm>
            <a:off x="1920479" y="2824212"/>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 Survey questions will be discussed throughout the meeting.</a:t>
            </a:r>
          </a:p>
        </p:txBody>
      </p:sp>
      <p:sp>
        <p:nvSpPr>
          <p:cNvPr id="25" name="Rectangle 13"/>
          <p:cNvSpPr>
            <a:spLocks noChangeArrowheads="1"/>
          </p:cNvSpPr>
          <p:nvPr/>
        </p:nvSpPr>
        <p:spPr bwMode="auto">
          <a:xfrm>
            <a:off x="1920479" y="401339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Submit a challenging case or question for discussion using the Zoom chat room.</a:t>
            </a:r>
          </a:p>
        </p:txBody>
      </p:sp>
      <p:sp>
        <p:nvSpPr>
          <p:cNvPr id="26" name="Rectangle 13"/>
          <p:cNvSpPr>
            <a:spLocks noChangeArrowheads="1"/>
          </p:cNvSpPr>
          <p:nvPr/>
        </p:nvSpPr>
        <p:spPr bwMode="auto">
          <a:xfrm>
            <a:off x="1920479" y="5219346"/>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9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Get NCPD Credit: An NCPD credit link will be provided in the chat room at the conclusion of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640304"/>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3983960"/>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2809741"/>
            <a:ext cx="1005840" cy="774684"/>
          </a:xfrm>
          <a:prstGeom prst="rect">
            <a:avLst/>
          </a:prstGeom>
        </p:spPr>
      </p:pic>
      <p:pic>
        <p:nvPicPr>
          <p:cNvPr id="30" name="Picture 29" descr="ASCO-GI-16_iPad-icons_v1fr-cm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639" y="5159605"/>
            <a:ext cx="1005840" cy="765179"/>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Attending via Zoom</a:t>
            </a:r>
          </a:p>
        </p:txBody>
      </p:sp>
    </p:spTree>
    <p:extLst>
      <p:ext uri="{BB962C8B-B14F-4D97-AF65-F5344CB8AC3E}">
        <p14:creationId xmlns:p14="http://schemas.microsoft.com/office/powerpoint/2010/main" val="31480721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C88A3-48C8-1C57-EBB8-747E72AB6D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B7880D-4FB6-582C-FFE8-1D385D20D4F4}"/>
              </a:ext>
            </a:extLst>
          </p:cNvPr>
          <p:cNvSpPr>
            <a:spLocks noGrp="1"/>
          </p:cNvSpPr>
          <p:nvPr>
            <p:ph type="title" idx="4294967295"/>
          </p:nvPr>
        </p:nvSpPr>
        <p:spPr>
          <a:xfrm>
            <a:off x="1502757" y="492940"/>
            <a:ext cx="9186486" cy="582215"/>
          </a:xfrm>
        </p:spPr>
        <p:txBody>
          <a:bodyPr>
            <a:noAutofit/>
          </a:bodyPr>
          <a:lstStyle/>
          <a:p>
            <a:pPr algn="ctr"/>
            <a:r>
              <a:rPr lang="en-US" sz="2600" dirty="0">
                <a:latin typeface="+mn-lt"/>
              </a:rPr>
              <a:t>ROSELLA | Objective Response and Clinical Benefit Rates (by Investigator)</a:t>
            </a:r>
          </a:p>
        </p:txBody>
      </p:sp>
      <p:sp>
        <p:nvSpPr>
          <p:cNvPr id="6" name="Text Placeholder 4">
            <a:extLst>
              <a:ext uri="{FF2B5EF4-FFF2-40B4-BE49-F238E27FC236}">
                <a16:creationId xmlns:a16="http://schemas.microsoft.com/office/drawing/2014/main" id="{47A8BC7D-676C-8F05-35F8-DE5E207B85BC}"/>
              </a:ext>
            </a:extLst>
          </p:cNvPr>
          <p:cNvSpPr txBox="1">
            <a:spLocks/>
          </p:cNvSpPr>
          <p:nvPr/>
        </p:nvSpPr>
        <p:spPr>
          <a:xfrm>
            <a:off x="1866901" y="5904293"/>
            <a:ext cx="7057877" cy="327997"/>
          </a:xfrm>
          <a:prstGeom prst="rect">
            <a:avLst/>
          </a:prstGeom>
        </p:spPr>
        <p:txBody>
          <a:bodyPr vert="horz" lIns="68580" tIns="34290" rIns="68580" bIns="34290" rtlCol="0" anchor="b">
            <a:noAutofit/>
          </a:bodyPr>
          <a:lstStyle>
            <a:defPPr marR="0" lvl="0" algn="l" rtl="0">
              <a:lnSpc>
                <a:spcPct val="100000"/>
              </a:lnSpc>
              <a:spcBef>
                <a:spcPts val="0"/>
              </a:spcBef>
              <a:spcAft>
                <a:spcPts val="0"/>
              </a:spcAft>
            </a:defPPr>
            <a:lvl1pPr marL="0" marR="0" lvl="0" indent="0" algn="l" rtl="0" eaLnBrk="1" hangingPunct="1">
              <a:lnSpc>
                <a:spcPct val="100000"/>
              </a:lnSpc>
              <a:spcBef>
                <a:spcPts val="0"/>
              </a:spcBef>
              <a:spcAft>
                <a:spcPts val="0"/>
              </a:spcAft>
              <a:buClrTx/>
              <a:buSzPct val="120000"/>
              <a:buFont typeface="Arial" panose="020B0604020202020204" pitchFamily="34" charset="0"/>
              <a:buNone/>
              <a:defRPr lang="en-US" sz="700" b="0" i="0" u="none" strike="noStrike" cap="none" dirty="0" smtClean="0">
                <a:solidFill>
                  <a:srgbClr val="888888"/>
                </a:solidFill>
                <a:latin typeface="Lato"/>
                <a:ea typeface="Lato"/>
                <a:cs typeface="Lato"/>
                <a:sym typeface="Lato"/>
              </a:defRPr>
            </a:lvl1pPr>
            <a:lvl2pPr marL="227013" marR="0" lvl="1" indent="0" algn="l" rtl="0" eaLnBrk="1" hangingPunct="1">
              <a:lnSpc>
                <a:spcPct val="100000"/>
              </a:lnSpc>
              <a:spcBef>
                <a:spcPts val="0"/>
              </a:spcBef>
              <a:spcAft>
                <a:spcPts val="0"/>
              </a:spcAft>
              <a:buClrTx/>
              <a:buSzPct val="100000"/>
              <a:buFontTx/>
              <a:buNone/>
              <a:defRPr sz="800" b="0" i="0" u="none" strike="noStrike" cap="none">
                <a:solidFill>
                  <a:srgbClr val="000000"/>
                </a:solidFill>
                <a:latin typeface="+mn-lt"/>
                <a:ea typeface="Arial"/>
                <a:cs typeface="Arial"/>
                <a:sym typeface="Arial"/>
              </a:defRPr>
            </a:lvl2pPr>
            <a:lvl3pPr marL="461962" marR="0" lvl="2" indent="0" algn="l" rtl="0" eaLnBrk="1" hangingPunct="1">
              <a:lnSpc>
                <a:spcPct val="100000"/>
              </a:lnSpc>
              <a:spcBef>
                <a:spcPts val="0"/>
              </a:spcBef>
              <a:spcAft>
                <a:spcPts val="0"/>
              </a:spcAft>
              <a:buClrTx/>
              <a:buFontTx/>
              <a:buNone/>
              <a:defRPr sz="800" b="0" i="0" u="none" strike="noStrike" cap="none">
                <a:solidFill>
                  <a:srgbClr val="000000"/>
                </a:solidFill>
                <a:latin typeface="+mn-lt"/>
                <a:ea typeface="Arial"/>
                <a:cs typeface="Arial"/>
                <a:sym typeface="Arial"/>
              </a:defRPr>
            </a:lvl3pPr>
            <a:lvl4pPr marL="461962" marR="0" lvl="3" indent="0" algn="l" rtl="0" eaLnBrk="1" hangingPunct="1">
              <a:lnSpc>
                <a:spcPct val="100000"/>
              </a:lnSpc>
              <a:spcBef>
                <a:spcPts val="0"/>
              </a:spcBef>
              <a:spcAft>
                <a:spcPts val="0"/>
              </a:spcAft>
              <a:buClrTx/>
              <a:buFont typeface="Wingdings" panose="05000000000000000000" pitchFamily="2" charset="2"/>
              <a:buNone/>
              <a:defRPr sz="800" b="0" i="0" u="none" strike="noStrike" cap="none">
                <a:solidFill>
                  <a:srgbClr val="000000"/>
                </a:solidFill>
                <a:latin typeface="+mn-lt"/>
                <a:ea typeface="Arial"/>
                <a:cs typeface="Arial"/>
                <a:sym typeface="Arial"/>
              </a:defRPr>
            </a:lvl4pPr>
            <a:lvl5pPr marL="461962" marR="0" lvl="4" indent="0" algn="l" rtl="0" eaLnBrk="1" hangingPunct="1">
              <a:lnSpc>
                <a:spcPct val="100000"/>
              </a:lnSpc>
              <a:spcBef>
                <a:spcPts val="0"/>
              </a:spcBef>
              <a:spcAft>
                <a:spcPts val="0"/>
              </a:spcAft>
              <a:buClrTx/>
              <a:buFont typeface="Wingdings" panose="05000000000000000000" pitchFamily="2" charset="2"/>
              <a:buNone/>
              <a:defRPr sz="800" b="0" i="0" u="none" strike="noStrike" cap="none">
                <a:solidFill>
                  <a:srgbClr val="000000"/>
                </a:solidFill>
                <a:latin typeface="+mn-lt"/>
                <a:ea typeface="Arial"/>
                <a:cs typeface="Arial"/>
                <a:sym typeface="Arial"/>
              </a:defRPr>
            </a:lvl5pPr>
            <a:lvl6pPr marL="342900" marR="0" lvl="5" indent="-342900" algn="l" rtl="0" eaLnBrk="1" hangingPunct="1">
              <a:lnSpc>
                <a:spcPct val="100000"/>
              </a:lnSpc>
              <a:spcBef>
                <a:spcPts val="0"/>
              </a:spcBef>
              <a:spcAft>
                <a:spcPts val="0"/>
              </a:spcAft>
              <a:buClr>
                <a:schemeClr val="tx1">
                  <a:lumMod val="50000"/>
                  <a:lumOff val="50000"/>
                </a:schemeClr>
              </a:buClr>
              <a:buFont typeface="Arial" panose="020B0604020202020204" pitchFamily="34" charset="0"/>
              <a:buChar char="•"/>
              <a:defRPr sz="1400" b="0" i="0" u="none" strike="noStrike" cap="none">
                <a:solidFill>
                  <a:srgbClr val="000000"/>
                </a:solidFill>
                <a:latin typeface="+mn-lt"/>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base" latinLnBrk="0" hangingPunct="1">
              <a:lnSpc>
                <a:spcPct val="100000"/>
              </a:lnSpc>
              <a:spcBef>
                <a:spcPts val="0"/>
              </a:spcBef>
              <a:spcAft>
                <a:spcPts val="225"/>
              </a:spcAft>
              <a:buClrTx/>
              <a:buSzPct val="120000"/>
              <a:buFont typeface="Arial" panose="020B0604020202020204" pitchFamily="34" charset="0"/>
              <a:buNone/>
              <a:tabLst/>
              <a:defRPr/>
            </a:pPr>
            <a:r>
              <a:rPr kumimoji="0" lang="en-US" sz="1000" b="0" i="0" u="none" strike="noStrike" kern="0" cap="none" spc="0" normalizeH="0" baseline="0" noProof="0" dirty="0">
                <a:ln>
                  <a:noFill/>
                </a:ln>
                <a:solidFill>
                  <a:srgbClr val="002557"/>
                </a:solidFill>
                <a:effectLst/>
                <a:uLnTx/>
                <a:uFillTx/>
                <a:latin typeface="Arial"/>
                <a:ea typeface="Lato"/>
                <a:cs typeface="Lato"/>
                <a:sym typeface="Lato"/>
              </a:rPr>
              <a:t>Objective response rate was assessed in the subset of intent-to-treat population with measurable disease at baseline, per investigator assessment (n=380 patients). Clinical Benefit Rate was assessed in the intent-to-treat population (n=381 patients). Per RECIST v1.1 guidelines confirmatory scans were not required for this randomized controlled trial.</a:t>
            </a:r>
          </a:p>
          <a:p>
            <a:pPr marL="0" marR="0" lvl="0" indent="0" algn="l" defTabSz="685800" rtl="0" eaLnBrk="1" fontAlgn="auto" latinLnBrk="0" hangingPunct="1">
              <a:lnSpc>
                <a:spcPct val="100000"/>
              </a:lnSpc>
              <a:spcBef>
                <a:spcPts val="0"/>
              </a:spcBef>
              <a:spcAft>
                <a:spcPts val="225"/>
              </a:spcAft>
              <a:buClrTx/>
              <a:buSzPct val="120000"/>
              <a:buFont typeface="Arial" panose="020B0604020202020204" pitchFamily="34" charset="0"/>
              <a:buNone/>
              <a:tabLst/>
              <a:defRPr/>
            </a:pPr>
            <a:r>
              <a:rPr kumimoji="0" lang="en-US" sz="1000" b="0" i="0" u="none" strike="noStrike" kern="0" cap="none" spc="0" normalizeH="0" baseline="0" noProof="0" dirty="0">
                <a:ln>
                  <a:noFill/>
                </a:ln>
                <a:solidFill>
                  <a:srgbClr val="002557"/>
                </a:solidFill>
                <a:effectLst/>
                <a:uLnTx/>
                <a:uFillTx/>
                <a:latin typeface="Arial"/>
                <a:ea typeface="Lato"/>
                <a:cs typeface="Lato"/>
                <a:sym typeface="Lato"/>
              </a:rPr>
              <a:t>RECIST, Response Evaluation Criteria in Solid Tumors.</a:t>
            </a:r>
          </a:p>
        </p:txBody>
      </p:sp>
      <p:graphicFrame>
        <p:nvGraphicFramePr>
          <p:cNvPr id="10" name="Table 9">
            <a:extLst>
              <a:ext uri="{FF2B5EF4-FFF2-40B4-BE49-F238E27FC236}">
                <a16:creationId xmlns:a16="http://schemas.microsoft.com/office/drawing/2014/main" id="{79466B90-7D0F-1967-1739-B228729CA555}"/>
              </a:ext>
            </a:extLst>
          </p:cNvPr>
          <p:cNvGraphicFramePr>
            <a:graphicFrameLocks noGrp="1"/>
          </p:cNvGraphicFramePr>
          <p:nvPr/>
        </p:nvGraphicFramePr>
        <p:xfrm>
          <a:off x="1597412" y="1490268"/>
          <a:ext cx="8997176" cy="3569377"/>
        </p:xfrm>
        <a:graphic>
          <a:graphicData uri="http://schemas.openxmlformats.org/drawingml/2006/table">
            <a:tbl>
              <a:tblPr firstRow="1" bandRow="1">
                <a:tableStyleId>{5940675A-B579-460E-94D1-54222C63F5DA}</a:tableStyleId>
              </a:tblPr>
              <a:tblGrid>
                <a:gridCol w="3149012">
                  <a:extLst>
                    <a:ext uri="{9D8B030D-6E8A-4147-A177-3AD203B41FA5}">
                      <a16:colId xmlns:a16="http://schemas.microsoft.com/office/drawing/2014/main" val="2706910499"/>
                    </a:ext>
                  </a:extLst>
                </a:gridCol>
                <a:gridCol w="2924082">
                  <a:extLst>
                    <a:ext uri="{9D8B030D-6E8A-4147-A177-3AD203B41FA5}">
                      <a16:colId xmlns:a16="http://schemas.microsoft.com/office/drawing/2014/main" val="3340891562"/>
                    </a:ext>
                  </a:extLst>
                </a:gridCol>
                <a:gridCol w="2924082">
                  <a:extLst>
                    <a:ext uri="{9D8B030D-6E8A-4147-A177-3AD203B41FA5}">
                      <a16:colId xmlns:a16="http://schemas.microsoft.com/office/drawing/2014/main" val="1986841803"/>
                    </a:ext>
                  </a:extLst>
                </a:gridCol>
              </a:tblGrid>
              <a:tr h="407077">
                <a:tc>
                  <a:txBody>
                    <a:bodyPr/>
                    <a:lstStyle/>
                    <a:p>
                      <a:pPr marL="177800" indent="0" algn="l"/>
                      <a:r>
                        <a:rPr lang="en-US" sz="1500" b="1" dirty="0">
                          <a:solidFill>
                            <a:srgbClr val="002557"/>
                          </a:solidFill>
                        </a:rPr>
                        <a:t>Endpoint</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b="1">
                          <a:solidFill>
                            <a:schemeClr val="bg1"/>
                          </a:solidFill>
                        </a:rPr>
                        <a:t>Relacorilant + Nab-paclitaxel</a:t>
                      </a:r>
                    </a:p>
                  </a:txBody>
                  <a:tcPr marL="34290" marR="34290" marT="34290" marB="3429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56168"/>
                    </a:solidFill>
                  </a:tcPr>
                </a:tc>
                <a:tc>
                  <a:txBody>
                    <a:bodyPr/>
                    <a:lstStyle/>
                    <a:p>
                      <a:pPr algn="ctr"/>
                      <a:r>
                        <a:rPr lang="en-US" sz="1500" b="1" dirty="0">
                          <a:solidFill>
                            <a:schemeClr val="bg1"/>
                          </a:solidFill>
                        </a:rPr>
                        <a:t>Nab-paclitaxel</a:t>
                      </a:r>
                    </a:p>
                  </a:txBody>
                  <a:tcPr marL="34290" marR="34290" marT="34290" marB="3429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3177"/>
                    </a:solidFill>
                  </a:tcPr>
                </a:tc>
                <a:extLst>
                  <a:ext uri="{0D108BD9-81ED-4DB2-BD59-A6C34878D82A}">
                    <a16:rowId xmlns:a16="http://schemas.microsoft.com/office/drawing/2014/main" val="3457531373"/>
                  </a:ext>
                </a:extLst>
              </a:tr>
              <a:tr h="274320">
                <a:tc rowSpan="2">
                  <a:txBody>
                    <a:bodyPr/>
                    <a:lstStyle/>
                    <a:p>
                      <a:pPr marL="169863" indent="0" algn="l"/>
                      <a:r>
                        <a:rPr lang="en-US" sz="1500" b="1" dirty="0">
                          <a:solidFill>
                            <a:srgbClr val="002557"/>
                          </a:solidFill>
                        </a:rPr>
                        <a:t>Objective Response Rate</a:t>
                      </a:r>
                      <a:r>
                        <a:rPr lang="en-US" sz="1500" dirty="0">
                          <a:solidFill>
                            <a:srgbClr val="002557"/>
                          </a:solidFill>
                        </a:rPr>
                        <a:t>, n (%)</a:t>
                      </a:r>
                    </a:p>
                  </a:txBody>
                  <a:tcPr marL="34290" marR="34290" marT="34290" marB="3429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a:r>
                        <a:rPr lang="en-US" sz="1500" b="0" dirty="0">
                          <a:solidFill>
                            <a:srgbClr val="002557"/>
                          </a:solidFill>
                        </a:rPr>
                        <a:t>69 </a:t>
                      </a:r>
                      <a:r>
                        <a:rPr lang="en-US" sz="1500" b="1" dirty="0">
                          <a:solidFill>
                            <a:srgbClr val="002557"/>
                          </a:solidFill>
                        </a:rPr>
                        <a:t>(36.9)</a:t>
                      </a:r>
                      <a:endParaRPr lang="en-US" sz="1500" dirty="0">
                        <a:solidFill>
                          <a:srgbClr val="002557"/>
                        </a:solidFill>
                      </a:endParaRPr>
                    </a:p>
                  </a:txBody>
                  <a:tcPr marL="34290" marR="34290" marT="34290" marB="34290" anchor="ctr">
                    <a:lnL w="12700" cap="flat" cmpd="sng" algn="ctr">
                      <a:solidFill>
                        <a:schemeClr val="bg1"/>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500" b="0">
                          <a:solidFill>
                            <a:srgbClr val="002557"/>
                          </a:solidFill>
                        </a:rPr>
                        <a:t>58 </a:t>
                      </a:r>
                      <a:r>
                        <a:rPr lang="en-US" sz="1500" b="1">
                          <a:solidFill>
                            <a:srgbClr val="002557"/>
                          </a:solidFill>
                        </a:rPr>
                        <a:t>(30.1)</a:t>
                      </a:r>
                      <a:endParaRPr lang="en-US" sz="1500">
                        <a:solidFill>
                          <a:srgbClr val="002557"/>
                        </a:solidFill>
                      </a:endParaRPr>
                    </a:p>
                  </a:txBody>
                  <a:tcPr marL="34290" marR="34290" marT="34290" marB="34290" anchor="ctr">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2107222284"/>
                  </a:ext>
                </a:extLst>
              </a:tr>
              <a:tr h="434340">
                <a:tc vMerge="1">
                  <a:txBody>
                    <a:bodyPr/>
                    <a:lstStyle/>
                    <a:p>
                      <a:pPr marL="55563" indent="0" algn="l"/>
                      <a:endParaRPr lang="en-US" sz="1400"/>
                    </a:p>
                  </a:txBody>
                  <a:tcPr marL="45720" marR="45720" anchor="ctr">
                    <a:lnL w="12700" cmpd="sng">
                      <a:noFill/>
                    </a:lnL>
                    <a:lnR w="12700" cap="flat" cmpd="sng" algn="ctr">
                      <a:solidFill>
                        <a:schemeClr val="bg1"/>
                      </a:solidFill>
                      <a:prstDash val="solid"/>
                      <a:round/>
                      <a:headEnd type="none" w="med" len="med"/>
                      <a:tailEnd type="none" w="med" len="med"/>
                    </a:lnR>
                    <a:lnT w="9525" cap="flat" cmpd="sng" algn="ctr">
                      <a:solidFill>
                        <a:schemeClr val="bg1"/>
                      </a:solidFill>
                      <a:prstDash val="sysDot"/>
                      <a:round/>
                      <a:headEnd type="none" w="med" len="med"/>
                      <a:tailEnd type="none" w="med" len="med"/>
                    </a:lnT>
                    <a:lnB w="952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sz="1500" b="1">
                          <a:solidFill>
                            <a:srgbClr val="002557"/>
                          </a:solidFill>
                        </a:rPr>
                        <a:t>6.8% improvement</a:t>
                      </a:r>
                    </a:p>
                    <a:p>
                      <a:pPr algn="ctr"/>
                      <a:r>
                        <a:rPr lang="en-US" sz="1500">
                          <a:solidFill>
                            <a:srgbClr val="002557"/>
                          </a:solidFill>
                        </a:rPr>
                        <a:t>P=0.17 (Stratified Cochran-Mantel-Haenszel Test)</a:t>
                      </a:r>
                    </a:p>
                  </a:txBody>
                  <a:tcPr marL="34290" marR="34290" marT="34290" marB="3429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BFBF"/>
                    </a:solidFill>
                  </a:tcP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a:solidFill>
                          <a:srgbClr val="8C3177"/>
                        </a:solidFill>
                      </a:endParaRPr>
                    </a:p>
                  </a:txBody>
                  <a:tcPr marL="45720" marR="45720"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9525" cap="flat" cmpd="sng" algn="ctr">
                      <a:solidFill>
                        <a:schemeClr val="bg1"/>
                      </a:solidFill>
                      <a:prstDash val="sysDot"/>
                      <a:round/>
                      <a:headEnd type="none" w="med" len="med"/>
                      <a:tailEnd type="none" w="med" len="med"/>
                    </a:lnT>
                    <a:lnB w="952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3270117"/>
                  </a:ext>
                </a:extLst>
              </a:tr>
              <a:tr h="1221922">
                <a:tc>
                  <a:txBody>
                    <a:bodyPr/>
                    <a:lstStyle/>
                    <a:p>
                      <a:pPr marL="55563" lvl="4" indent="0" algn="l">
                        <a:spcAft>
                          <a:spcPts val="600"/>
                        </a:spcAft>
                      </a:pPr>
                      <a:r>
                        <a:rPr lang="en-US" sz="1500">
                          <a:solidFill>
                            <a:srgbClr val="002557"/>
                          </a:solidFill>
                        </a:rPr>
                        <a:t>        </a:t>
                      </a:r>
                      <a:r>
                        <a:rPr lang="en-US" sz="1500" b="1">
                          <a:solidFill>
                            <a:srgbClr val="002557"/>
                          </a:solidFill>
                        </a:rPr>
                        <a:t>Complete Response</a:t>
                      </a:r>
                      <a:r>
                        <a:rPr lang="en-US" sz="1500">
                          <a:solidFill>
                            <a:srgbClr val="002557"/>
                          </a:solidFill>
                        </a:rPr>
                        <a:t>, n (%)</a:t>
                      </a:r>
                    </a:p>
                    <a:p>
                      <a:pPr marL="55563" lvl="2" indent="0" algn="l">
                        <a:spcAft>
                          <a:spcPts val="600"/>
                        </a:spcAft>
                      </a:pPr>
                      <a:r>
                        <a:rPr lang="en-US" sz="1500">
                          <a:solidFill>
                            <a:srgbClr val="002557"/>
                          </a:solidFill>
                        </a:rPr>
                        <a:t>        </a:t>
                      </a:r>
                      <a:r>
                        <a:rPr lang="en-US" sz="1500" b="1">
                          <a:solidFill>
                            <a:srgbClr val="002557"/>
                          </a:solidFill>
                        </a:rPr>
                        <a:t>Partial Response</a:t>
                      </a:r>
                      <a:r>
                        <a:rPr lang="en-US" sz="1500">
                          <a:solidFill>
                            <a:srgbClr val="002557"/>
                          </a:solidFill>
                        </a:rPr>
                        <a:t>, n (%)</a:t>
                      </a:r>
                    </a:p>
                    <a:p>
                      <a:pPr marL="55563" lvl="2" indent="0" algn="l">
                        <a:spcAft>
                          <a:spcPts val="600"/>
                        </a:spcAft>
                      </a:pPr>
                      <a:r>
                        <a:rPr lang="en-US" sz="1500">
                          <a:solidFill>
                            <a:srgbClr val="002557"/>
                          </a:solidFill>
                        </a:rPr>
                        <a:t>        </a:t>
                      </a:r>
                      <a:r>
                        <a:rPr lang="en-US" sz="1500" b="1">
                          <a:solidFill>
                            <a:srgbClr val="002557"/>
                          </a:solidFill>
                        </a:rPr>
                        <a:t>Stable Disease</a:t>
                      </a:r>
                      <a:r>
                        <a:rPr lang="en-US" sz="1500">
                          <a:solidFill>
                            <a:srgbClr val="002557"/>
                          </a:solidFill>
                        </a:rPr>
                        <a:t>, n (%)</a:t>
                      </a:r>
                    </a:p>
                    <a:p>
                      <a:pPr marL="55563" lvl="2" indent="0" algn="l">
                        <a:spcAft>
                          <a:spcPts val="600"/>
                        </a:spcAft>
                      </a:pPr>
                      <a:r>
                        <a:rPr lang="en-US" sz="1500">
                          <a:solidFill>
                            <a:srgbClr val="002557"/>
                          </a:solidFill>
                        </a:rPr>
                        <a:t>        </a:t>
                      </a:r>
                      <a:r>
                        <a:rPr lang="en-US" sz="1500" b="1">
                          <a:solidFill>
                            <a:srgbClr val="002557"/>
                          </a:solidFill>
                        </a:rPr>
                        <a:t>Progressive Disease</a:t>
                      </a:r>
                      <a:r>
                        <a:rPr lang="en-US" sz="1500">
                          <a:solidFill>
                            <a:srgbClr val="002557"/>
                          </a:solidFill>
                        </a:rPr>
                        <a:t>, n (%)</a:t>
                      </a:r>
                    </a:p>
                    <a:p>
                      <a:pPr marL="55563" lvl="2" indent="0" algn="l">
                        <a:spcAft>
                          <a:spcPts val="600"/>
                        </a:spcAft>
                      </a:pPr>
                      <a:r>
                        <a:rPr lang="en-US" sz="1500">
                          <a:solidFill>
                            <a:srgbClr val="002557"/>
                          </a:solidFill>
                        </a:rPr>
                        <a:t>        </a:t>
                      </a:r>
                      <a:r>
                        <a:rPr lang="en-US" sz="1500" b="1">
                          <a:solidFill>
                            <a:srgbClr val="002557"/>
                          </a:solidFill>
                        </a:rPr>
                        <a:t>Not Evaluable</a:t>
                      </a:r>
                      <a:r>
                        <a:rPr lang="en-US" sz="1500">
                          <a:solidFill>
                            <a:srgbClr val="002557"/>
                          </a:solidFill>
                        </a:rPr>
                        <a:t>, n (%)</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500" b="0" dirty="0">
                          <a:solidFill>
                            <a:srgbClr val="002557"/>
                          </a:solidFill>
                        </a:rPr>
                        <a:t>6 </a:t>
                      </a:r>
                      <a:r>
                        <a:rPr lang="en-US" sz="1500" b="1" dirty="0">
                          <a:solidFill>
                            <a:srgbClr val="002557"/>
                          </a:solidFill>
                        </a:rPr>
                        <a:t>(3.2)</a:t>
                      </a:r>
                      <a:endParaRPr lang="en-US" sz="1500" dirty="0">
                        <a:solidFill>
                          <a:srgbClr val="002557"/>
                        </a:solidFill>
                      </a:endParaRPr>
                    </a:p>
                    <a:p>
                      <a:pPr algn="ctr">
                        <a:spcAft>
                          <a:spcPts val="600"/>
                        </a:spcAft>
                      </a:pPr>
                      <a:r>
                        <a:rPr lang="en-US" sz="1500" b="0" dirty="0">
                          <a:solidFill>
                            <a:srgbClr val="002557"/>
                          </a:solidFill>
                        </a:rPr>
                        <a:t>63 </a:t>
                      </a:r>
                      <a:r>
                        <a:rPr lang="en-US" sz="1500" b="1" dirty="0">
                          <a:solidFill>
                            <a:srgbClr val="002557"/>
                          </a:solidFill>
                        </a:rPr>
                        <a:t>(33.7)</a:t>
                      </a:r>
                      <a:endParaRPr lang="en-US" sz="1500" dirty="0">
                        <a:solidFill>
                          <a:srgbClr val="002557"/>
                        </a:solidFill>
                      </a:endParaRPr>
                    </a:p>
                    <a:p>
                      <a:pPr algn="ctr">
                        <a:spcAft>
                          <a:spcPts val="600"/>
                        </a:spcAft>
                      </a:pPr>
                      <a:r>
                        <a:rPr lang="en-US" sz="1500" b="0" dirty="0">
                          <a:solidFill>
                            <a:srgbClr val="002557"/>
                          </a:solidFill>
                        </a:rPr>
                        <a:t>77 </a:t>
                      </a:r>
                      <a:r>
                        <a:rPr lang="en-US" sz="1500" b="1" dirty="0">
                          <a:solidFill>
                            <a:srgbClr val="002557"/>
                          </a:solidFill>
                        </a:rPr>
                        <a:t>(41.2)</a:t>
                      </a:r>
                      <a:endParaRPr lang="en-US" sz="1500" dirty="0">
                        <a:solidFill>
                          <a:srgbClr val="002557"/>
                        </a:solidFill>
                      </a:endParaRPr>
                    </a:p>
                    <a:p>
                      <a:pPr algn="ctr">
                        <a:spcAft>
                          <a:spcPts val="600"/>
                        </a:spcAft>
                      </a:pPr>
                      <a:r>
                        <a:rPr lang="en-US" sz="1500" b="0" dirty="0">
                          <a:solidFill>
                            <a:srgbClr val="002557"/>
                          </a:solidFill>
                        </a:rPr>
                        <a:t>32</a:t>
                      </a:r>
                      <a:r>
                        <a:rPr lang="en-US" sz="1500" b="1" dirty="0">
                          <a:solidFill>
                            <a:srgbClr val="002557"/>
                          </a:solidFill>
                        </a:rPr>
                        <a:t> (17.1)</a:t>
                      </a:r>
                      <a:endParaRPr lang="en-US" sz="1500" dirty="0">
                        <a:solidFill>
                          <a:srgbClr val="002557"/>
                        </a:solidFill>
                      </a:endParaRPr>
                    </a:p>
                    <a:p>
                      <a:pPr algn="ctr">
                        <a:spcAft>
                          <a:spcPts val="600"/>
                        </a:spcAft>
                      </a:pPr>
                      <a:r>
                        <a:rPr lang="en-US" sz="1500" b="0" dirty="0">
                          <a:solidFill>
                            <a:srgbClr val="002557"/>
                          </a:solidFill>
                        </a:rPr>
                        <a:t>9</a:t>
                      </a:r>
                      <a:r>
                        <a:rPr lang="en-US" sz="1500" b="1" dirty="0">
                          <a:solidFill>
                            <a:srgbClr val="002557"/>
                          </a:solidFill>
                        </a:rPr>
                        <a:t> (4.8)</a:t>
                      </a:r>
                      <a:endParaRPr lang="en-US" sz="1500" dirty="0">
                        <a:solidFill>
                          <a:srgbClr val="002557"/>
                        </a:solidFill>
                      </a:endParaRP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
                          <a:srgbClr val="000000"/>
                        </a:buClr>
                        <a:buSzTx/>
                        <a:buFont typeface="Arial"/>
                        <a:buNone/>
                        <a:tabLst/>
                        <a:defRPr/>
                      </a:pPr>
                      <a:r>
                        <a:rPr lang="en-US" sz="1500" b="0" dirty="0">
                          <a:solidFill>
                            <a:srgbClr val="002557"/>
                          </a:solidFill>
                        </a:rPr>
                        <a:t>4 </a:t>
                      </a:r>
                      <a:r>
                        <a:rPr lang="en-US" sz="1500" b="1" dirty="0">
                          <a:solidFill>
                            <a:srgbClr val="002557"/>
                          </a:solidFill>
                        </a:rPr>
                        <a:t>(2.1)</a:t>
                      </a:r>
                      <a:endParaRPr lang="en-US" sz="1500" dirty="0">
                        <a:solidFill>
                          <a:srgbClr val="002557"/>
                        </a:solidFill>
                      </a:endParaRPr>
                    </a:p>
                    <a:p>
                      <a:pPr marL="0" marR="0" lvl="0" indent="0" algn="ctr" defTabSz="914400" rtl="0" eaLnBrk="1" fontAlgn="auto" latinLnBrk="0" hangingPunct="1">
                        <a:lnSpc>
                          <a:spcPct val="100000"/>
                        </a:lnSpc>
                        <a:spcBef>
                          <a:spcPts val="0"/>
                        </a:spcBef>
                        <a:spcAft>
                          <a:spcPts val="600"/>
                        </a:spcAft>
                        <a:buClr>
                          <a:srgbClr val="000000"/>
                        </a:buClr>
                        <a:buSzTx/>
                        <a:buFont typeface="Arial"/>
                        <a:buNone/>
                        <a:tabLst/>
                        <a:defRPr/>
                      </a:pPr>
                      <a:r>
                        <a:rPr lang="en-US" sz="1500" b="0" dirty="0">
                          <a:solidFill>
                            <a:srgbClr val="002557"/>
                          </a:solidFill>
                        </a:rPr>
                        <a:t>54 </a:t>
                      </a:r>
                      <a:r>
                        <a:rPr lang="en-US" sz="1500" b="1" dirty="0">
                          <a:solidFill>
                            <a:srgbClr val="002557"/>
                          </a:solidFill>
                        </a:rPr>
                        <a:t>(28.0)</a:t>
                      </a:r>
                      <a:endParaRPr lang="en-US" sz="1500" dirty="0">
                        <a:solidFill>
                          <a:srgbClr val="002557"/>
                        </a:solidFill>
                      </a:endParaRPr>
                    </a:p>
                    <a:p>
                      <a:pPr marL="0" marR="0" lvl="0" indent="0" algn="ctr" defTabSz="914400" rtl="0" eaLnBrk="1" fontAlgn="auto" latinLnBrk="0" hangingPunct="1">
                        <a:lnSpc>
                          <a:spcPct val="100000"/>
                        </a:lnSpc>
                        <a:spcBef>
                          <a:spcPts val="0"/>
                        </a:spcBef>
                        <a:spcAft>
                          <a:spcPts val="600"/>
                        </a:spcAft>
                        <a:buClr>
                          <a:srgbClr val="000000"/>
                        </a:buClr>
                        <a:buSzTx/>
                        <a:buFont typeface="Arial"/>
                        <a:buNone/>
                        <a:tabLst/>
                        <a:defRPr/>
                      </a:pPr>
                      <a:r>
                        <a:rPr lang="en-US" sz="1500" b="0" dirty="0">
                          <a:solidFill>
                            <a:srgbClr val="002557"/>
                          </a:solidFill>
                        </a:rPr>
                        <a:t>68 </a:t>
                      </a:r>
                      <a:r>
                        <a:rPr lang="en-US" sz="1500" b="1" dirty="0">
                          <a:solidFill>
                            <a:srgbClr val="002557"/>
                          </a:solidFill>
                        </a:rPr>
                        <a:t>(35.2)</a:t>
                      </a:r>
                      <a:endParaRPr lang="en-US" sz="1500" dirty="0">
                        <a:solidFill>
                          <a:srgbClr val="002557"/>
                        </a:solidFill>
                      </a:endParaRPr>
                    </a:p>
                    <a:p>
                      <a:pPr marL="0" marR="0" lvl="0" indent="0" algn="ctr" defTabSz="914400" rtl="0" eaLnBrk="1" fontAlgn="auto" latinLnBrk="0" hangingPunct="1">
                        <a:lnSpc>
                          <a:spcPct val="100000"/>
                        </a:lnSpc>
                        <a:spcBef>
                          <a:spcPts val="0"/>
                        </a:spcBef>
                        <a:spcAft>
                          <a:spcPts val="600"/>
                        </a:spcAft>
                        <a:buClr>
                          <a:srgbClr val="000000"/>
                        </a:buClr>
                        <a:buSzTx/>
                        <a:buFont typeface="Arial"/>
                        <a:buNone/>
                        <a:tabLst/>
                        <a:defRPr/>
                      </a:pPr>
                      <a:r>
                        <a:rPr lang="en-US" sz="1500" b="0" dirty="0">
                          <a:solidFill>
                            <a:srgbClr val="002557"/>
                          </a:solidFill>
                        </a:rPr>
                        <a:t>52 </a:t>
                      </a:r>
                      <a:r>
                        <a:rPr lang="en-US" sz="1500" b="1" dirty="0">
                          <a:solidFill>
                            <a:srgbClr val="002557"/>
                          </a:solidFill>
                        </a:rPr>
                        <a:t>(26.9)</a:t>
                      </a:r>
                      <a:endParaRPr lang="en-US" sz="1500" dirty="0">
                        <a:solidFill>
                          <a:srgbClr val="002557"/>
                        </a:solidFill>
                      </a:endParaRPr>
                    </a:p>
                    <a:p>
                      <a:pPr marL="0" marR="0" lvl="0" indent="0" algn="ctr" defTabSz="914400" rtl="0" eaLnBrk="1" fontAlgn="auto" latinLnBrk="0" hangingPunct="1">
                        <a:lnSpc>
                          <a:spcPct val="100000"/>
                        </a:lnSpc>
                        <a:spcBef>
                          <a:spcPts val="0"/>
                        </a:spcBef>
                        <a:spcAft>
                          <a:spcPts val="1200"/>
                        </a:spcAft>
                        <a:buClr>
                          <a:srgbClr val="000000"/>
                        </a:buClr>
                        <a:buSzTx/>
                        <a:buFont typeface="Arial"/>
                        <a:buNone/>
                        <a:tabLst/>
                        <a:defRPr/>
                      </a:pPr>
                      <a:r>
                        <a:rPr lang="en-US" sz="1500" b="0" dirty="0">
                          <a:solidFill>
                            <a:srgbClr val="002557"/>
                          </a:solidFill>
                        </a:rPr>
                        <a:t>15 </a:t>
                      </a:r>
                      <a:r>
                        <a:rPr lang="en-US" sz="1500" b="1" dirty="0">
                          <a:solidFill>
                            <a:srgbClr val="002557"/>
                          </a:solidFill>
                        </a:rPr>
                        <a:t>(7.8)</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5117469"/>
                  </a:ext>
                </a:extLst>
              </a:tr>
              <a:tr h="274320">
                <a:tc rowSpan="2">
                  <a:txBody>
                    <a:bodyPr/>
                    <a:lstStyle/>
                    <a:p>
                      <a:pPr marL="169863" indent="0" algn="l">
                        <a:spcBef>
                          <a:spcPts val="1200"/>
                        </a:spcBef>
                      </a:pPr>
                      <a:r>
                        <a:rPr lang="en-US" sz="1500" b="1">
                          <a:solidFill>
                            <a:srgbClr val="002557"/>
                          </a:solidFill>
                        </a:rPr>
                        <a:t>Clinical Benefit Rate</a:t>
                      </a:r>
                      <a:r>
                        <a:rPr lang="en-US" sz="1500">
                          <a:solidFill>
                            <a:srgbClr val="002557"/>
                          </a:solidFill>
                        </a:rPr>
                        <a:t>, n (%)</a:t>
                      </a:r>
                      <a:br>
                        <a:rPr lang="en-US" sz="1500" b="1">
                          <a:solidFill>
                            <a:srgbClr val="002557"/>
                          </a:solidFill>
                        </a:rPr>
                      </a:br>
                      <a:r>
                        <a:rPr lang="en-US" sz="1500" b="0">
                          <a:solidFill>
                            <a:srgbClr val="002557"/>
                          </a:solidFill>
                        </a:rPr>
                        <a:t>(Response or stable disease</a:t>
                      </a:r>
                      <a:br>
                        <a:rPr lang="en-US" sz="1500" b="0">
                          <a:solidFill>
                            <a:srgbClr val="002557"/>
                          </a:solidFill>
                        </a:rPr>
                      </a:br>
                      <a:r>
                        <a:rPr lang="en-US" sz="1500" b="0">
                          <a:solidFill>
                            <a:srgbClr val="002557"/>
                          </a:solidFill>
                        </a:rPr>
                        <a:t>maintained for 24 weeks)</a:t>
                      </a:r>
                    </a:p>
                  </a:txBody>
                  <a:tcPr marL="34290" marR="34290" marT="34290" marB="3429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a:r>
                        <a:rPr lang="en-US" sz="1500" b="0">
                          <a:solidFill>
                            <a:srgbClr val="002557"/>
                          </a:solidFill>
                        </a:rPr>
                        <a:t>96 </a:t>
                      </a:r>
                      <a:r>
                        <a:rPr lang="en-US" sz="1500" b="1">
                          <a:solidFill>
                            <a:srgbClr val="002557"/>
                          </a:solidFill>
                        </a:rPr>
                        <a:t>(51.1)</a:t>
                      </a:r>
                      <a:endParaRPr lang="en-US" sz="1500">
                        <a:solidFill>
                          <a:srgbClr val="002557"/>
                        </a:solidFill>
                      </a:endParaRPr>
                    </a:p>
                  </a:txBody>
                  <a:tcPr marL="34290" marR="34290" marT="34290" marB="34290" anchor="ctr">
                    <a:lnL w="12700" cap="flat" cmpd="sng" algn="ctr">
                      <a:solidFill>
                        <a:schemeClr val="bg1"/>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a:r>
                        <a:rPr lang="en-US" sz="1500" b="0" dirty="0">
                          <a:solidFill>
                            <a:srgbClr val="002557"/>
                          </a:solidFill>
                        </a:rPr>
                        <a:t>75 </a:t>
                      </a:r>
                      <a:r>
                        <a:rPr lang="en-US" sz="1500" b="1" dirty="0">
                          <a:solidFill>
                            <a:srgbClr val="002557"/>
                          </a:solidFill>
                        </a:rPr>
                        <a:t>(38.9)</a:t>
                      </a:r>
                      <a:endParaRPr lang="en-US" sz="1500" dirty="0">
                        <a:solidFill>
                          <a:srgbClr val="002557"/>
                        </a:solidFill>
                      </a:endParaRPr>
                    </a:p>
                  </a:txBody>
                  <a:tcPr marL="34290" marR="34290" marT="34290" marB="34290" anchor="ctr">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1383351272"/>
                  </a:ext>
                </a:extLst>
              </a:tr>
              <a:tr h="434340">
                <a:tc vMerge="1">
                  <a:txBody>
                    <a:bodyPr/>
                    <a:lstStyle/>
                    <a:p>
                      <a:pPr marL="55563" indent="0" algn="l"/>
                      <a:endParaRPr lang="en-US" sz="1400" b="0"/>
                    </a:p>
                  </a:txBody>
                  <a:tcPr marL="45720" marR="45720" anchor="ctr">
                    <a:lnL w="12700" cmpd="sng">
                      <a:noFill/>
                    </a:lnL>
                    <a:lnR w="12700" cap="flat" cmpd="sng" algn="ctr">
                      <a:noFill/>
                      <a:prstDash val="solid"/>
                      <a:round/>
                      <a:headEnd type="none" w="med" len="med"/>
                      <a:tailEnd type="none" w="med" len="med"/>
                    </a:lnR>
                    <a:lnT w="9525" cap="flat" cmpd="sng" algn="ctr">
                      <a:solidFill>
                        <a:schemeClr val="bg1"/>
                      </a:solidFill>
                      <a:prstDash val="sysDot"/>
                      <a:round/>
                      <a:headEnd type="none" w="med" len="med"/>
                      <a:tailEnd type="none" w="med" len="med"/>
                    </a:lnT>
                    <a:lnB w="952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500" b="1" dirty="0">
                          <a:solidFill>
                            <a:srgbClr val="002557"/>
                          </a:solidFill>
                        </a:rPr>
                        <a:t>12.2% improvement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500" dirty="0">
                          <a:solidFill>
                            <a:srgbClr val="002557"/>
                          </a:solidFill>
                        </a:rPr>
                        <a:t>P=0.016 (Stratified Cochran-Mantel-Haenszel Test)</a:t>
                      </a:r>
                    </a:p>
                  </a:txBody>
                  <a:tcPr marL="34290" marR="34290" marT="34290" marB="3429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BFBF"/>
                    </a:solidFill>
                  </a:tcPr>
                </a:tc>
                <a:tc hMerge="1">
                  <a:txBody>
                    <a:bodyPr/>
                    <a:lstStyle/>
                    <a:p>
                      <a:pPr algn="ctr"/>
                      <a:endParaRPr lang="en-US" sz="1400">
                        <a:solidFill>
                          <a:srgbClr val="8C3177"/>
                        </a:solidFill>
                      </a:endParaRPr>
                    </a:p>
                  </a:txBody>
                  <a:tcPr marL="45720" marR="45720" anchor="ct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9525" cap="flat" cmpd="sng" algn="ctr">
                      <a:solidFill>
                        <a:schemeClr val="bg1"/>
                      </a:solidFill>
                      <a:prstDash val="sysDot"/>
                      <a:round/>
                      <a:headEnd type="none" w="med" len="med"/>
                      <a:tailEnd type="none" w="med" len="med"/>
                    </a:lnT>
                    <a:lnB w="952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25713674"/>
                  </a:ext>
                </a:extLst>
              </a:tr>
            </a:tbl>
          </a:graphicData>
        </a:graphic>
      </p:graphicFrame>
      <p:sp>
        <p:nvSpPr>
          <p:cNvPr id="5" name="TextBox 4">
            <a:extLst>
              <a:ext uri="{FF2B5EF4-FFF2-40B4-BE49-F238E27FC236}">
                <a16:creationId xmlns:a16="http://schemas.microsoft.com/office/drawing/2014/main" id="{BFAA6D28-8C5D-F4C3-5E5E-01168B6AE86C}"/>
              </a:ext>
            </a:extLst>
          </p:cNvPr>
          <p:cNvSpPr txBox="1"/>
          <p:nvPr/>
        </p:nvSpPr>
        <p:spPr>
          <a:xfrm>
            <a:off x="8924778" y="6333828"/>
            <a:ext cx="2103779" cy="246221"/>
          </a:xfrm>
          <a:prstGeom prst="rect">
            <a:avLst/>
          </a:prstGeom>
          <a:noFill/>
        </p:spPr>
        <p:txBody>
          <a:bodyPr wrap="square">
            <a:spAutoFit/>
          </a:bodyPr>
          <a:lstStyle/>
          <a:p>
            <a:pPr marL="0" marR="0" lvl="0" indent="0" algn="r" defTabSz="685800" rtl="0" eaLnBrk="1" fontAlgn="auto" latinLnBrk="0" hangingPunct="1">
              <a:lnSpc>
                <a:spcPct val="100000"/>
              </a:lnSpc>
              <a:spcBef>
                <a:spcPts val="0"/>
              </a:spcBef>
              <a:spcAft>
                <a:spcPts val="0"/>
              </a:spcAft>
              <a:buClr>
                <a:srgbClr val="000000"/>
              </a:buClr>
              <a:buSzTx/>
              <a:buFontTx/>
              <a:buNone/>
              <a:tabLst/>
              <a:defRPr/>
            </a:pPr>
            <a:r>
              <a:rPr kumimoji="0" lang="en-US" sz="1000" b="0" i="0" u="none" strike="noStrike" kern="0" cap="none" spc="0" normalizeH="0" baseline="0" noProof="0" dirty="0">
                <a:ln>
                  <a:noFill/>
                </a:ln>
                <a:solidFill>
                  <a:srgbClr val="002557"/>
                </a:solidFill>
                <a:effectLst/>
                <a:uLnTx/>
                <a:uFillTx/>
                <a:latin typeface="Arial"/>
                <a:ea typeface="+mn-ea"/>
                <a:cs typeface="Arial"/>
                <a:sym typeface="Arial"/>
              </a:rPr>
              <a:t>Data cutoff: Feb 24, 2025</a:t>
            </a:r>
          </a:p>
        </p:txBody>
      </p:sp>
      <p:sp>
        <p:nvSpPr>
          <p:cNvPr id="8" name="Text Placeholder 6">
            <a:extLst>
              <a:ext uri="{FF2B5EF4-FFF2-40B4-BE49-F238E27FC236}">
                <a16:creationId xmlns:a16="http://schemas.microsoft.com/office/drawing/2014/main" id="{CFB64577-6B83-BDB2-7A08-AC6AB4304A22}"/>
              </a:ext>
            </a:extLst>
          </p:cNvPr>
          <p:cNvSpPr txBox="1">
            <a:spLocks/>
          </p:cNvSpPr>
          <p:nvPr/>
        </p:nvSpPr>
        <p:spPr>
          <a:xfrm>
            <a:off x="120906" y="6580049"/>
            <a:ext cx="2926080" cy="1406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457223" rtl="0" eaLnBrk="1" fontAlgn="base" latinLnBrk="0" hangingPunct="1">
              <a:lnSpc>
                <a:spcPct val="90000"/>
              </a:lnSpc>
              <a:spcBef>
                <a:spcPts val="500"/>
              </a:spcBef>
              <a:spcAft>
                <a:spcPct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SGO 2026, Alexander B. </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Olawaiye</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MD</a:t>
            </a:r>
          </a:p>
        </p:txBody>
      </p:sp>
    </p:spTree>
    <p:extLst>
      <p:ext uri="{BB962C8B-B14F-4D97-AF65-F5344CB8AC3E}">
        <p14:creationId xmlns:p14="http://schemas.microsoft.com/office/powerpoint/2010/main" val="128440134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AF35C-F452-CB57-B3BD-88BD77FD0BBA}"/>
            </a:ext>
          </a:extLst>
        </p:cNvPr>
        <p:cNvGrpSpPr/>
        <p:nvPr/>
      </p:nvGrpSpPr>
      <p:grpSpPr>
        <a:xfrm>
          <a:off x="0" y="0"/>
          <a:ext cx="0" cy="0"/>
          <a:chOff x="0" y="0"/>
          <a:chExt cx="0" cy="0"/>
        </a:xfrm>
      </p:grpSpPr>
      <p:graphicFrame>
        <p:nvGraphicFramePr>
          <p:cNvPr id="17" name="Chart 16">
            <a:extLst>
              <a:ext uri="{FF2B5EF4-FFF2-40B4-BE49-F238E27FC236}">
                <a16:creationId xmlns:a16="http://schemas.microsoft.com/office/drawing/2014/main" id="{830CF371-053C-2B1B-A9AB-C227361DE8F3}"/>
              </a:ext>
            </a:extLst>
          </p:cNvPr>
          <p:cNvGraphicFramePr/>
          <p:nvPr/>
        </p:nvGraphicFramePr>
        <p:xfrm>
          <a:off x="2691115" y="1445740"/>
          <a:ext cx="963176" cy="37065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7" name="Chart 96">
            <a:extLst>
              <a:ext uri="{FF2B5EF4-FFF2-40B4-BE49-F238E27FC236}">
                <a16:creationId xmlns:a16="http://schemas.microsoft.com/office/drawing/2014/main" id="{02EECAEE-FEB7-D533-73FE-2511E3F44BE6}"/>
              </a:ext>
            </a:extLst>
          </p:cNvPr>
          <p:cNvGraphicFramePr/>
          <p:nvPr/>
        </p:nvGraphicFramePr>
        <p:xfrm>
          <a:off x="7218390" y="1450607"/>
          <a:ext cx="963176" cy="370656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9" name="Chart 98">
            <a:extLst>
              <a:ext uri="{FF2B5EF4-FFF2-40B4-BE49-F238E27FC236}">
                <a16:creationId xmlns:a16="http://schemas.microsoft.com/office/drawing/2014/main" id="{46B1670E-DF8E-7317-67CA-8E2CF8FE0939}"/>
              </a:ext>
            </a:extLst>
          </p:cNvPr>
          <p:cNvGraphicFramePr/>
          <p:nvPr/>
        </p:nvGraphicFramePr>
        <p:xfrm>
          <a:off x="7893553" y="1444998"/>
          <a:ext cx="963176" cy="370656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3" name="Chart 32">
            <a:extLst>
              <a:ext uri="{FF2B5EF4-FFF2-40B4-BE49-F238E27FC236}">
                <a16:creationId xmlns:a16="http://schemas.microsoft.com/office/drawing/2014/main" id="{D13F44BB-AC7F-73FB-F38E-1E2C29E6307D}"/>
              </a:ext>
            </a:extLst>
          </p:cNvPr>
          <p:cNvGraphicFramePr/>
          <p:nvPr/>
        </p:nvGraphicFramePr>
        <p:xfrm>
          <a:off x="5074057" y="1450608"/>
          <a:ext cx="963176" cy="370656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5" name="Chart 34">
            <a:extLst>
              <a:ext uri="{FF2B5EF4-FFF2-40B4-BE49-F238E27FC236}">
                <a16:creationId xmlns:a16="http://schemas.microsoft.com/office/drawing/2014/main" id="{7835967B-F652-3071-ADF2-0A1635FA507D}"/>
              </a:ext>
            </a:extLst>
          </p:cNvPr>
          <p:cNvGraphicFramePr/>
          <p:nvPr/>
        </p:nvGraphicFramePr>
        <p:xfrm>
          <a:off x="5720832" y="1450607"/>
          <a:ext cx="963176" cy="370656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1" name="Chart 40">
            <a:extLst>
              <a:ext uri="{FF2B5EF4-FFF2-40B4-BE49-F238E27FC236}">
                <a16:creationId xmlns:a16="http://schemas.microsoft.com/office/drawing/2014/main" id="{50FF7B45-F79F-9048-636E-7AE896995F41}"/>
              </a:ext>
            </a:extLst>
          </p:cNvPr>
          <p:cNvGraphicFramePr/>
          <p:nvPr/>
        </p:nvGraphicFramePr>
        <p:xfrm>
          <a:off x="6369994" y="1444999"/>
          <a:ext cx="963176" cy="370656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Chart 31">
            <a:extLst>
              <a:ext uri="{FF2B5EF4-FFF2-40B4-BE49-F238E27FC236}">
                <a16:creationId xmlns:a16="http://schemas.microsoft.com/office/drawing/2014/main" id="{A8202293-32CD-8874-0D32-984B16E32223}"/>
              </a:ext>
            </a:extLst>
          </p:cNvPr>
          <p:cNvGraphicFramePr/>
          <p:nvPr/>
        </p:nvGraphicFramePr>
        <p:xfrm>
          <a:off x="4418845" y="1444999"/>
          <a:ext cx="963176" cy="370656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9" name="Chart 8">
            <a:extLst>
              <a:ext uri="{FF2B5EF4-FFF2-40B4-BE49-F238E27FC236}">
                <a16:creationId xmlns:a16="http://schemas.microsoft.com/office/drawing/2014/main" id="{02ABD183-45D7-0625-A5B5-6009E3E4C6C2}"/>
              </a:ext>
            </a:extLst>
          </p:cNvPr>
          <p:cNvGraphicFramePr/>
          <p:nvPr/>
        </p:nvGraphicFramePr>
        <p:xfrm>
          <a:off x="3469027" y="1446610"/>
          <a:ext cx="963176" cy="3706562"/>
        </p:xfrm>
        <a:graphic>
          <a:graphicData uri="http://schemas.openxmlformats.org/drawingml/2006/chart">
            <c:chart xmlns:c="http://schemas.openxmlformats.org/drawingml/2006/chart" xmlns:r="http://schemas.openxmlformats.org/officeDocument/2006/relationships" r:id="rId10"/>
          </a:graphicData>
        </a:graphic>
      </p:graphicFrame>
      <p:sp>
        <p:nvSpPr>
          <p:cNvPr id="6" name="Text Placeholder 5">
            <a:extLst>
              <a:ext uri="{FF2B5EF4-FFF2-40B4-BE49-F238E27FC236}">
                <a16:creationId xmlns:a16="http://schemas.microsoft.com/office/drawing/2014/main" id="{E751CDDE-4C7F-D1E8-F377-C9C21980297B}"/>
              </a:ext>
            </a:extLst>
          </p:cNvPr>
          <p:cNvSpPr>
            <a:spLocks noGrp="1"/>
          </p:cNvSpPr>
          <p:nvPr>
            <p:ph type="body" sz="quarter" idx="15"/>
          </p:nvPr>
        </p:nvSpPr>
        <p:spPr>
          <a:xfrm>
            <a:off x="409285" y="6427764"/>
            <a:ext cx="5852160" cy="281354"/>
          </a:xfrm>
        </p:spPr>
        <p:txBody>
          <a:bodyPr/>
          <a:lstStyle/>
          <a:p>
            <a:r>
              <a:rPr lang="en-US" sz="1000" dirty="0"/>
              <a:t>Alexander B. </a:t>
            </a:r>
            <a:r>
              <a:rPr lang="en-US" sz="1000" dirty="0" err="1"/>
              <a:t>Olawaiye</a:t>
            </a:r>
            <a:r>
              <a:rPr lang="en-US" sz="1000" dirty="0"/>
              <a:t>, MD</a:t>
            </a:r>
          </a:p>
        </p:txBody>
      </p:sp>
      <p:sp>
        <p:nvSpPr>
          <p:cNvPr id="7" name="Title 1">
            <a:extLst>
              <a:ext uri="{FF2B5EF4-FFF2-40B4-BE49-F238E27FC236}">
                <a16:creationId xmlns:a16="http://schemas.microsoft.com/office/drawing/2014/main" id="{F4F89C88-B303-BBE6-CB4C-8F4EDE52392D}"/>
              </a:ext>
            </a:extLst>
          </p:cNvPr>
          <p:cNvSpPr>
            <a:spLocks noGrp="1"/>
          </p:cNvSpPr>
          <p:nvPr>
            <p:ph type="title" idx="4294967295"/>
          </p:nvPr>
        </p:nvSpPr>
        <p:spPr>
          <a:xfrm>
            <a:off x="1996440" y="270298"/>
            <a:ext cx="8648700" cy="401240"/>
          </a:xfrm>
        </p:spPr>
        <p:txBody>
          <a:bodyPr>
            <a:normAutofit fontScale="90000"/>
          </a:bodyPr>
          <a:lstStyle/>
          <a:p>
            <a:r>
              <a:rPr lang="en-US" b="1" dirty="0">
                <a:latin typeface="+mn-lt"/>
                <a:ea typeface="Lato" panose="020F0502020204030203" pitchFamily="34" charset="0"/>
                <a:cs typeface="Lato" panose="020F0502020204030203" pitchFamily="34" charset="0"/>
              </a:rPr>
              <a:t>ROSELLA </a:t>
            </a:r>
            <a:r>
              <a:rPr lang="en-US" b="1" spc="-60" dirty="0">
                <a:latin typeface="+mn-lt"/>
                <a:ea typeface="Lato" panose="020F0502020204030203" pitchFamily="34" charset="0"/>
                <a:cs typeface="Lato" panose="020F0502020204030203" pitchFamily="34" charset="0"/>
              </a:rPr>
              <a:t>| Common (&gt;20%) Adverse Events</a:t>
            </a:r>
          </a:p>
        </p:txBody>
      </p:sp>
      <p:graphicFrame>
        <p:nvGraphicFramePr>
          <p:cNvPr id="4" name="Chart 3">
            <a:extLst>
              <a:ext uri="{FF2B5EF4-FFF2-40B4-BE49-F238E27FC236}">
                <a16:creationId xmlns:a16="http://schemas.microsoft.com/office/drawing/2014/main" id="{F5504688-CEA9-B78A-0785-8E8FDDE0EA80}"/>
              </a:ext>
            </a:extLst>
          </p:cNvPr>
          <p:cNvGraphicFramePr/>
          <p:nvPr/>
        </p:nvGraphicFramePr>
        <p:xfrm>
          <a:off x="2804156" y="1448215"/>
          <a:ext cx="963176" cy="3706562"/>
        </p:xfrm>
        <a:graphic>
          <a:graphicData uri="http://schemas.openxmlformats.org/drawingml/2006/chart">
            <c:chart xmlns:c="http://schemas.openxmlformats.org/drawingml/2006/chart" xmlns:r="http://schemas.openxmlformats.org/officeDocument/2006/relationships" r:id="rId11"/>
          </a:graphicData>
        </a:graphic>
      </p:graphicFrame>
      <p:sp>
        <p:nvSpPr>
          <p:cNvPr id="19" name="TextBox 18">
            <a:extLst>
              <a:ext uri="{FF2B5EF4-FFF2-40B4-BE49-F238E27FC236}">
                <a16:creationId xmlns:a16="http://schemas.microsoft.com/office/drawing/2014/main" id="{76B6382F-C2EE-2BF9-C785-EC51955C33EB}"/>
              </a:ext>
            </a:extLst>
          </p:cNvPr>
          <p:cNvSpPr txBox="1"/>
          <p:nvPr/>
        </p:nvSpPr>
        <p:spPr>
          <a:xfrm rot="19375209">
            <a:off x="2890346" y="4278076"/>
            <a:ext cx="801823" cy="219291"/>
          </a:xfrm>
          <a:prstGeom prst="rect">
            <a:avLst/>
          </a:prstGeom>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825" b="1" i="0" u="none" strike="noStrike" kern="0" cap="none" spc="0" normalizeH="0" baseline="0" noProof="0">
                <a:ln>
                  <a:noFill/>
                </a:ln>
                <a:solidFill>
                  <a:srgbClr val="002557"/>
                </a:solidFill>
                <a:effectLst/>
                <a:uLnTx/>
                <a:uFillTx/>
                <a:latin typeface="Arial" charset="0"/>
                <a:ea typeface="+mn-ea"/>
                <a:cs typeface="Arial"/>
                <a:sym typeface="Arial"/>
              </a:rPr>
              <a:t>Neutropenia</a:t>
            </a:r>
          </a:p>
        </p:txBody>
      </p:sp>
      <p:sp>
        <p:nvSpPr>
          <p:cNvPr id="20" name="TextBox 19">
            <a:extLst>
              <a:ext uri="{FF2B5EF4-FFF2-40B4-BE49-F238E27FC236}">
                <a16:creationId xmlns:a16="http://schemas.microsoft.com/office/drawing/2014/main" id="{B7252156-6E16-62B3-5DA2-F5C8BB1CE9B3}"/>
              </a:ext>
            </a:extLst>
          </p:cNvPr>
          <p:cNvSpPr txBox="1"/>
          <p:nvPr/>
        </p:nvSpPr>
        <p:spPr>
          <a:xfrm rot="19375209">
            <a:off x="3789878" y="4246081"/>
            <a:ext cx="567784" cy="219291"/>
          </a:xfrm>
          <a:prstGeom prst="rect">
            <a:avLst/>
          </a:prstGeom>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825" b="1" i="0" u="none" strike="noStrike" kern="0" cap="none" spc="0" normalizeH="0" baseline="0" noProof="0">
                <a:ln>
                  <a:noFill/>
                </a:ln>
                <a:solidFill>
                  <a:srgbClr val="002557"/>
                </a:solidFill>
                <a:effectLst/>
                <a:uLnTx/>
                <a:uFillTx/>
                <a:latin typeface="Arial" charset="0"/>
                <a:ea typeface="+mn-ea"/>
                <a:cs typeface="Arial"/>
                <a:sym typeface="Arial"/>
              </a:rPr>
              <a:t>Anemia</a:t>
            </a:r>
          </a:p>
        </p:txBody>
      </p:sp>
      <p:sp>
        <p:nvSpPr>
          <p:cNvPr id="22" name="TextBox 21">
            <a:extLst>
              <a:ext uri="{FF2B5EF4-FFF2-40B4-BE49-F238E27FC236}">
                <a16:creationId xmlns:a16="http://schemas.microsoft.com/office/drawing/2014/main" id="{4945E142-855F-F01D-C547-F9E6E0AF53BE}"/>
              </a:ext>
            </a:extLst>
          </p:cNvPr>
          <p:cNvSpPr txBox="1"/>
          <p:nvPr/>
        </p:nvSpPr>
        <p:spPr>
          <a:xfrm rot="19375209">
            <a:off x="4718992" y="4249934"/>
            <a:ext cx="562975" cy="219291"/>
          </a:xfrm>
          <a:prstGeom prst="rect">
            <a:avLst/>
          </a:prstGeom>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825" b="1" i="0" u="none" strike="noStrike" kern="0" cap="none" spc="0" normalizeH="0" baseline="0" noProof="0">
                <a:ln>
                  <a:noFill/>
                </a:ln>
                <a:solidFill>
                  <a:srgbClr val="002557"/>
                </a:solidFill>
                <a:effectLst/>
                <a:uLnTx/>
                <a:uFillTx/>
                <a:latin typeface="Arial" charset="0"/>
                <a:ea typeface="+mn-ea"/>
                <a:cs typeface="Arial"/>
                <a:sym typeface="Arial"/>
              </a:rPr>
              <a:t>Nausea</a:t>
            </a:r>
          </a:p>
        </p:txBody>
      </p:sp>
      <p:sp>
        <p:nvSpPr>
          <p:cNvPr id="23" name="TextBox 22">
            <a:extLst>
              <a:ext uri="{FF2B5EF4-FFF2-40B4-BE49-F238E27FC236}">
                <a16:creationId xmlns:a16="http://schemas.microsoft.com/office/drawing/2014/main" id="{4EF05E0C-E558-AC0E-4808-4865311810B9}"/>
              </a:ext>
            </a:extLst>
          </p:cNvPr>
          <p:cNvSpPr txBox="1"/>
          <p:nvPr/>
        </p:nvSpPr>
        <p:spPr>
          <a:xfrm rot="19375209">
            <a:off x="6012341" y="4260536"/>
            <a:ext cx="615874" cy="219291"/>
          </a:xfrm>
          <a:prstGeom prst="rect">
            <a:avLst/>
          </a:prstGeom>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825" b="1" i="0" u="none" strike="noStrike" kern="0" cap="none" spc="0" normalizeH="0" baseline="0" noProof="0">
                <a:ln>
                  <a:noFill/>
                </a:ln>
                <a:solidFill>
                  <a:srgbClr val="002557"/>
                </a:solidFill>
                <a:effectLst/>
                <a:uLnTx/>
                <a:uFillTx/>
                <a:latin typeface="Arial" charset="0"/>
                <a:ea typeface="+mn-ea"/>
                <a:cs typeface="Arial"/>
                <a:sym typeface="Arial"/>
              </a:rPr>
              <a:t>Diarrhea</a:t>
            </a:r>
          </a:p>
        </p:txBody>
      </p:sp>
      <p:sp>
        <p:nvSpPr>
          <p:cNvPr id="24" name="TextBox 23">
            <a:extLst>
              <a:ext uri="{FF2B5EF4-FFF2-40B4-BE49-F238E27FC236}">
                <a16:creationId xmlns:a16="http://schemas.microsoft.com/office/drawing/2014/main" id="{CC3BAD1C-89BE-ACB3-232A-8EA3B4430B89}"/>
              </a:ext>
            </a:extLst>
          </p:cNvPr>
          <p:cNvSpPr txBox="1"/>
          <p:nvPr/>
        </p:nvSpPr>
        <p:spPr>
          <a:xfrm rot="19375209">
            <a:off x="6604785" y="4283953"/>
            <a:ext cx="729688" cy="346249"/>
          </a:xfrm>
          <a:prstGeom prst="rect">
            <a:avLst/>
          </a:prstGeom>
        </p:spPr>
        <p:txBody>
          <a:bodyPr wrap="none" rtlCol="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825" b="1" i="0" u="none" strike="noStrike" kern="0" cap="none" spc="0" normalizeH="0" baseline="0" noProof="0">
                <a:ln>
                  <a:noFill/>
                </a:ln>
                <a:solidFill>
                  <a:srgbClr val="002557"/>
                </a:solidFill>
                <a:effectLst/>
                <a:uLnTx/>
                <a:uFillTx/>
                <a:latin typeface="Arial" charset="0"/>
                <a:ea typeface="+mn-ea"/>
                <a:cs typeface="Arial"/>
                <a:sym typeface="Arial"/>
              </a:rPr>
              <a:t>Abdominal</a:t>
            </a:r>
            <a:br>
              <a:rPr kumimoji="0" lang="en-US" sz="825" b="1" i="0" u="none" strike="noStrike" kern="0" cap="none" spc="0" normalizeH="0" baseline="0" noProof="0">
                <a:ln>
                  <a:noFill/>
                </a:ln>
                <a:solidFill>
                  <a:srgbClr val="002557"/>
                </a:solidFill>
                <a:effectLst/>
                <a:uLnTx/>
                <a:uFillTx/>
                <a:latin typeface="Arial" charset="0"/>
                <a:ea typeface="+mn-ea"/>
                <a:cs typeface="Arial"/>
                <a:sym typeface="Arial"/>
              </a:rPr>
            </a:br>
            <a:r>
              <a:rPr kumimoji="0" lang="en-US" sz="825" b="1" i="0" u="none" strike="noStrike" kern="0" cap="none" spc="0" normalizeH="0" baseline="0" noProof="0">
                <a:ln>
                  <a:noFill/>
                </a:ln>
                <a:solidFill>
                  <a:srgbClr val="002557"/>
                </a:solidFill>
                <a:effectLst/>
                <a:uLnTx/>
                <a:uFillTx/>
                <a:latin typeface="Arial" charset="0"/>
                <a:ea typeface="+mn-ea"/>
                <a:cs typeface="Arial"/>
                <a:sym typeface="Arial"/>
              </a:rPr>
              <a:t>Pain</a:t>
            </a:r>
          </a:p>
        </p:txBody>
      </p:sp>
      <p:sp>
        <p:nvSpPr>
          <p:cNvPr id="25" name="TextBox 24">
            <a:extLst>
              <a:ext uri="{FF2B5EF4-FFF2-40B4-BE49-F238E27FC236}">
                <a16:creationId xmlns:a16="http://schemas.microsoft.com/office/drawing/2014/main" id="{80F3B6CA-4381-65CB-ED97-D08441021D37}"/>
              </a:ext>
            </a:extLst>
          </p:cNvPr>
          <p:cNvSpPr txBox="1"/>
          <p:nvPr/>
        </p:nvSpPr>
        <p:spPr>
          <a:xfrm rot="19375209">
            <a:off x="5338008" y="4275408"/>
            <a:ext cx="635110" cy="219291"/>
          </a:xfrm>
          <a:prstGeom prst="rect">
            <a:avLst/>
          </a:prstGeom>
        </p:spPr>
        <p:txBody>
          <a:bodyPr wrap="none" rtlCol="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825" b="1" i="0" u="none" strike="noStrike" kern="0" cap="none" spc="0" normalizeH="0" baseline="0" noProof="0">
                <a:ln>
                  <a:noFill/>
                </a:ln>
                <a:solidFill>
                  <a:srgbClr val="002557"/>
                </a:solidFill>
                <a:effectLst/>
                <a:uLnTx/>
                <a:uFillTx/>
                <a:latin typeface="Arial" charset="0"/>
                <a:ea typeface="+mn-ea"/>
                <a:cs typeface="Arial"/>
                <a:sym typeface="Arial"/>
              </a:rPr>
              <a:t>Vomiting</a:t>
            </a:r>
          </a:p>
        </p:txBody>
      </p:sp>
      <p:sp>
        <p:nvSpPr>
          <p:cNvPr id="26" name="TextBox 25">
            <a:extLst>
              <a:ext uri="{FF2B5EF4-FFF2-40B4-BE49-F238E27FC236}">
                <a16:creationId xmlns:a16="http://schemas.microsoft.com/office/drawing/2014/main" id="{D97778AA-7D42-4E5F-AB02-F148533071E8}"/>
              </a:ext>
            </a:extLst>
          </p:cNvPr>
          <p:cNvSpPr txBox="1"/>
          <p:nvPr/>
        </p:nvSpPr>
        <p:spPr>
          <a:xfrm rot="19375209">
            <a:off x="7537328" y="4258224"/>
            <a:ext cx="559769" cy="219291"/>
          </a:xfrm>
          <a:prstGeom prst="rect">
            <a:avLst/>
          </a:prstGeom>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825" b="1" i="0" u="none" strike="noStrike" kern="0" cap="none" spc="0" normalizeH="0" baseline="0" noProof="0">
                <a:ln>
                  <a:noFill/>
                </a:ln>
                <a:solidFill>
                  <a:srgbClr val="002557"/>
                </a:solidFill>
                <a:effectLst/>
                <a:uLnTx/>
                <a:uFillTx/>
                <a:latin typeface="Arial" charset="0"/>
                <a:ea typeface="+mn-ea"/>
                <a:cs typeface="Arial"/>
                <a:sym typeface="Arial"/>
              </a:rPr>
              <a:t>Fatigue</a:t>
            </a:r>
          </a:p>
        </p:txBody>
      </p:sp>
      <p:sp>
        <p:nvSpPr>
          <p:cNvPr id="28" name="TextBox 27">
            <a:extLst>
              <a:ext uri="{FF2B5EF4-FFF2-40B4-BE49-F238E27FC236}">
                <a16:creationId xmlns:a16="http://schemas.microsoft.com/office/drawing/2014/main" id="{8DC0F857-AD12-AF8F-F844-F339E4CD5009}"/>
              </a:ext>
            </a:extLst>
          </p:cNvPr>
          <p:cNvSpPr txBox="1"/>
          <p:nvPr/>
        </p:nvSpPr>
        <p:spPr>
          <a:xfrm rot="19375209">
            <a:off x="8162006" y="4262681"/>
            <a:ext cx="625492" cy="219291"/>
          </a:xfrm>
          <a:prstGeom prst="rect">
            <a:avLst/>
          </a:prstGeom>
        </p:spPr>
        <p:txBody>
          <a:bodyPr wrap="none" rtlCol="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825" b="1" i="0" u="none" strike="noStrike" kern="0" cap="none" spc="0" normalizeH="0" baseline="0" noProof="0">
                <a:ln>
                  <a:noFill/>
                </a:ln>
                <a:solidFill>
                  <a:srgbClr val="002557"/>
                </a:solidFill>
                <a:effectLst/>
                <a:uLnTx/>
                <a:uFillTx/>
                <a:latin typeface="Arial" charset="0"/>
                <a:ea typeface="+mn-ea"/>
                <a:cs typeface="Arial"/>
                <a:sym typeface="Arial"/>
              </a:rPr>
              <a:t>Alopecia</a:t>
            </a:r>
          </a:p>
        </p:txBody>
      </p:sp>
      <p:cxnSp>
        <p:nvCxnSpPr>
          <p:cNvPr id="31" name="Straight Connector 30">
            <a:extLst>
              <a:ext uri="{FF2B5EF4-FFF2-40B4-BE49-F238E27FC236}">
                <a16:creationId xmlns:a16="http://schemas.microsoft.com/office/drawing/2014/main" id="{07F88FEE-E693-297B-68B3-F6792A5AA678}"/>
              </a:ext>
            </a:extLst>
          </p:cNvPr>
          <p:cNvCxnSpPr>
            <a:cxnSpLocks/>
          </p:cNvCxnSpPr>
          <p:nvPr/>
        </p:nvCxnSpPr>
        <p:spPr>
          <a:xfrm>
            <a:off x="3177846" y="4664372"/>
            <a:ext cx="1133341" cy="0"/>
          </a:xfrm>
          <a:prstGeom prst="line">
            <a:avLst/>
          </a:prstGeom>
          <a:ln w="19050">
            <a:solidFill>
              <a:srgbClr val="002557"/>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FD0927-4727-3C09-DB9F-87F59C102FF7}"/>
              </a:ext>
            </a:extLst>
          </p:cNvPr>
          <p:cNvCxnSpPr>
            <a:cxnSpLocks/>
          </p:cNvCxnSpPr>
          <p:nvPr/>
        </p:nvCxnSpPr>
        <p:spPr>
          <a:xfrm>
            <a:off x="4789314" y="4664372"/>
            <a:ext cx="2424046" cy="0"/>
          </a:xfrm>
          <a:prstGeom prst="line">
            <a:avLst/>
          </a:prstGeom>
          <a:ln w="19050">
            <a:solidFill>
              <a:srgbClr val="002557"/>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B317CC7-9FAC-962D-DFCA-464D48C2B309}"/>
              </a:ext>
            </a:extLst>
          </p:cNvPr>
          <p:cNvSpPr txBox="1"/>
          <p:nvPr/>
        </p:nvSpPr>
        <p:spPr>
          <a:xfrm>
            <a:off x="3335365" y="4684141"/>
            <a:ext cx="819455" cy="219291"/>
          </a:xfrm>
          <a:prstGeom prst="rect">
            <a:avLst/>
          </a:prstGeom>
        </p:spPr>
        <p:txBody>
          <a:bodyPr wrap="none" rtlCol="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825" b="1" i="0" u="none" strike="noStrike" kern="0" cap="none" spc="0" normalizeH="0" baseline="0" noProof="0">
                <a:ln>
                  <a:noFill/>
                </a:ln>
                <a:solidFill>
                  <a:srgbClr val="002557"/>
                </a:solidFill>
                <a:effectLst/>
                <a:uLnTx/>
                <a:uFillTx/>
                <a:latin typeface="Arial" charset="0"/>
                <a:ea typeface="+mn-ea"/>
                <a:cs typeface="Arial"/>
                <a:sym typeface="Arial"/>
              </a:rPr>
              <a:t>Hematologic</a:t>
            </a:r>
          </a:p>
        </p:txBody>
      </p:sp>
      <p:sp>
        <p:nvSpPr>
          <p:cNvPr id="38" name="TextBox 37">
            <a:extLst>
              <a:ext uri="{FF2B5EF4-FFF2-40B4-BE49-F238E27FC236}">
                <a16:creationId xmlns:a16="http://schemas.microsoft.com/office/drawing/2014/main" id="{E3AA0634-1C85-F144-E542-7E457B62D9F2}"/>
              </a:ext>
            </a:extLst>
          </p:cNvPr>
          <p:cNvSpPr txBox="1"/>
          <p:nvPr/>
        </p:nvSpPr>
        <p:spPr>
          <a:xfrm>
            <a:off x="5504874" y="4679223"/>
            <a:ext cx="989374" cy="219291"/>
          </a:xfrm>
          <a:prstGeom prst="rect">
            <a:avLst/>
          </a:prstGeom>
        </p:spPr>
        <p:txBody>
          <a:bodyPr wrap="none" rtlCol="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825" b="1" i="0" u="none" strike="noStrike" kern="0" cap="none" spc="0" normalizeH="0" baseline="0" noProof="0">
                <a:ln>
                  <a:noFill/>
                </a:ln>
                <a:solidFill>
                  <a:srgbClr val="002557"/>
                </a:solidFill>
                <a:effectLst/>
                <a:uLnTx/>
                <a:uFillTx/>
                <a:latin typeface="Arial" charset="0"/>
                <a:ea typeface="+mn-ea"/>
                <a:cs typeface="Arial"/>
                <a:sym typeface="Arial"/>
              </a:rPr>
              <a:t>Gastrointestinal</a:t>
            </a:r>
          </a:p>
        </p:txBody>
      </p:sp>
      <p:sp>
        <p:nvSpPr>
          <p:cNvPr id="39" name="TextBox 38">
            <a:extLst>
              <a:ext uri="{FF2B5EF4-FFF2-40B4-BE49-F238E27FC236}">
                <a16:creationId xmlns:a16="http://schemas.microsoft.com/office/drawing/2014/main" id="{82B5021F-BDA2-CBE5-B6D5-1EC893C537D0}"/>
              </a:ext>
            </a:extLst>
          </p:cNvPr>
          <p:cNvSpPr txBox="1"/>
          <p:nvPr/>
        </p:nvSpPr>
        <p:spPr>
          <a:xfrm>
            <a:off x="7955307" y="4668105"/>
            <a:ext cx="466795" cy="219291"/>
          </a:xfrm>
          <a:prstGeom prst="rect">
            <a:avLst/>
          </a:prstGeom>
        </p:spPr>
        <p:txBody>
          <a:bodyPr wrap="none" rtlCol="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825" b="1" i="0" u="none" strike="noStrike" kern="0" cap="none" spc="0" normalizeH="0" baseline="0" noProof="0">
                <a:ln>
                  <a:noFill/>
                </a:ln>
                <a:solidFill>
                  <a:srgbClr val="002557"/>
                </a:solidFill>
                <a:effectLst/>
                <a:uLnTx/>
                <a:uFillTx/>
                <a:latin typeface="Arial" charset="0"/>
                <a:ea typeface="+mn-ea"/>
                <a:cs typeface="Arial"/>
                <a:sym typeface="Arial"/>
              </a:rPr>
              <a:t>Other</a:t>
            </a:r>
          </a:p>
        </p:txBody>
      </p:sp>
      <p:sp>
        <p:nvSpPr>
          <p:cNvPr id="40" name="TextBox 39">
            <a:extLst>
              <a:ext uri="{FF2B5EF4-FFF2-40B4-BE49-F238E27FC236}">
                <a16:creationId xmlns:a16="http://schemas.microsoft.com/office/drawing/2014/main" id="{81BFEC14-3EA6-241F-C8DB-488BC14AB182}"/>
              </a:ext>
            </a:extLst>
          </p:cNvPr>
          <p:cNvSpPr txBox="1"/>
          <p:nvPr/>
        </p:nvSpPr>
        <p:spPr>
          <a:xfrm rot="16200000">
            <a:off x="2026668" y="2565306"/>
            <a:ext cx="1112805" cy="253916"/>
          </a:xfrm>
          <a:prstGeom prst="rect">
            <a:avLst/>
          </a:prstGeom>
        </p:spPr>
        <p:txBody>
          <a:bodyPr wrap="none" rtlCol="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1050" b="1" i="0" u="none" strike="noStrike" kern="0" cap="none" spc="0" normalizeH="0" baseline="0" noProof="0">
                <a:ln>
                  <a:noFill/>
                </a:ln>
                <a:solidFill>
                  <a:srgbClr val="002557"/>
                </a:solidFill>
                <a:effectLst/>
                <a:uLnTx/>
                <a:uFillTx/>
                <a:latin typeface="Arial" charset="0"/>
                <a:ea typeface="+mn-ea"/>
                <a:cs typeface="Arial"/>
                <a:sym typeface="Arial"/>
              </a:rPr>
              <a:t>Frequency (%)</a:t>
            </a:r>
          </a:p>
        </p:txBody>
      </p:sp>
      <p:sp>
        <p:nvSpPr>
          <p:cNvPr id="42" name="TextBox 41">
            <a:extLst>
              <a:ext uri="{FF2B5EF4-FFF2-40B4-BE49-F238E27FC236}">
                <a16:creationId xmlns:a16="http://schemas.microsoft.com/office/drawing/2014/main" id="{37BFFDA0-5866-9230-70CF-48C68DF089CC}"/>
              </a:ext>
            </a:extLst>
          </p:cNvPr>
          <p:cNvSpPr txBox="1"/>
          <p:nvPr/>
        </p:nvSpPr>
        <p:spPr>
          <a:xfrm>
            <a:off x="3156509" y="2222791"/>
            <a:ext cx="290464" cy="207749"/>
          </a:xfrm>
          <a:prstGeom prst="rect">
            <a:avLst/>
          </a:prstGeom>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750" b="0" i="0" u="none" strike="noStrike" kern="0" cap="none" spc="0" normalizeH="0" baseline="0" noProof="0">
                <a:ln>
                  <a:noFill/>
                </a:ln>
                <a:solidFill>
                  <a:srgbClr val="002557"/>
                </a:solidFill>
                <a:effectLst/>
                <a:uLnTx/>
                <a:uFillTx/>
                <a:latin typeface="Arial" charset="0"/>
                <a:ea typeface="+mn-ea"/>
                <a:cs typeface="Arial"/>
                <a:sym typeface="Arial"/>
              </a:rPr>
              <a:t>64</a:t>
            </a:r>
          </a:p>
        </p:txBody>
      </p:sp>
      <p:sp>
        <p:nvSpPr>
          <p:cNvPr id="43" name="TextBox 42">
            <a:extLst>
              <a:ext uri="{FF2B5EF4-FFF2-40B4-BE49-F238E27FC236}">
                <a16:creationId xmlns:a16="http://schemas.microsoft.com/office/drawing/2014/main" id="{FC1EF8C9-2C41-280B-69DC-DC477EAD8830}"/>
              </a:ext>
            </a:extLst>
          </p:cNvPr>
          <p:cNvSpPr txBox="1"/>
          <p:nvPr/>
        </p:nvSpPr>
        <p:spPr>
          <a:xfrm>
            <a:off x="3154046" y="2738286"/>
            <a:ext cx="290464" cy="207749"/>
          </a:xfrm>
          <a:prstGeom prst="rect">
            <a:avLst/>
          </a:prstGeom>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750" b="0" i="0" u="none" strike="noStrike" kern="0" cap="none" spc="0" normalizeH="0" baseline="0" noProof="0">
                <a:ln>
                  <a:noFill/>
                </a:ln>
                <a:solidFill>
                  <a:srgbClr val="002557"/>
                </a:solidFill>
                <a:effectLst/>
                <a:uLnTx/>
                <a:uFillTx/>
                <a:latin typeface="Arial" charset="0"/>
                <a:ea typeface="+mn-ea"/>
                <a:cs typeface="Arial"/>
                <a:sym typeface="Arial"/>
              </a:rPr>
              <a:t>44</a:t>
            </a:r>
          </a:p>
        </p:txBody>
      </p:sp>
      <p:sp>
        <p:nvSpPr>
          <p:cNvPr id="44" name="TextBox 43">
            <a:extLst>
              <a:ext uri="{FF2B5EF4-FFF2-40B4-BE49-F238E27FC236}">
                <a16:creationId xmlns:a16="http://schemas.microsoft.com/office/drawing/2014/main" id="{E1B51594-F320-A0C4-6EE0-AE308E71D8E8}"/>
              </a:ext>
            </a:extLst>
          </p:cNvPr>
          <p:cNvSpPr txBox="1"/>
          <p:nvPr/>
        </p:nvSpPr>
        <p:spPr>
          <a:xfrm>
            <a:off x="3420333" y="2614421"/>
            <a:ext cx="290464" cy="207749"/>
          </a:xfrm>
          <a:prstGeom prst="rect">
            <a:avLst/>
          </a:prstGeom>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750" b="0" i="0" u="none" strike="noStrike" kern="0" cap="none" spc="0" normalizeH="0" baseline="0" noProof="0">
                <a:ln>
                  <a:noFill/>
                </a:ln>
                <a:solidFill>
                  <a:srgbClr val="002557"/>
                </a:solidFill>
                <a:effectLst/>
                <a:uLnTx/>
                <a:uFillTx/>
                <a:latin typeface="Arial" charset="0"/>
                <a:ea typeface="+mn-ea"/>
                <a:cs typeface="Arial"/>
                <a:sym typeface="Arial"/>
              </a:rPr>
              <a:t>49</a:t>
            </a:r>
          </a:p>
        </p:txBody>
      </p:sp>
      <p:sp>
        <p:nvSpPr>
          <p:cNvPr id="45" name="TextBox 44">
            <a:extLst>
              <a:ext uri="{FF2B5EF4-FFF2-40B4-BE49-F238E27FC236}">
                <a16:creationId xmlns:a16="http://schemas.microsoft.com/office/drawing/2014/main" id="{0349190D-7D1A-E6F5-61A3-90798919BC4D}"/>
              </a:ext>
            </a:extLst>
          </p:cNvPr>
          <p:cNvSpPr txBox="1"/>
          <p:nvPr/>
        </p:nvSpPr>
        <p:spPr>
          <a:xfrm>
            <a:off x="3422697" y="3210723"/>
            <a:ext cx="290464" cy="207749"/>
          </a:xfrm>
          <a:prstGeom prst="rect">
            <a:avLst/>
          </a:prstGeom>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750" b="0" i="0" u="none" strike="noStrike" kern="0" cap="none" spc="0" normalizeH="0" baseline="0" noProof="0">
                <a:ln>
                  <a:noFill/>
                </a:ln>
                <a:solidFill>
                  <a:srgbClr val="002557"/>
                </a:solidFill>
                <a:effectLst/>
                <a:uLnTx/>
                <a:uFillTx/>
                <a:latin typeface="Arial" charset="0"/>
                <a:ea typeface="+mn-ea"/>
                <a:cs typeface="Arial"/>
                <a:sym typeface="Arial"/>
              </a:rPr>
              <a:t>25</a:t>
            </a:r>
          </a:p>
        </p:txBody>
      </p:sp>
      <p:sp>
        <p:nvSpPr>
          <p:cNvPr id="46" name="TextBox 45">
            <a:extLst>
              <a:ext uri="{FF2B5EF4-FFF2-40B4-BE49-F238E27FC236}">
                <a16:creationId xmlns:a16="http://schemas.microsoft.com/office/drawing/2014/main" id="{7123C326-8521-8337-59C3-FDAC867D7624}"/>
              </a:ext>
            </a:extLst>
          </p:cNvPr>
          <p:cNvSpPr txBox="1"/>
          <p:nvPr/>
        </p:nvSpPr>
        <p:spPr>
          <a:xfrm>
            <a:off x="3826065" y="2300065"/>
            <a:ext cx="290464" cy="207749"/>
          </a:xfrm>
          <a:prstGeom prst="rect">
            <a:avLst/>
          </a:prstGeom>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750" b="0" i="0" u="none" strike="noStrike" kern="0" cap="none" spc="0" normalizeH="0" baseline="0" noProof="0">
                <a:ln>
                  <a:noFill/>
                </a:ln>
                <a:solidFill>
                  <a:srgbClr val="002557"/>
                </a:solidFill>
                <a:effectLst/>
                <a:uLnTx/>
                <a:uFillTx/>
                <a:latin typeface="Arial" charset="0"/>
                <a:ea typeface="+mn-ea"/>
                <a:cs typeface="Arial"/>
                <a:sym typeface="Arial"/>
              </a:rPr>
              <a:t>61</a:t>
            </a:r>
          </a:p>
        </p:txBody>
      </p:sp>
      <p:sp>
        <p:nvSpPr>
          <p:cNvPr id="47" name="TextBox 46">
            <a:extLst>
              <a:ext uri="{FF2B5EF4-FFF2-40B4-BE49-F238E27FC236}">
                <a16:creationId xmlns:a16="http://schemas.microsoft.com/office/drawing/2014/main" id="{5AA6D6E4-5FBD-094A-0F76-EBAF0C4767D7}"/>
              </a:ext>
            </a:extLst>
          </p:cNvPr>
          <p:cNvSpPr txBox="1"/>
          <p:nvPr/>
        </p:nvSpPr>
        <p:spPr>
          <a:xfrm>
            <a:off x="3823600" y="3395107"/>
            <a:ext cx="290464" cy="207749"/>
          </a:xfrm>
          <a:prstGeom prst="rect">
            <a:avLst/>
          </a:prstGeom>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750" b="0" i="0" u="none" strike="noStrike" kern="0" cap="none" spc="0" normalizeH="0" baseline="0" noProof="0">
                <a:ln>
                  <a:noFill/>
                </a:ln>
                <a:solidFill>
                  <a:srgbClr val="002557"/>
                </a:solidFill>
                <a:effectLst/>
                <a:uLnTx/>
                <a:uFillTx/>
                <a:latin typeface="Arial" charset="0"/>
                <a:ea typeface="+mn-ea"/>
                <a:cs typeface="Arial"/>
                <a:sym typeface="Arial"/>
              </a:rPr>
              <a:t>18</a:t>
            </a:r>
          </a:p>
        </p:txBody>
      </p:sp>
      <p:sp>
        <p:nvSpPr>
          <p:cNvPr id="48" name="TextBox 47">
            <a:extLst>
              <a:ext uri="{FF2B5EF4-FFF2-40B4-BE49-F238E27FC236}">
                <a16:creationId xmlns:a16="http://schemas.microsoft.com/office/drawing/2014/main" id="{C8A8A1C7-2C9D-E27E-1294-5B28985408E3}"/>
              </a:ext>
            </a:extLst>
          </p:cNvPr>
          <p:cNvSpPr txBox="1"/>
          <p:nvPr/>
        </p:nvSpPr>
        <p:spPr>
          <a:xfrm>
            <a:off x="4085058" y="2455048"/>
            <a:ext cx="290464" cy="207749"/>
          </a:xfrm>
          <a:prstGeom prst="rect">
            <a:avLst/>
          </a:prstGeom>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750" b="0" i="0" u="none" strike="noStrike" kern="0" cap="none" spc="0" normalizeH="0" baseline="0" noProof="0">
                <a:ln>
                  <a:noFill/>
                </a:ln>
                <a:solidFill>
                  <a:srgbClr val="002557"/>
                </a:solidFill>
                <a:effectLst/>
                <a:uLnTx/>
                <a:uFillTx/>
                <a:latin typeface="Arial" charset="0"/>
                <a:ea typeface="+mn-ea"/>
                <a:cs typeface="Arial"/>
                <a:sym typeface="Arial"/>
              </a:rPr>
              <a:t>55</a:t>
            </a:r>
          </a:p>
        </p:txBody>
      </p:sp>
      <p:sp>
        <p:nvSpPr>
          <p:cNvPr id="49" name="TextBox 48">
            <a:extLst>
              <a:ext uri="{FF2B5EF4-FFF2-40B4-BE49-F238E27FC236}">
                <a16:creationId xmlns:a16="http://schemas.microsoft.com/office/drawing/2014/main" id="{57893025-EACB-05AF-60BF-9F8E296C9181}"/>
              </a:ext>
            </a:extLst>
          </p:cNvPr>
          <p:cNvSpPr txBox="1"/>
          <p:nvPr/>
        </p:nvSpPr>
        <p:spPr>
          <a:xfrm>
            <a:off x="4116400" y="3626068"/>
            <a:ext cx="237566" cy="207749"/>
          </a:xfrm>
          <a:prstGeom prst="rect">
            <a:avLst/>
          </a:prstGeom>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750" b="0" i="0" u="none" strike="noStrike" kern="0" cap="none" spc="0" normalizeH="0" baseline="0" noProof="0">
                <a:ln>
                  <a:noFill/>
                </a:ln>
                <a:solidFill>
                  <a:srgbClr val="002557"/>
                </a:solidFill>
                <a:effectLst/>
                <a:uLnTx/>
                <a:uFillTx/>
                <a:latin typeface="Arial" charset="0"/>
                <a:ea typeface="+mn-ea"/>
                <a:cs typeface="Arial"/>
                <a:sym typeface="Arial"/>
              </a:rPr>
              <a:t>8</a:t>
            </a:r>
          </a:p>
        </p:txBody>
      </p:sp>
      <p:sp>
        <p:nvSpPr>
          <p:cNvPr id="54" name="TextBox 53">
            <a:extLst>
              <a:ext uri="{FF2B5EF4-FFF2-40B4-BE49-F238E27FC236}">
                <a16:creationId xmlns:a16="http://schemas.microsoft.com/office/drawing/2014/main" id="{6F343A2E-7D03-E183-CC24-9E73FEF41BE8}"/>
              </a:ext>
            </a:extLst>
          </p:cNvPr>
          <p:cNvSpPr txBox="1"/>
          <p:nvPr/>
        </p:nvSpPr>
        <p:spPr>
          <a:xfrm>
            <a:off x="4774616" y="2739553"/>
            <a:ext cx="290464" cy="207749"/>
          </a:xfrm>
          <a:prstGeom prst="rect">
            <a:avLst/>
          </a:prstGeom>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750" b="0" i="0" u="none" strike="noStrike" kern="0" cap="none" spc="0" normalizeH="0" baseline="0" noProof="0">
                <a:ln>
                  <a:noFill/>
                </a:ln>
                <a:solidFill>
                  <a:srgbClr val="002557"/>
                </a:solidFill>
                <a:effectLst/>
                <a:uLnTx/>
                <a:uFillTx/>
                <a:latin typeface="Arial" charset="0"/>
                <a:ea typeface="+mn-ea"/>
                <a:cs typeface="Arial"/>
                <a:sym typeface="Arial"/>
              </a:rPr>
              <a:t>44</a:t>
            </a:r>
          </a:p>
        </p:txBody>
      </p:sp>
      <p:sp>
        <p:nvSpPr>
          <p:cNvPr id="55" name="TextBox 54">
            <a:extLst>
              <a:ext uri="{FF2B5EF4-FFF2-40B4-BE49-F238E27FC236}">
                <a16:creationId xmlns:a16="http://schemas.microsoft.com/office/drawing/2014/main" id="{6171D521-A5A7-83BF-8222-DB18EBBF85A6}"/>
              </a:ext>
            </a:extLst>
          </p:cNvPr>
          <p:cNvSpPr txBox="1"/>
          <p:nvPr/>
        </p:nvSpPr>
        <p:spPr>
          <a:xfrm>
            <a:off x="4801128" y="3768165"/>
            <a:ext cx="237566" cy="207749"/>
          </a:xfrm>
          <a:prstGeom prst="rect">
            <a:avLst/>
          </a:prstGeom>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750" b="0" i="0" u="none" strike="noStrike" kern="0" cap="none" spc="0" normalizeH="0" baseline="0" noProof="0">
                <a:ln>
                  <a:noFill/>
                </a:ln>
                <a:solidFill>
                  <a:srgbClr val="002557"/>
                </a:solidFill>
                <a:effectLst/>
                <a:uLnTx/>
                <a:uFillTx/>
                <a:latin typeface="Arial" charset="0"/>
                <a:ea typeface="+mn-ea"/>
                <a:cs typeface="Arial"/>
                <a:sym typeface="Arial"/>
              </a:rPr>
              <a:t>4</a:t>
            </a:r>
          </a:p>
        </p:txBody>
      </p:sp>
      <p:sp>
        <p:nvSpPr>
          <p:cNvPr id="56" name="TextBox 55">
            <a:extLst>
              <a:ext uri="{FF2B5EF4-FFF2-40B4-BE49-F238E27FC236}">
                <a16:creationId xmlns:a16="http://schemas.microsoft.com/office/drawing/2014/main" id="{77C34284-AA6E-BA6D-32A9-2332A952811D}"/>
              </a:ext>
            </a:extLst>
          </p:cNvPr>
          <p:cNvSpPr txBox="1"/>
          <p:nvPr/>
        </p:nvSpPr>
        <p:spPr>
          <a:xfrm>
            <a:off x="5043268" y="2971814"/>
            <a:ext cx="290464" cy="207749"/>
          </a:xfrm>
          <a:prstGeom prst="rect">
            <a:avLst/>
          </a:prstGeom>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750" b="0" i="0" u="none" strike="noStrike" kern="0" cap="none" spc="0" normalizeH="0" baseline="0" noProof="0">
                <a:ln>
                  <a:noFill/>
                </a:ln>
                <a:solidFill>
                  <a:srgbClr val="002557"/>
                </a:solidFill>
                <a:effectLst/>
                <a:uLnTx/>
                <a:uFillTx/>
                <a:latin typeface="Arial" charset="0"/>
                <a:ea typeface="+mn-ea"/>
                <a:cs typeface="Arial"/>
                <a:sym typeface="Arial"/>
              </a:rPr>
              <a:t>35</a:t>
            </a:r>
          </a:p>
        </p:txBody>
      </p:sp>
      <p:sp>
        <p:nvSpPr>
          <p:cNvPr id="57" name="TextBox 56">
            <a:extLst>
              <a:ext uri="{FF2B5EF4-FFF2-40B4-BE49-F238E27FC236}">
                <a16:creationId xmlns:a16="http://schemas.microsoft.com/office/drawing/2014/main" id="{5AFA248B-3C81-D8BC-876A-FF28C89E919F}"/>
              </a:ext>
            </a:extLst>
          </p:cNvPr>
          <p:cNvSpPr txBox="1"/>
          <p:nvPr/>
        </p:nvSpPr>
        <p:spPr>
          <a:xfrm>
            <a:off x="5069780" y="3775672"/>
            <a:ext cx="237566" cy="207749"/>
          </a:xfrm>
          <a:prstGeom prst="rect">
            <a:avLst/>
          </a:prstGeom>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750" b="0" i="0" u="none" strike="noStrike" kern="0" cap="none" spc="0" normalizeH="0" baseline="0" noProof="0">
                <a:ln>
                  <a:noFill/>
                </a:ln>
                <a:solidFill>
                  <a:srgbClr val="002557"/>
                </a:solidFill>
                <a:effectLst/>
                <a:uLnTx/>
                <a:uFillTx/>
                <a:latin typeface="Arial" charset="0"/>
                <a:ea typeface="+mn-ea"/>
                <a:cs typeface="Arial"/>
                <a:sym typeface="Arial"/>
              </a:rPr>
              <a:t>3</a:t>
            </a:r>
          </a:p>
        </p:txBody>
      </p:sp>
      <p:sp>
        <p:nvSpPr>
          <p:cNvPr id="58" name="TextBox 57">
            <a:extLst>
              <a:ext uri="{FF2B5EF4-FFF2-40B4-BE49-F238E27FC236}">
                <a16:creationId xmlns:a16="http://schemas.microsoft.com/office/drawing/2014/main" id="{C90BE791-A310-EB98-55CA-FFC23B66C2F7}"/>
              </a:ext>
            </a:extLst>
          </p:cNvPr>
          <p:cNvSpPr txBox="1"/>
          <p:nvPr/>
        </p:nvSpPr>
        <p:spPr>
          <a:xfrm>
            <a:off x="5425666" y="3205780"/>
            <a:ext cx="290464" cy="207749"/>
          </a:xfrm>
          <a:prstGeom prst="rect">
            <a:avLst/>
          </a:prstGeom>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750" b="0" i="0" u="none" strike="noStrike" kern="0" cap="none" spc="0" normalizeH="0" baseline="0" noProof="0">
                <a:ln>
                  <a:noFill/>
                </a:ln>
                <a:solidFill>
                  <a:srgbClr val="002557"/>
                </a:solidFill>
                <a:effectLst/>
                <a:uLnTx/>
                <a:uFillTx/>
                <a:latin typeface="Arial" charset="0"/>
                <a:ea typeface="+mn-ea"/>
                <a:cs typeface="Arial"/>
                <a:sym typeface="Arial"/>
              </a:rPr>
              <a:t>26</a:t>
            </a:r>
          </a:p>
        </p:txBody>
      </p:sp>
      <p:sp>
        <p:nvSpPr>
          <p:cNvPr id="59" name="TextBox 58">
            <a:extLst>
              <a:ext uri="{FF2B5EF4-FFF2-40B4-BE49-F238E27FC236}">
                <a16:creationId xmlns:a16="http://schemas.microsoft.com/office/drawing/2014/main" id="{322C2D5F-B3B4-8E50-2C62-1E0F3499E0AF}"/>
              </a:ext>
            </a:extLst>
          </p:cNvPr>
          <p:cNvSpPr txBox="1"/>
          <p:nvPr/>
        </p:nvSpPr>
        <p:spPr>
          <a:xfrm>
            <a:off x="5457007" y="3785330"/>
            <a:ext cx="237566" cy="207749"/>
          </a:xfrm>
          <a:prstGeom prst="rect">
            <a:avLst/>
          </a:prstGeom>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750" b="0" i="0" u="none" strike="noStrike" kern="0" cap="none" spc="0" normalizeH="0" baseline="0" noProof="0">
                <a:ln>
                  <a:noFill/>
                </a:ln>
                <a:solidFill>
                  <a:srgbClr val="002557"/>
                </a:solidFill>
                <a:effectLst/>
                <a:uLnTx/>
                <a:uFillTx/>
                <a:latin typeface="Arial" charset="0"/>
                <a:ea typeface="+mn-ea"/>
                <a:cs typeface="Arial"/>
                <a:sym typeface="Arial"/>
              </a:rPr>
              <a:t>3</a:t>
            </a:r>
          </a:p>
        </p:txBody>
      </p:sp>
      <p:sp>
        <p:nvSpPr>
          <p:cNvPr id="60" name="TextBox 59">
            <a:extLst>
              <a:ext uri="{FF2B5EF4-FFF2-40B4-BE49-F238E27FC236}">
                <a16:creationId xmlns:a16="http://schemas.microsoft.com/office/drawing/2014/main" id="{A68FD26D-1D8A-C02D-81A0-1F972C6EB634}"/>
              </a:ext>
            </a:extLst>
          </p:cNvPr>
          <p:cNvSpPr txBox="1"/>
          <p:nvPr/>
        </p:nvSpPr>
        <p:spPr>
          <a:xfrm>
            <a:off x="5694318" y="3277989"/>
            <a:ext cx="290464" cy="207749"/>
          </a:xfrm>
          <a:prstGeom prst="rect">
            <a:avLst/>
          </a:prstGeom>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750" b="0" i="0" u="none" strike="noStrike" kern="0" cap="none" spc="0" normalizeH="0" baseline="0" noProof="0">
                <a:ln>
                  <a:noFill/>
                </a:ln>
                <a:solidFill>
                  <a:srgbClr val="002557"/>
                </a:solidFill>
                <a:effectLst/>
                <a:uLnTx/>
                <a:uFillTx/>
                <a:latin typeface="Arial" charset="0"/>
                <a:ea typeface="+mn-ea"/>
                <a:cs typeface="Arial"/>
                <a:sym typeface="Arial"/>
              </a:rPr>
              <a:t>23</a:t>
            </a:r>
          </a:p>
        </p:txBody>
      </p:sp>
      <p:sp>
        <p:nvSpPr>
          <p:cNvPr id="61" name="TextBox 60">
            <a:extLst>
              <a:ext uri="{FF2B5EF4-FFF2-40B4-BE49-F238E27FC236}">
                <a16:creationId xmlns:a16="http://schemas.microsoft.com/office/drawing/2014/main" id="{F0407132-103D-17B0-CC25-4342EC9545CA}"/>
              </a:ext>
            </a:extLst>
          </p:cNvPr>
          <p:cNvSpPr txBox="1"/>
          <p:nvPr/>
        </p:nvSpPr>
        <p:spPr>
          <a:xfrm>
            <a:off x="5720831" y="3809476"/>
            <a:ext cx="237566" cy="207749"/>
          </a:xfrm>
          <a:prstGeom prst="rect">
            <a:avLst/>
          </a:prstGeom>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750" b="0" i="0" u="none" strike="noStrike" kern="0" cap="none" spc="0" normalizeH="0" baseline="0" noProof="0">
                <a:ln>
                  <a:noFill/>
                </a:ln>
                <a:solidFill>
                  <a:srgbClr val="002557"/>
                </a:solidFill>
                <a:effectLst/>
                <a:uLnTx/>
                <a:uFillTx/>
                <a:latin typeface="Arial" charset="0"/>
                <a:ea typeface="+mn-ea"/>
                <a:cs typeface="Arial"/>
                <a:sym typeface="Arial"/>
              </a:rPr>
              <a:t>2</a:t>
            </a:r>
          </a:p>
        </p:txBody>
      </p:sp>
      <p:sp>
        <p:nvSpPr>
          <p:cNvPr id="62" name="TextBox 61">
            <a:extLst>
              <a:ext uri="{FF2B5EF4-FFF2-40B4-BE49-F238E27FC236}">
                <a16:creationId xmlns:a16="http://schemas.microsoft.com/office/drawing/2014/main" id="{7721424D-5391-E650-E11E-5EA3E8C559EA}"/>
              </a:ext>
            </a:extLst>
          </p:cNvPr>
          <p:cNvSpPr txBox="1"/>
          <p:nvPr/>
        </p:nvSpPr>
        <p:spPr>
          <a:xfrm>
            <a:off x="6076982" y="2840305"/>
            <a:ext cx="290464" cy="207749"/>
          </a:xfrm>
          <a:prstGeom prst="rect">
            <a:avLst/>
          </a:prstGeom>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750" b="0" i="0" u="none" strike="noStrike" kern="0" cap="none" spc="0" normalizeH="0" baseline="0" noProof="0">
                <a:ln>
                  <a:noFill/>
                </a:ln>
                <a:solidFill>
                  <a:srgbClr val="002557"/>
                </a:solidFill>
                <a:effectLst/>
                <a:uLnTx/>
                <a:uFillTx/>
                <a:latin typeface="Arial" charset="0"/>
                <a:ea typeface="+mn-ea"/>
                <a:cs typeface="Arial"/>
                <a:sym typeface="Arial"/>
              </a:rPr>
              <a:t>39</a:t>
            </a:r>
          </a:p>
        </p:txBody>
      </p:sp>
      <p:sp>
        <p:nvSpPr>
          <p:cNvPr id="63" name="TextBox 62">
            <a:extLst>
              <a:ext uri="{FF2B5EF4-FFF2-40B4-BE49-F238E27FC236}">
                <a16:creationId xmlns:a16="http://schemas.microsoft.com/office/drawing/2014/main" id="{E9E09CB9-859D-2838-F741-7B2C538DD8D1}"/>
              </a:ext>
            </a:extLst>
          </p:cNvPr>
          <p:cNvSpPr txBox="1"/>
          <p:nvPr/>
        </p:nvSpPr>
        <p:spPr>
          <a:xfrm>
            <a:off x="6103494" y="3762556"/>
            <a:ext cx="237566" cy="207749"/>
          </a:xfrm>
          <a:prstGeom prst="rect">
            <a:avLst/>
          </a:prstGeom>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750" b="0" i="0" u="none" strike="noStrike" kern="0" cap="none" spc="0" normalizeH="0" baseline="0" noProof="0">
                <a:ln>
                  <a:noFill/>
                </a:ln>
                <a:solidFill>
                  <a:srgbClr val="002557"/>
                </a:solidFill>
                <a:effectLst/>
                <a:uLnTx/>
                <a:uFillTx/>
                <a:latin typeface="Arial" charset="0"/>
                <a:ea typeface="+mn-ea"/>
                <a:cs typeface="Arial"/>
                <a:sym typeface="Arial"/>
              </a:rPr>
              <a:t>4</a:t>
            </a:r>
          </a:p>
        </p:txBody>
      </p:sp>
      <p:sp>
        <p:nvSpPr>
          <p:cNvPr id="64" name="TextBox 63">
            <a:extLst>
              <a:ext uri="{FF2B5EF4-FFF2-40B4-BE49-F238E27FC236}">
                <a16:creationId xmlns:a16="http://schemas.microsoft.com/office/drawing/2014/main" id="{D4BBEF9D-DC8F-B63D-F359-26D290EE3128}"/>
              </a:ext>
            </a:extLst>
          </p:cNvPr>
          <p:cNvSpPr txBox="1"/>
          <p:nvPr/>
        </p:nvSpPr>
        <p:spPr>
          <a:xfrm>
            <a:off x="6333586" y="3154665"/>
            <a:ext cx="290464" cy="207749"/>
          </a:xfrm>
          <a:prstGeom prst="rect">
            <a:avLst/>
          </a:prstGeom>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750" b="0" i="0" u="none" strike="noStrike" kern="0" cap="none" spc="0" normalizeH="0" baseline="0" noProof="0">
                <a:ln>
                  <a:noFill/>
                </a:ln>
                <a:solidFill>
                  <a:srgbClr val="002557"/>
                </a:solidFill>
                <a:effectLst/>
                <a:uLnTx/>
                <a:uFillTx/>
                <a:latin typeface="Arial" charset="0"/>
                <a:ea typeface="+mn-ea"/>
                <a:cs typeface="Arial"/>
                <a:sym typeface="Arial"/>
              </a:rPr>
              <a:t>27</a:t>
            </a:r>
          </a:p>
        </p:txBody>
      </p:sp>
      <p:sp>
        <p:nvSpPr>
          <p:cNvPr id="65" name="TextBox 64">
            <a:extLst>
              <a:ext uri="{FF2B5EF4-FFF2-40B4-BE49-F238E27FC236}">
                <a16:creationId xmlns:a16="http://schemas.microsoft.com/office/drawing/2014/main" id="{55BCD43F-3AA7-BCB7-EBD8-2B6B4E8BC7AC}"/>
              </a:ext>
            </a:extLst>
          </p:cNvPr>
          <p:cNvSpPr txBox="1"/>
          <p:nvPr/>
        </p:nvSpPr>
        <p:spPr>
          <a:xfrm>
            <a:off x="6364927" y="3809991"/>
            <a:ext cx="237566" cy="207749"/>
          </a:xfrm>
          <a:prstGeom prst="rect">
            <a:avLst/>
          </a:prstGeom>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750" b="0" i="0" u="none" strike="noStrike" kern="0" cap="none" spc="0" normalizeH="0" baseline="0" noProof="0">
                <a:ln>
                  <a:noFill/>
                </a:ln>
                <a:solidFill>
                  <a:srgbClr val="002557"/>
                </a:solidFill>
                <a:effectLst/>
                <a:uLnTx/>
                <a:uFillTx/>
                <a:latin typeface="Arial" charset="0"/>
                <a:ea typeface="+mn-ea"/>
                <a:cs typeface="Arial"/>
                <a:sym typeface="Arial"/>
              </a:rPr>
              <a:t>2</a:t>
            </a:r>
          </a:p>
        </p:txBody>
      </p:sp>
      <p:sp>
        <p:nvSpPr>
          <p:cNvPr id="66" name="TextBox 65">
            <a:extLst>
              <a:ext uri="{FF2B5EF4-FFF2-40B4-BE49-F238E27FC236}">
                <a16:creationId xmlns:a16="http://schemas.microsoft.com/office/drawing/2014/main" id="{B87DD973-7DF8-231D-5EF8-1F3D7A9762DC}"/>
              </a:ext>
            </a:extLst>
          </p:cNvPr>
          <p:cNvSpPr txBox="1"/>
          <p:nvPr/>
        </p:nvSpPr>
        <p:spPr>
          <a:xfrm>
            <a:off x="6712491" y="3112240"/>
            <a:ext cx="290464" cy="207749"/>
          </a:xfrm>
          <a:prstGeom prst="rect">
            <a:avLst/>
          </a:prstGeom>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750" b="0" i="0" u="none" strike="noStrike" kern="0" cap="none" spc="0" normalizeH="0" baseline="0" noProof="0">
                <a:ln>
                  <a:noFill/>
                </a:ln>
                <a:solidFill>
                  <a:srgbClr val="002557"/>
                </a:solidFill>
                <a:effectLst/>
                <a:uLnTx/>
                <a:uFillTx/>
                <a:latin typeface="Arial" charset="0"/>
                <a:ea typeface="+mn-ea"/>
                <a:cs typeface="Arial"/>
                <a:sym typeface="Arial"/>
              </a:rPr>
              <a:t>29</a:t>
            </a:r>
          </a:p>
        </p:txBody>
      </p:sp>
      <p:sp>
        <p:nvSpPr>
          <p:cNvPr id="67" name="TextBox 66">
            <a:extLst>
              <a:ext uri="{FF2B5EF4-FFF2-40B4-BE49-F238E27FC236}">
                <a16:creationId xmlns:a16="http://schemas.microsoft.com/office/drawing/2014/main" id="{4E758E68-5C8F-CA08-03E7-45125F449F2A}"/>
              </a:ext>
            </a:extLst>
          </p:cNvPr>
          <p:cNvSpPr txBox="1"/>
          <p:nvPr/>
        </p:nvSpPr>
        <p:spPr>
          <a:xfrm>
            <a:off x="6743832" y="3801628"/>
            <a:ext cx="237566" cy="207749"/>
          </a:xfrm>
          <a:prstGeom prst="rect">
            <a:avLst/>
          </a:prstGeom>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750" b="0" i="0" u="none" strike="noStrike" kern="0" cap="none" spc="0" normalizeH="0" baseline="0" noProof="0">
                <a:ln>
                  <a:noFill/>
                </a:ln>
                <a:solidFill>
                  <a:srgbClr val="002557"/>
                </a:solidFill>
                <a:effectLst/>
                <a:uLnTx/>
                <a:uFillTx/>
                <a:latin typeface="Arial" charset="0"/>
                <a:ea typeface="+mn-ea"/>
                <a:cs typeface="Arial"/>
                <a:sym typeface="Arial"/>
              </a:rPr>
              <a:t>2</a:t>
            </a:r>
          </a:p>
        </p:txBody>
      </p:sp>
      <p:sp>
        <p:nvSpPr>
          <p:cNvPr id="68" name="TextBox 67">
            <a:extLst>
              <a:ext uri="{FF2B5EF4-FFF2-40B4-BE49-F238E27FC236}">
                <a16:creationId xmlns:a16="http://schemas.microsoft.com/office/drawing/2014/main" id="{D8957DA7-4119-1DD2-A424-C191A2F55B51}"/>
              </a:ext>
            </a:extLst>
          </p:cNvPr>
          <p:cNvSpPr txBox="1"/>
          <p:nvPr/>
        </p:nvSpPr>
        <p:spPr>
          <a:xfrm>
            <a:off x="6985971" y="3131994"/>
            <a:ext cx="290464" cy="207749"/>
          </a:xfrm>
          <a:prstGeom prst="rect">
            <a:avLst/>
          </a:prstGeom>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750" b="0" i="0" u="none" strike="noStrike" kern="0" cap="none" spc="0" normalizeH="0" baseline="0" noProof="0">
                <a:ln>
                  <a:noFill/>
                </a:ln>
                <a:solidFill>
                  <a:srgbClr val="002557"/>
                </a:solidFill>
                <a:effectLst/>
                <a:uLnTx/>
                <a:uFillTx/>
                <a:latin typeface="Arial" charset="0"/>
                <a:ea typeface="+mn-ea"/>
                <a:cs typeface="Arial"/>
                <a:sym typeface="Arial"/>
              </a:rPr>
              <a:t>28</a:t>
            </a:r>
          </a:p>
        </p:txBody>
      </p:sp>
      <p:sp>
        <p:nvSpPr>
          <p:cNvPr id="69" name="TextBox 68">
            <a:extLst>
              <a:ext uri="{FF2B5EF4-FFF2-40B4-BE49-F238E27FC236}">
                <a16:creationId xmlns:a16="http://schemas.microsoft.com/office/drawing/2014/main" id="{C4E261DD-BE08-AAE8-953F-8B03511F16D9}"/>
              </a:ext>
            </a:extLst>
          </p:cNvPr>
          <p:cNvSpPr txBox="1"/>
          <p:nvPr/>
        </p:nvSpPr>
        <p:spPr>
          <a:xfrm>
            <a:off x="7012483" y="3826212"/>
            <a:ext cx="237566" cy="207749"/>
          </a:xfrm>
          <a:prstGeom prst="rect">
            <a:avLst/>
          </a:prstGeom>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750" b="0" i="0" u="none" strike="noStrike" kern="0" cap="none" spc="0" normalizeH="0" baseline="0" noProof="0">
                <a:ln>
                  <a:noFill/>
                </a:ln>
                <a:solidFill>
                  <a:srgbClr val="002557"/>
                </a:solidFill>
                <a:effectLst/>
                <a:uLnTx/>
                <a:uFillTx/>
                <a:latin typeface="Arial" charset="0"/>
                <a:ea typeface="+mn-ea"/>
                <a:cs typeface="Arial"/>
                <a:sym typeface="Arial"/>
              </a:rPr>
              <a:t>1</a:t>
            </a:r>
          </a:p>
        </p:txBody>
      </p:sp>
      <p:grpSp>
        <p:nvGrpSpPr>
          <p:cNvPr id="75" name="Group 74">
            <a:extLst>
              <a:ext uri="{FF2B5EF4-FFF2-40B4-BE49-F238E27FC236}">
                <a16:creationId xmlns:a16="http://schemas.microsoft.com/office/drawing/2014/main" id="{385705E3-9726-10E2-0AF7-4E5265CC423A}"/>
              </a:ext>
            </a:extLst>
          </p:cNvPr>
          <p:cNvGrpSpPr/>
          <p:nvPr/>
        </p:nvGrpSpPr>
        <p:grpSpPr>
          <a:xfrm>
            <a:off x="6609712" y="1476687"/>
            <a:ext cx="3225631" cy="948185"/>
            <a:chOff x="6780946" y="622715"/>
            <a:chExt cx="4300840" cy="1264246"/>
          </a:xfrm>
        </p:grpSpPr>
        <p:sp>
          <p:nvSpPr>
            <p:cNvPr id="86" name="Rectangle 85">
              <a:extLst>
                <a:ext uri="{FF2B5EF4-FFF2-40B4-BE49-F238E27FC236}">
                  <a16:creationId xmlns:a16="http://schemas.microsoft.com/office/drawing/2014/main" id="{A11530CA-EAE8-1254-4821-1A206484FD61}"/>
                </a:ext>
              </a:extLst>
            </p:cNvPr>
            <p:cNvSpPr/>
            <p:nvPr/>
          </p:nvSpPr>
          <p:spPr>
            <a:xfrm>
              <a:off x="10733857" y="1199097"/>
              <a:ext cx="207166" cy="246221"/>
            </a:xfrm>
            <a:prstGeom prst="rect">
              <a:avLst/>
            </a:prstGeom>
            <a:solidFill>
              <a:srgbClr val="156168"/>
            </a:solidFill>
            <a:ln>
              <a:noFill/>
            </a:ln>
          </p:spPr>
          <p:style>
            <a:lnRef idx="2">
              <a:schemeClr val="accent1">
                <a:shade val="15000"/>
              </a:schemeClr>
            </a:lnRef>
            <a:fillRef idx="1">
              <a:schemeClr val="accent1"/>
            </a:fillRef>
            <a:effectRef idx="0">
              <a:schemeClr val="accent1"/>
            </a:effectRef>
            <a:fontRef idx="minor">
              <a:schemeClr val="lt1"/>
            </a:fontRef>
          </p:style>
          <p:txBody>
            <a:bodyPr tIns="68580" rtlCol="0" anchor="t"/>
            <a:lstStyle/>
            <a:p>
              <a:pPr marL="128588" marR="0" lvl="0" indent="-128588" algn="l" defTabSz="685800" rtl="0" eaLnBrk="1" fontAlgn="auto" latinLnBrk="0" hangingPunct="1">
                <a:lnSpc>
                  <a:spcPct val="100000"/>
                </a:lnSpc>
                <a:spcBef>
                  <a:spcPts val="0"/>
                </a:spcBef>
                <a:spcAft>
                  <a:spcPts val="0"/>
                </a:spcAft>
                <a:buClr>
                  <a:srgbClr val="000000">
                    <a:lumMod val="75000"/>
                    <a:lumOff val="25000"/>
                  </a:srgbClr>
                </a:buClr>
                <a:buSzTx/>
                <a:buFont typeface="Lato" panose="020F0502020204030203" pitchFamily="34" charset="0"/>
                <a:buChar char="+"/>
                <a:tabLst/>
                <a:defRPr/>
              </a:pPr>
              <a:endParaRPr kumimoji="0" lang="en-US" sz="1200" b="0" i="0" u="none" strike="noStrike" kern="0" cap="none" spc="0" normalizeH="0" baseline="0" noProof="0">
                <a:ln>
                  <a:noFill/>
                </a:ln>
                <a:solidFill>
                  <a:srgbClr val="000000">
                    <a:lumMod val="85000"/>
                    <a:lumOff val="15000"/>
                  </a:srgbClr>
                </a:solidFill>
                <a:effectLst/>
                <a:uLnTx/>
                <a:uFillTx/>
                <a:latin typeface="Arial"/>
                <a:ea typeface="Lato" panose="020F0502020204030203" pitchFamily="34" charset="0"/>
                <a:cs typeface="Lato" panose="020F0502020204030203" pitchFamily="34" charset="0"/>
                <a:sym typeface="Arial"/>
              </a:endParaRPr>
            </a:p>
          </p:txBody>
        </p:sp>
        <p:sp>
          <p:nvSpPr>
            <p:cNvPr id="87" name="Rectangle 86">
              <a:extLst>
                <a:ext uri="{FF2B5EF4-FFF2-40B4-BE49-F238E27FC236}">
                  <a16:creationId xmlns:a16="http://schemas.microsoft.com/office/drawing/2014/main" id="{21D97242-3CB5-53D9-E9BB-25C7EE85DD71}"/>
                </a:ext>
              </a:extLst>
            </p:cNvPr>
            <p:cNvSpPr/>
            <p:nvPr/>
          </p:nvSpPr>
          <p:spPr>
            <a:xfrm>
              <a:off x="10742683" y="1586674"/>
              <a:ext cx="207166" cy="246221"/>
            </a:xfrm>
            <a:prstGeom prst="rect">
              <a:avLst/>
            </a:prstGeom>
            <a:solidFill>
              <a:srgbClr val="8C3177"/>
            </a:solidFill>
            <a:ln>
              <a:noFill/>
            </a:ln>
          </p:spPr>
          <p:style>
            <a:lnRef idx="2">
              <a:schemeClr val="accent1">
                <a:shade val="15000"/>
              </a:schemeClr>
            </a:lnRef>
            <a:fillRef idx="1">
              <a:schemeClr val="accent1"/>
            </a:fillRef>
            <a:effectRef idx="0">
              <a:schemeClr val="accent1"/>
            </a:effectRef>
            <a:fontRef idx="minor">
              <a:schemeClr val="lt1"/>
            </a:fontRef>
          </p:style>
          <p:txBody>
            <a:bodyPr tIns="68580" rtlCol="0" anchor="t"/>
            <a:lstStyle/>
            <a:p>
              <a:pPr marL="128588" marR="0" lvl="0" indent="-128588" algn="l" defTabSz="685800" rtl="0" eaLnBrk="1" fontAlgn="auto" latinLnBrk="0" hangingPunct="1">
                <a:lnSpc>
                  <a:spcPct val="100000"/>
                </a:lnSpc>
                <a:spcBef>
                  <a:spcPts val="0"/>
                </a:spcBef>
                <a:spcAft>
                  <a:spcPts val="0"/>
                </a:spcAft>
                <a:buClr>
                  <a:srgbClr val="000000">
                    <a:lumMod val="75000"/>
                    <a:lumOff val="25000"/>
                  </a:srgbClr>
                </a:buClr>
                <a:buSzTx/>
                <a:buFont typeface="Lato" panose="020F0502020204030203" pitchFamily="34" charset="0"/>
                <a:buChar char="+"/>
                <a:tabLst/>
                <a:defRPr/>
              </a:pPr>
              <a:endParaRPr kumimoji="0" lang="en-US" sz="1200" b="0" i="0" u="none" strike="noStrike" kern="0" cap="none" spc="0" normalizeH="0" baseline="0" noProof="0">
                <a:ln>
                  <a:noFill/>
                </a:ln>
                <a:solidFill>
                  <a:srgbClr val="000000">
                    <a:lumMod val="85000"/>
                    <a:lumOff val="15000"/>
                  </a:srgbClr>
                </a:solidFill>
                <a:effectLst/>
                <a:uLnTx/>
                <a:uFillTx/>
                <a:latin typeface="Arial"/>
                <a:ea typeface="Lato" panose="020F0502020204030203" pitchFamily="34" charset="0"/>
                <a:cs typeface="Lato" panose="020F0502020204030203" pitchFamily="34" charset="0"/>
                <a:sym typeface="Arial"/>
              </a:endParaRPr>
            </a:p>
          </p:txBody>
        </p:sp>
        <p:sp>
          <p:nvSpPr>
            <p:cNvPr id="88" name="Rectangle 87">
              <a:extLst>
                <a:ext uri="{FF2B5EF4-FFF2-40B4-BE49-F238E27FC236}">
                  <a16:creationId xmlns:a16="http://schemas.microsoft.com/office/drawing/2014/main" id="{BA95610C-5F19-6B43-18CB-FDCEE228F77F}"/>
                </a:ext>
              </a:extLst>
            </p:cNvPr>
            <p:cNvSpPr/>
            <p:nvPr/>
          </p:nvSpPr>
          <p:spPr>
            <a:xfrm>
              <a:off x="10395343" y="1196081"/>
              <a:ext cx="207166" cy="246221"/>
            </a:xfrm>
            <a:prstGeom prst="rect">
              <a:avLst/>
            </a:prstGeom>
            <a:solidFill>
              <a:srgbClr val="156168">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tIns="68580" rtlCol="0" anchor="t"/>
            <a:lstStyle/>
            <a:p>
              <a:pPr marL="128588" marR="0" lvl="0" indent="-128588" algn="l" defTabSz="685800" rtl="0" eaLnBrk="1" fontAlgn="auto" latinLnBrk="0" hangingPunct="1">
                <a:lnSpc>
                  <a:spcPct val="100000"/>
                </a:lnSpc>
                <a:spcBef>
                  <a:spcPts val="0"/>
                </a:spcBef>
                <a:spcAft>
                  <a:spcPts val="0"/>
                </a:spcAft>
                <a:buClr>
                  <a:srgbClr val="000000">
                    <a:lumMod val="75000"/>
                    <a:lumOff val="25000"/>
                  </a:srgbClr>
                </a:buClr>
                <a:buSzTx/>
                <a:buFont typeface="Lato" panose="020F0502020204030203" pitchFamily="34" charset="0"/>
                <a:buChar char="+"/>
                <a:tabLst/>
                <a:defRPr/>
              </a:pPr>
              <a:endParaRPr kumimoji="0" lang="en-US" sz="1200" b="0" i="0" u="none" strike="noStrike" kern="0" cap="none" spc="0" normalizeH="0" baseline="0" noProof="0">
                <a:ln>
                  <a:noFill/>
                </a:ln>
                <a:solidFill>
                  <a:srgbClr val="000000">
                    <a:lumMod val="85000"/>
                    <a:lumOff val="15000"/>
                  </a:srgbClr>
                </a:solidFill>
                <a:effectLst/>
                <a:uLnTx/>
                <a:uFillTx/>
                <a:latin typeface="Arial"/>
                <a:ea typeface="Lato" panose="020F0502020204030203" pitchFamily="34" charset="0"/>
                <a:cs typeface="Lato" panose="020F0502020204030203" pitchFamily="34" charset="0"/>
                <a:sym typeface="Arial"/>
              </a:endParaRPr>
            </a:p>
          </p:txBody>
        </p:sp>
        <p:sp>
          <p:nvSpPr>
            <p:cNvPr id="89" name="Rectangle 88">
              <a:extLst>
                <a:ext uri="{FF2B5EF4-FFF2-40B4-BE49-F238E27FC236}">
                  <a16:creationId xmlns:a16="http://schemas.microsoft.com/office/drawing/2014/main" id="{0AA0554D-08F4-454A-744D-80A2CC7D42A2}"/>
                </a:ext>
              </a:extLst>
            </p:cNvPr>
            <p:cNvSpPr/>
            <p:nvPr/>
          </p:nvSpPr>
          <p:spPr>
            <a:xfrm>
              <a:off x="10391290" y="1583658"/>
              <a:ext cx="207166" cy="246221"/>
            </a:xfrm>
            <a:prstGeom prst="rect">
              <a:avLst/>
            </a:prstGeom>
            <a:solidFill>
              <a:srgbClr val="8C3177">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tIns="68580" rtlCol="0" anchor="t"/>
            <a:lstStyle/>
            <a:p>
              <a:pPr marL="128588" marR="0" lvl="0" indent="-128588" algn="l" defTabSz="685800" rtl="0" eaLnBrk="1" fontAlgn="auto" latinLnBrk="0" hangingPunct="1">
                <a:lnSpc>
                  <a:spcPct val="100000"/>
                </a:lnSpc>
                <a:spcBef>
                  <a:spcPts val="0"/>
                </a:spcBef>
                <a:spcAft>
                  <a:spcPts val="0"/>
                </a:spcAft>
                <a:buClr>
                  <a:srgbClr val="000000">
                    <a:lumMod val="75000"/>
                    <a:lumOff val="25000"/>
                  </a:srgbClr>
                </a:buClr>
                <a:buSzTx/>
                <a:buFont typeface="Lato" panose="020F0502020204030203" pitchFamily="34" charset="0"/>
                <a:buChar char="+"/>
                <a:tabLst/>
                <a:defRPr/>
              </a:pPr>
              <a:endParaRPr kumimoji="0" lang="en-US" sz="1200" b="0" i="0" u="none" strike="noStrike" kern="0" cap="none" spc="0" normalizeH="0" baseline="0" noProof="0">
                <a:ln>
                  <a:noFill/>
                </a:ln>
                <a:solidFill>
                  <a:srgbClr val="000000">
                    <a:lumMod val="85000"/>
                    <a:lumOff val="15000"/>
                  </a:srgbClr>
                </a:solidFill>
                <a:effectLst/>
                <a:uLnTx/>
                <a:uFillTx/>
                <a:latin typeface="Arial"/>
                <a:ea typeface="Lato" panose="020F0502020204030203" pitchFamily="34" charset="0"/>
                <a:cs typeface="Lato" panose="020F0502020204030203" pitchFamily="34" charset="0"/>
                <a:sym typeface="Arial"/>
              </a:endParaRPr>
            </a:p>
          </p:txBody>
        </p:sp>
        <p:sp>
          <p:nvSpPr>
            <p:cNvPr id="90" name="TextBox 89">
              <a:extLst>
                <a:ext uri="{FF2B5EF4-FFF2-40B4-BE49-F238E27FC236}">
                  <a16:creationId xmlns:a16="http://schemas.microsoft.com/office/drawing/2014/main" id="{D3C1E042-A230-49D6-448D-AAE33FA3C57E}"/>
                </a:ext>
              </a:extLst>
            </p:cNvPr>
            <p:cNvSpPr txBox="1"/>
            <p:nvPr/>
          </p:nvSpPr>
          <p:spPr>
            <a:xfrm>
              <a:off x="10311023" y="838906"/>
              <a:ext cx="447131" cy="338555"/>
            </a:xfrm>
            <a:prstGeom prst="rect">
              <a:avLst/>
            </a:prstGeom>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1050" b="0" i="0" u="none" strike="noStrike" kern="0" cap="none" spc="0" normalizeH="0" baseline="0" noProof="0">
                  <a:ln>
                    <a:noFill/>
                  </a:ln>
                  <a:solidFill>
                    <a:srgbClr val="000000"/>
                  </a:solidFill>
                  <a:effectLst/>
                  <a:uLnTx/>
                  <a:uFillTx/>
                  <a:latin typeface="Arial" charset="0"/>
                  <a:ea typeface="+mn-ea"/>
                  <a:cs typeface="Arial"/>
                  <a:sym typeface="Arial"/>
                </a:rPr>
                <a:t>All</a:t>
              </a:r>
            </a:p>
          </p:txBody>
        </p:sp>
        <p:sp>
          <p:nvSpPr>
            <p:cNvPr id="91" name="TextBox 90">
              <a:extLst>
                <a:ext uri="{FF2B5EF4-FFF2-40B4-BE49-F238E27FC236}">
                  <a16:creationId xmlns:a16="http://schemas.microsoft.com/office/drawing/2014/main" id="{F946E51C-F71E-84D4-46BD-EF3671033FE2}"/>
                </a:ext>
              </a:extLst>
            </p:cNvPr>
            <p:cNvSpPr txBox="1"/>
            <p:nvPr/>
          </p:nvSpPr>
          <p:spPr>
            <a:xfrm>
              <a:off x="10630381" y="837652"/>
              <a:ext cx="451405" cy="338555"/>
            </a:xfrm>
            <a:prstGeom prst="rect">
              <a:avLst/>
            </a:prstGeom>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1050" b="0" i="0" u="none" strike="noStrike" kern="0" cap="none" spc="0" normalizeH="0" baseline="0" noProof="0">
                  <a:ln>
                    <a:noFill/>
                  </a:ln>
                  <a:solidFill>
                    <a:srgbClr val="000000"/>
                  </a:solidFill>
                  <a:effectLst/>
                  <a:uLnTx/>
                  <a:uFillTx/>
                  <a:latin typeface="Arial" charset="0"/>
                  <a:ea typeface="+mn-ea"/>
                  <a:cs typeface="Arial"/>
                  <a:sym typeface="Arial"/>
                </a:rPr>
                <a:t>3+</a:t>
              </a:r>
            </a:p>
          </p:txBody>
        </p:sp>
        <p:sp>
          <p:nvSpPr>
            <p:cNvPr id="92" name="TextBox 91">
              <a:extLst>
                <a:ext uri="{FF2B5EF4-FFF2-40B4-BE49-F238E27FC236}">
                  <a16:creationId xmlns:a16="http://schemas.microsoft.com/office/drawing/2014/main" id="{5AD4F3F0-98AE-93D6-18D7-ABEDB019AD2A}"/>
                </a:ext>
              </a:extLst>
            </p:cNvPr>
            <p:cNvSpPr txBox="1"/>
            <p:nvPr/>
          </p:nvSpPr>
          <p:spPr>
            <a:xfrm>
              <a:off x="10268669" y="622715"/>
              <a:ext cx="765594" cy="338555"/>
            </a:xfrm>
            <a:prstGeom prst="rect">
              <a:avLst/>
            </a:prstGeom>
          </p:spPr>
          <p:txBody>
            <a:bodyPr wrap="none" rtlCol="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1050" b="1" i="0" u="none" strike="noStrike" kern="0" cap="none" spc="0" normalizeH="0" baseline="0" noProof="0">
                  <a:ln>
                    <a:noFill/>
                  </a:ln>
                  <a:solidFill>
                    <a:srgbClr val="002557"/>
                  </a:solidFill>
                  <a:effectLst/>
                  <a:uLnTx/>
                  <a:uFillTx/>
                  <a:latin typeface="Arial" charset="0"/>
                  <a:ea typeface="+mn-ea"/>
                  <a:cs typeface="Arial"/>
                  <a:sym typeface="Arial"/>
                </a:rPr>
                <a:t>Grade</a:t>
              </a:r>
            </a:p>
          </p:txBody>
        </p:sp>
        <p:sp>
          <p:nvSpPr>
            <p:cNvPr id="93" name="TextBox 92">
              <a:extLst>
                <a:ext uri="{FF2B5EF4-FFF2-40B4-BE49-F238E27FC236}">
                  <a16:creationId xmlns:a16="http://schemas.microsoft.com/office/drawing/2014/main" id="{E35B8BB9-DB7E-B5C4-3535-50D177AA4720}"/>
                </a:ext>
              </a:extLst>
            </p:cNvPr>
            <p:cNvSpPr txBox="1"/>
            <p:nvPr/>
          </p:nvSpPr>
          <p:spPr>
            <a:xfrm>
              <a:off x="6780946" y="1150270"/>
              <a:ext cx="3411618" cy="338555"/>
            </a:xfrm>
            <a:prstGeom prst="rect">
              <a:avLst/>
            </a:prstGeom>
          </p:spPr>
          <p:txBody>
            <a:bodyPr wrap="none" rtlCol="0">
              <a:spAutoFit/>
            </a:bodyPr>
            <a:lstStyle/>
            <a:p>
              <a:pPr marL="0" marR="0" lvl="0" indent="0" algn="r" defTabSz="685800" rtl="0" eaLnBrk="1" fontAlgn="auto" latinLnBrk="0" hangingPunct="1">
                <a:lnSpc>
                  <a:spcPct val="100000"/>
                </a:lnSpc>
                <a:spcBef>
                  <a:spcPts val="0"/>
                </a:spcBef>
                <a:spcAft>
                  <a:spcPts val="0"/>
                </a:spcAft>
                <a:buClr>
                  <a:srgbClr val="000000"/>
                </a:buClr>
                <a:buSzTx/>
                <a:buFontTx/>
                <a:buNone/>
                <a:tabLst/>
                <a:defRPr/>
              </a:pPr>
              <a:r>
                <a:rPr kumimoji="0" lang="en-US" sz="1050" b="1" i="0" u="none" strike="noStrike" kern="0" cap="none" spc="0" normalizeH="0" baseline="0" noProof="0">
                  <a:ln>
                    <a:noFill/>
                  </a:ln>
                  <a:solidFill>
                    <a:srgbClr val="156168"/>
                  </a:solidFill>
                  <a:effectLst/>
                  <a:uLnTx/>
                  <a:uFillTx/>
                  <a:latin typeface="Arial" charset="0"/>
                  <a:ea typeface="+mn-ea"/>
                  <a:cs typeface="Arial"/>
                  <a:sym typeface="Arial"/>
                </a:rPr>
                <a:t>Relacorilant + Nab-Paclitaxel (N=188)</a:t>
              </a:r>
            </a:p>
          </p:txBody>
        </p:sp>
        <p:sp>
          <p:nvSpPr>
            <p:cNvPr id="94" name="TextBox 93">
              <a:extLst>
                <a:ext uri="{FF2B5EF4-FFF2-40B4-BE49-F238E27FC236}">
                  <a16:creationId xmlns:a16="http://schemas.microsoft.com/office/drawing/2014/main" id="{00F2DCD8-0D53-F0FB-3E6A-F9353DEC8A24}"/>
                </a:ext>
              </a:extLst>
            </p:cNvPr>
            <p:cNvSpPr txBox="1"/>
            <p:nvPr/>
          </p:nvSpPr>
          <p:spPr>
            <a:xfrm>
              <a:off x="8013547" y="1548406"/>
              <a:ext cx="2180511" cy="338555"/>
            </a:xfrm>
            <a:prstGeom prst="rect">
              <a:avLst/>
            </a:prstGeom>
          </p:spPr>
          <p:txBody>
            <a:bodyPr wrap="none" rtlCol="0">
              <a:spAutoFit/>
            </a:bodyPr>
            <a:lstStyle/>
            <a:p>
              <a:pPr marL="0" marR="0" lvl="0" indent="0" algn="r" defTabSz="685800" rtl="0" eaLnBrk="1" fontAlgn="auto" latinLnBrk="0" hangingPunct="1">
                <a:lnSpc>
                  <a:spcPct val="100000"/>
                </a:lnSpc>
                <a:spcBef>
                  <a:spcPts val="0"/>
                </a:spcBef>
                <a:spcAft>
                  <a:spcPts val="0"/>
                </a:spcAft>
                <a:buClr>
                  <a:srgbClr val="000000"/>
                </a:buClr>
                <a:buSzTx/>
                <a:buFontTx/>
                <a:buNone/>
                <a:tabLst/>
                <a:defRPr/>
              </a:pPr>
              <a:r>
                <a:rPr kumimoji="0" lang="en-US" sz="1050" b="1" i="0" u="none" strike="noStrike" kern="0" cap="none" spc="0" normalizeH="0" baseline="0" noProof="0">
                  <a:ln>
                    <a:noFill/>
                  </a:ln>
                  <a:solidFill>
                    <a:srgbClr val="8C3177"/>
                  </a:solidFill>
                  <a:effectLst/>
                  <a:uLnTx/>
                  <a:uFillTx/>
                  <a:latin typeface="Arial" charset="0"/>
                  <a:ea typeface="+mn-ea"/>
                  <a:cs typeface="Arial"/>
                  <a:sym typeface="Arial"/>
                </a:rPr>
                <a:t>Nab-Paclitaxel (N=190)</a:t>
              </a:r>
            </a:p>
          </p:txBody>
        </p:sp>
      </p:grpSp>
      <p:sp>
        <p:nvSpPr>
          <p:cNvPr id="100" name="TextBox 99">
            <a:extLst>
              <a:ext uri="{FF2B5EF4-FFF2-40B4-BE49-F238E27FC236}">
                <a16:creationId xmlns:a16="http://schemas.microsoft.com/office/drawing/2014/main" id="{E727009B-419D-4066-7B5E-63256299808E}"/>
              </a:ext>
            </a:extLst>
          </p:cNvPr>
          <p:cNvSpPr txBox="1"/>
          <p:nvPr/>
        </p:nvSpPr>
        <p:spPr>
          <a:xfrm>
            <a:off x="7568106" y="2488858"/>
            <a:ext cx="290464" cy="207749"/>
          </a:xfrm>
          <a:prstGeom prst="rect">
            <a:avLst/>
          </a:prstGeom>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750" b="0" i="0" u="none" strike="noStrike" kern="0" cap="none" spc="0" normalizeH="0" baseline="0" noProof="0">
                <a:ln>
                  <a:noFill/>
                </a:ln>
                <a:solidFill>
                  <a:srgbClr val="002557"/>
                </a:solidFill>
                <a:effectLst/>
                <a:uLnTx/>
                <a:uFillTx/>
                <a:latin typeface="Arial" charset="0"/>
                <a:ea typeface="+mn-ea"/>
                <a:cs typeface="Arial"/>
                <a:sym typeface="Arial"/>
              </a:rPr>
              <a:t>53</a:t>
            </a:r>
          </a:p>
        </p:txBody>
      </p:sp>
      <p:sp>
        <p:nvSpPr>
          <p:cNvPr id="101" name="TextBox 100">
            <a:extLst>
              <a:ext uri="{FF2B5EF4-FFF2-40B4-BE49-F238E27FC236}">
                <a16:creationId xmlns:a16="http://schemas.microsoft.com/office/drawing/2014/main" id="{B0E56FCD-6AFB-20EB-92A9-3CE22B71E1D2}"/>
              </a:ext>
            </a:extLst>
          </p:cNvPr>
          <p:cNvSpPr txBox="1"/>
          <p:nvPr/>
        </p:nvSpPr>
        <p:spPr>
          <a:xfrm>
            <a:off x="7594617" y="3646972"/>
            <a:ext cx="237566" cy="207749"/>
          </a:xfrm>
          <a:prstGeom prst="rect">
            <a:avLst/>
          </a:prstGeom>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750" b="0" i="0" u="none" strike="noStrike" kern="0" cap="none" spc="0" normalizeH="0" baseline="0" noProof="0">
                <a:ln>
                  <a:noFill/>
                </a:ln>
                <a:solidFill>
                  <a:srgbClr val="002557"/>
                </a:solidFill>
                <a:effectLst/>
                <a:uLnTx/>
                <a:uFillTx/>
                <a:latin typeface="Arial" charset="0"/>
                <a:ea typeface="+mn-ea"/>
                <a:cs typeface="Arial"/>
                <a:sym typeface="Arial"/>
              </a:rPr>
              <a:t>9</a:t>
            </a:r>
          </a:p>
        </p:txBody>
      </p:sp>
      <p:sp>
        <p:nvSpPr>
          <p:cNvPr id="102" name="TextBox 101">
            <a:extLst>
              <a:ext uri="{FF2B5EF4-FFF2-40B4-BE49-F238E27FC236}">
                <a16:creationId xmlns:a16="http://schemas.microsoft.com/office/drawing/2014/main" id="{CCA799DD-8F59-7653-9E34-D1D613CA23B0}"/>
              </a:ext>
            </a:extLst>
          </p:cNvPr>
          <p:cNvSpPr txBox="1"/>
          <p:nvPr/>
        </p:nvSpPr>
        <p:spPr>
          <a:xfrm>
            <a:off x="7836757" y="2691727"/>
            <a:ext cx="290464" cy="207749"/>
          </a:xfrm>
          <a:prstGeom prst="rect">
            <a:avLst/>
          </a:prstGeom>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750" b="0" i="0" u="none" strike="noStrike" kern="0" cap="none" spc="0" normalizeH="0" baseline="0" noProof="0">
                <a:ln>
                  <a:noFill/>
                </a:ln>
                <a:solidFill>
                  <a:srgbClr val="002557"/>
                </a:solidFill>
                <a:effectLst/>
                <a:uLnTx/>
                <a:uFillTx/>
                <a:latin typeface="Arial" charset="0"/>
                <a:ea typeface="+mn-ea"/>
                <a:cs typeface="Arial"/>
                <a:sym typeface="Arial"/>
              </a:rPr>
              <a:t>45</a:t>
            </a:r>
          </a:p>
        </p:txBody>
      </p:sp>
      <p:sp>
        <p:nvSpPr>
          <p:cNvPr id="103" name="TextBox 102">
            <a:extLst>
              <a:ext uri="{FF2B5EF4-FFF2-40B4-BE49-F238E27FC236}">
                <a16:creationId xmlns:a16="http://schemas.microsoft.com/office/drawing/2014/main" id="{0C26C967-361C-61A3-A253-AD9C7D969CD1}"/>
              </a:ext>
            </a:extLst>
          </p:cNvPr>
          <p:cNvSpPr txBox="1"/>
          <p:nvPr/>
        </p:nvSpPr>
        <p:spPr>
          <a:xfrm>
            <a:off x="7863268" y="3816236"/>
            <a:ext cx="237566" cy="207749"/>
          </a:xfrm>
          <a:prstGeom prst="rect">
            <a:avLst/>
          </a:prstGeom>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750" b="0" i="0" u="none" strike="noStrike" kern="0" cap="none" spc="0" normalizeH="0" baseline="0" noProof="0">
                <a:ln>
                  <a:noFill/>
                </a:ln>
                <a:solidFill>
                  <a:srgbClr val="002557"/>
                </a:solidFill>
                <a:effectLst/>
                <a:uLnTx/>
                <a:uFillTx/>
                <a:latin typeface="Arial" charset="0"/>
                <a:ea typeface="+mn-ea"/>
                <a:cs typeface="Arial"/>
                <a:sym typeface="Arial"/>
              </a:rPr>
              <a:t>2</a:t>
            </a:r>
          </a:p>
        </p:txBody>
      </p:sp>
      <p:sp>
        <p:nvSpPr>
          <p:cNvPr id="108" name="TextBox 107">
            <a:extLst>
              <a:ext uri="{FF2B5EF4-FFF2-40B4-BE49-F238E27FC236}">
                <a16:creationId xmlns:a16="http://schemas.microsoft.com/office/drawing/2014/main" id="{357B8DCF-9E5C-88E7-0673-DFFD6B42171A}"/>
              </a:ext>
            </a:extLst>
          </p:cNvPr>
          <p:cNvSpPr txBox="1"/>
          <p:nvPr/>
        </p:nvSpPr>
        <p:spPr>
          <a:xfrm>
            <a:off x="8248095" y="2876162"/>
            <a:ext cx="290464" cy="207749"/>
          </a:xfrm>
          <a:prstGeom prst="rect">
            <a:avLst/>
          </a:prstGeom>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750" b="0" i="0" u="none" strike="noStrike" kern="0" cap="none" spc="0" normalizeH="0" baseline="0" noProof="0">
                <a:ln>
                  <a:noFill/>
                </a:ln>
                <a:solidFill>
                  <a:srgbClr val="002557"/>
                </a:solidFill>
                <a:effectLst/>
                <a:uLnTx/>
                <a:uFillTx/>
                <a:latin typeface="Arial" charset="0"/>
                <a:ea typeface="+mn-ea"/>
                <a:cs typeface="Arial"/>
                <a:sym typeface="Arial"/>
              </a:rPr>
              <a:t>38</a:t>
            </a:r>
          </a:p>
        </p:txBody>
      </p:sp>
      <p:sp>
        <p:nvSpPr>
          <p:cNvPr id="109" name="TextBox 108">
            <a:extLst>
              <a:ext uri="{FF2B5EF4-FFF2-40B4-BE49-F238E27FC236}">
                <a16:creationId xmlns:a16="http://schemas.microsoft.com/office/drawing/2014/main" id="{4A3E91F4-707E-2E49-443A-DB29BA8E771B}"/>
              </a:ext>
            </a:extLst>
          </p:cNvPr>
          <p:cNvSpPr txBox="1"/>
          <p:nvPr/>
        </p:nvSpPr>
        <p:spPr>
          <a:xfrm>
            <a:off x="8264998" y="3845662"/>
            <a:ext cx="237566" cy="207749"/>
          </a:xfrm>
          <a:prstGeom prst="rect">
            <a:avLst/>
          </a:prstGeom>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750" b="0" i="0" u="none" strike="noStrike" kern="0" cap="none" spc="0" normalizeH="0" baseline="0" noProof="0">
                <a:ln>
                  <a:noFill/>
                </a:ln>
                <a:solidFill>
                  <a:srgbClr val="002557"/>
                </a:solidFill>
                <a:effectLst/>
                <a:uLnTx/>
                <a:uFillTx/>
                <a:latin typeface="Arial" charset="0"/>
                <a:ea typeface="+mn-ea"/>
                <a:cs typeface="Arial"/>
                <a:sym typeface="Arial"/>
              </a:rPr>
              <a:t>1</a:t>
            </a:r>
          </a:p>
        </p:txBody>
      </p:sp>
      <p:sp>
        <p:nvSpPr>
          <p:cNvPr id="110" name="TextBox 109">
            <a:extLst>
              <a:ext uri="{FF2B5EF4-FFF2-40B4-BE49-F238E27FC236}">
                <a16:creationId xmlns:a16="http://schemas.microsoft.com/office/drawing/2014/main" id="{44AE451B-08C2-8356-4A8A-3C0A4B2760AD}"/>
              </a:ext>
            </a:extLst>
          </p:cNvPr>
          <p:cNvSpPr txBox="1"/>
          <p:nvPr/>
        </p:nvSpPr>
        <p:spPr>
          <a:xfrm>
            <a:off x="8516746" y="3064949"/>
            <a:ext cx="290464" cy="207749"/>
          </a:xfrm>
          <a:prstGeom prst="rect">
            <a:avLst/>
          </a:prstGeom>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750" b="0" i="0" u="none" strike="noStrike" kern="0" cap="none" spc="0" normalizeH="0" baseline="0" noProof="0">
                <a:ln>
                  <a:noFill/>
                </a:ln>
                <a:solidFill>
                  <a:srgbClr val="002557"/>
                </a:solidFill>
                <a:effectLst/>
                <a:uLnTx/>
                <a:uFillTx/>
                <a:latin typeface="Arial" charset="0"/>
                <a:ea typeface="+mn-ea"/>
                <a:cs typeface="Arial"/>
                <a:sym typeface="Arial"/>
              </a:rPr>
              <a:t>31</a:t>
            </a:r>
          </a:p>
        </p:txBody>
      </p:sp>
      <p:cxnSp>
        <p:nvCxnSpPr>
          <p:cNvPr id="36" name="Straight Connector 35">
            <a:extLst>
              <a:ext uri="{FF2B5EF4-FFF2-40B4-BE49-F238E27FC236}">
                <a16:creationId xmlns:a16="http://schemas.microsoft.com/office/drawing/2014/main" id="{8C38F089-5FDC-BAD2-AD79-E081EE7E6382}"/>
              </a:ext>
            </a:extLst>
          </p:cNvPr>
          <p:cNvCxnSpPr>
            <a:cxnSpLocks/>
          </p:cNvCxnSpPr>
          <p:nvPr/>
        </p:nvCxnSpPr>
        <p:spPr>
          <a:xfrm>
            <a:off x="7600130" y="4664372"/>
            <a:ext cx="1156669" cy="0"/>
          </a:xfrm>
          <a:prstGeom prst="line">
            <a:avLst/>
          </a:prstGeom>
          <a:ln w="19050">
            <a:solidFill>
              <a:srgbClr val="002557"/>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8ECBA2F0-7DED-9578-CC1F-19F3BDA839C3}"/>
              </a:ext>
            </a:extLst>
          </p:cNvPr>
          <p:cNvSpPr txBox="1">
            <a:spLocks/>
          </p:cNvSpPr>
          <p:nvPr/>
        </p:nvSpPr>
        <p:spPr>
          <a:xfrm>
            <a:off x="1734457" y="5762429"/>
            <a:ext cx="7190320" cy="324992"/>
          </a:xfrm>
          <a:prstGeom prst="rect">
            <a:avLst/>
          </a:prstGeom>
        </p:spPr>
        <p:txBody>
          <a:bodyPr vert="horz" lIns="68580" tIns="34290" rIns="68580" bIns="34290" rtlCol="0" anchor="b">
            <a:noAutofit/>
          </a:bodyPr>
          <a:lstStyle>
            <a:defPPr marR="0" lvl="0" algn="l" rtl="0">
              <a:lnSpc>
                <a:spcPct val="100000"/>
              </a:lnSpc>
              <a:spcBef>
                <a:spcPts val="0"/>
              </a:spcBef>
              <a:spcAft>
                <a:spcPts val="0"/>
              </a:spcAft>
            </a:defPPr>
            <a:lvl1pPr marL="0" marR="0" lvl="0" indent="0" algn="l" rtl="0" eaLnBrk="1" hangingPunct="1">
              <a:lnSpc>
                <a:spcPct val="100000"/>
              </a:lnSpc>
              <a:spcBef>
                <a:spcPts val="0"/>
              </a:spcBef>
              <a:spcAft>
                <a:spcPts val="0"/>
              </a:spcAft>
              <a:buClrTx/>
              <a:buSzPct val="120000"/>
              <a:buFont typeface="Arial" panose="020B0604020202020204" pitchFamily="34" charset="0"/>
              <a:buNone/>
              <a:defRPr lang="en-US" sz="700" b="0" i="0" u="none" strike="noStrike" cap="none" dirty="0" smtClean="0">
                <a:solidFill>
                  <a:srgbClr val="888888"/>
                </a:solidFill>
                <a:latin typeface="Lato"/>
                <a:ea typeface="Lato"/>
                <a:cs typeface="Lato"/>
                <a:sym typeface="Lato"/>
              </a:defRPr>
            </a:lvl1pPr>
            <a:lvl2pPr marL="227013" marR="0" lvl="1" indent="0" algn="l" rtl="0" eaLnBrk="1" hangingPunct="1">
              <a:lnSpc>
                <a:spcPct val="100000"/>
              </a:lnSpc>
              <a:spcBef>
                <a:spcPts val="0"/>
              </a:spcBef>
              <a:spcAft>
                <a:spcPts val="0"/>
              </a:spcAft>
              <a:buClrTx/>
              <a:buSzPct val="100000"/>
              <a:buFontTx/>
              <a:buNone/>
              <a:defRPr sz="800" b="0" i="0" u="none" strike="noStrike" cap="none">
                <a:solidFill>
                  <a:srgbClr val="000000"/>
                </a:solidFill>
                <a:latin typeface="+mn-lt"/>
                <a:ea typeface="Arial"/>
                <a:cs typeface="Arial"/>
                <a:sym typeface="Arial"/>
              </a:defRPr>
            </a:lvl2pPr>
            <a:lvl3pPr marL="461962" marR="0" lvl="2" indent="0" algn="l" rtl="0" eaLnBrk="1" hangingPunct="1">
              <a:lnSpc>
                <a:spcPct val="100000"/>
              </a:lnSpc>
              <a:spcBef>
                <a:spcPts val="0"/>
              </a:spcBef>
              <a:spcAft>
                <a:spcPts val="0"/>
              </a:spcAft>
              <a:buClrTx/>
              <a:buFontTx/>
              <a:buNone/>
              <a:defRPr sz="800" b="0" i="0" u="none" strike="noStrike" cap="none">
                <a:solidFill>
                  <a:srgbClr val="000000"/>
                </a:solidFill>
                <a:latin typeface="+mn-lt"/>
                <a:ea typeface="Arial"/>
                <a:cs typeface="Arial"/>
                <a:sym typeface="Arial"/>
              </a:defRPr>
            </a:lvl3pPr>
            <a:lvl4pPr marL="461962" marR="0" lvl="3" indent="0" algn="l" rtl="0" eaLnBrk="1" hangingPunct="1">
              <a:lnSpc>
                <a:spcPct val="100000"/>
              </a:lnSpc>
              <a:spcBef>
                <a:spcPts val="0"/>
              </a:spcBef>
              <a:spcAft>
                <a:spcPts val="0"/>
              </a:spcAft>
              <a:buClrTx/>
              <a:buFont typeface="Wingdings" panose="05000000000000000000" pitchFamily="2" charset="2"/>
              <a:buNone/>
              <a:defRPr sz="800" b="0" i="0" u="none" strike="noStrike" cap="none">
                <a:solidFill>
                  <a:srgbClr val="000000"/>
                </a:solidFill>
                <a:latin typeface="+mn-lt"/>
                <a:ea typeface="Arial"/>
                <a:cs typeface="Arial"/>
                <a:sym typeface="Arial"/>
              </a:defRPr>
            </a:lvl4pPr>
            <a:lvl5pPr marL="461962" marR="0" lvl="4" indent="0" algn="l" rtl="0" eaLnBrk="1" hangingPunct="1">
              <a:lnSpc>
                <a:spcPct val="100000"/>
              </a:lnSpc>
              <a:spcBef>
                <a:spcPts val="0"/>
              </a:spcBef>
              <a:spcAft>
                <a:spcPts val="0"/>
              </a:spcAft>
              <a:buClrTx/>
              <a:buFont typeface="Wingdings" panose="05000000000000000000" pitchFamily="2" charset="2"/>
              <a:buNone/>
              <a:defRPr sz="800" b="0" i="0" u="none" strike="noStrike" cap="none">
                <a:solidFill>
                  <a:srgbClr val="000000"/>
                </a:solidFill>
                <a:latin typeface="+mn-lt"/>
                <a:ea typeface="Arial"/>
                <a:cs typeface="Arial"/>
                <a:sym typeface="Arial"/>
              </a:defRPr>
            </a:lvl5pPr>
            <a:lvl6pPr marL="342900" marR="0" lvl="5" indent="-342900" algn="l" rtl="0" eaLnBrk="1" hangingPunct="1">
              <a:lnSpc>
                <a:spcPct val="100000"/>
              </a:lnSpc>
              <a:spcBef>
                <a:spcPts val="0"/>
              </a:spcBef>
              <a:spcAft>
                <a:spcPts val="0"/>
              </a:spcAft>
              <a:buClr>
                <a:schemeClr val="tx1">
                  <a:lumMod val="50000"/>
                  <a:lumOff val="50000"/>
                </a:schemeClr>
              </a:buClr>
              <a:buFont typeface="Arial" panose="020B0604020202020204" pitchFamily="34" charset="0"/>
              <a:buChar char="•"/>
              <a:defRPr sz="1400" b="0" i="0" u="none" strike="noStrike" cap="none">
                <a:solidFill>
                  <a:srgbClr val="000000"/>
                </a:solidFill>
                <a:latin typeface="+mn-lt"/>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80000"/>
              </a:lnSpc>
              <a:spcBef>
                <a:spcPts val="0"/>
              </a:spcBef>
              <a:spcAft>
                <a:spcPts val="0"/>
              </a:spcAft>
              <a:buClrTx/>
              <a:buSzPct val="120000"/>
              <a:buFont typeface="Arial" panose="020B0604020202020204" pitchFamily="34" charset="0"/>
              <a:buNone/>
              <a:tabLst/>
              <a:defRPr/>
            </a:pPr>
            <a:r>
              <a:rPr kumimoji="0" lang="en-US" sz="1000" b="0" i="0" u="none" strike="noStrike" kern="0" cap="none" spc="0" normalizeH="0" baseline="0" noProof="0" dirty="0">
                <a:ln>
                  <a:noFill/>
                </a:ln>
                <a:solidFill>
                  <a:srgbClr val="002557"/>
                </a:solidFill>
                <a:effectLst/>
                <a:uLnTx/>
                <a:uFillTx/>
                <a:latin typeface="Arial"/>
                <a:ea typeface="Lato"/>
                <a:cs typeface="Lato"/>
                <a:sym typeface="Lato"/>
              </a:rPr>
              <a:t>TEAEs that occurred in &gt;20% of patients. Assessed in the safety population of patients who received at least one dose of study drug, N=378. Combined terms are presented for neutropenia (neutropenia, reduced neutrophil count, and febrile neutropenia), anemia (anemia, reduced hemoglobin, and reduced red blood cell count) and fatigue (fatigue and asthenia).  SAEs, serious adverse events; TEAEs, treatment-emergent adverse events.</a:t>
            </a:r>
          </a:p>
        </p:txBody>
      </p:sp>
      <p:sp>
        <p:nvSpPr>
          <p:cNvPr id="16" name="Rectangle 15">
            <a:extLst>
              <a:ext uri="{FF2B5EF4-FFF2-40B4-BE49-F238E27FC236}">
                <a16:creationId xmlns:a16="http://schemas.microsoft.com/office/drawing/2014/main" id="{5A06FB57-2416-CD06-C37A-8DB38C219DF3}"/>
              </a:ext>
            </a:extLst>
          </p:cNvPr>
          <p:cNvSpPr/>
          <p:nvPr/>
        </p:nvSpPr>
        <p:spPr>
          <a:xfrm>
            <a:off x="1739309" y="4918548"/>
            <a:ext cx="8807912" cy="397559"/>
          </a:xfrm>
          <a:prstGeom prst="rect">
            <a:avLst/>
          </a:prstGeom>
          <a:solidFill>
            <a:srgbClr val="B8CFD1">
              <a:alpha val="18039"/>
            </a:srgbClr>
          </a:solidFill>
          <a:ln w="28575">
            <a:solidFill>
              <a:srgbClr val="156168"/>
            </a:solidFill>
          </a:ln>
        </p:spPr>
        <p:txBody>
          <a:bodyPr wrap="square" lIns="137160" tIns="137160" rIns="137160" bIns="137160" rtlCol="0" anchor="ctr"/>
          <a:lstStyle/>
          <a:p>
            <a:pPr marL="0" marR="0" lvl="0" indent="0" algn="ctr" defTabSz="914400" rtl="0" eaLnBrk="1" fontAlgn="base" latinLnBrk="0" hangingPunct="1">
              <a:lnSpc>
                <a:spcPct val="100000"/>
              </a:lnSpc>
              <a:spcBef>
                <a:spcPct val="0"/>
              </a:spcBef>
              <a:spcAft>
                <a:spcPct val="0"/>
              </a:spcAft>
              <a:buClr>
                <a:srgbClr val="000000"/>
              </a:buClr>
              <a:buSzTx/>
              <a:buFontTx/>
              <a:buNone/>
              <a:tabLst/>
              <a:defRPr/>
            </a:pPr>
            <a:r>
              <a:rPr kumimoji="0" lang="en-US" sz="1050" b="1" i="0" u="none" strike="noStrike" kern="0" cap="none" spc="0" normalizeH="0" baseline="0" noProof="0">
                <a:ln>
                  <a:noFill/>
                </a:ln>
                <a:solidFill>
                  <a:srgbClr val="156168"/>
                </a:solidFill>
                <a:effectLst/>
                <a:uLnTx/>
                <a:uFillTx/>
                <a:latin typeface="Arial"/>
                <a:ea typeface="Lato" panose="020F0502020204030203" pitchFamily="34" charset="0"/>
                <a:cs typeface="Lato" panose="020F0502020204030203" pitchFamily="34" charset="0"/>
                <a:sym typeface="Arial"/>
              </a:rPr>
              <a:t>5 SAEs of febrile neutropenia were reported, 4 (2.1%) with relacorilant + nab-paclitaxel and 1 (0.5%) with nab-paclitaxel monotherapy.</a:t>
            </a:r>
          </a:p>
          <a:p>
            <a:pPr marL="0" marR="0" lvl="0" indent="0" algn="ctr" defTabSz="914400" rtl="0" eaLnBrk="1" fontAlgn="base" latinLnBrk="0" hangingPunct="1">
              <a:lnSpc>
                <a:spcPct val="100000"/>
              </a:lnSpc>
              <a:spcBef>
                <a:spcPct val="0"/>
              </a:spcBef>
              <a:spcAft>
                <a:spcPct val="0"/>
              </a:spcAft>
              <a:buClr>
                <a:srgbClr val="000000"/>
              </a:buClr>
              <a:buSzTx/>
              <a:buFontTx/>
              <a:buNone/>
              <a:tabLst/>
              <a:defRPr/>
            </a:pPr>
            <a:r>
              <a:rPr kumimoji="0" lang="en-US" sz="1050" b="1" i="0" u="none" strike="noStrike" kern="0" cap="none" spc="0" normalizeH="0" baseline="0" noProof="0">
                <a:ln>
                  <a:noFill/>
                </a:ln>
                <a:solidFill>
                  <a:srgbClr val="156168"/>
                </a:solidFill>
                <a:effectLst/>
                <a:uLnTx/>
                <a:uFillTx/>
                <a:latin typeface="Arial"/>
                <a:ea typeface="Lato" panose="020F0502020204030203" pitchFamily="34" charset="0"/>
                <a:cs typeface="Lato" panose="020F0502020204030203" pitchFamily="34" charset="0"/>
                <a:sym typeface="Arial"/>
              </a:rPr>
              <a:t>5 SAEs of sepsis were reported, 3 (1.6%) with relacorilant + nab-paclitaxel and 2 (1.1%) with nab-paclitaxel monotherapy.</a:t>
            </a:r>
          </a:p>
        </p:txBody>
      </p:sp>
      <p:sp>
        <p:nvSpPr>
          <p:cNvPr id="74" name="TextBox 73">
            <a:extLst>
              <a:ext uri="{FF2B5EF4-FFF2-40B4-BE49-F238E27FC236}">
                <a16:creationId xmlns:a16="http://schemas.microsoft.com/office/drawing/2014/main" id="{202BD8A8-63E4-EE55-FE01-030067DA401F}"/>
              </a:ext>
            </a:extLst>
          </p:cNvPr>
          <p:cNvSpPr txBox="1"/>
          <p:nvPr/>
        </p:nvSpPr>
        <p:spPr>
          <a:xfrm>
            <a:off x="8924777" y="5338418"/>
            <a:ext cx="1597740" cy="400110"/>
          </a:xfrm>
          <a:prstGeom prst="rect">
            <a:avLst/>
          </a:prstGeom>
          <a:noFill/>
        </p:spPr>
        <p:txBody>
          <a:bodyPr wrap="square">
            <a:spAutoFit/>
          </a:bodyPr>
          <a:lstStyle/>
          <a:p>
            <a:pPr marL="0" marR="0" lvl="0" indent="0" algn="r" defTabSz="685800" rtl="0" eaLnBrk="1" fontAlgn="auto" latinLnBrk="0" hangingPunct="1">
              <a:lnSpc>
                <a:spcPct val="100000"/>
              </a:lnSpc>
              <a:spcBef>
                <a:spcPts val="0"/>
              </a:spcBef>
              <a:spcAft>
                <a:spcPts val="0"/>
              </a:spcAft>
              <a:buClr>
                <a:srgbClr val="000000"/>
              </a:buClr>
              <a:buSzTx/>
              <a:buFontTx/>
              <a:buNone/>
              <a:tabLst/>
              <a:defRPr/>
            </a:pPr>
            <a:r>
              <a:rPr kumimoji="0" lang="en-US" sz="1000" b="0" i="0" u="none" strike="noStrike" kern="0" cap="none" spc="0" normalizeH="0" baseline="0" noProof="0">
                <a:ln>
                  <a:noFill/>
                </a:ln>
                <a:solidFill>
                  <a:srgbClr val="002557"/>
                </a:solidFill>
                <a:effectLst/>
                <a:uLnTx/>
                <a:uFillTx/>
                <a:latin typeface="Arial"/>
                <a:ea typeface="+mn-ea"/>
                <a:cs typeface="Arial"/>
                <a:sym typeface="Arial"/>
              </a:rPr>
              <a:t>Data cutoff: Feb 24, 2025</a:t>
            </a:r>
          </a:p>
        </p:txBody>
      </p:sp>
    </p:spTree>
    <p:extLst>
      <p:ext uri="{BB962C8B-B14F-4D97-AF65-F5344CB8AC3E}">
        <p14:creationId xmlns:p14="http://schemas.microsoft.com/office/powerpoint/2010/main" val="849010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20606-3AB8-DCD6-A388-8E7B004984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3F982D-5CDC-E8AE-FB13-6D2B6309B531}"/>
              </a:ext>
            </a:extLst>
          </p:cNvPr>
          <p:cNvSpPr>
            <a:spLocks noGrp="1"/>
          </p:cNvSpPr>
          <p:nvPr>
            <p:ph type="title"/>
          </p:nvPr>
        </p:nvSpPr>
        <p:spPr>
          <a:xfrm>
            <a:off x="1435410" y="544526"/>
            <a:ext cx="8229600" cy="980017"/>
          </a:xfrm>
        </p:spPr>
        <p:txBody>
          <a:bodyPr/>
          <a:lstStyle/>
          <a:p>
            <a:r>
              <a:rPr lang="en-US" dirty="0"/>
              <a:t>Case Presentation</a:t>
            </a:r>
            <a:br>
              <a:rPr lang="en-US" dirty="0"/>
            </a:br>
            <a:br>
              <a:rPr lang="en-US" dirty="0"/>
            </a:br>
            <a:endParaRPr lang="en-US" dirty="0"/>
          </a:p>
        </p:txBody>
      </p:sp>
      <p:sp>
        <p:nvSpPr>
          <p:cNvPr id="3" name="Content Placeholder 2">
            <a:extLst>
              <a:ext uri="{FF2B5EF4-FFF2-40B4-BE49-F238E27FC236}">
                <a16:creationId xmlns:a16="http://schemas.microsoft.com/office/drawing/2014/main" id="{D2F0EC65-02A1-6FB7-DC75-DB4832B3C7E6}"/>
              </a:ext>
            </a:extLst>
          </p:cNvPr>
          <p:cNvSpPr>
            <a:spLocks noGrp="1"/>
          </p:cNvSpPr>
          <p:nvPr>
            <p:ph sz="half" idx="1"/>
          </p:nvPr>
        </p:nvSpPr>
        <p:spPr>
          <a:xfrm>
            <a:off x="595430" y="1360449"/>
            <a:ext cx="10645540" cy="4616604"/>
          </a:xfrm>
        </p:spPr>
        <p:txBody>
          <a:bodyPr/>
          <a:lstStyle/>
          <a:p>
            <a:pPr lvl="1">
              <a:lnSpc>
                <a:spcPct val="100000"/>
              </a:lnSpc>
            </a:pPr>
            <a:r>
              <a:rPr lang="en-US" dirty="0"/>
              <a:t>A patient in her 70s presented in 2024. </a:t>
            </a:r>
          </a:p>
          <a:p>
            <a:pPr lvl="1">
              <a:lnSpc>
                <a:spcPct val="100000"/>
              </a:lnSpc>
            </a:pPr>
            <a:r>
              <a:rPr lang="en-US" dirty="0"/>
              <a:t>Found to have stage IVA high grade fallopian tube cancer. </a:t>
            </a:r>
          </a:p>
          <a:p>
            <a:pPr lvl="1">
              <a:lnSpc>
                <a:spcPct val="100000"/>
              </a:lnSpc>
            </a:pPr>
            <a:r>
              <a:rPr lang="en-US" dirty="0"/>
              <a:t>BRCA/HRD negative</a:t>
            </a:r>
          </a:p>
          <a:p>
            <a:pPr lvl="1">
              <a:lnSpc>
                <a:spcPct val="100000"/>
              </a:lnSpc>
            </a:pPr>
            <a:r>
              <a:rPr lang="en-US" dirty="0"/>
              <a:t>Received carboplatin/paclitaxel/Bev for a total of 8 cycles (interval tumor reductive surgery after 4)</a:t>
            </a:r>
          </a:p>
          <a:p>
            <a:pPr lvl="1">
              <a:lnSpc>
                <a:spcPct val="100000"/>
              </a:lnSpc>
            </a:pPr>
            <a:r>
              <a:rPr lang="en-US" dirty="0"/>
              <a:t>Achieved a CR, Received an additional 15 cycles of Bev, where she was found to have progression at 1 year after completing platinum chemotherapy</a:t>
            </a:r>
          </a:p>
          <a:p>
            <a:pPr lvl="1">
              <a:lnSpc>
                <a:spcPct val="100000"/>
              </a:lnSpc>
            </a:pPr>
            <a:r>
              <a:rPr lang="en-US" dirty="0"/>
              <a:t>PSOC: carboplatin/Gemcitabine/Bev, progressed after 3 cycles with acute worsening of kidney function excluding her from clinical trials and further Bev.</a:t>
            </a:r>
          </a:p>
          <a:p>
            <a:pPr lvl="1">
              <a:lnSpc>
                <a:spcPct val="100000"/>
              </a:lnSpc>
            </a:pPr>
            <a:r>
              <a:rPr lang="en-US" dirty="0"/>
              <a:t>Her2: 0, Folate Receptor alpha (2+): &lt;25%</a:t>
            </a:r>
          </a:p>
          <a:p>
            <a:pPr lvl="1">
              <a:lnSpc>
                <a:spcPct val="100000"/>
              </a:lnSpc>
            </a:pPr>
            <a:r>
              <a:rPr lang="en-US" dirty="0"/>
              <a:t>After extensive counseling, patient elected for nab-paclitaxel and Relacorilant</a:t>
            </a:r>
          </a:p>
          <a:p>
            <a:pPr lvl="1">
              <a:lnSpc>
                <a:spcPct val="100000"/>
              </a:lnSpc>
            </a:pPr>
            <a:endParaRPr lang="en-US" dirty="0"/>
          </a:p>
          <a:p>
            <a:pPr lvl="1">
              <a:lnSpc>
                <a:spcPct val="100000"/>
              </a:lnSpc>
            </a:pPr>
            <a:endParaRPr lang="en-US" dirty="0"/>
          </a:p>
        </p:txBody>
      </p:sp>
    </p:spTree>
    <p:extLst>
      <p:ext uri="{BB962C8B-B14F-4D97-AF65-F5344CB8AC3E}">
        <p14:creationId xmlns:p14="http://schemas.microsoft.com/office/powerpoint/2010/main" val="83358859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645DF-7B9B-663B-1BE2-FBC2589407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5AB7D1-83AB-12CA-13F5-F7E7F7826033}"/>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7742C342-38A4-5AF5-41B4-731E224428C4}"/>
              </a:ext>
            </a:extLst>
          </p:cNvPr>
          <p:cNvSpPr>
            <a:spLocks noGrp="1"/>
          </p:cNvSpPr>
          <p:nvPr>
            <p:ph idx="1"/>
          </p:nvPr>
        </p:nvSpPr>
        <p:spPr/>
        <p:txBody>
          <a:bodyPr/>
          <a:lstStyle/>
          <a:p>
            <a:pPr marL="98425" indent="0">
              <a:buNone/>
            </a:pPr>
            <a:r>
              <a:rPr lang="en-US" sz="2800" dirty="0">
                <a:latin typeface="Arial" panose="020B0604020202020204" pitchFamily="34" charset="0"/>
                <a:cs typeface="Arial" panose="020B0604020202020204" pitchFamily="34" charset="0"/>
              </a:rPr>
              <a:t>How are you sequencing relacorilant/</a:t>
            </a:r>
            <a:r>
              <a:rPr lang="en-US" sz="2800" i="1" dirty="0">
                <a:latin typeface="Arial" panose="020B0604020202020204" pitchFamily="34" charset="0"/>
                <a:cs typeface="Arial" panose="020B0604020202020204" pitchFamily="34" charset="0"/>
              </a:rPr>
              <a:t>nab</a:t>
            </a:r>
            <a:r>
              <a:rPr lang="en-US" sz="2800" dirty="0">
                <a:latin typeface="Arial" panose="020B0604020202020204" pitchFamily="34" charset="0"/>
                <a:cs typeface="Arial" panose="020B0604020202020204" pitchFamily="34" charset="0"/>
              </a:rPr>
              <a:t> paclitaxel relative to other available strategies (eg, targeted antibody-drug conjugates, pembrolizumab/chemotherapy) for individual patients?</a:t>
            </a:r>
          </a:p>
          <a:p>
            <a:pPr marL="98425" indent="0">
              <a:buNone/>
            </a:pPr>
            <a:r>
              <a:rPr lang="en-US" sz="2800" dirty="0">
                <a:latin typeface="Arial" panose="020B0604020202020204" pitchFamily="34" charset="0"/>
                <a:cs typeface="Arial" panose="020B0604020202020204" pitchFamily="34" charset="0"/>
              </a:rPr>
              <a:t>Do you use glucocorticoid receptor expression levels to inform how you sequence this regimen?</a:t>
            </a:r>
          </a:p>
          <a:p>
            <a:pPr marL="98425" indent="0">
              <a:buNone/>
            </a:pPr>
            <a:r>
              <a:rPr lang="en-US" sz="2800" dirty="0">
                <a:latin typeface="Arial" panose="020B0604020202020204" pitchFamily="34" charset="0"/>
                <a:cs typeface="Arial" panose="020B0604020202020204" pitchFamily="34" charset="0"/>
              </a:rPr>
              <a:t>Would you employ relacorilant in combination with any other chemotherapeutic agent beyond </a:t>
            </a:r>
            <a:r>
              <a:rPr lang="en-US" sz="2800" i="1" dirty="0">
                <a:latin typeface="Arial" panose="020B0604020202020204" pitchFamily="34" charset="0"/>
                <a:cs typeface="Arial" panose="020B0604020202020204" pitchFamily="34" charset="0"/>
              </a:rPr>
              <a:t>nab</a:t>
            </a:r>
            <a:r>
              <a:rPr lang="en-US" sz="2800" dirty="0">
                <a:latin typeface="Arial" panose="020B0604020202020204" pitchFamily="34" charset="0"/>
                <a:cs typeface="Arial" panose="020B0604020202020204" pitchFamily="34" charset="0"/>
              </a:rPr>
              <a:t> paclitaxel?</a:t>
            </a:r>
          </a:p>
        </p:txBody>
      </p:sp>
    </p:spTree>
    <p:extLst>
      <p:ext uri="{BB962C8B-B14F-4D97-AF65-F5344CB8AC3E}">
        <p14:creationId xmlns:p14="http://schemas.microsoft.com/office/powerpoint/2010/main" val="418835828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69FED-74C8-4A5B-BA6A-67B37295CB18}"/>
              </a:ext>
            </a:extLst>
          </p:cNvPr>
          <p:cNvSpPr>
            <a:spLocks noGrp="1"/>
          </p:cNvSpPr>
          <p:nvPr>
            <p:ph type="ctrTitle"/>
          </p:nvPr>
        </p:nvSpPr>
        <p:spPr>
          <a:xfrm>
            <a:off x="1524000" y="769072"/>
            <a:ext cx="9144000" cy="2387600"/>
          </a:xfrm>
        </p:spPr>
        <p:txBody>
          <a:bodyPr>
            <a:normAutofit fontScale="90000"/>
          </a:bodyPr>
          <a:lstStyle/>
          <a:p>
            <a:r>
              <a:rPr lang="en-US" dirty="0"/>
              <a:t>Tolerability Considerations with </a:t>
            </a:r>
            <a:r>
              <a:rPr lang="en-US" dirty="0" err="1"/>
              <a:t>Relacorilant</a:t>
            </a:r>
            <a:r>
              <a:rPr lang="en-US" dirty="0"/>
              <a:t>/Nab Paclitaxel</a:t>
            </a:r>
          </a:p>
        </p:txBody>
      </p:sp>
      <p:sp>
        <p:nvSpPr>
          <p:cNvPr id="3" name="Subtitle 2">
            <a:extLst>
              <a:ext uri="{FF2B5EF4-FFF2-40B4-BE49-F238E27FC236}">
                <a16:creationId xmlns:a16="http://schemas.microsoft.com/office/drawing/2014/main" id="{A62AF4A1-B037-45D4-A5B3-A56DA465896B}"/>
              </a:ext>
            </a:extLst>
          </p:cNvPr>
          <p:cNvSpPr>
            <a:spLocks noGrp="1"/>
          </p:cNvSpPr>
          <p:nvPr>
            <p:ph type="subTitle" idx="1"/>
          </p:nvPr>
        </p:nvSpPr>
        <p:spPr>
          <a:xfrm>
            <a:off x="1524000" y="3851419"/>
            <a:ext cx="9144000" cy="2387599"/>
          </a:xfrm>
        </p:spPr>
        <p:txBody>
          <a:bodyPr>
            <a:normAutofit/>
          </a:bodyPr>
          <a:lstStyle/>
          <a:p>
            <a:r>
              <a:rPr lang="en-US" b="1" dirty="0"/>
              <a:t>Jaclyn Shaver, MS, APRN, CNP, WHNP</a:t>
            </a:r>
          </a:p>
          <a:p>
            <a:r>
              <a:rPr lang="en-US" dirty="0"/>
              <a:t>Section of Gynecologic Oncology</a:t>
            </a:r>
          </a:p>
          <a:p>
            <a:r>
              <a:rPr lang="en-US" dirty="0"/>
              <a:t>Stephenson Cancer Center</a:t>
            </a:r>
          </a:p>
          <a:p>
            <a:r>
              <a:rPr lang="en-US" dirty="0"/>
              <a:t>OU Health</a:t>
            </a:r>
          </a:p>
          <a:p>
            <a:r>
              <a:rPr lang="en-US" dirty="0"/>
              <a:t>Oklahoma City, Oklahoma</a:t>
            </a:r>
          </a:p>
          <a:p>
            <a:endParaRPr lang="en-US" dirty="0"/>
          </a:p>
        </p:txBody>
      </p:sp>
    </p:spTree>
    <p:extLst>
      <p:ext uri="{BB962C8B-B14F-4D97-AF65-F5344CB8AC3E}">
        <p14:creationId xmlns:p14="http://schemas.microsoft.com/office/powerpoint/2010/main" val="221420144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D6C62-44B2-48AF-B92E-A4D82BFC80C0}"/>
              </a:ext>
            </a:extLst>
          </p:cNvPr>
          <p:cNvSpPr>
            <a:spLocks noGrp="1"/>
          </p:cNvSpPr>
          <p:nvPr>
            <p:ph type="title"/>
          </p:nvPr>
        </p:nvSpPr>
        <p:spPr/>
        <p:txBody>
          <a:bodyPr/>
          <a:lstStyle/>
          <a:p>
            <a:r>
              <a:rPr lang="en-US" dirty="0" err="1"/>
              <a:t>Relacorilant</a:t>
            </a:r>
            <a:r>
              <a:rPr lang="en-US" dirty="0"/>
              <a:t>/Nab Paclitaxel</a:t>
            </a:r>
          </a:p>
        </p:txBody>
      </p:sp>
      <p:sp>
        <p:nvSpPr>
          <p:cNvPr id="3" name="Content Placeholder 2">
            <a:extLst>
              <a:ext uri="{FF2B5EF4-FFF2-40B4-BE49-F238E27FC236}">
                <a16:creationId xmlns:a16="http://schemas.microsoft.com/office/drawing/2014/main" id="{F980AEFA-FB1D-449E-81C3-6BEE98901250}"/>
              </a:ext>
            </a:extLst>
          </p:cNvPr>
          <p:cNvSpPr>
            <a:spLocks noGrp="1"/>
          </p:cNvSpPr>
          <p:nvPr>
            <p:ph idx="1"/>
          </p:nvPr>
        </p:nvSpPr>
        <p:spPr>
          <a:xfrm>
            <a:off x="838200" y="1825625"/>
            <a:ext cx="10515600" cy="4741430"/>
          </a:xfrm>
        </p:spPr>
        <p:txBody>
          <a:bodyPr>
            <a:normAutofit lnSpcReduction="10000"/>
          </a:bodyPr>
          <a:lstStyle/>
          <a:p>
            <a:pPr>
              <a:lnSpc>
                <a:spcPct val="100000"/>
              </a:lnSpc>
            </a:pPr>
            <a:r>
              <a:rPr lang="en-US" dirty="0"/>
              <a:t>Ideal Combination Partner</a:t>
            </a:r>
          </a:p>
          <a:p>
            <a:pPr>
              <a:lnSpc>
                <a:spcPct val="100000"/>
              </a:lnSpc>
            </a:pPr>
            <a:r>
              <a:rPr lang="en-US" dirty="0"/>
              <a:t>Nab-Paclitaxel is preferred over other </a:t>
            </a:r>
            <a:r>
              <a:rPr lang="en-US" dirty="0" err="1"/>
              <a:t>taxanes</a:t>
            </a:r>
            <a:r>
              <a:rPr lang="en-US" dirty="0"/>
              <a:t> because it does not require corticosteroid premedication</a:t>
            </a:r>
          </a:p>
          <a:p>
            <a:pPr>
              <a:lnSpc>
                <a:spcPct val="100000"/>
              </a:lnSpc>
            </a:pPr>
            <a:r>
              <a:rPr lang="en-US" dirty="0" err="1"/>
              <a:t>Relacorilant</a:t>
            </a:r>
            <a:r>
              <a:rPr lang="en-US" dirty="0"/>
              <a:t> antagonizes the effect of glucocorticoids</a:t>
            </a:r>
          </a:p>
          <a:p>
            <a:pPr lvl="1">
              <a:lnSpc>
                <a:spcPct val="100000"/>
              </a:lnSpc>
            </a:pPr>
            <a:r>
              <a:rPr lang="en-US" dirty="0"/>
              <a:t>May make systemic glucocorticoids less effective </a:t>
            </a:r>
          </a:p>
          <a:p>
            <a:pPr lvl="1">
              <a:lnSpc>
                <a:spcPct val="100000"/>
              </a:lnSpc>
            </a:pPr>
            <a:r>
              <a:rPr lang="en-US" dirty="0"/>
              <a:t>Similarly, coadministration may make </a:t>
            </a:r>
            <a:r>
              <a:rPr lang="en-US" dirty="0" err="1"/>
              <a:t>Relacorilant</a:t>
            </a:r>
            <a:r>
              <a:rPr lang="en-US" dirty="0"/>
              <a:t> less effective </a:t>
            </a:r>
          </a:p>
          <a:p>
            <a:pPr lvl="2">
              <a:lnSpc>
                <a:spcPct val="100000"/>
              </a:lnSpc>
            </a:pPr>
            <a:r>
              <a:rPr lang="en-US" dirty="0"/>
              <a:t>– Simply they could negate each other and not produce the treatment benefit and cause other conditions such as autoimmune disorders to exacerbate</a:t>
            </a:r>
          </a:p>
          <a:p>
            <a:pPr lvl="1">
              <a:lnSpc>
                <a:spcPct val="100000"/>
              </a:lnSpc>
            </a:pPr>
            <a:r>
              <a:rPr lang="en-US" dirty="0" err="1"/>
              <a:t>Relacorilant</a:t>
            </a:r>
            <a:r>
              <a:rPr lang="en-US" dirty="0"/>
              <a:t> is contraindicated in patients who are receiving systemic glucocorticoids for lifesaving purposes such as immunosuppression after organ transplant</a:t>
            </a:r>
          </a:p>
        </p:txBody>
      </p:sp>
    </p:spTree>
    <p:extLst>
      <p:ext uri="{BB962C8B-B14F-4D97-AF65-F5344CB8AC3E}">
        <p14:creationId xmlns:p14="http://schemas.microsoft.com/office/powerpoint/2010/main" val="34548750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3133D-3B7C-0E21-8FC3-93FC1D82C074}"/>
              </a:ext>
            </a:extLst>
          </p:cNvPr>
          <p:cNvSpPr>
            <a:spLocks noGrp="1"/>
          </p:cNvSpPr>
          <p:nvPr>
            <p:ph type="title"/>
          </p:nvPr>
        </p:nvSpPr>
        <p:spPr/>
        <p:txBody>
          <a:bodyPr/>
          <a:lstStyle/>
          <a:p>
            <a:r>
              <a:rPr lang="en-US" dirty="0" err="1"/>
              <a:t>Relacorilant</a:t>
            </a:r>
            <a:r>
              <a:rPr lang="en-US" dirty="0"/>
              <a:t>/Nab Paclitaxel</a:t>
            </a:r>
          </a:p>
        </p:txBody>
      </p:sp>
      <p:sp>
        <p:nvSpPr>
          <p:cNvPr id="3" name="Content Placeholder 2">
            <a:extLst>
              <a:ext uri="{FF2B5EF4-FFF2-40B4-BE49-F238E27FC236}">
                <a16:creationId xmlns:a16="http://schemas.microsoft.com/office/drawing/2014/main" id="{86585308-7D6C-3836-8203-EA5A45ACA755}"/>
              </a:ext>
            </a:extLst>
          </p:cNvPr>
          <p:cNvSpPr>
            <a:spLocks noGrp="1"/>
          </p:cNvSpPr>
          <p:nvPr>
            <p:ph idx="1"/>
          </p:nvPr>
        </p:nvSpPr>
        <p:spPr/>
        <p:txBody>
          <a:bodyPr>
            <a:normAutofit lnSpcReduction="10000"/>
          </a:bodyPr>
          <a:lstStyle/>
          <a:p>
            <a:r>
              <a:rPr lang="en-US" dirty="0"/>
              <a:t>Dosing </a:t>
            </a:r>
          </a:p>
          <a:p>
            <a:pPr lvl="1"/>
            <a:r>
              <a:rPr lang="en-US" dirty="0"/>
              <a:t>Nab Paclitaxel – 80 mg/m</a:t>
            </a:r>
            <a:r>
              <a:rPr lang="en-US" baseline="30000" dirty="0"/>
              <a:t>2</a:t>
            </a:r>
            <a:r>
              <a:rPr lang="en-US" dirty="0"/>
              <a:t> IV infusion days 1, 8, and 15 of each 28-day cycle</a:t>
            </a:r>
          </a:p>
          <a:p>
            <a:pPr lvl="1"/>
            <a:r>
              <a:rPr lang="en-US" dirty="0" err="1"/>
              <a:t>Relacorilant</a:t>
            </a:r>
            <a:r>
              <a:rPr lang="en-US" dirty="0"/>
              <a:t> – 150 mg day before, day of, and day after each Nab Paclitaxel</a:t>
            </a:r>
          </a:p>
          <a:p>
            <a:r>
              <a:rPr lang="en-US" dirty="0"/>
              <a:t>Oral Administration of </a:t>
            </a:r>
            <a:r>
              <a:rPr lang="en-US" dirty="0" err="1"/>
              <a:t>Relacorilant</a:t>
            </a:r>
            <a:endParaRPr lang="en-US" dirty="0"/>
          </a:p>
          <a:p>
            <a:pPr lvl="1"/>
            <a:r>
              <a:rPr lang="en-US" dirty="0"/>
              <a:t>Capsules – 100 mg, 25 mg</a:t>
            </a:r>
          </a:p>
          <a:p>
            <a:pPr lvl="1"/>
            <a:r>
              <a:rPr lang="en-US" dirty="0"/>
              <a:t>Take with food, swallow capsules whole</a:t>
            </a:r>
          </a:p>
          <a:p>
            <a:r>
              <a:rPr lang="en-US" dirty="0"/>
              <a:t>Missed dose</a:t>
            </a:r>
          </a:p>
          <a:p>
            <a:pPr lvl="1"/>
            <a:r>
              <a:rPr lang="en-US" dirty="0"/>
              <a:t>&lt;12 hours: take missed dose</a:t>
            </a:r>
          </a:p>
          <a:p>
            <a:pPr lvl="1"/>
            <a:r>
              <a:rPr lang="en-US" dirty="0"/>
              <a:t>&gt; 12 hours: Skip missed dose and take next dose at regularly scheduled time</a:t>
            </a:r>
          </a:p>
          <a:p>
            <a:pPr lvl="1"/>
            <a:r>
              <a:rPr lang="en-US" dirty="0"/>
              <a:t>Do not take 2 doses at same time to make up for missed dose</a:t>
            </a:r>
          </a:p>
          <a:p>
            <a:pPr lvl="1"/>
            <a:r>
              <a:rPr lang="en-US" dirty="0"/>
              <a:t>If vomiting occurs after administration, do not take additional dose</a:t>
            </a:r>
          </a:p>
        </p:txBody>
      </p:sp>
    </p:spTree>
    <p:extLst>
      <p:ext uri="{BB962C8B-B14F-4D97-AF65-F5344CB8AC3E}">
        <p14:creationId xmlns:p14="http://schemas.microsoft.com/office/powerpoint/2010/main" val="254363923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F2001-3007-43AB-A663-C7F9F2877D47}"/>
              </a:ext>
            </a:extLst>
          </p:cNvPr>
          <p:cNvSpPr>
            <a:spLocks noGrp="1"/>
          </p:cNvSpPr>
          <p:nvPr>
            <p:ph type="title"/>
          </p:nvPr>
        </p:nvSpPr>
        <p:spPr/>
        <p:txBody>
          <a:bodyPr/>
          <a:lstStyle/>
          <a:p>
            <a:r>
              <a:rPr lang="en-US" dirty="0" err="1"/>
              <a:t>Relacorilant</a:t>
            </a:r>
            <a:r>
              <a:rPr lang="en-US" dirty="0"/>
              <a:t>/Nab Paclitaxel</a:t>
            </a:r>
          </a:p>
        </p:txBody>
      </p:sp>
      <p:sp>
        <p:nvSpPr>
          <p:cNvPr id="3" name="Content Placeholder 2">
            <a:extLst>
              <a:ext uri="{FF2B5EF4-FFF2-40B4-BE49-F238E27FC236}">
                <a16:creationId xmlns:a16="http://schemas.microsoft.com/office/drawing/2014/main" id="{CF698785-0046-4D33-ABE2-5A98968CDA2F}"/>
              </a:ext>
            </a:extLst>
          </p:cNvPr>
          <p:cNvSpPr>
            <a:spLocks noGrp="1"/>
          </p:cNvSpPr>
          <p:nvPr>
            <p:ph idx="1"/>
          </p:nvPr>
        </p:nvSpPr>
        <p:spPr/>
        <p:txBody>
          <a:bodyPr>
            <a:normAutofit/>
          </a:bodyPr>
          <a:lstStyle/>
          <a:p>
            <a:r>
              <a:rPr lang="en-US" dirty="0"/>
              <a:t>Well tolerated and manageable – No new safety concerns</a:t>
            </a:r>
          </a:p>
          <a:p>
            <a:r>
              <a:rPr lang="en-US" dirty="0"/>
              <a:t>Most common Adverse Reactions</a:t>
            </a:r>
          </a:p>
          <a:p>
            <a:pPr lvl="1"/>
            <a:r>
              <a:rPr lang="en-US" dirty="0"/>
              <a:t>Laboratory Abnormalities </a:t>
            </a:r>
          </a:p>
          <a:p>
            <a:pPr lvl="2"/>
            <a:r>
              <a:rPr lang="en-US" dirty="0"/>
              <a:t>– Anemia, Neutropenia, Thrombocytopenia</a:t>
            </a:r>
          </a:p>
          <a:p>
            <a:pPr lvl="1"/>
            <a:r>
              <a:rPr lang="en-US" dirty="0"/>
              <a:t>Fatigue, Nausea, Rash, Decreases Appetite, Diarrhea </a:t>
            </a:r>
          </a:p>
          <a:p>
            <a:pPr lvl="1"/>
            <a:endParaRPr lang="en-US" dirty="0"/>
          </a:p>
          <a:p>
            <a:pPr lvl="1"/>
            <a:r>
              <a:rPr lang="en-US" dirty="0"/>
              <a:t>May need to hold vs omit based upon grade and day</a:t>
            </a:r>
          </a:p>
          <a:p>
            <a:pPr lvl="2"/>
            <a:r>
              <a:rPr lang="en-US" dirty="0"/>
              <a:t>If holding or omitting Nab Paclitaxel you also will hold </a:t>
            </a:r>
            <a:r>
              <a:rPr lang="en-US" dirty="0" err="1"/>
              <a:t>Relacorilant</a:t>
            </a:r>
            <a:endParaRPr lang="en-US" dirty="0"/>
          </a:p>
          <a:p>
            <a:pPr lvl="2"/>
            <a:r>
              <a:rPr lang="en-US" dirty="0"/>
              <a:t>Continue same dose of </a:t>
            </a:r>
            <a:r>
              <a:rPr lang="en-US" dirty="0" err="1"/>
              <a:t>Relacorilant</a:t>
            </a:r>
            <a:r>
              <a:rPr lang="en-US" dirty="0"/>
              <a:t> when you resume Nab Paclitaxel, unless you have a grade 3 or 4 other hematologic adverse affect</a:t>
            </a:r>
          </a:p>
          <a:p>
            <a:pPr lvl="1"/>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13186042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887FC-7AD8-DAE3-B083-50446002EE78}"/>
              </a:ext>
            </a:extLst>
          </p:cNvPr>
          <p:cNvSpPr>
            <a:spLocks noGrp="1"/>
          </p:cNvSpPr>
          <p:nvPr>
            <p:ph type="title"/>
          </p:nvPr>
        </p:nvSpPr>
        <p:spPr>
          <a:xfrm>
            <a:off x="838200" y="0"/>
            <a:ext cx="10515600" cy="1325563"/>
          </a:xfrm>
        </p:spPr>
        <p:txBody>
          <a:bodyPr/>
          <a:lstStyle/>
          <a:p>
            <a:r>
              <a:rPr lang="en-US" dirty="0" err="1"/>
              <a:t>Relacorilant</a:t>
            </a:r>
            <a:r>
              <a:rPr lang="en-US" dirty="0"/>
              <a:t>/Nab-paclitaxel</a:t>
            </a:r>
          </a:p>
        </p:txBody>
      </p:sp>
      <p:sp>
        <p:nvSpPr>
          <p:cNvPr id="3" name="Content Placeholder 2">
            <a:extLst>
              <a:ext uri="{FF2B5EF4-FFF2-40B4-BE49-F238E27FC236}">
                <a16:creationId xmlns:a16="http://schemas.microsoft.com/office/drawing/2014/main" id="{03A5EA4F-4A35-A8BC-C1EF-ABC0267F8BDF}"/>
              </a:ext>
            </a:extLst>
          </p:cNvPr>
          <p:cNvSpPr>
            <a:spLocks noGrp="1"/>
          </p:cNvSpPr>
          <p:nvPr>
            <p:ph idx="1"/>
          </p:nvPr>
        </p:nvSpPr>
        <p:spPr>
          <a:xfrm>
            <a:off x="838200" y="1413164"/>
            <a:ext cx="10515600" cy="5226627"/>
          </a:xfrm>
        </p:spPr>
        <p:txBody>
          <a:bodyPr>
            <a:normAutofit fontScale="85000" lnSpcReduction="20000"/>
          </a:bodyPr>
          <a:lstStyle/>
          <a:p>
            <a:pPr>
              <a:lnSpc>
                <a:spcPct val="120000"/>
              </a:lnSpc>
            </a:pPr>
            <a:r>
              <a:rPr lang="en-US" dirty="0"/>
              <a:t>Dose Adjustment</a:t>
            </a:r>
          </a:p>
          <a:p>
            <a:pPr>
              <a:lnSpc>
                <a:spcPct val="120000"/>
              </a:lnSpc>
            </a:pPr>
            <a:r>
              <a:rPr lang="en-US" dirty="0"/>
              <a:t>Nab-Paclitaxel</a:t>
            </a:r>
          </a:p>
          <a:p>
            <a:pPr lvl="1">
              <a:lnSpc>
                <a:spcPct val="120000"/>
              </a:lnSpc>
            </a:pPr>
            <a:r>
              <a:rPr lang="en-US" dirty="0"/>
              <a:t>First Reduction</a:t>
            </a:r>
          </a:p>
          <a:p>
            <a:pPr lvl="2">
              <a:lnSpc>
                <a:spcPct val="120000"/>
              </a:lnSpc>
            </a:pPr>
            <a:r>
              <a:rPr lang="en-US" dirty="0"/>
              <a:t>60 mg/m</a:t>
            </a:r>
            <a:r>
              <a:rPr lang="en-US" baseline="30000" dirty="0"/>
              <a:t>2</a:t>
            </a:r>
            <a:r>
              <a:rPr lang="en-US" dirty="0"/>
              <a:t> D1, D8, D15</a:t>
            </a:r>
          </a:p>
          <a:p>
            <a:pPr lvl="1">
              <a:lnSpc>
                <a:spcPct val="120000"/>
              </a:lnSpc>
            </a:pPr>
            <a:r>
              <a:rPr lang="en-US" dirty="0"/>
              <a:t>Second Reduction</a:t>
            </a:r>
          </a:p>
          <a:p>
            <a:pPr lvl="2">
              <a:lnSpc>
                <a:spcPct val="120000"/>
              </a:lnSpc>
            </a:pPr>
            <a:r>
              <a:rPr lang="en-US" dirty="0"/>
              <a:t>60 mg/m</a:t>
            </a:r>
            <a:r>
              <a:rPr lang="en-US" baseline="30000" dirty="0"/>
              <a:t>2</a:t>
            </a:r>
            <a:r>
              <a:rPr lang="en-US" dirty="0"/>
              <a:t> D1, D15 – so omit D8</a:t>
            </a:r>
          </a:p>
          <a:p>
            <a:pPr lvl="1">
              <a:lnSpc>
                <a:spcPct val="120000"/>
              </a:lnSpc>
            </a:pPr>
            <a:r>
              <a:rPr lang="en-US" dirty="0"/>
              <a:t>Third Reduction</a:t>
            </a:r>
          </a:p>
          <a:p>
            <a:pPr lvl="2">
              <a:lnSpc>
                <a:spcPct val="120000"/>
              </a:lnSpc>
            </a:pPr>
            <a:r>
              <a:rPr lang="en-US" dirty="0"/>
              <a:t>Permanently Discontinue</a:t>
            </a:r>
          </a:p>
          <a:p>
            <a:pPr>
              <a:lnSpc>
                <a:spcPct val="120000"/>
              </a:lnSpc>
            </a:pPr>
            <a:r>
              <a:rPr lang="en-US" dirty="0" err="1"/>
              <a:t>Relacorilant</a:t>
            </a:r>
            <a:endParaRPr lang="en-US" dirty="0"/>
          </a:p>
          <a:p>
            <a:pPr lvl="1">
              <a:lnSpc>
                <a:spcPct val="120000"/>
              </a:lnSpc>
            </a:pPr>
            <a:r>
              <a:rPr lang="en-US" dirty="0"/>
              <a:t>First Reduction (fatigue/loss of appetite)</a:t>
            </a:r>
          </a:p>
          <a:p>
            <a:pPr lvl="2">
              <a:lnSpc>
                <a:spcPct val="120000"/>
              </a:lnSpc>
            </a:pPr>
            <a:r>
              <a:rPr lang="en-US" dirty="0"/>
              <a:t>125 mg on day before, the day of, and day after nab-paclitaxel</a:t>
            </a:r>
          </a:p>
          <a:p>
            <a:pPr lvl="1">
              <a:lnSpc>
                <a:spcPct val="120000"/>
              </a:lnSpc>
            </a:pPr>
            <a:r>
              <a:rPr lang="en-US" dirty="0"/>
              <a:t>Second Reduction</a:t>
            </a:r>
          </a:p>
          <a:p>
            <a:pPr lvl="2">
              <a:lnSpc>
                <a:spcPct val="120000"/>
              </a:lnSpc>
            </a:pPr>
            <a:r>
              <a:rPr lang="en-US" dirty="0"/>
              <a:t>Permanently discontinue</a:t>
            </a:r>
          </a:p>
        </p:txBody>
      </p:sp>
    </p:spTree>
    <p:extLst>
      <p:ext uri="{BB962C8B-B14F-4D97-AF65-F5344CB8AC3E}">
        <p14:creationId xmlns:p14="http://schemas.microsoft.com/office/powerpoint/2010/main" val="227855961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45F10-FE8B-40CE-95EA-AB00A36DD730}"/>
              </a:ext>
            </a:extLst>
          </p:cNvPr>
          <p:cNvSpPr>
            <a:spLocks noGrp="1"/>
          </p:cNvSpPr>
          <p:nvPr>
            <p:ph type="title"/>
          </p:nvPr>
        </p:nvSpPr>
        <p:spPr/>
        <p:txBody>
          <a:bodyPr/>
          <a:lstStyle/>
          <a:p>
            <a:r>
              <a:rPr lang="en-US" dirty="0" err="1"/>
              <a:t>Relacorilant</a:t>
            </a:r>
            <a:r>
              <a:rPr lang="en-US" dirty="0"/>
              <a:t>/Nab Paclitaxel</a:t>
            </a:r>
          </a:p>
        </p:txBody>
      </p:sp>
      <p:sp>
        <p:nvSpPr>
          <p:cNvPr id="3" name="Content Placeholder 2">
            <a:extLst>
              <a:ext uri="{FF2B5EF4-FFF2-40B4-BE49-F238E27FC236}">
                <a16:creationId xmlns:a16="http://schemas.microsoft.com/office/drawing/2014/main" id="{5DFBAEEE-DB07-480B-AFBE-4892D4514172}"/>
              </a:ext>
            </a:extLst>
          </p:cNvPr>
          <p:cNvSpPr>
            <a:spLocks noGrp="1"/>
          </p:cNvSpPr>
          <p:nvPr>
            <p:ph idx="1"/>
          </p:nvPr>
        </p:nvSpPr>
        <p:spPr/>
        <p:txBody>
          <a:bodyPr>
            <a:normAutofit/>
          </a:bodyPr>
          <a:lstStyle/>
          <a:p>
            <a:r>
              <a:rPr lang="en-US" dirty="0"/>
              <a:t>Warning and Precautions</a:t>
            </a:r>
          </a:p>
          <a:p>
            <a:pPr lvl="1"/>
            <a:r>
              <a:rPr lang="en-US" dirty="0"/>
              <a:t>Neutropenia and Severe Infections</a:t>
            </a:r>
          </a:p>
          <a:p>
            <a:pPr lvl="2"/>
            <a:r>
              <a:rPr lang="en-US" dirty="0"/>
              <a:t>Neutropenia and febrile neutropenia reported</a:t>
            </a:r>
          </a:p>
          <a:p>
            <a:pPr lvl="2"/>
            <a:r>
              <a:rPr lang="en-US" dirty="0"/>
              <a:t>Monitor CBC before each weekly infusion and as clinically indicated</a:t>
            </a:r>
          </a:p>
          <a:p>
            <a:pPr lvl="2"/>
            <a:r>
              <a:rPr lang="en-US" dirty="0"/>
              <a:t>Based on severity may need to delay vs dose reduce or discontinue</a:t>
            </a:r>
          </a:p>
          <a:p>
            <a:pPr lvl="2"/>
            <a:r>
              <a:rPr lang="en-US" dirty="0"/>
              <a:t>Consider adding G-CSF – 38% needing growth factor with C1 or C2</a:t>
            </a:r>
          </a:p>
          <a:p>
            <a:pPr lvl="2"/>
            <a:r>
              <a:rPr lang="en-US" dirty="0"/>
              <a:t>Consider the possibility of adrenal insufficiency in the setting of serious infection</a:t>
            </a:r>
          </a:p>
          <a:p>
            <a:pPr lvl="2"/>
            <a:r>
              <a:rPr lang="en-US" dirty="0"/>
              <a:t>Educate patient to report any episodes of fever</a:t>
            </a:r>
          </a:p>
          <a:p>
            <a:pPr marL="457200" lvl="1"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3132950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lang="en-US" dirty="0">
                <a:latin typeface="Calibri" panose="020F0502020204030204" pitchFamily="34" charset="0"/>
                <a:ea typeface="ヒラギノ角ゴ Pro W3" charset="0"/>
                <a:cs typeface="Calibri" panose="020F0502020204030204" pitchFamily="34" charset="0"/>
              </a:rPr>
              <a:t>About the Enduring Program</a:t>
            </a:r>
            <a:endParaRPr lang="en-US" dirty="0">
              <a:latin typeface="Calibri" panose="020F0502020204030204" pitchFamily="34" charset="0"/>
              <a:ea typeface="ＭＳ Ｐゴシック" charset="0"/>
              <a:cs typeface="Calibri" panose="020F0502020204030204" pitchFamily="34" charset="0"/>
            </a:endParaRPr>
          </a:p>
        </p:txBody>
      </p:sp>
      <p:sp>
        <p:nvSpPr>
          <p:cNvPr id="15362" name="Content Placeholder 2"/>
          <p:cNvSpPr>
            <a:spLocks noGrp="1"/>
          </p:cNvSpPr>
          <p:nvPr>
            <p:ph idx="1"/>
          </p:nvPr>
        </p:nvSpPr>
        <p:spPr>
          <a:xfrm>
            <a:off x="912287" y="1416053"/>
            <a:ext cx="10008250" cy="4799013"/>
          </a:xfrm>
        </p:spPr>
        <p:txBody>
          <a:bodyPr/>
          <a:lstStyle/>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live meeting is being video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and audio recorded.</a:t>
            </a: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proceedings from today will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be edited and developed into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 enduring web-based program.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An email will be sent to all attendees </a:t>
            </a:r>
            <a:br>
              <a:rPr lang="en-US" b="0" dirty="0">
                <a:solidFill>
                  <a:schemeClr val="tx1"/>
                </a:solidFill>
                <a:latin typeface="Calibri" panose="020F0502020204030204" pitchFamily="34" charset="0"/>
                <a:ea typeface="ＭＳ Ｐゴシック"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when the activity is available. </a:t>
            </a:r>
            <a:endParaRPr lang="en-US" b="0" dirty="0">
              <a:solidFill>
                <a:schemeClr val="tx1"/>
              </a:solidFill>
              <a:latin typeface="Calibri" panose="020F0502020204030204" pitchFamily="34" charset="0"/>
              <a:ea typeface="ヒラギノ角ゴ Pro W3" charset="0"/>
              <a:cs typeface="Calibri" panose="020F0502020204030204" pitchFamily="34" charset="0"/>
            </a:endParaRP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To learn more about our education programs, visit our website, </a:t>
            </a:r>
            <a:r>
              <a:rPr lang="en-US" u="sng" dirty="0" err="1">
                <a:solidFill>
                  <a:srgbClr val="3233FF"/>
                </a:solidFill>
                <a:latin typeface="Calibri" panose="020F0502020204030204" pitchFamily="34" charset="0"/>
                <a:ea typeface="ヒラギノ角ゴ Pro W3" charset="0"/>
                <a:cs typeface="Calibri" panose="020F0502020204030204" pitchFamily="34" charset="0"/>
              </a:rPr>
              <a:t>www.ResearchToPractice.com</a:t>
            </a:r>
            <a:endParaRPr lang="en-US" u="sng" dirty="0">
              <a:solidFill>
                <a:srgbClr val="3233FF"/>
              </a:solidFill>
              <a:latin typeface="Calibri" panose="020F0502020204030204" pitchFamily="34" charset="0"/>
              <a:ea typeface="ヒラギノ角ゴ Pro W3" charset="0"/>
              <a:cs typeface="Calibri" panose="020F0502020204030204" pitchFamily="34" charset="0"/>
            </a:endParaRPr>
          </a:p>
        </p:txBody>
      </p:sp>
      <p:pic>
        <p:nvPicPr>
          <p:cNvPr id="4" name="Picture 3">
            <a:extLst>
              <a:ext uri="{FF2B5EF4-FFF2-40B4-BE49-F238E27FC236}">
                <a16:creationId xmlns:a16="http://schemas.microsoft.com/office/drawing/2014/main" id="{C7596324-2F4B-C922-DE8A-608AE0D95E40}"/>
              </a:ext>
            </a:extLst>
          </p:cNvPr>
          <p:cNvPicPr>
            <a:picLocks noChangeAspect="1"/>
          </p:cNvPicPr>
          <p:nvPr/>
        </p:nvPicPr>
        <p:blipFill>
          <a:blip r:embed="rId3">
            <a:extLst>
              <a:ext uri="{28A0092B-C50C-407E-A947-70E740481C1C}">
                <a14:useLocalDpi xmlns:a14="http://schemas.microsoft.com/office/drawing/2010/main" val="0"/>
              </a:ext>
            </a:extLst>
          </a:blip>
          <a:srcRect l="2552" r="2552"/>
          <a:stretch/>
        </p:blipFill>
        <p:spPr>
          <a:xfrm>
            <a:off x="7551137" y="1268760"/>
            <a:ext cx="3904797" cy="2743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3466676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979EF-626F-B573-D5A6-A5703A1768E0}"/>
              </a:ext>
            </a:extLst>
          </p:cNvPr>
          <p:cNvSpPr>
            <a:spLocks noGrp="1"/>
          </p:cNvSpPr>
          <p:nvPr>
            <p:ph type="title"/>
          </p:nvPr>
        </p:nvSpPr>
        <p:spPr>
          <a:xfrm>
            <a:off x="838200" y="0"/>
            <a:ext cx="10515600" cy="1325563"/>
          </a:xfrm>
        </p:spPr>
        <p:txBody>
          <a:bodyPr/>
          <a:lstStyle/>
          <a:p>
            <a:r>
              <a:rPr lang="en-US" dirty="0" err="1"/>
              <a:t>Relacorilant</a:t>
            </a:r>
            <a:r>
              <a:rPr lang="en-US" dirty="0"/>
              <a:t>/Nab Paclitaxel</a:t>
            </a:r>
          </a:p>
        </p:txBody>
      </p:sp>
      <p:sp>
        <p:nvSpPr>
          <p:cNvPr id="3" name="Content Placeholder 2">
            <a:extLst>
              <a:ext uri="{FF2B5EF4-FFF2-40B4-BE49-F238E27FC236}">
                <a16:creationId xmlns:a16="http://schemas.microsoft.com/office/drawing/2014/main" id="{5C909B49-E7DB-B2AC-0C6B-E4F2F785E5DB}"/>
              </a:ext>
            </a:extLst>
          </p:cNvPr>
          <p:cNvSpPr>
            <a:spLocks noGrp="1"/>
          </p:cNvSpPr>
          <p:nvPr>
            <p:ph idx="1"/>
          </p:nvPr>
        </p:nvSpPr>
        <p:spPr>
          <a:xfrm>
            <a:off x="838200" y="1325563"/>
            <a:ext cx="10515600" cy="5532437"/>
          </a:xfrm>
        </p:spPr>
        <p:txBody>
          <a:bodyPr>
            <a:normAutofit lnSpcReduction="10000"/>
          </a:bodyPr>
          <a:lstStyle/>
          <a:p>
            <a:r>
              <a:rPr lang="en-US" dirty="0"/>
              <a:t>Warning and Precautions</a:t>
            </a:r>
          </a:p>
          <a:p>
            <a:pPr lvl="1"/>
            <a:r>
              <a:rPr lang="en-US" dirty="0"/>
              <a:t>Adrenal Insufficiency- </a:t>
            </a:r>
            <a:r>
              <a:rPr lang="en-US" dirty="0" err="1"/>
              <a:t>Relacorilant</a:t>
            </a:r>
            <a:r>
              <a:rPr lang="en-US" dirty="0"/>
              <a:t> is a reversible glucocorticoid and can cause adrenal insufficiency</a:t>
            </a:r>
          </a:p>
          <a:p>
            <a:pPr lvl="2"/>
            <a:r>
              <a:rPr lang="en-US" dirty="0"/>
              <a:t>Can occur at any time during treatment</a:t>
            </a:r>
          </a:p>
          <a:p>
            <a:pPr lvl="2"/>
            <a:r>
              <a:rPr lang="en-US" dirty="0"/>
              <a:t>Risk increased in stress – acute illness, infection, surgery</a:t>
            </a:r>
          </a:p>
          <a:p>
            <a:pPr lvl="2"/>
            <a:r>
              <a:rPr lang="en-US" dirty="0"/>
              <a:t>Consider supplemental glucocorticoids in perioperative period who have received </a:t>
            </a:r>
            <a:r>
              <a:rPr lang="en-US" dirty="0" err="1"/>
              <a:t>relacorilant</a:t>
            </a:r>
            <a:r>
              <a:rPr lang="en-US" dirty="0"/>
              <a:t> within 30 days of surgery</a:t>
            </a:r>
          </a:p>
          <a:p>
            <a:pPr lvl="2"/>
            <a:r>
              <a:rPr lang="en-US" dirty="0"/>
              <a:t>Monitor for signs and symptoms</a:t>
            </a:r>
          </a:p>
          <a:p>
            <a:pPr lvl="3"/>
            <a:r>
              <a:rPr lang="en-US" dirty="0"/>
              <a:t>Serum cortisol levels do not provide an accurate assessment in patient receiving </a:t>
            </a:r>
            <a:r>
              <a:rPr lang="en-US" dirty="0" err="1"/>
              <a:t>relacorilant</a:t>
            </a:r>
            <a:endParaRPr lang="en-US" dirty="0"/>
          </a:p>
          <a:p>
            <a:pPr lvl="2"/>
            <a:r>
              <a:rPr lang="en-US" dirty="0"/>
              <a:t>Educate patients of symptoms of adrenal insufficiency</a:t>
            </a:r>
          </a:p>
          <a:p>
            <a:pPr lvl="3"/>
            <a:r>
              <a:rPr lang="en-US" dirty="0"/>
              <a:t>Intense, long-lasting fatigue and muscle weakness, sudden severe pain in the lower back, </a:t>
            </a:r>
            <a:r>
              <a:rPr lang="en-US" dirty="0" err="1"/>
              <a:t>abd</a:t>
            </a:r>
            <a:r>
              <a:rPr lang="en-US" dirty="0"/>
              <a:t>, or legs, severe vomiting, diarrhea, hypotension, dizziness, loss of consciousness, confusion, or delirium</a:t>
            </a:r>
          </a:p>
          <a:p>
            <a:pPr lvl="2"/>
            <a:r>
              <a:rPr lang="en-US" sz="2400" b="1" dirty="0"/>
              <a:t>If adrenal insufficiency suspected</a:t>
            </a:r>
          </a:p>
          <a:p>
            <a:pPr lvl="3"/>
            <a:r>
              <a:rPr lang="en-US" dirty="0"/>
              <a:t>Hold </a:t>
            </a:r>
            <a:r>
              <a:rPr lang="en-US" dirty="0" err="1"/>
              <a:t>Relacorilant</a:t>
            </a:r>
            <a:r>
              <a:rPr lang="en-US" dirty="0"/>
              <a:t> and administer glucocorticoid therapy</a:t>
            </a:r>
          </a:p>
          <a:p>
            <a:pPr lvl="3"/>
            <a:r>
              <a:rPr lang="en-US" dirty="0"/>
              <a:t>High doses may be required</a:t>
            </a:r>
          </a:p>
          <a:p>
            <a:pPr lvl="3"/>
            <a:r>
              <a:rPr lang="en-US" dirty="0"/>
              <a:t>Can resume at previous dose, dose reduce or discontinue based on severity</a:t>
            </a:r>
          </a:p>
        </p:txBody>
      </p:sp>
    </p:spTree>
    <p:extLst>
      <p:ext uri="{BB962C8B-B14F-4D97-AF65-F5344CB8AC3E}">
        <p14:creationId xmlns:p14="http://schemas.microsoft.com/office/powerpoint/2010/main" val="44569957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4C084-921B-4B99-9266-B233FBDBA28A}"/>
              </a:ext>
            </a:extLst>
          </p:cNvPr>
          <p:cNvSpPr>
            <a:spLocks noGrp="1"/>
          </p:cNvSpPr>
          <p:nvPr>
            <p:ph type="title"/>
          </p:nvPr>
        </p:nvSpPr>
        <p:spPr>
          <a:xfrm>
            <a:off x="838200" y="146916"/>
            <a:ext cx="10515600" cy="1325563"/>
          </a:xfrm>
        </p:spPr>
        <p:txBody>
          <a:bodyPr/>
          <a:lstStyle/>
          <a:p>
            <a:r>
              <a:rPr lang="en-US" dirty="0" err="1"/>
              <a:t>Relacorilant</a:t>
            </a:r>
            <a:r>
              <a:rPr lang="en-US" dirty="0"/>
              <a:t>/Nab Paclitaxel</a:t>
            </a:r>
          </a:p>
        </p:txBody>
      </p:sp>
      <p:sp>
        <p:nvSpPr>
          <p:cNvPr id="3" name="Content Placeholder 2">
            <a:extLst>
              <a:ext uri="{FF2B5EF4-FFF2-40B4-BE49-F238E27FC236}">
                <a16:creationId xmlns:a16="http://schemas.microsoft.com/office/drawing/2014/main" id="{F13DD086-23B2-6AD9-B278-DD051BD595B2}"/>
              </a:ext>
            </a:extLst>
          </p:cNvPr>
          <p:cNvSpPr>
            <a:spLocks noGrp="1"/>
          </p:cNvSpPr>
          <p:nvPr>
            <p:ph idx="1"/>
          </p:nvPr>
        </p:nvSpPr>
        <p:spPr>
          <a:xfrm>
            <a:off x="838200" y="1607416"/>
            <a:ext cx="10515600" cy="4855730"/>
          </a:xfrm>
        </p:spPr>
        <p:txBody>
          <a:bodyPr>
            <a:normAutofit lnSpcReduction="10000"/>
          </a:bodyPr>
          <a:lstStyle/>
          <a:p>
            <a:r>
              <a:rPr lang="en-US" dirty="0"/>
              <a:t>Warning and Precautions</a:t>
            </a:r>
          </a:p>
          <a:p>
            <a:pPr lvl="1"/>
            <a:r>
              <a:rPr lang="en-US" dirty="0"/>
              <a:t>Exacerbations of conditions treated with glucocorticoids</a:t>
            </a:r>
          </a:p>
          <a:p>
            <a:pPr lvl="1"/>
            <a:r>
              <a:rPr lang="en-US" dirty="0"/>
              <a:t>Coadministration of glucocorticoids may make </a:t>
            </a:r>
            <a:r>
              <a:rPr lang="en-US" dirty="0" err="1"/>
              <a:t>relacorilant</a:t>
            </a:r>
            <a:r>
              <a:rPr lang="en-US" dirty="0"/>
              <a:t> less effective</a:t>
            </a:r>
          </a:p>
          <a:p>
            <a:r>
              <a:rPr lang="en-US" dirty="0"/>
              <a:t>Embryo-Fetal Toxicity</a:t>
            </a:r>
          </a:p>
          <a:p>
            <a:r>
              <a:rPr lang="en-US" dirty="0"/>
              <a:t>Drug interactions</a:t>
            </a:r>
          </a:p>
          <a:p>
            <a:pPr lvl="1"/>
            <a:r>
              <a:rPr lang="en-US" dirty="0"/>
              <a:t>Substrate of CYP3A and CY2C8</a:t>
            </a:r>
          </a:p>
          <a:p>
            <a:r>
              <a:rPr lang="en-US" dirty="0"/>
              <a:t>Use in Specific Populations</a:t>
            </a:r>
          </a:p>
          <a:p>
            <a:pPr lvl="1"/>
            <a:r>
              <a:rPr lang="en-US" dirty="0"/>
              <a:t>Lactation- avoid during treatment and for 1 week after last dose</a:t>
            </a:r>
          </a:p>
          <a:p>
            <a:pPr lvl="1"/>
            <a:r>
              <a:rPr lang="en-US" dirty="0"/>
              <a:t>Geriatric Use – Higher incidence of grade 3-4 AE and dose modifications 65y/o and older</a:t>
            </a:r>
          </a:p>
          <a:p>
            <a:pPr lvl="1"/>
            <a:r>
              <a:rPr lang="en-US" dirty="0"/>
              <a:t>Hepatic Impairment- Avoid in moderate to severe hepatic impairment (total bilirubin &gt; 1.5 x 10X ULN and any AST)</a:t>
            </a:r>
          </a:p>
        </p:txBody>
      </p:sp>
    </p:spTree>
    <p:extLst>
      <p:ext uri="{BB962C8B-B14F-4D97-AF65-F5344CB8AC3E}">
        <p14:creationId xmlns:p14="http://schemas.microsoft.com/office/powerpoint/2010/main" val="6934762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0D77C-03A7-95EF-1613-E51912F6BC9A}"/>
              </a:ext>
            </a:extLst>
          </p:cNvPr>
          <p:cNvSpPr>
            <a:spLocks noGrp="1"/>
          </p:cNvSpPr>
          <p:nvPr>
            <p:ph type="title"/>
          </p:nvPr>
        </p:nvSpPr>
        <p:spPr/>
        <p:txBody>
          <a:bodyPr/>
          <a:lstStyle/>
          <a:p>
            <a:r>
              <a:rPr lang="en-US" dirty="0"/>
              <a:t>Case Study</a:t>
            </a:r>
          </a:p>
        </p:txBody>
      </p:sp>
      <p:sp>
        <p:nvSpPr>
          <p:cNvPr id="3" name="Content Placeholder 2">
            <a:extLst>
              <a:ext uri="{FF2B5EF4-FFF2-40B4-BE49-F238E27FC236}">
                <a16:creationId xmlns:a16="http://schemas.microsoft.com/office/drawing/2014/main" id="{09ED63EE-5F93-54F8-88E3-6127A76E7E1E}"/>
              </a:ext>
            </a:extLst>
          </p:cNvPr>
          <p:cNvSpPr>
            <a:spLocks noGrp="1"/>
          </p:cNvSpPr>
          <p:nvPr>
            <p:ph idx="1"/>
          </p:nvPr>
        </p:nvSpPr>
        <p:spPr>
          <a:xfrm>
            <a:off x="838200" y="1690688"/>
            <a:ext cx="10515600" cy="5021839"/>
          </a:xfrm>
        </p:spPr>
        <p:txBody>
          <a:bodyPr>
            <a:normAutofit/>
          </a:bodyPr>
          <a:lstStyle/>
          <a:p>
            <a:r>
              <a:rPr lang="en-US" sz="2200" dirty="0"/>
              <a:t>67 y/o CF G2P2 </a:t>
            </a:r>
          </a:p>
          <a:p>
            <a:r>
              <a:rPr lang="en-US" sz="2200" dirty="0"/>
              <a:t>Care giver for her husband who has dementia</a:t>
            </a:r>
          </a:p>
          <a:p>
            <a:r>
              <a:rPr lang="en-US" sz="2200" dirty="0"/>
              <a:t>Daughters lives out of state, but has social support with friends at her local church</a:t>
            </a:r>
          </a:p>
          <a:p>
            <a:r>
              <a:rPr lang="en-US" sz="2200" dirty="0"/>
              <a:t>Lives in rural Oklahoma – 2 hours outside of OKC where the closest cancer center is</a:t>
            </a:r>
          </a:p>
          <a:p>
            <a:r>
              <a:rPr lang="en-US" sz="2200" dirty="0"/>
              <a:t>Comorbidities: HTN, Obesity, Hypothyroidism </a:t>
            </a:r>
          </a:p>
          <a:p>
            <a:r>
              <a:rPr lang="en-US" sz="2200" dirty="0"/>
              <a:t>Presented to her local ER with N/V – CT scan revealed 7-cm right pelvic mass with omental caking, and ascites. Was referred to gyn/</a:t>
            </a:r>
            <a:r>
              <a:rPr lang="en-US" sz="2200" dirty="0" err="1"/>
              <a:t>onc</a:t>
            </a:r>
            <a:r>
              <a:rPr lang="en-US" sz="2200" dirty="0"/>
              <a:t> at the SCC for follow-up</a:t>
            </a:r>
          </a:p>
          <a:p>
            <a:r>
              <a:rPr lang="en-US" sz="2200" dirty="0"/>
              <a:t>CA 125 was 1463,CEA – 2.0</a:t>
            </a:r>
          </a:p>
          <a:p>
            <a:r>
              <a:rPr lang="en-US" sz="2200" dirty="0"/>
              <a:t>Taken to OR for cytoreduction, but had a suboptimal surgery with porta hepatitis disease (Daughters came into town for surgery and helped take care of her husband)</a:t>
            </a:r>
          </a:p>
          <a:p>
            <a:r>
              <a:rPr lang="en-US" sz="2200" dirty="0"/>
              <a:t>BRCA negative, + HRD</a:t>
            </a:r>
          </a:p>
        </p:txBody>
      </p:sp>
    </p:spTree>
    <p:extLst>
      <p:ext uri="{BB962C8B-B14F-4D97-AF65-F5344CB8AC3E}">
        <p14:creationId xmlns:p14="http://schemas.microsoft.com/office/powerpoint/2010/main" val="395191033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8E537-3A5C-50F1-C25B-1CD8DE96B0E7}"/>
              </a:ext>
            </a:extLst>
          </p:cNvPr>
          <p:cNvSpPr>
            <a:spLocks noGrp="1"/>
          </p:cNvSpPr>
          <p:nvPr>
            <p:ph type="title"/>
          </p:nvPr>
        </p:nvSpPr>
        <p:spPr/>
        <p:txBody>
          <a:bodyPr/>
          <a:lstStyle/>
          <a:p>
            <a:r>
              <a:rPr lang="en-US" dirty="0"/>
              <a:t>Case Study</a:t>
            </a:r>
          </a:p>
        </p:txBody>
      </p:sp>
      <p:sp>
        <p:nvSpPr>
          <p:cNvPr id="3" name="Content Placeholder 2">
            <a:extLst>
              <a:ext uri="{FF2B5EF4-FFF2-40B4-BE49-F238E27FC236}">
                <a16:creationId xmlns:a16="http://schemas.microsoft.com/office/drawing/2014/main" id="{C1099B71-0325-55C4-E0C8-C00318732D48}"/>
              </a:ext>
            </a:extLst>
          </p:cNvPr>
          <p:cNvSpPr>
            <a:spLocks noGrp="1"/>
          </p:cNvSpPr>
          <p:nvPr>
            <p:ph idx="1"/>
          </p:nvPr>
        </p:nvSpPr>
        <p:spPr/>
        <p:txBody>
          <a:bodyPr>
            <a:normAutofit fontScale="85000" lnSpcReduction="20000"/>
          </a:bodyPr>
          <a:lstStyle/>
          <a:p>
            <a:pPr>
              <a:lnSpc>
                <a:spcPct val="110000"/>
              </a:lnSpc>
            </a:pPr>
            <a:r>
              <a:rPr lang="en-US" dirty="0"/>
              <a:t>She was nervous to start treatment – Her daughters had to go back to work and she would have to take care of her husband with dementia</a:t>
            </a:r>
          </a:p>
          <a:p>
            <a:pPr>
              <a:lnSpc>
                <a:spcPct val="110000"/>
              </a:lnSpc>
            </a:pPr>
            <a:r>
              <a:rPr lang="en-US" dirty="0"/>
              <a:t>She was started on Carboplatin and paclitaxel + bevacizumab (C2)</a:t>
            </a:r>
          </a:p>
          <a:p>
            <a:pPr>
              <a:lnSpc>
                <a:spcPct val="110000"/>
              </a:lnSpc>
            </a:pPr>
            <a:r>
              <a:rPr lang="en-US" dirty="0"/>
              <a:t>Friends from church came with her to her infusions and stayed with her husband</a:t>
            </a:r>
          </a:p>
          <a:p>
            <a:pPr>
              <a:lnSpc>
                <a:spcPct val="110000"/>
              </a:lnSpc>
            </a:pPr>
            <a:r>
              <a:rPr lang="en-US" dirty="0"/>
              <a:t>Cycle #3 was delayed for neutropenia – paclitaxel was reduced to 135 mg/m</a:t>
            </a:r>
            <a:r>
              <a:rPr lang="en-US" baseline="30000" dirty="0"/>
              <a:t>2</a:t>
            </a:r>
            <a:r>
              <a:rPr lang="en-US" dirty="0"/>
              <a:t> and GCSF was added</a:t>
            </a:r>
          </a:p>
          <a:p>
            <a:pPr>
              <a:lnSpc>
                <a:spcPct val="110000"/>
              </a:lnSpc>
            </a:pPr>
            <a:r>
              <a:rPr lang="en-US" dirty="0"/>
              <a:t>CT scan after cycle #3 showed a decrease in her porta hepatis disease. CA 125 decreasing now to 135.  She was able to complete the remainder of her 6 cycles without issues</a:t>
            </a:r>
          </a:p>
          <a:p>
            <a:pPr>
              <a:lnSpc>
                <a:spcPct val="110000"/>
              </a:lnSpc>
            </a:pPr>
            <a:r>
              <a:rPr lang="en-US" dirty="0"/>
              <a:t>CT scan after cycle #6 was NED and Ca 125 was now 43</a:t>
            </a:r>
          </a:p>
        </p:txBody>
      </p:sp>
    </p:spTree>
    <p:extLst>
      <p:ext uri="{BB962C8B-B14F-4D97-AF65-F5344CB8AC3E}">
        <p14:creationId xmlns:p14="http://schemas.microsoft.com/office/powerpoint/2010/main" val="107218354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505B2-C3C6-7143-8D8F-684EA2EAD6F1}"/>
              </a:ext>
            </a:extLst>
          </p:cNvPr>
          <p:cNvSpPr>
            <a:spLocks noGrp="1"/>
          </p:cNvSpPr>
          <p:nvPr>
            <p:ph type="title"/>
          </p:nvPr>
        </p:nvSpPr>
        <p:spPr/>
        <p:txBody>
          <a:bodyPr/>
          <a:lstStyle/>
          <a:p>
            <a:r>
              <a:rPr lang="en-US" dirty="0"/>
              <a:t>Case Study</a:t>
            </a:r>
          </a:p>
        </p:txBody>
      </p:sp>
      <p:sp>
        <p:nvSpPr>
          <p:cNvPr id="3" name="Content Placeholder 2">
            <a:extLst>
              <a:ext uri="{FF2B5EF4-FFF2-40B4-BE49-F238E27FC236}">
                <a16:creationId xmlns:a16="http://schemas.microsoft.com/office/drawing/2014/main" id="{2F8C9C45-4F0D-DE7F-07ED-3E19E26ED0E4}"/>
              </a:ext>
            </a:extLst>
          </p:cNvPr>
          <p:cNvSpPr>
            <a:spLocks noGrp="1"/>
          </p:cNvSpPr>
          <p:nvPr>
            <p:ph idx="1"/>
          </p:nvPr>
        </p:nvSpPr>
        <p:spPr>
          <a:xfrm>
            <a:off x="838200" y="1825625"/>
            <a:ext cx="10259291" cy="4351338"/>
          </a:xfrm>
        </p:spPr>
        <p:txBody>
          <a:bodyPr>
            <a:normAutofit/>
          </a:bodyPr>
          <a:lstStyle/>
          <a:p>
            <a:r>
              <a:rPr lang="en-US" dirty="0"/>
              <a:t>She was transitioned to Bev and olaparib maintenance. She had no further issues with neutropenia or other hematologic toxicities after starting maintenance that caused dose reduction or delay. </a:t>
            </a:r>
          </a:p>
          <a:p>
            <a:r>
              <a:rPr lang="en-US" dirty="0"/>
              <a:t>CT scan after cycle #4 </a:t>
            </a:r>
            <a:r>
              <a:rPr lang="en-US" dirty="0" err="1"/>
              <a:t>bev</a:t>
            </a:r>
            <a:r>
              <a:rPr lang="en-US" dirty="0"/>
              <a:t>/</a:t>
            </a:r>
            <a:r>
              <a:rPr lang="en-US" dirty="0" err="1"/>
              <a:t>olaparib</a:t>
            </a:r>
            <a:r>
              <a:rPr lang="en-US" dirty="0"/>
              <a:t> (12 weeks) showed a recurrence of her HGSOC with a 2.5cm PA node. Now platinum resistant.  </a:t>
            </a:r>
            <a:br>
              <a:rPr lang="en-US" dirty="0"/>
            </a:br>
            <a:r>
              <a:rPr lang="en-US" dirty="0"/>
              <a:t>CA 125 is 112.</a:t>
            </a:r>
          </a:p>
          <a:p>
            <a:r>
              <a:rPr lang="en-US" b="1" dirty="0"/>
              <a:t>She was counseled on </a:t>
            </a:r>
            <a:r>
              <a:rPr lang="en-US" b="1" dirty="0" err="1"/>
              <a:t>Relacorilant</a:t>
            </a:r>
            <a:r>
              <a:rPr lang="en-US" b="1" dirty="0"/>
              <a:t>/nab paclitaxel and reluctant to start this treatment secondary to travel distance, weekly infusions,  and care that her husband needed. </a:t>
            </a:r>
          </a:p>
          <a:p>
            <a:pPr marL="0" indent="0">
              <a:buNone/>
            </a:pPr>
            <a:endParaRPr lang="en-US" dirty="0"/>
          </a:p>
          <a:p>
            <a:endParaRPr lang="en-US" dirty="0"/>
          </a:p>
        </p:txBody>
      </p:sp>
    </p:spTree>
    <p:extLst>
      <p:ext uri="{BB962C8B-B14F-4D97-AF65-F5344CB8AC3E}">
        <p14:creationId xmlns:p14="http://schemas.microsoft.com/office/powerpoint/2010/main" val="364400699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6EB19-6A95-FD26-FCB7-F87168E37651}"/>
              </a:ext>
            </a:extLst>
          </p:cNvPr>
          <p:cNvSpPr>
            <a:spLocks noGrp="1"/>
          </p:cNvSpPr>
          <p:nvPr>
            <p:ph type="title"/>
          </p:nvPr>
        </p:nvSpPr>
        <p:spPr>
          <a:xfrm>
            <a:off x="838200" y="115743"/>
            <a:ext cx="10515600" cy="1325563"/>
          </a:xfrm>
        </p:spPr>
        <p:txBody>
          <a:bodyPr/>
          <a:lstStyle/>
          <a:p>
            <a:r>
              <a:rPr lang="en-US" dirty="0"/>
              <a:t>Case Study</a:t>
            </a:r>
          </a:p>
        </p:txBody>
      </p:sp>
      <p:sp>
        <p:nvSpPr>
          <p:cNvPr id="3" name="Content Placeholder 2">
            <a:extLst>
              <a:ext uri="{FF2B5EF4-FFF2-40B4-BE49-F238E27FC236}">
                <a16:creationId xmlns:a16="http://schemas.microsoft.com/office/drawing/2014/main" id="{3738D12B-2623-E815-82E4-1209D5B530B0}"/>
              </a:ext>
            </a:extLst>
          </p:cNvPr>
          <p:cNvSpPr>
            <a:spLocks noGrp="1"/>
          </p:cNvSpPr>
          <p:nvPr>
            <p:ph idx="1"/>
          </p:nvPr>
        </p:nvSpPr>
        <p:spPr>
          <a:xfrm>
            <a:off x="838200" y="1576243"/>
            <a:ext cx="10515600" cy="4772602"/>
          </a:xfrm>
        </p:spPr>
        <p:txBody>
          <a:bodyPr>
            <a:normAutofit fontScale="70000" lnSpcReduction="20000"/>
          </a:bodyPr>
          <a:lstStyle/>
          <a:p>
            <a:pPr>
              <a:lnSpc>
                <a:spcPct val="120000"/>
              </a:lnSpc>
            </a:pPr>
            <a:r>
              <a:rPr lang="en-US" dirty="0"/>
              <a:t>She did start the regimen  - her daughter moved back in and they transitioned her husband into a dementia care facility. She was referred to our supportive care team for counseling secondary to depression and placed on an anti-depressant </a:t>
            </a:r>
          </a:p>
          <a:p>
            <a:pPr>
              <a:lnSpc>
                <a:spcPct val="120000"/>
              </a:lnSpc>
            </a:pPr>
            <a:r>
              <a:rPr lang="en-US" dirty="0"/>
              <a:t>She was started on </a:t>
            </a:r>
            <a:r>
              <a:rPr lang="en-US" dirty="0" err="1"/>
              <a:t>Relacorilant</a:t>
            </a:r>
            <a:r>
              <a:rPr lang="en-US" dirty="0"/>
              <a:t> 150 mg day before, day of, and day after her nab paclitaxel IV infusion 80 mg/m</a:t>
            </a:r>
            <a:r>
              <a:rPr lang="en-US" baseline="30000" dirty="0"/>
              <a:t>2</a:t>
            </a:r>
            <a:r>
              <a:rPr lang="en-US" dirty="0"/>
              <a:t> D1, D8, D15 until PD or toxicity</a:t>
            </a:r>
          </a:p>
          <a:p>
            <a:pPr>
              <a:lnSpc>
                <a:spcPct val="120000"/>
              </a:lnSpc>
            </a:pPr>
            <a:r>
              <a:rPr lang="en-US" dirty="0"/>
              <a:t>Weekly CBC prior to each Nab paclitaxel infusion</a:t>
            </a:r>
          </a:p>
          <a:p>
            <a:pPr>
              <a:lnSpc>
                <a:spcPct val="120000"/>
              </a:lnSpc>
            </a:pPr>
            <a:r>
              <a:rPr lang="en-US" b="1" dirty="0"/>
              <a:t>Cycle #1D15- ANC = 890. Nab paclitaxel was omitted and short acting GCSF was added to start with cycle #2. </a:t>
            </a:r>
            <a:r>
              <a:rPr lang="en-US" b="1" dirty="0" err="1"/>
              <a:t>Relacorilant</a:t>
            </a:r>
            <a:r>
              <a:rPr lang="en-US" b="1" dirty="0"/>
              <a:t> was held</a:t>
            </a:r>
          </a:p>
          <a:p>
            <a:pPr>
              <a:lnSpc>
                <a:spcPct val="120000"/>
              </a:lnSpc>
            </a:pPr>
            <a:r>
              <a:rPr lang="en-US" b="1" dirty="0"/>
              <a:t>Her ANC recovered to 1550 with CBC prior to cycle #2. Nab paclitaxel and </a:t>
            </a:r>
            <a:r>
              <a:rPr lang="en-US" b="1" dirty="0" err="1"/>
              <a:t>Relacorilant</a:t>
            </a:r>
            <a:r>
              <a:rPr lang="en-US" b="1" dirty="0"/>
              <a:t> was restarted at same dose. Short acting G-CSF was started</a:t>
            </a:r>
          </a:p>
          <a:p>
            <a:pPr>
              <a:lnSpc>
                <a:spcPct val="120000"/>
              </a:lnSpc>
            </a:pPr>
            <a:r>
              <a:rPr lang="en-US" b="1" dirty="0"/>
              <a:t>She tolerated cycle #2 without further dose adjustment or omittance. She has some grade 1 fatigue and nausea that is controlled with anti-emetics. Her neuropathy has been stable from her previous treatment. </a:t>
            </a:r>
            <a:r>
              <a:rPr lang="en-US" dirty="0"/>
              <a:t>Ca 125 decreasing to 84</a:t>
            </a:r>
          </a:p>
        </p:txBody>
      </p:sp>
    </p:spTree>
    <p:extLst>
      <p:ext uri="{BB962C8B-B14F-4D97-AF65-F5344CB8AC3E}">
        <p14:creationId xmlns:p14="http://schemas.microsoft.com/office/powerpoint/2010/main" val="347621897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DBA9E-5777-39AF-1373-0712540025C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BF2E814-045D-4138-0D08-CE2511B07EEA}"/>
              </a:ext>
            </a:extLst>
          </p:cNvPr>
          <p:cNvSpPr/>
          <p:nvPr/>
        </p:nvSpPr>
        <p:spPr bwMode="auto">
          <a:xfrm>
            <a:off x="758948" y="3573016"/>
            <a:ext cx="10953676" cy="50405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AE00B6A7-899C-2916-EB12-A046D39F8D5F}"/>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818A3753-B686-CDD0-A3C6-305630515B43}"/>
              </a:ext>
            </a:extLst>
          </p:cNvPr>
          <p:cNvSpPr>
            <a:spLocks noGrp="1"/>
          </p:cNvSpPr>
          <p:nvPr>
            <p:ph idx="1"/>
          </p:nvPr>
        </p:nvSpPr>
        <p:spPr>
          <a:xfrm>
            <a:off x="912286" y="1143000"/>
            <a:ext cx="10728330" cy="4799013"/>
          </a:xfrm>
        </p:spPr>
        <p:txBody>
          <a:bodyPr/>
          <a:lstStyle/>
          <a:p>
            <a:pPr marL="0" marR="0" indent="0">
              <a:spcBef>
                <a:spcPts val="1800"/>
              </a:spcBef>
              <a:spcAft>
                <a:spcPts val="0"/>
              </a:spcAft>
              <a:buNone/>
            </a:pPr>
            <a:r>
              <a:rPr lang="en-US" sz="2500" dirty="0">
                <a:solidFill>
                  <a:srgbClr val="0432FF"/>
                </a:solidFill>
              </a:rPr>
              <a:t>Module 1: </a:t>
            </a:r>
            <a:r>
              <a:rPr lang="en-US" sz="2500" dirty="0">
                <a:solidFill>
                  <a:schemeClr val="tx1"/>
                </a:solidFill>
              </a:rPr>
              <a:t>Overview of Ovarian Cancer (OC)</a:t>
            </a:r>
          </a:p>
          <a:p>
            <a:pPr marL="0" indent="0">
              <a:spcBef>
                <a:spcPts val="1800"/>
              </a:spcBef>
              <a:spcAft>
                <a:spcPts val="0"/>
              </a:spcAft>
              <a:buNone/>
            </a:pPr>
            <a:r>
              <a:rPr lang="en-US" sz="2500" dirty="0">
                <a:solidFill>
                  <a:srgbClr val="0432FF"/>
                </a:solidFill>
              </a:rPr>
              <a:t>Module 2: </a:t>
            </a:r>
            <a:r>
              <a:rPr lang="en-US" sz="2500" dirty="0">
                <a:solidFill>
                  <a:schemeClr val="tx1"/>
                </a:solidFill>
              </a:rPr>
              <a:t>Role of PARP Inhibitors in Advanced OC </a:t>
            </a:r>
          </a:p>
          <a:p>
            <a:pPr marL="0" indent="0">
              <a:spcBef>
                <a:spcPts val="1800"/>
              </a:spcBef>
              <a:spcAft>
                <a:spcPts val="0"/>
              </a:spcAft>
              <a:buNone/>
            </a:pPr>
            <a:r>
              <a:rPr lang="en-US" sz="2500" dirty="0">
                <a:solidFill>
                  <a:srgbClr val="0432FF"/>
                </a:solidFill>
              </a:rPr>
              <a:t>Module 3: </a:t>
            </a:r>
            <a:r>
              <a:rPr lang="en-US" sz="2500" dirty="0">
                <a:solidFill>
                  <a:schemeClr val="tx1"/>
                </a:solidFill>
              </a:rPr>
              <a:t>Current and Potential Future Role of Mirvetuximab Soravtansine in OC </a:t>
            </a:r>
          </a:p>
          <a:p>
            <a:pPr marL="0" indent="0">
              <a:spcBef>
                <a:spcPts val="1800"/>
              </a:spcBef>
              <a:spcAft>
                <a:spcPts val="0"/>
              </a:spcAft>
              <a:buNone/>
            </a:pPr>
            <a:r>
              <a:rPr lang="en-US" sz="2500" dirty="0">
                <a:solidFill>
                  <a:srgbClr val="0432FF"/>
                </a:solidFill>
              </a:rPr>
              <a:t>Module 4: </a:t>
            </a:r>
            <a:r>
              <a:rPr lang="en-US" sz="2500" dirty="0">
                <a:solidFill>
                  <a:schemeClr val="tx1"/>
                </a:solidFill>
              </a:rPr>
              <a:t>Role of Relacorilant in Advanced OC </a:t>
            </a:r>
          </a:p>
          <a:p>
            <a:pPr marL="0" indent="0">
              <a:spcBef>
                <a:spcPts val="1800"/>
              </a:spcBef>
              <a:spcAft>
                <a:spcPts val="0"/>
              </a:spcAft>
              <a:buNone/>
            </a:pPr>
            <a:r>
              <a:rPr lang="en-US" sz="2500" dirty="0">
                <a:solidFill>
                  <a:schemeClr val="bg1"/>
                </a:solidFill>
              </a:rPr>
              <a:t>Module 5: Utility of Immune Checkpoint Inhibition in Advanced OC </a:t>
            </a:r>
          </a:p>
        </p:txBody>
      </p:sp>
    </p:spTree>
    <p:extLst>
      <p:ext uri="{BB962C8B-B14F-4D97-AF65-F5344CB8AC3E}">
        <p14:creationId xmlns:p14="http://schemas.microsoft.com/office/powerpoint/2010/main" val="398598379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6B1B8-F00A-0008-25D1-C90BA3CB5CA9}"/>
              </a:ext>
            </a:extLst>
          </p:cNvPr>
          <p:cNvSpPr>
            <a:spLocks noGrp="1"/>
          </p:cNvSpPr>
          <p:nvPr>
            <p:ph type="ctrTitle"/>
          </p:nvPr>
        </p:nvSpPr>
        <p:spPr>
          <a:xfrm>
            <a:off x="0" y="661196"/>
            <a:ext cx="12192001" cy="2387600"/>
          </a:xfrm>
        </p:spPr>
        <p:txBody>
          <a:bodyPr>
            <a:noAutofit/>
          </a:bodyPr>
          <a:lstStyle/>
          <a:p>
            <a:r>
              <a:rPr lang="en-US" b="1" dirty="0">
                <a:solidFill>
                  <a:srgbClr val="002060"/>
                </a:solidFill>
              </a:rPr>
              <a:t>UTILITY OF IMMUNE CHECKPOINT INHIBITION IN PLATINUM-RESISTANT OVARIAN CANCER </a:t>
            </a:r>
            <a:endParaRPr lang="en-US" sz="4800" b="1" dirty="0">
              <a:solidFill>
                <a:srgbClr val="002060"/>
              </a:solidFill>
              <a:latin typeface="Arial Narrow" panose="020B0604020202020204" pitchFamily="34" charset="0"/>
              <a:cs typeface="Arial Narrow" panose="020B0604020202020204" pitchFamily="34" charset="0"/>
            </a:endParaRPr>
          </a:p>
        </p:txBody>
      </p:sp>
      <p:sp>
        <p:nvSpPr>
          <p:cNvPr id="5" name="TextBox 4">
            <a:extLst>
              <a:ext uri="{FF2B5EF4-FFF2-40B4-BE49-F238E27FC236}">
                <a16:creationId xmlns:a16="http://schemas.microsoft.com/office/drawing/2014/main" id="{BBA7FA8F-77E3-7737-140B-C89FFF40EC61}"/>
              </a:ext>
            </a:extLst>
          </p:cNvPr>
          <p:cNvSpPr txBox="1"/>
          <p:nvPr/>
        </p:nvSpPr>
        <p:spPr>
          <a:xfrm>
            <a:off x="3048000" y="3691396"/>
            <a:ext cx="6096000" cy="2372444"/>
          </a:xfrm>
          <a:prstGeom prst="rect">
            <a:avLst/>
          </a:prstGeom>
          <a:noFill/>
        </p:spPr>
        <p:txBody>
          <a:bodyPr wrap="square">
            <a:spAutoFit/>
          </a:bodyPr>
          <a:lstStyle/>
          <a:p>
            <a:pPr marL="0" marR="0" lvl="0" indent="0" algn="ctr"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prstClr val="black"/>
                </a:solidFill>
                <a:effectLst/>
                <a:uLnTx/>
                <a:uFillTx/>
                <a:latin typeface="Arial Narrow" panose="020B0604020202020204" pitchFamily="34" charset="0"/>
                <a:ea typeface="Calibri" charset="0"/>
                <a:cs typeface="Arial Narrow" panose="020B0604020202020204" pitchFamily="34" charset="0"/>
              </a:rPr>
              <a:t>Bradley J. Monk, MD, FACS, FACOG</a:t>
            </a:r>
          </a:p>
          <a:p>
            <a:pPr marL="0" marR="0" lvl="0" indent="0" algn="ctr"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prstClr val="black"/>
                </a:solidFill>
                <a:effectLst/>
                <a:uLnTx/>
                <a:uFillTx/>
                <a:latin typeface="Arial Narrow" panose="020B0604020202020204" pitchFamily="34" charset="0"/>
                <a:ea typeface="Calibri" charset="0"/>
                <a:cs typeface="Arial Narrow" panose="020B0604020202020204" pitchFamily="34" charset="0"/>
              </a:rPr>
              <a:t>Florida Cancer Specialists and Research Institute</a:t>
            </a:r>
          </a:p>
          <a:p>
            <a:pPr marL="0" marR="0" lvl="0" indent="0" algn="ctr"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prstClr val="black"/>
                </a:solidFill>
                <a:effectLst/>
                <a:uLnTx/>
                <a:uFillTx/>
                <a:latin typeface="Arial Narrow" panose="020B0604020202020204" pitchFamily="34" charset="0"/>
                <a:ea typeface="Calibri" charset="0"/>
                <a:cs typeface="Arial Narrow" panose="020B0604020202020204" pitchFamily="34" charset="0"/>
              </a:rPr>
              <a:t>West Palm Beach, FL 33401</a:t>
            </a:r>
          </a:p>
          <a:p>
            <a:pPr marL="0" marR="0" lvl="0" indent="0" algn="ctr"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prstClr val="black"/>
                </a:solidFill>
                <a:effectLst/>
                <a:uLnTx/>
                <a:uFillTx/>
                <a:latin typeface="Arial Narrow" panose="020B0604020202020204" pitchFamily="34" charset="0"/>
                <a:ea typeface="Calibri" charset="0"/>
                <a:cs typeface="Arial Narrow" panose="020B0604020202020204" pitchFamily="34" charset="0"/>
              </a:rPr>
              <a:t> </a:t>
            </a:r>
          </a:p>
          <a:p>
            <a:pPr marL="0" marR="0" lvl="0" indent="0" algn="ctr"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prstClr val="black"/>
                </a:solidFill>
                <a:effectLst/>
                <a:uLnTx/>
                <a:uFillTx/>
                <a:latin typeface="Arial Narrow" panose="020B0604020202020204" pitchFamily="34" charset="0"/>
                <a:ea typeface="Calibri" charset="0"/>
                <a:cs typeface="Arial Narrow" panose="020B0604020202020204" pitchFamily="34" charset="0"/>
              </a:rPr>
              <a:t>Professor</a:t>
            </a:r>
          </a:p>
          <a:p>
            <a:pPr marL="0" marR="0" lvl="0" indent="0" algn="ctr"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prstClr val="black"/>
                </a:solidFill>
                <a:effectLst/>
                <a:uLnTx/>
                <a:uFillTx/>
                <a:latin typeface="Arial Narrow" panose="020B0604020202020204" pitchFamily="34" charset="0"/>
                <a:ea typeface="Calibri" charset="0"/>
                <a:cs typeface="Arial Narrow" panose="020B0604020202020204" pitchFamily="34" charset="0"/>
              </a:rPr>
              <a:t>University of Central Florida College of Medicine</a:t>
            </a:r>
            <a:endParaRPr kumimoji="0" lang="en-GB" sz="24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124980246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39570-3059-7D27-EF19-FBBD039D41E0}"/>
            </a:ext>
          </a:extLst>
        </p:cNvPr>
        <p:cNvGrpSpPr/>
        <p:nvPr/>
      </p:nvGrpSpPr>
      <p:grpSpPr>
        <a:xfrm>
          <a:off x="0" y="0"/>
          <a:ext cx="0" cy="0"/>
          <a:chOff x="0" y="0"/>
          <a:chExt cx="0" cy="0"/>
        </a:xfrm>
      </p:grpSpPr>
      <p:sp>
        <p:nvSpPr>
          <p:cNvPr id="4" name="Freeform 5">
            <a:extLst>
              <a:ext uri="{FF2B5EF4-FFF2-40B4-BE49-F238E27FC236}">
                <a16:creationId xmlns:a16="http://schemas.microsoft.com/office/drawing/2014/main" id="{B63E85FE-2A12-21A8-DF25-7CC4375F9C22}"/>
              </a:ext>
            </a:extLst>
          </p:cNvPr>
          <p:cNvSpPr>
            <a:spLocks/>
          </p:cNvSpPr>
          <p:nvPr/>
        </p:nvSpPr>
        <p:spPr bwMode="auto">
          <a:xfrm>
            <a:off x="1356427" y="1904830"/>
            <a:ext cx="9626191" cy="3001885"/>
          </a:xfrm>
          <a:custGeom>
            <a:avLst/>
            <a:gdLst>
              <a:gd name="T0" fmla="*/ 0 w 14357"/>
              <a:gd name="T1" fmla="*/ 380 h 3625"/>
              <a:gd name="T2" fmla="*/ 1628 w 14357"/>
              <a:gd name="T3" fmla="*/ 3625 h 3625"/>
              <a:gd name="T4" fmla="*/ 2724 w 14357"/>
              <a:gd name="T5" fmla="*/ 3505 h 3625"/>
              <a:gd name="T6" fmla="*/ 3650 w 14357"/>
              <a:gd name="T7" fmla="*/ 3625 h 3625"/>
              <a:gd name="T8" fmla="*/ 4915 w 14357"/>
              <a:gd name="T9" fmla="*/ 2512 h 3625"/>
              <a:gd name="T10" fmla="*/ 5464 w 14357"/>
              <a:gd name="T11" fmla="*/ 3547 h 3625"/>
              <a:gd name="T12" fmla="*/ 6054 w 14357"/>
              <a:gd name="T13" fmla="*/ 3403 h 3625"/>
              <a:gd name="T14" fmla="*/ 6580 w 14357"/>
              <a:gd name="T15" fmla="*/ 3403 h 3625"/>
              <a:gd name="T16" fmla="*/ 7079 w 14357"/>
              <a:gd name="T17" fmla="*/ 3168 h 3625"/>
              <a:gd name="T18" fmla="*/ 7988 w 14357"/>
              <a:gd name="T19" fmla="*/ 1792 h 3625"/>
              <a:gd name="T20" fmla="*/ 8501 w 14357"/>
              <a:gd name="T21" fmla="*/ 3103 h 3625"/>
              <a:gd name="T22" fmla="*/ 9029 w 14357"/>
              <a:gd name="T23" fmla="*/ 3103 h 3625"/>
              <a:gd name="T24" fmla="*/ 10139 w 14357"/>
              <a:gd name="T25" fmla="*/ 1305 h 3625"/>
              <a:gd name="T26" fmla="*/ 10630 w 14357"/>
              <a:gd name="T27" fmla="*/ 1862 h 3625"/>
              <a:gd name="T28" fmla="*/ 11326 w 14357"/>
              <a:gd name="T29" fmla="*/ 971 h 3625"/>
              <a:gd name="T30" fmla="*/ 12039 w 14357"/>
              <a:gd name="T31" fmla="*/ 1771 h 3625"/>
              <a:gd name="T32" fmla="*/ 12671 w 14357"/>
              <a:gd name="T33" fmla="*/ 958 h 3625"/>
              <a:gd name="T34" fmla="*/ 14357 w 14357"/>
              <a:gd name="T35" fmla="*/ 0 h 3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357" h="3625">
                <a:moveTo>
                  <a:pt x="0" y="380"/>
                </a:moveTo>
                <a:lnTo>
                  <a:pt x="1628" y="3625"/>
                </a:lnTo>
                <a:lnTo>
                  <a:pt x="2724" y="3505"/>
                </a:lnTo>
                <a:lnTo>
                  <a:pt x="3650" y="3625"/>
                </a:lnTo>
                <a:lnTo>
                  <a:pt x="4915" y="2512"/>
                </a:lnTo>
                <a:lnTo>
                  <a:pt x="5464" y="3547"/>
                </a:lnTo>
                <a:lnTo>
                  <a:pt x="6054" y="3403"/>
                </a:lnTo>
                <a:lnTo>
                  <a:pt x="6580" y="3403"/>
                </a:lnTo>
                <a:lnTo>
                  <a:pt x="7079" y="3168"/>
                </a:lnTo>
                <a:lnTo>
                  <a:pt x="7988" y="1792"/>
                </a:lnTo>
                <a:lnTo>
                  <a:pt x="8501" y="3103"/>
                </a:lnTo>
                <a:lnTo>
                  <a:pt x="9029" y="3103"/>
                </a:lnTo>
                <a:lnTo>
                  <a:pt x="10139" y="1305"/>
                </a:lnTo>
                <a:lnTo>
                  <a:pt x="10630" y="1862"/>
                </a:lnTo>
                <a:lnTo>
                  <a:pt x="11326" y="971"/>
                </a:lnTo>
                <a:lnTo>
                  <a:pt x="12039" y="1771"/>
                </a:lnTo>
                <a:lnTo>
                  <a:pt x="12671" y="958"/>
                </a:lnTo>
                <a:lnTo>
                  <a:pt x="14357" y="0"/>
                </a:lnTo>
              </a:path>
            </a:pathLst>
          </a:custGeom>
          <a:ln w="38100">
            <a:solidFill>
              <a:schemeClr val="tx1"/>
            </a:solidFill>
            <a:headEnd/>
            <a:tailEnd/>
          </a:ln>
          <a:extLst>
            <a:ext uri="{909E8E84-426E-40dd-AFC4-6F175D3DCCD1}">
              <a14:hiddenFill xmlns:a14="http://schemas.microsoft.com/office/drawing/2010/main" xmlns="">
                <a:solidFill>
                  <a:srgbClr val="FFFFFF"/>
                </a:solidFill>
              </a14:hiddenFill>
            </a:ext>
          </a:extLst>
        </p:spPr>
        <p:style>
          <a:lnRef idx="3">
            <a:schemeClr val="accent5"/>
          </a:lnRef>
          <a:fillRef idx="0">
            <a:schemeClr val="accent5"/>
          </a:fillRef>
          <a:effectRef idx="2">
            <a:schemeClr val="accent5"/>
          </a:effectRef>
          <a:fontRef idx="minor">
            <a:schemeClr val="tx1"/>
          </a:fontRef>
        </p:style>
        <p:txBody>
          <a:bodyPr vert="horz" wrap="square" lIns="68571" tIns="34286" rIns="68571" bIns="34286" numCol="1" anchor="t" anchorCtr="0" compatLnSpc="1">
            <a:prstTxWarp prst="textNoShape">
              <a:avLst/>
            </a:prstTxWarp>
          </a:bodyPr>
          <a:lstStyle/>
          <a:p>
            <a:pPr marL="0" marR="0" lvl="0" indent="0" algn="l" defTabSz="685714"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156082"/>
              </a:solidFill>
              <a:effectLst/>
              <a:uLnTx/>
              <a:uFillTx/>
              <a:latin typeface="Aptos" panose="02110004020202020204"/>
              <a:ea typeface="+mn-ea"/>
              <a:cs typeface="Arial" panose="020B0604020202020204" pitchFamily="34" charset="0"/>
            </a:endParaRPr>
          </a:p>
        </p:txBody>
      </p:sp>
      <p:sp>
        <p:nvSpPr>
          <p:cNvPr id="7" name="TextBox 6">
            <a:extLst>
              <a:ext uri="{FF2B5EF4-FFF2-40B4-BE49-F238E27FC236}">
                <a16:creationId xmlns:a16="http://schemas.microsoft.com/office/drawing/2014/main" id="{08887C86-125B-F63A-7F48-26DC046C4A96}"/>
              </a:ext>
            </a:extLst>
          </p:cNvPr>
          <p:cNvSpPr txBox="1"/>
          <p:nvPr/>
        </p:nvSpPr>
        <p:spPr>
          <a:xfrm>
            <a:off x="7841227" y="1701535"/>
            <a:ext cx="2710674" cy="317194"/>
          </a:xfrm>
          <a:prstGeom prst="rect">
            <a:avLst/>
          </a:prstGeom>
          <a:noFill/>
          <a:ln>
            <a:noFill/>
          </a:ln>
        </p:spPr>
        <p:txBody>
          <a:bodyPr wrap="square" lIns="0" tIns="36000" rIns="0" bIns="34286" rtlCol="0">
            <a:spAutoFit/>
          </a:bodyPr>
          <a:lstStyle/>
          <a:p>
            <a:pPr marL="0" marR="0" lvl="0" indent="0" algn="ctr" defTabSz="914262"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96B24">
                    <a:lumMod val="75000"/>
                  </a:srgbClr>
                </a:solidFill>
                <a:effectLst/>
                <a:uLnTx/>
                <a:uFillTx/>
                <a:latin typeface="Aptos" panose="02110004020202020204"/>
                <a:ea typeface="+mn-ea"/>
                <a:cs typeface="Arial" panose="020B0604020202020204" pitchFamily="34" charset="0"/>
              </a:rPr>
              <a:t>Platinum-resistant relapses</a:t>
            </a:r>
          </a:p>
        </p:txBody>
      </p:sp>
      <p:sp>
        <p:nvSpPr>
          <p:cNvPr id="8" name="TextBox 7">
            <a:extLst>
              <a:ext uri="{FF2B5EF4-FFF2-40B4-BE49-F238E27FC236}">
                <a16:creationId xmlns:a16="http://schemas.microsoft.com/office/drawing/2014/main" id="{3F6F2250-ECFE-7F23-E8D8-B7A7BA2F57A4}"/>
              </a:ext>
            </a:extLst>
          </p:cNvPr>
          <p:cNvSpPr txBox="1"/>
          <p:nvPr/>
        </p:nvSpPr>
        <p:spPr>
          <a:xfrm>
            <a:off x="4114800" y="1689425"/>
            <a:ext cx="3115344" cy="317194"/>
          </a:xfrm>
          <a:prstGeom prst="rect">
            <a:avLst/>
          </a:prstGeom>
          <a:noFill/>
          <a:ln>
            <a:noFill/>
          </a:ln>
        </p:spPr>
        <p:txBody>
          <a:bodyPr wrap="square" lIns="0" tIns="36000" rIns="0" bIns="34286" rtlCol="0">
            <a:spAutoFit/>
          </a:bodyPr>
          <a:lstStyle/>
          <a:p>
            <a:pPr marL="0" marR="0" lvl="0" indent="0" algn="ctr" defTabSz="914262"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E97132"/>
                </a:solidFill>
                <a:effectLst/>
                <a:uLnTx/>
                <a:uFillTx/>
                <a:latin typeface="Aptos" panose="02110004020202020204"/>
                <a:ea typeface="+mn-ea"/>
                <a:cs typeface="Arial" panose="020B0604020202020204" pitchFamily="34" charset="0"/>
              </a:rPr>
              <a:t>Platinum-sensitive relapses</a:t>
            </a:r>
          </a:p>
        </p:txBody>
      </p:sp>
      <p:sp>
        <p:nvSpPr>
          <p:cNvPr id="9" name="TextBox 8">
            <a:extLst>
              <a:ext uri="{FF2B5EF4-FFF2-40B4-BE49-F238E27FC236}">
                <a16:creationId xmlns:a16="http://schemas.microsoft.com/office/drawing/2014/main" id="{D2064723-6CA9-F211-CEDE-2C48F3866880}"/>
              </a:ext>
            </a:extLst>
          </p:cNvPr>
          <p:cNvSpPr txBox="1"/>
          <p:nvPr/>
        </p:nvSpPr>
        <p:spPr>
          <a:xfrm>
            <a:off x="6826588" y="3354409"/>
            <a:ext cx="1014638" cy="286416"/>
          </a:xfrm>
          <a:prstGeom prst="rect">
            <a:avLst/>
          </a:prstGeom>
          <a:noFill/>
          <a:ln>
            <a:noFill/>
          </a:ln>
        </p:spPr>
        <p:txBody>
          <a:bodyPr wrap="none" lIns="0" tIns="36000" rIns="0" bIns="34286" rtlCol="0">
            <a:spAutoFit/>
          </a:bodyPr>
          <a:lstStyle/>
          <a:p>
            <a:pPr marL="0" marR="0" lvl="0" indent="0" algn="ctr" defTabSz="914262"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PFI: 4 months</a:t>
            </a:r>
          </a:p>
        </p:txBody>
      </p:sp>
      <p:grpSp>
        <p:nvGrpSpPr>
          <p:cNvPr id="78" name="Group 77">
            <a:extLst>
              <a:ext uri="{FF2B5EF4-FFF2-40B4-BE49-F238E27FC236}">
                <a16:creationId xmlns:a16="http://schemas.microsoft.com/office/drawing/2014/main" id="{9289B2FA-E791-BEC8-BFEB-F6B575596570}"/>
              </a:ext>
            </a:extLst>
          </p:cNvPr>
          <p:cNvGrpSpPr/>
          <p:nvPr/>
        </p:nvGrpSpPr>
        <p:grpSpPr>
          <a:xfrm>
            <a:off x="2300487" y="3870910"/>
            <a:ext cx="5315618" cy="1"/>
            <a:chOff x="2476829" y="3933972"/>
            <a:chExt cx="5315618" cy="1"/>
          </a:xfrm>
        </p:grpSpPr>
        <p:cxnSp>
          <p:nvCxnSpPr>
            <p:cNvPr id="10" name="Straight Arrow Connector 9">
              <a:extLst>
                <a:ext uri="{FF2B5EF4-FFF2-40B4-BE49-F238E27FC236}">
                  <a16:creationId xmlns:a16="http://schemas.microsoft.com/office/drawing/2014/main" id="{22AF65B6-2424-E663-7BE8-6871320B46F1}"/>
                </a:ext>
              </a:extLst>
            </p:cNvPr>
            <p:cNvCxnSpPr>
              <a:cxnSpLocks/>
            </p:cNvCxnSpPr>
            <p:nvPr/>
          </p:nvCxnSpPr>
          <p:spPr>
            <a:xfrm>
              <a:off x="7103497" y="3933972"/>
              <a:ext cx="688950" cy="0"/>
            </a:xfrm>
            <a:prstGeom prst="straightConnector1">
              <a:avLst/>
            </a:prstGeom>
            <a:ln w="2857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5D6BFAF-CA8F-44D1-3E21-FBCCD453B2F3}"/>
                </a:ext>
              </a:extLst>
            </p:cNvPr>
            <p:cNvCxnSpPr>
              <a:cxnSpLocks/>
            </p:cNvCxnSpPr>
            <p:nvPr/>
          </p:nvCxnSpPr>
          <p:spPr>
            <a:xfrm>
              <a:off x="5170562" y="3933972"/>
              <a:ext cx="1021399" cy="1"/>
            </a:xfrm>
            <a:prstGeom prst="straightConnector1">
              <a:avLst/>
            </a:prstGeom>
            <a:ln w="2857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32B83F1-EB35-BC08-307F-58BAA75EF4D8}"/>
                </a:ext>
              </a:extLst>
            </p:cNvPr>
            <p:cNvCxnSpPr>
              <a:cxnSpLocks/>
            </p:cNvCxnSpPr>
            <p:nvPr/>
          </p:nvCxnSpPr>
          <p:spPr>
            <a:xfrm>
              <a:off x="2476829" y="3933972"/>
              <a:ext cx="1630861" cy="0"/>
            </a:xfrm>
            <a:prstGeom prst="straightConnector1">
              <a:avLst/>
            </a:prstGeom>
            <a:ln w="2857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13" name="Rechteck 18">
            <a:extLst>
              <a:ext uri="{FF2B5EF4-FFF2-40B4-BE49-F238E27FC236}">
                <a16:creationId xmlns:a16="http://schemas.microsoft.com/office/drawing/2014/main" id="{44A5E2D7-80EB-4F0F-8E7F-676584194610}"/>
              </a:ext>
            </a:extLst>
          </p:cNvPr>
          <p:cNvSpPr/>
          <p:nvPr/>
        </p:nvSpPr>
        <p:spPr>
          <a:xfrm>
            <a:off x="4307012" y="3694025"/>
            <a:ext cx="268709" cy="322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F9ED5"/>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89D67ABF-2B2E-D89C-F280-52207240EEDD}"/>
              </a:ext>
            </a:extLst>
          </p:cNvPr>
          <p:cNvSpPr txBox="1"/>
          <p:nvPr/>
        </p:nvSpPr>
        <p:spPr>
          <a:xfrm rot="16200000">
            <a:off x="-236190" y="3084413"/>
            <a:ext cx="2397042" cy="501860"/>
          </a:xfrm>
          <a:prstGeom prst="rect">
            <a:avLst/>
          </a:prstGeom>
          <a:noFill/>
        </p:spPr>
        <p:txBody>
          <a:bodyPr wrap="square" lIns="0" tIns="36000" rIns="0" bIns="34286" rtlCol="0">
            <a:spAutoFit/>
          </a:bodyPr>
          <a:lstStyle/>
          <a:p>
            <a:pPr marL="0" marR="0" lvl="0" indent="0" algn="ctr" defTabSz="914262" rtl="0" eaLnBrk="1" fontAlgn="auto" latinLnBrk="0" hangingPunct="1">
              <a:lnSpc>
                <a:spcPct val="100000"/>
              </a:lnSpc>
              <a:spcBef>
                <a:spcPts val="0"/>
              </a:spcBef>
              <a:spcAft>
                <a:spcPts val="0"/>
              </a:spcAft>
              <a:buClrTx/>
              <a:buSzTx/>
              <a:buFontTx/>
              <a:buNone/>
              <a:tabLst>
                <a:tab pos="2782888" algn="l"/>
              </a:tabLst>
              <a:defRPr/>
            </a:pPr>
            <a:r>
              <a:rPr kumimoji="0" lang="en-GB" sz="1400" b="1"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Tumour volume</a:t>
            </a:r>
            <a:br>
              <a:rPr kumimoji="0" lang="en-GB" sz="1400" b="1"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br>
            <a:r>
              <a:rPr kumimoji="0" lang="en-GB" sz="1400" b="1"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expressed in MUI/ml of  CA-125</a:t>
            </a:r>
          </a:p>
        </p:txBody>
      </p:sp>
      <p:sp>
        <p:nvSpPr>
          <p:cNvPr id="15" name="TextBox 14">
            <a:extLst>
              <a:ext uri="{FF2B5EF4-FFF2-40B4-BE49-F238E27FC236}">
                <a16:creationId xmlns:a16="http://schemas.microsoft.com/office/drawing/2014/main" id="{213F3E7C-1624-98CB-7480-DE66F4DC798B}"/>
              </a:ext>
            </a:extLst>
          </p:cNvPr>
          <p:cNvSpPr txBox="1"/>
          <p:nvPr/>
        </p:nvSpPr>
        <p:spPr>
          <a:xfrm>
            <a:off x="1315725" y="5119142"/>
            <a:ext cx="9516876" cy="284685"/>
          </a:xfrm>
          <a:prstGeom prst="rect">
            <a:avLst/>
          </a:prstGeom>
          <a:noFill/>
        </p:spPr>
        <p:txBody>
          <a:bodyPr wrap="square" lIns="0" tIns="36000" rIns="0" bIns="34286" rtlCol="0">
            <a:spAutoFit/>
          </a:bodyPr>
          <a:lstStyle/>
          <a:p>
            <a:pPr marL="0" marR="0" lvl="0" indent="0" algn="ctr" defTabSz="914262"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Disease-free interval, months</a:t>
            </a:r>
          </a:p>
        </p:txBody>
      </p:sp>
      <p:grpSp>
        <p:nvGrpSpPr>
          <p:cNvPr id="82" name="Group 81">
            <a:extLst>
              <a:ext uri="{FF2B5EF4-FFF2-40B4-BE49-F238E27FC236}">
                <a16:creationId xmlns:a16="http://schemas.microsoft.com/office/drawing/2014/main" id="{3A58A1BA-F337-B0DD-5163-F2884A0D90C3}"/>
              </a:ext>
            </a:extLst>
          </p:cNvPr>
          <p:cNvGrpSpPr/>
          <p:nvPr/>
        </p:nvGrpSpPr>
        <p:grpSpPr>
          <a:xfrm>
            <a:off x="1663560" y="1689425"/>
            <a:ext cx="1137696" cy="834363"/>
            <a:chOff x="1839902" y="1752487"/>
            <a:chExt cx="1137696" cy="834363"/>
          </a:xfrm>
        </p:grpSpPr>
        <p:sp>
          <p:nvSpPr>
            <p:cNvPr id="17" name="TextBox 16">
              <a:extLst>
                <a:ext uri="{FF2B5EF4-FFF2-40B4-BE49-F238E27FC236}">
                  <a16:creationId xmlns:a16="http://schemas.microsoft.com/office/drawing/2014/main" id="{8E8588DC-6A79-48BB-1035-1D283D1C143E}"/>
                </a:ext>
              </a:extLst>
            </p:cNvPr>
            <p:cNvSpPr txBox="1"/>
            <p:nvPr/>
          </p:nvSpPr>
          <p:spPr>
            <a:xfrm>
              <a:off x="1839902" y="2269656"/>
              <a:ext cx="650306" cy="317194"/>
            </a:xfrm>
            <a:prstGeom prst="rect">
              <a:avLst/>
            </a:prstGeom>
            <a:noFill/>
          </p:spPr>
          <p:txBody>
            <a:bodyPr wrap="none" lIns="0" tIns="36000" rIns="0" bIns="34286" rtlCol="0">
              <a:spAutoFit/>
            </a:bodyPr>
            <a:lstStyle/>
            <a:p>
              <a:pPr marL="0" marR="0" lvl="0" indent="0" algn="l" defTabSz="914262"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56082"/>
                  </a:solidFill>
                  <a:effectLst/>
                  <a:uLnTx/>
                  <a:uFillTx/>
                  <a:latin typeface="Aptos" panose="02110004020202020204"/>
                  <a:ea typeface="+mn-ea"/>
                  <a:cs typeface="Arial" panose="020B0604020202020204" pitchFamily="34" charset="0"/>
                </a:rPr>
                <a:t>Surgery</a:t>
              </a:r>
              <a:endParaRPr kumimoji="0" lang="en-GB" sz="2000" b="1" i="0" u="none" strike="noStrike" kern="1200" cap="none" spc="0" normalizeH="0" baseline="0" noProof="0" dirty="0">
                <a:ln>
                  <a:noFill/>
                </a:ln>
                <a:solidFill>
                  <a:srgbClr val="156082"/>
                </a:solidFill>
                <a:effectLst/>
                <a:uLnTx/>
                <a:uFillTx/>
                <a:latin typeface="Aptos" panose="02110004020202020204"/>
                <a:ea typeface="+mn-ea"/>
                <a:cs typeface="Arial" panose="020B0604020202020204" pitchFamily="34" charset="0"/>
              </a:endParaRPr>
            </a:p>
          </p:txBody>
        </p:sp>
        <p:sp>
          <p:nvSpPr>
            <p:cNvPr id="18" name="TextBox 17">
              <a:extLst>
                <a:ext uri="{FF2B5EF4-FFF2-40B4-BE49-F238E27FC236}">
                  <a16:creationId xmlns:a16="http://schemas.microsoft.com/office/drawing/2014/main" id="{C5D7612F-AA35-4BCF-D696-E5202FF18E22}"/>
                </a:ext>
              </a:extLst>
            </p:cNvPr>
            <p:cNvSpPr txBox="1"/>
            <p:nvPr/>
          </p:nvSpPr>
          <p:spPr>
            <a:xfrm>
              <a:off x="2188544" y="1752487"/>
              <a:ext cx="789054" cy="317194"/>
            </a:xfrm>
            <a:prstGeom prst="rect">
              <a:avLst/>
            </a:prstGeom>
            <a:noFill/>
          </p:spPr>
          <p:txBody>
            <a:bodyPr wrap="square" lIns="0" tIns="36000" rIns="0" bIns="34286" rtlCol="0">
              <a:spAutoFit/>
            </a:bodyPr>
            <a:lstStyle>
              <a:defPPr>
                <a:defRPr lang="en-CH"/>
              </a:defPPr>
              <a:lvl1pPr marR="0" lvl="0" indent="0" defTabSz="914262" fontAlgn="auto">
                <a:lnSpc>
                  <a:spcPct val="100000"/>
                </a:lnSpc>
                <a:spcBef>
                  <a:spcPts val="0"/>
                </a:spcBef>
                <a:spcAft>
                  <a:spcPts val="0"/>
                </a:spcAft>
                <a:buClrTx/>
                <a:buSzTx/>
                <a:buFontTx/>
                <a:buNone/>
                <a:tabLst/>
                <a:defRPr kumimoji="0" sz="1600" b="1" i="0" u="none" strike="noStrike" cap="none" spc="0" normalizeH="0" baseline="0">
                  <a:ln>
                    <a:noFill/>
                  </a:ln>
                  <a:solidFill>
                    <a:schemeClr val="accent2"/>
                  </a:solidFill>
                  <a:effectLst/>
                  <a:uLnTx/>
                  <a:uFillTx/>
                  <a:cs typeface="Arial" panose="020B0604020202020204" pitchFamily="34" charset="0"/>
                </a:defRPr>
              </a:lvl1pPr>
            </a:lstStyle>
            <a:p>
              <a:pPr marL="0" marR="0" lvl="0" indent="0" algn="l" defTabSz="914262"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56082"/>
                  </a:solidFill>
                  <a:effectLst/>
                  <a:uLnTx/>
                  <a:uFillTx/>
                  <a:latin typeface="Aptos" panose="02110004020202020204"/>
                  <a:ea typeface="+mn-ea"/>
                  <a:cs typeface="Arial" panose="020B0604020202020204" pitchFamily="34" charset="0"/>
                </a:rPr>
                <a:t>1</a:t>
              </a:r>
              <a:r>
                <a:rPr kumimoji="0" lang="en-GB" sz="1600" b="1" i="0" u="none" strike="noStrike" kern="1200" cap="none" spc="0" normalizeH="0" baseline="30000" noProof="0" dirty="0">
                  <a:ln>
                    <a:noFill/>
                  </a:ln>
                  <a:solidFill>
                    <a:srgbClr val="156082"/>
                  </a:solidFill>
                  <a:effectLst/>
                  <a:uLnTx/>
                  <a:uFillTx/>
                  <a:latin typeface="Aptos" panose="02110004020202020204"/>
                  <a:ea typeface="+mn-ea"/>
                  <a:cs typeface="Arial" panose="020B0604020202020204" pitchFamily="34" charset="0"/>
                </a:rPr>
                <a:t>st</a:t>
              </a:r>
              <a:r>
                <a:rPr kumimoji="0" lang="en-GB" sz="1600" b="1" i="0" u="none" strike="noStrike" kern="1200" cap="none" spc="0" normalizeH="0" baseline="0" noProof="0" dirty="0">
                  <a:ln>
                    <a:noFill/>
                  </a:ln>
                  <a:solidFill>
                    <a:srgbClr val="156082"/>
                  </a:solidFill>
                  <a:effectLst/>
                  <a:uLnTx/>
                  <a:uFillTx/>
                  <a:latin typeface="Aptos" panose="02110004020202020204"/>
                  <a:ea typeface="+mn-ea"/>
                  <a:cs typeface="Arial" panose="020B0604020202020204" pitchFamily="34" charset="0"/>
                </a:rPr>
                <a:t> line</a:t>
              </a:r>
            </a:p>
          </p:txBody>
        </p:sp>
      </p:grpSp>
      <p:sp>
        <p:nvSpPr>
          <p:cNvPr id="20" name="Freeform 5">
            <a:extLst>
              <a:ext uri="{FF2B5EF4-FFF2-40B4-BE49-F238E27FC236}">
                <a16:creationId xmlns:a16="http://schemas.microsoft.com/office/drawing/2014/main" id="{58C253BE-2615-EC2D-35DB-C3A76567C32C}"/>
              </a:ext>
            </a:extLst>
          </p:cNvPr>
          <p:cNvSpPr>
            <a:spLocks/>
          </p:cNvSpPr>
          <p:nvPr/>
        </p:nvSpPr>
        <p:spPr bwMode="auto">
          <a:xfrm>
            <a:off x="1341794" y="1635362"/>
            <a:ext cx="9605473" cy="3399962"/>
          </a:xfrm>
          <a:custGeom>
            <a:avLst/>
            <a:gdLst>
              <a:gd name="T0" fmla="*/ 0 w 6269"/>
              <a:gd name="T1" fmla="*/ 0 h 2162"/>
              <a:gd name="T2" fmla="*/ 0 w 6269"/>
              <a:gd name="T3" fmla="*/ 2162 h 2162"/>
              <a:gd name="T4" fmla="*/ 6269 w 6269"/>
              <a:gd name="T5" fmla="*/ 2162 h 2162"/>
            </a:gdLst>
            <a:ahLst/>
            <a:cxnLst>
              <a:cxn ang="0">
                <a:pos x="T0" y="T1"/>
              </a:cxn>
              <a:cxn ang="0">
                <a:pos x="T2" y="T3"/>
              </a:cxn>
              <a:cxn ang="0">
                <a:pos x="T4" y="T5"/>
              </a:cxn>
            </a:cxnLst>
            <a:rect l="0" t="0" r="r" b="b"/>
            <a:pathLst>
              <a:path w="6269" h="2162">
                <a:moveTo>
                  <a:pt x="0" y="0"/>
                </a:moveTo>
                <a:lnTo>
                  <a:pt x="0" y="2162"/>
                </a:lnTo>
                <a:lnTo>
                  <a:pt x="6269" y="2162"/>
                </a:lnTo>
              </a:path>
            </a:pathLst>
          </a:custGeom>
          <a:noFill/>
          <a:ln w="25400" cap="sq">
            <a:solidFill>
              <a:schemeClr val="tx1"/>
            </a:solidFill>
            <a:prstDash val="solid"/>
            <a:miter lim="800000"/>
            <a:headEnd type="triangle" w="lg" len="lg"/>
            <a:tailEnd type="triangle" w="lg" len="lg"/>
          </a:ln>
          <a:extLst>
            <a:ext uri="{909E8E84-426E-40dd-AFC4-6F175D3DCCD1}">
              <a14:hiddenFill xmlns:a14="http://schemas.microsoft.com/office/drawing/2010/main" xmlns="">
                <a:solidFill>
                  <a:srgbClr val="FFFFFF"/>
                </a:solidFill>
              </a14:hiddenFill>
            </a:ext>
          </a:extLst>
        </p:spPr>
        <p:txBody>
          <a:bodyPr vert="horz" wrap="square" lIns="68571" tIns="34286" rIns="68571" bIns="34286" numCol="1" anchor="t" anchorCtr="0" compatLnSpc="1">
            <a:prstTxWarp prst="textNoShape">
              <a:avLst/>
            </a:prstTxWarp>
          </a:bodyPr>
          <a:lstStyle/>
          <a:p>
            <a:pPr marL="0" marR="0" lvl="0" indent="0" algn="l" defTabSz="685714"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F9ED5"/>
              </a:solidFill>
              <a:effectLst/>
              <a:uLnTx/>
              <a:uFillTx/>
              <a:latin typeface="Aptos" panose="02110004020202020204"/>
              <a:ea typeface="+mn-ea"/>
              <a:cs typeface="Arial" panose="020B0604020202020204" pitchFamily="34" charset="0"/>
            </a:endParaRPr>
          </a:p>
        </p:txBody>
      </p:sp>
      <p:sp>
        <p:nvSpPr>
          <p:cNvPr id="21" name="TextBox 20">
            <a:extLst>
              <a:ext uri="{FF2B5EF4-FFF2-40B4-BE49-F238E27FC236}">
                <a16:creationId xmlns:a16="http://schemas.microsoft.com/office/drawing/2014/main" id="{44B830C1-FD4E-ED28-3047-7FCF78B1F8F3}"/>
              </a:ext>
            </a:extLst>
          </p:cNvPr>
          <p:cNvSpPr txBox="1"/>
          <p:nvPr/>
        </p:nvSpPr>
        <p:spPr>
          <a:xfrm>
            <a:off x="5012729" y="3356473"/>
            <a:ext cx="1106007" cy="286416"/>
          </a:xfrm>
          <a:prstGeom prst="rect">
            <a:avLst/>
          </a:prstGeom>
          <a:noFill/>
        </p:spPr>
        <p:txBody>
          <a:bodyPr wrap="square" lIns="0" tIns="36000" rIns="0" bIns="34286" rtlCol="0" anchor="b">
            <a:spAutoFit/>
          </a:bodyPr>
          <a:lstStyle/>
          <a:p>
            <a:pPr marL="0" marR="0" lvl="0" indent="0" algn="ctr" defTabSz="914262"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PFI: 8 months</a:t>
            </a:r>
          </a:p>
        </p:txBody>
      </p:sp>
      <p:sp>
        <p:nvSpPr>
          <p:cNvPr id="22" name="TextBox 21">
            <a:extLst>
              <a:ext uri="{FF2B5EF4-FFF2-40B4-BE49-F238E27FC236}">
                <a16:creationId xmlns:a16="http://schemas.microsoft.com/office/drawing/2014/main" id="{7FD2F506-7DC0-780C-38C4-F8454BBEDBFF}"/>
              </a:ext>
            </a:extLst>
          </p:cNvPr>
          <p:cNvSpPr txBox="1"/>
          <p:nvPr/>
        </p:nvSpPr>
        <p:spPr>
          <a:xfrm>
            <a:off x="2589278" y="3345650"/>
            <a:ext cx="1106007" cy="286416"/>
          </a:xfrm>
          <a:prstGeom prst="rect">
            <a:avLst/>
          </a:prstGeom>
          <a:noFill/>
        </p:spPr>
        <p:txBody>
          <a:bodyPr wrap="none" lIns="0" tIns="36000" rIns="0" bIns="34286" rtlCol="0">
            <a:spAutoFit/>
          </a:bodyPr>
          <a:lstStyle/>
          <a:p>
            <a:pPr marL="0" marR="0" lvl="0" indent="0" algn="ctr" defTabSz="914262"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PFI: 12 months</a:t>
            </a:r>
          </a:p>
        </p:txBody>
      </p:sp>
      <p:sp>
        <p:nvSpPr>
          <p:cNvPr id="23" name="TextBox 22">
            <a:extLst>
              <a:ext uri="{FF2B5EF4-FFF2-40B4-BE49-F238E27FC236}">
                <a16:creationId xmlns:a16="http://schemas.microsoft.com/office/drawing/2014/main" id="{985DE071-4E67-DF8F-9D58-56EEAE9FE2C9}"/>
              </a:ext>
            </a:extLst>
          </p:cNvPr>
          <p:cNvSpPr txBox="1"/>
          <p:nvPr/>
        </p:nvSpPr>
        <p:spPr>
          <a:xfrm>
            <a:off x="10500604" y="2303892"/>
            <a:ext cx="964028" cy="315463"/>
          </a:xfrm>
          <a:prstGeom prst="rect">
            <a:avLst/>
          </a:prstGeom>
          <a:noFill/>
          <a:ln>
            <a:noFill/>
          </a:ln>
        </p:spPr>
        <p:txBody>
          <a:bodyPr wrap="none" lIns="68571" tIns="34286" rIns="68571" bIns="34286" rtlCol="0">
            <a:spAutoFit/>
          </a:bodyPr>
          <a:lstStyle/>
          <a:p>
            <a:pPr marL="0" marR="0" lvl="0" indent="0" algn="ctr" defTabSz="914262"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96B24">
                    <a:lumMod val="75000"/>
                  </a:srgbClr>
                </a:solidFill>
                <a:effectLst/>
                <a:uLnTx/>
                <a:uFillTx/>
                <a:latin typeface="Aptos" panose="02110004020202020204"/>
                <a:ea typeface="+mn-ea"/>
                <a:cs typeface="Arial" panose="020B0604020202020204" pitchFamily="34" charset="0"/>
              </a:rPr>
              <a:t>Occlusion</a:t>
            </a:r>
          </a:p>
        </p:txBody>
      </p:sp>
      <p:sp>
        <p:nvSpPr>
          <p:cNvPr id="25" name="TextBox 24">
            <a:extLst>
              <a:ext uri="{FF2B5EF4-FFF2-40B4-BE49-F238E27FC236}">
                <a16:creationId xmlns:a16="http://schemas.microsoft.com/office/drawing/2014/main" id="{89A80F7D-564C-184F-3B18-65188F317DBB}"/>
              </a:ext>
            </a:extLst>
          </p:cNvPr>
          <p:cNvSpPr txBox="1"/>
          <p:nvPr/>
        </p:nvSpPr>
        <p:spPr>
          <a:xfrm>
            <a:off x="10441588" y="1863077"/>
            <a:ext cx="444655" cy="807905"/>
          </a:xfrm>
          <a:prstGeom prst="rect">
            <a:avLst/>
          </a:prstGeom>
          <a:noFill/>
          <a:ln>
            <a:noFill/>
          </a:ln>
        </p:spPr>
        <p:txBody>
          <a:bodyPr wrap="none" lIns="68571" tIns="34286" rIns="68571" bIns="34286" rtlCol="0">
            <a:spAutoFit/>
          </a:bodyPr>
          <a:lstStyle/>
          <a:p>
            <a:pPr marL="0" marR="0" lvl="0" indent="0" algn="l" defTabSz="914262"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196B24">
                    <a:lumMod val="75000"/>
                  </a:srgbClr>
                </a:solidFill>
                <a:effectLst/>
                <a:uLnTx/>
                <a:uFillTx/>
                <a:latin typeface="Aptos" panose="02110004020202020204"/>
                <a:ea typeface="+mn-ea"/>
                <a:cs typeface="Arial" panose="020B0604020202020204" pitchFamily="34" charset="0"/>
              </a:rPr>
              <a:t>*</a:t>
            </a:r>
          </a:p>
        </p:txBody>
      </p:sp>
      <p:grpSp>
        <p:nvGrpSpPr>
          <p:cNvPr id="76" name="Group 75">
            <a:extLst>
              <a:ext uri="{FF2B5EF4-FFF2-40B4-BE49-F238E27FC236}">
                <a16:creationId xmlns:a16="http://schemas.microsoft.com/office/drawing/2014/main" id="{1626EA55-BB0F-A411-5E31-953A4553D30C}"/>
              </a:ext>
            </a:extLst>
          </p:cNvPr>
          <p:cNvGrpSpPr/>
          <p:nvPr/>
        </p:nvGrpSpPr>
        <p:grpSpPr>
          <a:xfrm>
            <a:off x="1580171" y="2171188"/>
            <a:ext cx="8560527" cy="2191"/>
            <a:chOff x="1756513" y="2234250"/>
            <a:chExt cx="8560527" cy="2191"/>
          </a:xfrm>
        </p:grpSpPr>
        <p:cxnSp>
          <p:nvCxnSpPr>
            <p:cNvPr id="69" name="Straight Arrow Connector 68">
              <a:extLst>
                <a:ext uri="{FF2B5EF4-FFF2-40B4-BE49-F238E27FC236}">
                  <a16:creationId xmlns:a16="http://schemas.microsoft.com/office/drawing/2014/main" id="{072EC978-8785-9337-6E41-2C8E22852B14}"/>
                </a:ext>
              </a:extLst>
            </p:cNvPr>
            <p:cNvCxnSpPr>
              <a:cxnSpLocks/>
            </p:cNvCxnSpPr>
            <p:nvPr/>
          </p:nvCxnSpPr>
          <p:spPr>
            <a:xfrm>
              <a:off x="1756513" y="2234250"/>
              <a:ext cx="826559" cy="0"/>
            </a:xfrm>
            <a:prstGeom prst="straightConnector1">
              <a:avLst/>
            </a:prstGeom>
            <a:ln w="19050">
              <a:solidFill>
                <a:schemeClr val="accent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60D803A5-79C4-C228-1FF2-19EA90460218}"/>
                </a:ext>
              </a:extLst>
            </p:cNvPr>
            <p:cNvCxnSpPr>
              <a:cxnSpLocks/>
            </p:cNvCxnSpPr>
            <p:nvPr/>
          </p:nvCxnSpPr>
          <p:spPr>
            <a:xfrm>
              <a:off x="4291143" y="2234250"/>
              <a:ext cx="720798" cy="0"/>
            </a:xfrm>
            <a:prstGeom prst="straightConnector1">
              <a:avLst/>
            </a:prstGeom>
            <a:ln w="19050">
              <a:solidFill>
                <a:schemeClr val="accent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67EC54E6-E070-34D5-149A-E43546BD070D}"/>
                </a:ext>
              </a:extLst>
            </p:cNvPr>
            <p:cNvCxnSpPr>
              <a:cxnSpLocks/>
            </p:cNvCxnSpPr>
            <p:nvPr/>
          </p:nvCxnSpPr>
          <p:spPr>
            <a:xfrm>
              <a:off x="6799360" y="2234250"/>
              <a:ext cx="699937" cy="0"/>
            </a:xfrm>
            <a:prstGeom prst="straightConnector1">
              <a:avLst/>
            </a:prstGeom>
            <a:ln w="19050">
              <a:solidFill>
                <a:schemeClr val="tx1">
                  <a:lumMod val="60000"/>
                  <a:lumOff val="40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FC81DE6F-3408-D058-1774-6736E6A2E81C}"/>
                </a:ext>
              </a:extLst>
            </p:cNvPr>
            <p:cNvCxnSpPr>
              <a:cxnSpLocks/>
            </p:cNvCxnSpPr>
            <p:nvPr/>
          </p:nvCxnSpPr>
          <p:spPr>
            <a:xfrm>
              <a:off x="9822891" y="2236441"/>
              <a:ext cx="494149" cy="0"/>
            </a:xfrm>
            <a:prstGeom prst="straightConnector1">
              <a:avLst/>
            </a:prstGeom>
            <a:ln w="19050">
              <a:solidFill>
                <a:schemeClr val="tx1">
                  <a:lumMod val="60000"/>
                  <a:lumOff val="40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6C35526B-621F-AD2D-EB70-97F4E6F1FE89}"/>
                </a:ext>
              </a:extLst>
            </p:cNvPr>
            <p:cNvCxnSpPr>
              <a:cxnSpLocks/>
            </p:cNvCxnSpPr>
            <p:nvPr/>
          </p:nvCxnSpPr>
          <p:spPr>
            <a:xfrm>
              <a:off x="9070687" y="2236441"/>
              <a:ext cx="549053" cy="0"/>
            </a:xfrm>
            <a:prstGeom prst="straightConnector1">
              <a:avLst/>
            </a:prstGeom>
            <a:ln w="19050">
              <a:solidFill>
                <a:schemeClr val="tx1">
                  <a:lumMod val="60000"/>
                  <a:lumOff val="40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5E90E545-5E1A-9D70-0F51-2DDE2F8D3B5E}"/>
                </a:ext>
              </a:extLst>
            </p:cNvPr>
            <p:cNvCxnSpPr>
              <a:cxnSpLocks/>
            </p:cNvCxnSpPr>
            <p:nvPr/>
          </p:nvCxnSpPr>
          <p:spPr>
            <a:xfrm>
              <a:off x="8182510" y="2236441"/>
              <a:ext cx="658864" cy="0"/>
            </a:xfrm>
            <a:prstGeom prst="straightConnector1">
              <a:avLst/>
            </a:prstGeom>
            <a:ln w="19050">
              <a:solidFill>
                <a:schemeClr val="tx1">
                  <a:lumMod val="60000"/>
                  <a:lumOff val="40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cxnSp>
        <p:nvCxnSpPr>
          <p:cNvPr id="37" name="Straight Arrow Connector 36">
            <a:extLst>
              <a:ext uri="{FF2B5EF4-FFF2-40B4-BE49-F238E27FC236}">
                <a16:creationId xmlns:a16="http://schemas.microsoft.com/office/drawing/2014/main" id="{32301F3D-02C8-663B-2EAD-E0BF05A0974C}"/>
              </a:ext>
            </a:extLst>
          </p:cNvPr>
          <p:cNvCxnSpPr>
            <a:cxnSpLocks/>
          </p:cNvCxnSpPr>
          <p:nvPr/>
        </p:nvCxnSpPr>
        <p:spPr>
          <a:xfrm>
            <a:off x="1580170" y="2171187"/>
            <a:ext cx="826559" cy="0"/>
          </a:xfrm>
          <a:prstGeom prst="straightConnector1">
            <a:avLst/>
          </a:prstGeom>
          <a:ln w="28575">
            <a:solidFill>
              <a:schemeClr val="accent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64708FCE-D9DC-AD64-FD6E-3175F2C5733A}"/>
              </a:ext>
            </a:extLst>
          </p:cNvPr>
          <p:cNvGrpSpPr/>
          <p:nvPr/>
        </p:nvGrpSpPr>
        <p:grpSpPr>
          <a:xfrm>
            <a:off x="4114800" y="2171187"/>
            <a:ext cx="3208154" cy="0"/>
            <a:chOff x="4291142" y="2234249"/>
            <a:chExt cx="3208154" cy="0"/>
          </a:xfrm>
        </p:grpSpPr>
        <p:cxnSp>
          <p:nvCxnSpPr>
            <p:cNvPr id="38" name="Straight Arrow Connector 37">
              <a:extLst>
                <a:ext uri="{FF2B5EF4-FFF2-40B4-BE49-F238E27FC236}">
                  <a16:creationId xmlns:a16="http://schemas.microsoft.com/office/drawing/2014/main" id="{548B6D3C-6333-A9DA-D03C-6A226EAA9CF6}"/>
                </a:ext>
              </a:extLst>
            </p:cNvPr>
            <p:cNvCxnSpPr>
              <a:cxnSpLocks/>
            </p:cNvCxnSpPr>
            <p:nvPr/>
          </p:nvCxnSpPr>
          <p:spPr>
            <a:xfrm>
              <a:off x="4291142" y="2234249"/>
              <a:ext cx="720798" cy="0"/>
            </a:xfrm>
            <a:prstGeom prst="straightConnector1">
              <a:avLst/>
            </a:prstGeom>
            <a:ln w="28575">
              <a:solidFill>
                <a:schemeClr val="accent2"/>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E9D9DC2-0E28-D9B2-1760-7374849268A9}"/>
                </a:ext>
              </a:extLst>
            </p:cNvPr>
            <p:cNvCxnSpPr>
              <a:cxnSpLocks/>
            </p:cNvCxnSpPr>
            <p:nvPr/>
          </p:nvCxnSpPr>
          <p:spPr>
            <a:xfrm>
              <a:off x="6799359" y="2234249"/>
              <a:ext cx="699937" cy="0"/>
            </a:xfrm>
            <a:prstGeom prst="straightConnector1">
              <a:avLst/>
            </a:prstGeom>
            <a:ln w="28575">
              <a:solidFill>
                <a:schemeClr val="accent2"/>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CBC53D4A-7B80-2C3C-B28F-376507186594}"/>
              </a:ext>
            </a:extLst>
          </p:cNvPr>
          <p:cNvGrpSpPr/>
          <p:nvPr/>
        </p:nvGrpSpPr>
        <p:grpSpPr>
          <a:xfrm>
            <a:off x="7999509" y="2173378"/>
            <a:ext cx="2141188" cy="741032"/>
            <a:chOff x="8175851" y="2236440"/>
            <a:chExt cx="2141188" cy="741032"/>
          </a:xfrm>
        </p:grpSpPr>
        <p:grpSp>
          <p:nvGrpSpPr>
            <p:cNvPr id="77" name="Group 76">
              <a:extLst>
                <a:ext uri="{FF2B5EF4-FFF2-40B4-BE49-F238E27FC236}">
                  <a16:creationId xmlns:a16="http://schemas.microsoft.com/office/drawing/2014/main" id="{C88C05DF-0268-49BD-D7F8-65C7293CF67F}"/>
                </a:ext>
              </a:extLst>
            </p:cNvPr>
            <p:cNvGrpSpPr/>
            <p:nvPr/>
          </p:nvGrpSpPr>
          <p:grpSpPr>
            <a:xfrm>
              <a:off x="8175851" y="2397941"/>
              <a:ext cx="1584653" cy="579531"/>
              <a:chOff x="8175851" y="2397941"/>
              <a:chExt cx="1584653" cy="579531"/>
            </a:xfrm>
          </p:grpSpPr>
          <p:cxnSp>
            <p:nvCxnSpPr>
              <p:cNvPr id="51" name="Straight Arrow Connector 50">
                <a:extLst>
                  <a:ext uri="{FF2B5EF4-FFF2-40B4-BE49-F238E27FC236}">
                    <a16:creationId xmlns:a16="http://schemas.microsoft.com/office/drawing/2014/main" id="{B9B0A227-3569-3B86-3ACA-1E99323A9293}"/>
                  </a:ext>
                </a:extLst>
              </p:cNvPr>
              <p:cNvCxnSpPr>
                <a:cxnSpLocks/>
              </p:cNvCxnSpPr>
              <p:nvPr/>
            </p:nvCxnSpPr>
            <p:spPr>
              <a:xfrm>
                <a:off x="8935821" y="2397941"/>
                <a:ext cx="0" cy="386354"/>
              </a:xfrm>
              <a:prstGeom prst="straightConnector1">
                <a:avLst/>
              </a:prstGeom>
              <a:ln w="28575">
                <a:solidFill>
                  <a:schemeClr val="accent3">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ED88260A-8CB7-AEF3-ED67-94D2D23889C3}"/>
                  </a:ext>
                </a:extLst>
              </p:cNvPr>
              <p:cNvCxnSpPr>
                <a:cxnSpLocks/>
              </p:cNvCxnSpPr>
              <p:nvPr/>
            </p:nvCxnSpPr>
            <p:spPr>
              <a:xfrm>
                <a:off x="9760504" y="2397941"/>
                <a:ext cx="0" cy="386354"/>
              </a:xfrm>
              <a:prstGeom prst="straightConnector1">
                <a:avLst/>
              </a:prstGeom>
              <a:ln w="28575">
                <a:solidFill>
                  <a:schemeClr val="accent3">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EEBCED8-624A-6091-3F7C-20D5A29960DB}"/>
                  </a:ext>
                </a:extLst>
              </p:cNvPr>
              <p:cNvCxnSpPr>
                <a:cxnSpLocks/>
              </p:cNvCxnSpPr>
              <p:nvPr/>
            </p:nvCxnSpPr>
            <p:spPr>
              <a:xfrm>
                <a:off x="8175851" y="2591118"/>
                <a:ext cx="0" cy="386354"/>
              </a:xfrm>
              <a:prstGeom prst="straightConnector1">
                <a:avLst/>
              </a:prstGeom>
              <a:ln w="28575">
                <a:solidFill>
                  <a:schemeClr val="accent3">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45" name="Straight Arrow Connector 44">
              <a:extLst>
                <a:ext uri="{FF2B5EF4-FFF2-40B4-BE49-F238E27FC236}">
                  <a16:creationId xmlns:a16="http://schemas.microsoft.com/office/drawing/2014/main" id="{39644D1B-764B-C797-224C-CBDD66DB1B1F}"/>
                </a:ext>
              </a:extLst>
            </p:cNvPr>
            <p:cNvCxnSpPr>
              <a:cxnSpLocks/>
            </p:cNvCxnSpPr>
            <p:nvPr/>
          </p:nvCxnSpPr>
          <p:spPr>
            <a:xfrm>
              <a:off x="9822890" y="2236440"/>
              <a:ext cx="494149" cy="0"/>
            </a:xfrm>
            <a:prstGeom prst="straightConnector1">
              <a:avLst/>
            </a:prstGeom>
            <a:ln w="28575">
              <a:solidFill>
                <a:schemeClr val="accent3">
                  <a:lumMod val="7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E0D4AA28-E9BE-DE77-B217-FD16C7A557AB}"/>
                </a:ext>
              </a:extLst>
            </p:cNvPr>
            <p:cNvCxnSpPr>
              <a:cxnSpLocks/>
            </p:cNvCxnSpPr>
            <p:nvPr/>
          </p:nvCxnSpPr>
          <p:spPr>
            <a:xfrm>
              <a:off x="9070686" y="2236440"/>
              <a:ext cx="549053" cy="0"/>
            </a:xfrm>
            <a:prstGeom prst="straightConnector1">
              <a:avLst/>
            </a:prstGeom>
            <a:ln w="28575">
              <a:solidFill>
                <a:schemeClr val="accent3">
                  <a:lumMod val="7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830383C-CF50-9B0C-E571-53D95E9A414C}"/>
                </a:ext>
              </a:extLst>
            </p:cNvPr>
            <p:cNvCxnSpPr>
              <a:cxnSpLocks/>
            </p:cNvCxnSpPr>
            <p:nvPr/>
          </p:nvCxnSpPr>
          <p:spPr>
            <a:xfrm>
              <a:off x="8182509" y="2236440"/>
              <a:ext cx="658864" cy="0"/>
            </a:xfrm>
            <a:prstGeom prst="straightConnector1">
              <a:avLst/>
            </a:prstGeom>
            <a:ln w="28575">
              <a:solidFill>
                <a:schemeClr val="accent3">
                  <a:lumMod val="7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AA6E982-FECA-6515-0651-BFF3184AE4B2}"/>
              </a:ext>
            </a:extLst>
          </p:cNvPr>
          <p:cNvSpPr>
            <a:spLocks noGrp="1"/>
          </p:cNvSpPr>
          <p:nvPr>
            <p:ph type="title"/>
          </p:nvPr>
        </p:nvSpPr>
        <p:spPr>
          <a:xfrm>
            <a:off x="661858" y="143419"/>
            <a:ext cx="10515600" cy="1325563"/>
          </a:xfrm>
        </p:spPr>
        <p:txBody>
          <a:bodyPr>
            <a:normAutofit/>
          </a:bodyPr>
          <a:lstStyle/>
          <a:p>
            <a:pPr algn="ctr"/>
            <a:r>
              <a:rPr lang="en-GB" sz="4000" b="1" dirty="0">
                <a:solidFill>
                  <a:schemeClr val="tx2">
                    <a:lumMod val="90000"/>
                    <a:lumOff val="10000"/>
                  </a:schemeClr>
                </a:solidFill>
                <a:latin typeface="Arial Narrow" panose="020B0604020202020204" pitchFamily="34" charset="0"/>
                <a:cs typeface="Arial Narrow" panose="020B0604020202020204" pitchFamily="34" charset="0"/>
              </a:rPr>
              <a:t>Natural history of ovarian cancer evolution</a:t>
            </a:r>
          </a:p>
        </p:txBody>
      </p:sp>
      <p:sp>
        <p:nvSpPr>
          <p:cNvPr id="3" name="Footer Placeholder 2">
            <a:extLst>
              <a:ext uri="{FF2B5EF4-FFF2-40B4-BE49-F238E27FC236}">
                <a16:creationId xmlns:a16="http://schemas.microsoft.com/office/drawing/2014/main" id="{A740A14A-2878-E09A-EF8C-E7DE5900CCCF}"/>
              </a:ext>
            </a:extLst>
          </p:cNvPr>
          <p:cNvSpPr>
            <a:spLocks noGrp="1"/>
          </p:cNvSpPr>
          <p:nvPr>
            <p:ph type="ftr" sz="quarter" idx="11"/>
          </p:nvPr>
        </p:nvSpPr>
        <p:spPr>
          <a:xfrm>
            <a:off x="0" y="6398155"/>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Giornelli</a:t>
            </a: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GH. </a:t>
            </a:r>
            <a:r>
              <a:rPr kumimoji="0" lang="en-GB" sz="1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Springerplus</a:t>
            </a: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2016;5(1):1197. </a:t>
            </a:r>
          </a:p>
        </p:txBody>
      </p:sp>
      <p:sp>
        <p:nvSpPr>
          <p:cNvPr id="6" name="TextBox 5">
            <a:extLst>
              <a:ext uri="{FF2B5EF4-FFF2-40B4-BE49-F238E27FC236}">
                <a16:creationId xmlns:a16="http://schemas.microsoft.com/office/drawing/2014/main" id="{D0BA6511-AFE5-CDF0-B153-39A7993ADA50}"/>
              </a:ext>
            </a:extLst>
          </p:cNvPr>
          <p:cNvSpPr txBox="1"/>
          <p:nvPr/>
        </p:nvSpPr>
        <p:spPr>
          <a:xfrm>
            <a:off x="1117930" y="5491382"/>
            <a:ext cx="99865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“Most patients will relapse within the first 2 years after diagnosis, even after an optimal primary cytoreductive surgery and six cycles of the standard adjuvant chemotherapy with carboplatin/paclitaxel”</a:t>
            </a:r>
          </a:p>
        </p:txBody>
      </p:sp>
      <p:sp>
        <p:nvSpPr>
          <p:cNvPr id="83" name="TextBox 82">
            <a:extLst>
              <a:ext uri="{FF2B5EF4-FFF2-40B4-BE49-F238E27FC236}">
                <a16:creationId xmlns:a16="http://schemas.microsoft.com/office/drawing/2014/main" id="{2EB2FA74-0337-AD47-9FCD-87FD36F38233}"/>
              </a:ext>
            </a:extLst>
          </p:cNvPr>
          <p:cNvSpPr txBox="1"/>
          <p:nvPr/>
        </p:nvSpPr>
        <p:spPr>
          <a:xfrm>
            <a:off x="9441806" y="5172995"/>
            <a:ext cx="1883529" cy="230832"/>
          </a:xfrm>
          <a:prstGeom prst="rect">
            <a:avLst/>
          </a:prstGeom>
          <a:no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Figure adapted from </a:t>
            </a:r>
            <a:r>
              <a:rPr kumimoji="0" lang="en-GB" sz="900" b="0" i="0" u="none" strike="noStrike" kern="1200" cap="none" spc="0" normalizeH="0" baseline="0" noProof="0" dirty="0" err="1">
                <a:ln>
                  <a:noFill/>
                </a:ln>
                <a:solidFill>
                  <a:prstClr val="black"/>
                </a:solidFill>
                <a:effectLst/>
                <a:uLnTx/>
                <a:uFillTx/>
                <a:latin typeface="Aptos" panose="02110004020202020204"/>
                <a:ea typeface="+mn-ea"/>
                <a:cs typeface="+mn-cs"/>
              </a:rPr>
              <a:t>Giornelli</a:t>
            </a: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 GH, et al.</a:t>
            </a:r>
            <a:r>
              <a:rPr kumimoji="0" lang="en-GB" sz="900" b="0" i="0" u="none" strike="noStrike" kern="1200" cap="none" spc="0" normalizeH="0" baseline="30000" noProof="0" dirty="0">
                <a:ln>
                  <a:noFill/>
                </a:ln>
                <a:solidFill>
                  <a:prstClr val="black"/>
                </a:solidFill>
                <a:effectLst/>
                <a:uLnTx/>
                <a:uFillTx/>
                <a:latin typeface="Aptos" panose="02110004020202020204"/>
                <a:ea typeface="+mn-ea"/>
                <a:cs typeface="+mn-cs"/>
              </a:rPr>
              <a:t>1</a:t>
            </a:r>
          </a:p>
        </p:txBody>
      </p:sp>
    </p:spTree>
    <p:extLst>
      <p:ext uri="{BB962C8B-B14F-4D97-AF65-F5344CB8AC3E}">
        <p14:creationId xmlns:p14="http://schemas.microsoft.com/office/powerpoint/2010/main" val="247472625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35E4536-D0FF-8C65-41BC-DAA1386031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9758" y="150777"/>
            <a:ext cx="4950423" cy="32782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305EAA1C-5143-FD2F-ABAE-A37A747B1D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535" y="3589621"/>
            <a:ext cx="5554999" cy="311760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0F3B206F-3C6B-833A-8307-065387361C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535" y="243474"/>
            <a:ext cx="5554999" cy="321425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8958DE25-6E13-AE9A-B222-79E8E389A5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2065" y="3589621"/>
            <a:ext cx="4950423" cy="3074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6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6D08D7-B57E-32DA-3094-4305830A4068}"/>
              </a:ext>
            </a:extLst>
          </p:cNvPr>
          <p:cNvPicPr>
            <a:picLocks noChangeAspect="1"/>
          </p:cNvPicPr>
          <p:nvPr/>
        </p:nvPicPr>
        <p:blipFill>
          <a:blip r:embed="rId2"/>
          <a:srcRect/>
          <a:stretch/>
        </p:blipFill>
        <p:spPr>
          <a:xfrm>
            <a:off x="2286000" y="228600"/>
            <a:ext cx="3086100" cy="6172200"/>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F6FD3019-3293-CA10-EAB5-1A98763780B8}"/>
              </a:ext>
            </a:extLst>
          </p:cNvPr>
          <p:cNvPicPr>
            <a:picLocks noChangeAspect="1"/>
          </p:cNvPicPr>
          <p:nvPr/>
        </p:nvPicPr>
        <p:blipFill>
          <a:blip r:embed="rId3"/>
          <a:srcRect/>
          <a:stretch/>
        </p:blipFill>
        <p:spPr>
          <a:xfrm>
            <a:off x="6400800" y="228600"/>
            <a:ext cx="3086100" cy="6172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9875679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352A37D-CFCF-AF73-E00E-1CF7A5D231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247" y="1568538"/>
            <a:ext cx="7163897" cy="31738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70550E0-9DF4-DB89-05AC-0C4D82B98137}"/>
              </a:ext>
            </a:extLst>
          </p:cNvPr>
          <p:cNvSpPr txBox="1"/>
          <p:nvPr/>
        </p:nvSpPr>
        <p:spPr>
          <a:xfrm>
            <a:off x="64439" y="6508257"/>
            <a:ext cx="60433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https://institute-genetics-</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cancer.ed.ac.uk</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/news-and-events/news-2022/pembrolizumab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711F060C-097E-1B17-F14D-9C9AE8EE9EEB}"/>
              </a:ext>
            </a:extLst>
          </p:cNvPr>
          <p:cNvSpPr txBox="1"/>
          <p:nvPr/>
        </p:nvSpPr>
        <p:spPr>
          <a:xfrm>
            <a:off x="7655922" y="1489157"/>
            <a:ext cx="4387741" cy="4524315"/>
          </a:xfrm>
          <a:prstGeom prst="rect">
            <a:avLst/>
          </a:prstGeom>
          <a:noFill/>
          <a:ln w="57150">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Pembrolizumab</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is a humanized monoclonal antibody binding to the programmed cell death protein 1 (</a:t>
            </a: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PD-1</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receptors on lymphocytes.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It is used in cancer immunotherapy to treat many types of cancer and administered by slow intravenous injection.</a:t>
            </a:r>
          </a:p>
        </p:txBody>
      </p:sp>
      <p:sp>
        <p:nvSpPr>
          <p:cNvPr id="4" name="TextBox 3">
            <a:extLst>
              <a:ext uri="{FF2B5EF4-FFF2-40B4-BE49-F238E27FC236}">
                <a16:creationId xmlns:a16="http://schemas.microsoft.com/office/drawing/2014/main" id="{9D9B855B-4ED5-2A78-68C0-11AAE4691D2C}"/>
              </a:ext>
            </a:extLst>
          </p:cNvPr>
          <p:cNvSpPr txBox="1"/>
          <p:nvPr/>
        </p:nvSpPr>
        <p:spPr>
          <a:xfrm>
            <a:off x="3875316" y="220575"/>
            <a:ext cx="438774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Pembrolizumab</a:t>
            </a:r>
          </a:p>
        </p:txBody>
      </p:sp>
      <p:sp>
        <p:nvSpPr>
          <p:cNvPr id="5" name="TextBox 4">
            <a:extLst>
              <a:ext uri="{FF2B5EF4-FFF2-40B4-BE49-F238E27FC236}">
                <a16:creationId xmlns:a16="http://schemas.microsoft.com/office/drawing/2014/main" id="{662BE46D-E793-2179-141A-8ED8890C21BB}"/>
              </a:ext>
            </a:extLst>
          </p:cNvPr>
          <p:cNvSpPr txBox="1"/>
          <p:nvPr/>
        </p:nvSpPr>
        <p:spPr>
          <a:xfrm>
            <a:off x="252247" y="5090142"/>
            <a:ext cx="7031422" cy="923330"/>
          </a:xfrm>
          <a:prstGeom prst="rect">
            <a:avLst/>
          </a:prstGeom>
          <a:noFill/>
          <a:ln w="57150">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PD-1 ligands (</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PD-L1</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bind to the PD-1 receptors and are present on both tumor cells and activated T cells, B cells, and myeloid cells. It plays a major role in immune regulation</a:t>
            </a:r>
          </a:p>
        </p:txBody>
      </p:sp>
    </p:spTree>
    <p:extLst>
      <p:ext uri="{BB962C8B-B14F-4D97-AF65-F5344CB8AC3E}">
        <p14:creationId xmlns:p14="http://schemas.microsoft.com/office/powerpoint/2010/main" val="225197212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3877" y="6006956"/>
            <a:ext cx="693286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Alvarez RD,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Matulonis</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UA, Herzog TJ, Coleman RL, Monk BJ, </a:t>
            </a: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Markman M</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200" b="0" i="1" u="none" strike="noStrike" kern="1200" cap="none" spc="0" normalizeH="0" baseline="0" noProof="0" dirty="0" err="1">
                <a:ln>
                  <a:noFill/>
                </a:ln>
                <a:solidFill>
                  <a:prstClr val="black"/>
                </a:solidFill>
                <a:effectLst/>
                <a:uLnTx/>
                <a:uFillTx/>
                <a:latin typeface="Aptos" panose="02110004020202020204"/>
                <a:ea typeface="+mn-ea"/>
                <a:cs typeface="+mn-cs"/>
              </a:rPr>
              <a:t>Gynecol</a:t>
            </a:r>
            <a:r>
              <a:rPr kumimoji="0" lang="it-IT" sz="1200" b="0" i="1"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200" b="0" i="1" u="none" strike="noStrike" kern="1200" cap="none" spc="0" normalizeH="0" baseline="0" noProof="0" dirty="0" err="1">
                <a:ln>
                  <a:noFill/>
                </a:ln>
                <a:solidFill>
                  <a:prstClr val="black"/>
                </a:solidFill>
                <a:effectLst/>
                <a:uLnTx/>
                <a:uFillTx/>
                <a:latin typeface="Aptos" panose="02110004020202020204"/>
                <a:ea typeface="+mn-ea"/>
                <a:cs typeface="+mn-cs"/>
              </a:rPr>
              <a:t>Oncol</a:t>
            </a:r>
            <a:r>
              <a:rPr kumimoji="0" lang="it-IT" sz="1200" b="0" i="0" u="none" strike="noStrike" kern="1200" cap="none" spc="0" normalizeH="0" baseline="0" noProof="0" dirty="0">
                <a:ln>
                  <a:noFill/>
                </a:ln>
                <a:solidFill>
                  <a:prstClr val="black"/>
                </a:solidFill>
                <a:effectLst/>
                <a:uLnTx/>
                <a:uFillTx/>
                <a:latin typeface="Aptos" panose="02110004020202020204"/>
                <a:ea typeface="+mn-ea"/>
                <a:cs typeface="+mn-cs"/>
              </a:rPr>
              <a:t>. 2016;141(3):405-9.</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8" name="Rectangle 27"/>
          <p:cNvSpPr/>
          <p:nvPr/>
        </p:nvSpPr>
        <p:spPr>
          <a:xfrm>
            <a:off x="8460082" y="2794661"/>
            <a:ext cx="2309273" cy="29079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365760" rtlCol="0" anchor="t"/>
          <a:lstStyle/>
          <a:p>
            <a:pPr marL="251460" marR="0" lvl="0" indent="-251460" algn="l" defTabSz="914400" rtl="0" eaLnBrk="1" fontAlgn="auto" latinLnBrk="0" hangingPunct="1">
              <a:lnSpc>
                <a:spcPct val="100000"/>
              </a:lnSpc>
              <a:spcBef>
                <a:spcPts val="0"/>
              </a:spcBef>
              <a:spcAft>
                <a:spcPts val="1200"/>
              </a:spcAft>
              <a:buClrTx/>
              <a:buSzTx/>
              <a:buFontTx/>
              <a:buAutoNum type="arabicPeriod"/>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 or fewer lines</a:t>
            </a:r>
          </a:p>
          <a:p>
            <a:pPr marL="251460" marR="0" lvl="0" indent="-251460" algn="l" defTabSz="914400" rtl="0" eaLnBrk="1" fontAlgn="auto" latinLnBrk="0" hangingPunct="1">
              <a:lnSpc>
                <a:spcPct val="100000"/>
              </a:lnSpc>
              <a:spcBef>
                <a:spcPts val="0"/>
              </a:spcBef>
              <a:spcAft>
                <a:spcPts val="1200"/>
              </a:spcAft>
              <a:buClrTx/>
              <a:buSzTx/>
              <a:buFontTx/>
              <a:buAutoNum type="arabicPeriod"/>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&gt; 3 lines</a:t>
            </a:r>
          </a:p>
        </p:txBody>
      </p:sp>
      <p:sp>
        <p:nvSpPr>
          <p:cNvPr id="23" name="Freeform 22"/>
          <p:cNvSpPr/>
          <p:nvPr/>
        </p:nvSpPr>
        <p:spPr>
          <a:xfrm rot="10800000">
            <a:off x="8444575" y="1274618"/>
            <a:ext cx="2309271" cy="1842548"/>
          </a:xfrm>
          <a:custGeom>
            <a:avLst/>
            <a:gdLst>
              <a:gd name="connsiteX0" fmla="*/ 1518034 w 1657350"/>
              <a:gd name="connsiteY0" fmla="*/ 1007331 h 1007331"/>
              <a:gd name="connsiteX1" fmla="*/ 139316 w 1657350"/>
              <a:gd name="connsiteY1" fmla="*/ 1007331 h 1007331"/>
              <a:gd name="connsiteX2" fmla="*/ 0 w 1657350"/>
              <a:gd name="connsiteY2" fmla="*/ 868015 h 1007331"/>
              <a:gd name="connsiteX3" fmla="*/ 0 w 1657350"/>
              <a:gd name="connsiteY3" fmla="*/ 310766 h 1007331"/>
              <a:gd name="connsiteX4" fmla="*/ 139316 w 1657350"/>
              <a:gd name="connsiteY4" fmla="*/ 171450 h 1007331"/>
              <a:gd name="connsiteX5" fmla="*/ 609318 w 1657350"/>
              <a:gd name="connsiteY5" fmla="*/ 171450 h 1007331"/>
              <a:gd name="connsiteX6" fmla="*/ 843633 w 1657350"/>
              <a:gd name="connsiteY6" fmla="*/ 0 h 1007331"/>
              <a:gd name="connsiteX7" fmla="*/ 1077948 w 1657350"/>
              <a:gd name="connsiteY7" fmla="*/ 171450 h 1007331"/>
              <a:gd name="connsiteX8" fmla="*/ 1518034 w 1657350"/>
              <a:gd name="connsiteY8" fmla="*/ 171450 h 1007331"/>
              <a:gd name="connsiteX9" fmla="*/ 1657350 w 1657350"/>
              <a:gd name="connsiteY9" fmla="*/ 310766 h 1007331"/>
              <a:gd name="connsiteX10" fmla="*/ 1657350 w 1657350"/>
              <a:gd name="connsiteY10" fmla="*/ 868015 h 1007331"/>
              <a:gd name="connsiteX11" fmla="*/ 1518034 w 1657350"/>
              <a:gd name="connsiteY11" fmla="*/ 1007331 h 100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1007331">
                <a:moveTo>
                  <a:pt x="1518034" y="1007331"/>
                </a:moveTo>
                <a:lnTo>
                  <a:pt x="139316" y="1007331"/>
                </a:lnTo>
                <a:cubicBezTo>
                  <a:pt x="62374" y="1007331"/>
                  <a:pt x="0" y="944957"/>
                  <a:pt x="0" y="868015"/>
                </a:cubicBezTo>
                <a:lnTo>
                  <a:pt x="0" y="310766"/>
                </a:lnTo>
                <a:cubicBezTo>
                  <a:pt x="0" y="233824"/>
                  <a:pt x="62374" y="171450"/>
                  <a:pt x="139316" y="171450"/>
                </a:cubicBezTo>
                <a:lnTo>
                  <a:pt x="609318" y="171450"/>
                </a:lnTo>
                <a:lnTo>
                  <a:pt x="843633" y="0"/>
                </a:lnTo>
                <a:lnTo>
                  <a:pt x="1077948" y="171450"/>
                </a:lnTo>
                <a:lnTo>
                  <a:pt x="1518034" y="171450"/>
                </a:lnTo>
                <a:cubicBezTo>
                  <a:pt x="1594976" y="171450"/>
                  <a:pt x="1657350" y="233824"/>
                  <a:pt x="1657350" y="310766"/>
                </a:cubicBezTo>
                <a:lnTo>
                  <a:pt x="1657350" y="868015"/>
                </a:lnTo>
                <a:cubicBezTo>
                  <a:pt x="1657350" y="944957"/>
                  <a:pt x="1594976" y="1007331"/>
                  <a:pt x="1518034" y="1007331"/>
                </a:cubicBezTo>
                <a:close/>
              </a:path>
            </a:pathLst>
          </a:custGeom>
          <a:solidFill>
            <a:schemeClr val="bg2">
              <a:lumMod val="90000"/>
            </a:schemeClr>
          </a:solidFill>
          <a:ln>
            <a:solidFill>
              <a:schemeClr val="tx2"/>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Rounded Rectangle 12"/>
          <p:cNvSpPr/>
          <p:nvPr/>
        </p:nvSpPr>
        <p:spPr>
          <a:xfrm>
            <a:off x="8444575" y="1326093"/>
            <a:ext cx="2389680" cy="1161343"/>
          </a:xfrm>
          <a:prstGeom prst="roundRect">
            <a:avLst>
              <a:gd name="adj" fmla="val 0"/>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prior chemotherapy regimens</a:t>
            </a:r>
          </a:p>
        </p:txBody>
      </p:sp>
      <p:sp>
        <p:nvSpPr>
          <p:cNvPr id="26" name="Rectangle 25"/>
          <p:cNvSpPr/>
          <p:nvPr/>
        </p:nvSpPr>
        <p:spPr>
          <a:xfrm>
            <a:off x="3545863" y="2806937"/>
            <a:ext cx="2148369" cy="290791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5760" rtlCol="0" anchor="t"/>
          <a:lstStyle/>
          <a:p>
            <a:pPr marL="251460" marR="0" lvl="0" indent="-251460" algn="l" defTabSz="914400" rtl="0" eaLnBrk="1" fontAlgn="auto" latinLnBrk="0" hangingPunct="1">
              <a:lnSpc>
                <a:spcPct val="100000"/>
              </a:lnSpc>
              <a:spcBef>
                <a:spcPts val="0"/>
              </a:spcBef>
              <a:spcAft>
                <a:spcPts val="1200"/>
              </a:spcAft>
              <a:buClrTx/>
              <a:buSzTx/>
              <a:buFontTx/>
              <a:buAutoNum type="arabicPeriod"/>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BRCA</a:t>
            </a:r>
          </a:p>
          <a:p>
            <a:pPr marL="251460" marR="0" lvl="0" indent="-251460" algn="l" defTabSz="914400" rtl="0" eaLnBrk="1" fontAlgn="auto" latinLnBrk="0" hangingPunct="1">
              <a:lnSpc>
                <a:spcPct val="100000"/>
              </a:lnSpc>
              <a:spcBef>
                <a:spcPts val="0"/>
              </a:spcBef>
              <a:spcAft>
                <a:spcPts val="1200"/>
              </a:spcAft>
              <a:buClrTx/>
              <a:buSzTx/>
              <a:buFontTx/>
              <a:buAutoNum type="arabicPeriod"/>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BRCA-like/HRD</a:t>
            </a:r>
          </a:p>
          <a:p>
            <a:pPr marL="251460" marR="0" lvl="0" indent="-251460" algn="l" defTabSz="914400" rtl="0" eaLnBrk="1" fontAlgn="auto" latinLnBrk="0" hangingPunct="1">
              <a:lnSpc>
                <a:spcPct val="100000"/>
              </a:lnSpc>
              <a:spcBef>
                <a:spcPts val="0"/>
              </a:spcBef>
              <a:spcAft>
                <a:spcPts val="1200"/>
              </a:spcAft>
              <a:buClrTx/>
              <a:buSzTx/>
              <a:buFontTx/>
              <a:buAutoNum type="arabicPeriod"/>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(FR-</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PD-L1, HER2)</a:t>
            </a:r>
          </a:p>
        </p:txBody>
      </p:sp>
      <p:sp>
        <p:nvSpPr>
          <p:cNvPr id="27" name="Rectangle 26"/>
          <p:cNvSpPr/>
          <p:nvPr/>
        </p:nvSpPr>
        <p:spPr>
          <a:xfrm>
            <a:off x="5985446" y="2794661"/>
            <a:ext cx="2148369" cy="290791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5760" rtlCol="0" anchor="t"/>
          <a:lstStyle/>
          <a:p>
            <a:pPr marL="251460" marR="0" lvl="0" indent="-251460" algn="l" defTabSz="914400" rtl="0" eaLnBrk="1" fontAlgn="auto" latinLnBrk="0" hangingPunct="1">
              <a:lnSpc>
                <a:spcPct val="100000"/>
              </a:lnSpc>
              <a:spcBef>
                <a:spcPts val="0"/>
              </a:spcBef>
              <a:spcAft>
                <a:spcPts val="1200"/>
              </a:spcAft>
              <a:buClrTx/>
              <a:buSzTx/>
              <a:buFontTx/>
              <a:buAutoNum type="arabicPeriod"/>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&lt; 3 months</a:t>
            </a:r>
          </a:p>
          <a:p>
            <a:pPr marL="251460" marR="0" lvl="0" indent="-251460" algn="l" defTabSz="914400" rtl="0" eaLnBrk="1" fontAlgn="auto" latinLnBrk="0" hangingPunct="1">
              <a:lnSpc>
                <a:spcPct val="100000"/>
              </a:lnSpc>
              <a:spcBef>
                <a:spcPts val="0"/>
              </a:spcBef>
              <a:spcAft>
                <a:spcPts val="1200"/>
              </a:spcAft>
              <a:buClrTx/>
              <a:buSzTx/>
              <a:buFontTx/>
              <a:buAutoNum type="arabicPeriod"/>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3-12 months</a:t>
            </a:r>
          </a:p>
          <a:p>
            <a:pPr marL="251460" marR="0" lvl="0" indent="-251460" algn="l" defTabSz="914400" rtl="0" eaLnBrk="1" fontAlgn="auto" latinLnBrk="0" hangingPunct="1">
              <a:lnSpc>
                <a:spcPct val="100000"/>
              </a:lnSpc>
              <a:spcBef>
                <a:spcPts val="0"/>
              </a:spcBef>
              <a:spcAft>
                <a:spcPts val="1200"/>
              </a:spcAft>
              <a:buClrTx/>
              <a:buSzTx/>
              <a:buFontTx/>
              <a:buAutoNum type="arabicPeriod"/>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&gt; 12 months</a:t>
            </a:r>
          </a:p>
        </p:txBody>
      </p:sp>
      <p:sp>
        <p:nvSpPr>
          <p:cNvPr id="25" name="Rectangle 24"/>
          <p:cNvSpPr/>
          <p:nvPr/>
        </p:nvSpPr>
        <p:spPr>
          <a:xfrm>
            <a:off x="1080655" y="2836191"/>
            <a:ext cx="2148369" cy="290791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5760" rtlCol="0" anchor="t"/>
          <a:lstStyle/>
          <a:p>
            <a:pPr marL="251460" marR="0" lvl="0" indent="-251460" algn="l" defTabSz="914400" rtl="0" eaLnBrk="1" fontAlgn="auto" latinLnBrk="0" hangingPunct="1">
              <a:lnSpc>
                <a:spcPct val="100000"/>
              </a:lnSpc>
              <a:spcBef>
                <a:spcPts val="0"/>
              </a:spcBef>
              <a:spcAft>
                <a:spcPts val="1200"/>
              </a:spcAft>
              <a:buClrTx/>
              <a:buSzTx/>
              <a:buFontTx/>
              <a:buAutoNum type="arabicPeriod"/>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HGSC/</a:t>
            </a:r>
            <a:b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endometrioid</a:t>
            </a:r>
          </a:p>
          <a:p>
            <a:pPr marL="251460" marR="0" lvl="0" indent="-251460" algn="l" defTabSz="914400" rtl="0" eaLnBrk="1" fontAlgn="auto" latinLnBrk="0" hangingPunct="1">
              <a:lnSpc>
                <a:spcPct val="100000"/>
              </a:lnSpc>
              <a:spcBef>
                <a:spcPts val="0"/>
              </a:spcBef>
              <a:spcAft>
                <a:spcPts val="1200"/>
              </a:spcAft>
              <a:buClrTx/>
              <a:buSzTx/>
              <a:buFontTx/>
              <a:buAutoNum type="arabicPeriod"/>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(LGSOC)</a:t>
            </a:r>
          </a:p>
        </p:txBody>
      </p:sp>
      <p:sp>
        <p:nvSpPr>
          <p:cNvPr id="19" name="Freeform 18"/>
          <p:cNvSpPr/>
          <p:nvPr/>
        </p:nvSpPr>
        <p:spPr>
          <a:xfrm rot="10800000">
            <a:off x="1080660" y="1274624"/>
            <a:ext cx="2148369" cy="1842546"/>
          </a:xfrm>
          <a:custGeom>
            <a:avLst/>
            <a:gdLst>
              <a:gd name="connsiteX0" fmla="*/ 1518034 w 1657350"/>
              <a:gd name="connsiteY0" fmla="*/ 1007331 h 1007331"/>
              <a:gd name="connsiteX1" fmla="*/ 139316 w 1657350"/>
              <a:gd name="connsiteY1" fmla="*/ 1007331 h 1007331"/>
              <a:gd name="connsiteX2" fmla="*/ 0 w 1657350"/>
              <a:gd name="connsiteY2" fmla="*/ 868015 h 1007331"/>
              <a:gd name="connsiteX3" fmla="*/ 0 w 1657350"/>
              <a:gd name="connsiteY3" fmla="*/ 310766 h 1007331"/>
              <a:gd name="connsiteX4" fmla="*/ 139316 w 1657350"/>
              <a:gd name="connsiteY4" fmla="*/ 171450 h 1007331"/>
              <a:gd name="connsiteX5" fmla="*/ 609318 w 1657350"/>
              <a:gd name="connsiteY5" fmla="*/ 171450 h 1007331"/>
              <a:gd name="connsiteX6" fmla="*/ 843633 w 1657350"/>
              <a:gd name="connsiteY6" fmla="*/ 0 h 1007331"/>
              <a:gd name="connsiteX7" fmla="*/ 1077948 w 1657350"/>
              <a:gd name="connsiteY7" fmla="*/ 171450 h 1007331"/>
              <a:gd name="connsiteX8" fmla="*/ 1518034 w 1657350"/>
              <a:gd name="connsiteY8" fmla="*/ 171450 h 1007331"/>
              <a:gd name="connsiteX9" fmla="*/ 1657350 w 1657350"/>
              <a:gd name="connsiteY9" fmla="*/ 310766 h 1007331"/>
              <a:gd name="connsiteX10" fmla="*/ 1657350 w 1657350"/>
              <a:gd name="connsiteY10" fmla="*/ 868015 h 1007331"/>
              <a:gd name="connsiteX11" fmla="*/ 1518034 w 1657350"/>
              <a:gd name="connsiteY11" fmla="*/ 1007331 h 100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1007331">
                <a:moveTo>
                  <a:pt x="1518034" y="1007331"/>
                </a:moveTo>
                <a:lnTo>
                  <a:pt x="139316" y="1007331"/>
                </a:lnTo>
                <a:cubicBezTo>
                  <a:pt x="62374" y="1007331"/>
                  <a:pt x="0" y="944957"/>
                  <a:pt x="0" y="868015"/>
                </a:cubicBezTo>
                <a:lnTo>
                  <a:pt x="0" y="310766"/>
                </a:lnTo>
                <a:cubicBezTo>
                  <a:pt x="0" y="233824"/>
                  <a:pt x="62374" y="171450"/>
                  <a:pt x="139316" y="171450"/>
                </a:cubicBezTo>
                <a:lnTo>
                  <a:pt x="609318" y="171450"/>
                </a:lnTo>
                <a:lnTo>
                  <a:pt x="843633" y="0"/>
                </a:lnTo>
                <a:lnTo>
                  <a:pt x="1077948" y="171450"/>
                </a:lnTo>
                <a:lnTo>
                  <a:pt x="1518034" y="171450"/>
                </a:lnTo>
                <a:cubicBezTo>
                  <a:pt x="1594976" y="171450"/>
                  <a:pt x="1657350" y="233824"/>
                  <a:pt x="1657350" y="310766"/>
                </a:cubicBezTo>
                <a:lnTo>
                  <a:pt x="1657350" y="868015"/>
                </a:lnTo>
                <a:cubicBezTo>
                  <a:pt x="1657350" y="944957"/>
                  <a:pt x="1594976" y="1007331"/>
                  <a:pt x="1518034" y="1007331"/>
                </a:cubicBezTo>
                <a:close/>
              </a:path>
            </a:pathLst>
          </a:custGeom>
          <a:solidFill>
            <a:schemeClr val="accent6"/>
          </a:solidFill>
          <a:ln>
            <a:solidFill>
              <a:schemeClr val="tx2"/>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Freeform 20"/>
          <p:cNvSpPr/>
          <p:nvPr/>
        </p:nvSpPr>
        <p:spPr>
          <a:xfrm rot="10800000">
            <a:off x="3533496" y="1274624"/>
            <a:ext cx="2148369" cy="1842546"/>
          </a:xfrm>
          <a:custGeom>
            <a:avLst/>
            <a:gdLst>
              <a:gd name="connsiteX0" fmla="*/ 1518034 w 1657350"/>
              <a:gd name="connsiteY0" fmla="*/ 1007331 h 1007331"/>
              <a:gd name="connsiteX1" fmla="*/ 139316 w 1657350"/>
              <a:gd name="connsiteY1" fmla="*/ 1007331 h 1007331"/>
              <a:gd name="connsiteX2" fmla="*/ 0 w 1657350"/>
              <a:gd name="connsiteY2" fmla="*/ 868015 h 1007331"/>
              <a:gd name="connsiteX3" fmla="*/ 0 w 1657350"/>
              <a:gd name="connsiteY3" fmla="*/ 310766 h 1007331"/>
              <a:gd name="connsiteX4" fmla="*/ 139316 w 1657350"/>
              <a:gd name="connsiteY4" fmla="*/ 171450 h 1007331"/>
              <a:gd name="connsiteX5" fmla="*/ 609318 w 1657350"/>
              <a:gd name="connsiteY5" fmla="*/ 171450 h 1007331"/>
              <a:gd name="connsiteX6" fmla="*/ 843633 w 1657350"/>
              <a:gd name="connsiteY6" fmla="*/ 0 h 1007331"/>
              <a:gd name="connsiteX7" fmla="*/ 1077948 w 1657350"/>
              <a:gd name="connsiteY7" fmla="*/ 171450 h 1007331"/>
              <a:gd name="connsiteX8" fmla="*/ 1518034 w 1657350"/>
              <a:gd name="connsiteY8" fmla="*/ 171450 h 1007331"/>
              <a:gd name="connsiteX9" fmla="*/ 1657350 w 1657350"/>
              <a:gd name="connsiteY9" fmla="*/ 310766 h 1007331"/>
              <a:gd name="connsiteX10" fmla="*/ 1657350 w 1657350"/>
              <a:gd name="connsiteY10" fmla="*/ 868015 h 1007331"/>
              <a:gd name="connsiteX11" fmla="*/ 1518034 w 1657350"/>
              <a:gd name="connsiteY11" fmla="*/ 1007331 h 100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1007331">
                <a:moveTo>
                  <a:pt x="1518034" y="1007331"/>
                </a:moveTo>
                <a:lnTo>
                  <a:pt x="139316" y="1007331"/>
                </a:lnTo>
                <a:cubicBezTo>
                  <a:pt x="62374" y="1007331"/>
                  <a:pt x="0" y="944957"/>
                  <a:pt x="0" y="868015"/>
                </a:cubicBezTo>
                <a:lnTo>
                  <a:pt x="0" y="310766"/>
                </a:lnTo>
                <a:cubicBezTo>
                  <a:pt x="0" y="233824"/>
                  <a:pt x="62374" y="171450"/>
                  <a:pt x="139316" y="171450"/>
                </a:cubicBezTo>
                <a:lnTo>
                  <a:pt x="609318" y="171450"/>
                </a:lnTo>
                <a:lnTo>
                  <a:pt x="843633" y="0"/>
                </a:lnTo>
                <a:lnTo>
                  <a:pt x="1077948" y="171450"/>
                </a:lnTo>
                <a:lnTo>
                  <a:pt x="1518034" y="171450"/>
                </a:lnTo>
                <a:cubicBezTo>
                  <a:pt x="1594976" y="171450"/>
                  <a:pt x="1657350" y="233824"/>
                  <a:pt x="1657350" y="310766"/>
                </a:cubicBezTo>
                <a:lnTo>
                  <a:pt x="1657350" y="868015"/>
                </a:lnTo>
                <a:cubicBezTo>
                  <a:pt x="1657350" y="944957"/>
                  <a:pt x="1594976" y="1007331"/>
                  <a:pt x="1518034" y="1007331"/>
                </a:cubicBezTo>
                <a:close/>
              </a:path>
            </a:pathLst>
          </a:custGeom>
          <a:solidFill>
            <a:schemeClr val="accent4"/>
          </a:solidFill>
          <a:ln>
            <a:solidFill>
              <a:schemeClr val="tx2"/>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Freeform 21"/>
          <p:cNvSpPr/>
          <p:nvPr/>
        </p:nvSpPr>
        <p:spPr>
          <a:xfrm rot="10800000">
            <a:off x="5985450" y="1274623"/>
            <a:ext cx="2148369" cy="1842546"/>
          </a:xfrm>
          <a:custGeom>
            <a:avLst/>
            <a:gdLst>
              <a:gd name="connsiteX0" fmla="*/ 1518034 w 1657350"/>
              <a:gd name="connsiteY0" fmla="*/ 1007331 h 1007331"/>
              <a:gd name="connsiteX1" fmla="*/ 139316 w 1657350"/>
              <a:gd name="connsiteY1" fmla="*/ 1007331 h 1007331"/>
              <a:gd name="connsiteX2" fmla="*/ 0 w 1657350"/>
              <a:gd name="connsiteY2" fmla="*/ 868015 h 1007331"/>
              <a:gd name="connsiteX3" fmla="*/ 0 w 1657350"/>
              <a:gd name="connsiteY3" fmla="*/ 310766 h 1007331"/>
              <a:gd name="connsiteX4" fmla="*/ 139316 w 1657350"/>
              <a:gd name="connsiteY4" fmla="*/ 171450 h 1007331"/>
              <a:gd name="connsiteX5" fmla="*/ 609318 w 1657350"/>
              <a:gd name="connsiteY5" fmla="*/ 171450 h 1007331"/>
              <a:gd name="connsiteX6" fmla="*/ 843633 w 1657350"/>
              <a:gd name="connsiteY6" fmla="*/ 0 h 1007331"/>
              <a:gd name="connsiteX7" fmla="*/ 1077948 w 1657350"/>
              <a:gd name="connsiteY7" fmla="*/ 171450 h 1007331"/>
              <a:gd name="connsiteX8" fmla="*/ 1518034 w 1657350"/>
              <a:gd name="connsiteY8" fmla="*/ 171450 h 1007331"/>
              <a:gd name="connsiteX9" fmla="*/ 1657350 w 1657350"/>
              <a:gd name="connsiteY9" fmla="*/ 310766 h 1007331"/>
              <a:gd name="connsiteX10" fmla="*/ 1657350 w 1657350"/>
              <a:gd name="connsiteY10" fmla="*/ 868015 h 1007331"/>
              <a:gd name="connsiteX11" fmla="*/ 1518034 w 1657350"/>
              <a:gd name="connsiteY11" fmla="*/ 1007331 h 100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1007331">
                <a:moveTo>
                  <a:pt x="1518034" y="1007331"/>
                </a:moveTo>
                <a:lnTo>
                  <a:pt x="139316" y="1007331"/>
                </a:lnTo>
                <a:cubicBezTo>
                  <a:pt x="62374" y="1007331"/>
                  <a:pt x="0" y="944957"/>
                  <a:pt x="0" y="868015"/>
                </a:cubicBezTo>
                <a:lnTo>
                  <a:pt x="0" y="310766"/>
                </a:lnTo>
                <a:cubicBezTo>
                  <a:pt x="0" y="233824"/>
                  <a:pt x="62374" y="171450"/>
                  <a:pt x="139316" y="171450"/>
                </a:cubicBezTo>
                <a:lnTo>
                  <a:pt x="609318" y="171450"/>
                </a:lnTo>
                <a:lnTo>
                  <a:pt x="843633" y="0"/>
                </a:lnTo>
                <a:lnTo>
                  <a:pt x="1077948" y="171450"/>
                </a:lnTo>
                <a:lnTo>
                  <a:pt x="1518034" y="171450"/>
                </a:lnTo>
                <a:cubicBezTo>
                  <a:pt x="1594976" y="171450"/>
                  <a:pt x="1657350" y="233824"/>
                  <a:pt x="1657350" y="310766"/>
                </a:cubicBezTo>
                <a:lnTo>
                  <a:pt x="1657350" y="868015"/>
                </a:lnTo>
                <a:cubicBezTo>
                  <a:pt x="1657350" y="944957"/>
                  <a:pt x="1594976" y="1007331"/>
                  <a:pt x="1518034" y="1007331"/>
                </a:cubicBezTo>
                <a:close/>
              </a:path>
            </a:pathLst>
          </a:custGeom>
          <a:solidFill>
            <a:schemeClr val="accent2">
              <a:lumMod val="75000"/>
            </a:schemeClr>
          </a:solidFill>
          <a:ln>
            <a:solidFill>
              <a:schemeClr val="tx2"/>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Rounded Rectangle 10"/>
          <p:cNvSpPr/>
          <p:nvPr/>
        </p:nvSpPr>
        <p:spPr>
          <a:xfrm>
            <a:off x="3533493" y="1554455"/>
            <a:ext cx="2174878" cy="960374"/>
          </a:xfrm>
          <a:prstGeom prst="roundRect">
            <a:avLst>
              <a:gd name="adj" fmla="val 0"/>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Molecular signature</a:t>
            </a:r>
          </a:p>
        </p:txBody>
      </p:sp>
      <p:sp>
        <p:nvSpPr>
          <p:cNvPr id="12" name="Rounded Rectangle 11"/>
          <p:cNvSpPr/>
          <p:nvPr/>
        </p:nvSpPr>
        <p:spPr>
          <a:xfrm>
            <a:off x="5985445" y="1554455"/>
            <a:ext cx="2148370" cy="960374"/>
          </a:xfrm>
          <a:prstGeom prst="roundRect">
            <a:avLst>
              <a:gd name="adj" fmla="val 0"/>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Treatment-free interval</a:t>
            </a:r>
          </a:p>
        </p:txBody>
      </p:sp>
      <p:sp>
        <p:nvSpPr>
          <p:cNvPr id="20" name="TextBox 19"/>
          <p:cNvSpPr txBox="1"/>
          <p:nvPr/>
        </p:nvSpPr>
        <p:spPr>
          <a:xfrm>
            <a:off x="1080655" y="1727919"/>
            <a:ext cx="2148370" cy="55866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Histology</a:t>
            </a:r>
          </a:p>
        </p:txBody>
      </p:sp>
      <p:sp>
        <p:nvSpPr>
          <p:cNvPr id="9" name="Rectangle 8"/>
          <p:cNvSpPr/>
          <p:nvPr/>
        </p:nvSpPr>
        <p:spPr>
          <a:xfrm>
            <a:off x="1080655" y="5243748"/>
            <a:ext cx="2148370" cy="311922"/>
          </a:xfrm>
          <a:prstGeom prst="rect">
            <a:avLst/>
          </a:prstGeom>
          <a:solidFill>
            <a:schemeClr val="accent6"/>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Rectangle 23"/>
          <p:cNvSpPr/>
          <p:nvPr/>
        </p:nvSpPr>
        <p:spPr>
          <a:xfrm>
            <a:off x="3532609" y="5243748"/>
            <a:ext cx="2148370" cy="311922"/>
          </a:xfrm>
          <a:prstGeom prst="rect">
            <a:avLst/>
          </a:prstGeom>
          <a:solidFill>
            <a:schemeClr val="accent4"/>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Rectangle 28"/>
          <p:cNvSpPr/>
          <p:nvPr/>
        </p:nvSpPr>
        <p:spPr>
          <a:xfrm>
            <a:off x="5992617" y="5243748"/>
            <a:ext cx="2148370" cy="311922"/>
          </a:xfrm>
          <a:prstGeom prst="rect">
            <a:avLst/>
          </a:prstGeom>
          <a:solidFill>
            <a:schemeClr val="accent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 name="Rectangle 29"/>
          <p:cNvSpPr/>
          <p:nvPr/>
        </p:nvSpPr>
        <p:spPr>
          <a:xfrm>
            <a:off x="8451742" y="5243748"/>
            <a:ext cx="2302103" cy="311922"/>
          </a:xfrm>
          <a:prstGeom prst="rect">
            <a:avLst/>
          </a:prstGeom>
          <a:solidFill>
            <a:schemeClr val="bg2">
              <a:lumMod val="90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8140987" y="6053122"/>
            <a:ext cx="32738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HGSC = High grade serous cancer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LGSOC = Low grade serous ovarian cancer</a:t>
            </a:r>
          </a:p>
        </p:txBody>
      </p:sp>
      <p:sp>
        <p:nvSpPr>
          <p:cNvPr id="2" name="Title 1">
            <a:extLst>
              <a:ext uri="{FF2B5EF4-FFF2-40B4-BE49-F238E27FC236}">
                <a16:creationId xmlns:a16="http://schemas.microsoft.com/office/drawing/2014/main" id="{5F3BA652-E35C-667A-6480-47751CFC93A1}"/>
              </a:ext>
            </a:extLst>
          </p:cNvPr>
          <p:cNvSpPr>
            <a:spLocks noGrp="1"/>
          </p:cNvSpPr>
          <p:nvPr>
            <p:ph type="title"/>
          </p:nvPr>
        </p:nvSpPr>
        <p:spPr>
          <a:xfrm>
            <a:off x="0" y="132515"/>
            <a:ext cx="12192000" cy="828675"/>
          </a:xfrm>
        </p:spPr>
        <p:txBody>
          <a:bodyPr>
            <a:noAutofit/>
          </a:bodyPr>
          <a:lstStyle/>
          <a:p>
            <a:pPr algn="ctr"/>
            <a:r>
              <a:rPr lang="en-US" sz="4000" b="1" dirty="0">
                <a:solidFill>
                  <a:srgbClr val="002060"/>
                </a:solidFill>
                <a:latin typeface="Arial" panose="020B0604020202020204" pitchFamily="34" charset="0"/>
                <a:cs typeface="Arial" panose="020B0604020202020204" pitchFamily="34" charset="0"/>
              </a:rPr>
              <a:t>Emerging New Multiplex Classification System</a:t>
            </a:r>
          </a:p>
        </p:txBody>
      </p:sp>
    </p:spTree>
    <p:extLst>
      <p:ext uri="{BB962C8B-B14F-4D97-AF65-F5344CB8AC3E}">
        <p14:creationId xmlns:p14="http://schemas.microsoft.com/office/powerpoint/2010/main" val="214749471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1BFAC-35A9-9EE3-6C75-B4FC623792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73980E-8777-8684-2E11-21E4ADAA25C7}"/>
              </a:ext>
            </a:extLst>
          </p:cNvPr>
          <p:cNvSpPr>
            <a:spLocks noGrp="1"/>
          </p:cNvSpPr>
          <p:nvPr>
            <p:ph type="title"/>
          </p:nvPr>
        </p:nvSpPr>
        <p:spPr>
          <a:xfrm>
            <a:off x="691116" y="142433"/>
            <a:ext cx="10662684" cy="1325563"/>
          </a:xfrm>
        </p:spPr>
        <p:txBody>
          <a:bodyPr>
            <a:normAutofit/>
          </a:bodyPr>
          <a:lstStyle/>
          <a:p>
            <a:pPr algn="ctr"/>
            <a:r>
              <a:rPr lang="en-GB" sz="3600" dirty="0">
                <a:latin typeface="Arial" panose="020B0604020202020204" pitchFamily="34" charset="0"/>
                <a:cs typeface="Arial" panose="020B0604020202020204" pitchFamily="34" charset="0"/>
              </a:rPr>
              <a:t>‘</a:t>
            </a:r>
            <a:r>
              <a:rPr lang="en-GB" sz="3600" b="1" dirty="0">
                <a:solidFill>
                  <a:schemeClr val="accent1">
                    <a:lumMod val="75000"/>
                  </a:schemeClr>
                </a:solidFill>
                <a:latin typeface="Arial" panose="020B0604020202020204" pitchFamily="34" charset="0"/>
                <a:cs typeface="Arial" panose="020B0604020202020204" pitchFamily="34" charset="0"/>
              </a:rPr>
              <a:t>Platinum-resistant’ OC redefined as ’not suitable for further platinum therapy </a:t>
            </a:r>
            <a:r>
              <a:rPr lang="en-GB" sz="3600" dirty="0">
                <a:solidFill>
                  <a:schemeClr val="accent1">
                    <a:lumMod val="75000"/>
                  </a:schemeClr>
                </a:solidFill>
                <a:latin typeface="Arial" panose="020B0604020202020204" pitchFamily="34" charset="0"/>
                <a:cs typeface="Arial" panose="020B0604020202020204" pitchFamily="34" charset="0"/>
              </a:rPr>
              <a:t>’</a:t>
            </a:r>
          </a:p>
        </p:txBody>
      </p:sp>
      <p:sp>
        <p:nvSpPr>
          <p:cNvPr id="3" name="Footer Placeholder 2">
            <a:extLst>
              <a:ext uri="{FF2B5EF4-FFF2-40B4-BE49-F238E27FC236}">
                <a16:creationId xmlns:a16="http://schemas.microsoft.com/office/drawing/2014/main" id="{D0F715A6-3C94-C824-3CDC-8C198EC361A5}"/>
              </a:ext>
            </a:extLst>
          </p:cNvPr>
          <p:cNvSpPr>
            <a:spLocks noGrp="1"/>
          </p:cNvSpPr>
          <p:nvPr>
            <p:ph type="ftr" sz="quarter" idx="11"/>
          </p:nvPr>
        </p:nvSpPr>
        <p:spPr>
          <a:xfrm>
            <a:off x="938028" y="6350442"/>
            <a:ext cx="9909544"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1</a:t>
            </a: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Friedlander M, et al.  Int J </a:t>
            </a:r>
            <a:r>
              <a:rPr kumimoji="0" lang="en-GB" sz="1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Gynecol</a:t>
            </a: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Cancer. 2011;21(4):771-5. 2. Wilson MK, et al. Ann Oncol. 2017;28(4):727-732. 3.. Colombo N et al. Ann Oncol. 2019;30(5):672–705. 4. González-Martín A, et al. Ann Oncol. 2023 Oct;34(10):833-848.</a:t>
            </a:r>
          </a:p>
        </p:txBody>
      </p:sp>
      <p:sp>
        <p:nvSpPr>
          <p:cNvPr id="9" name="TextBox 8">
            <a:extLst>
              <a:ext uri="{FF2B5EF4-FFF2-40B4-BE49-F238E27FC236}">
                <a16:creationId xmlns:a16="http://schemas.microsoft.com/office/drawing/2014/main" id="{7EEF11F5-4BD9-2485-6C04-B28AA233A9D8}"/>
              </a:ext>
            </a:extLst>
          </p:cNvPr>
          <p:cNvSpPr txBox="1"/>
          <p:nvPr/>
        </p:nvSpPr>
        <p:spPr>
          <a:xfrm>
            <a:off x="1014186" y="1773184"/>
            <a:ext cx="4067455"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156082"/>
                </a:solidFill>
                <a:effectLst/>
                <a:uLnTx/>
                <a:uFillTx/>
                <a:latin typeface="Aptos" panose="02110004020202020204"/>
                <a:ea typeface="+mn-ea"/>
                <a:cs typeface="+mn-cs"/>
              </a:rPr>
              <a:t>Historical definition (regulatory trial standard):</a:t>
            </a:r>
            <a:br>
              <a:rPr kumimoji="0" lang="en-GB" sz="1400" b="1" i="0" u="none" strike="noStrike" kern="1200" cap="none" spc="0" normalizeH="0" baseline="0" noProof="0" dirty="0">
                <a:ln>
                  <a:noFill/>
                </a:ln>
                <a:solidFill>
                  <a:srgbClr val="156082"/>
                </a:solidFill>
                <a:effectLst/>
                <a:uLnTx/>
                <a:uFillTx/>
                <a:latin typeface="Aptos" panose="02110004020202020204"/>
                <a:ea typeface="+mn-ea"/>
                <a:cs typeface="+mn-cs"/>
              </a:rPr>
            </a:b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Fourth International Ovarian Cancer Consensus Meeting, Vancouver</a:t>
            </a:r>
            <a:r>
              <a:rPr kumimoji="0" lang="en-GB" sz="1400" b="0" i="0" u="none" strike="noStrike" kern="1200" cap="none" spc="0" normalizeH="0" baseline="30000" noProof="0" dirty="0">
                <a:ln>
                  <a:noFill/>
                </a:ln>
                <a:solidFill>
                  <a:prstClr val="black"/>
                </a:solidFill>
                <a:effectLst/>
                <a:uLnTx/>
                <a:uFillTx/>
                <a:latin typeface="Aptos" panose="02110004020202020204"/>
                <a:ea typeface="+mn-ea"/>
                <a:cs typeface="+mn-cs"/>
              </a:rPr>
              <a:t>1</a:t>
            </a:r>
            <a:endParaRPr kumimoji="0" lang="en-GB" sz="1200" b="0" i="0" u="none" strike="noStrike" kern="1200" cap="none" spc="0" normalizeH="0" baseline="3000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3718F5"/>
              </a:buClr>
              <a:buSzTx/>
              <a:buFont typeface="Arial" panose="020B0604020202020204" pitchFamily="34" charset="0"/>
              <a:buChar char="•"/>
              <a:tabLst/>
              <a:defRPr/>
            </a:pPr>
            <a:r>
              <a:rPr kumimoji="0" lang="en-GB" sz="1400" b="1" i="0" u="none" strike="noStrike" kern="1200" cap="none" spc="0" normalizeH="0" baseline="0" noProof="0" dirty="0">
                <a:ln>
                  <a:noFill/>
                </a:ln>
                <a:solidFill>
                  <a:srgbClr val="156082"/>
                </a:solidFill>
                <a:effectLst/>
                <a:uLnTx/>
                <a:uFillTx/>
                <a:latin typeface="Aptos" panose="02110004020202020204"/>
                <a:ea typeface="+mn-ea"/>
                <a:cs typeface="+mn-cs"/>
              </a:rPr>
              <a:t>Platinum-free interval (PFI)</a:t>
            </a:r>
          </a:p>
        </p:txBody>
      </p:sp>
      <p:sp>
        <p:nvSpPr>
          <p:cNvPr id="10" name="TextBox 9">
            <a:extLst>
              <a:ext uri="{FF2B5EF4-FFF2-40B4-BE49-F238E27FC236}">
                <a16:creationId xmlns:a16="http://schemas.microsoft.com/office/drawing/2014/main" id="{A6327DDB-4D56-D5D5-6031-E8AC3BDB0BD5}"/>
              </a:ext>
            </a:extLst>
          </p:cNvPr>
          <p:cNvSpPr txBox="1"/>
          <p:nvPr/>
        </p:nvSpPr>
        <p:spPr>
          <a:xfrm>
            <a:off x="1014186" y="4423736"/>
            <a:ext cx="5081814"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Fifth </a:t>
            </a:r>
            <a:r>
              <a:rPr kumimoji="0" lang="en-GB" sz="1400" b="0" i="0" u="none" strike="noStrike" kern="1200" cap="none" spc="0" normalizeH="0" baseline="0" noProof="0" dirty="0" err="1">
                <a:ln>
                  <a:noFill/>
                </a:ln>
                <a:solidFill>
                  <a:prstClr val="black"/>
                </a:solidFill>
                <a:effectLst/>
                <a:uLnTx/>
                <a:uFillTx/>
                <a:latin typeface="Aptos" panose="02110004020202020204"/>
                <a:ea typeface="+mn-ea"/>
                <a:cs typeface="+mn-cs"/>
              </a:rPr>
              <a:t>Gynecological</a:t>
            </a: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 Cancer </a:t>
            </a:r>
            <a:r>
              <a:rPr kumimoji="0" lang="en-GB" sz="1400" b="0" i="0" u="none" strike="noStrike" kern="1200" cap="none" spc="0" normalizeH="0" baseline="0" noProof="0" dirty="0" err="1">
                <a:ln>
                  <a:noFill/>
                </a:ln>
                <a:solidFill>
                  <a:prstClr val="black"/>
                </a:solidFill>
                <a:effectLst/>
                <a:uLnTx/>
                <a:uFillTx/>
                <a:latin typeface="Aptos" panose="02110004020202020204"/>
                <a:ea typeface="+mn-ea"/>
                <a:cs typeface="+mn-cs"/>
              </a:rPr>
              <a:t>InterGroup</a:t>
            </a: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 (GCIG) Ovarian Cancer Consensus Conference, Tokyo</a:t>
            </a:r>
            <a:r>
              <a:rPr kumimoji="0" lang="en-GB" sz="1400" b="0" i="0" u="none" strike="noStrike" kern="1200" cap="none" spc="0" normalizeH="0" baseline="30000" noProof="0" dirty="0">
                <a:ln>
                  <a:noFill/>
                </a:ln>
                <a:solidFill>
                  <a:prstClr val="black"/>
                </a:solidFill>
                <a:effectLst/>
                <a:uLnTx/>
                <a:uFillTx/>
                <a:latin typeface="Aptos" panose="02110004020202020204"/>
                <a:ea typeface="+mn-ea"/>
                <a:cs typeface="+mn-cs"/>
              </a:rPr>
              <a:t>2</a:t>
            </a:r>
            <a:endParaRPr kumimoji="0" lang="en-GB" sz="1200" b="0" i="0" u="none" strike="noStrike" kern="1200" cap="none" spc="0" normalizeH="0" baseline="3000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0F9ED5">
                  <a:lumMod val="50000"/>
                </a:srgbClr>
              </a:buClr>
              <a:buSzTx/>
              <a:buFont typeface="Arial" panose="020B0604020202020204" pitchFamily="34" charset="0"/>
              <a:buChar char="•"/>
              <a:tabLst/>
              <a:defRPr/>
            </a:pPr>
            <a:r>
              <a:rPr kumimoji="0" lang="en-GB" sz="1400" b="1" i="0" u="none" strike="noStrike" kern="1200" cap="none" spc="0" normalizeH="0" baseline="0" noProof="0" dirty="0">
                <a:ln>
                  <a:noFill/>
                </a:ln>
                <a:solidFill>
                  <a:srgbClr val="0F9ED5">
                    <a:lumMod val="50000"/>
                  </a:srgbClr>
                </a:solidFill>
                <a:effectLst/>
                <a:uLnTx/>
                <a:uFillTx/>
                <a:latin typeface="Aptos" panose="02110004020202020204"/>
                <a:ea typeface="+mn-ea"/>
                <a:cs typeface="+mn-cs"/>
              </a:rPr>
              <a:t>Treatment-free interval (TFI)</a:t>
            </a:r>
          </a:p>
          <a:p>
            <a:pPr marL="285750" marR="0" lvl="0" indent="-285750" algn="l" defTabSz="914400" rtl="0" eaLnBrk="1" fontAlgn="auto" latinLnBrk="0" hangingPunct="1">
              <a:lnSpc>
                <a:spcPct val="100000"/>
              </a:lnSpc>
              <a:spcBef>
                <a:spcPts val="0"/>
              </a:spcBef>
              <a:spcAft>
                <a:spcPts val="0"/>
              </a:spcAft>
              <a:buClr>
                <a:srgbClr val="0F9ED5">
                  <a:lumMod val="50000"/>
                </a:srgbClr>
              </a:buClr>
              <a:buSzTx/>
              <a:buFont typeface="Arial" panose="020B0604020202020204" pitchFamily="34" charset="0"/>
              <a:buChar char="•"/>
              <a:tabLst/>
              <a:defRPr/>
            </a:pPr>
            <a:r>
              <a:rPr kumimoji="0" lang="en-GB" sz="1400" b="1" i="0" u="none" strike="noStrike" kern="1200" cap="none" spc="0" normalizeH="0" baseline="0" noProof="0" dirty="0">
                <a:ln>
                  <a:noFill/>
                </a:ln>
                <a:solidFill>
                  <a:srgbClr val="0F9ED5">
                    <a:lumMod val="50000"/>
                  </a:srgbClr>
                </a:solidFill>
                <a:effectLst/>
                <a:uLnTx/>
                <a:uFillTx/>
                <a:latin typeface="Aptos" panose="02110004020202020204"/>
                <a:ea typeface="+mn-ea"/>
                <a:cs typeface="+mn-cs"/>
              </a:rPr>
              <a:t>PFI as a continuous variable, r</a:t>
            </a: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ather than a single ﬁxed time point  (6 months)</a:t>
            </a:r>
          </a:p>
        </p:txBody>
      </p:sp>
      <p:sp>
        <p:nvSpPr>
          <p:cNvPr id="11" name="TextBox 10">
            <a:extLst>
              <a:ext uri="{FF2B5EF4-FFF2-40B4-BE49-F238E27FC236}">
                <a16:creationId xmlns:a16="http://schemas.microsoft.com/office/drawing/2014/main" id="{3260F24C-62F6-A05C-FA08-849981A08220}"/>
              </a:ext>
            </a:extLst>
          </p:cNvPr>
          <p:cNvSpPr txBox="1"/>
          <p:nvPr/>
        </p:nvSpPr>
        <p:spPr>
          <a:xfrm>
            <a:off x="6212893" y="4409252"/>
            <a:ext cx="54904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ESMO-ESGO Consensus Conference on Ovarian Cancer, Milan</a:t>
            </a:r>
            <a:r>
              <a:rPr kumimoji="0" lang="en-GB" sz="1400" b="0" i="0" u="none" strike="noStrike" kern="1200" cap="none" spc="0" normalizeH="0" baseline="30000" noProof="0" dirty="0">
                <a:ln>
                  <a:noFill/>
                </a:ln>
                <a:solidFill>
                  <a:prstClr val="black"/>
                </a:solidFill>
                <a:effectLst/>
                <a:uLnTx/>
                <a:uFillTx/>
                <a:latin typeface="Aptos" panose="02110004020202020204"/>
                <a:ea typeface="+mn-ea"/>
                <a:cs typeface="+mn-cs"/>
              </a:rPr>
              <a:t>3</a:t>
            </a:r>
            <a:endParaRPr kumimoji="0" lang="en-GB" sz="1200" b="0" i="0" u="none" strike="noStrike" kern="1200" cap="none" spc="0" normalizeH="0" baseline="3000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196B24"/>
              </a:buClr>
              <a:buSzTx/>
              <a:buFont typeface="Arial" panose="020B0604020202020204" pitchFamily="34" charset="0"/>
              <a:buChar char="•"/>
              <a:tabLst/>
              <a:defRPr/>
            </a:pPr>
            <a:r>
              <a:rPr kumimoji="0" lang="en-GB" sz="1400" b="1" i="0" u="none" strike="noStrike" kern="1200" cap="none" spc="0" normalizeH="0" baseline="0" noProof="0" dirty="0">
                <a:ln>
                  <a:noFill/>
                </a:ln>
                <a:solidFill>
                  <a:srgbClr val="196B24"/>
                </a:solidFill>
                <a:effectLst/>
                <a:uLnTx/>
                <a:uFillTx/>
                <a:latin typeface="Aptos" panose="02110004020202020204"/>
                <a:ea typeface="+mn-ea"/>
                <a:cs typeface="+mn-cs"/>
              </a:rPr>
              <a:t>Patients for whom platinum-based therapy is no longer an option</a:t>
            </a:r>
            <a:b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Includes:</a:t>
            </a:r>
          </a:p>
          <a:p>
            <a:pPr marL="742950" marR="0" lvl="1" indent="-285750" algn="l" defTabSz="914400" rtl="0" eaLnBrk="1" fontAlgn="auto" latinLnBrk="0" hangingPunct="1">
              <a:lnSpc>
                <a:spcPct val="100000"/>
              </a:lnSpc>
              <a:spcBef>
                <a:spcPts val="0"/>
              </a:spcBef>
              <a:spcAft>
                <a:spcPts val="0"/>
              </a:spcAft>
              <a:buClr>
                <a:srgbClr val="196B24"/>
              </a:buClr>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Symptomatic relapse soon after Pt-based </a:t>
            </a:r>
            <a:r>
              <a:rPr kumimoji="0" lang="en-GB" sz="1400" b="0" i="0" u="none" strike="noStrike" kern="1200" cap="none" spc="0" normalizeH="0" baseline="0" noProof="0" dirty="0" err="1">
                <a:ln>
                  <a:noFill/>
                </a:ln>
                <a:solidFill>
                  <a:prstClr val="black"/>
                </a:solidFill>
                <a:effectLst/>
                <a:uLnTx/>
                <a:uFillTx/>
                <a:latin typeface="Aptos" panose="02110004020202020204"/>
                <a:ea typeface="+mn-ea"/>
                <a:cs typeface="+mn-cs"/>
              </a:rPr>
              <a:t>CTx</a:t>
            </a:r>
            <a:endPar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6593DCB1-59E5-790F-6C39-B728EEB0F5A8}"/>
              </a:ext>
            </a:extLst>
          </p:cNvPr>
          <p:cNvSpPr txBox="1"/>
          <p:nvPr/>
        </p:nvSpPr>
        <p:spPr>
          <a:xfrm>
            <a:off x="6749079" y="1781243"/>
            <a:ext cx="495428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97132"/>
                </a:solidFill>
                <a:effectLst/>
                <a:uLnTx/>
                <a:uFillTx/>
                <a:latin typeface="Aptos" panose="02110004020202020204"/>
                <a:ea typeface="+mn-ea"/>
                <a:cs typeface="+mn-cs"/>
              </a:rPr>
              <a:t>Contemporary definition (clinical standard): </a:t>
            </a: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ESMO Guidelines</a:t>
            </a:r>
            <a:r>
              <a:rPr kumimoji="0" lang="en-GB" sz="1400" b="0" i="0" u="none" strike="noStrike" kern="1200" cap="none" spc="0" normalizeH="0" baseline="30000" noProof="0" dirty="0">
                <a:ln>
                  <a:noFill/>
                </a:ln>
                <a:solidFill>
                  <a:prstClr val="black"/>
                </a:solidFill>
                <a:effectLst/>
                <a:uLnTx/>
                <a:uFillTx/>
                <a:latin typeface="Aptos" panose="02110004020202020204"/>
                <a:ea typeface="+mn-ea"/>
                <a:cs typeface="+mn-cs"/>
              </a:rPr>
              <a:t>4</a:t>
            </a:r>
            <a:endParaRPr kumimoji="0" lang="en-GB" sz="1200" b="0" i="0" u="none" strike="noStrike" kern="1200" cap="none" spc="0" normalizeH="0" baseline="3000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E97132"/>
              </a:buClr>
              <a:buSzTx/>
              <a:buFont typeface="Arial" panose="020B0604020202020204" pitchFamily="34" charset="0"/>
              <a:buChar char="•"/>
              <a:tabLst/>
              <a:defRPr/>
            </a:pPr>
            <a:r>
              <a:rPr kumimoji="0" lang="en-GB" sz="1400" b="1" i="0" u="none" strike="noStrike" kern="1200" cap="none" spc="0" normalizeH="0" baseline="0" noProof="0" dirty="0">
                <a:ln>
                  <a:noFill/>
                </a:ln>
                <a:solidFill>
                  <a:srgbClr val="E97132"/>
                </a:solidFill>
                <a:effectLst/>
                <a:uLnTx/>
                <a:uFillTx/>
                <a:latin typeface="Aptos" panose="02110004020202020204"/>
                <a:ea typeface="+mn-ea"/>
                <a:cs typeface="+mn-cs"/>
              </a:rPr>
              <a:t>For some patients with recurrent ovarian cancer, platinum rechallenge may not be considered clinically appropriate</a:t>
            </a:r>
          </a:p>
        </p:txBody>
      </p:sp>
      <p:cxnSp>
        <p:nvCxnSpPr>
          <p:cNvPr id="5" name="Straight Connector 4">
            <a:extLst>
              <a:ext uri="{FF2B5EF4-FFF2-40B4-BE49-F238E27FC236}">
                <a16:creationId xmlns:a16="http://schemas.microsoft.com/office/drawing/2014/main" id="{26E66354-55CD-F291-9E31-D0709416B0AD}"/>
              </a:ext>
            </a:extLst>
          </p:cNvPr>
          <p:cNvCxnSpPr>
            <a:cxnSpLocks/>
          </p:cNvCxnSpPr>
          <p:nvPr/>
        </p:nvCxnSpPr>
        <p:spPr>
          <a:xfrm>
            <a:off x="1185741" y="3749040"/>
            <a:ext cx="10404279" cy="0"/>
          </a:xfrm>
          <a:prstGeom prst="line">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7274ED37-4F2A-2063-E5EC-5B494F3E7974}"/>
              </a:ext>
            </a:extLst>
          </p:cNvPr>
          <p:cNvSpPr/>
          <p:nvPr/>
        </p:nvSpPr>
        <p:spPr>
          <a:xfrm>
            <a:off x="1068207" y="3441076"/>
            <a:ext cx="564350" cy="56435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ptos" panose="02110004020202020204"/>
                <a:ea typeface="+mn-ea"/>
                <a:cs typeface="+mn-cs"/>
              </a:rPr>
              <a:t>2010</a:t>
            </a:r>
          </a:p>
        </p:txBody>
      </p:sp>
      <p:sp>
        <p:nvSpPr>
          <p:cNvPr id="15" name="Oval 14">
            <a:extLst>
              <a:ext uri="{FF2B5EF4-FFF2-40B4-BE49-F238E27FC236}">
                <a16:creationId xmlns:a16="http://schemas.microsoft.com/office/drawing/2014/main" id="{F61F5DD6-AE96-EC95-3143-C9E76DE9B245}"/>
              </a:ext>
            </a:extLst>
          </p:cNvPr>
          <p:cNvSpPr/>
          <p:nvPr/>
        </p:nvSpPr>
        <p:spPr>
          <a:xfrm>
            <a:off x="4577663" y="3441076"/>
            <a:ext cx="564350" cy="564350"/>
          </a:xfrm>
          <a:prstGeom prst="ellipse">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ptos" panose="02110004020202020204"/>
                <a:ea typeface="+mn-ea"/>
                <a:cs typeface="+mn-cs"/>
              </a:rPr>
              <a:t>2015</a:t>
            </a:r>
          </a:p>
        </p:txBody>
      </p:sp>
      <p:sp>
        <p:nvSpPr>
          <p:cNvPr id="16" name="Oval 15">
            <a:extLst>
              <a:ext uri="{FF2B5EF4-FFF2-40B4-BE49-F238E27FC236}">
                <a16:creationId xmlns:a16="http://schemas.microsoft.com/office/drawing/2014/main" id="{FE7DD24C-16ED-5C66-E78D-7D0DAE99F024}"/>
              </a:ext>
            </a:extLst>
          </p:cNvPr>
          <p:cNvSpPr/>
          <p:nvPr/>
        </p:nvSpPr>
        <p:spPr>
          <a:xfrm>
            <a:off x="7049988" y="3457794"/>
            <a:ext cx="564350" cy="56435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ptos" panose="02110004020202020204"/>
                <a:ea typeface="+mn-ea"/>
                <a:cs typeface="+mn-cs"/>
              </a:rPr>
              <a:t>2018</a:t>
            </a:r>
          </a:p>
        </p:txBody>
      </p:sp>
      <p:sp>
        <p:nvSpPr>
          <p:cNvPr id="17" name="Oval 16">
            <a:extLst>
              <a:ext uri="{FF2B5EF4-FFF2-40B4-BE49-F238E27FC236}">
                <a16:creationId xmlns:a16="http://schemas.microsoft.com/office/drawing/2014/main" id="{33113E49-0CF0-8224-F1C2-5A9C54EE8B78}"/>
              </a:ext>
            </a:extLst>
          </p:cNvPr>
          <p:cNvSpPr/>
          <p:nvPr/>
        </p:nvSpPr>
        <p:spPr>
          <a:xfrm>
            <a:off x="10441909" y="3441076"/>
            <a:ext cx="564350" cy="56435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ptos" panose="02110004020202020204"/>
                <a:ea typeface="+mn-ea"/>
                <a:cs typeface="+mn-cs"/>
              </a:rPr>
              <a:t>2023</a:t>
            </a:r>
          </a:p>
        </p:txBody>
      </p:sp>
      <p:sp>
        <p:nvSpPr>
          <p:cNvPr id="22" name="Left Brace 21">
            <a:extLst>
              <a:ext uri="{FF2B5EF4-FFF2-40B4-BE49-F238E27FC236}">
                <a16:creationId xmlns:a16="http://schemas.microsoft.com/office/drawing/2014/main" id="{A97B1742-B470-A9C0-99A7-5804786673A0}"/>
              </a:ext>
            </a:extLst>
          </p:cNvPr>
          <p:cNvSpPr/>
          <p:nvPr/>
        </p:nvSpPr>
        <p:spPr>
          <a:xfrm rot="16200000">
            <a:off x="2602751" y="1524252"/>
            <a:ext cx="266794" cy="3360925"/>
          </a:xfrm>
          <a:prstGeom prst="leftBrace">
            <a:avLst>
              <a:gd name="adj1" fmla="val 8333"/>
              <a:gd name="adj2" fmla="val 8923"/>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Left Brace 22">
            <a:extLst>
              <a:ext uri="{FF2B5EF4-FFF2-40B4-BE49-F238E27FC236}">
                <a16:creationId xmlns:a16="http://schemas.microsoft.com/office/drawing/2014/main" id="{A12DA08F-E6D5-F30B-642A-9FA687985D4C}"/>
              </a:ext>
            </a:extLst>
          </p:cNvPr>
          <p:cNvSpPr/>
          <p:nvPr/>
        </p:nvSpPr>
        <p:spPr>
          <a:xfrm rot="16200000">
            <a:off x="8968807" y="868410"/>
            <a:ext cx="268360" cy="4707816"/>
          </a:xfrm>
          <a:prstGeom prst="leftBrace">
            <a:avLst>
              <a:gd name="adj1" fmla="val 8333"/>
              <a:gd name="adj2" fmla="val 84554"/>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 name="Left Brace 23">
            <a:extLst>
              <a:ext uri="{FF2B5EF4-FFF2-40B4-BE49-F238E27FC236}">
                <a16:creationId xmlns:a16="http://schemas.microsoft.com/office/drawing/2014/main" id="{DF586EC8-1D1D-B42B-CA84-48ADF1405751}"/>
              </a:ext>
            </a:extLst>
          </p:cNvPr>
          <p:cNvSpPr/>
          <p:nvPr/>
        </p:nvSpPr>
        <p:spPr>
          <a:xfrm rot="5400000" flipV="1">
            <a:off x="3340846" y="1842604"/>
            <a:ext cx="266794" cy="4837113"/>
          </a:xfrm>
          <a:prstGeom prst="leftBrace">
            <a:avLst>
              <a:gd name="adj1" fmla="val 8333"/>
              <a:gd name="adj2" fmla="val 78731"/>
            </a:avLst>
          </a:prstGeom>
          <a:ln>
            <a:solidFill>
              <a:schemeClr val="accent4">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 name="Left Brace 24">
            <a:extLst>
              <a:ext uri="{FF2B5EF4-FFF2-40B4-BE49-F238E27FC236}">
                <a16:creationId xmlns:a16="http://schemas.microsoft.com/office/drawing/2014/main" id="{B9C212AF-A67B-12C3-54C9-06F2BFA2E1B2}"/>
              </a:ext>
            </a:extLst>
          </p:cNvPr>
          <p:cNvSpPr/>
          <p:nvPr/>
        </p:nvSpPr>
        <p:spPr>
          <a:xfrm rot="5400000" flipV="1">
            <a:off x="8498053" y="1843512"/>
            <a:ext cx="266794" cy="4837113"/>
          </a:xfrm>
          <a:prstGeom prst="leftBrace">
            <a:avLst>
              <a:gd name="adj1" fmla="val 8333"/>
              <a:gd name="adj2" fmla="val 23379"/>
            </a:avLst>
          </a:prstGeom>
          <a:ln>
            <a:solidFill>
              <a:schemeClr val="accent3"/>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Right Arrow 25">
            <a:extLst>
              <a:ext uri="{FF2B5EF4-FFF2-40B4-BE49-F238E27FC236}">
                <a16:creationId xmlns:a16="http://schemas.microsoft.com/office/drawing/2014/main" id="{E7959FB7-787E-77D5-689C-635125DDBD2B}"/>
              </a:ext>
            </a:extLst>
          </p:cNvPr>
          <p:cNvSpPr/>
          <p:nvPr/>
        </p:nvSpPr>
        <p:spPr>
          <a:xfrm>
            <a:off x="5265271" y="1799235"/>
            <a:ext cx="1009056" cy="280894"/>
          </a:xfrm>
          <a:prstGeom prst="rightArrow">
            <a:avLst>
              <a:gd name="adj1" fmla="val 50000"/>
              <a:gd name="adj2" fmla="val 8404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3434449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07A24-988C-F795-AB3B-8A578565E6D2}"/>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ED9032CD-42D9-C334-563C-E9B2E402AD49}"/>
              </a:ext>
            </a:extLst>
          </p:cNvPr>
          <p:cNvSpPr txBox="1">
            <a:spLocks/>
          </p:cNvSpPr>
          <p:nvPr/>
        </p:nvSpPr>
        <p:spPr bwMode="auto">
          <a:xfrm>
            <a:off x="0" y="15509"/>
            <a:ext cx="12192000" cy="1260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algn="l" rtl="0" eaLnBrk="1" fontAlgn="base" hangingPunct="1">
              <a:spcBef>
                <a:spcPct val="0"/>
              </a:spcBef>
              <a:spcAft>
                <a:spcPct val="0"/>
              </a:spcAft>
              <a:defRPr sz="4000">
                <a:solidFill>
                  <a:srgbClr val="104480"/>
                </a:solidFill>
                <a:latin typeface="+mj-lt"/>
                <a:ea typeface="+mj-ea"/>
                <a:cs typeface="+mj-cs"/>
              </a:defRPr>
            </a:lvl1pPr>
            <a:lvl2pPr algn="l" rtl="0" eaLnBrk="1" fontAlgn="base" hangingPunct="1">
              <a:spcBef>
                <a:spcPct val="0"/>
              </a:spcBef>
              <a:spcAft>
                <a:spcPct val="0"/>
              </a:spcAft>
              <a:defRPr sz="4000">
                <a:solidFill>
                  <a:srgbClr val="104480"/>
                </a:solidFill>
                <a:latin typeface="Arial" charset="0"/>
              </a:defRPr>
            </a:lvl2pPr>
            <a:lvl3pPr algn="l" rtl="0" eaLnBrk="1" fontAlgn="base" hangingPunct="1">
              <a:spcBef>
                <a:spcPct val="0"/>
              </a:spcBef>
              <a:spcAft>
                <a:spcPct val="0"/>
              </a:spcAft>
              <a:defRPr sz="4000">
                <a:solidFill>
                  <a:srgbClr val="104480"/>
                </a:solidFill>
                <a:latin typeface="Arial" charset="0"/>
              </a:defRPr>
            </a:lvl3pPr>
            <a:lvl4pPr algn="l" rtl="0" eaLnBrk="1" fontAlgn="base" hangingPunct="1">
              <a:spcBef>
                <a:spcPct val="0"/>
              </a:spcBef>
              <a:spcAft>
                <a:spcPct val="0"/>
              </a:spcAft>
              <a:defRPr sz="4000">
                <a:solidFill>
                  <a:srgbClr val="104480"/>
                </a:solidFill>
                <a:latin typeface="Arial" charset="0"/>
              </a:defRPr>
            </a:lvl4pPr>
            <a:lvl5pPr algn="l" rtl="0" eaLnBrk="1" fontAlgn="base" hangingPunct="1">
              <a:spcBef>
                <a:spcPct val="0"/>
              </a:spcBef>
              <a:spcAft>
                <a:spcPct val="0"/>
              </a:spcAft>
              <a:defRPr sz="4000">
                <a:solidFill>
                  <a:srgbClr val="104480"/>
                </a:solidFill>
                <a:latin typeface="Arial" charset="0"/>
              </a:defRPr>
            </a:lvl5pPr>
            <a:lvl6pPr marL="457200" algn="l" rtl="0" eaLnBrk="1" fontAlgn="base" hangingPunct="1">
              <a:spcBef>
                <a:spcPct val="0"/>
              </a:spcBef>
              <a:spcAft>
                <a:spcPct val="0"/>
              </a:spcAft>
              <a:defRPr sz="4000">
                <a:solidFill>
                  <a:srgbClr val="104480"/>
                </a:solidFill>
                <a:latin typeface="Arial" charset="0"/>
              </a:defRPr>
            </a:lvl6pPr>
            <a:lvl7pPr marL="914400" algn="l" rtl="0" eaLnBrk="1" fontAlgn="base" hangingPunct="1">
              <a:spcBef>
                <a:spcPct val="0"/>
              </a:spcBef>
              <a:spcAft>
                <a:spcPct val="0"/>
              </a:spcAft>
              <a:defRPr sz="4000">
                <a:solidFill>
                  <a:srgbClr val="104480"/>
                </a:solidFill>
                <a:latin typeface="Arial" charset="0"/>
              </a:defRPr>
            </a:lvl7pPr>
            <a:lvl8pPr marL="1371600" algn="l" rtl="0" eaLnBrk="1" fontAlgn="base" hangingPunct="1">
              <a:spcBef>
                <a:spcPct val="0"/>
              </a:spcBef>
              <a:spcAft>
                <a:spcPct val="0"/>
              </a:spcAft>
              <a:defRPr sz="4000">
                <a:solidFill>
                  <a:srgbClr val="104480"/>
                </a:solidFill>
                <a:latin typeface="Arial" charset="0"/>
              </a:defRPr>
            </a:lvl8pPr>
            <a:lvl9pPr marL="1828800" algn="l" rtl="0" eaLnBrk="1" fontAlgn="base" hangingPunct="1">
              <a:spcBef>
                <a:spcPct val="0"/>
              </a:spcBef>
              <a:spcAft>
                <a:spcPct val="0"/>
              </a:spcAft>
              <a:defRPr sz="4000">
                <a:solidFill>
                  <a:srgbClr val="104480"/>
                </a:solidFill>
                <a:latin typeface="Arial" charset="0"/>
              </a:defRPr>
            </a:lvl9pPr>
          </a:lstStyle>
          <a:p>
            <a:pPr marL="0" marR="0" lvl="0" indent="0" algn="ctr" defTabSz="914400" rtl="0" eaLnBrk="1" fontAlgn="auto" latinLnBrk="0" hangingPunct="1">
              <a:lnSpc>
                <a:spcPct val="110000"/>
              </a:lnSpc>
              <a:spcBef>
                <a:spcPct val="20000"/>
              </a:spcBef>
              <a:spcAft>
                <a:spcPts val="0"/>
              </a:spcAft>
              <a:buClrTx/>
              <a:buSzTx/>
              <a:buFontTx/>
              <a:buNone/>
              <a:tabLst/>
              <a:defRPr/>
            </a:pPr>
            <a:r>
              <a:rPr kumimoji="0" lang="en-US" sz="3600" b="1" i="0" u="none" strike="noStrike" kern="1200" cap="none" spc="0" normalizeH="0" baseline="0" noProof="0" dirty="0">
                <a:ln>
                  <a:noFill/>
                </a:ln>
                <a:solidFill>
                  <a:srgbClr val="0E2841">
                    <a:lumMod val="90000"/>
                    <a:lumOff val="10000"/>
                  </a:srgbClr>
                </a:solidFill>
                <a:effectLst/>
                <a:uLnTx/>
                <a:uFillTx/>
                <a:latin typeface="Arial Narrow" panose="020B0604020202020204" pitchFamily="34" charset="0"/>
                <a:ea typeface="+mj-ea"/>
                <a:cs typeface="Arial Narrow" panose="020B0604020202020204" pitchFamily="34" charset="0"/>
              </a:rPr>
              <a:t>Combining Pembrolizumab Plus Weekly Paclitaxel </a:t>
            </a:r>
            <a:br>
              <a:rPr kumimoji="0" lang="en-US" sz="3600" b="1" i="0" u="none" strike="noStrike" kern="1200" cap="none" spc="0" normalizeH="0" baseline="0" noProof="0" dirty="0">
                <a:ln>
                  <a:noFill/>
                </a:ln>
                <a:solidFill>
                  <a:srgbClr val="0E2841">
                    <a:lumMod val="90000"/>
                    <a:lumOff val="10000"/>
                  </a:srgbClr>
                </a:solidFill>
                <a:effectLst/>
                <a:uLnTx/>
                <a:uFillTx/>
                <a:latin typeface="Arial Narrow" panose="020B0604020202020204" pitchFamily="34" charset="0"/>
                <a:ea typeface="+mj-ea"/>
                <a:cs typeface="Arial Narrow" panose="020B0604020202020204" pitchFamily="34" charset="0"/>
              </a:rPr>
            </a:br>
            <a:r>
              <a:rPr kumimoji="0" lang="en-US" sz="3600" b="1" i="0" u="none" strike="noStrike" kern="1200" cap="none" spc="0" normalizeH="0" baseline="0" noProof="0" dirty="0">
                <a:ln>
                  <a:noFill/>
                </a:ln>
                <a:solidFill>
                  <a:srgbClr val="0E2841">
                    <a:lumMod val="90000"/>
                    <a:lumOff val="10000"/>
                  </a:srgbClr>
                </a:solidFill>
                <a:effectLst/>
                <a:uLnTx/>
                <a:uFillTx/>
                <a:latin typeface="Arial Narrow" panose="020B0604020202020204" pitchFamily="34" charset="0"/>
                <a:ea typeface="+mj-ea"/>
                <a:cs typeface="Arial Narrow" panose="020B0604020202020204" pitchFamily="34" charset="0"/>
              </a:rPr>
              <a:t>+/- Bevacizumab for Platinum-Resistant Recurrent Ovarian </a:t>
            </a:r>
            <a:r>
              <a:rPr kumimoji="0" lang="en-US" sz="3600" b="1" i="0" u="none" strike="noStrike" kern="1200" cap="none" spc="0" normalizeH="0" baseline="0" noProof="0" dirty="0">
                <a:ln>
                  <a:noFill/>
                </a:ln>
                <a:solidFill>
                  <a:srgbClr val="00305D"/>
                </a:solidFill>
                <a:effectLst/>
                <a:uLnTx/>
                <a:uFillTx/>
                <a:latin typeface="Arial Narrow" panose="020B0604020202020204" pitchFamily="34" charset="0"/>
                <a:ea typeface="+mj-ea"/>
                <a:cs typeface="Arial Narrow" panose="020B0604020202020204" pitchFamily="34" charset="0"/>
              </a:rPr>
              <a:t>Cancer</a:t>
            </a:r>
          </a:p>
        </p:txBody>
      </p:sp>
      <p:sp>
        <p:nvSpPr>
          <p:cNvPr id="6" name="Segnaposto contenuto 9">
            <a:extLst>
              <a:ext uri="{FF2B5EF4-FFF2-40B4-BE49-F238E27FC236}">
                <a16:creationId xmlns:a16="http://schemas.microsoft.com/office/drawing/2014/main" id="{BE469FA3-9A09-448F-F629-FF3CBBA56E4D}"/>
              </a:ext>
            </a:extLst>
          </p:cNvPr>
          <p:cNvSpPr txBox="1">
            <a:spLocks/>
          </p:cNvSpPr>
          <p:nvPr/>
        </p:nvSpPr>
        <p:spPr>
          <a:xfrm>
            <a:off x="277091" y="6486891"/>
            <a:ext cx="7899957" cy="355600"/>
          </a:xfrm>
          <a:prstGeom prst="rect">
            <a:avLst/>
          </a:prstGeom>
        </p:spPr>
        <p:txBody>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venirNext LT Pro Regular"/>
                <a:ea typeface="AvenirNext LT Pro Regular"/>
                <a:cs typeface="AvenirNext LT Pro Regular"/>
                <a:sym typeface="AvenirNext LT Pro Regular"/>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venirNext LT Pro Regular"/>
                <a:ea typeface="AvenirNext LT Pro Regular"/>
                <a:cs typeface="AvenirNext LT Pro Regular"/>
                <a:sym typeface="AvenirNext LT Pro Regular"/>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venirNext LT Pro Regular"/>
                <a:ea typeface="AvenirNext LT Pro Regular"/>
                <a:cs typeface="AvenirNext LT Pro Regular"/>
                <a:sym typeface="AvenirNext LT Pro Regular"/>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venirNext LT Pro Regular"/>
                <a:ea typeface="AvenirNext LT Pro Regular"/>
                <a:cs typeface="AvenirNext LT Pro Regular"/>
                <a:sym typeface="AvenirNext LT Pro Regular"/>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venirNext LT Pro Regular"/>
                <a:ea typeface="AvenirNext LT Pro Regular"/>
                <a:cs typeface="AvenirNext LT Pro Regular"/>
                <a:sym typeface="AvenirNext LT Pro Regular"/>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venirNext LT Pro Regular"/>
                <a:ea typeface="AvenirNext LT Pro Regular"/>
                <a:cs typeface="AvenirNext LT Pro Regular"/>
                <a:sym typeface="AvenirNext LT Pro Regular"/>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venirNext LT Pro Regular"/>
                <a:ea typeface="AvenirNext LT Pro Regular"/>
                <a:cs typeface="AvenirNext LT Pro Regular"/>
                <a:sym typeface="AvenirNext LT Pro Regular"/>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venirNext LT Pro Regular"/>
                <a:ea typeface="AvenirNext LT Pro Regular"/>
                <a:cs typeface="AvenirNext LT Pro Regular"/>
                <a:sym typeface="AvenirNext LT Pro Regular"/>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venirNext LT Pro Regular"/>
                <a:ea typeface="AvenirNext LT Pro Regular"/>
                <a:cs typeface="AvenirNext LT Pro Regular"/>
                <a:sym typeface="AvenirNext LT Pro Regular"/>
              </a:defRPr>
            </a:lvl9pPr>
          </a:lstStyle>
          <a:p>
            <a:pPr marL="0" marR="0" lvl="0" indent="0" algn="l" defTabSz="914400" rtl="0" eaLnBrk="1" fontAlgn="auto" latinLnBrk="0" hangingPunct="1">
              <a:lnSpc>
                <a:spcPct val="90000"/>
              </a:lnSpc>
              <a:spcBef>
                <a:spcPts val="1000"/>
              </a:spcBef>
              <a:spcAft>
                <a:spcPts val="0"/>
              </a:spcAft>
              <a:buClrTx/>
              <a:buSzPct val="100000"/>
              <a:buFont typeface="Arial"/>
              <a:buNone/>
              <a:tabLst/>
              <a:defRPr/>
            </a:pPr>
            <a:r>
              <a:rPr kumimoji="0" lang="it-IT" sz="1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venirNext LT Pro Regular"/>
              </a:rPr>
              <a:t>Monk BJ. et al. </a:t>
            </a:r>
            <a:r>
              <a:rPr kumimoji="0" lang="it-IT" sz="1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venirNext LT Pro Regular"/>
              </a:rPr>
              <a:t>Presented</a:t>
            </a:r>
            <a:r>
              <a:rPr kumimoji="0" lang="it-IT" sz="1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venirNext LT Pro Regular"/>
              </a:rPr>
              <a:t> </a:t>
            </a:r>
            <a:r>
              <a:rPr kumimoji="0" lang="it-IT" sz="1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venirNext LT Pro Regular"/>
              </a:rPr>
              <a:t>at</a:t>
            </a:r>
            <a:r>
              <a:rPr kumimoji="0" lang="it-IT" sz="1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venirNext LT Pro Regular"/>
              </a:rPr>
              <a:t> SGO Meeting, April 10, 2026; Colombo </a:t>
            </a:r>
            <a:r>
              <a:rPr kumimoji="0" lang="it-IT" sz="1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venirNext LT Pro Regular"/>
              </a:rPr>
              <a:t>N</a:t>
            </a:r>
            <a:r>
              <a:rPr kumimoji="0" lang="it-IT" sz="1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venirNext LT Pro Regular"/>
              </a:rPr>
              <a:t> et al. Lancet. 2026 </a:t>
            </a:r>
            <a:r>
              <a:rPr kumimoji="0" lang="it-IT" sz="1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venirNext LT Pro Regular"/>
              </a:rPr>
              <a:t>Apr</a:t>
            </a:r>
            <a:r>
              <a:rPr kumimoji="0" lang="it-IT" sz="1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venirNext LT Pro Regular"/>
              </a:rPr>
              <a:t> 18;407(10538):1525-1537. </a:t>
            </a:r>
          </a:p>
        </p:txBody>
      </p:sp>
      <p:pic>
        <p:nvPicPr>
          <p:cNvPr id="7" name="Picture 6">
            <a:extLst>
              <a:ext uri="{FF2B5EF4-FFF2-40B4-BE49-F238E27FC236}">
                <a16:creationId xmlns:a16="http://schemas.microsoft.com/office/drawing/2014/main" id="{5C3E4399-69B9-3EDA-11E9-07D9B1C50369}"/>
              </a:ext>
            </a:extLst>
          </p:cNvPr>
          <p:cNvPicPr>
            <a:picLocks noChangeAspect="1"/>
          </p:cNvPicPr>
          <p:nvPr/>
        </p:nvPicPr>
        <p:blipFill>
          <a:blip r:embed="rId2"/>
          <a:stretch>
            <a:fillRect/>
          </a:stretch>
        </p:blipFill>
        <p:spPr>
          <a:xfrm>
            <a:off x="706188" y="1293153"/>
            <a:ext cx="9419136" cy="4816257"/>
          </a:xfrm>
          <a:prstGeom prst="rect">
            <a:avLst/>
          </a:prstGeom>
        </p:spPr>
      </p:pic>
      <p:sp>
        <p:nvSpPr>
          <p:cNvPr id="3" name="Oval Callout 2">
            <a:extLst>
              <a:ext uri="{FF2B5EF4-FFF2-40B4-BE49-F238E27FC236}">
                <a16:creationId xmlns:a16="http://schemas.microsoft.com/office/drawing/2014/main" id="{EA8EE23F-DBD4-4A3C-F6E5-B45BE62DC13E}"/>
              </a:ext>
            </a:extLst>
          </p:cNvPr>
          <p:cNvSpPr/>
          <p:nvPr/>
        </p:nvSpPr>
        <p:spPr>
          <a:xfrm>
            <a:off x="9794840" y="1676400"/>
            <a:ext cx="2175163" cy="1486880"/>
          </a:xfrm>
          <a:prstGeom prst="wedgeEllipseCallout">
            <a:avLst>
              <a:gd name="adj1" fmla="val -67948"/>
              <a:gd name="adj2" fmla="val 2510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ptos" panose="02110004020202020204"/>
                <a:ea typeface="+mn-ea"/>
                <a:cs typeface="+mn-cs"/>
              </a:rPr>
              <a:t>Wkly</a:t>
            </a: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paclitaxel is most active single agent</a:t>
            </a:r>
          </a:p>
        </p:txBody>
      </p:sp>
      <p:sp>
        <p:nvSpPr>
          <p:cNvPr id="4" name="Oval Callout 3">
            <a:extLst>
              <a:ext uri="{FF2B5EF4-FFF2-40B4-BE49-F238E27FC236}">
                <a16:creationId xmlns:a16="http://schemas.microsoft.com/office/drawing/2014/main" id="{2047996A-F2C2-A6A8-9546-87BC8904468B}"/>
              </a:ext>
            </a:extLst>
          </p:cNvPr>
          <p:cNvSpPr/>
          <p:nvPr/>
        </p:nvSpPr>
        <p:spPr>
          <a:xfrm>
            <a:off x="9794840" y="3266721"/>
            <a:ext cx="2175163" cy="2053424"/>
          </a:xfrm>
          <a:prstGeom prst="wedgeEllipseCallout">
            <a:avLst>
              <a:gd name="adj1" fmla="val -69222"/>
              <a:gd name="adj2" fmla="val -4749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Bevacizumab is first target therapy approved in ovarian in 2014</a:t>
            </a:r>
          </a:p>
        </p:txBody>
      </p:sp>
    </p:spTree>
    <p:extLst>
      <p:ext uri="{BB962C8B-B14F-4D97-AF65-F5344CB8AC3E}">
        <p14:creationId xmlns:p14="http://schemas.microsoft.com/office/powerpoint/2010/main" val="259323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6A18C-2528-EA60-F309-FED8AAF9B56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B303ADC-3EA6-EBCD-F851-88A69AD6D0A3}"/>
              </a:ext>
            </a:extLst>
          </p:cNvPr>
          <p:cNvSpPr>
            <a:spLocks noGrp="1"/>
          </p:cNvSpPr>
          <p:nvPr>
            <p:ph type="title"/>
          </p:nvPr>
        </p:nvSpPr>
        <p:spPr>
          <a:xfrm>
            <a:off x="396446" y="195038"/>
            <a:ext cx="11436349" cy="914660"/>
          </a:xfrm>
        </p:spPr>
        <p:txBody>
          <a:bodyPr>
            <a:normAutofit/>
          </a:bodyPr>
          <a:lstStyle/>
          <a:p>
            <a:pPr algn="ctr"/>
            <a:r>
              <a:rPr lang="en-US" sz="4000" b="1" dirty="0">
                <a:solidFill>
                  <a:schemeClr val="tx2">
                    <a:lumMod val="90000"/>
                    <a:lumOff val="10000"/>
                  </a:schemeClr>
                </a:solidFill>
              </a:rPr>
              <a:t>OS in CPS ≥1 population at final analysis</a:t>
            </a:r>
          </a:p>
        </p:txBody>
      </p:sp>
      <p:sp>
        <p:nvSpPr>
          <p:cNvPr id="5" name="Footer Placeholder 3">
            <a:extLst>
              <a:ext uri="{FF2B5EF4-FFF2-40B4-BE49-F238E27FC236}">
                <a16:creationId xmlns:a16="http://schemas.microsoft.com/office/drawing/2014/main" id="{E4078ED2-C231-C547-CCF3-7AD0BF496EF9}"/>
              </a:ext>
            </a:extLst>
          </p:cNvPr>
          <p:cNvSpPr txBox="1">
            <a:spLocks/>
          </p:cNvSpPr>
          <p:nvPr/>
        </p:nvSpPr>
        <p:spPr>
          <a:xfrm>
            <a:off x="-1" y="5453815"/>
            <a:ext cx="12192001" cy="844487"/>
          </a:xfrm>
          <a:prstGeom prst="rect">
            <a:avLst/>
          </a:prstGeom>
        </p:spPr>
        <p:txBody>
          <a:bodyPr vert="horz" lIns="137160" tIns="0" rIns="137160" bIns="91440" rtlCol="0" anchor="b" anchorCtr="0"/>
          <a:lstStyle>
            <a:defPPr>
              <a:defRPr lang="en-US"/>
            </a:defPPr>
            <a:lvl1pPr marL="0" algn="l" defTabSz="457250" rtl="0" eaLnBrk="1" latinLnBrk="0" hangingPunct="1">
              <a:defRPr sz="1000" kern="1200">
                <a:solidFill>
                  <a:srgbClr val="000000"/>
                </a:solidFill>
                <a:latin typeface="Arial" panose="020B0604020202020204" pitchFamily="34" charset="0"/>
                <a:ea typeface="+mn-ea"/>
                <a:cs typeface="Arial" panose="020B0604020202020204" pitchFamily="34" charset="0"/>
              </a:defRPr>
            </a:lvl1pPr>
            <a:lvl2pPr marL="457250" algn="l" defTabSz="457250" rtl="0" eaLnBrk="1" latinLnBrk="0" hangingPunct="1">
              <a:defRPr sz="1867" kern="1200">
                <a:solidFill>
                  <a:schemeClr val="tx1"/>
                </a:solidFill>
                <a:latin typeface="+mn-lt"/>
                <a:ea typeface="+mn-ea"/>
                <a:cs typeface="+mn-cs"/>
              </a:defRPr>
            </a:lvl2pPr>
            <a:lvl3pPr marL="914498" algn="l" defTabSz="457250" rtl="0" eaLnBrk="1" latinLnBrk="0" hangingPunct="1">
              <a:defRPr sz="1867" kern="1200">
                <a:solidFill>
                  <a:schemeClr val="tx1"/>
                </a:solidFill>
                <a:latin typeface="+mn-lt"/>
                <a:ea typeface="+mn-ea"/>
                <a:cs typeface="+mn-cs"/>
              </a:defRPr>
            </a:lvl3pPr>
            <a:lvl4pPr marL="1371748" algn="l" defTabSz="457250" rtl="0" eaLnBrk="1" latinLnBrk="0" hangingPunct="1">
              <a:defRPr sz="1867" kern="1200">
                <a:solidFill>
                  <a:schemeClr val="tx1"/>
                </a:solidFill>
                <a:latin typeface="+mn-lt"/>
                <a:ea typeface="+mn-ea"/>
                <a:cs typeface="+mn-cs"/>
              </a:defRPr>
            </a:lvl4pPr>
            <a:lvl5pPr marL="1828998" algn="l" defTabSz="457250" rtl="0" eaLnBrk="1" latinLnBrk="0" hangingPunct="1">
              <a:defRPr sz="1867" kern="1200">
                <a:solidFill>
                  <a:schemeClr val="tx1"/>
                </a:solidFill>
                <a:latin typeface="+mn-lt"/>
                <a:ea typeface="+mn-ea"/>
                <a:cs typeface="+mn-cs"/>
              </a:defRPr>
            </a:lvl5pPr>
            <a:lvl6pPr marL="2286248" algn="l" defTabSz="457250" rtl="0" eaLnBrk="1" latinLnBrk="0" hangingPunct="1">
              <a:defRPr sz="1867" kern="1200">
                <a:solidFill>
                  <a:schemeClr val="tx1"/>
                </a:solidFill>
                <a:latin typeface="+mn-lt"/>
                <a:ea typeface="+mn-ea"/>
                <a:cs typeface="+mn-cs"/>
              </a:defRPr>
            </a:lvl6pPr>
            <a:lvl7pPr marL="2743497" algn="l" defTabSz="457250" rtl="0" eaLnBrk="1" latinLnBrk="0" hangingPunct="1">
              <a:defRPr sz="1867" kern="1200">
                <a:solidFill>
                  <a:schemeClr val="tx1"/>
                </a:solidFill>
                <a:latin typeface="+mn-lt"/>
                <a:ea typeface="+mn-ea"/>
                <a:cs typeface="+mn-cs"/>
              </a:defRPr>
            </a:lvl7pPr>
            <a:lvl8pPr marL="3200747" algn="l" defTabSz="457250" rtl="0" eaLnBrk="1" latinLnBrk="0" hangingPunct="1">
              <a:defRPr sz="1867" kern="1200">
                <a:solidFill>
                  <a:schemeClr val="tx1"/>
                </a:solidFill>
                <a:latin typeface="+mn-lt"/>
                <a:ea typeface="+mn-ea"/>
                <a:cs typeface="+mn-cs"/>
              </a:defRPr>
            </a:lvl8pPr>
            <a:lvl9pPr marL="3657997" algn="l" defTabSz="457250" rtl="0" eaLnBrk="1" latinLnBrk="0" hangingPunct="1">
              <a:defRPr sz="1867" kern="1200">
                <a:solidFill>
                  <a:schemeClr val="tx1"/>
                </a:solidFill>
                <a:latin typeface="+mn-lt"/>
                <a:ea typeface="+mn-ea"/>
                <a:cs typeface="+mn-cs"/>
              </a:defRPr>
            </a:lvl9pP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a</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Hazard ratio (CI) analyzed based on a Cox regression model with treatment as a covariate stratified by the randomization stratification factors. Data cutoff date: September 5, 2025. </a:t>
            </a:r>
          </a:p>
        </p:txBody>
      </p:sp>
      <p:graphicFrame>
        <p:nvGraphicFramePr>
          <p:cNvPr id="9" name="Table 8">
            <a:extLst>
              <a:ext uri="{FF2B5EF4-FFF2-40B4-BE49-F238E27FC236}">
                <a16:creationId xmlns:a16="http://schemas.microsoft.com/office/drawing/2014/main" id="{0ABF398A-8A6D-1F98-D5E4-0C62CE545A24}"/>
              </a:ext>
            </a:extLst>
          </p:cNvPr>
          <p:cNvGraphicFramePr>
            <a:graphicFrameLocks noGrp="1" noChangeAspect="1"/>
          </p:cNvGraphicFramePr>
          <p:nvPr/>
        </p:nvGraphicFramePr>
        <p:xfrm>
          <a:off x="7515621" y="1559064"/>
          <a:ext cx="4296088" cy="1402080"/>
        </p:xfrm>
        <a:graphic>
          <a:graphicData uri="http://schemas.openxmlformats.org/drawingml/2006/table">
            <a:tbl>
              <a:tblPr firstRow="1" bandRow="1"/>
              <a:tblGrid>
                <a:gridCol w="1232609">
                  <a:extLst>
                    <a:ext uri="{9D8B030D-6E8A-4147-A177-3AD203B41FA5}">
                      <a16:colId xmlns:a16="http://schemas.microsoft.com/office/drawing/2014/main" val="20000"/>
                    </a:ext>
                  </a:extLst>
                </a:gridCol>
                <a:gridCol w="844395">
                  <a:extLst>
                    <a:ext uri="{9D8B030D-6E8A-4147-A177-3AD203B41FA5}">
                      <a16:colId xmlns:a16="http://schemas.microsoft.com/office/drawing/2014/main" val="20001"/>
                    </a:ext>
                  </a:extLst>
                </a:gridCol>
                <a:gridCol w="1211525">
                  <a:extLst>
                    <a:ext uri="{9D8B030D-6E8A-4147-A177-3AD203B41FA5}">
                      <a16:colId xmlns:a16="http://schemas.microsoft.com/office/drawing/2014/main" val="2263025175"/>
                    </a:ext>
                  </a:extLst>
                </a:gridCol>
                <a:gridCol w="1007559">
                  <a:extLst>
                    <a:ext uri="{9D8B030D-6E8A-4147-A177-3AD203B41FA5}">
                      <a16:colId xmlns:a16="http://schemas.microsoft.com/office/drawing/2014/main" val="3571271353"/>
                    </a:ext>
                  </a:extLst>
                </a:gridCol>
              </a:tblGrid>
              <a:tr h="46736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0000"/>
                        </a:lnSpc>
                      </a:pPr>
                      <a:endParaRPr lang="en-US" sz="1300" b="1" dirty="0">
                        <a:solidFill>
                          <a:schemeClr val="tx1"/>
                        </a:solidFill>
                        <a:latin typeface="Arial" panose="020B0604020202020204" pitchFamily="34" charset="0"/>
                        <a:cs typeface="Arial" panose="020B0604020202020204" pitchFamily="34" charset="0"/>
                      </a:endParaRPr>
                    </a:p>
                  </a:txBody>
                  <a:tcPr marL="60960" marR="60960" marT="30480" marB="3048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CAC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0000"/>
                        </a:lnSpc>
                      </a:pPr>
                      <a:r>
                        <a:rPr lang="en-US" sz="1300" b="1" i="0" dirty="0">
                          <a:solidFill>
                            <a:schemeClr val="tx1"/>
                          </a:solidFill>
                          <a:latin typeface="Arial" panose="020B0604020202020204" pitchFamily="34" charset="0"/>
                          <a:cs typeface="Arial" panose="020B0604020202020204" pitchFamily="34" charset="0"/>
                        </a:rPr>
                        <a:t>Events</a:t>
                      </a:r>
                    </a:p>
                  </a:txBody>
                  <a:tcPr marL="60960" marR="60960" marT="30480" marB="3048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CACA"/>
                    </a:solidFill>
                  </a:tcPr>
                </a:tc>
                <a:tc>
                  <a:txBody>
                    <a:bodyPr/>
                    <a:lstStyle/>
                    <a:p>
                      <a:pPr algn="ctr">
                        <a:lnSpc>
                          <a:spcPct val="100000"/>
                        </a:lnSpc>
                      </a:pPr>
                      <a:r>
                        <a:rPr lang="en-US" sz="1300" b="1" i="0" dirty="0">
                          <a:solidFill>
                            <a:schemeClr val="tx1"/>
                          </a:solidFill>
                          <a:latin typeface="Arial" panose="020B0604020202020204" pitchFamily="34" charset="0"/>
                          <a:cs typeface="Arial" panose="020B0604020202020204" pitchFamily="34" charset="0"/>
                        </a:rPr>
                        <a:t>Median, mo </a:t>
                      </a:r>
                      <a:br>
                        <a:rPr lang="en-US" sz="1300" b="1" i="0" dirty="0">
                          <a:solidFill>
                            <a:schemeClr val="tx1"/>
                          </a:solidFill>
                          <a:latin typeface="Arial" panose="020B0604020202020204" pitchFamily="34" charset="0"/>
                          <a:cs typeface="Arial" panose="020B0604020202020204" pitchFamily="34" charset="0"/>
                        </a:rPr>
                      </a:br>
                      <a:r>
                        <a:rPr lang="en-US" sz="1300" b="1" i="0" dirty="0">
                          <a:solidFill>
                            <a:schemeClr val="tx1"/>
                          </a:solidFill>
                          <a:latin typeface="Arial" panose="020B0604020202020204" pitchFamily="34" charset="0"/>
                          <a:cs typeface="Arial" panose="020B0604020202020204" pitchFamily="34" charset="0"/>
                        </a:rPr>
                        <a:t>(95% CI)</a:t>
                      </a:r>
                    </a:p>
                  </a:txBody>
                  <a:tcPr marL="60960" marR="60960" marT="30480" marB="3048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CACA"/>
                    </a:solidFill>
                  </a:tcPr>
                </a:tc>
                <a:tc>
                  <a:txBody>
                    <a:bodyPr/>
                    <a:lstStyle/>
                    <a:p>
                      <a:pPr algn="ctr">
                        <a:lnSpc>
                          <a:spcPct val="100000"/>
                        </a:lnSpc>
                      </a:pPr>
                      <a:r>
                        <a:rPr lang="en-US" sz="1300" b="1" i="0" dirty="0">
                          <a:solidFill>
                            <a:schemeClr val="tx1"/>
                          </a:solidFill>
                          <a:latin typeface="Arial" panose="020B0604020202020204" pitchFamily="34" charset="0"/>
                          <a:cs typeface="Arial" panose="020B0604020202020204" pitchFamily="34" charset="0"/>
                        </a:rPr>
                        <a:t>HR </a:t>
                      </a:r>
                      <a:br>
                        <a:rPr lang="en-US" sz="1300" b="1" i="0" dirty="0">
                          <a:solidFill>
                            <a:schemeClr val="tx1"/>
                          </a:solidFill>
                          <a:latin typeface="Arial" panose="020B0604020202020204" pitchFamily="34" charset="0"/>
                          <a:cs typeface="Arial" panose="020B0604020202020204" pitchFamily="34" charset="0"/>
                        </a:rPr>
                      </a:br>
                      <a:r>
                        <a:rPr lang="en-US" sz="1300" b="1" i="0" dirty="0">
                          <a:solidFill>
                            <a:schemeClr val="tx1"/>
                          </a:solidFill>
                          <a:latin typeface="Arial" panose="020B0604020202020204" pitchFamily="34" charset="0"/>
                          <a:cs typeface="Arial" panose="020B0604020202020204" pitchFamily="34" charset="0"/>
                        </a:rPr>
                        <a:t>(95% CI)</a:t>
                      </a:r>
                    </a:p>
                  </a:txBody>
                  <a:tcPr marL="60960" marR="60960" marT="30480" marB="3048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CACA"/>
                    </a:solidFill>
                  </a:tcPr>
                </a:tc>
                <a:extLst>
                  <a:ext uri="{0D108BD9-81ED-4DB2-BD59-A6C34878D82A}">
                    <a16:rowId xmlns:a16="http://schemas.microsoft.com/office/drawing/2014/main" val="10000"/>
                  </a:ext>
                </a:extLst>
              </a:tr>
              <a:tr h="4673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100000"/>
                        </a:lnSpc>
                      </a:pPr>
                      <a:r>
                        <a:rPr lang="en-US" sz="1300" b="1" dirty="0">
                          <a:solidFill>
                            <a:srgbClr val="00857C"/>
                          </a:solidFill>
                          <a:latin typeface="Arial" panose="020B0604020202020204" pitchFamily="34" charset="0"/>
                          <a:cs typeface="Arial" panose="020B0604020202020204" pitchFamily="34" charset="0"/>
                        </a:rPr>
                        <a:t>Pembro Arm</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0000"/>
                        </a:lnSpc>
                      </a:pPr>
                      <a:r>
                        <a:rPr lang="en-US" sz="1300" b="1" dirty="0">
                          <a:solidFill>
                            <a:srgbClr val="00857C"/>
                          </a:solidFill>
                          <a:latin typeface="Arial" panose="020B0604020202020204" pitchFamily="34" charset="0"/>
                          <a:cs typeface="Arial" panose="020B0604020202020204" pitchFamily="34" charset="0"/>
                        </a:rPr>
                        <a:t>74.4%</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300" b="1" dirty="0">
                          <a:solidFill>
                            <a:srgbClr val="00857C"/>
                          </a:solidFill>
                          <a:latin typeface="Arial" panose="020B0604020202020204" pitchFamily="34" charset="0"/>
                          <a:cs typeface="Arial" panose="020B0604020202020204" pitchFamily="34" charset="0"/>
                        </a:rPr>
                        <a:t>18.2</a:t>
                      </a:r>
                    </a:p>
                    <a:p>
                      <a:pPr algn="ctr">
                        <a:lnSpc>
                          <a:spcPct val="100000"/>
                        </a:lnSpc>
                      </a:pPr>
                      <a:r>
                        <a:rPr lang="en-US" sz="1300" b="1" dirty="0">
                          <a:solidFill>
                            <a:srgbClr val="00857C"/>
                          </a:solidFill>
                          <a:latin typeface="Arial" panose="020B0604020202020204" pitchFamily="34" charset="0"/>
                          <a:cs typeface="Arial" panose="020B0604020202020204" pitchFamily="34" charset="0"/>
                        </a:rPr>
                        <a:t>(15.3–21.3)</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rowSpan="2">
                  <a:txBody>
                    <a:bodyPr/>
                    <a:lstStyle/>
                    <a:p>
                      <a:pPr algn="ctr">
                        <a:lnSpc>
                          <a:spcPct val="100000"/>
                        </a:lnSpc>
                      </a:pPr>
                      <a:endParaRPr lang="en-US" sz="1300" b="1" dirty="0">
                        <a:solidFill>
                          <a:srgbClr val="00857C"/>
                        </a:solidFill>
                        <a:latin typeface="Arial" panose="020B0604020202020204" pitchFamily="34" charset="0"/>
                        <a:cs typeface="Arial" panose="020B0604020202020204" pitchFamily="34" charset="0"/>
                      </a:endParaRPr>
                    </a:p>
                    <a:p>
                      <a:pPr algn="ctr">
                        <a:lnSpc>
                          <a:spcPct val="100000"/>
                        </a:lnSpc>
                      </a:pPr>
                      <a:r>
                        <a:rPr lang="en-US" sz="1300" b="1" dirty="0">
                          <a:solidFill>
                            <a:srgbClr val="00857C"/>
                          </a:solidFill>
                          <a:latin typeface="Arial" panose="020B0604020202020204" pitchFamily="34" charset="0"/>
                          <a:cs typeface="Arial" panose="020B0604020202020204" pitchFamily="34" charset="0"/>
                        </a:rPr>
                        <a:t>0.76 </a:t>
                      </a:r>
                      <a:br>
                        <a:rPr lang="en-US" sz="1300" b="1" dirty="0">
                          <a:solidFill>
                            <a:srgbClr val="00857C"/>
                          </a:solidFill>
                          <a:latin typeface="Arial" panose="020B0604020202020204" pitchFamily="34" charset="0"/>
                          <a:cs typeface="Arial" panose="020B0604020202020204" pitchFamily="34" charset="0"/>
                        </a:rPr>
                      </a:br>
                      <a:r>
                        <a:rPr lang="en-US" sz="1300" b="1" dirty="0">
                          <a:solidFill>
                            <a:srgbClr val="00857C"/>
                          </a:solidFill>
                          <a:latin typeface="Arial" panose="020B0604020202020204" pitchFamily="34" charset="0"/>
                          <a:cs typeface="Arial" panose="020B0604020202020204" pitchFamily="34" charset="0"/>
                        </a:rPr>
                        <a:t>(0.62–0.93)</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467360">
                <a:tc>
                  <a:txBody>
                    <a:bodyPr/>
                    <a:lstStyle/>
                    <a:p>
                      <a:pPr algn="l">
                        <a:lnSpc>
                          <a:spcPct val="100000"/>
                        </a:lnSpc>
                      </a:pPr>
                      <a:r>
                        <a:rPr lang="en-US" sz="1300" b="1" dirty="0">
                          <a:solidFill>
                            <a:srgbClr val="610F0F"/>
                          </a:solidFill>
                          <a:latin typeface="Arial" panose="020B0604020202020204" pitchFamily="34" charset="0"/>
                          <a:cs typeface="Arial" panose="020B0604020202020204" pitchFamily="34" charset="0"/>
                        </a:rPr>
                        <a:t>Placebo Arm</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300" b="1" dirty="0">
                          <a:solidFill>
                            <a:srgbClr val="610F0F"/>
                          </a:solidFill>
                          <a:latin typeface="Arial" panose="020B0604020202020204" pitchFamily="34" charset="0"/>
                          <a:cs typeface="Arial" panose="020B0604020202020204" pitchFamily="34" charset="0"/>
                        </a:rPr>
                        <a:t>82.8%</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300" b="1" dirty="0">
                          <a:solidFill>
                            <a:srgbClr val="610F0F"/>
                          </a:solidFill>
                          <a:latin typeface="Arial" panose="020B0604020202020204" pitchFamily="34" charset="0"/>
                          <a:cs typeface="Arial" panose="020B0604020202020204" pitchFamily="34" charset="0"/>
                        </a:rPr>
                        <a:t>14.0</a:t>
                      </a:r>
                      <a:br>
                        <a:rPr lang="en-US" sz="1300" b="1" dirty="0">
                          <a:solidFill>
                            <a:srgbClr val="610F0F"/>
                          </a:solidFill>
                          <a:latin typeface="Arial" panose="020B0604020202020204" pitchFamily="34" charset="0"/>
                          <a:cs typeface="Arial" panose="020B0604020202020204" pitchFamily="34" charset="0"/>
                        </a:rPr>
                      </a:br>
                      <a:r>
                        <a:rPr lang="en-US" sz="1300" b="1" dirty="0">
                          <a:solidFill>
                            <a:srgbClr val="610F0F"/>
                          </a:solidFill>
                          <a:latin typeface="Arial" panose="020B0604020202020204" pitchFamily="34" charset="0"/>
                          <a:cs typeface="Arial" panose="020B0604020202020204" pitchFamily="34" charset="0"/>
                        </a:rPr>
                        <a:t>(12.5–16.1)</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vMerge="1">
                  <a:txBody>
                    <a:bodyPr/>
                    <a:lstStyle/>
                    <a:p>
                      <a:pPr algn="ctr">
                        <a:lnSpc>
                          <a:spcPct val="100000"/>
                        </a:lnSpc>
                      </a:pPr>
                      <a:endParaRPr lang="en-US" sz="2800" b="1" dirty="0">
                        <a:solidFill>
                          <a:srgbClr val="610F0F"/>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bl>
          </a:graphicData>
        </a:graphic>
      </p:graphicFrame>
      <p:grpSp>
        <p:nvGrpSpPr>
          <p:cNvPr id="58" name="Group 57">
            <a:extLst>
              <a:ext uri="{FF2B5EF4-FFF2-40B4-BE49-F238E27FC236}">
                <a16:creationId xmlns:a16="http://schemas.microsoft.com/office/drawing/2014/main" id="{47F732EB-A6BF-CAC4-FC78-5D6D789B8514}"/>
              </a:ext>
            </a:extLst>
          </p:cNvPr>
          <p:cNvGrpSpPr/>
          <p:nvPr/>
        </p:nvGrpSpPr>
        <p:grpSpPr>
          <a:xfrm>
            <a:off x="653488" y="1438854"/>
            <a:ext cx="9513067" cy="4365625"/>
            <a:chOff x="980232" y="2158281"/>
            <a:chExt cx="14269600" cy="6548437"/>
          </a:xfrm>
        </p:grpSpPr>
        <p:graphicFrame>
          <p:nvGraphicFramePr>
            <p:cNvPr id="11" name="Object 10">
              <a:extLst>
                <a:ext uri="{FF2B5EF4-FFF2-40B4-BE49-F238E27FC236}">
                  <a16:creationId xmlns:a16="http://schemas.microsoft.com/office/drawing/2014/main" id="{60E509B6-E264-B9AE-ED9D-CA5F43C497E0}"/>
                </a:ext>
              </a:extLst>
            </p:cNvPr>
            <p:cNvGraphicFramePr>
              <a:graphicFrameLocks noChangeAspect="1"/>
            </p:cNvGraphicFramePr>
            <p:nvPr/>
          </p:nvGraphicFramePr>
          <p:xfrm>
            <a:off x="1751232" y="2158281"/>
            <a:ext cx="13498600" cy="5463901"/>
          </p:xfrm>
          <a:graphic>
            <a:graphicData uri="http://schemas.openxmlformats.org/presentationml/2006/ole">
              <mc:AlternateContent xmlns:mc="http://schemas.openxmlformats.org/markup-compatibility/2006">
                <mc:Choice xmlns:v="urn:schemas-microsoft-com:vml" Requires="v">
                  <p:oleObj name="Prism 10" r:id="rId3" imgW="6404654" imgH="3409218" progId="Prism10.Document">
                    <p:embed/>
                  </p:oleObj>
                </mc:Choice>
                <mc:Fallback>
                  <p:oleObj name="Prism 10" r:id="rId3" imgW="6404654" imgH="3409218" progId="Prism10.Document">
                    <p:embed/>
                    <p:pic>
                      <p:nvPicPr>
                        <p:cNvPr id="11" name="Object 10">
                          <a:extLst>
                            <a:ext uri="{FF2B5EF4-FFF2-40B4-BE49-F238E27FC236}">
                              <a16:creationId xmlns:a16="http://schemas.microsoft.com/office/drawing/2014/main" id="{60E509B6-E264-B9AE-ED9D-CA5F43C497E0}"/>
                            </a:ext>
                          </a:extLst>
                        </p:cNvPr>
                        <p:cNvPicPr/>
                        <p:nvPr/>
                      </p:nvPicPr>
                      <p:blipFill>
                        <a:blip r:embed="rId4"/>
                        <a:stretch>
                          <a:fillRect/>
                        </a:stretch>
                      </p:blipFill>
                      <p:spPr>
                        <a:xfrm>
                          <a:off x="1751232" y="2158281"/>
                          <a:ext cx="13498600" cy="5463901"/>
                        </a:xfrm>
                        <a:prstGeom prst="rect">
                          <a:avLst/>
                        </a:prstGeom>
                      </p:spPr>
                    </p:pic>
                  </p:oleObj>
                </mc:Fallback>
              </mc:AlternateContent>
            </a:graphicData>
          </a:graphic>
        </p:graphicFrame>
        <p:sp>
          <p:nvSpPr>
            <p:cNvPr id="12" name="Rectangle 125">
              <a:extLst>
                <a:ext uri="{FF2B5EF4-FFF2-40B4-BE49-F238E27FC236}">
                  <a16:creationId xmlns:a16="http://schemas.microsoft.com/office/drawing/2014/main" id="{7ECEB683-4FFC-F4EE-D860-E9423D6AEF58}"/>
                </a:ext>
              </a:extLst>
            </p:cNvPr>
            <p:cNvSpPr>
              <a:spLocks noChangeArrowheads="1"/>
            </p:cNvSpPr>
            <p:nvPr/>
          </p:nvSpPr>
          <p:spPr bwMode="auto">
            <a:xfrm>
              <a:off x="7507822" y="7770131"/>
              <a:ext cx="1664109"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Time, months</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 name="Rectangle 127">
              <a:extLst>
                <a:ext uri="{FF2B5EF4-FFF2-40B4-BE49-F238E27FC236}">
                  <a16:creationId xmlns:a16="http://schemas.microsoft.com/office/drawing/2014/main" id="{E9B497A0-692C-7E20-7075-108F50EAF3B0}"/>
                </a:ext>
              </a:extLst>
            </p:cNvPr>
            <p:cNvSpPr>
              <a:spLocks noChangeArrowheads="1"/>
            </p:cNvSpPr>
            <p:nvPr/>
          </p:nvSpPr>
          <p:spPr bwMode="auto">
            <a:xfrm>
              <a:off x="980232" y="7820363"/>
              <a:ext cx="1243129"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 at risk</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 name="Rectangle 971">
              <a:extLst>
                <a:ext uri="{FF2B5EF4-FFF2-40B4-BE49-F238E27FC236}">
                  <a16:creationId xmlns:a16="http://schemas.microsoft.com/office/drawing/2014/main" id="{40E2CFEC-FCCC-0A58-609F-6E5ABFF0A3EA}"/>
                </a:ext>
              </a:extLst>
            </p:cNvPr>
            <p:cNvSpPr>
              <a:spLocks noChangeArrowheads="1"/>
            </p:cNvSpPr>
            <p:nvPr/>
          </p:nvSpPr>
          <p:spPr bwMode="auto">
            <a:xfrm>
              <a:off x="2099175" y="7476798"/>
              <a:ext cx="141867"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Rectangle 972">
              <a:extLst>
                <a:ext uri="{FF2B5EF4-FFF2-40B4-BE49-F238E27FC236}">
                  <a16:creationId xmlns:a16="http://schemas.microsoft.com/office/drawing/2014/main" id="{4C54C404-19E4-0DCC-CB87-608F7CD2E172}"/>
                </a:ext>
              </a:extLst>
            </p:cNvPr>
            <p:cNvSpPr>
              <a:spLocks noChangeArrowheads="1"/>
            </p:cNvSpPr>
            <p:nvPr/>
          </p:nvSpPr>
          <p:spPr bwMode="auto">
            <a:xfrm>
              <a:off x="3624526" y="7476798"/>
              <a:ext cx="141867"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Rectangle 973">
              <a:extLst>
                <a:ext uri="{FF2B5EF4-FFF2-40B4-BE49-F238E27FC236}">
                  <a16:creationId xmlns:a16="http://schemas.microsoft.com/office/drawing/2014/main" id="{35438DAC-5100-8EDF-1F06-A552E2D72132}"/>
                </a:ext>
              </a:extLst>
            </p:cNvPr>
            <p:cNvSpPr>
              <a:spLocks noChangeArrowheads="1"/>
            </p:cNvSpPr>
            <p:nvPr/>
          </p:nvSpPr>
          <p:spPr bwMode="auto">
            <a:xfrm>
              <a:off x="5111548" y="7508744"/>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12</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Rectangle 974">
              <a:extLst>
                <a:ext uri="{FF2B5EF4-FFF2-40B4-BE49-F238E27FC236}">
                  <a16:creationId xmlns:a16="http://schemas.microsoft.com/office/drawing/2014/main" id="{AD5028CB-967F-F55D-D75C-F2D5B9B20B6F}"/>
                </a:ext>
              </a:extLst>
            </p:cNvPr>
            <p:cNvSpPr>
              <a:spLocks noChangeArrowheads="1"/>
            </p:cNvSpPr>
            <p:nvPr/>
          </p:nvSpPr>
          <p:spPr bwMode="auto">
            <a:xfrm>
              <a:off x="6659553" y="7476798"/>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Rectangle 975">
              <a:extLst>
                <a:ext uri="{FF2B5EF4-FFF2-40B4-BE49-F238E27FC236}">
                  <a16:creationId xmlns:a16="http://schemas.microsoft.com/office/drawing/2014/main" id="{CF94A9F0-28A9-6DFE-07D7-1A00E0C87830}"/>
                </a:ext>
              </a:extLst>
            </p:cNvPr>
            <p:cNvSpPr>
              <a:spLocks noChangeArrowheads="1"/>
            </p:cNvSpPr>
            <p:nvPr/>
          </p:nvSpPr>
          <p:spPr bwMode="auto">
            <a:xfrm>
              <a:off x="8207557" y="7476798"/>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24</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ectangle 976">
              <a:extLst>
                <a:ext uri="{FF2B5EF4-FFF2-40B4-BE49-F238E27FC236}">
                  <a16:creationId xmlns:a16="http://schemas.microsoft.com/office/drawing/2014/main" id="{BC1F8499-813E-B4CF-5DBA-969D6E2B15A0}"/>
                </a:ext>
              </a:extLst>
            </p:cNvPr>
            <p:cNvSpPr>
              <a:spLocks noChangeArrowheads="1"/>
            </p:cNvSpPr>
            <p:nvPr/>
          </p:nvSpPr>
          <p:spPr bwMode="auto">
            <a:xfrm>
              <a:off x="9757422" y="7476798"/>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Rectangle 977">
              <a:extLst>
                <a:ext uri="{FF2B5EF4-FFF2-40B4-BE49-F238E27FC236}">
                  <a16:creationId xmlns:a16="http://schemas.microsoft.com/office/drawing/2014/main" id="{6B34F550-633F-FA13-F7A8-DEEC8AF5E84E}"/>
                </a:ext>
              </a:extLst>
            </p:cNvPr>
            <p:cNvSpPr>
              <a:spLocks noChangeArrowheads="1"/>
            </p:cNvSpPr>
            <p:nvPr/>
          </p:nvSpPr>
          <p:spPr bwMode="auto">
            <a:xfrm>
              <a:off x="12836538" y="7476798"/>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42</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Rectangle 978">
              <a:extLst>
                <a:ext uri="{FF2B5EF4-FFF2-40B4-BE49-F238E27FC236}">
                  <a16:creationId xmlns:a16="http://schemas.microsoft.com/office/drawing/2014/main" id="{7153323C-1484-847D-564F-3007EE7703AA}"/>
                </a:ext>
              </a:extLst>
            </p:cNvPr>
            <p:cNvSpPr>
              <a:spLocks noChangeArrowheads="1"/>
            </p:cNvSpPr>
            <p:nvPr/>
          </p:nvSpPr>
          <p:spPr bwMode="auto">
            <a:xfrm>
              <a:off x="14395041" y="7476798"/>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48</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Rectangle 980">
              <a:extLst>
                <a:ext uri="{FF2B5EF4-FFF2-40B4-BE49-F238E27FC236}">
                  <a16:creationId xmlns:a16="http://schemas.microsoft.com/office/drawing/2014/main" id="{E398534D-F89C-6C49-5161-E0C812A3833A}"/>
                </a:ext>
              </a:extLst>
            </p:cNvPr>
            <p:cNvSpPr>
              <a:spLocks noChangeArrowheads="1"/>
            </p:cNvSpPr>
            <p:nvPr/>
          </p:nvSpPr>
          <p:spPr bwMode="auto">
            <a:xfrm>
              <a:off x="1774207" y="7124574"/>
              <a:ext cx="141867"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Rectangle 981">
              <a:extLst>
                <a:ext uri="{FF2B5EF4-FFF2-40B4-BE49-F238E27FC236}">
                  <a16:creationId xmlns:a16="http://schemas.microsoft.com/office/drawing/2014/main" id="{9A19E4B3-CEC9-93BF-92A0-8956FCB49E91}"/>
                </a:ext>
              </a:extLst>
            </p:cNvPr>
            <p:cNvSpPr>
              <a:spLocks noChangeArrowheads="1"/>
            </p:cNvSpPr>
            <p:nvPr/>
          </p:nvSpPr>
          <p:spPr bwMode="auto">
            <a:xfrm>
              <a:off x="1642084" y="6664418"/>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Rectangle 982">
              <a:extLst>
                <a:ext uri="{FF2B5EF4-FFF2-40B4-BE49-F238E27FC236}">
                  <a16:creationId xmlns:a16="http://schemas.microsoft.com/office/drawing/2014/main" id="{C1503D4C-A5CF-335F-D39C-1A38D98FC96D}"/>
                </a:ext>
              </a:extLst>
            </p:cNvPr>
            <p:cNvSpPr>
              <a:spLocks noChangeArrowheads="1"/>
            </p:cNvSpPr>
            <p:nvPr/>
          </p:nvSpPr>
          <p:spPr bwMode="auto">
            <a:xfrm>
              <a:off x="1642084" y="6204263"/>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Rectangle 983">
              <a:extLst>
                <a:ext uri="{FF2B5EF4-FFF2-40B4-BE49-F238E27FC236}">
                  <a16:creationId xmlns:a16="http://schemas.microsoft.com/office/drawing/2014/main" id="{2A697480-3594-7BF8-AF50-065B1E91E7D8}"/>
                </a:ext>
              </a:extLst>
            </p:cNvPr>
            <p:cNvSpPr>
              <a:spLocks noChangeArrowheads="1"/>
            </p:cNvSpPr>
            <p:nvPr/>
          </p:nvSpPr>
          <p:spPr bwMode="auto">
            <a:xfrm>
              <a:off x="1642084" y="5744106"/>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Rectangle 984">
              <a:extLst>
                <a:ext uri="{FF2B5EF4-FFF2-40B4-BE49-F238E27FC236}">
                  <a16:creationId xmlns:a16="http://schemas.microsoft.com/office/drawing/2014/main" id="{A1FBCBF6-A651-AC33-71F3-E3E56CD5B794}"/>
                </a:ext>
              </a:extLst>
            </p:cNvPr>
            <p:cNvSpPr>
              <a:spLocks noChangeArrowheads="1"/>
            </p:cNvSpPr>
            <p:nvPr/>
          </p:nvSpPr>
          <p:spPr bwMode="auto">
            <a:xfrm>
              <a:off x="1642084" y="5283951"/>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Rectangle 985">
              <a:extLst>
                <a:ext uri="{FF2B5EF4-FFF2-40B4-BE49-F238E27FC236}">
                  <a16:creationId xmlns:a16="http://schemas.microsoft.com/office/drawing/2014/main" id="{F42DF9C4-F7A5-3527-922A-37DB1FEBCE84}"/>
                </a:ext>
              </a:extLst>
            </p:cNvPr>
            <p:cNvSpPr>
              <a:spLocks noChangeArrowheads="1"/>
            </p:cNvSpPr>
            <p:nvPr/>
          </p:nvSpPr>
          <p:spPr bwMode="auto">
            <a:xfrm>
              <a:off x="1642084" y="4823796"/>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Rectangle 986">
              <a:extLst>
                <a:ext uri="{FF2B5EF4-FFF2-40B4-BE49-F238E27FC236}">
                  <a16:creationId xmlns:a16="http://schemas.microsoft.com/office/drawing/2014/main" id="{86218C71-1D30-0FB1-3B6E-9CBAA881CF19}"/>
                </a:ext>
              </a:extLst>
            </p:cNvPr>
            <p:cNvSpPr>
              <a:spLocks noChangeArrowheads="1"/>
            </p:cNvSpPr>
            <p:nvPr/>
          </p:nvSpPr>
          <p:spPr bwMode="auto">
            <a:xfrm>
              <a:off x="1642084" y="4363641"/>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Rectangle 987">
              <a:extLst>
                <a:ext uri="{FF2B5EF4-FFF2-40B4-BE49-F238E27FC236}">
                  <a16:creationId xmlns:a16="http://schemas.microsoft.com/office/drawing/2014/main" id="{81C41265-8257-3C2A-2C46-05DD95BC298C}"/>
                </a:ext>
              </a:extLst>
            </p:cNvPr>
            <p:cNvSpPr>
              <a:spLocks noChangeArrowheads="1"/>
            </p:cNvSpPr>
            <p:nvPr/>
          </p:nvSpPr>
          <p:spPr bwMode="auto">
            <a:xfrm>
              <a:off x="1642084" y="3903485"/>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70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Rectangle 988">
              <a:extLst>
                <a:ext uri="{FF2B5EF4-FFF2-40B4-BE49-F238E27FC236}">
                  <a16:creationId xmlns:a16="http://schemas.microsoft.com/office/drawing/2014/main" id="{3CA1ADC2-9879-540D-24E9-37B11DB3AE89}"/>
                </a:ext>
              </a:extLst>
            </p:cNvPr>
            <p:cNvSpPr>
              <a:spLocks noChangeArrowheads="1"/>
            </p:cNvSpPr>
            <p:nvPr/>
          </p:nvSpPr>
          <p:spPr bwMode="auto">
            <a:xfrm>
              <a:off x="1642084" y="3443330"/>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80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Rectangle 989">
              <a:extLst>
                <a:ext uri="{FF2B5EF4-FFF2-40B4-BE49-F238E27FC236}">
                  <a16:creationId xmlns:a16="http://schemas.microsoft.com/office/drawing/2014/main" id="{01CC2A9A-CA1E-86C6-1088-49A6C4C89BF4}"/>
                </a:ext>
              </a:extLst>
            </p:cNvPr>
            <p:cNvSpPr>
              <a:spLocks noChangeArrowheads="1"/>
            </p:cNvSpPr>
            <p:nvPr/>
          </p:nvSpPr>
          <p:spPr bwMode="auto">
            <a:xfrm>
              <a:off x="1642084" y="2983175"/>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Rectangle 990">
              <a:extLst>
                <a:ext uri="{FF2B5EF4-FFF2-40B4-BE49-F238E27FC236}">
                  <a16:creationId xmlns:a16="http://schemas.microsoft.com/office/drawing/2014/main" id="{890E0951-0840-E457-330D-AED2666FD5CF}"/>
                </a:ext>
              </a:extLst>
            </p:cNvPr>
            <p:cNvSpPr>
              <a:spLocks noChangeArrowheads="1"/>
            </p:cNvSpPr>
            <p:nvPr/>
          </p:nvSpPr>
          <p:spPr bwMode="auto">
            <a:xfrm>
              <a:off x="1509960" y="2523020"/>
              <a:ext cx="425598"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Rectangle 1100">
              <a:extLst>
                <a:ext uri="{FF2B5EF4-FFF2-40B4-BE49-F238E27FC236}">
                  <a16:creationId xmlns:a16="http://schemas.microsoft.com/office/drawing/2014/main" id="{A77991AE-0F58-BEC6-6E17-DE09870F4ECA}"/>
                </a:ext>
              </a:extLst>
            </p:cNvPr>
            <p:cNvSpPr>
              <a:spLocks noChangeArrowheads="1"/>
            </p:cNvSpPr>
            <p:nvPr/>
          </p:nvSpPr>
          <p:spPr bwMode="auto">
            <a:xfrm>
              <a:off x="1957309" y="8118372"/>
              <a:ext cx="425598"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234</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Rectangle 1101">
              <a:extLst>
                <a:ext uri="{FF2B5EF4-FFF2-40B4-BE49-F238E27FC236}">
                  <a16:creationId xmlns:a16="http://schemas.microsoft.com/office/drawing/2014/main" id="{FBCCBDC2-B574-BD71-9328-7F642EA438BE}"/>
                </a:ext>
              </a:extLst>
            </p:cNvPr>
            <p:cNvSpPr>
              <a:spLocks noChangeArrowheads="1"/>
            </p:cNvSpPr>
            <p:nvPr/>
          </p:nvSpPr>
          <p:spPr bwMode="auto">
            <a:xfrm>
              <a:off x="3482662" y="8118372"/>
              <a:ext cx="425598"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207</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Rectangle 1102">
              <a:extLst>
                <a:ext uri="{FF2B5EF4-FFF2-40B4-BE49-F238E27FC236}">
                  <a16:creationId xmlns:a16="http://schemas.microsoft.com/office/drawing/2014/main" id="{8723FEA5-34DB-7B95-64D5-48BC92856A8E}"/>
                </a:ext>
              </a:extLst>
            </p:cNvPr>
            <p:cNvSpPr>
              <a:spLocks noChangeArrowheads="1"/>
            </p:cNvSpPr>
            <p:nvPr/>
          </p:nvSpPr>
          <p:spPr bwMode="auto">
            <a:xfrm>
              <a:off x="5040618" y="8118372"/>
              <a:ext cx="425598"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161</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Rectangle 1103">
              <a:extLst>
                <a:ext uri="{FF2B5EF4-FFF2-40B4-BE49-F238E27FC236}">
                  <a16:creationId xmlns:a16="http://schemas.microsoft.com/office/drawing/2014/main" id="{FED07BF7-B0CB-2D28-6377-CC3355C27070}"/>
                </a:ext>
              </a:extLst>
            </p:cNvPr>
            <p:cNvSpPr>
              <a:spLocks noChangeArrowheads="1"/>
            </p:cNvSpPr>
            <p:nvPr/>
          </p:nvSpPr>
          <p:spPr bwMode="auto">
            <a:xfrm>
              <a:off x="6598495" y="8118372"/>
              <a:ext cx="425598"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120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Rectangle 1104">
              <a:extLst>
                <a:ext uri="{FF2B5EF4-FFF2-40B4-BE49-F238E27FC236}">
                  <a16:creationId xmlns:a16="http://schemas.microsoft.com/office/drawing/2014/main" id="{049204CE-101E-F568-0CDB-7263DDD0A993}"/>
                </a:ext>
              </a:extLst>
            </p:cNvPr>
            <p:cNvSpPr>
              <a:spLocks noChangeArrowheads="1"/>
            </p:cNvSpPr>
            <p:nvPr/>
          </p:nvSpPr>
          <p:spPr bwMode="auto">
            <a:xfrm>
              <a:off x="8207557" y="8118372"/>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83</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Rectangle 1105">
              <a:extLst>
                <a:ext uri="{FF2B5EF4-FFF2-40B4-BE49-F238E27FC236}">
                  <a16:creationId xmlns:a16="http://schemas.microsoft.com/office/drawing/2014/main" id="{02B802F3-9EE2-EE6B-C07E-9705A0D0D26B}"/>
                </a:ext>
              </a:extLst>
            </p:cNvPr>
            <p:cNvSpPr>
              <a:spLocks noChangeArrowheads="1"/>
            </p:cNvSpPr>
            <p:nvPr/>
          </p:nvSpPr>
          <p:spPr bwMode="auto">
            <a:xfrm>
              <a:off x="1957309" y="8399036"/>
              <a:ext cx="425598"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232</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 name="Rectangle 1106">
              <a:extLst>
                <a:ext uri="{FF2B5EF4-FFF2-40B4-BE49-F238E27FC236}">
                  <a16:creationId xmlns:a16="http://schemas.microsoft.com/office/drawing/2014/main" id="{B1BFD670-ABB8-D3A9-049E-527ABE1E44AB}"/>
                </a:ext>
              </a:extLst>
            </p:cNvPr>
            <p:cNvSpPr>
              <a:spLocks noChangeArrowheads="1"/>
            </p:cNvSpPr>
            <p:nvPr/>
          </p:nvSpPr>
          <p:spPr bwMode="auto">
            <a:xfrm>
              <a:off x="3482662" y="8399035"/>
              <a:ext cx="425598"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200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 name="Rectangle 1107">
              <a:extLst>
                <a:ext uri="{FF2B5EF4-FFF2-40B4-BE49-F238E27FC236}">
                  <a16:creationId xmlns:a16="http://schemas.microsoft.com/office/drawing/2014/main" id="{758B7599-0EB3-5EB7-E229-16C76D53C200}"/>
                </a:ext>
              </a:extLst>
            </p:cNvPr>
            <p:cNvSpPr>
              <a:spLocks noChangeArrowheads="1"/>
            </p:cNvSpPr>
            <p:nvPr/>
          </p:nvSpPr>
          <p:spPr bwMode="auto">
            <a:xfrm>
              <a:off x="5040618" y="8399035"/>
              <a:ext cx="425598"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137</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 name="Rectangle 1108">
              <a:extLst>
                <a:ext uri="{FF2B5EF4-FFF2-40B4-BE49-F238E27FC236}">
                  <a16:creationId xmlns:a16="http://schemas.microsoft.com/office/drawing/2014/main" id="{28F4D251-D423-FF76-1EE2-E83DE66B215A}"/>
                </a:ext>
              </a:extLst>
            </p:cNvPr>
            <p:cNvSpPr>
              <a:spLocks noChangeArrowheads="1"/>
            </p:cNvSpPr>
            <p:nvPr/>
          </p:nvSpPr>
          <p:spPr bwMode="auto">
            <a:xfrm>
              <a:off x="6669426" y="8399035"/>
              <a:ext cx="283732"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89</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 name="Rectangle 1109">
              <a:extLst>
                <a:ext uri="{FF2B5EF4-FFF2-40B4-BE49-F238E27FC236}">
                  <a16:creationId xmlns:a16="http://schemas.microsoft.com/office/drawing/2014/main" id="{C3ADC8FD-87AF-530C-1207-0ED1AF7576D3}"/>
                </a:ext>
              </a:extLst>
            </p:cNvPr>
            <p:cNvSpPr>
              <a:spLocks noChangeArrowheads="1"/>
            </p:cNvSpPr>
            <p:nvPr/>
          </p:nvSpPr>
          <p:spPr bwMode="auto">
            <a:xfrm>
              <a:off x="8207557" y="8399035"/>
              <a:ext cx="283732"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61</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 name="Rectangle 1110">
              <a:extLst>
                <a:ext uri="{FF2B5EF4-FFF2-40B4-BE49-F238E27FC236}">
                  <a16:creationId xmlns:a16="http://schemas.microsoft.com/office/drawing/2014/main" id="{CDCCB364-8F3D-DD42-3175-353FF3FD9873}"/>
                </a:ext>
              </a:extLst>
            </p:cNvPr>
            <p:cNvSpPr>
              <a:spLocks noChangeArrowheads="1"/>
            </p:cNvSpPr>
            <p:nvPr/>
          </p:nvSpPr>
          <p:spPr bwMode="auto">
            <a:xfrm>
              <a:off x="14465974" y="8118372"/>
              <a:ext cx="141867"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 name="Rectangle 1111">
              <a:extLst>
                <a:ext uri="{FF2B5EF4-FFF2-40B4-BE49-F238E27FC236}">
                  <a16:creationId xmlns:a16="http://schemas.microsoft.com/office/drawing/2014/main" id="{38EFE0F6-51DC-4926-7705-DF5A60DA84E1}"/>
                </a:ext>
              </a:extLst>
            </p:cNvPr>
            <p:cNvSpPr>
              <a:spLocks noChangeArrowheads="1"/>
            </p:cNvSpPr>
            <p:nvPr/>
          </p:nvSpPr>
          <p:spPr bwMode="auto">
            <a:xfrm>
              <a:off x="14465974" y="8399035"/>
              <a:ext cx="141867"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 name="Rectangle 1112">
              <a:extLst>
                <a:ext uri="{FF2B5EF4-FFF2-40B4-BE49-F238E27FC236}">
                  <a16:creationId xmlns:a16="http://schemas.microsoft.com/office/drawing/2014/main" id="{990B9DA6-B5C3-BAAC-6CE7-ED291D374387}"/>
                </a:ext>
              </a:extLst>
            </p:cNvPr>
            <p:cNvSpPr>
              <a:spLocks noChangeArrowheads="1"/>
            </p:cNvSpPr>
            <p:nvPr/>
          </p:nvSpPr>
          <p:spPr bwMode="auto">
            <a:xfrm>
              <a:off x="9757422" y="8118372"/>
              <a:ext cx="283732"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35</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 name="Rectangle 1113">
              <a:extLst>
                <a:ext uri="{FF2B5EF4-FFF2-40B4-BE49-F238E27FC236}">
                  <a16:creationId xmlns:a16="http://schemas.microsoft.com/office/drawing/2014/main" id="{E5A9CD86-E54E-0C7D-6185-F63F6D1F099A}"/>
                </a:ext>
              </a:extLst>
            </p:cNvPr>
            <p:cNvSpPr>
              <a:spLocks noChangeArrowheads="1"/>
            </p:cNvSpPr>
            <p:nvPr/>
          </p:nvSpPr>
          <p:spPr bwMode="auto">
            <a:xfrm>
              <a:off x="9757422" y="8399035"/>
              <a:ext cx="283732"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29</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Rectangle 1114">
              <a:extLst>
                <a:ext uri="{FF2B5EF4-FFF2-40B4-BE49-F238E27FC236}">
                  <a16:creationId xmlns:a16="http://schemas.microsoft.com/office/drawing/2014/main" id="{FAFEF020-FB18-2282-EBB7-AE48C8EB63E6}"/>
                </a:ext>
              </a:extLst>
            </p:cNvPr>
            <p:cNvSpPr>
              <a:spLocks noChangeArrowheads="1"/>
            </p:cNvSpPr>
            <p:nvPr/>
          </p:nvSpPr>
          <p:spPr bwMode="auto">
            <a:xfrm>
              <a:off x="12907471" y="8118372"/>
              <a:ext cx="141867"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1</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 name="Rectangle 1115">
              <a:extLst>
                <a:ext uri="{FF2B5EF4-FFF2-40B4-BE49-F238E27FC236}">
                  <a16:creationId xmlns:a16="http://schemas.microsoft.com/office/drawing/2014/main" id="{1A3C1CB6-6432-0348-69A5-55DB3B2DA80B}"/>
                </a:ext>
              </a:extLst>
            </p:cNvPr>
            <p:cNvSpPr>
              <a:spLocks noChangeArrowheads="1"/>
            </p:cNvSpPr>
            <p:nvPr/>
          </p:nvSpPr>
          <p:spPr bwMode="auto">
            <a:xfrm>
              <a:off x="12907471" y="8399035"/>
              <a:ext cx="141867"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1</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 name="TextBox 48">
              <a:extLst>
                <a:ext uri="{FF2B5EF4-FFF2-40B4-BE49-F238E27FC236}">
                  <a16:creationId xmlns:a16="http://schemas.microsoft.com/office/drawing/2014/main" id="{831FF0D1-DD1C-1F76-ACE8-33D69D2C28C5}"/>
                </a:ext>
              </a:extLst>
            </p:cNvPr>
            <p:cNvSpPr txBox="1"/>
            <p:nvPr/>
          </p:nvSpPr>
          <p:spPr>
            <a:xfrm>
              <a:off x="2343124" y="6247345"/>
              <a:ext cx="7622035" cy="877162"/>
            </a:xfrm>
            <a:prstGeom prst="rect">
              <a:avLst/>
            </a:prstGeom>
            <a:noFill/>
          </p:spPr>
          <p:txBody>
            <a:bodyPr wrap="square">
              <a:spAutoFit/>
            </a:bodyPr>
            <a:lstStyle/>
            <a:p>
              <a:pPr marL="0" marR="0" lvl="0" indent="0" algn="l" defTabSz="304849" rtl="0" eaLnBrk="1" fontAlgn="auto" latinLnBrk="0" hangingPunct="1">
                <a:lnSpc>
                  <a:spcPct val="100000"/>
                </a:lnSpc>
                <a:spcBef>
                  <a:spcPts val="0"/>
                </a:spcBef>
                <a:spcAft>
                  <a:spcPts val="0"/>
                </a:spcAft>
                <a:buClrTx/>
                <a:buSzTx/>
                <a:buFontTx/>
                <a:buNone/>
                <a:tabLst/>
                <a:defRPr/>
              </a:pPr>
              <a:r>
                <a:rPr kumimoji="0" lang="en-US" sz="1600" b="1" i="0" u="none" strike="noStrike" kern="600" cap="none" spc="20" normalizeH="0" baseline="0" noProof="0" dirty="0">
                  <a:ln>
                    <a:noFill/>
                  </a:ln>
                  <a:solidFill>
                    <a:srgbClr val="000000"/>
                  </a:solidFill>
                  <a:effectLst/>
                  <a:uLnTx/>
                  <a:uFillTx/>
                  <a:latin typeface="Arial"/>
                  <a:ea typeface="+mn-ea"/>
                  <a:cs typeface="+mn-cs"/>
                </a:rPr>
                <a:t>Median follow-up:</a:t>
              </a:r>
            </a:p>
            <a:p>
              <a:pPr marL="0" marR="0" lvl="0" indent="0" algn="l" defTabSz="304849" rtl="0" eaLnBrk="1" fontAlgn="auto" latinLnBrk="0" hangingPunct="1">
                <a:lnSpc>
                  <a:spcPct val="100000"/>
                </a:lnSpc>
                <a:spcBef>
                  <a:spcPts val="0"/>
                </a:spcBef>
                <a:spcAft>
                  <a:spcPts val="0"/>
                </a:spcAft>
                <a:buClrTx/>
                <a:buSzTx/>
                <a:buFontTx/>
                <a:buNone/>
                <a:tabLst/>
                <a:defRPr/>
              </a:pPr>
              <a:r>
                <a:rPr kumimoji="0" lang="en-US" sz="1600" b="1" i="0" u="none" strike="noStrike" kern="600" cap="none" spc="20" normalizeH="0" baseline="0" noProof="0" dirty="0">
                  <a:ln>
                    <a:noFill/>
                  </a:ln>
                  <a:solidFill>
                    <a:srgbClr val="000000"/>
                  </a:solidFill>
                  <a:effectLst/>
                  <a:uLnTx/>
                  <a:uFillTx/>
                  <a:latin typeface="Arial"/>
                  <a:ea typeface="+mn-ea"/>
                  <a:cs typeface="+mn-cs"/>
                </a:rPr>
                <a:t>32.7 months</a:t>
              </a:r>
            </a:p>
          </p:txBody>
        </p:sp>
        <p:sp>
          <p:nvSpPr>
            <p:cNvPr id="50" name="TextBox 49">
              <a:extLst>
                <a:ext uri="{FF2B5EF4-FFF2-40B4-BE49-F238E27FC236}">
                  <a16:creationId xmlns:a16="http://schemas.microsoft.com/office/drawing/2014/main" id="{045ACECB-9A8A-A547-5D86-80E2FD8C955C}"/>
                </a:ext>
              </a:extLst>
            </p:cNvPr>
            <p:cNvSpPr txBox="1"/>
            <p:nvPr/>
          </p:nvSpPr>
          <p:spPr>
            <a:xfrm>
              <a:off x="6903159" y="2494342"/>
              <a:ext cx="1147429" cy="969208"/>
            </a:xfrm>
            <a:prstGeom prst="rect">
              <a:avLst/>
            </a:prstGeom>
            <a:noFill/>
          </p:spPr>
          <p:txBody>
            <a:bodyPr wrap="none" rtlCol="0">
              <a:spAutoFit/>
            </a:bodyPr>
            <a:lstStyle/>
            <a:p>
              <a:pPr marL="0" marR="0" lvl="0" indent="0" algn="l" defTabSz="304849" rtl="0" eaLnBrk="1" fontAlgn="auto" latinLnBrk="0" hangingPunct="1">
                <a:lnSpc>
                  <a:spcPct val="9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18-mo</a:t>
              </a:r>
            </a:p>
            <a:p>
              <a:pPr marL="0" marR="0" lvl="0" indent="0" algn="l" defTabSz="304849" rtl="0" eaLnBrk="1" fontAlgn="auto" latinLnBrk="0" hangingPunct="1">
                <a:lnSpc>
                  <a:spcPct val="9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51.5%  </a:t>
              </a:r>
              <a:br>
                <a:rPr kumimoji="0" lang="en-US" sz="1333" b="1" i="0" u="none" strike="noStrike" kern="1200" cap="none" spc="0" normalizeH="0" baseline="0" noProof="0" dirty="0">
                  <a:ln>
                    <a:noFill/>
                  </a:ln>
                  <a:solidFill>
                    <a:srgbClr val="00877C"/>
                  </a:solidFill>
                  <a:effectLst/>
                  <a:uLnTx/>
                  <a:uFillTx/>
                  <a:latin typeface="Arial" panose="020B0604020202020204" pitchFamily="34" charset="0"/>
                  <a:ea typeface="+mn-ea"/>
                  <a:cs typeface="Arial" panose="020B0604020202020204" pitchFamily="34" charset="0"/>
                </a:rPr>
              </a:br>
              <a:r>
                <a:rPr kumimoji="0" 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38.9%  </a:t>
              </a:r>
            </a:p>
          </p:txBody>
        </p:sp>
        <p:cxnSp>
          <p:nvCxnSpPr>
            <p:cNvPr id="51" name="Straight Connector 50">
              <a:extLst>
                <a:ext uri="{FF2B5EF4-FFF2-40B4-BE49-F238E27FC236}">
                  <a16:creationId xmlns:a16="http://schemas.microsoft.com/office/drawing/2014/main" id="{2C7037C0-F86B-E026-5315-FE9BCB53C3AE}"/>
                </a:ext>
              </a:extLst>
            </p:cNvPr>
            <p:cNvCxnSpPr>
              <a:cxnSpLocks/>
            </p:cNvCxnSpPr>
            <p:nvPr/>
          </p:nvCxnSpPr>
          <p:spPr>
            <a:xfrm flipV="1">
              <a:off x="6783987" y="2565124"/>
              <a:ext cx="14965" cy="4581886"/>
            </a:xfrm>
            <a:prstGeom prst="line">
              <a:avLst/>
            </a:prstGeom>
            <a:ln w="381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E93CCA9C-ADFC-28EA-8385-81ABB0876492}"/>
                </a:ext>
              </a:extLst>
            </p:cNvPr>
            <p:cNvSpPr txBox="1"/>
            <p:nvPr/>
          </p:nvSpPr>
          <p:spPr>
            <a:xfrm>
              <a:off x="5403526" y="2494342"/>
              <a:ext cx="1147429" cy="969208"/>
            </a:xfrm>
            <a:prstGeom prst="rect">
              <a:avLst/>
            </a:prstGeom>
            <a:noFill/>
          </p:spPr>
          <p:txBody>
            <a:bodyPr wrap="none" rtlCol="0">
              <a:spAutoFit/>
            </a:bodyPr>
            <a:lstStyle/>
            <a:p>
              <a:pPr marL="0" marR="0" lvl="0" indent="0" algn="l" defTabSz="304849" rtl="0" eaLnBrk="1" fontAlgn="auto" latinLnBrk="0" hangingPunct="1">
                <a:lnSpc>
                  <a:spcPct val="9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12-mo</a:t>
              </a:r>
            </a:p>
            <a:p>
              <a:pPr marL="0" marR="0" lvl="0" indent="0" algn="l" defTabSz="304849" rtl="0" eaLnBrk="1" fontAlgn="auto" latinLnBrk="0" hangingPunct="1">
                <a:lnSpc>
                  <a:spcPct val="9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69.1%  </a:t>
              </a:r>
              <a:br>
                <a:rPr kumimoji="0" lang="en-US" sz="1333" b="1" i="0" u="none" strike="noStrike" kern="1200" cap="none" spc="0" normalizeH="0" baseline="0" noProof="0" dirty="0">
                  <a:ln>
                    <a:noFill/>
                  </a:ln>
                  <a:solidFill>
                    <a:srgbClr val="00877C"/>
                  </a:solidFill>
                  <a:effectLst/>
                  <a:uLnTx/>
                  <a:uFillTx/>
                  <a:latin typeface="Arial" panose="020B0604020202020204" pitchFamily="34" charset="0"/>
                  <a:ea typeface="+mn-ea"/>
                  <a:cs typeface="Arial" panose="020B0604020202020204" pitchFamily="34" charset="0"/>
                </a:rPr>
              </a:br>
              <a:r>
                <a:rPr kumimoji="0" 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59.3% </a:t>
              </a:r>
            </a:p>
          </p:txBody>
        </p:sp>
        <p:cxnSp>
          <p:nvCxnSpPr>
            <p:cNvPr id="53" name="Straight Connector 52">
              <a:extLst>
                <a:ext uri="{FF2B5EF4-FFF2-40B4-BE49-F238E27FC236}">
                  <a16:creationId xmlns:a16="http://schemas.microsoft.com/office/drawing/2014/main" id="{4F6244C2-D010-E7F2-226F-DCA8C74644F5}"/>
                </a:ext>
              </a:extLst>
            </p:cNvPr>
            <p:cNvCxnSpPr>
              <a:cxnSpLocks/>
            </p:cNvCxnSpPr>
            <p:nvPr/>
          </p:nvCxnSpPr>
          <p:spPr>
            <a:xfrm flipV="1">
              <a:off x="5240518" y="2574620"/>
              <a:ext cx="14816" cy="4581886"/>
            </a:xfrm>
            <a:prstGeom prst="line">
              <a:avLst/>
            </a:prstGeom>
            <a:ln w="381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4" name="Rectangle 976">
              <a:extLst>
                <a:ext uri="{FF2B5EF4-FFF2-40B4-BE49-F238E27FC236}">
                  <a16:creationId xmlns:a16="http://schemas.microsoft.com/office/drawing/2014/main" id="{77D671DC-24AE-3F3C-5B84-71DC2DA377DF}"/>
                </a:ext>
              </a:extLst>
            </p:cNvPr>
            <p:cNvSpPr>
              <a:spLocks noChangeArrowheads="1"/>
            </p:cNvSpPr>
            <p:nvPr/>
          </p:nvSpPr>
          <p:spPr bwMode="auto">
            <a:xfrm>
              <a:off x="11293138" y="7459971"/>
              <a:ext cx="283732"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36</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 name="Rectangle 1112">
              <a:extLst>
                <a:ext uri="{FF2B5EF4-FFF2-40B4-BE49-F238E27FC236}">
                  <a16:creationId xmlns:a16="http://schemas.microsoft.com/office/drawing/2014/main" id="{AFE3E902-F07D-D69E-E74E-22416188B4E6}"/>
                </a:ext>
              </a:extLst>
            </p:cNvPr>
            <p:cNvSpPr>
              <a:spLocks noChangeArrowheads="1"/>
            </p:cNvSpPr>
            <p:nvPr/>
          </p:nvSpPr>
          <p:spPr bwMode="auto">
            <a:xfrm>
              <a:off x="11300209" y="8118372"/>
              <a:ext cx="269593"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11</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 name="Rectangle 1113">
              <a:extLst>
                <a:ext uri="{FF2B5EF4-FFF2-40B4-BE49-F238E27FC236}">
                  <a16:creationId xmlns:a16="http://schemas.microsoft.com/office/drawing/2014/main" id="{6C2BB5F3-6D4C-5C6F-D22F-71410B9AAEBF}"/>
                </a:ext>
              </a:extLst>
            </p:cNvPr>
            <p:cNvSpPr>
              <a:spLocks noChangeArrowheads="1"/>
            </p:cNvSpPr>
            <p:nvPr/>
          </p:nvSpPr>
          <p:spPr bwMode="auto">
            <a:xfrm>
              <a:off x="11364073" y="8399035"/>
              <a:ext cx="141867"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6</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 name="Rectangle 126">
              <a:extLst>
                <a:ext uri="{FF2B5EF4-FFF2-40B4-BE49-F238E27FC236}">
                  <a16:creationId xmlns:a16="http://schemas.microsoft.com/office/drawing/2014/main" id="{6F54C609-908F-BFBE-B8E0-2F0E67835E5A}"/>
                </a:ext>
              </a:extLst>
            </p:cNvPr>
            <p:cNvSpPr>
              <a:spLocks noChangeArrowheads="1"/>
            </p:cNvSpPr>
            <p:nvPr/>
          </p:nvSpPr>
          <p:spPr bwMode="auto">
            <a:xfrm rot="16200000">
              <a:off x="-407113" y="4693417"/>
              <a:ext cx="3224440" cy="430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867"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Overall Survival, %</a:t>
              </a:r>
              <a:endParaRPr kumimoji="0" lang="en-US" alt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6" name="TextBox 5">
            <a:extLst>
              <a:ext uri="{FF2B5EF4-FFF2-40B4-BE49-F238E27FC236}">
                <a16:creationId xmlns:a16="http://schemas.microsoft.com/office/drawing/2014/main" id="{A9FDE3C9-342D-DA23-98E3-CB32E56F09D9}"/>
              </a:ext>
            </a:extLst>
          </p:cNvPr>
          <p:cNvSpPr txBox="1"/>
          <p:nvPr/>
        </p:nvSpPr>
        <p:spPr>
          <a:xfrm>
            <a:off x="4469552" y="0"/>
            <a:ext cx="16514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E97132"/>
                </a:solidFill>
                <a:effectLst/>
                <a:uLnTx/>
                <a:uFillTx/>
                <a:latin typeface="Aptos" panose="02110004020202020204"/>
                <a:ea typeface="+mn-ea"/>
                <a:cs typeface="+mn-cs"/>
              </a:rPr>
              <a:t>KEYNOTE-B96</a:t>
            </a:r>
            <a:endParaRPr kumimoji="0" lang="en-US" sz="1800" b="0" i="0" u="none" strike="noStrike" kern="1200" cap="none" spc="0" normalizeH="0" baseline="0" noProof="0" dirty="0">
              <a:ln>
                <a:noFill/>
              </a:ln>
              <a:solidFill>
                <a:srgbClr val="E97132"/>
              </a:solidFill>
              <a:effectLst/>
              <a:uLnTx/>
              <a:uFillTx/>
              <a:latin typeface="Aptos" panose="02110004020202020204"/>
              <a:ea typeface="+mn-ea"/>
              <a:cs typeface="+mn-cs"/>
            </a:endParaRPr>
          </a:p>
        </p:txBody>
      </p:sp>
      <p:sp>
        <p:nvSpPr>
          <p:cNvPr id="2" name="Segnaposto contenuto 9">
            <a:extLst>
              <a:ext uri="{FF2B5EF4-FFF2-40B4-BE49-F238E27FC236}">
                <a16:creationId xmlns:a16="http://schemas.microsoft.com/office/drawing/2014/main" id="{8A782001-2847-14C4-9494-38461E7D7DB6}"/>
              </a:ext>
            </a:extLst>
          </p:cNvPr>
          <p:cNvSpPr txBox="1">
            <a:spLocks/>
          </p:cNvSpPr>
          <p:nvPr/>
        </p:nvSpPr>
        <p:spPr>
          <a:xfrm>
            <a:off x="277091" y="6486891"/>
            <a:ext cx="7899957" cy="355600"/>
          </a:xfrm>
          <a:prstGeom prst="rect">
            <a:avLst/>
          </a:prstGeom>
        </p:spPr>
        <p:txBody>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venirNext LT Pro Regular"/>
                <a:ea typeface="AvenirNext LT Pro Regular"/>
                <a:cs typeface="AvenirNext LT Pro Regular"/>
                <a:sym typeface="AvenirNext LT Pro Regular"/>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venirNext LT Pro Regular"/>
                <a:ea typeface="AvenirNext LT Pro Regular"/>
                <a:cs typeface="AvenirNext LT Pro Regular"/>
                <a:sym typeface="AvenirNext LT Pro Regular"/>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venirNext LT Pro Regular"/>
                <a:ea typeface="AvenirNext LT Pro Regular"/>
                <a:cs typeface="AvenirNext LT Pro Regular"/>
                <a:sym typeface="AvenirNext LT Pro Regular"/>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venirNext LT Pro Regular"/>
                <a:ea typeface="AvenirNext LT Pro Regular"/>
                <a:cs typeface="AvenirNext LT Pro Regular"/>
                <a:sym typeface="AvenirNext LT Pro Regular"/>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venirNext LT Pro Regular"/>
                <a:ea typeface="AvenirNext LT Pro Regular"/>
                <a:cs typeface="AvenirNext LT Pro Regular"/>
                <a:sym typeface="AvenirNext LT Pro Regular"/>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venirNext LT Pro Regular"/>
                <a:ea typeface="AvenirNext LT Pro Regular"/>
                <a:cs typeface="AvenirNext LT Pro Regular"/>
                <a:sym typeface="AvenirNext LT Pro Regular"/>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venirNext LT Pro Regular"/>
                <a:ea typeface="AvenirNext LT Pro Regular"/>
                <a:cs typeface="AvenirNext LT Pro Regular"/>
                <a:sym typeface="AvenirNext LT Pro Regular"/>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venirNext LT Pro Regular"/>
                <a:ea typeface="AvenirNext LT Pro Regular"/>
                <a:cs typeface="AvenirNext LT Pro Regular"/>
                <a:sym typeface="AvenirNext LT Pro Regular"/>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venirNext LT Pro Regular"/>
                <a:ea typeface="AvenirNext LT Pro Regular"/>
                <a:cs typeface="AvenirNext LT Pro Regular"/>
                <a:sym typeface="AvenirNext LT Pro Regular"/>
              </a:defRPr>
            </a:lvl9pPr>
          </a:lstStyle>
          <a:p>
            <a:pPr marL="0" marR="0" lvl="0" indent="0" algn="l" defTabSz="914400" rtl="0" eaLnBrk="1" fontAlgn="auto" latinLnBrk="0" hangingPunct="1">
              <a:lnSpc>
                <a:spcPct val="90000"/>
              </a:lnSpc>
              <a:spcBef>
                <a:spcPts val="1000"/>
              </a:spcBef>
              <a:spcAft>
                <a:spcPts val="0"/>
              </a:spcAft>
              <a:buClrTx/>
              <a:buSzPct val="100000"/>
              <a:buFont typeface="Arial"/>
              <a:buNone/>
              <a:tabLst/>
              <a:defRPr/>
            </a:pPr>
            <a:r>
              <a:rPr kumimoji="0" lang="it-IT" sz="1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venirNext LT Pro Regular"/>
              </a:rPr>
              <a:t>Monk BJ. et al. </a:t>
            </a:r>
            <a:r>
              <a:rPr kumimoji="0" lang="it-IT" sz="1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venirNext LT Pro Regular"/>
              </a:rPr>
              <a:t>Presented</a:t>
            </a:r>
            <a:r>
              <a:rPr kumimoji="0" lang="it-IT" sz="1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venirNext LT Pro Regular"/>
              </a:rPr>
              <a:t> </a:t>
            </a:r>
            <a:r>
              <a:rPr kumimoji="0" lang="it-IT" sz="1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venirNext LT Pro Regular"/>
              </a:rPr>
              <a:t>at</a:t>
            </a:r>
            <a:r>
              <a:rPr kumimoji="0" lang="it-IT" sz="1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venirNext LT Pro Regular"/>
              </a:rPr>
              <a:t> SGO Meeting, April 10, 2026; Colombo </a:t>
            </a:r>
            <a:r>
              <a:rPr kumimoji="0" lang="it-IT" sz="1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venirNext LT Pro Regular"/>
              </a:rPr>
              <a:t>N</a:t>
            </a:r>
            <a:r>
              <a:rPr kumimoji="0" lang="it-IT" sz="1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venirNext LT Pro Regular"/>
              </a:rPr>
              <a:t> et al. Lancet. 2026 </a:t>
            </a:r>
            <a:r>
              <a:rPr kumimoji="0" lang="it-IT" sz="1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venirNext LT Pro Regular"/>
              </a:rPr>
              <a:t>Apr</a:t>
            </a:r>
            <a:r>
              <a:rPr kumimoji="0" lang="it-IT" sz="1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venirNext LT Pro Regular"/>
              </a:rPr>
              <a:t> 18;407(10538):1525-1537. </a:t>
            </a:r>
          </a:p>
        </p:txBody>
      </p:sp>
    </p:spTree>
    <p:extLst>
      <p:ext uri="{BB962C8B-B14F-4D97-AF65-F5344CB8AC3E}">
        <p14:creationId xmlns:p14="http://schemas.microsoft.com/office/powerpoint/2010/main" val="107076391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63B79-EE21-E941-6A1A-637C878ADF9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3870833-8E67-0DBD-D82E-0B16918ECEAF}"/>
              </a:ext>
            </a:extLst>
          </p:cNvPr>
          <p:cNvSpPr>
            <a:spLocks noGrp="1"/>
          </p:cNvSpPr>
          <p:nvPr>
            <p:ph type="title"/>
          </p:nvPr>
        </p:nvSpPr>
        <p:spPr>
          <a:xfrm>
            <a:off x="410524" y="33333"/>
            <a:ext cx="11436349" cy="914660"/>
          </a:xfrm>
        </p:spPr>
        <p:txBody>
          <a:bodyPr>
            <a:normAutofit/>
          </a:bodyPr>
          <a:lstStyle/>
          <a:p>
            <a:pPr algn="ctr"/>
            <a:r>
              <a:rPr lang="en-US" b="1" dirty="0">
                <a:solidFill>
                  <a:schemeClr val="tx2">
                    <a:lumMod val="90000"/>
                    <a:lumOff val="10000"/>
                  </a:schemeClr>
                </a:solidFill>
              </a:rPr>
              <a:t>ORR and DOR in CPS ≥1 population*</a:t>
            </a:r>
          </a:p>
        </p:txBody>
      </p:sp>
      <p:sp>
        <p:nvSpPr>
          <p:cNvPr id="5" name="Footer Placeholder 3">
            <a:extLst>
              <a:ext uri="{FF2B5EF4-FFF2-40B4-BE49-F238E27FC236}">
                <a16:creationId xmlns:a16="http://schemas.microsoft.com/office/drawing/2014/main" id="{AA923A34-D164-952F-7716-F0999793BE47}"/>
              </a:ext>
            </a:extLst>
          </p:cNvPr>
          <p:cNvSpPr txBox="1">
            <a:spLocks/>
          </p:cNvSpPr>
          <p:nvPr/>
        </p:nvSpPr>
        <p:spPr>
          <a:xfrm>
            <a:off x="-1" y="5453815"/>
            <a:ext cx="12192001" cy="844487"/>
          </a:xfrm>
          <a:prstGeom prst="rect">
            <a:avLst/>
          </a:prstGeom>
        </p:spPr>
        <p:txBody>
          <a:bodyPr vert="horz" lIns="137160" tIns="0" rIns="137160" bIns="91440" rtlCol="0" anchor="b" anchorCtr="0"/>
          <a:lstStyle>
            <a:defPPr>
              <a:defRPr lang="en-US"/>
            </a:defPPr>
            <a:lvl1pPr marL="0" algn="l" defTabSz="457250" rtl="0" eaLnBrk="1" latinLnBrk="0" hangingPunct="1">
              <a:defRPr sz="1000" kern="1200">
                <a:solidFill>
                  <a:srgbClr val="000000"/>
                </a:solidFill>
                <a:latin typeface="Arial" panose="020B0604020202020204" pitchFamily="34" charset="0"/>
                <a:ea typeface="+mn-ea"/>
                <a:cs typeface="Arial" panose="020B0604020202020204" pitchFamily="34" charset="0"/>
              </a:defRPr>
            </a:lvl1pPr>
            <a:lvl2pPr marL="457250" algn="l" defTabSz="457250" rtl="0" eaLnBrk="1" latinLnBrk="0" hangingPunct="1">
              <a:defRPr sz="1867" kern="1200">
                <a:solidFill>
                  <a:schemeClr val="tx1"/>
                </a:solidFill>
                <a:latin typeface="+mn-lt"/>
                <a:ea typeface="+mn-ea"/>
                <a:cs typeface="+mn-cs"/>
              </a:defRPr>
            </a:lvl2pPr>
            <a:lvl3pPr marL="914498" algn="l" defTabSz="457250" rtl="0" eaLnBrk="1" latinLnBrk="0" hangingPunct="1">
              <a:defRPr sz="1867" kern="1200">
                <a:solidFill>
                  <a:schemeClr val="tx1"/>
                </a:solidFill>
                <a:latin typeface="+mn-lt"/>
                <a:ea typeface="+mn-ea"/>
                <a:cs typeface="+mn-cs"/>
              </a:defRPr>
            </a:lvl3pPr>
            <a:lvl4pPr marL="1371748" algn="l" defTabSz="457250" rtl="0" eaLnBrk="1" latinLnBrk="0" hangingPunct="1">
              <a:defRPr sz="1867" kern="1200">
                <a:solidFill>
                  <a:schemeClr val="tx1"/>
                </a:solidFill>
                <a:latin typeface="+mn-lt"/>
                <a:ea typeface="+mn-ea"/>
                <a:cs typeface="+mn-cs"/>
              </a:defRPr>
            </a:lvl4pPr>
            <a:lvl5pPr marL="1828998" algn="l" defTabSz="457250" rtl="0" eaLnBrk="1" latinLnBrk="0" hangingPunct="1">
              <a:defRPr sz="1867" kern="1200">
                <a:solidFill>
                  <a:schemeClr val="tx1"/>
                </a:solidFill>
                <a:latin typeface="+mn-lt"/>
                <a:ea typeface="+mn-ea"/>
                <a:cs typeface="+mn-cs"/>
              </a:defRPr>
            </a:lvl5pPr>
            <a:lvl6pPr marL="2286248" algn="l" defTabSz="457250" rtl="0" eaLnBrk="1" latinLnBrk="0" hangingPunct="1">
              <a:defRPr sz="1867" kern="1200">
                <a:solidFill>
                  <a:schemeClr val="tx1"/>
                </a:solidFill>
                <a:latin typeface="+mn-lt"/>
                <a:ea typeface="+mn-ea"/>
                <a:cs typeface="+mn-cs"/>
              </a:defRPr>
            </a:lvl6pPr>
            <a:lvl7pPr marL="2743497" algn="l" defTabSz="457250" rtl="0" eaLnBrk="1" latinLnBrk="0" hangingPunct="1">
              <a:defRPr sz="1867" kern="1200">
                <a:solidFill>
                  <a:schemeClr val="tx1"/>
                </a:solidFill>
                <a:latin typeface="+mn-lt"/>
                <a:ea typeface="+mn-ea"/>
                <a:cs typeface="+mn-cs"/>
              </a:defRPr>
            </a:lvl7pPr>
            <a:lvl8pPr marL="3200747" algn="l" defTabSz="457250" rtl="0" eaLnBrk="1" latinLnBrk="0" hangingPunct="1">
              <a:defRPr sz="1867" kern="1200">
                <a:solidFill>
                  <a:schemeClr val="tx1"/>
                </a:solidFill>
                <a:latin typeface="+mn-lt"/>
                <a:ea typeface="+mn-ea"/>
                <a:cs typeface="+mn-cs"/>
              </a:defRPr>
            </a:lvl8pPr>
            <a:lvl9pPr marL="3657997" algn="l" defTabSz="457250" rtl="0" eaLnBrk="1" latinLnBrk="0" hangingPunct="1">
              <a:defRPr sz="1867" kern="1200">
                <a:solidFill>
                  <a:schemeClr val="tx1"/>
                </a:solidFill>
                <a:latin typeface="+mn-lt"/>
                <a:ea typeface="+mn-ea"/>
                <a:cs typeface="+mn-cs"/>
              </a:defRPr>
            </a:lvl9pP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Response assessed per RECIST v1.1 by investigator review. </a:t>
            </a:r>
            <a:r>
              <a:rPr kumimoji="0" lang="en-US" sz="10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a</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Delta estimated using Miettinen &amp; Nurminen method stratified by the randomization stratification factors. Data cutoff date: September 5, 2025. </a:t>
            </a:r>
          </a:p>
        </p:txBody>
      </p:sp>
      <p:graphicFrame>
        <p:nvGraphicFramePr>
          <p:cNvPr id="9" name="Object 8">
            <a:extLst>
              <a:ext uri="{FF2B5EF4-FFF2-40B4-BE49-F238E27FC236}">
                <a16:creationId xmlns:a16="http://schemas.microsoft.com/office/drawing/2014/main" id="{5A01F7E9-5903-F757-D4A2-FC6EE5BF7872}"/>
              </a:ext>
            </a:extLst>
          </p:cNvPr>
          <p:cNvGraphicFramePr>
            <a:graphicFrameLocks/>
          </p:cNvGraphicFramePr>
          <p:nvPr/>
        </p:nvGraphicFramePr>
        <p:xfrm>
          <a:off x="757558" y="1391101"/>
          <a:ext cx="5192668" cy="4273424"/>
        </p:xfrm>
        <a:graphic>
          <a:graphicData uri="http://schemas.openxmlformats.org/presentationml/2006/ole">
            <mc:AlternateContent xmlns:mc="http://schemas.openxmlformats.org/markup-compatibility/2006">
              <mc:Choice xmlns:v="urn:schemas-microsoft-com:vml" Requires="v">
                <p:oleObj name="Prism 10" r:id="rId3" imgW="5287152" imgH="4188231" progId="Prism10.Document">
                  <p:embed/>
                </p:oleObj>
              </mc:Choice>
              <mc:Fallback>
                <p:oleObj name="Prism 10" r:id="rId3" imgW="5287152" imgH="4188231" progId="Prism10.Document">
                  <p:embed/>
                  <p:pic>
                    <p:nvPicPr>
                      <p:cNvPr id="9" name="Object 8">
                        <a:extLst>
                          <a:ext uri="{FF2B5EF4-FFF2-40B4-BE49-F238E27FC236}">
                            <a16:creationId xmlns:a16="http://schemas.microsoft.com/office/drawing/2014/main" id="{5A01F7E9-5903-F757-D4A2-FC6EE5BF7872}"/>
                          </a:ext>
                        </a:extLst>
                      </p:cNvPr>
                      <p:cNvPicPr/>
                      <p:nvPr/>
                    </p:nvPicPr>
                    <p:blipFill>
                      <a:blip r:embed="rId4"/>
                      <a:stretch>
                        <a:fillRect/>
                      </a:stretch>
                    </p:blipFill>
                    <p:spPr>
                      <a:xfrm>
                        <a:off x="757558" y="1391101"/>
                        <a:ext cx="5192668" cy="4273424"/>
                      </a:xfrm>
                      <a:prstGeom prst="rect">
                        <a:avLst/>
                      </a:prstGeom>
                    </p:spPr>
                  </p:pic>
                </p:oleObj>
              </mc:Fallback>
            </mc:AlternateContent>
          </a:graphicData>
        </a:graphic>
      </p:graphicFrame>
      <p:sp>
        <p:nvSpPr>
          <p:cNvPr id="10" name="Rectangle 27">
            <a:extLst>
              <a:ext uri="{FF2B5EF4-FFF2-40B4-BE49-F238E27FC236}">
                <a16:creationId xmlns:a16="http://schemas.microsoft.com/office/drawing/2014/main" id="{7529FBAA-54F2-3C7C-39EF-A5EEF3E3F0D7}"/>
              </a:ext>
            </a:extLst>
          </p:cNvPr>
          <p:cNvSpPr>
            <a:spLocks noChangeArrowheads="1"/>
          </p:cNvSpPr>
          <p:nvPr/>
        </p:nvSpPr>
        <p:spPr bwMode="auto">
          <a:xfrm>
            <a:off x="7693443" y="326844"/>
            <a:ext cx="2313" cy="20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D063B411-F9C8-4B69-B972-3F5AC4CE8E9B}"/>
              </a:ext>
            </a:extLst>
          </p:cNvPr>
          <p:cNvSpPr txBox="1"/>
          <p:nvPr/>
        </p:nvSpPr>
        <p:spPr>
          <a:xfrm>
            <a:off x="1545434" y="2564675"/>
            <a:ext cx="1887376" cy="492443"/>
          </a:xfrm>
          <a:prstGeom prst="rect">
            <a:avLst/>
          </a:prstGeom>
          <a:noFill/>
        </p:spPr>
        <p:txBody>
          <a:bodyPr wrap="none" lIns="0" tIns="0" rIns="0" bIns="0" rtlCol="0" anchor="t" anchorCtr="0">
            <a:spAutoFit/>
          </a:bodyPr>
          <a:lstStyle/>
          <a:p>
            <a:pPr marL="0" marR="0" lvl="0" indent="0" algn="ctr" defTabSz="304849" rtl="0" eaLnBrk="1" fontAlgn="auto" latinLnBrk="0" hangingPunct="1">
              <a:lnSpc>
                <a:spcPct val="100000"/>
              </a:lnSpc>
              <a:spcBef>
                <a:spcPts val="0"/>
              </a:spcBef>
              <a:spcAft>
                <a:spcPts val="0"/>
              </a:spcAft>
              <a:buClrTx/>
              <a:buSzTx/>
              <a:buFontTx/>
              <a:buNone/>
              <a:tabLst/>
              <a:defRPr/>
            </a:pPr>
            <a:r>
              <a:rPr kumimoji="0" lang="en-US" sz="1600" b="1" i="0" u="none" strike="noStrike" kern="600" cap="none" spc="2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53.0%</a:t>
            </a:r>
            <a:br>
              <a:rPr kumimoji="0" lang="en-US" sz="1600" b="1" i="0" u="none" strike="noStrike" kern="600" cap="none" spc="2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600" b="1" i="0" u="none" strike="noStrike" kern="600" cap="none" spc="2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(95% CI, 45.8–60.0)</a:t>
            </a:r>
          </a:p>
        </p:txBody>
      </p:sp>
      <p:sp>
        <p:nvSpPr>
          <p:cNvPr id="12" name="TextBox 11">
            <a:extLst>
              <a:ext uri="{FF2B5EF4-FFF2-40B4-BE49-F238E27FC236}">
                <a16:creationId xmlns:a16="http://schemas.microsoft.com/office/drawing/2014/main" id="{F511E7C2-7469-B143-09F2-A72CC779C87F}"/>
              </a:ext>
            </a:extLst>
          </p:cNvPr>
          <p:cNvSpPr txBox="1"/>
          <p:nvPr/>
        </p:nvSpPr>
        <p:spPr>
          <a:xfrm>
            <a:off x="3263485" y="2824079"/>
            <a:ext cx="1887376" cy="492443"/>
          </a:xfrm>
          <a:prstGeom prst="rect">
            <a:avLst/>
          </a:prstGeom>
          <a:noFill/>
        </p:spPr>
        <p:txBody>
          <a:bodyPr wrap="none" lIns="0" tIns="0" rIns="0" bIns="0" rtlCol="0" anchor="t" anchorCtr="0">
            <a:spAutoFit/>
          </a:bodyPr>
          <a:lstStyle/>
          <a:p>
            <a:pPr marL="0" marR="0" lvl="0" indent="0" algn="ctr" defTabSz="304849" rtl="0" eaLnBrk="1" fontAlgn="auto" latinLnBrk="0" hangingPunct="1">
              <a:lnSpc>
                <a:spcPct val="100000"/>
              </a:lnSpc>
              <a:spcBef>
                <a:spcPts val="0"/>
              </a:spcBef>
              <a:spcAft>
                <a:spcPts val="0"/>
              </a:spcAft>
              <a:buClrTx/>
              <a:buSzTx/>
              <a:buFontTx/>
              <a:buNone/>
              <a:tabLst/>
              <a:defRPr/>
            </a:pPr>
            <a:r>
              <a:rPr kumimoji="0" lang="en-US" sz="1600" b="1" i="0" u="none" strike="noStrike" kern="600" cap="none" spc="2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46.6%</a:t>
            </a:r>
            <a:br>
              <a:rPr kumimoji="0" lang="en-US" sz="1600" b="1" i="0" u="none" strike="noStrike" kern="600" cap="none" spc="2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600" b="1" i="0" u="none" strike="noStrike" kern="600" cap="none" spc="2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(95% CI, 39.6–53.7)</a:t>
            </a:r>
          </a:p>
        </p:txBody>
      </p:sp>
      <p:sp>
        <p:nvSpPr>
          <p:cNvPr id="13" name="TextBox 12">
            <a:extLst>
              <a:ext uri="{FF2B5EF4-FFF2-40B4-BE49-F238E27FC236}">
                <a16:creationId xmlns:a16="http://schemas.microsoft.com/office/drawing/2014/main" id="{4CD5BC89-67B9-F900-F3D6-5DA6B50492B7}"/>
              </a:ext>
            </a:extLst>
          </p:cNvPr>
          <p:cNvSpPr txBox="1"/>
          <p:nvPr/>
        </p:nvSpPr>
        <p:spPr>
          <a:xfrm>
            <a:off x="2487786" y="1720812"/>
            <a:ext cx="1842492" cy="492443"/>
          </a:xfrm>
          <a:prstGeom prst="rect">
            <a:avLst/>
          </a:prstGeom>
          <a:noFill/>
        </p:spPr>
        <p:txBody>
          <a:bodyPr wrap="none" lIns="0" tIns="0" rIns="0" bIns="0" rtlCol="0" anchor="t" anchorCtr="0">
            <a:spAutoFit/>
          </a:bodyPr>
          <a:lstStyle/>
          <a:p>
            <a:pPr marL="0" marR="0" lvl="0" indent="0" algn="ctr" defTabSz="304849" rtl="0" eaLnBrk="1" fontAlgn="auto" latinLnBrk="0" hangingPunct="1">
              <a:lnSpc>
                <a:spcPct val="100000"/>
              </a:lnSpc>
              <a:spcBef>
                <a:spcPts val="0"/>
              </a:spcBef>
              <a:spcAft>
                <a:spcPts val="0"/>
              </a:spcAft>
              <a:buClrTx/>
              <a:buSzTx/>
              <a:buFontTx/>
              <a:buNone/>
              <a:tabLst/>
              <a:defRPr/>
            </a:pPr>
            <a:r>
              <a:rPr kumimoji="0" lang="en-US" sz="1600" b="1" i="0" u="none" strike="noStrike" kern="600" cap="none" spc="2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l-GR" sz="1600" b="1" i="0" u="none" strike="noStrike" kern="600" cap="none" spc="2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Δ</a:t>
            </a:r>
            <a:r>
              <a:rPr kumimoji="0" lang="en-US" sz="1600" b="1" i="0" u="none" strike="noStrike" kern="600" cap="none" spc="2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5.8</a:t>
            </a:r>
            <a:r>
              <a:rPr kumimoji="0" lang="en-US" sz="1600" b="1" i="0" u="none" strike="noStrike" kern="600" cap="none" spc="2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a</a:t>
            </a:r>
            <a:br>
              <a:rPr kumimoji="0" lang="en-US" sz="1600" b="1" i="0" u="none" strike="noStrike" kern="600" cap="none" spc="2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600" b="1" i="0" u="none" strike="noStrike" kern="600" cap="none" spc="2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(95% CI, -3.6–15.1)</a:t>
            </a:r>
          </a:p>
        </p:txBody>
      </p:sp>
      <p:cxnSp>
        <p:nvCxnSpPr>
          <p:cNvPr id="14" name="Straight Connector 13">
            <a:extLst>
              <a:ext uri="{FF2B5EF4-FFF2-40B4-BE49-F238E27FC236}">
                <a16:creationId xmlns:a16="http://schemas.microsoft.com/office/drawing/2014/main" id="{FD99CE60-0762-2432-9B50-47D2EE95BD1D}"/>
              </a:ext>
            </a:extLst>
          </p:cNvPr>
          <p:cNvCxnSpPr>
            <a:cxnSpLocks/>
          </p:cNvCxnSpPr>
          <p:nvPr/>
        </p:nvCxnSpPr>
        <p:spPr>
          <a:xfrm>
            <a:off x="2111332" y="2292448"/>
            <a:ext cx="2458617" cy="0"/>
          </a:xfrm>
          <a:prstGeom prst="line">
            <a:avLst/>
          </a:prstGeom>
          <a:ln w="2540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3F8662F2-BB2A-8B29-889C-0824C6F4DE89}"/>
              </a:ext>
            </a:extLst>
          </p:cNvPr>
          <p:cNvSpPr txBox="1"/>
          <p:nvPr/>
        </p:nvSpPr>
        <p:spPr>
          <a:xfrm>
            <a:off x="1914931" y="3747261"/>
            <a:ext cx="1171138" cy="205121"/>
          </a:xfrm>
          <a:prstGeom prst="rect">
            <a:avLst/>
          </a:prstGeom>
          <a:noFill/>
        </p:spPr>
        <p:txBody>
          <a:bodyPr wrap="square" lIns="0" tIns="0" rIns="0" bIns="0" rtlCol="0" anchor="t" anchorCtr="0">
            <a:spAutoFit/>
          </a:bodyPr>
          <a:lstStyle/>
          <a:p>
            <a:pPr marL="0" marR="0" lvl="0" indent="0" algn="ctr" defTabSz="304849" rtl="0" eaLnBrk="1" fontAlgn="auto" latinLnBrk="0" hangingPunct="1">
              <a:lnSpc>
                <a:spcPct val="100000"/>
              </a:lnSpc>
              <a:spcBef>
                <a:spcPts val="0"/>
              </a:spcBef>
              <a:spcAft>
                <a:spcPts val="0"/>
              </a:spcAft>
              <a:buClrTx/>
              <a:buSzTx/>
              <a:buFontTx/>
              <a:buNone/>
              <a:tabLst/>
              <a:defRPr/>
            </a:pPr>
            <a:r>
              <a:rPr kumimoji="0" lang="en-US" sz="1333" b="1" i="0" u="none" strike="noStrike" kern="600" cap="none" spc="2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 43.1%</a:t>
            </a:r>
          </a:p>
        </p:txBody>
      </p:sp>
      <p:sp>
        <p:nvSpPr>
          <p:cNvPr id="16" name="TextBox 15">
            <a:extLst>
              <a:ext uri="{FF2B5EF4-FFF2-40B4-BE49-F238E27FC236}">
                <a16:creationId xmlns:a16="http://schemas.microsoft.com/office/drawing/2014/main" id="{4AF68DBC-BC6A-D8EF-F3F7-BE8E6F46F5AC}"/>
              </a:ext>
            </a:extLst>
          </p:cNvPr>
          <p:cNvSpPr txBox="1"/>
          <p:nvPr/>
        </p:nvSpPr>
        <p:spPr>
          <a:xfrm>
            <a:off x="1908889" y="5027771"/>
            <a:ext cx="1183221" cy="205121"/>
          </a:xfrm>
          <a:prstGeom prst="rect">
            <a:avLst/>
          </a:prstGeom>
          <a:noFill/>
        </p:spPr>
        <p:txBody>
          <a:bodyPr wrap="square" lIns="0" tIns="0" rIns="0" bIns="0" rtlCol="0" anchor="t" anchorCtr="0">
            <a:spAutoFit/>
          </a:bodyPr>
          <a:lstStyle/>
          <a:p>
            <a:pPr marL="0" marR="0" lvl="0" indent="0" algn="ctr" defTabSz="304849" rtl="0" eaLnBrk="1" fontAlgn="auto" latinLnBrk="0" hangingPunct="1">
              <a:lnSpc>
                <a:spcPct val="100000"/>
              </a:lnSpc>
              <a:spcBef>
                <a:spcPts val="0"/>
              </a:spcBef>
              <a:spcAft>
                <a:spcPts val="0"/>
              </a:spcAft>
              <a:buClrTx/>
              <a:buSzTx/>
              <a:buFontTx/>
              <a:buNone/>
              <a:tabLst/>
              <a:defRPr/>
            </a:pPr>
            <a:r>
              <a:rPr kumimoji="0" lang="en-US" sz="1333" b="1" i="0" u="none" strike="noStrike" kern="600" cap="none" spc="2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CR: 9.9%</a:t>
            </a:r>
          </a:p>
        </p:txBody>
      </p:sp>
      <p:sp>
        <p:nvSpPr>
          <p:cNvPr id="17" name="TextBox 16">
            <a:extLst>
              <a:ext uri="{FF2B5EF4-FFF2-40B4-BE49-F238E27FC236}">
                <a16:creationId xmlns:a16="http://schemas.microsoft.com/office/drawing/2014/main" id="{BA5E42F0-1FF0-C67C-B374-CCEB93CFD91F}"/>
              </a:ext>
            </a:extLst>
          </p:cNvPr>
          <p:cNvSpPr txBox="1"/>
          <p:nvPr/>
        </p:nvSpPr>
        <p:spPr>
          <a:xfrm>
            <a:off x="3827728" y="5076909"/>
            <a:ext cx="762709" cy="205121"/>
          </a:xfrm>
          <a:prstGeom prst="rect">
            <a:avLst/>
          </a:prstGeom>
          <a:noFill/>
        </p:spPr>
        <p:txBody>
          <a:bodyPr wrap="none" lIns="0" tIns="0" rIns="0" bIns="0" rtlCol="0" anchor="t" anchorCtr="0">
            <a:spAutoFit/>
          </a:bodyPr>
          <a:lstStyle/>
          <a:p>
            <a:pPr marL="0" marR="0" lvl="0" indent="0" algn="ctr" defTabSz="304849" rtl="0" eaLnBrk="1" fontAlgn="auto" latinLnBrk="0" hangingPunct="1">
              <a:lnSpc>
                <a:spcPct val="100000"/>
              </a:lnSpc>
              <a:spcBef>
                <a:spcPts val="0"/>
              </a:spcBef>
              <a:spcAft>
                <a:spcPts val="0"/>
              </a:spcAft>
              <a:buClrTx/>
              <a:buSzTx/>
              <a:buFontTx/>
              <a:buNone/>
              <a:tabLst/>
              <a:defRPr/>
            </a:pPr>
            <a:r>
              <a:rPr kumimoji="0" lang="en-US" sz="1333" b="1" i="0" u="none" strike="noStrike" kern="600" cap="none" spc="2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CR: 7.4%</a:t>
            </a:r>
          </a:p>
        </p:txBody>
      </p:sp>
      <p:sp>
        <p:nvSpPr>
          <p:cNvPr id="18" name="TextBox 17">
            <a:extLst>
              <a:ext uri="{FF2B5EF4-FFF2-40B4-BE49-F238E27FC236}">
                <a16:creationId xmlns:a16="http://schemas.microsoft.com/office/drawing/2014/main" id="{72829813-C1BC-A2C3-A659-4EB8EA3319BE}"/>
              </a:ext>
            </a:extLst>
          </p:cNvPr>
          <p:cNvSpPr txBox="1"/>
          <p:nvPr/>
        </p:nvSpPr>
        <p:spPr>
          <a:xfrm>
            <a:off x="3783966" y="3946891"/>
            <a:ext cx="850234" cy="205121"/>
          </a:xfrm>
          <a:prstGeom prst="rect">
            <a:avLst/>
          </a:prstGeom>
          <a:noFill/>
        </p:spPr>
        <p:txBody>
          <a:bodyPr wrap="none" lIns="0" tIns="0" rIns="0" bIns="0" rtlCol="0" anchor="t" anchorCtr="0">
            <a:spAutoFit/>
          </a:bodyPr>
          <a:lstStyle/>
          <a:p>
            <a:pPr marL="0" marR="0" lvl="0" indent="0" algn="ctr" defTabSz="304849" rtl="0" eaLnBrk="1" fontAlgn="auto" latinLnBrk="0" hangingPunct="1">
              <a:lnSpc>
                <a:spcPct val="100000"/>
              </a:lnSpc>
              <a:spcBef>
                <a:spcPts val="0"/>
              </a:spcBef>
              <a:spcAft>
                <a:spcPts val="0"/>
              </a:spcAft>
              <a:buClrTx/>
              <a:buSzTx/>
              <a:buFontTx/>
              <a:buNone/>
              <a:tabLst/>
              <a:defRPr/>
            </a:pPr>
            <a:r>
              <a:rPr kumimoji="0" lang="en-US" sz="1333" b="1" i="0" u="none" strike="noStrike" kern="600" cap="none" spc="2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 39.2%</a:t>
            </a:r>
          </a:p>
        </p:txBody>
      </p:sp>
      <p:cxnSp>
        <p:nvCxnSpPr>
          <p:cNvPr id="19" name="Straight Connector 18">
            <a:extLst>
              <a:ext uri="{FF2B5EF4-FFF2-40B4-BE49-F238E27FC236}">
                <a16:creationId xmlns:a16="http://schemas.microsoft.com/office/drawing/2014/main" id="{73443E87-EA48-F81A-D400-430F2295EE3D}"/>
              </a:ext>
            </a:extLst>
          </p:cNvPr>
          <p:cNvCxnSpPr>
            <a:cxnSpLocks/>
          </p:cNvCxnSpPr>
          <p:nvPr/>
        </p:nvCxnSpPr>
        <p:spPr>
          <a:xfrm>
            <a:off x="2104657" y="2292449"/>
            <a:ext cx="0" cy="164699"/>
          </a:xfrm>
          <a:prstGeom prst="line">
            <a:avLst/>
          </a:prstGeom>
          <a:ln w="254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95FD3F5A-2B5C-A05E-8992-897403D793E1}"/>
              </a:ext>
            </a:extLst>
          </p:cNvPr>
          <p:cNvCxnSpPr>
            <a:cxnSpLocks/>
          </p:cNvCxnSpPr>
          <p:nvPr/>
        </p:nvCxnSpPr>
        <p:spPr>
          <a:xfrm>
            <a:off x="4556665" y="2295029"/>
            <a:ext cx="0" cy="164699"/>
          </a:xfrm>
          <a:prstGeom prst="line">
            <a:avLst/>
          </a:prstGeom>
          <a:ln w="2540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C4AE63A6-0CB3-ECF7-C2C7-813E05BD053B}"/>
              </a:ext>
            </a:extLst>
          </p:cNvPr>
          <p:cNvSpPr txBox="1"/>
          <p:nvPr/>
        </p:nvSpPr>
        <p:spPr>
          <a:xfrm>
            <a:off x="1962315" y="5565205"/>
            <a:ext cx="101129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 = 202 </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735B2397-73AF-29B0-5F8F-CD52345A9ABF}"/>
              </a:ext>
            </a:extLst>
          </p:cNvPr>
          <p:cNvSpPr txBox="1"/>
          <p:nvPr/>
        </p:nvSpPr>
        <p:spPr>
          <a:xfrm>
            <a:off x="3672719" y="5544283"/>
            <a:ext cx="101129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 = 204 </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Rectangle 93">
            <a:extLst>
              <a:ext uri="{FF2B5EF4-FFF2-40B4-BE49-F238E27FC236}">
                <a16:creationId xmlns:a16="http://schemas.microsoft.com/office/drawing/2014/main" id="{FA8DB5FF-4C7E-D66B-EAE7-6F09BB0F1432}"/>
              </a:ext>
            </a:extLst>
          </p:cNvPr>
          <p:cNvSpPr>
            <a:spLocks noChangeArrowheads="1"/>
          </p:cNvSpPr>
          <p:nvPr/>
        </p:nvSpPr>
        <p:spPr bwMode="auto">
          <a:xfrm rot="16200000">
            <a:off x="-856088" y="3278797"/>
            <a:ext cx="3214021" cy="287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8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Objective Response Rate, %</a:t>
            </a:r>
            <a:endParaRPr kumimoji="0" lang="en-US" alt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24" name="Object 23">
            <a:extLst>
              <a:ext uri="{FF2B5EF4-FFF2-40B4-BE49-F238E27FC236}">
                <a16:creationId xmlns:a16="http://schemas.microsoft.com/office/drawing/2014/main" id="{F402AF61-3958-3320-42BB-C007D71E2887}"/>
              </a:ext>
            </a:extLst>
          </p:cNvPr>
          <p:cNvGraphicFramePr>
            <a:graphicFrameLocks/>
          </p:cNvGraphicFramePr>
          <p:nvPr/>
        </p:nvGraphicFramePr>
        <p:xfrm>
          <a:off x="6024016" y="1321460"/>
          <a:ext cx="6136366" cy="4132354"/>
        </p:xfrm>
        <a:graphic>
          <a:graphicData uri="http://schemas.openxmlformats.org/presentationml/2006/ole">
            <mc:AlternateContent xmlns:mc="http://schemas.openxmlformats.org/markup-compatibility/2006">
              <mc:Choice xmlns:v="urn:schemas-microsoft-com:vml" Requires="v">
                <p:oleObj name="Prism 10" r:id="rId5" imgW="4570842" imgH="3441272" progId="Prism10.Document">
                  <p:embed/>
                </p:oleObj>
              </mc:Choice>
              <mc:Fallback>
                <p:oleObj name="Prism 10" r:id="rId5" imgW="4570842" imgH="3441272" progId="Prism10.Document">
                  <p:embed/>
                  <p:pic>
                    <p:nvPicPr>
                      <p:cNvPr id="24" name="Object 23">
                        <a:extLst>
                          <a:ext uri="{FF2B5EF4-FFF2-40B4-BE49-F238E27FC236}">
                            <a16:creationId xmlns:a16="http://schemas.microsoft.com/office/drawing/2014/main" id="{F402AF61-3958-3320-42BB-C007D71E2887}"/>
                          </a:ext>
                        </a:extLst>
                      </p:cNvPr>
                      <p:cNvPicPr/>
                      <p:nvPr/>
                    </p:nvPicPr>
                    <p:blipFill>
                      <a:blip r:embed="rId6"/>
                      <a:stretch>
                        <a:fillRect/>
                      </a:stretch>
                    </p:blipFill>
                    <p:spPr>
                      <a:xfrm>
                        <a:off x="6024016" y="1321460"/>
                        <a:ext cx="6136366" cy="4132354"/>
                      </a:xfrm>
                      <a:prstGeom prst="rect">
                        <a:avLst/>
                      </a:prstGeom>
                    </p:spPr>
                  </p:pic>
                </p:oleObj>
              </mc:Fallback>
            </mc:AlternateContent>
          </a:graphicData>
        </a:graphic>
      </p:graphicFrame>
      <p:graphicFrame>
        <p:nvGraphicFramePr>
          <p:cNvPr id="25" name="Table 24">
            <a:extLst>
              <a:ext uri="{FF2B5EF4-FFF2-40B4-BE49-F238E27FC236}">
                <a16:creationId xmlns:a16="http://schemas.microsoft.com/office/drawing/2014/main" id="{F3F70893-1CBD-8822-665F-B21F3FD1740E}"/>
              </a:ext>
            </a:extLst>
          </p:cNvPr>
          <p:cNvGraphicFramePr>
            <a:graphicFrameLocks noGrp="1" noChangeAspect="1"/>
          </p:cNvGraphicFramePr>
          <p:nvPr/>
        </p:nvGraphicFramePr>
        <p:xfrm>
          <a:off x="6746464" y="4478517"/>
          <a:ext cx="1668879" cy="447040"/>
        </p:xfrm>
        <a:graphic>
          <a:graphicData uri="http://schemas.openxmlformats.org/drawingml/2006/table">
            <a:tbl>
              <a:tblPr firstRow="1" bandRow="1"/>
              <a:tblGrid>
                <a:gridCol w="1668879">
                  <a:extLst>
                    <a:ext uri="{9D8B030D-6E8A-4147-A177-3AD203B41FA5}">
                      <a16:colId xmlns:a16="http://schemas.microsoft.com/office/drawing/2014/main" val="20000"/>
                    </a:ext>
                  </a:extLst>
                </a:gridCol>
              </a:tblGrid>
              <a:tr h="2235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80000"/>
                        </a:lnSpc>
                      </a:pPr>
                      <a:r>
                        <a:rPr lang="en-US" sz="1300" b="1" dirty="0">
                          <a:solidFill>
                            <a:srgbClr val="00877C"/>
                          </a:solidFill>
                          <a:latin typeface="Arial" panose="020B0604020202020204" pitchFamily="34" charset="0"/>
                          <a:cs typeface="Arial" panose="020B0604020202020204" pitchFamily="34" charset="0"/>
                        </a:rPr>
                        <a:t>Pembro Arm</a:t>
                      </a:r>
                    </a:p>
                  </a:txBody>
                  <a:tcPr marL="60960" marR="60960" marT="30480" marB="30480">
                    <a:lnL w="12700" cmpd="sng">
                      <a:solidFill>
                        <a:sysClr val="window" lastClr="FFFFFF"/>
                      </a:solidFill>
                    </a:lnL>
                    <a:lnR w="12700" cmpd="sng">
                      <a:solidFill>
                        <a:sysClr val="window" lastClr="FFFFFF"/>
                      </a:solidFill>
                    </a:lnR>
                    <a:lnT w="12700" cap="flat" cmpd="sng" algn="ctr">
                      <a:no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23520">
                <a:tc>
                  <a:txBody>
                    <a:bodyPr/>
                    <a:lstStyle/>
                    <a:p>
                      <a:pPr algn="l">
                        <a:lnSpc>
                          <a:spcPct val="80000"/>
                        </a:lnSpc>
                      </a:pPr>
                      <a:r>
                        <a:rPr lang="en-US" sz="1300" b="1" dirty="0">
                          <a:solidFill>
                            <a:srgbClr val="610F0F"/>
                          </a:solidFill>
                          <a:latin typeface="Arial" panose="020B0604020202020204" pitchFamily="34" charset="0"/>
                          <a:cs typeface="Arial" panose="020B0604020202020204" pitchFamily="34" charset="0"/>
                        </a:rPr>
                        <a:t>Placebo Arm</a:t>
                      </a:r>
                    </a:p>
                  </a:txBody>
                  <a:tcPr marL="60960" marR="60960" marT="30480" marB="3048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26" name="TextBox 25">
            <a:extLst>
              <a:ext uri="{FF2B5EF4-FFF2-40B4-BE49-F238E27FC236}">
                <a16:creationId xmlns:a16="http://schemas.microsoft.com/office/drawing/2014/main" id="{2C383F61-837E-274B-D381-7DE650647D1C}"/>
              </a:ext>
            </a:extLst>
          </p:cNvPr>
          <p:cNvSpPr txBox="1"/>
          <p:nvPr/>
        </p:nvSpPr>
        <p:spPr>
          <a:xfrm>
            <a:off x="8623530" y="1743457"/>
            <a:ext cx="852875" cy="646139"/>
          </a:xfrm>
          <a:prstGeom prst="rect">
            <a:avLst/>
          </a:prstGeom>
          <a:noFill/>
        </p:spPr>
        <p:txBody>
          <a:bodyPr wrap="square" rtlCol="0">
            <a:spAutoFit/>
          </a:bodyPr>
          <a:lstStyle/>
          <a:p>
            <a:pPr marL="0" marR="0" lvl="0" indent="0" algn="l" defTabSz="304849" rtl="0" eaLnBrk="1" fontAlgn="auto" latinLnBrk="0" hangingPunct="1">
              <a:lnSpc>
                <a:spcPct val="9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18-mo  </a:t>
            </a:r>
          </a:p>
          <a:p>
            <a:pPr marL="0" marR="0" lvl="0" indent="0" algn="l" defTabSz="304849" rtl="0" eaLnBrk="1" fontAlgn="auto" latinLnBrk="0" hangingPunct="1">
              <a:lnSpc>
                <a:spcPct val="9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877C"/>
                </a:solidFill>
                <a:effectLst/>
                <a:uLnTx/>
                <a:uFillTx/>
                <a:latin typeface="Arial" panose="020B0604020202020204" pitchFamily="34" charset="0"/>
                <a:ea typeface="+mn-ea"/>
                <a:cs typeface="Arial" panose="020B0604020202020204" pitchFamily="34" charset="0"/>
              </a:rPr>
              <a:t>28.8%</a:t>
            </a:r>
            <a:br>
              <a:rPr kumimoji="0" lang="en-US" sz="1333" b="1" i="0" u="none" strike="noStrike" kern="1200" cap="none" spc="0" normalizeH="0" baseline="0" noProof="0" dirty="0">
                <a:ln>
                  <a:noFill/>
                </a:ln>
                <a:solidFill>
                  <a:srgbClr val="00877C"/>
                </a:solidFill>
                <a:effectLst/>
                <a:uLnTx/>
                <a:uFillTx/>
                <a:latin typeface="Arial" panose="020B0604020202020204" pitchFamily="34" charset="0"/>
                <a:ea typeface="+mn-ea"/>
                <a:cs typeface="Arial" panose="020B0604020202020204" pitchFamily="34" charset="0"/>
              </a:rPr>
            </a:br>
            <a:r>
              <a:rPr kumimoji="0" lang="en-US" sz="1333" b="1" i="0" u="none" strike="noStrike" kern="1200" cap="none" spc="0" normalizeH="0" baseline="0" noProof="0" dirty="0">
                <a:ln>
                  <a:noFill/>
                </a:ln>
                <a:solidFill>
                  <a:srgbClr val="66203A"/>
                </a:solidFill>
                <a:effectLst/>
                <a:uLnTx/>
                <a:uFillTx/>
                <a:latin typeface="Arial" panose="020B0604020202020204" pitchFamily="34" charset="0"/>
                <a:ea typeface="+mn-ea"/>
                <a:cs typeface="Arial" panose="020B0604020202020204" pitchFamily="34" charset="0"/>
              </a:rPr>
              <a:t>17.1%</a:t>
            </a:r>
          </a:p>
        </p:txBody>
      </p:sp>
      <p:cxnSp>
        <p:nvCxnSpPr>
          <p:cNvPr id="27" name="Straight Connector 26">
            <a:extLst>
              <a:ext uri="{FF2B5EF4-FFF2-40B4-BE49-F238E27FC236}">
                <a16:creationId xmlns:a16="http://schemas.microsoft.com/office/drawing/2014/main" id="{2B2917EE-6479-F375-22EC-0DF9742F4B94}"/>
              </a:ext>
            </a:extLst>
          </p:cNvPr>
          <p:cNvCxnSpPr>
            <a:cxnSpLocks/>
          </p:cNvCxnSpPr>
          <p:nvPr/>
        </p:nvCxnSpPr>
        <p:spPr>
          <a:xfrm flipV="1">
            <a:off x="8615351" y="1857893"/>
            <a:ext cx="0" cy="3048000"/>
          </a:xfrm>
          <a:prstGeom prst="line">
            <a:avLst/>
          </a:prstGeom>
          <a:ln w="381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8" name="Rectangle 92">
            <a:extLst>
              <a:ext uri="{FF2B5EF4-FFF2-40B4-BE49-F238E27FC236}">
                <a16:creationId xmlns:a16="http://schemas.microsoft.com/office/drawing/2014/main" id="{956CD876-1D71-A7F2-FF13-C68952F4E705}"/>
              </a:ext>
            </a:extLst>
          </p:cNvPr>
          <p:cNvSpPr>
            <a:spLocks noChangeArrowheads="1"/>
          </p:cNvSpPr>
          <p:nvPr/>
        </p:nvSpPr>
        <p:spPr bwMode="auto">
          <a:xfrm>
            <a:off x="8639692" y="5241301"/>
            <a:ext cx="15741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Time, months</a:t>
            </a:r>
            <a:endPar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Rectangle 93">
            <a:extLst>
              <a:ext uri="{FF2B5EF4-FFF2-40B4-BE49-F238E27FC236}">
                <a16:creationId xmlns:a16="http://schemas.microsoft.com/office/drawing/2014/main" id="{06AAE62A-A83D-732E-D3B2-FE698E0978A7}"/>
              </a:ext>
            </a:extLst>
          </p:cNvPr>
          <p:cNvSpPr>
            <a:spLocks noChangeArrowheads="1"/>
          </p:cNvSpPr>
          <p:nvPr/>
        </p:nvSpPr>
        <p:spPr bwMode="auto">
          <a:xfrm rot="16200000">
            <a:off x="4571189" y="3159917"/>
            <a:ext cx="2827697" cy="287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8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Duration of Response, %</a:t>
            </a:r>
            <a:endParaRPr kumimoji="0" lang="en-US" alt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Rectangle 94">
            <a:extLst>
              <a:ext uri="{FF2B5EF4-FFF2-40B4-BE49-F238E27FC236}">
                <a16:creationId xmlns:a16="http://schemas.microsoft.com/office/drawing/2014/main" id="{EBE52B5D-6839-8C0C-E8F6-CA562DFC5B2E}"/>
              </a:ext>
            </a:extLst>
          </p:cNvPr>
          <p:cNvSpPr>
            <a:spLocks noChangeArrowheads="1"/>
          </p:cNvSpPr>
          <p:nvPr/>
        </p:nvSpPr>
        <p:spPr bwMode="auto">
          <a:xfrm>
            <a:off x="5758654" y="5273004"/>
            <a:ext cx="117443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0963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 at risk</a:t>
            </a:r>
            <a:endPar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Rectangle 95">
            <a:extLst>
              <a:ext uri="{FF2B5EF4-FFF2-40B4-BE49-F238E27FC236}">
                <a16:creationId xmlns:a16="http://schemas.microsoft.com/office/drawing/2014/main" id="{478A2599-F79B-5869-EC2E-89E798EFB4C4}"/>
              </a:ext>
            </a:extLst>
          </p:cNvPr>
          <p:cNvSpPr>
            <a:spLocks noChangeArrowheads="1"/>
          </p:cNvSpPr>
          <p:nvPr/>
        </p:nvSpPr>
        <p:spPr bwMode="auto">
          <a:xfrm>
            <a:off x="6500686" y="5514567"/>
            <a:ext cx="377034" cy="26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7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107</a:t>
            </a:r>
            <a:endParaRPr kumimoji="0" lang="en-US" altLang="en-US" sz="17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Rectangle 96">
            <a:extLst>
              <a:ext uri="{FF2B5EF4-FFF2-40B4-BE49-F238E27FC236}">
                <a16:creationId xmlns:a16="http://schemas.microsoft.com/office/drawing/2014/main" id="{890DADA8-3797-547F-178E-A486FC0BB050}"/>
              </a:ext>
            </a:extLst>
          </p:cNvPr>
          <p:cNvSpPr>
            <a:spLocks noChangeArrowheads="1"/>
          </p:cNvSpPr>
          <p:nvPr/>
        </p:nvSpPr>
        <p:spPr bwMode="auto">
          <a:xfrm>
            <a:off x="7195226" y="5514567"/>
            <a:ext cx="251355" cy="26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7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81</a:t>
            </a:r>
            <a:endParaRPr kumimoji="0" lang="en-US" altLang="en-US" sz="17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Rectangle 97">
            <a:extLst>
              <a:ext uri="{FF2B5EF4-FFF2-40B4-BE49-F238E27FC236}">
                <a16:creationId xmlns:a16="http://schemas.microsoft.com/office/drawing/2014/main" id="{FE72A7C8-A34A-46D0-71D5-FCA77B4D0907}"/>
              </a:ext>
            </a:extLst>
          </p:cNvPr>
          <p:cNvSpPr>
            <a:spLocks noChangeArrowheads="1"/>
          </p:cNvSpPr>
          <p:nvPr/>
        </p:nvSpPr>
        <p:spPr bwMode="auto">
          <a:xfrm>
            <a:off x="7822544" y="5514567"/>
            <a:ext cx="251357" cy="26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7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47</a:t>
            </a:r>
            <a:endParaRPr kumimoji="0" lang="en-US" altLang="en-US" sz="17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Rectangle 98">
            <a:extLst>
              <a:ext uri="{FF2B5EF4-FFF2-40B4-BE49-F238E27FC236}">
                <a16:creationId xmlns:a16="http://schemas.microsoft.com/office/drawing/2014/main" id="{A417885F-5404-96BC-A0F4-C8BEDFFF1F74}"/>
              </a:ext>
            </a:extLst>
          </p:cNvPr>
          <p:cNvSpPr>
            <a:spLocks noChangeArrowheads="1"/>
          </p:cNvSpPr>
          <p:nvPr/>
        </p:nvSpPr>
        <p:spPr bwMode="auto">
          <a:xfrm>
            <a:off x="8469529" y="5514567"/>
            <a:ext cx="251355" cy="26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7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28</a:t>
            </a:r>
            <a:endParaRPr kumimoji="0" lang="en-US" altLang="en-US" sz="17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Rectangle 99">
            <a:extLst>
              <a:ext uri="{FF2B5EF4-FFF2-40B4-BE49-F238E27FC236}">
                <a16:creationId xmlns:a16="http://schemas.microsoft.com/office/drawing/2014/main" id="{03F6E6B1-FA11-B83E-3256-62D4E4C76D02}"/>
              </a:ext>
            </a:extLst>
          </p:cNvPr>
          <p:cNvSpPr>
            <a:spLocks noChangeArrowheads="1"/>
          </p:cNvSpPr>
          <p:nvPr/>
        </p:nvSpPr>
        <p:spPr bwMode="auto">
          <a:xfrm>
            <a:off x="9793742" y="5514567"/>
            <a:ext cx="125677" cy="26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7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3</a:t>
            </a:r>
            <a:endParaRPr kumimoji="0" lang="en-US" altLang="en-US" sz="17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Rectangle 100">
            <a:extLst>
              <a:ext uri="{FF2B5EF4-FFF2-40B4-BE49-F238E27FC236}">
                <a16:creationId xmlns:a16="http://schemas.microsoft.com/office/drawing/2014/main" id="{956C6EFD-FA60-4CD6-507F-8B54D85B8FBE}"/>
              </a:ext>
            </a:extLst>
          </p:cNvPr>
          <p:cNvSpPr>
            <a:spLocks noChangeArrowheads="1"/>
          </p:cNvSpPr>
          <p:nvPr/>
        </p:nvSpPr>
        <p:spPr bwMode="auto">
          <a:xfrm>
            <a:off x="6562669" y="5748902"/>
            <a:ext cx="251355" cy="26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7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95</a:t>
            </a:r>
            <a:endParaRPr kumimoji="0" lang="en-US" altLang="en-US" sz="17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Rectangle 101">
            <a:extLst>
              <a:ext uri="{FF2B5EF4-FFF2-40B4-BE49-F238E27FC236}">
                <a16:creationId xmlns:a16="http://schemas.microsoft.com/office/drawing/2014/main" id="{2985E1FC-19F5-DAA0-6B33-EB259BDD19E0}"/>
              </a:ext>
            </a:extLst>
          </p:cNvPr>
          <p:cNvSpPr>
            <a:spLocks noChangeArrowheads="1"/>
          </p:cNvSpPr>
          <p:nvPr/>
        </p:nvSpPr>
        <p:spPr bwMode="auto">
          <a:xfrm>
            <a:off x="7195226" y="5748902"/>
            <a:ext cx="251355" cy="26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7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63</a:t>
            </a:r>
            <a:endParaRPr kumimoji="0" lang="en-US" altLang="en-US" sz="17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Rectangle 102">
            <a:extLst>
              <a:ext uri="{FF2B5EF4-FFF2-40B4-BE49-F238E27FC236}">
                <a16:creationId xmlns:a16="http://schemas.microsoft.com/office/drawing/2014/main" id="{7B20225E-BE93-FED3-0A46-DBBF28665314}"/>
              </a:ext>
            </a:extLst>
          </p:cNvPr>
          <p:cNvSpPr>
            <a:spLocks noChangeArrowheads="1"/>
          </p:cNvSpPr>
          <p:nvPr/>
        </p:nvSpPr>
        <p:spPr bwMode="auto">
          <a:xfrm>
            <a:off x="7822545" y="5748902"/>
            <a:ext cx="251355" cy="26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7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26</a:t>
            </a:r>
            <a:endParaRPr kumimoji="0" lang="en-US" altLang="en-US" sz="17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 name="Rectangle 103">
            <a:extLst>
              <a:ext uri="{FF2B5EF4-FFF2-40B4-BE49-F238E27FC236}">
                <a16:creationId xmlns:a16="http://schemas.microsoft.com/office/drawing/2014/main" id="{B7FAE15F-DDB2-D148-9A50-38F73EDDD414}"/>
              </a:ext>
            </a:extLst>
          </p:cNvPr>
          <p:cNvSpPr>
            <a:spLocks noChangeArrowheads="1"/>
          </p:cNvSpPr>
          <p:nvPr/>
        </p:nvSpPr>
        <p:spPr bwMode="auto">
          <a:xfrm>
            <a:off x="8469528" y="5748902"/>
            <a:ext cx="251357" cy="26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7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15</a:t>
            </a:r>
            <a:endParaRPr kumimoji="0" lang="en-US" altLang="en-US" sz="17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 name="Rectangle 104">
            <a:extLst>
              <a:ext uri="{FF2B5EF4-FFF2-40B4-BE49-F238E27FC236}">
                <a16:creationId xmlns:a16="http://schemas.microsoft.com/office/drawing/2014/main" id="{7674B88D-BC50-C271-2B91-5C1DC174F336}"/>
              </a:ext>
            </a:extLst>
          </p:cNvPr>
          <p:cNvSpPr>
            <a:spLocks noChangeArrowheads="1"/>
          </p:cNvSpPr>
          <p:nvPr/>
        </p:nvSpPr>
        <p:spPr bwMode="auto">
          <a:xfrm>
            <a:off x="9793742" y="5748902"/>
            <a:ext cx="125677" cy="26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7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3</a:t>
            </a:r>
            <a:endParaRPr kumimoji="0" lang="en-US" altLang="en-US" sz="17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 name="Rectangle 105">
            <a:extLst>
              <a:ext uri="{FF2B5EF4-FFF2-40B4-BE49-F238E27FC236}">
                <a16:creationId xmlns:a16="http://schemas.microsoft.com/office/drawing/2014/main" id="{C94C900F-7E78-FF64-6749-1058E6920E1E}"/>
              </a:ext>
            </a:extLst>
          </p:cNvPr>
          <p:cNvSpPr>
            <a:spLocks noChangeArrowheads="1"/>
          </p:cNvSpPr>
          <p:nvPr/>
        </p:nvSpPr>
        <p:spPr bwMode="auto">
          <a:xfrm>
            <a:off x="11073572" y="5514567"/>
            <a:ext cx="125677" cy="26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7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0</a:t>
            </a:r>
            <a:endParaRPr kumimoji="0" lang="en-US" altLang="en-US" sz="17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 name="Rectangle 106">
            <a:extLst>
              <a:ext uri="{FF2B5EF4-FFF2-40B4-BE49-F238E27FC236}">
                <a16:creationId xmlns:a16="http://schemas.microsoft.com/office/drawing/2014/main" id="{605ED2FC-1C04-AE97-1382-B55B5068D497}"/>
              </a:ext>
            </a:extLst>
          </p:cNvPr>
          <p:cNvSpPr>
            <a:spLocks noChangeArrowheads="1"/>
          </p:cNvSpPr>
          <p:nvPr/>
        </p:nvSpPr>
        <p:spPr bwMode="auto">
          <a:xfrm>
            <a:off x="11073572" y="5748902"/>
            <a:ext cx="125677" cy="26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7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0</a:t>
            </a:r>
            <a:endParaRPr kumimoji="0" lang="en-US" altLang="en-US" sz="17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 name="Rectangle 107">
            <a:extLst>
              <a:ext uri="{FF2B5EF4-FFF2-40B4-BE49-F238E27FC236}">
                <a16:creationId xmlns:a16="http://schemas.microsoft.com/office/drawing/2014/main" id="{995A33FA-0998-55BE-C40D-3D489EDAA2FF}"/>
              </a:ext>
            </a:extLst>
          </p:cNvPr>
          <p:cNvSpPr>
            <a:spLocks noChangeArrowheads="1"/>
          </p:cNvSpPr>
          <p:nvPr/>
        </p:nvSpPr>
        <p:spPr bwMode="auto">
          <a:xfrm>
            <a:off x="10443489" y="5514567"/>
            <a:ext cx="125677" cy="26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7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1</a:t>
            </a:r>
            <a:endParaRPr kumimoji="0" lang="en-US" altLang="en-US" sz="17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 name="Rectangle 108">
            <a:extLst>
              <a:ext uri="{FF2B5EF4-FFF2-40B4-BE49-F238E27FC236}">
                <a16:creationId xmlns:a16="http://schemas.microsoft.com/office/drawing/2014/main" id="{B62D7766-A577-3399-9D6E-1711F44E6BDF}"/>
              </a:ext>
            </a:extLst>
          </p:cNvPr>
          <p:cNvSpPr>
            <a:spLocks noChangeArrowheads="1"/>
          </p:cNvSpPr>
          <p:nvPr/>
        </p:nvSpPr>
        <p:spPr bwMode="auto">
          <a:xfrm>
            <a:off x="10443489" y="5748902"/>
            <a:ext cx="125677" cy="26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7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1</a:t>
            </a:r>
            <a:endParaRPr kumimoji="0" lang="en-US" altLang="en-US" sz="17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 name="TextBox 44">
            <a:extLst>
              <a:ext uri="{FF2B5EF4-FFF2-40B4-BE49-F238E27FC236}">
                <a16:creationId xmlns:a16="http://schemas.microsoft.com/office/drawing/2014/main" id="{CF2502C3-1D9D-1F22-2E7E-4A5FC91E1712}"/>
              </a:ext>
            </a:extLst>
          </p:cNvPr>
          <p:cNvSpPr txBox="1">
            <a:spLocks noChangeAspect="1"/>
          </p:cNvSpPr>
          <p:nvPr/>
        </p:nvSpPr>
        <p:spPr>
          <a:xfrm>
            <a:off x="7974078" y="1743457"/>
            <a:ext cx="852875" cy="646139"/>
          </a:xfrm>
          <a:prstGeom prst="rect">
            <a:avLst/>
          </a:prstGeom>
          <a:noFill/>
        </p:spPr>
        <p:txBody>
          <a:bodyPr wrap="square" rtlCol="0">
            <a:spAutoFit/>
          </a:bodyPr>
          <a:lstStyle/>
          <a:p>
            <a:pPr marL="0" marR="0" lvl="0" indent="0" algn="l" defTabSz="304849" rtl="0" eaLnBrk="1" fontAlgn="auto" latinLnBrk="0" hangingPunct="1">
              <a:lnSpc>
                <a:spcPct val="9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12-mo  </a:t>
            </a:r>
          </a:p>
          <a:p>
            <a:pPr marL="0" marR="0" lvl="0" indent="0" algn="l" defTabSz="304849" rtl="0" eaLnBrk="1" fontAlgn="auto" latinLnBrk="0" hangingPunct="1">
              <a:lnSpc>
                <a:spcPct val="9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877C"/>
                </a:solidFill>
                <a:effectLst/>
                <a:uLnTx/>
                <a:uFillTx/>
                <a:latin typeface="Arial" panose="020B0604020202020204" pitchFamily="34" charset="0"/>
                <a:ea typeface="+mn-ea"/>
                <a:cs typeface="Arial" panose="020B0604020202020204" pitchFamily="34" charset="0"/>
              </a:rPr>
              <a:t>46.9%</a:t>
            </a:r>
            <a:br>
              <a:rPr kumimoji="0" lang="en-US" sz="1333" b="1" i="0" u="none" strike="noStrike" kern="1200" cap="none" spc="0" normalizeH="0" baseline="0" noProof="0" dirty="0">
                <a:ln>
                  <a:noFill/>
                </a:ln>
                <a:solidFill>
                  <a:srgbClr val="00877C"/>
                </a:solidFill>
                <a:effectLst/>
                <a:uLnTx/>
                <a:uFillTx/>
                <a:latin typeface="Arial" panose="020B0604020202020204" pitchFamily="34" charset="0"/>
                <a:ea typeface="+mn-ea"/>
                <a:cs typeface="Arial" panose="020B0604020202020204" pitchFamily="34" charset="0"/>
              </a:rPr>
            </a:br>
            <a:r>
              <a:rPr kumimoji="0" lang="en-US" sz="1333" b="1" i="0" u="none" strike="noStrike" kern="1200" cap="none" spc="0" normalizeH="0" baseline="0" noProof="0" dirty="0">
                <a:ln>
                  <a:noFill/>
                </a:ln>
                <a:solidFill>
                  <a:srgbClr val="66203A"/>
                </a:solidFill>
                <a:effectLst/>
                <a:uLnTx/>
                <a:uFillTx/>
                <a:latin typeface="Arial" panose="020B0604020202020204" pitchFamily="34" charset="0"/>
                <a:ea typeface="+mn-ea"/>
                <a:cs typeface="Arial" panose="020B0604020202020204" pitchFamily="34" charset="0"/>
              </a:rPr>
              <a:t>29.6%</a:t>
            </a:r>
          </a:p>
        </p:txBody>
      </p:sp>
      <p:cxnSp>
        <p:nvCxnSpPr>
          <p:cNvPr id="46" name="Straight Connector 45">
            <a:extLst>
              <a:ext uri="{FF2B5EF4-FFF2-40B4-BE49-F238E27FC236}">
                <a16:creationId xmlns:a16="http://schemas.microsoft.com/office/drawing/2014/main" id="{094DC438-FC5A-9D9D-29B9-38120D6EFBE8}"/>
              </a:ext>
            </a:extLst>
          </p:cNvPr>
          <p:cNvCxnSpPr>
            <a:cxnSpLocks noChangeAspect="1"/>
          </p:cNvCxnSpPr>
          <p:nvPr/>
        </p:nvCxnSpPr>
        <p:spPr>
          <a:xfrm flipV="1">
            <a:off x="7972635" y="1877557"/>
            <a:ext cx="0" cy="3048000"/>
          </a:xfrm>
          <a:prstGeom prst="line">
            <a:avLst/>
          </a:prstGeom>
          <a:ln w="381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7" name="Rectangle 98">
            <a:extLst>
              <a:ext uri="{FF2B5EF4-FFF2-40B4-BE49-F238E27FC236}">
                <a16:creationId xmlns:a16="http://schemas.microsoft.com/office/drawing/2014/main" id="{CFA4CAE0-2063-A3EC-E1BC-D129A3224122}"/>
              </a:ext>
            </a:extLst>
          </p:cNvPr>
          <p:cNvSpPr>
            <a:spLocks noChangeArrowheads="1"/>
          </p:cNvSpPr>
          <p:nvPr/>
        </p:nvSpPr>
        <p:spPr bwMode="auto">
          <a:xfrm>
            <a:off x="9116512" y="5514549"/>
            <a:ext cx="251357" cy="26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7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17</a:t>
            </a:r>
            <a:endParaRPr kumimoji="0" lang="en-US" altLang="en-US" sz="17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 name="Rectangle 103">
            <a:extLst>
              <a:ext uri="{FF2B5EF4-FFF2-40B4-BE49-F238E27FC236}">
                <a16:creationId xmlns:a16="http://schemas.microsoft.com/office/drawing/2014/main" id="{D7BFB55C-C36E-6B7D-2C64-D8876793A500}"/>
              </a:ext>
            </a:extLst>
          </p:cNvPr>
          <p:cNvSpPr>
            <a:spLocks noChangeArrowheads="1"/>
          </p:cNvSpPr>
          <p:nvPr/>
        </p:nvSpPr>
        <p:spPr bwMode="auto">
          <a:xfrm>
            <a:off x="9116512" y="5748884"/>
            <a:ext cx="251357" cy="26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7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10</a:t>
            </a:r>
            <a:endParaRPr kumimoji="0" lang="en-US" altLang="en-US" sz="17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BCB933FC-FD62-924A-7ACB-181C65661C68}"/>
              </a:ext>
            </a:extLst>
          </p:cNvPr>
          <p:cNvSpPr txBox="1"/>
          <p:nvPr/>
        </p:nvSpPr>
        <p:spPr>
          <a:xfrm>
            <a:off x="56288" y="5793956"/>
            <a:ext cx="122456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Final Analysis</a:t>
            </a:r>
          </a:p>
        </p:txBody>
      </p:sp>
      <p:sp>
        <p:nvSpPr>
          <p:cNvPr id="7" name="TextBox 6">
            <a:extLst>
              <a:ext uri="{FF2B5EF4-FFF2-40B4-BE49-F238E27FC236}">
                <a16:creationId xmlns:a16="http://schemas.microsoft.com/office/drawing/2014/main" id="{ACB13EC5-80D4-2F06-97C9-AF166AD72261}"/>
              </a:ext>
            </a:extLst>
          </p:cNvPr>
          <p:cNvSpPr txBox="1"/>
          <p:nvPr/>
        </p:nvSpPr>
        <p:spPr>
          <a:xfrm>
            <a:off x="4469552" y="0"/>
            <a:ext cx="16514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E97132"/>
                </a:solidFill>
                <a:effectLst/>
                <a:uLnTx/>
                <a:uFillTx/>
                <a:latin typeface="Aptos" panose="02110004020202020204"/>
                <a:ea typeface="+mn-ea"/>
                <a:cs typeface="+mn-cs"/>
              </a:rPr>
              <a:t>KEYNOTE-B96</a:t>
            </a:r>
            <a:endParaRPr kumimoji="0" lang="en-US" sz="1800" b="0" i="0" u="none" strike="noStrike" kern="1200" cap="none" spc="0" normalizeH="0" baseline="0" noProof="0" dirty="0">
              <a:ln>
                <a:noFill/>
              </a:ln>
              <a:solidFill>
                <a:srgbClr val="E97132"/>
              </a:solidFill>
              <a:effectLst/>
              <a:uLnTx/>
              <a:uFillTx/>
              <a:latin typeface="Aptos" panose="02110004020202020204"/>
              <a:ea typeface="+mn-ea"/>
              <a:cs typeface="+mn-cs"/>
            </a:endParaRPr>
          </a:p>
        </p:txBody>
      </p:sp>
      <p:sp>
        <p:nvSpPr>
          <p:cNvPr id="4" name="Segnaposto contenuto 9">
            <a:extLst>
              <a:ext uri="{FF2B5EF4-FFF2-40B4-BE49-F238E27FC236}">
                <a16:creationId xmlns:a16="http://schemas.microsoft.com/office/drawing/2014/main" id="{106AD96E-C38A-3A9D-8157-69BA97E7664D}"/>
              </a:ext>
            </a:extLst>
          </p:cNvPr>
          <p:cNvSpPr txBox="1">
            <a:spLocks/>
          </p:cNvSpPr>
          <p:nvPr/>
        </p:nvSpPr>
        <p:spPr>
          <a:xfrm>
            <a:off x="578786" y="6486891"/>
            <a:ext cx="6971941" cy="355600"/>
          </a:xfrm>
          <a:prstGeom prst="rect">
            <a:avLst/>
          </a:prstGeom>
        </p:spPr>
        <p:txBody>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venirNext LT Pro Regular"/>
                <a:ea typeface="AvenirNext LT Pro Regular"/>
                <a:cs typeface="AvenirNext LT Pro Regular"/>
                <a:sym typeface="AvenirNext LT Pro Regular"/>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venirNext LT Pro Regular"/>
                <a:ea typeface="AvenirNext LT Pro Regular"/>
                <a:cs typeface="AvenirNext LT Pro Regular"/>
                <a:sym typeface="AvenirNext LT Pro Regular"/>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venirNext LT Pro Regular"/>
                <a:ea typeface="AvenirNext LT Pro Regular"/>
                <a:cs typeface="AvenirNext LT Pro Regular"/>
                <a:sym typeface="AvenirNext LT Pro Regular"/>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venirNext LT Pro Regular"/>
                <a:ea typeface="AvenirNext LT Pro Regular"/>
                <a:cs typeface="AvenirNext LT Pro Regular"/>
                <a:sym typeface="AvenirNext LT Pro Regular"/>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venirNext LT Pro Regular"/>
                <a:ea typeface="AvenirNext LT Pro Regular"/>
                <a:cs typeface="AvenirNext LT Pro Regular"/>
                <a:sym typeface="AvenirNext LT Pro Regular"/>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venirNext LT Pro Regular"/>
                <a:ea typeface="AvenirNext LT Pro Regular"/>
                <a:cs typeface="AvenirNext LT Pro Regular"/>
                <a:sym typeface="AvenirNext LT Pro Regular"/>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venirNext LT Pro Regular"/>
                <a:ea typeface="AvenirNext LT Pro Regular"/>
                <a:cs typeface="AvenirNext LT Pro Regular"/>
                <a:sym typeface="AvenirNext LT Pro Regular"/>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venirNext LT Pro Regular"/>
                <a:ea typeface="AvenirNext LT Pro Regular"/>
                <a:cs typeface="AvenirNext LT Pro Regular"/>
                <a:sym typeface="AvenirNext LT Pro Regular"/>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venirNext LT Pro Regular"/>
                <a:ea typeface="AvenirNext LT Pro Regular"/>
                <a:cs typeface="AvenirNext LT Pro Regular"/>
                <a:sym typeface="AvenirNext LT Pro Regular"/>
              </a:defRPr>
            </a:lvl9pPr>
          </a:lstStyle>
          <a:p>
            <a:pPr marL="0" marR="0" lvl="0" indent="0" algn="l" defTabSz="914400" rtl="0" eaLnBrk="1" fontAlgn="auto" latinLnBrk="0" hangingPunct="1">
              <a:lnSpc>
                <a:spcPct val="90000"/>
              </a:lnSpc>
              <a:spcBef>
                <a:spcPts val="1000"/>
              </a:spcBef>
              <a:spcAft>
                <a:spcPts val="0"/>
              </a:spcAft>
              <a:buClrTx/>
              <a:buSzPct val="100000"/>
              <a:buFont typeface="Arial"/>
              <a:buNone/>
              <a:tabLst/>
              <a:defRPr/>
            </a:pPr>
            <a:r>
              <a:rPr kumimoji="0" lang="it-IT" sz="1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venirNext LT Pro Regular"/>
              </a:rPr>
              <a:t>Monk BJ. et al. </a:t>
            </a:r>
            <a:r>
              <a:rPr kumimoji="0" lang="it-IT" sz="1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venirNext LT Pro Regular"/>
              </a:rPr>
              <a:t>Presented</a:t>
            </a:r>
            <a:r>
              <a:rPr kumimoji="0" lang="it-IT" sz="1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venirNext LT Pro Regular"/>
              </a:rPr>
              <a:t> </a:t>
            </a:r>
            <a:r>
              <a:rPr kumimoji="0" lang="it-IT" sz="1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venirNext LT Pro Regular"/>
              </a:rPr>
              <a:t>at</a:t>
            </a:r>
            <a:r>
              <a:rPr kumimoji="0" lang="it-IT" sz="1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venirNext LT Pro Regular"/>
              </a:rPr>
              <a:t> SGO Meeting, April 10, 2026 Lancet. 2026 </a:t>
            </a:r>
            <a:r>
              <a:rPr kumimoji="0" lang="it-IT" sz="1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venirNext LT Pro Regular"/>
              </a:rPr>
              <a:t>Apr</a:t>
            </a:r>
            <a:r>
              <a:rPr kumimoji="0" lang="it-IT" sz="1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venirNext LT Pro Regular"/>
              </a:rPr>
              <a:t> 18;407(10538):1525-1537. </a:t>
            </a:r>
          </a:p>
        </p:txBody>
      </p:sp>
    </p:spTree>
    <p:extLst>
      <p:ext uri="{BB962C8B-B14F-4D97-AF65-F5344CB8AC3E}">
        <p14:creationId xmlns:p14="http://schemas.microsoft.com/office/powerpoint/2010/main" val="40504979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5B218-0A43-F351-C54C-8D8AD59245D6}"/>
            </a:ext>
          </a:extLst>
        </p:cNvPr>
        <p:cNvGrpSpPr/>
        <p:nvPr/>
      </p:nvGrpSpPr>
      <p:grpSpPr>
        <a:xfrm>
          <a:off x="0" y="0"/>
          <a:ext cx="0" cy="0"/>
          <a:chOff x="0" y="0"/>
          <a:chExt cx="0" cy="0"/>
        </a:xfrm>
      </p:grpSpPr>
      <p:sp>
        <p:nvSpPr>
          <p:cNvPr id="45" name="TextBox 44">
            <a:extLst>
              <a:ext uri="{FF2B5EF4-FFF2-40B4-BE49-F238E27FC236}">
                <a16:creationId xmlns:a16="http://schemas.microsoft.com/office/drawing/2014/main" id="{34BFDF06-B5BF-40C2-1A06-61A2A71BD7C4}"/>
              </a:ext>
            </a:extLst>
          </p:cNvPr>
          <p:cNvSpPr txBox="1"/>
          <p:nvPr/>
        </p:nvSpPr>
        <p:spPr>
          <a:xfrm>
            <a:off x="7264088" y="4675122"/>
            <a:ext cx="764912" cy="184666"/>
          </a:xfrm>
          <a:prstGeom prst="rect">
            <a:avLst/>
          </a:prstGeom>
          <a:noFill/>
        </p:spPr>
        <p:txBody>
          <a:bodyPr wrap="square" lIns="0" tIns="0" rIns="0" bIns="0" rtlCol="0" anchor="t" anchorCtr="0">
            <a:spAutoFit/>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200" b="0" i="0" u="none" strike="noStrike" kern="600" cap="none" spc="30" normalizeH="0" baseline="0" noProof="0" dirty="0">
                <a:ln>
                  <a:noFill/>
                </a:ln>
                <a:solidFill>
                  <a:srgbClr val="00877C"/>
                </a:solidFill>
                <a:effectLst/>
                <a:uLnTx/>
                <a:uFillTx/>
                <a:latin typeface="Arial" panose="020B0604020202020204" pitchFamily="34" charset="0"/>
                <a:ea typeface="+mn-ea"/>
                <a:cs typeface="Arial" panose="020B0604020202020204" pitchFamily="34" charset="0"/>
              </a:rPr>
              <a:t>n = 227</a:t>
            </a:r>
            <a:endParaRPr kumimoji="0" lang="en-US" sz="1200" b="0" i="0" u="none" strike="noStrike" kern="600" cap="none" spc="30" normalizeH="0" baseline="30000" noProof="0" dirty="0">
              <a:ln>
                <a:noFill/>
              </a:ln>
              <a:solidFill>
                <a:srgbClr val="00877C"/>
              </a:solidFill>
              <a:effectLst/>
              <a:uLnTx/>
              <a:uFillTx/>
              <a:latin typeface="Arial" panose="020B0604020202020204" pitchFamily="34" charset="0"/>
              <a:ea typeface="+mn-ea"/>
              <a:cs typeface="Arial" panose="020B0604020202020204" pitchFamily="34" charset="0"/>
            </a:endParaRPr>
          </a:p>
        </p:txBody>
      </p:sp>
      <p:sp>
        <p:nvSpPr>
          <p:cNvPr id="46" name="TextBox 45">
            <a:extLst>
              <a:ext uri="{FF2B5EF4-FFF2-40B4-BE49-F238E27FC236}">
                <a16:creationId xmlns:a16="http://schemas.microsoft.com/office/drawing/2014/main" id="{F59C6201-1809-5E1B-A939-DE61BBB05490}"/>
              </a:ext>
            </a:extLst>
          </p:cNvPr>
          <p:cNvSpPr txBox="1"/>
          <p:nvPr/>
        </p:nvSpPr>
        <p:spPr>
          <a:xfrm>
            <a:off x="8055114" y="4675122"/>
            <a:ext cx="764912" cy="184666"/>
          </a:xfrm>
          <a:prstGeom prst="rect">
            <a:avLst/>
          </a:prstGeom>
          <a:noFill/>
        </p:spPr>
        <p:txBody>
          <a:bodyPr wrap="square" lIns="0" tIns="0" rIns="0" bIns="0" rtlCol="0" anchor="t" anchorCtr="0">
            <a:spAutoFit/>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200" b="0" i="0" u="none" strike="noStrike" kern="600" cap="none" spc="3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n = 227</a:t>
            </a:r>
            <a:endParaRPr kumimoji="0" lang="en-US" sz="1200" b="0" i="0" u="none" strike="noStrike" kern="600" cap="none" spc="30" normalizeH="0" baseline="30000" noProof="0" dirty="0">
              <a:ln>
                <a:noFill/>
              </a:ln>
              <a:solidFill>
                <a:srgbClr val="610F0F"/>
              </a:solidFill>
              <a:effectLst/>
              <a:uLnTx/>
              <a:uFillTx/>
              <a:latin typeface="Arial" panose="020B0604020202020204" pitchFamily="34" charset="0"/>
              <a:ea typeface="+mn-ea"/>
              <a:cs typeface="Arial" panose="020B0604020202020204" pitchFamily="34" charset="0"/>
            </a:endParaRPr>
          </a:p>
        </p:txBody>
      </p:sp>
      <p:sp>
        <p:nvSpPr>
          <p:cNvPr id="43" name="TextBox 42">
            <a:extLst>
              <a:ext uri="{FF2B5EF4-FFF2-40B4-BE49-F238E27FC236}">
                <a16:creationId xmlns:a16="http://schemas.microsoft.com/office/drawing/2014/main" id="{95D0D049-3466-3363-F95C-FB69E9A00BF8}"/>
              </a:ext>
            </a:extLst>
          </p:cNvPr>
          <p:cNvSpPr txBox="1"/>
          <p:nvPr/>
        </p:nvSpPr>
        <p:spPr>
          <a:xfrm>
            <a:off x="3714833" y="4678337"/>
            <a:ext cx="764912" cy="184666"/>
          </a:xfrm>
          <a:prstGeom prst="rect">
            <a:avLst/>
          </a:prstGeom>
          <a:noFill/>
        </p:spPr>
        <p:txBody>
          <a:bodyPr wrap="square" lIns="0" tIns="0" rIns="0" bIns="0" rtlCol="0" anchor="t" anchorCtr="0">
            <a:spAutoFit/>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200" b="0" i="0" u="none" strike="noStrike" kern="600" cap="none" spc="30" normalizeH="0" baseline="0" noProof="0" dirty="0">
                <a:ln>
                  <a:noFill/>
                </a:ln>
                <a:solidFill>
                  <a:srgbClr val="00877C"/>
                </a:solidFill>
                <a:effectLst/>
                <a:uLnTx/>
                <a:uFillTx/>
                <a:latin typeface="Arial" panose="020B0604020202020204" pitchFamily="34" charset="0"/>
                <a:ea typeface="+mn-ea"/>
                <a:cs typeface="Arial" panose="020B0604020202020204" pitchFamily="34" charset="0"/>
              </a:rPr>
              <a:t>n = 311</a:t>
            </a:r>
            <a:endParaRPr kumimoji="0" lang="en-US" sz="1200" b="0" i="0" u="none" strike="noStrike" kern="600" cap="none" spc="30" normalizeH="0" baseline="30000" noProof="0" dirty="0">
              <a:ln>
                <a:noFill/>
              </a:ln>
              <a:solidFill>
                <a:srgbClr val="00877C"/>
              </a:solidFill>
              <a:effectLst/>
              <a:uLnTx/>
              <a:uFillTx/>
              <a:latin typeface="Arial" panose="020B0604020202020204" pitchFamily="34" charset="0"/>
              <a:ea typeface="+mn-ea"/>
              <a:cs typeface="Arial" panose="020B0604020202020204" pitchFamily="34" charset="0"/>
            </a:endParaRPr>
          </a:p>
        </p:txBody>
      </p:sp>
      <p:sp>
        <p:nvSpPr>
          <p:cNvPr id="44" name="TextBox 43">
            <a:extLst>
              <a:ext uri="{FF2B5EF4-FFF2-40B4-BE49-F238E27FC236}">
                <a16:creationId xmlns:a16="http://schemas.microsoft.com/office/drawing/2014/main" id="{E61F18C5-E9B1-1EEA-1805-33E20B9E262A}"/>
              </a:ext>
            </a:extLst>
          </p:cNvPr>
          <p:cNvSpPr txBox="1"/>
          <p:nvPr/>
        </p:nvSpPr>
        <p:spPr>
          <a:xfrm>
            <a:off x="4505859" y="4678337"/>
            <a:ext cx="764912" cy="184666"/>
          </a:xfrm>
          <a:prstGeom prst="rect">
            <a:avLst/>
          </a:prstGeom>
          <a:noFill/>
        </p:spPr>
        <p:txBody>
          <a:bodyPr wrap="square" lIns="0" tIns="0" rIns="0" bIns="0" rtlCol="0" anchor="t" anchorCtr="0">
            <a:spAutoFit/>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200" b="0" i="0" u="none" strike="noStrike" kern="600" cap="none" spc="3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n = 314</a:t>
            </a:r>
            <a:endParaRPr kumimoji="0" lang="en-US" sz="1200" b="0" i="0" u="none" strike="noStrike" kern="600" cap="none" spc="30" normalizeH="0" baseline="30000" noProof="0" dirty="0">
              <a:ln>
                <a:noFill/>
              </a:ln>
              <a:solidFill>
                <a:srgbClr val="610F0F"/>
              </a:solidFill>
              <a:effectLst/>
              <a:uLnTx/>
              <a:uFillTx/>
              <a:latin typeface="Arial" panose="020B0604020202020204" pitchFamily="34" charset="0"/>
              <a:ea typeface="+mn-ea"/>
              <a:cs typeface="Arial" panose="020B0604020202020204" pitchFamily="34" charset="0"/>
            </a:endParaRPr>
          </a:p>
        </p:txBody>
      </p:sp>
      <p:sp>
        <p:nvSpPr>
          <p:cNvPr id="9" name="Title 7">
            <a:extLst>
              <a:ext uri="{FF2B5EF4-FFF2-40B4-BE49-F238E27FC236}">
                <a16:creationId xmlns:a16="http://schemas.microsoft.com/office/drawing/2014/main" id="{266C9321-A66B-7954-8E47-EAF2AF9915AE}"/>
              </a:ext>
            </a:extLst>
          </p:cNvPr>
          <p:cNvSpPr txBox="1">
            <a:spLocks/>
          </p:cNvSpPr>
          <p:nvPr/>
        </p:nvSpPr>
        <p:spPr>
          <a:xfrm>
            <a:off x="374651" y="441728"/>
            <a:ext cx="11436349" cy="972746"/>
          </a:xfrm>
          <a:prstGeom prst="rect">
            <a:avLst/>
          </a:prstGeom>
        </p:spPr>
        <p:txBody>
          <a:bodyPr/>
          <a:lstStyle>
            <a:lvl1pPr algn="l" defTabSz="457250" rtl="0" eaLnBrk="1" latinLnBrk="0" hangingPunct="1">
              <a:lnSpc>
                <a:spcPct val="90000"/>
              </a:lnSpc>
              <a:spcBef>
                <a:spcPct val="0"/>
              </a:spcBef>
              <a:buNone/>
              <a:defRPr sz="3200" b="0" kern="600" spc="51">
                <a:solidFill>
                  <a:srgbClr val="000000"/>
                </a:solidFill>
                <a:effectLst/>
                <a:latin typeface="Arial" panose="020B0604020202020204" pitchFamily="34" charset="0"/>
                <a:ea typeface="+mj-ea"/>
                <a:cs typeface="Arial" panose="020B0604020202020204" pitchFamily="34" charset="0"/>
              </a:defRPr>
            </a:lvl1pPr>
          </a:lstStyle>
          <a:p>
            <a:pPr marL="0" marR="0" lvl="0" indent="0" algn="ctr" defTabSz="457250" rtl="0" eaLnBrk="1" fontAlgn="auto" latinLnBrk="0" hangingPunct="1">
              <a:lnSpc>
                <a:spcPct val="90000"/>
              </a:lnSpc>
              <a:spcBef>
                <a:spcPct val="0"/>
              </a:spcBef>
              <a:spcAft>
                <a:spcPts val="0"/>
              </a:spcAft>
              <a:buClrTx/>
              <a:buSzTx/>
              <a:buFontTx/>
              <a:buNone/>
              <a:tabLst/>
              <a:defRPr/>
            </a:pPr>
            <a:r>
              <a:rPr kumimoji="0" lang="en-US" sz="3200" b="1" i="0" u="none" strike="noStrike" kern="600" cap="none" spc="51"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Least-Squares Mean Changes From</a:t>
            </a:r>
            <a:br>
              <a:rPr kumimoji="0" lang="en-US" sz="3200" b="1" i="0" u="none" strike="noStrike" kern="600" cap="none" spc="51"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br>
            <a:r>
              <a:rPr kumimoji="0" lang="en-US" sz="3200" b="1" i="0" u="none" strike="noStrike" kern="600" cap="none" spc="51"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Baseline to Week 24 for PRO</a:t>
            </a:r>
          </a:p>
        </p:txBody>
      </p:sp>
      <p:sp>
        <p:nvSpPr>
          <p:cNvPr id="11" name="Footer Placeholder 3">
            <a:extLst>
              <a:ext uri="{FF2B5EF4-FFF2-40B4-BE49-F238E27FC236}">
                <a16:creationId xmlns:a16="http://schemas.microsoft.com/office/drawing/2014/main" id="{4594BB1D-AD5A-2915-7EDD-343ADCFDEA7D}"/>
              </a:ext>
            </a:extLst>
          </p:cNvPr>
          <p:cNvSpPr txBox="1">
            <a:spLocks/>
          </p:cNvSpPr>
          <p:nvPr/>
        </p:nvSpPr>
        <p:spPr>
          <a:xfrm>
            <a:off x="190501" y="6078585"/>
            <a:ext cx="11620499" cy="501650"/>
          </a:xfrm>
          <a:prstGeom prst="rect">
            <a:avLst/>
          </a:prstGeom>
        </p:spPr>
        <p:txBody>
          <a:bodyPr anchor="b" anchorCtr="0"/>
          <a:lstStyle>
            <a:defPPr>
              <a:defRPr lang="en-US"/>
            </a:defPPr>
            <a:lvl1pPr marL="0" algn="l" defTabSz="457250" rtl="0" eaLnBrk="1" latinLnBrk="0" hangingPunct="1">
              <a:defRPr sz="1867" kern="1200">
                <a:solidFill>
                  <a:schemeClr val="tx1"/>
                </a:solidFill>
                <a:latin typeface="+mn-lt"/>
                <a:ea typeface="+mn-ea"/>
                <a:cs typeface="+mn-cs"/>
              </a:defRPr>
            </a:lvl1pPr>
            <a:lvl2pPr marL="457250" algn="l" defTabSz="457250" rtl="0" eaLnBrk="1" latinLnBrk="0" hangingPunct="1">
              <a:defRPr sz="1867" kern="1200">
                <a:solidFill>
                  <a:schemeClr val="tx1"/>
                </a:solidFill>
                <a:latin typeface="+mn-lt"/>
                <a:ea typeface="+mn-ea"/>
                <a:cs typeface="+mn-cs"/>
              </a:defRPr>
            </a:lvl2pPr>
            <a:lvl3pPr marL="914498" algn="l" defTabSz="457250" rtl="0" eaLnBrk="1" latinLnBrk="0" hangingPunct="1">
              <a:defRPr sz="1867" kern="1200">
                <a:solidFill>
                  <a:schemeClr val="tx1"/>
                </a:solidFill>
                <a:latin typeface="+mn-lt"/>
                <a:ea typeface="+mn-ea"/>
                <a:cs typeface="+mn-cs"/>
              </a:defRPr>
            </a:lvl3pPr>
            <a:lvl4pPr marL="1371748" algn="l" defTabSz="457250" rtl="0" eaLnBrk="1" latinLnBrk="0" hangingPunct="1">
              <a:defRPr sz="1867" kern="1200">
                <a:solidFill>
                  <a:schemeClr val="tx1"/>
                </a:solidFill>
                <a:latin typeface="+mn-lt"/>
                <a:ea typeface="+mn-ea"/>
                <a:cs typeface="+mn-cs"/>
              </a:defRPr>
            </a:lvl4pPr>
            <a:lvl5pPr marL="1828998" algn="l" defTabSz="457250" rtl="0" eaLnBrk="1" latinLnBrk="0" hangingPunct="1">
              <a:defRPr sz="1867" kern="1200">
                <a:solidFill>
                  <a:schemeClr val="tx1"/>
                </a:solidFill>
                <a:latin typeface="+mn-lt"/>
                <a:ea typeface="+mn-ea"/>
                <a:cs typeface="+mn-cs"/>
              </a:defRPr>
            </a:lvl5pPr>
            <a:lvl6pPr marL="2286248" algn="l" defTabSz="457250" rtl="0" eaLnBrk="1" latinLnBrk="0" hangingPunct="1">
              <a:defRPr sz="1867" kern="1200">
                <a:solidFill>
                  <a:schemeClr val="tx1"/>
                </a:solidFill>
                <a:latin typeface="+mn-lt"/>
                <a:ea typeface="+mn-ea"/>
                <a:cs typeface="+mn-cs"/>
              </a:defRPr>
            </a:lvl6pPr>
            <a:lvl7pPr marL="2743497" algn="l" defTabSz="457250" rtl="0" eaLnBrk="1" latinLnBrk="0" hangingPunct="1">
              <a:defRPr sz="1867" kern="1200">
                <a:solidFill>
                  <a:schemeClr val="tx1"/>
                </a:solidFill>
                <a:latin typeface="+mn-lt"/>
                <a:ea typeface="+mn-ea"/>
                <a:cs typeface="+mn-cs"/>
              </a:defRPr>
            </a:lvl7pPr>
            <a:lvl8pPr marL="3200747" algn="l" defTabSz="457250" rtl="0" eaLnBrk="1" latinLnBrk="0" hangingPunct="1">
              <a:defRPr sz="1867" kern="1200">
                <a:solidFill>
                  <a:schemeClr val="tx1"/>
                </a:solidFill>
                <a:latin typeface="+mn-lt"/>
                <a:ea typeface="+mn-ea"/>
                <a:cs typeface="+mn-cs"/>
              </a:defRPr>
            </a:lvl8pPr>
            <a:lvl9pPr marL="3657997" algn="l" defTabSz="457250" rtl="0" eaLnBrk="1" latinLnBrk="0" hangingPunct="1">
              <a:defRPr sz="1867" kern="1200">
                <a:solidFill>
                  <a:schemeClr val="tx1"/>
                </a:solidFill>
                <a:latin typeface="+mn-lt"/>
                <a:ea typeface="+mn-ea"/>
                <a:cs typeface="+mn-cs"/>
              </a:defRPr>
            </a:lvl9pP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1B50"/>
                </a:solidFill>
                <a:effectLst/>
                <a:uLnTx/>
                <a:uFillTx/>
                <a:latin typeface="Invention" panose="020B0503020008020204" pitchFamily="34" charset="0"/>
                <a:ea typeface="+mn-ea"/>
                <a:cs typeface="Arial" panose="020B0604020202020204" pitchFamily="34" charset="0"/>
              </a:rPr>
              <a:t>Data cutoff date: 5 September 2025.</a:t>
            </a:r>
          </a:p>
        </p:txBody>
      </p:sp>
      <p:graphicFrame>
        <p:nvGraphicFramePr>
          <p:cNvPr id="2" name="Chart 1">
            <a:extLst>
              <a:ext uri="{FF2B5EF4-FFF2-40B4-BE49-F238E27FC236}">
                <a16:creationId xmlns:a16="http://schemas.microsoft.com/office/drawing/2014/main" id="{88C200B9-8CA3-97C8-D65C-0399EB3BDD3B}"/>
              </a:ext>
            </a:extLst>
          </p:cNvPr>
          <p:cNvGraphicFramePr>
            <a:graphicFrameLocks noChangeAspect="1"/>
          </p:cNvGraphicFramePr>
          <p:nvPr/>
        </p:nvGraphicFramePr>
        <p:xfrm>
          <a:off x="1005854" y="1845953"/>
          <a:ext cx="4620553" cy="33450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FDED4FD7-A44D-7DB4-6846-A2E2E1B39BC5}"/>
              </a:ext>
            </a:extLst>
          </p:cNvPr>
          <p:cNvSpPr txBox="1">
            <a:spLocks noChangeAspect="1"/>
          </p:cNvSpPr>
          <p:nvPr/>
        </p:nvSpPr>
        <p:spPr>
          <a:xfrm rot="16200000">
            <a:off x="-561160" y="3144347"/>
            <a:ext cx="2956007" cy="430887"/>
          </a:xfrm>
          <a:prstGeom prst="rect">
            <a:avLst/>
          </a:prstGeom>
          <a:noFill/>
        </p:spPr>
        <p:txBody>
          <a:bodyPr wrap="square" lIns="0" tIns="0" rIns="0" bIns="0" rtlCol="0" anchor="t" anchorCtr="0">
            <a:spAutoFit/>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4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Mean Score Change From </a:t>
            </a:r>
            <a:br>
              <a:rPr kumimoji="0" lang="en-US" sz="14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4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Baseline (95% CI)</a:t>
            </a:r>
          </a:p>
        </p:txBody>
      </p:sp>
      <p:sp>
        <p:nvSpPr>
          <p:cNvPr id="4" name="TextBox 3">
            <a:extLst>
              <a:ext uri="{FF2B5EF4-FFF2-40B4-BE49-F238E27FC236}">
                <a16:creationId xmlns:a16="http://schemas.microsoft.com/office/drawing/2014/main" id="{80F602B8-236F-47A6-BADE-AF04686607C0}"/>
              </a:ext>
            </a:extLst>
          </p:cNvPr>
          <p:cNvSpPr txBox="1"/>
          <p:nvPr/>
        </p:nvSpPr>
        <p:spPr>
          <a:xfrm>
            <a:off x="1577399" y="5022156"/>
            <a:ext cx="1798320" cy="246221"/>
          </a:xfrm>
          <a:prstGeom prst="rect">
            <a:avLst/>
          </a:prstGeom>
          <a:noFill/>
        </p:spPr>
        <p:txBody>
          <a:bodyPr wrap="square" lIns="0" tIns="0" rIns="0" bIns="0" rtlCol="0" anchor="t" anchorCtr="0">
            <a:spAutoFit/>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6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PD-L1 CPS ≥1</a:t>
            </a:r>
          </a:p>
        </p:txBody>
      </p:sp>
      <p:sp>
        <p:nvSpPr>
          <p:cNvPr id="5" name="TextBox 4">
            <a:extLst>
              <a:ext uri="{FF2B5EF4-FFF2-40B4-BE49-F238E27FC236}">
                <a16:creationId xmlns:a16="http://schemas.microsoft.com/office/drawing/2014/main" id="{6E6C35B7-B6B3-0EF3-89E1-ACAE961FBC0B}"/>
              </a:ext>
            </a:extLst>
          </p:cNvPr>
          <p:cNvSpPr txBox="1"/>
          <p:nvPr/>
        </p:nvSpPr>
        <p:spPr>
          <a:xfrm>
            <a:off x="3215938" y="5009778"/>
            <a:ext cx="2650991" cy="246221"/>
          </a:xfrm>
          <a:prstGeom prst="rect">
            <a:avLst/>
          </a:prstGeom>
          <a:noFill/>
        </p:spPr>
        <p:txBody>
          <a:bodyPr wrap="square" lIns="0" tIns="0" rIns="0" bIns="0" rtlCol="0" anchor="t" anchorCtr="0">
            <a:spAutoFit/>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6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ITT</a:t>
            </a:r>
          </a:p>
        </p:txBody>
      </p:sp>
      <p:pic>
        <p:nvPicPr>
          <p:cNvPr id="6" name="Picture 5">
            <a:extLst>
              <a:ext uri="{FF2B5EF4-FFF2-40B4-BE49-F238E27FC236}">
                <a16:creationId xmlns:a16="http://schemas.microsoft.com/office/drawing/2014/main" id="{B6033B76-B757-6605-9913-F651E07A389C}"/>
              </a:ext>
            </a:extLst>
          </p:cNvPr>
          <p:cNvPicPr>
            <a:picLocks noChangeAspect="1"/>
          </p:cNvPicPr>
          <p:nvPr/>
        </p:nvPicPr>
        <p:blipFill>
          <a:blip r:embed="rId4"/>
          <a:stretch>
            <a:fillRect/>
          </a:stretch>
        </p:blipFill>
        <p:spPr>
          <a:xfrm>
            <a:off x="5197685" y="3086744"/>
            <a:ext cx="653926" cy="973932"/>
          </a:xfrm>
          <a:prstGeom prst="rect">
            <a:avLst/>
          </a:prstGeom>
        </p:spPr>
      </p:pic>
      <p:grpSp>
        <p:nvGrpSpPr>
          <p:cNvPr id="7" name="Group 6">
            <a:extLst>
              <a:ext uri="{FF2B5EF4-FFF2-40B4-BE49-F238E27FC236}">
                <a16:creationId xmlns:a16="http://schemas.microsoft.com/office/drawing/2014/main" id="{826B91AB-384E-F047-EF56-62BE693F161E}"/>
              </a:ext>
            </a:extLst>
          </p:cNvPr>
          <p:cNvGrpSpPr/>
          <p:nvPr/>
        </p:nvGrpSpPr>
        <p:grpSpPr>
          <a:xfrm>
            <a:off x="10519728" y="1576970"/>
            <a:ext cx="1531873" cy="538696"/>
            <a:chOff x="8605255" y="2461688"/>
            <a:chExt cx="1531873" cy="538696"/>
          </a:xfrm>
        </p:grpSpPr>
        <p:sp>
          <p:nvSpPr>
            <p:cNvPr id="8" name="Rectangle 7">
              <a:extLst>
                <a:ext uri="{FF2B5EF4-FFF2-40B4-BE49-F238E27FC236}">
                  <a16:creationId xmlns:a16="http://schemas.microsoft.com/office/drawing/2014/main" id="{07110E24-17E7-C922-4866-17287647E76B}"/>
                </a:ext>
              </a:extLst>
            </p:cNvPr>
            <p:cNvSpPr/>
            <p:nvPr/>
          </p:nvSpPr>
          <p:spPr>
            <a:xfrm>
              <a:off x="8605255" y="2461688"/>
              <a:ext cx="198783" cy="206662"/>
            </a:xfrm>
            <a:prstGeom prst="rect">
              <a:avLst/>
            </a:prstGeom>
            <a:solidFill>
              <a:srgbClr val="00857C"/>
            </a:solidFill>
            <a:ln w="6350" cap="flat" cmpd="sng" algn="ctr">
              <a:noFill/>
              <a:prstDash val="solid"/>
              <a:round/>
              <a:headEnd type="none" w="med" len="med"/>
              <a:tailEnd type="none" w="med" len="med"/>
            </a:ln>
            <a:effectLst/>
          </p:spPr>
          <p:txBody>
            <a:bodyPr rtlCol="0" anchor="ctr"/>
            <a:lstStyle/>
            <a:p>
              <a:pPr marL="0" marR="0" lvl="0" indent="0" algn="ctr"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600" cap="none" spc="30" normalizeH="0" baseline="0" noProof="0" dirty="0">
                <a:ln>
                  <a:noFill/>
                </a:ln>
                <a:solidFill>
                  <a:srgbClr val="FFFFFF"/>
                </a:solidFill>
                <a:effectLst/>
                <a:uLnTx/>
                <a:uFillTx/>
                <a:latin typeface="Arial"/>
                <a:ea typeface="+mn-ea"/>
                <a:cs typeface="+mn-cs"/>
              </a:endParaRPr>
            </a:p>
          </p:txBody>
        </p:sp>
        <p:sp>
          <p:nvSpPr>
            <p:cNvPr id="10" name="TextBox 9">
              <a:extLst>
                <a:ext uri="{FF2B5EF4-FFF2-40B4-BE49-F238E27FC236}">
                  <a16:creationId xmlns:a16="http://schemas.microsoft.com/office/drawing/2014/main" id="{56A85BD7-0ED3-94C8-65D5-12B935EA7A79}"/>
                </a:ext>
              </a:extLst>
            </p:cNvPr>
            <p:cNvSpPr txBox="1"/>
            <p:nvPr/>
          </p:nvSpPr>
          <p:spPr>
            <a:xfrm>
              <a:off x="8856968" y="2471811"/>
              <a:ext cx="1280160" cy="184666"/>
            </a:xfrm>
            <a:prstGeom prst="rect">
              <a:avLst/>
            </a:prstGeom>
            <a:noFill/>
          </p:spPr>
          <p:txBody>
            <a:bodyPr wrap="square" lIns="0" tIns="0" rIns="0" bIns="0" rtlCol="0" anchor="t" anchorCtr="0">
              <a:spAutoFit/>
            </a:bodyP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200" b="0" i="0" u="none" strike="noStrike" kern="600" cap="none" spc="30" normalizeH="0" baseline="0" noProof="0" dirty="0">
                  <a:ln>
                    <a:noFill/>
                  </a:ln>
                  <a:solidFill>
                    <a:srgbClr val="00877C"/>
                  </a:solidFill>
                  <a:effectLst/>
                  <a:uLnTx/>
                  <a:uFillTx/>
                  <a:latin typeface="Arial" panose="020B0604020202020204" pitchFamily="34" charset="0"/>
                  <a:ea typeface="+mn-ea"/>
                  <a:cs typeface="Arial" panose="020B0604020202020204" pitchFamily="34" charset="0"/>
                </a:rPr>
                <a:t>Pembro Arm</a:t>
              </a:r>
              <a:endParaRPr kumimoji="0" lang="en-US" sz="1200" b="0" i="0" u="none" strike="noStrike" kern="600" cap="none" spc="30" normalizeH="0" baseline="30000" noProof="0" dirty="0">
                <a:ln>
                  <a:noFill/>
                </a:ln>
                <a:solidFill>
                  <a:srgbClr val="00877C"/>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63683556-5922-016D-3D0D-3BE3A40F88C6}"/>
                </a:ext>
              </a:extLst>
            </p:cNvPr>
            <p:cNvSpPr/>
            <p:nvPr/>
          </p:nvSpPr>
          <p:spPr>
            <a:xfrm>
              <a:off x="8613804" y="2791081"/>
              <a:ext cx="198783" cy="206662"/>
            </a:xfrm>
            <a:prstGeom prst="rect">
              <a:avLst/>
            </a:prstGeom>
            <a:solidFill>
              <a:srgbClr val="610F0F"/>
            </a:solidFill>
            <a:ln w="6350" cap="flat" cmpd="sng" algn="ctr">
              <a:noFill/>
              <a:prstDash val="solid"/>
              <a:round/>
              <a:headEnd type="none" w="med" len="med"/>
              <a:tailEnd type="none" w="med" len="med"/>
            </a:ln>
            <a:effectLst/>
          </p:spPr>
          <p:txBody>
            <a:bodyPr rtlCol="0" anchor="ctr"/>
            <a:lstStyle/>
            <a:p>
              <a:pPr marL="0" marR="0" lvl="0" indent="0" algn="ctr"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600" cap="none" spc="30" normalizeH="0" baseline="0" noProof="0" dirty="0">
                <a:ln>
                  <a:noFill/>
                </a:ln>
                <a:solidFill>
                  <a:srgbClr val="610F0F"/>
                </a:solidFill>
                <a:effectLst/>
                <a:uLnTx/>
                <a:uFillTx/>
                <a:latin typeface="Arial"/>
                <a:ea typeface="+mn-ea"/>
                <a:cs typeface="+mn-cs"/>
              </a:endParaRPr>
            </a:p>
          </p:txBody>
        </p:sp>
        <p:sp>
          <p:nvSpPr>
            <p:cNvPr id="13" name="TextBox 12">
              <a:extLst>
                <a:ext uri="{FF2B5EF4-FFF2-40B4-BE49-F238E27FC236}">
                  <a16:creationId xmlns:a16="http://schemas.microsoft.com/office/drawing/2014/main" id="{EB26F069-46F4-03BC-22D7-FD13B7EC397E}"/>
                </a:ext>
              </a:extLst>
            </p:cNvPr>
            <p:cNvSpPr txBox="1"/>
            <p:nvPr/>
          </p:nvSpPr>
          <p:spPr>
            <a:xfrm>
              <a:off x="8856968" y="2815718"/>
              <a:ext cx="1280160" cy="184666"/>
            </a:xfrm>
            <a:prstGeom prst="rect">
              <a:avLst/>
            </a:prstGeom>
            <a:noFill/>
          </p:spPr>
          <p:txBody>
            <a:bodyPr wrap="square" lIns="0" tIns="0" rIns="0" bIns="0" rtlCol="0" anchor="t" anchorCtr="0">
              <a:spAutoFit/>
            </a:bodyP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200" b="0" i="0" u="none" strike="noStrike" kern="600" cap="none" spc="3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Placebo Arm</a:t>
              </a:r>
              <a:endParaRPr kumimoji="0" lang="en-US" sz="1200" b="0" i="0" u="none" strike="noStrike" kern="600" cap="none" spc="30" normalizeH="0" baseline="30000" noProof="0" dirty="0">
                <a:ln>
                  <a:noFill/>
                </a:ln>
                <a:solidFill>
                  <a:srgbClr val="610F0F"/>
                </a:solidFill>
                <a:effectLst/>
                <a:uLnTx/>
                <a:uFillTx/>
                <a:latin typeface="Arial" panose="020B0604020202020204" pitchFamily="34" charset="0"/>
                <a:ea typeface="+mn-ea"/>
                <a:cs typeface="Arial" panose="020B0604020202020204" pitchFamily="34" charset="0"/>
              </a:endParaRPr>
            </a:p>
          </p:txBody>
        </p:sp>
      </p:grpSp>
      <p:sp>
        <p:nvSpPr>
          <p:cNvPr id="14" name="TextBox 13">
            <a:extLst>
              <a:ext uri="{FF2B5EF4-FFF2-40B4-BE49-F238E27FC236}">
                <a16:creationId xmlns:a16="http://schemas.microsoft.com/office/drawing/2014/main" id="{971D0E67-3277-DE4E-5F9A-F6EE17EACE26}"/>
              </a:ext>
            </a:extLst>
          </p:cNvPr>
          <p:cNvSpPr txBox="1"/>
          <p:nvPr/>
        </p:nvSpPr>
        <p:spPr>
          <a:xfrm>
            <a:off x="1853668" y="1521052"/>
            <a:ext cx="3596640" cy="276999"/>
          </a:xfrm>
          <a:prstGeom prst="rect">
            <a:avLst/>
          </a:prstGeom>
          <a:noFill/>
        </p:spPr>
        <p:txBody>
          <a:bodyPr wrap="square" lIns="0" tIns="0" rIns="0" bIns="0" rtlCol="0" anchor="t" anchorCtr="0">
            <a:spAutoFit/>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8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QLQ-C30 GHS/QoL </a:t>
            </a:r>
          </a:p>
        </p:txBody>
      </p:sp>
      <p:sp>
        <p:nvSpPr>
          <p:cNvPr id="15" name="TextBox 14">
            <a:extLst>
              <a:ext uri="{FF2B5EF4-FFF2-40B4-BE49-F238E27FC236}">
                <a16:creationId xmlns:a16="http://schemas.microsoft.com/office/drawing/2014/main" id="{5E59D14B-E708-7914-644B-7A30A5C1AFB5}"/>
              </a:ext>
            </a:extLst>
          </p:cNvPr>
          <p:cNvSpPr txBox="1"/>
          <p:nvPr/>
        </p:nvSpPr>
        <p:spPr>
          <a:xfrm>
            <a:off x="7887629" y="1522394"/>
            <a:ext cx="2331297" cy="830997"/>
          </a:xfrm>
          <a:prstGeom prst="rect">
            <a:avLst/>
          </a:prstGeom>
          <a:noFill/>
        </p:spPr>
        <p:txBody>
          <a:bodyPr wrap="square" lIns="0" tIns="0" rIns="0" bIns="0" rtlCol="0" anchor="t" anchorCtr="0">
            <a:spAutoFit/>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8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QLQ-OV28 </a:t>
            </a:r>
            <a:br>
              <a:rPr kumimoji="0" lang="en-US" sz="18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8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Abdominal/GI</a:t>
            </a:r>
          </a:p>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8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Symptoms</a:t>
            </a:r>
          </a:p>
        </p:txBody>
      </p:sp>
      <p:sp>
        <p:nvSpPr>
          <p:cNvPr id="17" name="TextBox 16">
            <a:extLst>
              <a:ext uri="{FF2B5EF4-FFF2-40B4-BE49-F238E27FC236}">
                <a16:creationId xmlns:a16="http://schemas.microsoft.com/office/drawing/2014/main" id="{9E699AAE-AD1E-7DA9-EA71-A953528E4374}"/>
              </a:ext>
            </a:extLst>
          </p:cNvPr>
          <p:cNvSpPr txBox="1"/>
          <p:nvPr/>
        </p:nvSpPr>
        <p:spPr>
          <a:xfrm>
            <a:off x="1717463" y="4675444"/>
            <a:ext cx="764912" cy="184666"/>
          </a:xfrm>
          <a:prstGeom prst="rect">
            <a:avLst/>
          </a:prstGeom>
          <a:noFill/>
        </p:spPr>
        <p:txBody>
          <a:bodyPr wrap="square" lIns="0" tIns="0" rIns="0" bIns="0" rtlCol="0" anchor="t" anchorCtr="0">
            <a:spAutoFit/>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200" b="0" i="0" u="none" strike="noStrike" kern="600" cap="none" spc="30" normalizeH="0" baseline="0" noProof="0" dirty="0">
                <a:ln>
                  <a:noFill/>
                </a:ln>
                <a:solidFill>
                  <a:srgbClr val="00877C"/>
                </a:solidFill>
                <a:effectLst/>
                <a:uLnTx/>
                <a:uFillTx/>
                <a:latin typeface="Arial" panose="020B0604020202020204" pitchFamily="34" charset="0"/>
                <a:ea typeface="+mn-ea"/>
                <a:cs typeface="Arial" panose="020B0604020202020204" pitchFamily="34" charset="0"/>
              </a:rPr>
              <a:t>n = 227</a:t>
            </a:r>
            <a:endParaRPr kumimoji="0" lang="en-US" sz="1200" b="0" i="0" u="none" strike="noStrike" kern="600" cap="none" spc="30" normalizeH="0" baseline="30000" noProof="0" dirty="0">
              <a:ln>
                <a:noFill/>
              </a:ln>
              <a:solidFill>
                <a:srgbClr val="00877C"/>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9C942B7E-9921-782A-0ADA-FE94BEF9D569}"/>
              </a:ext>
            </a:extLst>
          </p:cNvPr>
          <p:cNvSpPr txBox="1"/>
          <p:nvPr/>
        </p:nvSpPr>
        <p:spPr>
          <a:xfrm>
            <a:off x="2508489" y="4675444"/>
            <a:ext cx="764912" cy="184666"/>
          </a:xfrm>
          <a:prstGeom prst="rect">
            <a:avLst/>
          </a:prstGeom>
          <a:noFill/>
        </p:spPr>
        <p:txBody>
          <a:bodyPr wrap="square" lIns="0" tIns="0" rIns="0" bIns="0" rtlCol="0" anchor="t" anchorCtr="0">
            <a:spAutoFit/>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200" b="0" i="0" u="none" strike="noStrike" kern="600" cap="none" spc="3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n = 227</a:t>
            </a:r>
            <a:endParaRPr kumimoji="0" lang="en-US" sz="1200" b="0" i="0" u="none" strike="noStrike" kern="600" cap="none" spc="30" normalizeH="0" baseline="30000" noProof="0" dirty="0">
              <a:ln>
                <a:noFill/>
              </a:ln>
              <a:solidFill>
                <a:srgbClr val="610F0F"/>
              </a:solidFill>
              <a:effectLst/>
              <a:uLnTx/>
              <a:uFillTx/>
              <a:latin typeface="Arial" panose="020B0604020202020204" pitchFamily="34" charset="0"/>
              <a:ea typeface="+mn-ea"/>
              <a:cs typeface="Arial" panose="020B0604020202020204" pitchFamily="34" charset="0"/>
            </a:endParaRPr>
          </a:p>
        </p:txBody>
      </p:sp>
      <p:grpSp>
        <p:nvGrpSpPr>
          <p:cNvPr id="21" name="Group 20">
            <a:extLst>
              <a:ext uri="{FF2B5EF4-FFF2-40B4-BE49-F238E27FC236}">
                <a16:creationId xmlns:a16="http://schemas.microsoft.com/office/drawing/2014/main" id="{A647CB65-2EEA-E0CF-CA1D-BA0A9701B64F}"/>
              </a:ext>
            </a:extLst>
          </p:cNvPr>
          <p:cNvGrpSpPr/>
          <p:nvPr/>
        </p:nvGrpSpPr>
        <p:grpSpPr>
          <a:xfrm>
            <a:off x="1787896" y="2791755"/>
            <a:ext cx="1463039" cy="678574"/>
            <a:chOff x="1810362" y="1742103"/>
            <a:chExt cx="1463039" cy="678574"/>
          </a:xfrm>
        </p:grpSpPr>
        <p:sp>
          <p:nvSpPr>
            <p:cNvPr id="22" name="TextBox 21">
              <a:extLst>
                <a:ext uri="{FF2B5EF4-FFF2-40B4-BE49-F238E27FC236}">
                  <a16:creationId xmlns:a16="http://schemas.microsoft.com/office/drawing/2014/main" id="{C2FE570C-87EB-B389-4091-6B93CEB863BA}"/>
                </a:ext>
              </a:extLst>
            </p:cNvPr>
            <p:cNvSpPr txBox="1"/>
            <p:nvPr/>
          </p:nvSpPr>
          <p:spPr>
            <a:xfrm>
              <a:off x="1810362" y="1742103"/>
              <a:ext cx="1463039" cy="430887"/>
            </a:xfrm>
            <a:prstGeom prst="rect">
              <a:avLst/>
            </a:prstGeom>
            <a:noFill/>
          </p:spPr>
          <p:txBody>
            <a:bodyPr wrap="square" lIns="0" tIns="0" rIns="0" bIns="0" rtlCol="0" anchor="t" anchorCtr="0">
              <a:spAutoFit/>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400" b="1" i="0" u="none" strike="noStrike" kern="600" cap="none" spc="3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4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1.43</a:t>
              </a:r>
              <a:br>
                <a:rPr kumimoji="0" lang="en-US" sz="14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4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1400" b="1" i="0" u="none" strike="noStrike" kern="600" cap="none" spc="3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4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5.67 to 2.80)</a:t>
              </a:r>
              <a:endParaRPr kumimoji="0" lang="en-US" sz="1400" b="1" i="0" u="none" strike="noStrike" kern="600" cap="none" spc="3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 name="Right Bracket 22">
              <a:extLst>
                <a:ext uri="{FF2B5EF4-FFF2-40B4-BE49-F238E27FC236}">
                  <a16:creationId xmlns:a16="http://schemas.microsoft.com/office/drawing/2014/main" id="{526DA871-5E39-D68A-40A4-6E3073924D94}"/>
                </a:ext>
              </a:extLst>
            </p:cNvPr>
            <p:cNvSpPr/>
            <p:nvPr/>
          </p:nvSpPr>
          <p:spPr>
            <a:xfrm rot="16200000">
              <a:off x="2450709" y="1889635"/>
              <a:ext cx="188699" cy="873386"/>
            </a:xfrm>
            <a:prstGeom prst="rightBracket">
              <a:avLst>
                <a:gd name="adj" fmla="val 0"/>
              </a:avLst>
            </a:prstGeom>
            <a:ln w="19050"/>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grpSp>
      <p:graphicFrame>
        <p:nvGraphicFramePr>
          <p:cNvPr id="27" name="Chart 26">
            <a:extLst>
              <a:ext uri="{FF2B5EF4-FFF2-40B4-BE49-F238E27FC236}">
                <a16:creationId xmlns:a16="http://schemas.microsoft.com/office/drawing/2014/main" id="{B0B343F1-484B-AB69-8BDE-09901AD6D682}"/>
              </a:ext>
            </a:extLst>
          </p:cNvPr>
          <p:cNvGraphicFramePr>
            <a:graphicFrameLocks noChangeAspect="1"/>
          </p:cNvGraphicFramePr>
          <p:nvPr/>
        </p:nvGraphicFramePr>
        <p:xfrm>
          <a:off x="6544850" y="1845953"/>
          <a:ext cx="4620553" cy="3345000"/>
        </p:xfrm>
        <a:graphic>
          <a:graphicData uri="http://schemas.openxmlformats.org/drawingml/2006/chart">
            <c:chart xmlns:c="http://schemas.openxmlformats.org/drawingml/2006/chart" xmlns:r="http://schemas.openxmlformats.org/officeDocument/2006/relationships" r:id="rId5"/>
          </a:graphicData>
        </a:graphic>
      </p:graphicFrame>
      <p:sp>
        <p:nvSpPr>
          <p:cNvPr id="28" name="TextBox 27">
            <a:extLst>
              <a:ext uri="{FF2B5EF4-FFF2-40B4-BE49-F238E27FC236}">
                <a16:creationId xmlns:a16="http://schemas.microsoft.com/office/drawing/2014/main" id="{62D11BEB-06BC-4ACC-30F3-58697FD49105}"/>
              </a:ext>
            </a:extLst>
          </p:cNvPr>
          <p:cNvSpPr txBox="1">
            <a:spLocks noChangeAspect="1"/>
          </p:cNvSpPr>
          <p:nvPr/>
        </p:nvSpPr>
        <p:spPr>
          <a:xfrm rot="16200000">
            <a:off x="4977836" y="3144347"/>
            <a:ext cx="2956007" cy="430887"/>
          </a:xfrm>
          <a:prstGeom prst="rect">
            <a:avLst/>
          </a:prstGeom>
          <a:noFill/>
        </p:spPr>
        <p:txBody>
          <a:bodyPr wrap="square" lIns="0" tIns="0" rIns="0" bIns="0" rtlCol="0" anchor="t" anchorCtr="0">
            <a:spAutoFit/>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4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Mean Score Change From </a:t>
            </a:r>
            <a:br>
              <a:rPr kumimoji="0" lang="en-US" sz="14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4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Baseline (95% CI)</a:t>
            </a:r>
          </a:p>
        </p:txBody>
      </p:sp>
      <p:sp>
        <p:nvSpPr>
          <p:cNvPr id="29" name="TextBox 28">
            <a:extLst>
              <a:ext uri="{FF2B5EF4-FFF2-40B4-BE49-F238E27FC236}">
                <a16:creationId xmlns:a16="http://schemas.microsoft.com/office/drawing/2014/main" id="{0C26EE94-89A8-5B9F-7BF6-46F3F61F0846}"/>
              </a:ext>
            </a:extLst>
          </p:cNvPr>
          <p:cNvSpPr txBox="1"/>
          <p:nvPr/>
        </p:nvSpPr>
        <p:spPr>
          <a:xfrm>
            <a:off x="7116395" y="5022156"/>
            <a:ext cx="1798320" cy="246221"/>
          </a:xfrm>
          <a:prstGeom prst="rect">
            <a:avLst/>
          </a:prstGeom>
          <a:noFill/>
        </p:spPr>
        <p:txBody>
          <a:bodyPr wrap="square" lIns="0" tIns="0" rIns="0" bIns="0" rtlCol="0" anchor="t" anchorCtr="0">
            <a:spAutoFit/>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6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PD-L1 CPS ≥1</a:t>
            </a:r>
          </a:p>
        </p:txBody>
      </p:sp>
      <p:sp>
        <p:nvSpPr>
          <p:cNvPr id="30" name="TextBox 29">
            <a:extLst>
              <a:ext uri="{FF2B5EF4-FFF2-40B4-BE49-F238E27FC236}">
                <a16:creationId xmlns:a16="http://schemas.microsoft.com/office/drawing/2014/main" id="{8ADB7538-9002-6CBF-3F7F-0ABE6F4E21B7}"/>
              </a:ext>
            </a:extLst>
          </p:cNvPr>
          <p:cNvSpPr txBox="1"/>
          <p:nvPr/>
        </p:nvSpPr>
        <p:spPr>
          <a:xfrm>
            <a:off x="8754934" y="5009778"/>
            <a:ext cx="2650991" cy="246221"/>
          </a:xfrm>
          <a:prstGeom prst="rect">
            <a:avLst/>
          </a:prstGeom>
          <a:noFill/>
        </p:spPr>
        <p:txBody>
          <a:bodyPr wrap="square" lIns="0" tIns="0" rIns="0" bIns="0" rtlCol="0" anchor="t" anchorCtr="0">
            <a:spAutoFit/>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6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ITT</a:t>
            </a:r>
          </a:p>
        </p:txBody>
      </p:sp>
      <p:pic>
        <p:nvPicPr>
          <p:cNvPr id="32" name="Picture 31">
            <a:extLst>
              <a:ext uri="{FF2B5EF4-FFF2-40B4-BE49-F238E27FC236}">
                <a16:creationId xmlns:a16="http://schemas.microsoft.com/office/drawing/2014/main" id="{709BE206-00A0-1533-EA14-198A1C58C3E2}"/>
              </a:ext>
            </a:extLst>
          </p:cNvPr>
          <p:cNvPicPr>
            <a:picLocks noChangeAspect="1"/>
          </p:cNvPicPr>
          <p:nvPr/>
        </p:nvPicPr>
        <p:blipFill>
          <a:blip r:embed="rId6"/>
          <a:stretch>
            <a:fillRect/>
          </a:stretch>
        </p:blipFill>
        <p:spPr>
          <a:xfrm>
            <a:off x="10721684" y="3099444"/>
            <a:ext cx="684241" cy="980260"/>
          </a:xfrm>
          <a:prstGeom prst="rect">
            <a:avLst/>
          </a:prstGeom>
        </p:spPr>
      </p:pic>
      <p:sp>
        <p:nvSpPr>
          <p:cNvPr id="35" name="TextBox 34">
            <a:extLst>
              <a:ext uri="{FF2B5EF4-FFF2-40B4-BE49-F238E27FC236}">
                <a16:creationId xmlns:a16="http://schemas.microsoft.com/office/drawing/2014/main" id="{2FEAA715-F23F-CD91-7478-607B4121DD5E}"/>
              </a:ext>
            </a:extLst>
          </p:cNvPr>
          <p:cNvSpPr txBox="1"/>
          <p:nvPr/>
        </p:nvSpPr>
        <p:spPr>
          <a:xfrm>
            <a:off x="9254901" y="4675444"/>
            <a:ext cx="764912" cy="184666"/>
          </a:xfrm>
          <a:prstGeom prst="rect">
            <a:avLst/>
          </a:prstGeom>
          <a:noFill/>
        </p:spPr>
        <p:txBody>
          <a:bodyPr wrap="square" lIns="0" tIns="0" rIns="0" bIns="0" rtlCol="0" anchor="t" anchorCtr="0">
            <a:spAutoFit/>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200" b="0" i="0" u="none" strike="noStrike" kern="600" cap="none" spc="30" normalizeH="0" baseline="0" noProof="0" dirty="0">
                <a:ln>
                  <a:noFill/>
                </a:ln>
                <a:solidFill>
                  <a:srgbClr val="00877C"/>
                </a:solidFill>
                <a:effectLst/>
                <a:uLnTx/>
                <a:uFillTx/>
                <a:latin typeface="Arial" panose="020B0604020202020204" pitchFamily="34" charset="0"/>
                <a:ea typeface="+mn-ea"/>
                <a:cs typeface="Arial" panose="020B0604020202020204" pitchFamily="34" charset="0"/>
              </a:rPr>
              <a:t>n = 311</a:t>
            </a:r>
            <a:endParaRPr kumimoji="0" lang="en-US" sz="1200" b="0" i="0" u="none" strike="noStrike" kern="600" cap="none" spc="30" normalizeH="0" baseline="30000" noProof="0" dirty="0">
              <a:ln>
                <a:noFill/>
              </a:ln>
              <a:solidFill>
                <a:srgbClr val="00877C"/>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D5084C4C-0F96-DE00-056B-948C02435A13}"/>
              </a:ext>
            </a:extLst>
          </p:cNvPr>
          <p:cNvSpPr txBox="1"/>
          <p:nvPr/>
        </p:nvSpPr>
        <p:spPr>
          <a:xfrm>
            <a:off x="10045927" y="4675444"/>
            <a:ext cx="764912" cy="184666"/>
          </a:xfrm>
          <a:prstGeom prst="rect">
            <a:avLst/>
          </a:prstGeom>
          <a:noFill/>
        </p:spPr>
        <p:txBody>
          <a:bodyPr wrap="square" lIns="0" tIns="0" rIns="0" bIns="0" rtlCol="0" anchor="t" anchorCtr="0">
            <a:spAutoFit/>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200" b="0" i="0" u="none" strike="noStrike" kern="600" cap="none" spc="3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n = 314</a:t>
            </a:r>
            <a:endParaRPr kumimoji="0" lang="en-US" sz="1200" b="0" i="0" u="none" strike="noStrike" kern="600" cap="none" spc="30" normalizeH="0" baseline="30000" noProof="0" dirty="0">
              <a:ln>
                <a:noFill/>
              </a:ln>
              <a:solidFill>
                <a:srgbClr val="610F0F"/>
              </a:solidFill>
              <a:effectLst/>
              <a:uLnTx/>
              <a:uFillTx/>
              <a:latin typeface="Arial" panose="020B0604020202020204" pitchFamily="34" charset="0"/>
              <a:ea typeface="+mn-ea"/>
              <a:cs typeface="Arial" panose="020B0604020202020204" pitchFamily="34" charset="0"/>
            </a:endParaRPr>
          </a:p>
        </p:txBody>
      </p:sp>
      <p:grpSp>
        <p:nvGrpSpPr>
          <p:cNvPr id="40" name="Group 39">
            <a:extLst>
              <a:ext uri="{FF2B5EF4-FFF2-40B4-BE49-F238E27FC236}">
                <a16:creationId xmlns:a16="http://schemas.microsoft.com/office/drawing/2014/main" id="{9951CCAD-83C6-657A-54A8-20142B3863F9}"/>
              </a:ext>
            </a:extLst>
          </p:cNvPr>
          <p:cNvGrpSpPr/>
          <p:nvPr/>
        </p:nvGrpSpPr>
        <p:grpSpPr>
          <a:xfrm>
            <a:off x="9302239" y="2549669"/>
            <a:ext cx="1463039" cy="678574"/>
            <a:chOff x="1810362" y="1742103"/>
            <a:chExt cx="1463039" cy="678574"/>
          </a:xfrm>
        </p:grpSpPr>
        <p:sp>
          <p:nvSpPr>
            <p:cNvPr id="41" name="TextBox 40">
              <a:extLst>
                <a:ext uri="{FF2B5EF4-FFF2-40B4-BE49-F238E27FC236}">
                  <a16:creationId xmlns:a16="http://schemas.microsoft.com/office/drawing/2014/main" id="{8188F803-0647-A2BA-604D-4EB170945C92}"/>
                </a:ext>
              </a:extLst>
            </p:cNvPr>
            <p:cNvSpPr txBox="1"/>
            <p:nvPr/>
          </p:nvSpPr>
          <p:spPr>
            <a:xfrm>
              <a:off x="1810362" y="1742103"/>
              <a:ext cx="1463039" cy="430887"/>
            </a:xfrm>
            <a:prstGeom prst="rect">
              <a:avLst/>
            </a:prstGeom>
            <a:noFill/>
          </p:spPr>
          <p:txBody>
            <a:bodyPr wrap="square" lIns="0" tIns="0" rIns="0" bIns="0" rtlCol="0" anchor="t" anchorCtr="0">
              <a:spAutoFit/>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400" b="1" i="0" u="none" strike="noStrike" kern="600" cap="none" spc="3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4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2.54</a:t>
              </a:r>
              <a:br>
                <a:rPr kumimoji="0" lang="en-US" sz="14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4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1400" b="1" i="0" u="none" strike="noStrike" kern="600" cap="none" spc="3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4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5.49 to 0.41)</a:t>
              </a:r>
              <a:endParaRPr kumimoji="0" lang="en-US" sz="1400" b="1" i="0" u="none" strike="noStrike" kern="600" cap="none" spc="3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2" name="Right Bracket 41">
              <a:extLst>
                <a:ext uri="{FF2B5EF4-FFF2-40B4-BE49-F238E27FC236}">
                  <a16:creationId xmlns:a16="http://schemas.microsoft.com/office/drawing/2014/main" id="{80E213D7-B7A8-6BC0-1120-CD8C50D03AF0}"/>
                </a:ext>
              </a:extLst>
            </p:cNvPr>
            <p:cNvSpPr/>
            <p:nvPr/>
          </p:nvSpPr>
          <p:spPr>
            <a:xfrm rot="16200000">
              <a:off x="2471793" y="1945887"/>
              <a:ext cx="184667" cy="764914"/>
            </a:xfrm>
            <a:prstGeom prst="rightBracket">
              <a:avLst>
                <a:gd name="adj" fmla="val 0"/>
              </a:avLst>
            </a:prstGeom>
            <a:ln w="19050"/>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45725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50" name="Group 49">
            <a:extLst>
              <a:ext uri="{FF2B5EF4-FFF2-40B4-BE49-F238E27FC236}">
                <a16:creationId xmlns:a16="http://schemas.microsoft.com/office/drawing/2014/main" id="{BF884579-9144-CD42-514A-EEB887C3D56E}"/>
              </a:ext>
            </a:extLst>
          </p:cNvPr>
          <p:cNvGrpSpPr/>
          <p:nvPr/>
        </p:nvGrpSpPr>
        <p:grpSpPr>
          <a:xfrm>
            <a:off x="7316840" y="2494257"/>
            <a:ext cx="1463039" cy="678574"/>
            <a:chOff x="1810362" y="1742103"/>
            <a:chExt cx="1463039" cy="678574"/>
          </a:xfrm>
        </p:grpSpPr>
        <p:sp>
          <p:nvSpPr>
            <p:cNvPr id="51" name="TextBox 50">
              <a:extLst>
                <a:ext uri="{FF2B5EF4-FFF2-40B4-BE49-F238E27FC236}">
                  <a16:creationId xmlns:a16="http://schemas.microsoft.com/office/drawing/2014/main" id="{80AEAF1F-A31A-BBD6-327A-131A1539868C}"/>
                </a:ext>
              </a:extLst>
            </p:cNvPr>
            <p:cNvSpPr txBox="1"/>
            <p:nvPr/>
          </p:nvSpPr>
          <p:spPr>
            <a:xfrm>
              <a:off x="1810362" y="1742103"/>
              <a:ext cx="1463039" cy="430887"/>
            </a:xfrm>
            <a:prstGeom prst="rect">
              <a:avLst/>
            </a:prstGeom>
            <a:noFill/>
          </p:spPr>
          <p:txBody>
            <a:bodyPr wrap="square" lIns="0" tIns="0" rIns="0" bIns="0" rtlCol="0" anchor="t" anchorCtr="0">
              <a:spAutoFit/>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400" b="1" i="0" u="none" strike="noStrike" kern="600" cap="none" spc="3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4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1.96</a:t>
              </a:r>
              <a:br>
                <a:rPr kumimoji="0" lang="en-US" sz="14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4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1400" b="1" i="0" u="none" strike="noStrike" kern="600" cap="none" spc="3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4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5.53 to 1.61)</a:t>
              </a:r>
              <a:endParaRPr kumimoji="0" lang="en-US" sz="1400" b="1" i="0" u="none" strike="noStrike" kern="600" cap="none" spc="3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2" name="Right Bracket 51">
              <a:extLst>
                <a:ext uri="{FF2B5EF4-FFF2-40B4-BE49-F238E27FC236}">
                  <a16:creationId xmlns:a16="http://schemas.microsoft.com/office/drawing/2014/main" id="{89730143-A178-57A0-3F50-8DFE34450FB3}"/>
                </a:ext>
              </a:extLst>
            </p:cNvPr>
            <p:cNvSpPr/>
            <p:nvPr/>
          </p:nvSpPr>
          <p:spPr>
            <a:xfrm rot="16200000">
              <a:off x="2452033" y="1912194"/>
              <a:ext cx="185367" cy="831599"/>
            </a:xfrm>
            <a:prstGeom prst="rightBracket">
              <a:avLst>
                <a:gd name="adj" fmla="val 0"/>
              </a:avLst>
            </a:prstGeom>
            <a:ln w="19050"/>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56" name="Group 55">
            <a:extLst>
              <a:ext uri="{FF2B5EF4-FFF2-40B4-BE49-F238E27FC236}">
                <a16:creationId xmlns:a16="http://schemas.microsoft.com/office/drawing/2014/main" id="{A29EE387-1580-1920-3589-D5288C1631C3}"/>
              </a:ext>
            </a:extLst>
          </p:cNvPr>
          <p:cNvGrpSpPr/>
          <p:nvPr/>
        </p:nvGrpSpPr>
        <p:grpSpPr>
          <a:xfrm>
            <a:off x="3771588" y="2542371"/>
            <a:ext cx="1463039" cy="678574"/>
            <a:chOff x="1810362" y="1742103"/>
            <a:chExt cx="1463039" cy="678574"/>
          </a:xfrm>
        </p:grpSpPr>
        <p:sp>
          <p:nvSpPr>
            <p:cNvPr id="57" name="TextBox 56">
              <a:extLst>
                <a:ext uri="{FF2B5EF4-FFF2-40B4-BE49-F238E27FC236}">
                  <a16:creationId xmlns:a16="http://schemas.microsoft.com/office/drawing/2014/main" id="{0CE56348-0C32-D53E-6735-0CE1DC93A096}"/>
                </a:ext>
              </a:extLst>
            </p:cNvPr>
            <p:cNvSpPr txBox="1"/>
            <p:nvPr/>
          </p:nvSpPr>
          <p:spPr>
            <a:xfrm>
              <a:off x="1810362" y="1742103"/>
              <a:ext cx="1463039" cy="430887"/>
            </a:xfrm>
            <a:prstGeom prst="rect">
              <a:avLst/>
            </a:prstGeom>
            <a:noFill/>
          </p:spPr>
          <p:txBody>
            <a:bodyPr wrap="square" lIns="0" tIns="0" rIns="0" bIns="0" rtlCol="0" anchor="t" anchorCtr="0">
              <a:spAutoFit/>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400" b="1" i="0" u="none" strike="noStrike" kern="600" cap="none" spc="3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4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2.14</a:t>
              </a:r>
              <a:br>
                <a:rPr kumimoji="0" lang="en-US" sz="14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4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1400" b="1" i="0" u="none" strike="noStrike" kern="600" cap="none" spc="3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4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5.85 to 1.58)</a:t>
              </a:r>
              <a:endParaRPr kumimoji="0" lang="en-US" sz="1400" b="1" i="0" u="none" strike="noStrike" kern="600" cap="none" spc="3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8" name="Right Bracket 57">
              <a:extLst>
                <a:ext uri="{FF2B5EF4-FFF2-40B4-BE49-F238E27FC236}">
                  <a16:creationId xmlns:a16="http://schemas.microsoft.com/office/drawing/2014/main" id="{89C0CA84-974A-74EA-3694-C1795104152A}"/>
                </a:ext>
              </a:extLst>
            </p:cNvPr>
            <p:cNvSpPr/>
            <p:nvPr/>
          </p:nvSpPr>
          <p:spPr>
            <a:xfrm rot="16200000">
              <a:off x="2471793" y="1945887"/>
              <a:ext cx="184667" cy="764914"/>
            </a:xfrm>
            <a:prstGeom prst="rightBracket">
              <a:avLst>
                <a:gd name="adj" fmla="val 0"/>
              </a:avLst>
            </a:prstGeom>
            <a:ln w="19050"/>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45725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16" name="TextBox 15">
            <a:extLst>
              <a:ext uri="{FF2B5EF4-FFF2-40B4-BE49-F238E27FC236}">
                <a16:creationId xmlns:a16="http://schemas.microsoft.com/office/drawing/2014/main" id="{A7980526-5DF8-C283-9EA4-F1FC5D231679}"/>
              </a:ext>
            </a:extLst>
          </p:cNvPr>
          <p:cNvSpPr txBox="1"/>
          <p:nvPr/>
        </p:nvSpPr>
        <p:spPr>
          <a:xfrm>
            <a:off x="190501" y="6549974"/>
            <a:ext cx="911173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1B50"/>
                </a:solidFill>
                <a:effectLst/>
                <a:uLnTx/>
                <a:uFillTx/>
                <a:latin typeface="Invention" panose="020B0503020008020204" pitchFamily="34" charset="0"/>
                <a:ea typeface="+mn-ea"/>
                <a:cs typeface="+mn-cs"/>
              </a:rPr>
              <a:t>Zsiros E et al. Presented at: European Society of Gynaecological Oncology; 26-28 February 2026; Copenhagen, Denmark. Abstract 666.</a:t>
            </a:r>
          </a:p>
        </p:txBody>
      </p:sp>
      <p:sp>
        <p:nvSpPr>
          <p:cNvPr id="19" name="TextBox 18">
            <a:extLst>
              <a:ext uri="{FF2B5EF4-FFF2-40B4-BE49-F238E27FC236}">
                <a16:creationId xmlns:a16="http://schemas.microsoft.com/office/drawing/2014/main" id="{A016C1D7-43A0-A92C-838B-38B127E34CED}"/>
              </a:ext>
            </a:extLst>
          </p:cNvPr>
          <p:cNvSpPr txBox="1"/>
          <p:nvPr/>
        </p:nvSpPr>
        <p:spPr>
          <a:xfrm>
            <a:off x="4469552" y="0"/>
            <a:ext cx="16514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E97132"/>
                </a:solidFill>
                <a:effectLst/>
                <a:uLnTx/>
                <a:uFillTx/>
                <a:latin typeface="Aptos" panose="02110004020202020204"/>
                <a:ea typeface="+mn-ea"/>
                <a:cs typeface="+mn-cs"/>
              </a:rPr>
              <a:t>KEYNOTE-B96</a:t>
            </a:r>
            <a:endParaRPr kumimoji="0" lang="en-US" sz="1800" b="0" i="0" u="none" strike="noStrike" kern="1200" cap="none" spc="0" normalizeH="0" baseline="0" noProof="0" dirty="0">
              <a:ln>
                <a:noFill/>
              </a:ln>
              <a:solidFill>
                <a:srgbClr val="E97132"/>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4801163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ADB57-18BC-27E2-A34D-92C8A002E828}"/>
            </a:ext>
          </a:extLst>
        </p:cNvPr>
        <p:cNvGrpSpPr/>
        <p:nvPr/>
      </p:nvGrpSpPr>
      <p:grpSpPr>
        <a:xfrm>
          <a:off x="0" y="0"/>
          <a:ext cx="0" cy="0"/>
          <a:chOff x="0" y="0"/>
          <a:chExt cx="0" cy="0"/>
        </a:xfrm>
      </p:grpSpPr>
      <p:sp>
        <p:nvSpPr>
          <p:cNvPr id="9" name="Title 7">
            <a:extLst>
              <a:ext uri="{FF2B5EF4-FFF2-40B4-BE49-F238E27FC236}">
                <a16:creationId xmlns:a16="http://schemas.microsoft.com/office/drawing/2014/main" id="{6BC449D3-B40A-48BB-F6C9-394AA729E1F7}"/>
              </a:ext>
            </a:extLst>
          </p:cNvPr>
          <p:cNvSpPr txBox="1">
            <a:spLocks/>
          </p:cNvSpPr>
          <p:nvPr/>
        </p:nvSpPr>
        <p:spPr>
          <a:xfrm>
            <a:off x="308634" y="331736"/>
            <a:ext cx="11436349" cy="372759"/>
          </a:xfrm>
          <a:prstGeom prst="rect">
            <a:avLst/>
          </a:prstGeom>
        </p:spPr>
        <p:txBody>
          <a:bodyPr/>
          <a:lstStyle>
            <a:lvl1pPr algn="l" defTabSz="457250" rtl="0" eaLnBrk="1" latinLnBrk="0" hangingPunct="1">
              <a:lnSpc>
                <a:spcPct val="90000"/>
              </a:lnSpc>
              <a:spcBef>
                <a:spcPct val="0"/>
              </a:spcBef>
              <a:buNone/>
              <a:defRPr sz="3200" b="0" kern="600" spc="51">
                <a:solidFill>
                  <a:srgbClr val="000000"/>
                </a:solidFill>
                <a:effectLst/>
                <a:latin typeface="Arial" panose="020B0604020202020204" pitchFamily="34" charset="0"/>
                <a:ea typeface="+mj-ea"/>
                <a:cs typeface="Arial" panose="020B0604020202020204" pitchFamily="34" charset="0"/>
              </a:defRPr>
            </a:lvl1pPr>
          </a:lstStyle>
          <a:p>
            <a:pPr marL="0" marR="0" lvl="0" indent="0" algn="ctr" defTabSz="457250" rtl="0" eaLnBrk="1" fontAlgn="auto" latinLnBrk="0" hangingPunct="1">
              <a:lnSpc>
                <a:spcPct val="90000"/>
              </a:lnSpc>
              <a:spcBef>
                <a:spcPct val="0"/>
              </a:spcBef>
              <a:spcAft>
                <a:spcPts val="0"/>
              </a:spcAft>
              <a:buClrTx/>
              <a:buSzTx/>
              <a:buFontTx/>
              <a:buNone/>
              <a:tabLst/>
              <a:defRPr/>
            </a:pPr>
            <a:r>
              <a:rPr kumimoji="0" lang="en-US" sz="3200" b="1" i="0" u="none" strike="noStrike" kern="600" cap="none" spc="51"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Best Overall Response Score of</a:t>
            </a:r>
            <a:br>
              <a:rPr kumimoji="0" lang="en-US" sz="3200" b="1" i="0" u="none" strike="noStrike" kern="600" cap="none" spc="51"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br>
            <a:r>
              <a:rPr kumimoji="0" lang="en-US" sz="3200" b="1" i="0" u="none" strike="noStrike" kern="600" cap="none" spc="51"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Improved, Stable, and Deteriorated</a:t>
            </a:r>
          </a:p>
        </p:txBody>
      </p:sp>
      <p:sp>
        <p:nvSpPr>
          <p:cNvPr id="2" name="TextBox 1">
            <a:extLst>
              <a:ext uri="{FF2B5EF4-FFF2-40B4-BE49-F238E27FC236}">
                <a16:creationId xmlns:a16="http://schemas.microsoft.com/office/drawing/2014/main" id="{B95C2A33-2A4E-7045-4C0E-30C65E391820}"/>
              </a:ext>
            </a:extLst>
          </p:cNvPr>
          <p:cNvSpPr txBox="1">
            <a:spLocks noChangeAspect="1"/>
          </p:cNvSpPr>
          <p:nvPr/>
        </p:nvSpPr>
        <p:spPr>
          <a:xfrm rot="16200000">
            <a:off x="375991" y="3844321"/>
            <a:ext cx="1861264" cy="215444"/>
          </a:xfrm>
          <a:prstGeom prst="rect">
            <a:avLst/>
          </a:prstGeom>
          <a:noFill/>
        </p:spPr>
        <p:txBody>
          <a:bodyPr wrap="square" lIns="0" tIns="0" rIns="0" bIns="0" rtlCol="0" anchor="t" anchorCtr="0">
            <a:spAutoFit/>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4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Respondents, %</a:t>
            </a:r>
          </a:p>
        </p:txBody>
      </p:sp>
      <p:sp>
        <p:nvSpPr>
          <p:cNvPr id="3" name="TextBox 1">
            <a:extLst>
              <a:ext uri="{FF2B5EF4-FFF2-40B4-BE49-F238E27FC236}">
                <a16:creationId xmlns:a16="http://schemas.microsoft.com/office/drawing/2014/main" id="{37DD9006-5AF3-E887-BCB6-EBEBB9C9E1B9}"/>
              </a:ext>
            </a:extLst>
          </p:cNvPr>
          <p:cNvSpPr txBox="1"/>
          <p:nvPr/>
        </p:nvSpPr>
        <p:spPr>
          <a:xfrm>
            <a:off x="1804480" y="1838780"/>
            <a:ext cx="1487242" cy="430887"/>
          </a:xfrm>
          <a:prstGeom prst="rect">
            <a:avLst/>
          </a:prstGeom>
          <a:noFill/>
        </p:spPr>
        <p:txBody>
          <a:bodyPr wrap="square" lIns="0" tIns="0" rIns="0" bIns="0" rtlCol="0" anchor="t"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4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QLQ-C30 </a:t>
            </a:r>
          </a:p>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4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GHS/QoL</a:t>
            </a:r>
          </a:p>
        </p:txBody>
      </p:sp>
      <p:sp>
        <p:nvSpPr>
          <p:cNvPr id="4" name="TextBox 1">
            <a:extLst>
              <a:ext uri="{FF2B5EF4-FFF2-40B4-BE49-F238E27FC236}">
                <a16:creationId xmlns:a16="http://schemas.microsoft.com/office/drawing/2014/main" id="{A7A10A8E-DBE1-7A6C-0C84-40AD0F3155EB}"/>
              </a:ext>
            </a:extLst>
          </p:cNvPr>
          <p:cNvSpPr txBox="1"/>
          <p:nvPr/>
        </p:nvSpPr>
        <p:spPr>
          <a:xfrm>
            <a:off x="3720022" y="1838780"/>
            <a:ext cx="1678328" cy="646331"/>
          </a:xfrm>
          <a:prstGeom prst="rect">
            <a:avLst/>
          </a:prstGeom>
          <a:noFill/>
        </p:spPr>
        <p:txBody>
          <a:bodyPr wrap="square" lIns="0" tIns="0" rIns="0" bIns="0" rtlCol="0" anchor="t"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4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QLQ-OV28 Abdominal/GI Symptoms</a:t>
            </a:r>
          </a:p>
        </p:txBody>
      </p:sp>
      <p:sp>
        <p:nvSpPr>
          <p:cNvPr id="5" name="TextBox 1">
            <a:extLst>
              <a:ext uri="{FF2B5EF4-FFF2-40B4-BE49-F238E27FC236}">
                <a16:creationId xmlns:a16="http://schemas.microsoft.com/office/drawing/2014/main" id="{53270725-1E03-DAD8-55B3-62E3EE696955}"/>
              </a:ext>
            </a:extLst>
          </p:cNvPr>
          <p:cNvSpPr txBox="1"/>
          <p:nvPr/>
        </p:nvSpPr>
        <p:spPr>
          <a:xfrm rot="21585516">
            <a:off x="5802217" y="1841790"/>
            <a:ext cx="1429613" cy="430887"/>
          </a:xfrm>
          <a:prstGeom prst="rect">
            <a:avLst/>
          </a:prstGeom>
          <a:noFill/>
        </p:spPr>
        <p:txBody>
          <a:bodyPr wrap="square" lIns="0" tIns="0" rIns="0" bIns="0" rtlCol="0" anchor="t"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4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QLQ-C30 </a:t>
            </a:r>
          </a:p>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4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GHS/QoL</a:t>
            </a:r>
          </a:p>
        </p:txBody>
      </p:sp>
      <p:sp>
        <p:nvSpPr>
          <p:cNvPr id="6" name="TextBox 1">
            <a:extLst>
              <a:ext uri="{FF2B5EF4-FFF2-40B4-BE49-F238E27FC236}">
                <a16:creationId xmlns:a16="http://schemas.microsoft.com/office/drawing/2014/main" id="{5118B123-1D4E-47DB-6747-6BEA5EAA57ED}"/>
              </a:ext>
            </a:extLst>
          </p:cNvPr>
          <p:cNvSpPr txBox="1"/>
          <p:nvPr/>
        </p:nvSpPr>
        <p:spPr>
          <a:xfrm>
            <a:off x="7735501" y="1838780"/>
            <a:ext cx="1595456" cy="646331"/>
          </a:xfrm>
          <a:prstGeom prst="rect">
            <a:avLst/>
          </a:prstGeom>
          <a:noFill/>
        </p:spPr>
        <p:txBody>
          <a:bodyPr wrap="square" lIns="0" tIns="0" rIns="0" bIns="0" rtlCol="0" anchor="t"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4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QLQ-OV28 Abdominal/GI Symptoms</a:t>
            </a:r>
          </a:p>
        </p:txBody>
      </p:sp>
      <p:graphicFrame>
        <p:nvGraphicFramePr>
          <p:cNvPr id="7" name="Chart 6">
            <a:extLst>
              <a:ext uri="{FF2B5EF4-FFF2-40B4-BE49-F238E27FC236}">
                <a16:creationId xmlns:a16="http://schemas.microsoft.com/office/drawing/2014/main" id="{F2995F4F-9179-0113-ECA9-683E7C2FA951}"/>
              </a:ext>
            </a:extLst>
          </p:cNvPr>
          <p:cNvGraphicFramePr>
            <a:graphicFrameLocks noChangeAspect="1"/>
          </p:cNvGraphicFramePr>
          <p:nvPr/>
        </p:nvGraphicFramePr>
        <p:xfrm>
          <a:off x="1520494" y="2410186"/>
          <a:ext cx="7852916" cy="32034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Table 7">
            <a:extLst>
              <a:ext uri="{FF2B5EF4-FFF2-40B4-BE49-F238E27FC236}">
                <a16:creationId xmlns:a16="http://schemas.microsoft.com/office/drawing/2014/main" id="{4F79DEE0-B481-C799-EF2C-735A6731AF1A}"/>
              </a:ext>
            </a:extLst>
          </p:cNvPr>
          <p:cNvGraphicFramePr>
            <a:graphicFrameLocks noGrp="1"/>
          </p:cNvGraphicFramePr>
          <p:nvPr/>
        </p:nvGraphicFramePr>
        <p:xfrm>
          <a:off x="761015" y="5299123"/>
          <a:ext cx="8501825" cy="662940"/>
        </p:xfrm>
        <a:graphic>
          <a:graphicData uri="http://schemas.openxmlformats.org/drawingml/2006/table">
            <a:tbl>
              <a:tblPr firstRow="1" bandRow="1"/>
              <a:tblGrid>
                <a:gridCol w="1166031">
                  <a:extLst>
                    <a:ext uri="{9D8B030D-6E8A-4147-A177-3AD203B41FA5}">
                      <a16:colId xmlns:a16="http://schemas.microsoft.com/office/drawing/2014/main" val="3962788474"/>
                    </a:ext>
                  </a:extLst>
                </a:gridCol>
                <a:gridCol w="662819">
                  <a:extLst>
                    <a:ext uri="{9D8B030D-6E8A-4147-A177-3AD203B41FA5}">
                      <a16:colId xmlns:a16="http://schemas.microsoft.com/office/drawing/2014/main" val="312238695"/>
                    </a:ext>
                  </a:extLst>
                </a:gridCol>
                <a:gridCol w="641825">
                  <a:extLst>
                    <a:ext uri="{9D8B030D-6E8A-4147-A177-3AD203B41FA5}">
                      <a16:colId xmlns:a16="http://schemas.microsoft.com/office/drawing/2014/main" val="3145040268"/>
                    </a:ext>
                  </a:extLst>
                </a:gridCol>
                <a:gridCol w="658222">
                  <a:extLst>
                    <a:ext uri="{9D8B030D-6E8A-4147-A177-3AD203B41FA5}">
                      <a16:colId xmlns:a16="http://schemas.microsoft.com/office/drawing/2014/main" val="3897685529"/>
                    </a:ext>
                  </a:extLst>
                </a:gridCol>
                <a:gridCol w="671626">
                  <a:extLst>
                    <a:ext uri="{9D8B030D-6E8A-4147-A177-3AD203B41FA5}">
                      <a16:colId xmlns:a16="http://schemas.microsoft.com/office/drawing/2014/main" val="2233389334"/>
                    </a:ext>
                  </a:extLst>
                </a:gridCol>
                <a:gridCol w="661690">
                  <a:extLst>
                    <a:ext uri="{9D8B030D-6E8A-4147-A177-3AD203B41FA5}">
                      <a16:colId xmlns:a16="http://schemas.microsoft.com/office/drawing/2014/main" val="1010463890"/>
                    </a:ext>
                  </a:extLst>
                </a:gridCol>
                <a:gridCol w="689689">
                  <a:extLst>
                    <a:ext uri="{9D8B030D-6E8A-4147-A177-3AD203B41FA5}">
                      <a16:colId xmlns:a16="http://schemas.microsoft.com/office/drawing/2014/main" val="848570510"/>
                    </a:ext>
                  </a:extLst>
                </a:gridCol>
                <a:gridCol w="644903">
                  <a:extLst>
                    <a:ext uri="{9D8B030D-6E8A-4147-A177-3AD203B41FA5}">
                      <a16:colId xmlns:a16="http://schemas.microsoft.com/office/drawing/2014/main" val="3116505992"/>
                    </a:ext>
                  </a:extLst>
                </a:gridCol>
                <a:gridCol w="707605">
                  <a:extLst>
                    <a:ext uri="{9D8B030D-6E8A-4147-A177-3AD203B41FA5}">
                      <a16:colId xmlns:a16="http://schemas.microsoft.com/office/drawing/2014/main" val="4155143353"/>
                    </a:ext>
                  </a:extLst>
                </a:gridCol>
                <a:gridCol w="616279">
                  <a:extLst>
                    <a:ext uri="{9D8B030D-6E8A-4147-A177-3AD203B41FA5}">
                      <a16:colId xmlns:a16="http://schemas.microsoft.com/office/drawing/2014/main" val="1588064090"/>
                    </a:ext>
                  </a:extLst>
                </a:gridCol>
                <a:gridCol w="690568">
                  <a:extLst>
                    <a:ext uri="{9D8B030D-6E8A-4147-A177-3AD203B41FA5}">
                      <a16:colId xmlns:a16="http://schemas.microsoft.com/office/drawing/2014/main" val="444071854"/>
                    </a:ext>
                  </a:extLst>
                </a:gridCol>
                <a:gridCol w="690568">
                  <a:extLst>
                    <a:ext uri="{9D8B030D-6E8A-4147-A177-3AD203B41FA5}">
                      <a16:colId xmlns:a16="http://schemas.microsoft.com/office/drawing/2014/main" val="2465340552"/>
                    </a:ext>
                  </a:extLst>
                </a:gridCol>
              </a:tblGrid>
              <a:tr h="210177">
                <a:tc>
                  <a:txBody>
                    <a:bodyPr/>
                    <a:lstStyle>
                      <a:lvl1pPr marL="0" algn="l" defTabSz="342900" rtl="0" eaLnBrk="1" latinLnBrk="0" hangingPunct="1">
                        <a:defRPr sz="1350" b="1" kern="1200">
                          <a:solidFill>
                            <a:schemeClr val="lt1"/>
                          </a:solidFill>
                          <a:latin typeface="Arial"/>
                        </a:defRPr>
                      </a:lvl1pPr>
                      <a:lvl2pPr marL="342900" algn="l" defTabSz="342900" rtl="0" eaLnBrk="1" latinLnBrk="0" hangingPunct="1">
                        <a:defRPr sz="1350" b="1" kern="1200">
                          <a:solidFill>
                            <a:schemeClr val="lt1"/>
                          </a:solidFill>
                          <a:latin typeface="Arial"/>
                        </a:defRPr>
                      </a:lvl2pPr>
                      <a:lvl3pPr marL="685800" algn="l" defTabSz="342900" rtl="0" eaLnBrk="1" latinLnBrk="0" hangingPunct="1">
                        <a:defRPr sz="1350" b="1" kern="1200">
                          <a:solidFill>
                            <a:schemeClr val="lt1"/>
                          </a:solidFill>
                          <a:latin typeface="Arial"/>
                        </a:defRPr>
                      </a:lvl3pPr>
                      <a:lvl4pPr marL="1028700" algn="l" defTabSz="342900" rtl="0" eaLnBrk="1" latinLnBrk="0" hangingPunct="1">
                        <a:defRPr sz="1350" b="1" kern="1200">
                          <a:solidFill>
                            <a:schemeClr val="lt1"/>
                          </a:solidFill>
                          <a:latin typeface="Arial"/>
                        </a:defRPr>
                      </a:lvl4pPr>
                      <a:lvl5pPr marL="1371600" algn="l" defTabSz="342900" rtl="0" eaLnBrk="1" latinLnBrk="0" hangingPunct="1">
                        <a:defRPr sz="1350" b="1" kern="1200">
                          <a:solidFill>
                            <a:schemeClr val="lt1"/>
                          </a:solidFill>
                          <a:latin typeface="Arial"/>
                        </a:defRPr>
                      </a:lvl5pPr>
                      <a:lvl6pPr marL="1714500" algn="l" defTabSz="342900" rtl="0" eaLnBrk="1" latinLnBrk="0" hangingPunct="1">
                        <a:defRPr sz="1350" b="1" kern="1200">
                          <a:solidFill>
                            <a:schemeClr val="lt1"/>
                          </a:solidFill>
                          <a:latin typeface="Arial"/>
                        </a:defRPr>
                      </a:lvl6pPr>
                      <a:lvl7pPr marL="2057400" algn="l" defTabSz="342900" rtl="0" eaLnBrk="1" latinLnBrk="0" hangingPunct="1">
                        <a:defRPr sz="1350" b="1" kern="1200">
                          <a:solidFill>
                            <a:schemeClr val="lt1"/>
                          </a:solidFill>
                          <a:latin typeface="Arial"/>
                        </a:defRPr>
                      </a:lvl7pPr>
                      <a:lvl8pPr marL="2400300" algn="l" defTabSz="342900" rtl="0" eaLnBrk="1" latinLnBrk="0" hangingPunct="1">
                        <a:defRPr sz="1350" b="1" kern="1200">
                          <a:solidFill>
                            <a:schemeClr val="lt1"/>
                          </a:solidFill>
                          <a:latin typeface="Arial"/>
                        </a:defRPr>
                      </a:lvl8pPr>
                      <a:lvl9pPr marL="2743200" algn="l" defTabSz="342900" rtl="0" eaLnBrk="1" latinLnBrk="0" hangingPunct="1">
                        <a:defRPr sz="1350" b="1" kern="1200">
                          <a:solidFill>
                            <a:schemeClr val="lt1"/>
                          </a:solidFill>
                          <a:latin typeface="Arial"/>
                        </a:defRPr>
                      </a:lvl9pPr>
                    </a:lstStyle>
                    <a:p>
                      <a:pPr algn="r"/>
                      <a:r>
                        <a:rPr lang="en-US" sz="1050" b="1" dirty="0">
                          <a:solidFill>
                            <a:schemeClr val="tx1"/>
                          </a:solidFill>
                        </a:rPr>
                        <a:t>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342900" rtl="0" eaLnBrk="1" latinLnBrk="0" hangingPunct="1">
                        <a:defRPr sz="1350" b="1" kern="1200">
                          <a:solidFill>
                            <a:schemeClr val="lt1"/>
                          </a:solidFill>
                          <a:latin typeface="Arial"/>
                        </a:defRPr>
                      </a:lvl1pPr>
                      <a:lvl2pPr marL="342900" algn="l" defTabSz="342900" rtl="0" eaLnBrk="1" latinLnBrk="0" hangingPunct="1">
                        <a:defRPr sz="1350" b="1" kern="1200">
                          <a:solidFill>
                            <a:schemeClr val="lt1"/>
                          </a:solidFill>
                          <a:latin typeface="Arial"/>
                        </a:defRPr>
                      </a:lvl2pPr>
                      <a:lvl3pPr marL="685800" algn="l" defTabSz="342900" rtl="0" eaLnBrk="1" latinLnBrk="0" hangingPunct="1">
                        <a:defRPr sz="1350" b="1" kern="1200">
                          <a:solidFill>
                            <a:schemeClr val="lt1"/>
                          </a:solidFill>
                          <a:latin typeface="Arial"/>
                        </a:defRPr>
                      </a:lvl3pPr>
                      <a:lvl4pPr marL="1028700" algn="l" defTabSz="342900" rtl="0" eaLnBrk="1" latinLnBrk="0" hangingPunct="1">
                        <a:defRPr sz="1350" b="1" kern="1200">
                          <a:solidFill>
                            <a:schemeClr val="lt1"/>
                          </a:solidFill>
                          <a:latin typeface="Arial"/>
                        </a:defRPr>
                      </a:lvl4pPr>
                      <a:lvl5pPr marL="1371600" algn="l" defTabSz="342900" rtl="0" eaLnBrk="1" latinLnBrk="0" hangingPunct="1">
                        <a:defRPr sz="1350" b="1" kern="1200">
                          <a:solidFill>
                            <a:schemeClr val="lt1"/>
                          </a:solidFill>
                          <a:latin typeface="Arial"/>
                        </a:defRPr>
                      </a:lvl5pPr>
                      <a:lvl6pPr marL="1714500" algn="l" defTabSz="342900" rtl="0" eaLnBrk="1" latinLnBrk="0" hangingPunct="1">
                        <a:defRPr sz="1350" b="1" kern="1200">
                          <a:solidFill>
                            <a:schemeClr val="lt1"/>
                          </a:solidFill>
                          <a:latin typeface="Arial"/>
                        </a:defRPr>
                      </a:lvl6pPr>
                      <a:lvl7pPr marL="2057400" algn="l" defTabSz="342900" rtl="0" eaLnBrk="1" latinLnBrk="0" hangingPunct="1">
                        <a:defRPr sz="1350" b="1" kern="1200">
                          <a:solidFill>
                            <a:schemeClr val="lt1"/>
                          </a:solidFill>
                          <a:latin typeface="Arial"/>
                        </a:defRPr>
                      </a:lvl7pPr>
                      <a:lvl8pPr marL="2400300" algn="l" defTabSz="342900" rtl="0" eaLnBrk="1" latinLnBrk="0" hangingPunct="1">
                        <a:defRPr sz="1350" b="1" kern="1200">
                          <a:solidFill>
                            <a:schemeClr val="lt1"/>
                          </a:solidFill>
                          <a:latin typeface="Arial"/>
                        </a:defRPr>
                      </a:lvl8pPr>
                      <a:lvl9pPr marL="2743200" algn="l" defTabSz="342900" rtl="0" eaLnBrk="1" latinLnBrk="0" hangingPunct="1">
                        <a:defRPr sz="1350" b="1" kern="1200">
                          <a:solidFill>
                            <a:schemeClr val="lt1"/>
                          </a:solidFill>
                          <a:latin typeface="Arial"/>
                        </a:defRPr>
                      </a:lvl9pPr>
                    </a:lstStyle>
                    <a:p>
                      <a:pPr algn="ctr"/>
                      <a:r>
                        <a:rPr lang="en-US" sz="1050" b="1" dirty="0">
                          <a:solidFill>
                            <a:srgbClr val="00877C"/>
                          </a:solidFill>
                        </a:rPr>
                        <a:t>227</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342900" rtl="0" eaLnBrk="1" latinLnBrk="0" hangingPunct="1">
                        <a:defRPr sz="1350" b="1" kern="1200">
                          <a:solidFill>
                            <a:schemeClr val="lt1"/>
                          </a:solidFill>
                          <a:latin typeface="Arial"/>
                        </a:defRPr>
                      </a:lvl1pPr>
                      <a:lvl2pPr marL="342900" algn="l" defTabSz="342900" rtl="0" eaLnBrk="1" latinLnBrk="0" hangingPunct="1">
                        <a:defRPr sz="1350" b="1" kern="1200">
                          <a:solidFill>
                            <a:schemeClr val="lt1"/>
                          </a:solidFill>
                          <a:latin typeface="Arial"/>
                        </a:defRPr>
                      </a:lvl2pPr>
                      <a:lvl3pPr marL="685800" algn="l" defTabSz="342900" rtl="0" eaLnBrk="1" latinLnBrk="0" hangingPunct="1">
                        <a:defRPr sz="1350" b="1" kern="1200">
                          <a:solidFill>
                            <a:schemeClr val="lt1"/>
                          </a:solidFill>
                          <a:latin typeface="Arial"/>
                        </a:defRPr>
                      </a:lvl3pPr>
                      <a:lvl4pPr marL="1028700" algn="l" defTabSz="342900" rtl="0" eaLnBrk="1" latinLnBrk="0" hangingPunct="1">
                        <a:defRPr sz="1350" b="1" kern="1200">
                          <a:solidFill>
                            <a:schemeClr val="lt1"/>
                          </a:solidFill>
                          <a:latin typeface="Arial"/>
                        </a:defRPr>
                      </a:lvl4pPr>
                      <a:lvl5pPr marL="1371600" algn="l" defTabSz="342900" rtl="0" eaLnBrk="1" latinLnBrk="0" hangingPunct="1">
                        <a:defRPr sz="1350" b="1" kern="1200">
                          <a:solidFill>
                            <a:schemeClr val="lt1"/>
                          </a:solidFill>
                          <a:latin typeface="Arial"/>
                        </a:defRPr>
                      </a:lvl5pPr>
                      <a:lvl6pPr marL="1714500" algn="l" defTabSz="342900" rtl="0" eaLnBrk="1" latinLnBrk="0" hangingPunct="1">
                        <a:defRPr sz="1350" b="1" kern="1200">
                          <a:solidFill>
                            <a:schemeClr val="lt1"/>
                          </a:solidFill>
                          <a:latin typeface="Arial"/>
                        </a:defRPr>
                      </a:lvl6pPr>
                      <a:lvl7pPr marL="2057400" algn="l" defTabSz="342900" rtl="0" eaLnBrk="1" latinLnBrk="0" hangingPunct="1">
                        <a:defRPr sz="1350" b="1" kern="1200">
                          <a:solidFill>
                            <a:schemeClr val="lt1"/>
                          </a:solidFill>
                          <a:latin typeface="Arial"/>
                        </a:defRPr>
                      </a:lvl7pPr>
                      <a:lvl8pPr marL="2400300" algn="l" defTabSz="342900" rtl="0" eaLnBrk="1" latinLnBrk="0" hangingPunct="1">
                        <a:defRPr sz="1350" b="1" kern="1200">
                          <a:solidFill>
                            <a:schemeClr val="lt1"/>
                          </a:solidFill>
                          <a:latin typeface="Arial"/>
                        </a:defRPr>
                      </a:lvl8pPr>
                      <a:lvl9pPr marL="2743200" algn="l" defTabSz="342900" rtl="0" eaLnBrk="1" latinLnBrk="0" hangingPunct="1">
                        <a:defRPr sz="1350" b="1" kern="1200">
                          <a:solidFill>
                            <a:schemeClr val="lt1"/>
                          </a:solidFill>
                          <a:latin typeface="Arial"/>
                        </a:defRPr>
                      </a:lvl9pPr>
                    </a:lstStyle>
                    <a:p>
                      <a:pPr algn="ctr"/>
                      <a:r>
                        <a:rPr lang="en-US" sz="1050" b="1" dirty="0">
                          <a:solidFill>
                            <a:srgbClr val="610F0F"/>
                          </a:solidFill>
                        </a:rPr>
                        <a:t>228</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342900" rtl="0" eaLnBrk="1" latinLnBrk="0" hangingPunct="1">
                        <a:defRPr sz="1350" b="1" kern="1200">
                          <a:solidFill>
                            <a:schemeClr val="lt1"/>
                          </a:solidFill>
                          <a:latin typeface="Arial"/>
                        </a:defRPr>
                      </a:lvl1pPr>
                      <a:lvl2pPr marL="342900" algn="l" defTabSz="342900" rtl="0" eaLnBrk="1" latinLnBrk="0" hangingPunct="1">
                        <a:defRPr sz="1350" b="1" kern="1200">
                          <a:solidFill>
                            <a:schemeClr val="lt1"/>
                          </a:solidFill>
                          <a:latin typeface="Arial"/>
                        </a:defRPr>
                      </a:lvl2pPr>
                      <a:lvl3pPr marL="685800" algn="l" defTabSz="342900" rtl="0" eaLnBrk="1" latinLnBrk="0" hangingPunct="1">
                        <a:defRPr sz="1350" b="1" kern="1200">
                          <a:solidFill>
                            <a:schemeClr val="lt1"/>
                          </a:solidFill>
                          <a:latin typeface="Arial"/>
                        </a:defRPr>
                      </a:lvl3pPr>
                      <a:lvl4pPr marL="1028700" algn="l" defTabSz="342900" rtl="0" eaLnBrk="1" latinLnBrk="0" hangingPunct="1">
                        <a:defRPr sz="1350" b="1" kern="1200">
                          <a:solidFill>
                            <a:schemeClr val="lt1"/>
                          </a:solidFill>
                          <a:latin typeface="Arial"/>
                        </a:defRPr>
                      </a:lvl4pPr>
                      <a:lvl5pPr marL="1371600" algn="l" defTabSz="342900" rtl="0" eaLnBrk="1" latinLnBrk="0" hangingPunct="1">
                        <a:defRPr sz="1350" b="1" kern="1200">
                          <a:solidFill>
                            <a:schemeClr val="lt1"/>
                          </a:solidFill>
                          <a:latin typeface="Arial"/>
                        </a:defRPr>
                      </a:lvl5pPr>
                      <a:lvl6pPr marL="1714500" algn="l" defTabSz="342900" rtl="0" eaLnBrk="1" latinLnBrk="0" hangingPunct="1">
                        <a:defRPr sz="1350" b="1" kern="1200">
                          <a:solidFill>
                            <a:schemeClr val="lt1"/>
                          </a:solidFill>
                          <a:latin typeface="Arial"/>
                        </a:defRPr>
                      </a:lvl6pPr>
                      <a:lvl7pPr marL="2057400" algn="l" defTabSz="342900" rtl="0" eaLnBrk="1" latinLnBrk="0" hangingPunct="1">
                        <a:defRPr sz="1350" b="1" kern="1200">
                          <a:solidFill>
                            <a:schemeClr val="lt1"/>
                          </a:solidFill>
                          <a:latin typeface="Arial"/>
                        </a:defRPr>
                      </a:lvl7pPr>
                      <a:lvl8pPr marL="2400300" algn="l" defTabSz="342900" rtl="0" eaLnBrk="1" latinLnBrk="0" hangingPunct="1">
                        <a:defRPr sz="1350" b="1" kern="1200">
                          <a:solidFill>
                            <a:schemeClr val="lt1"/>
                          </a:solidFill>
                          <a:latin typeface="Arial"/>
                        </a:defRPr>
                      </a:lvl8pPr>
                      <a:lvl9pPr marL="2743200" algn="l" defTabSz="342900" rtl="0" eaLnBrk="1" latinLnBrk="0" hangingPunct="1">
                        <a:defRPr sz="1350" b="1" kern="1200">
                          <a:solidFill>
                            <a:schemeClr val="lt1"/>
                          </a:solidFill>
                          <a:latin typeface="Arial"/>
                        </a:defRPr>
                      </a:lvl9pPr>
                    </a:lstStyle>
                    <a:p>
                      <a:pPr algn="ctr"/>
                      <a:endParaRPr lang="en-US" sz="1050" b="1"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342900" rtl="0" eaLnBrk="1" latinLnBrk="0" hangingPunct="1">
                        <a:defRPr sz="1350" b="1" kern="1200">
                          <a:solidFill>
                            <a:schemeClr val="lt1"/>
                          </a:solidFill>
                          <a:latin typeface="Arial"/>
                        </a:defRPr>
                      </a:lvl1pPr>
                      <a:lvl2pPr marL="342900" algn="l" defTabSz="342900" rtl="0" eaLnBrk="1" latinLnBrk="0" hangingPunct="1">
                        <a:defRPr sz="1350" b="1" kern="1200">
                          <a:solidFill>
                            <a:schemeClr val="lt1"/>
                          </a:solidFill>
                          <a:latin typeface="Arial"/>
                        </a:defRPr>
                      </a:lvl2pPr>
                      <a:lvl3pPr marL="685800" algn="l" defTabSz="342900" rtl="0" eaLnBrk="1" latinLnBrk="0" hangingPunct="1">
                        <a:defRPr sz="1350" b="1" kern="1200">
                          <a:solidFill>
                            <a:schemeClr val="lt1"/>
                          </a:solidFill>
                          <a:latin typeface="Arial"/>
                        </a:defRPr>
                      </a:lvl3pPr>
                      <a:lvl4pPr marL="1028700" algn="l" defTabSz="342900" rtl="0" eaLnBrk="1" latinLnBrk="0" hangingPunct="1">
                        <a:defRPr sz="1350" b="1" kern="1200">
                          <a:solidFill>
                            <a:schemeClr val="lt1"/>
                          </a:solidFill>
                          <a:latin typeface="Arial"/>
                        </a:defRPr>
                      </a:lvl4pPr>
                      <a:lvl5pPr marL="1371600" algn="l" defTabSz="342900" rtl="0" eaLnBrk="1" latinLnBrk="0" hangingPunct="1">
                        <a:defRPr sz="1350" b="1" kern="1200">
                          <a:solidFill>
                            <a:schemeClr val="lt1"/>
                          </a:solidFill>
                          <a:latin typeface="Arial"/>
                        </a:defRPr>
                      </a:lvl5pPr>
                      <a:lvl6pPr marL="1714500" algn="l" defTabSz="342900" rtl="0" eaLnBrk="1" latinLnBrk="0" hangingPunct="1">
                        <a:defRPr sz="1350" b="1" kern="1200">
                          <a:solidFill>
                            <a:schemeClr val="lt1"/>
                          </a:solidFill>
                          <a:latin typeface="Arial"/>
                        </a:defRPr>
                      </a:lvl6pPr>
                      <a:lvl7pPr marL="2057400" algn="l" defTabSz="342900" rtl="0" eaLnBrk="1" latinLnBrk="0" hangingPunct="1">
                        <a:defRPr sz="1350" b="1" kern="1200">
                          <a:solidFill>
                            <a:schemeClr val="lt1"/>
                          </a:solidFill>
                          <a:latin typeface="Arial"/>
                        </a:defRPr>
                      </a:lvl7pPr>
                      <a:lvl8pPr marL="2400300" algn="l" defTabSz="342900" rtl="0" eaLnBrk="1" latinLnBrk="0" hangingPunct="1">
                        <a:defRPr sz="1350" b="1" kern="1200">
                          <a:solidFill>
                            <a:schemeClr val="lt1"/>
                          </a:solidFill>
                          <a:latin typeface="Arial"/>
                        </a:defRPr>
                      </a:lvl8pPr>
                      <a:lvl9pPr marL="2743200" algn="l" defTabSz="342900" rtl="0" eaLnBrk="1" latinLnBrk="0" hangingPunct="1">
                        <a:defRPr sz="1350" b="1" kern="1200">
                          <a:solidFill>
                            <a:schemeClr val="lt1"/>
                          </a:solidFill>
                          <a:latin typeface="Arial"/>
                        </a:defRPr>
                      </a:lvl9pPr>
                    </a:lstStyle>
                    <a:p>
                      <a:pPr algn="ctr"/>
                      <a:r>
                        <a:rPr lang="en-US" sz="1050" b="1" dirty="0">
                          <a:solidFill>
                            <a:srgbClr val="00877C"/>
                          </a:solidFill>
                        </a:rPr>
                        <a:t>227</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342900" rtl="0" eaLnBrk="1" latinLnBrk="0" hangingPunct="1">
                        <a:defRPr sz="1350" b="1" kern="1200">
                          <a:solidFill>
                            <a:schemeClr val="lt1"/>
                          </a:solidFill>
                          <a:latin typeface="Arial"/>
                        </a:defRPr>
                      </a:lvl1pPr>
                      <a:lvl2pPr marL="342900" algn="l" defTabSz="342900" rtl="0" eaLnBrk="1" latinLnBrk="0" hangingPunct="1">
                        <a:defRPr sz="1350" b="1" kern="1200">
                          <a:solidFill>
                            <a:schemeClr val="lt1"/>
                          </a:solidFill>
                          <a:latin typeface="Arial"/>
                        </a:defRPr>
                      </a:lvl2pPr>
                      <a:lvl3pPr marL="685800" algn="l" defTabSz="342900" rtl="0" eaLnBrk="1" latinLnBrk="0" hangingPunct="1">
                        <a:defRPr sz="1350" b="1" kern="1200">
                          <a:solidFill>
                            <a:schemeClr val="lt1"/>
                          </a:solidFill>
                          <a:latin typeface="Arial"/>
                        </a:defRPr>
                      </a:lvl3pPr>
                      <a:lvl4pPr marL="1028700" algn="l" defTabSz="342900" rtl="0" eaLnBrk="1" latinLnBrk="0" hangingPunct="1">
                        <a:defRPr sz="1350" b="1" kern="1200">
                          <a:solidFill>
                            <a:schemeClr val="lt1"/>
                          </a:solidFill>
                          <a:latin typeface="Arial"/>
                        </a:defRPr>
                      </a:lvl4pPr>
                      <a:lvl5pPr marL="1371600" algn="l" defTabSz="342900" rtl="0" eaLnBrk="1" latinLnBrk="0" hangingPunct="1">
                        <a:defRPr sz="1350" b="1" kern="1200">
                          <a:solidFill>
                            <a:schemeClr val="lt1"/>
                          </a:solidFill>
                          <a:latin typeface="Arial"/>
                        </a:defRPr>
                      </a:lvl5pPr>
                      <a:lvl6pPr marL="1714500" algn="l" defTabSz="342900" rtl="0" eaLnBrk="1" latinLnBrk="0" hangingPunct="1">
                        <a:defRPr sz="1350" b="1" kern="1200">
                          <a:solidFill>
                            <a:schemeClr val="lt1"/>
                          </a:solidFill>
                          <a:latin typeface="Arial"/>
                        </a:defRPr>
                      </a:lvl6pPr>
                      <a:lvl7pPr marL="2057400" algn="l" defTabSz="342900" rtl="0" eaLnBrk="1" latinLnBrk="0" hangingPunct="1">
                        <a:defRPr sz="1350" b="1" kern="1200">
                          <a:solidFill>
                            <a:schemeClr val="lt1"/>
                          </a:solidFill>
                          <a:latin typeface="Arial"/>
                        </a:defRPr>
                      </a:lvl7pPr>
                      <a:lvl8pPr marL="2400300" algn="l" defTabSz="342900" rtl="0" eaLnBrk="1" latinLnBrk="0" hangingPunct="1">
                        <a:defRPr sz="1350" b="1" kern="1200">
                          <a:solidFill>
                            <a:schemeClr val="lt1"/>
                          </a:solidFill>
                          <a:latin typeface="Arial"/>
                        </a:defRPr>
                      </a:lvl8pPr>
                      <a:lvl9pPr marL="2743200" algn="l" defTabSz="342900" rtl="0" eaLnBrk="1" latinLnBrk="0" hangingPunct="1">
                        <a:defRPr sz="1350" b="1" kern="1200">
                          <a:solidFill>
                            <a:schemeClr val="lt1"/>
                          </a:solidFill>
                          <a:latin typeface="Arial"/>
                        </a:defRPr>
                      </a:lvl9pPr>
                    </a:lstStyle>
                    <a:p>
                      <a:pPr algn="ctr"/>
                      <a:r>
                        <a:rPr lang="en-US" sz="1050" b="1" dirty="0">
                          <a:solidFill>
                            <a:srgbClr val="610F0F"/>
                          </a:solidFill>
                        </a:rPr>
                        <a:t>228</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342900" rtl="0" eaLnBrk="1" latinLnBrk="0" hangingPunct="1">
                        <a:defRPr sz="1350" b="1" kern="1200">
                          <a:solidFill>
                            <a:schemeClr val="lt1"/>
                          </a:solidFill>
                          <a:latin typeface="Arial"/>
                        </a:defRPr>
                      </a:lvl1pPr>
                      <a:lvl2pPr marL="342900" algn="l" defTabSz="342900" rtl="0" eaLnBrk="1" latinLnBrk="0" hangingPunct="1">
                        <a:defRPr sz="1350" b="1" kern="1200">
                          <a:solidFill>
                            <a:schemeClr val="lt1"/>
                          </a:solidFill>
                          <a:latin typeface="Arial"/>
                        </a:defRPr>
                      </a:lvl2pPr>
                      <a:lvl3pPr marL="685800" algn="l" defTabSz="342900" rtl="0" eaLnBrk="1" latinLnBrk="0" hangingPunct="1">
                        <a:defRPr sz="1350" b="1" kern="1200">
                          <a:solidFill>
                            <a:schemeClr val="lt1"/>
                          </a:solidFill>
                          <a:latin typeface="Arial"/>
                        </a:defRPr>
                      </a:lvl3pPr>
                      <a:lvl4pPr marL="1028700" algn="l" defTabSz="342900" rtl="0" eaLnBrk="1" latinLnBrk="0" hangingPunct="1">
                        <a:defRPr sz="1350" b="1" kern="1200">
                          <a:solidFill>
                            <a:schemeClr val="lt1"/>
                          </a:solidFill>
                          <a:latin typeface="Arial"/>
                        </a:defRPr>
                      </a:lvl4pPr>
                      <a:lvl5pPr marL="1371600" algn="l" defTabSz="342900" rtl="0" eaLnBrk="1" latinLnBrk="0" hangingPunct="1">
                        <a:defRPr sz="1350" b="1" kern="1200">
                          <a:solidFill>
                            <a:schemeClr val="lt1"/>
                          </a:solidFill>
                          <a:latin typeface="Arial"/>
                        </a:defRPr>
                      </a:lvl5pPr>
                      <a:lvl6pPr marL="1714500" algn="l" defTabSz="342900" rtl="0" eaLnBrk="1" latinLnBrk="0" hangingPunct="1">
                        <a:defRPr sz="1350" b="1" kern="1200">
                          <a:solidFill>
                            <a:schemeClr val="lt1"/>
                          </a:solidFill>
                          <a:latin typeface="Arial"/>
                        </a:defRPr>
                      </a:lvl6pPr>
                      <a:lvl7pPr marL="2057400" algn="l" defTabSz="342900" rtl="0" eaLnBrk="1" latinLnBrk="0" hangingPunct="1">
                        <a:defRPr sz="1350" b="1" kern="1200">
                          <a:solidFill>
                            <a:schemeClr val="lt1"/>
                          </a:solidFill>
                          <a:latin typeface="Arial"/>
                        </a:defRPr>
                      </a:lvl7pPr>
                      <a:lvl8pPr marL="2400300" algn="l" defTabSz="342900" rtl="0" eaLnBrk="1" latinLnBrk="0" hangingPunct="1">
                        <a:defRPr sz="1350" b="1" kern="1200">
                          <a:solidFill>
                            <a:schemeClr val="lt1"/>
                          </a:solidFill>
                          <a:latin typeface="Arial"/>
                        </a:defRPr>
                      </a:lvl8pPr>
                      <a:lvl9pPr marL="2743200" algn="l" defTabSz="342900" rtl="0" eaLnBrk="1" latinLnBrk="0" hangingPunct="1">
                        <a:defRPr sz="1350" b="1" kern="1200">
                          <a:solidFill>
                            <a:schemeClr val="lt1"/>
                          </a:solidFill>
                          <a:latin typeface="Arial"/>
                        </a:defRPr>
                      </a:lvl9pPr>
                    </a:lstStyle>
                    <a:p>
                      <a:pPr algn="ctr"/>
                      <a:endParaRPr lang="en-US" sz="1050" b="1"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342900" rtl="0" eaLnBrk="1" latinLnBrk="0" hangingPunct="1">
                        <a:defRPr sz="1350" b="1" kern="1200">
                          <a:solidFill>
                            <a:schemeClr val="lt1"/>
                          </a:solidFill>
                          <a:latin typeface="Arial"/>
                        </a:defRPr>
                      </a:lvl1pPr>
                      <a:lvl2pPr marL="342900" algn="l" defTabSz="342900" rtl="0" eaLnBrk="1" latinLnBrk="0" hangingPunct="1">
                        <a:defRPr sz="1350" b="1" kern="1200">
                          <a:solidFill>
                            <a:schemeClr val="lt1"/>
                          </a:solidFill>
                          <a:latin typeface="Arial"/>
                        </a:defRPr>
                      </a:lvl2pPr>
                      <a:lvl3pPr marL="685800" algn="l" defTabSz="342900" rtl="0" eaLnBrk="1" latinLnBrk="0" hangingPunct="1">
                        <a:defRPr sz="1350" b="1" kern="1200">
                          <a:solidFill>
                            <a:schemeClr val="lt1"/>
                          </a:solidFill>
                          <a:latin typeface="Arial"/>
                        </a:defRPr>
                      </a:lvl3pPr>
                      <a:lvl4pPr marL="1028700" algn="l" defTabSz="342900" rtl="0" eaLnBrk="1" latinLnBrk="0" hangingPunct="1">
                        <a:defRPr sz="1350" b="1" kern="1200">
                          <a:solidFill>
                            <a:schemeClr val="lt1"/>
                          </a:solidFill>
                          <a:latin typeface="Arial"/>
                        </a:defRPr>
                      </a:lvl4pPr>
                      <a:lvl5pPr marL="1371600" algn="l" defTabSz="342900" rtl="0" eaLnBrk="1" latinLnBrk="0" hangingPunct="1">
                        <a:defRPr sz="1350" b="1" kern="1200">
                          <a:solidFill>
                            <a:schemeClr val="lt1"/>
                          </a:solidFill>
                          <a:latin typeface="Arial"/>
                        </a:defRPr>
                      </a:lvl5pPr>
                      <a:lvl6pPr marL="1714500" algn="l" defTabSz="342900" rtl="0" eaLnBrk="1" latinLnBrk="0" hangingPunct="1">
                        <a:defRPr sz="1350" b="1" kern="1200">
                          <a:solidFill>
                            <a:schemeClr val="lt1"/>
                          </a:solidFill>
                          <a:latin typeface="Arial"/>
                        </a:defRPr>
                      </a:lvl6pPr>
                      <a:lvl7pPr marL="2057400" algn="l" defTabSz="342900" rtl="0" eaLnBrk="1" latinLnBrk="0" hangingPunct="1">
                        <a:defRPr sz="1350" b="1" kern="1200">
                          <a:solidFill>
                            <a:schemeClr val="lt1"/>
                          </a:solidFill>
                          <a:latin typeface="Arial"/>
                        </a:defRPr>
                      </a:lvl7pPr>
                      <a:lvl8pPr marL="2400300" algn="l" defTabSz="342900" rtl="0" eaLnBrk="1" latinLnBrk="0" hangingPunct="1">
                        <a:defRPr sz="1350" b="1" kern="1200">
                          <a:solidFill>
                            <a:schemeClr val="lt1"/>
                          </a:solidFill>
                          <a:latin typeface="Arial"/>
                        </a:defRPr>
                      </a:lvl8pPr>
                      <a:lvl9pPr marL="2743200" algn="l" defTabSz="342900" rtl="0" eaLnBrk="1" latinLnBrk="0" hangingPunct="1">
                        <a:defRPr sz="1350" b="1" kern="1200">
                          <a:solidFill>
                            <a:schemeClr val="lt1"/>
                          </a:solidFill>
                          <a:latin typeface="Arial"/>
                        </a:defRPr>
                      </a:lvl9pPr>
                    </a:lstStyle>
                    <a:p>
                      <a:pPr algn="ctr"/>
                      <a:r>
                        <a:rPr lang="en-US" sz="1050" b="1" dirty="0">
                          <a:solidFill>
                            <a:srgbClr val="00877C"/>
                          </a:solidFill>
                        </a:rPr>
                        <a:t>311</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342900" rtl="0" eaLnBrk="1" latinLnBrk="0" hangingPunct="1">
                        <a:defRPr sz="1350" b="1" kern="1200">
                          <a:solidFill>
                            <a:schemeClr val="lt1"/>
                          </a:solidFill>
                          <a:latin typeface="Arial"/>
                        </a:defRPr>
                      </a:lvl1pPr>
                      <a:lvl2pPr marL="342900" algn="l" defTabSz="342900" rtl="0" eaLnBrk="1" latinLnBrk="0" hangingPunct="1">
                        <a:defRPr sz="1350" b="1" kern="1200">
                          <a:solidFill>
                            <a:schemeClr val="lt1"/>
                          </a:solidFill>
                          <a:latin typeface="Arial"/>
                        </a:defRPr>
                      </a:lvl2pPr>
                      <a:lvl3pPr marL="685800" algn="l" defTabSz="342900" rtl="0" eaLnBrk="1" latinLnBrk="0" hangingPunct="1">
                        <a:defRPr sz="1350" b="1" kern="1200">
                          <a:solidFill>
                            <a:schemeClr val="lt1"/>
                          </a:solidFill>
                          <a:latin typeface="Arial"/>
                        </a:defRPr>
                      </a:lvl3pPr>
                      <a:lvl4pPr marL="1028700" algn="l" defTabSz="342900" rtl="0" eaLnBrk="1" latinLnBrk="0" hangingPunct="1">
                        <a:defRPr sz="1350" b="1" kern="1200">
                          <a:solidFill>
                            <a:schemeClr val="lt1"/>
                          </a:solidFill>
                          <a:latin typeface="Arial"/>
                        </a:defRPr>
                      </a:lvl4pPr>
                      <a:lvl5pPr marL="1371600" algn="l" defTabSz="342900" rtl="0" eaLnBrk="1" latinLnBrk="0" hangingPunct="1">
                        <a:defRPr sz="1350" b="1" kern="1200">
                          <a:solidFill>
                            <a:schemeClr val="lt1"/>
                          </a:solidFill>
                          <a:latin typeface="Arial"/>
                        </a:defRPr>
                      </a:lvl5pPr>
                      <a:lvl6pPr marL="1714500" algn="l" defTabSz="342900" rtl="0" eaLnBrk="1" latinLnBrk="0" hangingPunct="1">
                        <a:defRPr sz="1350" b="1" kern="1200">
                          <a:solidFill>
                            <a:schemeClr val="lt1"/>
                          </a:solidFill>
                          <a:latin typeface="Arial"/>
                        </a:defRPr>
                      </a:lvl6pPr>
                      <a:lvl7pPr marL="2057400" algn="l" defTabSz="342900" rtl="0" eaLnBrk="1" latinLnBrk="0" hangingPunct="1">
                        <a:defRPr sz="1350" b="1" kern="1200">
                          <a:solidFill>
                            <a:schemeClr val="lt1"/>
                          </a:solidFill>
                          <a:latin typeface="Arial"/>
                        </a:defRPr>
                      </a:lvl7pPr>
                      <a:lvl8pPr marL="2400300" algn="l" defTabSz="342900" rtl="0" eaLnBrk="1" latinLnBrk="0" hangingPunct="1">
                        <a:defRPr sz="1350" b="1" kern="1200">
                          <a:solidFill>
                            <a:schemeClr val="lt1"/>
                          </a:solidFill>
                          <a:latin typeface="Arial"/>
                        </a:defRPr>
                      </a:lvl8pPr>
                      <a:lvl9pPr marL="2743200" algn="l" defTabSz="342900" rtl="0" eaLnBrk="1" latinLnBrk="0" hangingPunct="1">
                        <a:defRPr sz="1350" b="1" kern="1200">
                          <a:solidFill>
                            <a:schemeClr val="lt1"/>
                          </a:solidFill>
                          <a:latin typeface="Arial"/>
                        </a:defRPr>
                      </a:lvl9pPr>
                    </a:lstStyle>
                    <a:p>
                      <a:pPr algn="ctr"/>
                      <a:r>
                        <a:rPr lang="en-US" sz="1050" b="1" dirty="0">
                          <a:solidFill>
                            <a:srgbClr val="610F0F"/>
                          </a:solidFill>
                        </a:rPr>
                        <a:t>315</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342900" rtl="0" eaLnBrk="1" latinLnBrk="0" hangingPunct="1">
                        <a:defRPr sz="1350" b="1" kern="1200">
                          <a:solidFill>
                            <a:schemeClr val="lt1"/>
                          </a:solidFill>
                          <a:latin typeface="Arial"/>
                        </a:defRPr>
                      </a:lvl1pPr>
                      <a:lvl2pPr marL="342900" algn="l" defTabSz="342900" rtl="0" eaLnBrk="1" latinLnBrk="0" hangingPunct="1">
                        <a:defRPr sz="1350" b="1" kern="1200">
                          <a:solidFill>
                            <a:schemeClr val="lt1"/>
                          </a:solidFill>
                          <a:latin typeface="Arial"/>
                        </a:defRPr>
                      </a:lvl2pPr>
                      <a:lvl3pPr marL="685800" algn="l" defTabSz="342900" rtl="0" eaLnBrk="1" latinLnBrk="0" hangingPunct="1">
                        <a:defRPr sz="1350" b="1" kern="1200">
                          <a:solidFill>
                            <a:schemeClr val="lt1"/>
                          </a:solidFill>
                          <a:latin typeface="Arial"/>
                        </a:defRPr>
                      </a:lvl3pPr>
                      <a:lvl4pPr marL="1028700" algn="l" defTabSz="342900" rtl="0" eaLnBrk="1" latinLnBrk="0" hangingPunct="1">
                        <a:defRPr sz="1350" b="1" kern="1200">
                          <a:solidFill>
                            <a:schemeClr val="lt1"/>
                          </a:solidFill>
                          <a:latin typeface="Arial"/>
                        </a:defRPr>
                      </a:lvl4pPr>
                      <a:lvl5pPr marL="1371600" algn="l" defTabSz="342900" rtl="0" eaLnBrk="1" latinLnBrk="0" hangingPunct="1">
                        <a:defRPr sz="1350" b="1" kern="1200">
                          <a:solidFill>
                            <a:schemeClr val="lt1"/>
                          </a:solidFill>
                          <a:latin typeface="Arial"/>
                        </a:defRPr>
                      </a:lvl5pPr>
                      <a:lvl6pPr marL="1714500" algn="l" defTabSz="342900" rtl="0" eaLnBrk="1" latinLnBrk="0" hangingPunct="1">
                        <a:defRPr sz="1350" b="1" kern="1200">
                          <a:solidFill>
                            <a:schemeClr val="lt1"/>
                          </a:solidFill>
                          <a:latin typeface="Arial"/>
                        </a:defRPr>
                      </a:lvl6pPr>
                      <a:lvl7pPr marL="2057400" algn="l" defTabSz="342900" rtl="0" eaLnBrk="1" latinLnBrk="0" hangingPunct="1">
                        <a:defRPr sz="1350" b="1" kern="1200">
                          <a:solidFill>
                            <a:schemeClr val="lt1"/>
                          </a:solidFill>
                          <a:latin typeface="Arial"/>
                        </a:defRPr>
                      </a:lvl7pPr>
                      <a:lvl8pPr marL="2400300" algn="l" defTabSz="342900" rtl="0" eaLnBrk="1" latinLnBrk="0" hangingPunct="1">
                        <a:defRPr sz="1350" b="1" kern="1200">
                          <a:solidFill>
                            <a:schemeClr val="lt1"/>
                          </a:solidFill>
                          <a:latin typeface="Arial"/>
                        </a:defRPr>
                      </a:lvl8pPr>
                      <a:lvl9pPr marL="2743200" algn="l" defTabSz="342900" rtl="0" eaLnBrk="1" latinLnBrk="0" hangingPunct="1">
                        <a:defRPr sz="1350" b="1" kern="1200">
                          <a:solidFill>
                            <a:schemeClr val="lt1"/>
                          </a:solidFill>
                          <a:latin typeface="Arial"/>
                        </a:defRPr>
                      </a:lvl9pPr>
                    </a:lstStyle>
                    <a:p>
                      <a:pPr algn="ctr"/>
                      <a:endParaRPr lang="en-US" sz="1050" b="1"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342900" rtl="0" eaLnBrk="1" latinLnBrk="0" hangingPunct="1">
                        <a:defRPr sz="1350" b="1" kern="1200">
                          <a:solidFill>
                            <a:schemeClr val="lt1"/>
                          </a:solidFill>
                          <a:latin typeface="Arial"/>
                        </a:defRPr>
                      </a:lvl1pPr>
                      <a:lvl2pPr marL="342900" algn="l" defTabSz="342900" rtl="0" eaLnBrk="1" latinLnBrk="0" hangingPunct="1">
                        <a:defRPr sz="1350" b="1" kern="1200">
                          <a:solidFill>
                            <a:schemeClr val="lt1"/>
                          </a:solidFill>
                          <a:latin typeface="Arial"/>
                        </a:defRPr>
                      </a:lvl2pPr>
                      <a:lvl3pPr marL="685800" algn="l" defTabSz="342900" rtl="0" eaLnBrk="1" latinLnBrk="0" hangingPunct="1">
                        <a:defRPr sz="1350" b="1" kern="1200">
                          <a:solidFill>
                            <a:schemeClr val="lt1"/>
                          </a:solidFill>
                          <a:latin typeface="Arial"/>
                        </a:defRPr>
                      </a:lvl3pPr>
                      <a:lvl4pPr marL="1028700" algn="l" defTabSz="342900" rtl="0" eaLnBrk="1" latinLnBrk="0" hangingPunct="1">
                        <a:defRPr sz="1350" b="1" kern="1200">
                          <a:solidFill>
                            <a:schemeClr val="lt1"/>
                          </a:solidFill>
                          <a:latin typeface="Arial"/>
                        </a:defRPr>
                      </a:lvl4pPr>
                      <a:lvl5pPr marL="1371600" algn="l" defTabSz="342900" rtl="0" eaLnBrk="1" latinLnBrk="0" hangingPunct="1">
                        <a:defRPr sz="1350" b="1" kern="1200">
                          <a:solidFill>
                            <a:schemeClr val="lt1"/>
                          </a:solidFill>
                          <a:latin typeface="Arial"/>
                        </a:defRPr>
                      </a:lvl5pPr>
                      <a:lvl6pPr marL="1714500" algn="l" defTabSz="342900" rtl="0" eaLnBrk="1" latinLnBrk="0" hangingPunct="1">
                        <a:defRPr sz="1350" b="1" kern="1200">
                          <a:solidFill>
                            <a:schemeClr val="lt1"/>
                          </a:solidFill>
                          <a:latin typeface="Arial"/>
                        </a:defRPr>
                      </a:lvl6pPr>
                      <a:lvl7pPr marL="2057400" algn="l" defTabSz="342900" rtl="0" eaLnBrk="1" latinLnBrk="0" hangingPunct="1">
                        <a:defRPr sz="1350" b="1" kern="1200">
                          <a:solidFill>
                            <a:schemeClr val="lt1"/>
                          </a:solidFill>
                          <a:latin typeface="Arial"/>
                        </a:defRPr>
                      </a:lvl7pPr>
                      <a:lvl8pPr marL="2400300" algn="l" defTabSz="342900" rtl="0" eaLnBrk="1" latinLnBrk="0" hangingPunct="1">
                        <a:defRPr sz="1350" b="1" kern="1200">
                          <a:solidFill>
                            <a:schemeClr val="lt1"/>
                          </a:solidFill>
                          <a:latin typeface="Arial"/>
                        </a:defRPr>
                      </a:lvl8pPr>
                      <a:lvl9pPr marL="2743200" algn="l" defTabSz="342900" rtl="0" eaLnBrk="1" latinLnBrk="0" hangingPunct="1">
                        <a:defRPr sz="1350" b="1" kern="1200">
                          <a:solidFill>
                            <a:schemeClr val="lt1"/>
                          </a:solidFill>
                          <a:latin typeface="Arial"/>
                        </a:defRPr>
                      </a:lvl9pPr>
                    </a:lstStyle>
                    <a:p>
                      <a:pPr algn="ctr"/>
                      <a:r>
                        <a:rPr lang="en-US" sz="1050" b="1" dirty="0">
                          <a:solidFill>
                            <a:srgbClr val="00877C"/>
                          </a:solidFill>
                        </a:rPr>
                        <a:t>311</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342900" rtl="0" eaLnBrk="1" latinLnBrk="0" hangingPunct="1">
                        <a:defRPr sz="1350" b="1" kern="1200">
                          <a:solidFill>
                            <a:schemeClr val="lt1"/>
                          </a:solidFill>
                          <a:latin typeface="Arial"/>
                        </a:defRPr>
                      </a:lvl1pPr>
                      <a:lvl2pPr marL="342900" algn="l" defTabSz="342900" rtl="0" eaLnBrk="1" latinLnBrk="0" hangingPunct="1">
                        <a:defRPr sz="1350" b="1" kern="1200">
                          <a:solidFill>
                            <a:schemeClr val="lt1"/>
                          </a:solidFill>
                          <a:latin typeface="Arial"/>
                        </a:defRPr>
                      </a:lvl2pPr>
                      <a:lvl3pPr marL="685800" algn="l" defTabSz="342900" rtl="0" eaLnBrk="1" latinLnBrk="0" hangingPunct="1">
                        <a:defRPr sz="1350" b="1" kern="1200">
                          <a:solidFill>
                            <a:schemeClr val="lt1"/>
                          </a:solidFill>
                          <a:latin typeface="Arial"/>
                        </a:defRPr>
                      </a:lvl3pPr>
                      <a:lvl4pPr marL="1028700" algn="l" defTabSz="342900" rtl="0" eaLnBrk="1" latinLnBrk="0" hangingPunct="1">
                        <a:defRPr sz="1350" b="1" kern="1200">
                          <a:solidFill>
                            <a:schemeClr val="lt1"/>
                          </a:solidFill>
                          <a:latin typeface="Arial"/>
                        </a:defRPr>
                      </a:lvl4pPr>
                      <a:lvl5pPr marL="1371600" algn="l" defTabSz="342900" rtl="0" eaLnBrk="1" latinLnBrk="0" hangingPunct="1">
                        <a:defRPr sz="1350" b="1" kern="1200">
                          <a:solidFill>
                            <a:schemeClr val="lt1"/>
                          </a:solidFill>
                          <a:latin typeface="Arial"/>
                        </a:defRPr>
                      </a:lvl5pPr>
                      <a:lvl6pPr marL="1714500" algn="l" defTabSz="342900" rtl="0" eaLnBrk="1" latinLnBrk="0" hangingPunct="1">
                        <a:defRPr sz="1350" b="1" kern="1200">
                          <a:solidFill>
                            <a:schemeClr val="lt1"/>
                          </a:solidFill>
                          <a:latin typeface="Arial"/>
                        </a:defRPr>
                      </a:lvl6pPr>
                      <a:lvl7pPr marL="2057400" algn="l" defTabSz="342900" rtl="0" eaLnBrk="1" latinLnBrk="0" hangingPunct="1">
                        <a:defRPr sz="1350" b="1" kern="1200">
                          <a:solidFill>
                            <a:schemeClr val="lt1"/>
                          </a:solidFill>
                          <a:latin typeface="Arial"/>
                        </a:defRPr>
                      </a:lvl7pPr>
                      <a:lvl8pPr marL="2400300" algn="l" defTabSz="342900" rtl="0" eaLnBrk="1" latinLnBrk="0" hangingPunct="1">
                        <a:defRPr sz="1350" b="1" kern="1200">
                          <a:solidFill>
                            <a:schemeClr val="lt1"/>
                          </a:solidFill>
                          <a:latin typeface="Arial"/>
                        </a:defRPr>
                      </a:lvl8pPr>
                      <a:lvl9pPr marL="2743200" algn="l" defTabSz="342900" rtl="0" eaLnBrk="1" latinLnBrk="0" hangingPunct="1">
                        <a:defRPr sz="1350" b="1" kern="1200">
                          <a:solidFill>
                            <a:schemeClr val="lt1"/>
                          </a:solidFill>
                          <a:latin typeface="Arial"/>
                        </a:defRPr>
                      </a:lvl9pPr>
                    </a:lstStyle>
                    <a:p>
                      <a:pPr algn="ctr"/>
                      <a:r>
                        <a:rPr lang="en-US" sz="1050" b="1" dirty="0">
                          <a:solidFill>
                            <a:srgbClr val="610F0F"/>
                          </a:solidFill>
                        </a:rPr>
                        <a:t>315</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3786244"/>
                  </a:ext>
                </a:extLst>
              </a:tr>
              <a:tr h="336638">
                <a:tc>
                  <a:txBody>
                    <a:bodyPr/>
                    <a:lstStyle>
                      <a:lvl1pPr marL="0" algn="l" defTabSz="342900" rtl="0" eaLnBrk="1" latinLnBrk="0" hangingPunct="1">
                        <a:defRPr sz="1350" kern="1200">
                          <a:solidFill>
                            <a:schemeClr val="dk1"/>
                          </a:solidFill>
                          <a:latin typeface="Arial"/>
                        </a:defRPr>
                      </a:lvl1pPr>
                      <a:lvl2pPr marL="342900" algn="l" defTabSz="342900" rtl="0" eaLnBrk="1" latinLnBrk="0" hangingPunct="1">
                        <a:defRPr sz="1350" kern="1200">
                          <a:solidFill>
                            <a:schemeClr val="dk1"/>
                          </a:solidFill>
                          <a:latin typeface="Arial"/>
                        </a:defRPr>
                      </a:lvl2pPr>
                      <a:lvl3pPr marL="685800" algn="l" defTabSz="342900" rtl="0" eaLnBrk="1" latinLnBrk="0" hangingPunct="1">
                        <a:defRPr sz="1350" kern="1200">
                          <a:solidFill>
                            <a:schemeClr val="dk1"/>
                          </a:solidFill>
                          <a:latin typeface="Arial"/>
                        </a:defRPr>
                      </a:lvl3pPr>
                      <a:lvl4pPr marL="1028700" algn="l" defTabSz="342900" rtl="0" eaLnBrk="1" latinLnBrk="0" hangingPunct="1">
                        <a:defRPr sz="1350" kern="1200">
                          <a:solidFill>
                            <a:schemeClr val="dk1"/>
                          </a:solidFill>
                          <a:latin typeface="Arial"/>
                        </a:defRPr>
                      </a:lvl4pPr>
                      <a:lvl5pPr marL="1371600" algn="l" defTabSz="342900" rtl="0" eaLnBrk="1" latinLnBrk="0" hangingPunct="1">
                        <a:defRPr sz="1350" kern="1200">
                          <a:solidFill>
                            <a:schemeClr val="dk1"/>
                          </a:solidFill>
                          <a:latin typeface="Arial"/>
                        </a:defRPr>
                      </a:lvl5pPr>
                      <a:lvl6pPr marL="1714500" algn="l" defTabSz="342900" rtl="0" eaLnBrk="1" latinLnBrk="0" hangingPunct="1">
                        <a:defRPr sz="1350" kern="1200">
                          <a:solidFill>
                            <a:schemeClr val="dk1"/>
                          </a:solidFill>
                          <a:latin typeface="Arial"/>
                        </a:defRPr>
                      </a:lvl6pPr>
                      <a:lvl7pPr marL="2057400" algn="l" defTabSz="342900" rtl="0" eaLnBrk="1" latinLnBrk="0" hangingPunct="1">
                        <a:defRPr sz="1350" kern="1200">
                          <a:solidFill>
                            <a:schemeClr val="dk1"/>
                          </a:solidFill>
                          <a:latin typeface="Arial"/>
                        </a:defRPr>
                      </a:lvl7pPr>
                      <a:lvl8pPr marL="2400300" algn="l" defTabSz="342900" rtl="0" eaLnBrk="1" latinLnBrk="0" hangingPunct="1">
                        <a:defRPr sz="1350" kern="1200">
                          <a:solidFill>
                            <a:schemeClr val="dk1"/>
                          </a:solidFill>
                          <a:latin typeface="Arial"/>
                        </a:defRPr>
                      </a:lvl8pPr>
                      <a:lvl9pPr marL="2743200" algn="l" defTabSz="342900" rtl="0" eaLnBrk="1" latinLnBrk="0" hangingPunct="1">
                        <a:defRPr sz="1350" kern="1200">
                          <a:solidFill>
                            <a:schemeClr val="dk1"/>
                          </a:solidFill>
                          <a:latin typeface="Arial"/>
                        </a:defRPr>
                      </a:lvl9pPr>
                    </a:lstStyle>
                    <a:p>
                      <a:pPr marL="0" marR="0" lvl="0" indent="0" algn="r" defTabSz="457250" rtl="0" eaLnBrk="1" fontAlgn="auto" latinLnBrk="0" hangingPunct="1">
                        <a:lnSpc>
                          <a:spcPct val="100000"/>
                        </a:lnSpc>
                        <a:spcBef>
                          <a:spcPts val="0"/>
                        </a:spcBef>
                        <a:spcAft>
                          <a:spcPts val="0"/>
                        </a:spcAft>
                        <a:buClrTx/>
                        <a:buSzTx/>
                        <a:buFontTx/>
                        <a:buNone/>
                        <a:tabLst/>
                        <a:defRPr/>
                      </a:pPr>
                      <a:r>
                        <a:rPr lang="en-US" sz="1050" b="1" dirty="0">
                          <a:solidFill>
                            <a:schemeClr val="tx1"/>
                          </a:solidFill>
                        </a:rPr>
                        <a:t>Improved + Stable, n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dk1"/>
                          </a:solidFill>
                          <a:latin typeface="Arial"/>
                        </a:defRPr>
                      </a:lvl1pPr>
                      <a:lvl2pPr marL="342900" algn="l" defTabSz="342900" rtl="0" eaLnBrk="1" latinLnBrk="0" hangingPunct="1">
                        <a:defRPr sz="1350" kern="1200">
                          <a:solidFill>
                            <a:schemeClr val="dk1"/>
                          </a:solidFill>
                          <a:latin typeface="Arial"/>
                        </a:defRPr>
                      </a:lvl2pPr>
                      <a:lvl3pPr marL="685800" algn="l" defTabSz="342900" rtl="0" eaLnBrk="1" latinLnBrk="0" hangingPunct="1">
                        <a:defRPr sz="1350" kern="1200">
                          <a:solidFill>
                            <a:schemeClr val="dk1"/>
                          </a:solidFill>
                          <a:latin typeface="Arial"/>
                        </a:defRPr>
                      </a:lvl3pPr>
                      <a:lvl4pPr marL="1028700" algn="l" defTabSz="342900" rtl="0" eaLnBrk="1" latinLnBrk="0" hangingPunct="1">
                        <a:defRPr sz="1350" kern="1200">
                          <a:solidFill>
                            <a:schemeClr val="dk1"/>
                          </a:solidFill>
                          <a:latin typeface="Arial"/>
                        </a:defRPr>
                      </a:lvl4pPr>
                      <a:lvl5pPr marL="1371600" algn="l" defTabSz="342900" rtl="0" eaLnBrk="1" latinLnBrk="0" hangingPunct="1">
                        <a:defRPr sz="1350" kern="1200">
                          <a:solidFill>
                            <a:schemeClr val="dk1"/>
                          </a:solidFill>
                          <a:latin typeface="Arial"/>
                        </a:defRPr>
                      </a:lvl5pPr>
                      <a:lvl6pPr marL="1714500" algn="l" defTabSz="342900" rtl="0" eaLnBrk="1" latinLnBrk="0" hangingPunct="1">
                        <a:defRPr sz="1350" kern="1200">
                          <a:solidFill>
                            <a:schemeClr val="dk1"/>
                          </a:solidFill>
                          <a:latin typeface="Arial"/>
                        </a:defRPr>
                      </a:lvl6pPr>
                      <a:lvl7pPr marL="2057400" algn="l" defTabSz="342900" rtl="0" eaLnBrk="1" latinLnBrk="0" hangingPunct="1">
                        <a:defRPr sz="1350" kern="1200">
                          <a:solidFill>
                            <a:schemeClr val="dk1"/>
                          </a:solidFill>
                          <a:latin typeface="Arial"/>
                        </a:defRPr>
                      </a:lvl7pPr>
                      <a:lvl8pPr marL="2400300" algn="l" defTabSz="342900" rtl="0" eaLnBrk="1" latinLnBrk="0" hangingPunct="1">
                        <a:defRPr sz="1350" kern="1200">
                          <a:solidFill>
                            <a:schemeClr val="dk1"/>
                          </a:solidFill>
                          <a:latin typeface="Arial"/>
                        </a:defRPr>
                      </a:lvl8pPr>
                      <a:lvl9pPr marL="2743200" algn="l" defTabSz="342900" rtl="0" eaLnBrk="1" latinLnBrk="0" hangingPunct="1">
                        <a:defRPr sz="1350" kern="1200">
                          <a:solidFill>
                            <a:schemeClr val="dk1"/>
                          </a:solidFill>
                          <a:latin typeface="Arial"/>
                        </a:defRPr>
                      </a:lvl9pPr>
                    </a:lstStyle>
                    <a:p>
                      <a:pPr algn="ctr"/>
                      <a:r>
                        <a:rPr lang="en-US" sz="1050" b="1" dirty="0">
                          <a:solidFill>
                            <a:srgbClr val="00877C"/>
                          </a:solidFill>
                        </a:rPr>
                        <a:t>133 (58.6)</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dk1"/>
                          </a:solidFill>
                          <a:latin typeface="Arial"/>
                        </a:defRPr>
                      </a:lvl1pPr>
                      <a:lvl2pPr marL="342900" algn="l" defTabSz="342900" rtl="0" eaLnBrk="1" latinLnBrk="0" hangingPunct="1">
                        <a:defRPr sz="1350" kern="1200">
                          <a:solidFill>
                            <a:schemeClr val="dk1"/>
                          </a:solidFill>
                          <a:latin typeface="Arial"/>
                        </a:defRPr>
                      </a:lvl2pPr>
                      <a:lvl3pPr marL="685800" algn="l" defTabSz="342900" rtl="0" eaLnBrk="1" latinLnBrk="0" hangingPunct="1">
                        <a:defRPr sz="1350" kern="1200">
                          <a:solidFill>
                            <a:schemeClr val="dk1"/>
                          </a:solidFill>
                          <a:latin typeface="Arial"/>
                        </a:defRPr>
                      </a:lvl3pPr>
                      <a:lvl4pPr marL="1028700" algn="l" defTabSz="342900" rtl="0" eaLnBrk="1" latinLnBrk="0" hangingPunct="1">
                        <a:defRPr sz="1350" kern="1200">
                          <a:solidFill>
                            <a:schemeClr val="dk1"/>
                          </a:solidFill>
                          <a:latin typeface="Arial"/>
                        </a:defRPr>
                      </a:lvl4pPr>
                      <a:lvl5pPr marL="1371600" algn="l" defTabSz="342900" rtl="0" eaLnBrk="1" latinLnBrk="0" hangingPunct="1">
                        <a:defRPr sz="1350" kern="1200">
                          <a:solidFill>
                            <a:schemeClr val="dk1"/>
                          </a:solidFill>
                          <a:latin typeface="Arial"/>
                        </a:defRPr>
                      </a:lvl5pPr>
                      <a:lvl6pPr marL="1714500" algn="l" defTabSz="342900" rtl="0" eaLnBrk="1" latinLnBrk="0" hangingPunct="1">
                        <a:defRPr sz="1350" kern="1200">
                          <a:solidFill>
                            <a:schemeClr val="dk1"/>
                          </a:solidFill>
                          <a:latin typeface="Arial"/>
                        </a:defRPr>
                      </a:lvl6pPr>
                      <a:lvl7pPr marL="2057400" algn="l" defTabSz="342900" rtl="0" eaLnBrk="1" latinLnBrk="0" hangingPunct="1">
                        <a:defRPr sz="1350" kern="1200">
                          <a:solidFill>
                            <a:schemeClr val="dk1"/>
                          </a:solidFill>
                          <a:latin typeface="Arial"/>
                        </a:defRPr>
                      </a:lvl7pPr>
                      <a:lvl8pPr marL="2400300" algn="l" defTabSz="342900" rtl="0" eaLnBrk="1" latinLnBrk="0" hangingPunct="1">
                        <a:defRPr sz="1350" kern="1200">
                          <a:solidFill>
                            <a:schemeClr val="dk1"/>
                          </a:solidFill>
                          <a:latin typeface="Arial"/>
                        </a:defRPr>
                      </a:lvl8pPr>
                      <a:lvl9pPr marL="2743200" algn="l" defTabSz="342900" rtl="0" eaLnBrk="1" latinLnBrk="0" hangingPunct="1">
                        <a:defRPr sz="1350" kern="1200">
                          <a:solidFill>
                            <a:schemeClr val="dk1"/>
                          </a:solidFill>
                          <a:latin typeface="Arial"/>
                        </a:defRPr>
                      </a:lvl9pPr>
                    </a:lstStyle>
                    <a:p>
                      <a:pPr algn="ctr"/>
                      <a:r>
                        <a:rPr lang="en-US" sz="1050" b="1" dirty="0">
                          <a:solidFill>
                            <a:srgbClr val="610F0F"/>
                          </a:solidFill>
                        </a:rPr>
                        <a:t>138 (60.5)</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dk1"/>
                          </a:solidFill>
                          <a:latin typeface="Arial"/>
                        </a:defRPr>
                      </a:lvl1pPr>
                      <a:lvl2pPr marL="342900" algn="l" defTabSz="342900" rtl="0" eaLnBrk="1" latinLnBrk="0" hangingPunct="1">
                        <a:defRPr sz="1350" kern="1200">
                          <a:solidFill>
                            <a:schemeClr val="dk1"/>
                          </a:solidFill>
                          <a:latin typeface="Arial"/>
                        </a:defRPr>
                      </a:lvl2pPr>
                      <a:lvl3pPr marL="685800" algn="l" defTabSz="342900" rtl="0" eaLnBrk="1" latinLnBrk="0" hangingPunct="1">
                        <a:defRPr sz="1350" kern="1200">
                          <a:solidFill>
                            <a:schemeClr val="dk1"/>
                          </a:solidFill>
                          <a:latin typeface="Arial"/>
                        </a:defRPr>
                      </a:lvl3pPr>
                      <a:lvl4pPr marL="1028700" algn="l" defTabSz="342900" rtl="0" eaLnBrk="1" latinLnBrk="0" hangingPunct="1">
                        <a:defRPr sz="1350" kern="1200">
                          <a:solidFill>
                            <a:schemeClr val="dk1"/>
                          </a:solidFill>
                          <a:latin typeface="Arial"/>
                        </a:defRPr>
                      </a:lvl4pPr>
                      <a:lvl5pPr marL="1371600" algn="l" defTabSz="342900" rtl="0" eaLnBrk="1" latinLnBrk="0" hangingPunct="1">
                        <a:defRPr sz="1350" kern="1200">
                          <a:solidFill>
                            <a:schemeClr val="dk1"/>
                          </a:solidFill>
                          <a:latin typeface="Arial"/>
                        </a:defRPr>
                      </a:lvl5pPr>
                      <a:lvl6pPr marL="1714500" algn="l" defTabSz="342900" rtl="0" eaLnBrk="1" latinLnBrk="0" hangingPunct="1">
                        <a:defRPr sz="1350" kern="1200">
                          <a:solidFill>
                            <a:schemeClr val="dk1"/>
                          </a:solidFill>
                          <a:latin typeface="Arial"/>
                        </a:defRPr>
                      </a:lvl6pPr>
                      <a:lvl7pPr marL="2057400" algn="l" defTabSz="342900" rtl="0" eaLnBrk="1" latinLnBrk="0" hangingPunct="1">
                        <a:defRPr sz="1350" kern="1200">
                          <a:solidFill>
                            <a:schemeClr val="dk1"/>
                          </a:solidFill>
                          <a:latin typeface="Arial"/>
                        </a:defRPr>
                      </a:lvl7pPr>
                      <a:lvl8pPr marL="2400300" algn="l" defTabSz="342900" rtl="0" eaLnBrk="1" latinLnBrk="0" hangingPunct="1">
                        <a:defRPr sz="1350" kern="1200">
                          <a:solidFill>
                            <a:schemeClr val="dk1"/>
                          </a:solidFill>
                          <a:latin typeface="Arial"/>
                        </a:defRPr>
                      </a:lvl8pPr>
                      <a:lvl9pPr marL="2743200" algn="l" defTabSz="342900" rtl="0" eaLnBrk="1" latinLnBrk="0" hangingPunct="1">
                        <a:defRPr sz="1350" kern="1200">
                          <a:solidFill>
                            <a:schemeClr val="dk1"/>
                          </a:solidFill>
                          <a:latin typeface="Arial"/>
                        </a:defRPr>
                      </a:lvl9pPr>
                    </a:lstStyle>
                    <a:p>
                      <a:pPr algn="ctr"/>
                      <a:endParaRPr lang="en-US" sz="1050" b="1"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dk1"/>
                          </a:solidFill>
                          <a:latin typeface="Arial"/>
                        </a:defRPr>
                      </a:lvl1pPr>
                      <a:lvl2pPr marL="342900" algn="l" defTabSz="342900" rtl="0" eaLnBrk="1" latinLnBrk="0" hangingPunct="1">
                        <a:defRPr sz="1350" kern="1200">
                          <a:solidFill>
                            <a:schemeClr val="dk1"/>
                          </a:solidFill>
                          <a:latin typeface="Arial"/>
                        </a:defRPr>
                      </a:lvl2pPr>
                      <a:lvl3pPr marL="685800" algn="l" defTabSz="342900" rtl="0" eaLnBrk="1" latinLnBrk="0" hangingPunct="1">
                        <a:defRPr sz="1350" kern="1200">
                          <a:solidFill>
                            <a:schemeClr val="dk1"/>
                          </a:solidFill>
                          <a:latin typeface="Arial"/>
                        </a:defRPr>
                      </a:lvl3pPr>
                      <a:lvl4pPr marL="1028700" algn="l" defTabSz="342900" rtl="0" eaLnBrk="1" latinLnBrk="0" hangingPunct="1">
                        <a:defRPr sz="1350" kern="1200">
                          <a:solidFill>
                            <a:schemeClr val="dk1"/>
                          </a:solidFill>
                          <a:latin typeface="Arial"/>
                        </a:defRPr>
                      </a:lvl4pPr>
                      <a:lvl5pPr marL="1371600" algn="l" defTabSz="342900" rtl="0" eaLnBrk="1" latinLnBrk="0" hangingPunct="1">
                        <a:defRPr sz="1350" kern="1200">
                          <a:solidFill>
                            <a:schemeClr val="dk1"/>
                          </a:solidFill>
                          <a:latin typeface="Arial"/>
                        </a:defRPr>
                      </a:lvl5pPr>
                      <a:lvl6pPr marL="1714500" algn="l" defTabSz="342900" rtl="0" eaLnBrk="1" latinLnBrk="0" hangingPunct="1">
                        <a:defRPr sz="1350" kern="1200">
                          <a:solidFill>
                            <a:schemeClr val="dk1"/>
                          </a:solidFill>
                          <a:latin typeface="Arial"/>
                        </a:defRPr>
                      </a:lvl6pPr>
                      <a:lvl7pPr marL="2057400" algn="l" defTabSz="342900" rtl="0" eaLnBrk="1" latinLnBrk="0" hangingPunct="1">
                        <a:defRPr sz="1350" kern="1200">
                          <a:solidFill>
                            <a:schemeClr val="dk1"/>
                          </a:solidFill>
                          <a:latin typeface="Arial"/>
                        </a:defRPr>
                      </a:lvl7pPr>
                      <a:lvl8pPr marL="2400300" algn="l" defTabSz="342900" rtl="0" eaLnBrk="1" latinLnBrk="0" hangingPunct="1">
                        <a:defRPr sz="1350" kern="1200">
                          <a:solidFill>
                            <a:schemeClr val="dk1"/>
                          </a:solidFill>
                          <a:latin typeface="Arial"/>
                        </a:defRPr>
                      </a:lvl8pPr>
                      <a:lvl9pPr marL="2743200" algn="l" defTabSz="342900" rtl="0" eaLnBrk="1" latinLnBrk="0" hangingPunct="1">
                        <a:defRPr sz="1350" kern="1200">
                          <a:solidFill>
                            <a:schemeClr val="dk1"/>
                          </a:solidFill>
                          <a:latin typeface="Arial"/>
                        </a:defRPr>
                      </a:lvl9pPr>
                    </a:lstStyle>
                    <a:p>
                      <a:pPr algn="ctr"/>
                      <a:r>
                        <a:rPr lang="en-US" sz="1050" b="1" dirty="0">
                          <a:solidFill>
                            <a:srgbClr val="00877C"/>
                          </a:solidFill>
                        </a:rPr>
                        <a:t>168 (74.0)</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dk1"/>
                          </a:solidFill>
                          <a:latin typeface="Arial"/>
                        </a:defRPr>
                      </a:lvl1pPr>
                      <a:lvl2pPr marL="342900" algn="l" defTabSz="342900" rtl="0" eaLnBrk="1" latinLnBrk="0" hangingPunct="1">
                        <a:defRPr sz="1350" kern="1200">
                          <a:solidFill>
                            <a:schemeClr val="dk1"/>
                          </a:solidFill>
                          <a:latin typeface="Arial"/>
                        </a:defRPr>
                      </a:lvl2pPr>
                      <a:lvl3pPr marL="685800" algn="l" defTabSz="342900" rtl="0" eaLnBrk="1" latinLnBrk="0" hangingPunct="1">
                        <a:defRPr sz="1350" kern="1200">
                          <a:solidFill>
                            <a:schemeClr val="dk1"/>
                          </a:solidFill>
                          <a:latin typeface="Arial"/>
                        </a:defRPr>
                      </a:lvl3pPr>
                      <a:lvl4pPr marL="1028700" algn="l" defTabSz="342900" rtl="0" eaLnBrk="1" latinLnBrk="0" hangingPunct="1">
                        <a:defRPr sz="1350" kern="1200">
                          <a:solidFill>
                            <a:schemeClr val="dk1"/>
                          </a:solidFill>
                          <a:latin typeface="Arial"/>
                        </a:defRPr>
                      </a:lvl4pPr>
                      <a:lvl5pPr marL="1371600" algn="l" defTabSz="342900" rtl="0" eaLnBrk="1" latinLnBrk="0" hangingPunct="1">
                        <a:defRPr sz="1350" kern="1200">
                          <a:solidFill>
                            <a:schemeClr val="dk1"/>
                          </a:solidFill>
                          <a:latin typeface="Arial"/>
                        </a:defRPr>
                      </a:lvl5pPr>
                      <a:lvl6pPr marL="1714500" algn="l" defTabSz="342900" rtl="0" eaLnBrk="1" latinLnBrk="0" hangingPunct="1">
                        <a:defRPr sz="1350" kern="1200">
                          <a:solidFill>
                            <a:schemeClr val="dk1"/>
                          </a:solidFill>
                          <a:latin typeface="Arial"/>
                        </a:defRPr>
                      </a:lvl6pPr>
                      <a:lvl7pPr marL="2057400" algn="l" defTabSz="342900" rtl="0" eaLnBrk="1" latinLnBrk="0" hangingPunct="1">
                        <a:defRPr sz="1350" kern="1200">
                          <a:solidFill>
                            <a:schemeClr val="dk1"/>
                          </a:solidFill>
                          <a:latin typeface="Arial"/>
                        </a:defRPr>
                      </a:lvl7pPr>
                      <a:lvl8pPr marL="2400300" algn="l" defTabSz="342900" rtl="0" eaLnBrk="1" latinLnBrk="0" hangingPunct="1">
                        <a:defRPr sz="1350" kern="1200">
                          <a:solidFill>
                            <a:schemeClr val="dk1"/>
                          </a:solidFill>
                          <a:latin typeface="Arial"/>
                        </a:defRPr>
                      </a:lvl8pPr>
                      <a:lvl9pPr marL="2743200" algn="l" defTabSz="342900" rtl="0" eaLnBrk="1" latinLnBrk="0" hangingPunct="1">
                        <a:defRPr sz="1350" kern="1200">
                          <a:solidFill>
                            <a:schemeClr val="dk1"/>
                          </a:solidFill>
                          <a:latin typeface="Arial"/>
                        </a:defRPr>
                      </a:lvl9pPr>
                    </a:lstStyle>
                    <a:p>
                      <a:pPr algn="ctr"/>
                      <a:r>
                        <a:rPr lang="en-US" sz="1050" b="1" dirty="0">
                          <a:solidFill>
                            <a:srgbClr val="610F0F"/>
                          </a:solidFill>
                        </a:rPr>
                        <a:t>156 (68.4)</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dk1"/>
                          </a:solidFill>
                          <a:latin typeface="Arial"/>
                        </a:defRPr>
                      </a:lvl1pPr>
                      <a:lvl2pPr marL="342900" algn="l" defTabSz="342900" rtl="0" eaLnBrk="1" latinLnBrk="0" hangingPunct="1">
                        <a:defRPr sz="1350" kern="1200">
                          <a:solidFill>
                            <a:schemeClr val="dk1"/>
                          </a:solidFill>
                          <a:latin typeface="Arial"/>
                        </a:defRPr>
                      </a:lvl2pPr>
                      <a:lvl3pPr marL="685800" algn="l" defTabSz="342900" rtl="0" eaLnBrk="1" latinLnBrk="0" hangingPunct="1">
                        <a:defRPr sz="1350" kern="1200">
                          <a:solidFill>
                            <a:schemeClr val="dk1"/>
                          </a:solidFill>
                          <a:latin typeface="Arial"/>
                        </a:defRPr>
                      </a:lvl3pPr>
                      <a:lvl4pPr marL="1028700" algn="l" defTabSz="342900" rtl="0" eaLnBrk="1" latinLnBrk="0" hangingPunct="1">
                        <a:defRPr sz="1350" kern="1200">
                          <a:solidFill>
                            <a:schemeClr val="dk1"/>
                          </a:solidFill>
                          <a:latin typeface="Arial"/>
                        </a:defRPr>
                      </a:lvl4pPr>
                      <a:lvl5pPr marL="1371600" algn="l" defTabSz="342900" rtl="0" eaLnBrk="1" latinLnBrk="0" hangingPunct="1">
                        <a:defRPr sz="1350" kern="1200">
                          <a:solidFill>
                            <a:schemeClr val="dk1"/>
                          </a:solidFill>
                          <a:latin typeface="Arial"/>
                        </a:defRPr>
                      </a:lvl5pPr>
                      <a:lvl6pPr marL="1714500" algn="l" defTabSz="342900" rtl="0" eaLnBrk="1" latinLnBrk="0" hangingPunct="1">
                        <a:defRPr sz="1350" kern="1200">
                          <a:solidFill>
                            <a:schemeClr val="dk1"/>
                          </a:solidFill>
                          <a:latin typeface="Arial"/>
                        </a:defRPr>
                      </a:lvl6pPr>
                      <a:lvl7pPr marL="2057400" algn="l" defTabSz="342900" rtl="0" eaLnBrk="1" latinLnBrk="0" hangingPunct="1">
                        <a:defRPr sz="1350" kern="1200">
                          <a:solidFill>
                            <a:schemeClr val="dk1"/>
                          </a:solidFill>
                          <a:latin typeface="Arial"/>
                        </a:defRPr>
                      </a:lvl7pPr>
                      <a:lvl8pPr marL="2400300" algn="l" defTabSz="342900" rtl="0" eaLnBrk="1" latinLnBrk="0" hangingPunct="1">
                        <a:defRPr sz="1350" kern="1200">
                          <a:solidFill>
                            <a:schemeClr val="dk1"/>
                          </a:solidFill>
                          <a:latin typeface="Arial"/>
                        </a:defRPr>
                      </a:lvl8pPr>
                      <a:lvl9pPr marL="2743200" algn="l" defTabSz="342900" rtl="0" eaLnBrk="1" latinLnBrk="0" hangingPunct="1">
                        <a:defRPr sz="1350" kern="1200">
                          <a:solidFill>
                            <a:schemeClr val="dk1"/>
                          </a:solidFill>
                          <a:latin typeface="Arial"/>
                        </a:defRPr>
                      </a:lvl9pPr>
                    </a:lstStyle>
                    <a:p>
                      <a:pPr algn="ctr"/>
                      <a:endParaRPr lang="en-US" sz="1050" b="1"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dk1"/>
                          </a:solidFill>
                          <a:latin typeface="Arial"/>
                        </a:defRPr>
                      </a:lvl1pPr>
                      <a:lvl2pPr marL="342900" algn="l" defTabSz="342900" rtl="0" eaLnBrk="1" latinLnBrk="0" hangingPunct="1">
                        <a:defRPr sz="1350" kern="1200">
                          <a:solidFill>
                            <a:schemeClr val="dk1"/>
                          </a:solidFill>
                          <a:latin typeface="Arial"/>
                        </a:defRPr>
                      </a:lvl2pPr>
                      <a:lvl3pPr marL="685800" algn="l" defTabSz="342900" rtl="0" eaLnBrk="1" latinLnBrk="0" hangingPunct="1">
                        <a:defRPr sz="1350" kern="1200">
                          <a:solidFill>
                            <a:schemeClr val="dk1"/>
                          </a:solidFill>
                          <a:latin typeface="Arial"/>
                        </a:defRPr>
                      </a:lvl3pPr>
                      <a:lvl4pPr marL="1028700" algn="l" defTabSz="342900" rtl="0" eaLnBrk="1" latinLnBrk="0" hangingPunct="1">
                        <a:defRPr sz="1350" kern="1200">
                          <a:solidFill>
                            <a:schemeClr val="dk1"/>
                          </a:solidFill>
                          <a:latin typeface="Arial"/>
                        </a:defRPr>
                      </a:lvl4pPr>
                      <a:lvl5pPr marL="1371600" algn="l" defTabSz="342900" rtl="0" eaLnBrk="1" latinLnBrk="0" hangingPunct="1">
                        <a:defRPr sz="1350" kern="1200">
                          <a:solidFill>
                            <a:schemeClr val="dk1"/>
                          </a:solidFill>
                          <a:latin typeface="Arial"/>
                        </a:defRPr>
                      </a:lvl5pPr>
                      <a:lvl6pPr marL="1714500" algn="l" defTabSz="342900" rtl="0" eaLnBrk="1" latinLnBrk="0" hangingPunct="1">
                        <a:defRPr sz="1350" kern="1200">
                          <a:solidFill>
                            <a:schemeClr val="dk1"/>
                          </a:solidFill>
                          <a:latin typeface="Arial"/>
                        </a:defRPr>
                      </a:lvl6pPr>
                      <a:lvl7pPr marL="2057400" algn="l" defTabSz="342900" rtl="0" eaLnBrk="1" latinLnBrk="0" hangingPunct="1">
                        <a:defRPr sz="1350" kern="1200">
                          <a:solidFill>
                            <a:schemeClr val="dk1"/>
                          </a:solidFill>
                          <a:latin typeface="Arial"/>
                        </a:defRPr>
                      </a:lvl7pPr>
                      <a:lvl8pPr marL="2400300" algn="l" defTabSz="342900" rtl="0" eaLnBrk="1" latinLnBrk="0" hangingPunct="1">
                        <a:defRPr sz="1350" kern="1200">
                          <a:solidFill>
                            <a:schemeClr val="dk1"/>
                          </a:solidFill>
                          <a:latin typeface="Arial"/>
                        </a:defRPr>
                      </a:lvl8pPr>
                      <a:lvl9pPr marL="2743200" algn="l" defTabSz="342900" rtl="0" eaLnBrk="1" latinLnBrk="0" hangingPunct="1">
                        <a:defRPr sz="1350" kern="1200">
                          <a:solidFill>
                            <a:schemeClr val="dk1"/>
                          </a:solidFill>
                          <a:latin typeface="Arial"/>
                        </a:defRPr>
                      </a:lvl9pPr>
                    </a:lstStyle>
                    <a:p>
                      <a:pPr algn="ctr"/>
                      <a:r>
                        <a:rPr lang="en-US" sz="1050" b="1" dirty="0">
                          <a:solidFill>
                            <a:srgbClr val="00877C"/>
                          </a:solidFill>
                        </a:rPr>
                        <a:t>183 (58.8)</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dk1"/>
                          </a:solidFill>
                          <a:latin typeface="Arial"/>
                        </a:defRPr>
                      </a:lvl1pPr>
                      <a:lvl2pPr marL="342900" algn="l" defTabSz="342900" rtl="0" eaLnBrk="1" latinLnBrk="0" hangingPunct="1">
                        <a:defRPr sz="1350" kern="1200">
                          <a:solidFill>
                            <a:schemeClr val="dk1"/>
                          </a:solidFill>
                          <a:latin typeface="Arial"/>
                        </a:defRPr>
                      </a:lvl2pPr>
                      <a:lvl3pPr marL="685800" algn="l" defTabSz="342900" rtl="0" eaLnBrk="1" latinLnBrk="0" hangingPunct="1">
                        <a:defRPr sz="1350" kern="1200">
                          <a:solidFill>
                            <a:schemeClr val="dk1"/>
                          </a:solidFill>
                          <a:latin typeface="Arial"/>
                        </a:defRPr>
                      </a:lvl3pPr>
                      <a:lvl4pPr marL="1028700" algn="l" defTabSz="342900" rtl="0" eaLnBrk="1" latinLnBrk="0" hangingPunct="1">
                        <a:defRPr sz="1350" kern="1200">
                          <a:solidFill>
                            <a:schemeClr val="dk1"/>
                          </a:solidFill>
                          <a:latin typeface="Arial"/>
                        </a:defRPr>
                      </a:lvl4pPr>
                      <a:lvl5pPr marL="1371600" algn="l" defTabSz="342900" rtl="0" eaLnBrk="1" latinLnBrk="0" hangingPunct="1">
                        <a:defRPr sz="1350" kern="1200">
                          <a:solidFill>
                            <a:schemeClr val="dk1"/>
                          </a:solidFill>
                          <a:latin typeface="Arial"/>
                        </a:defRPr>
                      </a:lvl5pPr>
                      <a:lvl6pPr marL="1714500" algn="l" defTabSz="342900" rtl="0" eaLnBrk="1" latinLnBrk="0" hangingPunct="1">
                        <a:defRPr sz="1350" kern="1200">
                          <a:solidFill>
                            <a:schemeClr val="dk1"/>
                          </a:solidFill>
                          <a:latin typeface="Arial"/>
                        </a:defRPr>
                      </a:lvl6pPr>
                      <a:lvl7pPr marL="2057400" algn="l" defTabSz="342900" rtl="0" eaLnBrk="1" latinLnBrk="0" hangingPunct="1">
                        <a:defRPr sz="1350" kern="1200">
                          <a:solidFill>
                            <a:schemeClr val="dk1"/>
                          </a:solidFill>
                          <a:latin typeface="Arial"/>
                        </a:defRPr>
                      </a:lvl7pPr>
                      <a:lvl8pPr marL="2400300" algn="l" defTabSz="342900" rtl="0" eaLnBrk="1" latinLnBrk="0" hangingPunct="1">
                        <a:defRPr sz="1350" kern="1200">
                          <a:solidFill>
                            <a:schemeClr val="dk1"/>
                          </a:solidFill>
                          <a:latin typeface="Arial"/>
                        </a:defRPr>
                      </a:lvl8pPr>
                      <a:lvl9pPr marL="2743200" algn="l" defTabSz="342900" rtl="0" eaLnBrk="1" latinLnBrk="0" hangingPunct="1">
                        <a:defRPr sz="1350" kern="1200">
                          <a:solidFill>
                            <a:schemeClr val="dk1"/>
                          </a:solidFill>
                          <a:latin typeface="Arial"/>
                        </a:defRPr>
                      </a:lvl9pPr>
                    </a:lstStyle>
                    <a:p>
                      <a:pPr algn="ctr"/>
                      <a:r>
                        <a:rPr lang="en-US" sz="1050" b="1" dirty="0">
                          <a:solidFill>
                            <a:srgbClr val="610F0F"/>
                          </a:solidFill>
                        </a:rPr>
                        <a:t>193 (61.3)</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dk1"/>
                          </a:solidFill>
                          <a:latin typeface="Arial"/>
                        </a:defRPr>
                      </a:lvl1pPr>
                      <a:lvl2pPr marL="342900" algn="l" defTabSz="342900" rtl="0" eaLnBrk="1" latinLnBrk="0" hangingPunct="1">
                        <a:defRPr sz="1350" kern="1200">
                          <a:solidFill>
                            <a:schemeClr val="dk1"/>
                          </a:solidFill>
                          <a:latin typeface="Arial"/>
                        </a:defRPr>
                      </a:lvl2pPr>
                      <a:lvl3pPr marL="685800" algn="l" defTabSz="342900" rtl="0" eaLnBrk="1" latinLnBrk="0" hangingPunct="1">
                        <a:defRPr sz="1350" kern="1200">
                          <a:solidFill>
                            <a:schemeClr val="dk1"/>
                          </a:solidFill>
                          <a:latin typeface="Arial"/>
                        </a:defRPr>
                      </a:lvl3pPr>
                      <a:lvl4pPr marL="1028700" algn="l" defTabSz="342900" rtl="0" eaLnBrk="1" latinLnBrk="0" hangingPunct="1">
                        <a:defRPr sz="1350" kern="1200">
                          <a:solidFill>
                            <a:schemeClr val="dk1"/>
                          </a:solidFill>
                          <a:latin typeface="Arial"/>
                        </a:defRPr>
                      </a:lvl4pPr>
                      <a:lvl5pPr marL="1371600" algn="l" defTabSz="342900" rtl="0" eaLnBrk="1" latinLnBrk="0" hangingPunct="1">
                        <a:defRPr sz="1350" kern="1200">
                          <a:solidFill>
                            <a:schemeClr val="dk1"/>
                          </a:solidFill>
                          <a:latin typeface="Arial"/>
                        </a:defRPr>
                      </a:lvl5pPr>
                      <a:lvl6pPr marL="1714500" algn="l" defTabSz="342900" rtl="0" eaLnBrk="1" latinLnBrk="0" hangingPunct="1">
                        <a:defRPr sz="1350" kern="1200">
                          <a:solidFill>
                            <a:schemeClr val="dk1"/>
                          </a:solidFill>
                          <a:latin typeface="Arial"/>
                        </a:defRPr>
                      </a:lvl6pPr>
                      <a:lvl7pPr marL="2057400" algn="l" defTabSz="342900" rtl="0" eaLnBrk="1" latinLnBrk="0" hangingPunct="1">
                        <a:defRPr sz="1350" kern="1200">
                          <a:solidFill>
                            <a:schemeClr val="dk1"/>
                          </a:solidFill>
                          <a:latin typeface="Arial"/>
                        </a:defRPr>
                      </a:lvl7pPr>
                      <a:lvl8pPr marL="2400300" algn="l" defTabSz="342900" rtl="0" eaLnBrk="1" latinLnBrk="0" hangingPunct="1">
                        <a:defRPr sz="1350" kern="1200">
                          <a:solidFill>
                            <a:schemeClr val="dk1"/>
                          </a:solidFill>
                          <a:latin typeface="Arial"/>
                        </a:defRPr>
                      </a:lvl8pPr>
                      <a:lvl9pPr marL="2743200" algn="l" defTabSz="342900" rtl="0" eaLnBrk="1" latinLnBrk="0" hangingPunct="1">
                        <a:defRPr sz="1350" kern="1200">
                          <a:solidFill>
                            <a:schemeClr val="dk1"/>
                          </a:solidFill>
                          <a:latin typeface="Arial"/>
                        </a:defRPr>
                      </a:lvl9pPr>
                    </a:lstStyle>
                    <a:p>
                      <a:pPr algn="ctr"/>
                      <a:endParaRPr lang="en-US" sz="1050" b="1"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dk1"/>
                          </a:solidFill>
                          <a:latin typeface="Arial"/>
                        </a:defRPr>
                      </a:lvl1pPr>
                      <a:lvl2pPr marL="342900" algn="l" defTabSz="342900" rtl="0" eaLnBrk="1" latinLnBrk="0" hangingPunct="1">
                        <a:defRPr sz="1350" kern="1200">
                          <a:solidFill>
                            <a:schemeClr val="dk1"/>
                          </a:solidFill>
                          <a:latin typeface="Arial"/>
                        </a:defRPr>
                      </a:lvl2pPr>
                      <a:lvl3pPr marL="685800" algn="l" defTabSz="342900" rtl="0" eaLnBrk="1" latinLnBrk="0" hangingPunct="1">
                        <a:defRPr sz="1350" kern="1200">
                          <a:solidFill>
                            <a:schemeClr val="dk1"/>
                          </a:solidFill>
                          <a:latin typeface="Arial"/>
                        </a:defRPr>
                      </a:lvl3pPr>
                      <a:lvl4pPr marL="1028700" algn="l" defTabSz="342900" rtl="0" eaLnBrk="1" latinLnBrk="0" hangingPunct="1">
                        <a:defRPr sz="1350" kern="1200">
                          <a:solidFill>
                            <a:schemeClr val="dk1"/>
                          </a:solidFill>
                          <a:latin typeface="Arial"/>
                        </a:defRPr>
                      </a:lvl4pPr>
                      <a:lvl5pPr marL="1371600" algn="l" defTabSz="342900" rtl="0" eaLnBrk="1" latinLnBrk="0" hangingPunct="1">
                        <a:defRPr sz="1350" kern="1200">
                          <a:solidFill>
                            <a:schemeClr val="dk1"/>
                          </a:solidFill>
                          <a:latin typeface="Arial"/>
                        </a:defRPr>
                      </a:lvl5pPr>
                      <a:lvl6pPr marL="1714500" algn="l" defTabSz="342900" rtl="0" eaLnBrk="1" latinLnBrk="0" hangingPunct="1">
                        <a:defRPr sz="1350" kern="1200">
                          <a:solidFill>
                            <a:schemeClr val="dk1"/>
                          </a:solidFill>
                          <a:latin typeface="Arial"/>
                        </a:defRPr>
                      </a:lvl6pPr>
                      <a:lvl7pPr marL="2057400" algn="l" defTabSz="342900" rtl="0" eaLnBrk="1" latinLnBrk="0" hangingPunct="1">
                        <a:defRPr sz="1350" kern="1200">
                          <a:solidFill>
                            <a:schemeClr val="dk1"/>
                          </a:solidFill>
                          <a:latin typeface="Arial"/>
                        </a:defRPr>
                      </a:lvl7pPr>
                      <a:lvl8pPr marL="2400300" algn="l" defTabSz="342900" rtl="0" eaLnBrk="1" latinLnBrk="0" hangingPunct="1">
                        <a:defRPr sz="1350" kern="1200">
                          <a:solidFill>
                            <a:schemeClr val="dk1"/>
                          </a:solidFill>
                          <a:latin typeface="Arial"/>
                        </a:defRPr>
                      </a:lvl8pPr>
                      <a:lvl9pPr marL="2743200" algn="l" defTabSz="342900" rtl="0" eaLnBrk="1" latinLnBrk="0" hangingPunct="1">
                        <a:defRPr sz="1350" kern="1200">
                          <a:solidFill>
                            <a:schemeClr val="dk1"/>
                          </a:solidFill>
                          <a:latin typeface="Arial"/>
                        </a:defRPr>
                      </a:lvl9pPr>
                    </a:lstStyle>
                    <a:p>
                      <a:pPr algn="ctr"/>
                      <a:r>
                        <a:rPr lang="en-US" sz="1050" b="1" dirty="0">
                          <a:solidFill>
                            <a:srgbClr val="00877C"/>
                          </a:solidFill>
                        </a:rPr>
                        <a:t>229 (73.6)</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dk1"/>
                          </a:solidFill>
                          <a:latin typeface="Arial"/>
                        </a:defRPr>
                      </a:lvl1pPr>
                      <a:lvl2pPr marL="342900" algn="l" defTabSz="342900" rtl="0" eaLnBrk="1" latinLnBrk="0" hangingPunct="1">
                        <a:defRPr sz="1350" kern="1200">
                          <a:solidFill>
                            <a:schemeClr val="dk1"/>
                          </a:solidFill>
                          <a:latin typeface="Arial"/>
                        </a:defRPr>
                      </a:lvl2pPr>
                      <a:lvl3pPr marL="685800" algn="l" defTabSz="342900" rtl="0" eaLnBrk="1" latinLnBrk="0" hangingPunct="1">
                        <a:defRPr sz="1350" kern="1200">
                          <a:solidFill>
                            <a:schemeClr val="dk1"/>
                          </a:solidFill>
                          <a:latin typeface="Arial"/>
                        </a:defRPr>
                      </a:lvl3pPr>
                      <a:lvl4pPr marL="1028700" algn="l" defTabSz="342900" rtl="0" eaLnBrk="1" latinLnBrk="0" hangingPunct="1">
                        <a:defRPr sz="1350" kern="1200">
                          <a:solidFill>
                            <a:schemeClr val="dk1"/>
                          </a:solidFill>
                          <a:latin typeface="Arial"/>
                        </a:defRPr>
                      </a:lvl4pPr>
                      <a:lvl5pPr marL="1371600" algn="l" defTabSz="342900" rtl="0" eaLnBrk="1" latinLnBrk="0" hangingPunct="1">
                        <a:defRPr sz="1350" kern="1200">
                          <a:solidFill>
                            <a:schemeClr val="dk1"/>
                          </a:solidFill>
                          <a:latin typeface="Arial"/>
                        </a:defRPr>
                      </a:lvl5pPr>
                      <a:lvl6pPr marL="1714500" algn="l" defTabSz="342900" rtl="0" eaLnBrk="1" latinLnBrk="0" hangingPunct="1">
                        <a:defRPr sz="1350" kern="1200">
                          <a:solidFill>
                            <a:schemeClr val="dk1"/>
                          </a:solidFill>
                          <a:latin typeface="Arial"/>
                        </a:defRPr>
                      </a:lvl6pPr>
                      <a:lvl7pPr marL="2057400" algn="l" defTabSz="342900" rtl="0" eaLnBrk="1" latinLnBrk="0" hangingPunct="1">
                        <a:defRPr sz="1350" kern="1200">
                          <a:solidFill>
                            <a:schemeClr val="dk1"/>
                          </a:solidFill>
                          <a:latin typeface="Arial"/>
                        </a:defRPr>
                      </a:lvl7pPr>
                      <a:lvl8pPr marL="2400300" algn="l" defTabSz="342900" rtl="0" eaLnBrk="1" latinLnBrk="0" hangingPunct="1">
                        <a:defRPr sz="1350" kern="1200">
                          <a:solidFill>
                            <a:schemeClr val="dk1"/>
                          </a:solidFill>
                          <a:latin typeface="Arial"/>
                        </a:defRPr>
                      </a:lvl8pPr>
                      <a:lvl9pPr marL="2743200" algn="l" defTabSz="342900" rtl="0" eaLnBrk="1" latinLnBrk="0" hangingPunct="1">
                        <a:defRPr sz="1350" kern="1200">
                          <a:solidFill>
                            <a:schemeClr val="dk1"/>
                          </a:solidFill>
                          <a:latin typeface="Arial"/>
                        </a:defRPr>
                      </a:lvl9pPr>
                    </a:lstStyle>
                    <a:p>
                      <a:pPr algn="ctr"/>
                      <a:r>
                        <a:rPr lang="en-US" sz="1050" b="1" dirty="0">
                          <a:solidFill>
                            <a:srgbClr val="610F0F"/>
                          </a:solidFill>
                        </a:rPr>
                        <a:t>215 (68.3)</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7100569"/>
                  </a:ext>
                </a:extLst>
              </a:tr>
            </a:tbl>
          </a:graphicData>
        </a:graphic>
      </p:graphicFrame>
      <p:sp>
        <p:nvSpPr>
          <p:cNvPr id="10" name="Rectangle: Rounded Corners 9">
            <a:extLst>
              <a:ext uri="{FF2B5EF4-FFF2-40B4-BE49-F238E27FC236}">
                <a16:creationId xmlns:a16="http://schemas.microsoft.com/office/drawing/2014/main" id="{304EAB18-D008-C5F8-F6B2-BAE8647784D2}"/>
              </a:ext>
            </a:extLst>
          </p:cNvPr>
          <p:cNvSpPr/>
          <p:nvPr/>
        </p:nvSpPr>
        <p:spPr>
          <a:xfrm>
            <a:off x="950061" y="5572166"/>
            <a:ext cx="8370274" cy="369681"/>
          </a:xfrm>
          <a:prstGeom prst="roundRect">
            <a:avLst/>
          </a:prstGeom>
          <a:noFill/>
          <a:ln w="28575" cap="flat" cmpd="sng" algn="ctr">
            <a:solidFill>
              <a:srgbClr val="D26809"/>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600" cap="none" spc="30" normalizeH="0" baseline="0" noProof="0" dirty="0">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27FC9C31-93D0-8031-1CFF-01D862B3B7A7}"/>
              </a:ext>
            </a:extLst>
          </p:cNvPr>
          <p:cNvSpPr txBox="1"/>
          <p:nvPr/>
        </p:nvSpPr>
        <p:spPr>
          <a:xfrm>
            <a:off x="10232566" y="2673385"/>
            <a:ext cx="776175" cy="215444"/>
          </a:xfrm>
          <a:prstGeom prst="rect">
            <a:avLst/>
          </a:prstGeom>
          <a:noFill/>
        </p:spPr>
        <p:txBody>
          <a:bodyPr wrap="none" lIns="0" tIns="0" rIns="0" bIns="0" rtlCol="0" anchor="t" anchorCtr="0">
            <a:spAutoFit/>
          </a:bodyP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400" b="0"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Improved</a:t>
            </a:r>
          </a:p>
        </p:txBody>
      </p:sp>
      <p:sp>
        <p:nvSpPr>
          <p:cNvPr id="13" name="TextBox 12">
            <a:extLst>
              <a:ext uri="{FF2B5EF4-FFF2-40B4-BE49-F238E27FC236}">
                <a16:creationId xmlns:a16="http://schemas.microsoft.com/office/drawing/2014/main" id="{320A97D0-A98E-F7F0-B021-46DB759A6B90}"/>
              </a:ext>
            </a:extLst>
          </p:cNvPr>
          <p:cNvSpPr txBox="1"/>
          <p:nvPr/>
        </p:nvSpPr>
        <p:spPr>
          <a:xfrm>
            <a:off x="10232566" y="2959052"/>
            <a:ext cx="531236" cy="215444"/>
          </a:xfrm>
          <a:prstGeom prst="rect">
            <a:avLst/>
          </a:prstGeom>
          <a:noFill/>
        </p:spPr>
        <p:txBody>
          <a:bodyPr wrap="none" lIns="0" tIns="0" rIns="0" bIns="0" rtlCol="0" anchor="t" anchorCtr="0">
            <a:spAutoFit/>
          </a:bodyP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400" b="0"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Stable</a:t>
            </a:r>
          </a:p>
        </p:txBody>
      </p:sp>
      <p:sp>
        <p:nvSpPr>
          <p:cNvPr id="14" name="TextBox 13">
            <a:extLst>
              <a:ext uri="{FF2B5EF4-FFF2-40B4-BE49-F238E27FC236}">
                <a16:creationId xmlns:a16="http://schemas.microsoft.com/office/drawing/2014/main" id="{1898E789-C0C8-4389-0F5E-FEEE654A084B}"/>
              </a:ext>
            </a:extLst>
          </p:cNvPr>
          <p:cNvSpPr txBox="1"/>
          <p:nvPr/>
        </p:nvSpPr>
        <p:spPr>
          <a:xfrm>
            <a:off x="10232566" y="3244719"/>
            <a:ext cx="1030410" cy="215444"/>
          </a:xfrm>
          <a:prstGeom prst="rect">
            <a:avLst/>
          </a:prstGeom>
          <a:noFill/>
        </p:spPr>
        <p:txBody>
          <a:bodyPr wrap="none" lIns="0" tIns="0" rIns="0" bIns="0" rtlCol="0" anchor="t" anchorCtr="0">
            <a:spAutoFit/>
          </a:bodyP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400" b="0"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Deteriorated</a:t>
            </a:r>
          </a:p>
        </p:txBody>
      </p:sp>
      <p:sp>
        <p:nvSpPr>
          <p:cNvPr id="15" name="TextBox 14">
            <a:extLst>
              <a:ext uri="{FF2B5EF4-FFF2-40B4-BE49-F238E27FC236}">
                <a16:creationId xmlns:a16="http://schemas.microsoft.com/office/drawing/2014/main" id="{4A1B1F0D-F8E1-046D-2C62-D482A7241FF9}"/>
              </a:ext>
            </a:extLst>
          </p:cNvPr>
          <p:cNvSpPr txBox="1"/>
          <p:nvPr/>
        </p:nvSpPr>
        <p:spPr>
          <a:xfrm>
            <a:off x="10232566" y="3469423"/>
            <a:ext cx="1142364" cy="430887"/>
          </a:xfrm>
          <a:prstGeom prst="rect">
            <a:avLst/>
          </a:prstGeom>
          <a:noFill/>
        </p:spPr>
        <p:txBody>
          <a:bodyPr wrap="none" lIns="0" tIns="0" rIns="0" bIns="0" rtlCol="0" anchor="t" anchorCtr="0">
            <a:spAutoFit/>
          </a:bodyP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400" b="0"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Unconfirmed/</a:t>
            </a:r>
            <a:br>
              <a:rPr kumimoji="0" lang="en-US" sz="1400" b="0"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400" b="0"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Not Assessed</a:t>
            </a:r>
          </a:p>
        </p:txBody>
      </p:sp>
      <p:sp>
        <p:nvSpPr>
          <p:cNvPr id="16" name="TextBox 15">
            <a:extLst>
              <a:ext uri="{FF2B5EF4-FFF2-40B4-BE49-F238E27FC236}">
                <a16:creationId xmlns:a16="http://schemas.microsoft.com/office/drawing/2014/main" id="{7CB62976-DE52-589B-C163-67B425EA9B37}"/>
              </a:ext>
            </a:extLst>
          </p:cNvPr>
          <p:cNvSpPr txBox="1"/>
          <p:nvPr/>
        </p:nvSpPr>
        <p:spPr>
          <a:xfrm>
            <a:off x="9833273" y="2403913"/>
            <a:ext cx="1072153" cy="215444"/>
          </a:xfrm>
          <a:prstGeom prst="rect">
            <a:avLst/>
          </a:prstGeom>
          <a:noFill/>
        </p:spPr>
        <p:txBody>
          <a:bodyPr wrap="none" lIns="0" tIns="0" rIns="0" bIns="0" rtlCol="0" anchor="t" anchorCtr="0">
            <a:spAutoFit/>
          </a:bodyP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877C"/>
                </a:solidFill>
                <a:effectLst/>
                <a:uLnTx/>
                <a:uFillTx/>
                <a:latin typeface="Arial" panose="020B0604020202020204" pitchFamily="34" charset="0"/>
                <a:ea typeface="+mn-ea"/>
                <a:cs typeface="Arial" panose="020B0604020202020204" pitchFamily="34" charset="0"/>
              </a:rPr>
              <a:t>Pembro Arm</a:t>
            </a:r>
          </a:p>
        </p:txBody>
      </p:sp>
      <p:sp>
        <p:nvSpPr>
          <p:cNvPr id="17" name="TextBox 16">
            <a:extLst>
              <a:ext uri="{FF2B5EF4-FFF2-40B4-BE49-F238E27FC236}">
                <a16:creationId xmlns:a16="http://schemas.microsoft.com/office/drawing/2014/main" id="{0295B376-074A-C94B-CE85-751F1675ECEE}"/>
              </a:ext>
            </a:extLst>
          </p:cNvPr>
          <p:cNvSpPr txBox="1"/>
          <p:nvPr/>
        </p:nvSpPr>
        <p:spPr>
          <a:xfrm>
            <a:off x="10232566" y="4230075"/>
            <a:ext cx="776175" cy="215444"/>
          </a:xfrm>
          <a:prstGeom prst="rect">
            <a:avLst/>
          </a:prstGeom>
          <a:noFill/>
        </p:spPr>
        <p:txBody>
          <a:bodyPr wrap="none" lIns="0" tIns="0" rIns="0" bIns="0" rtlCol="0" anchor="t" anchorCtr="0">
            <a:spAutoFit/>
          </a:bodyP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400" b="0"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Improved</a:t>
            </a:r>
          </a:p>
        </p:txBody>
      </p:sp>
      <p:sp>
        <p:nvSpPr>
          <p:cNvPr id="18" name="TextBox 17">
            <a:extLst>
              <a:ext uri="{FF2B5EF4-FFF2-40B4-BE49-F238E27FC236}">
                <a16:creationId xmlns:a16="http://schemas.microsoft.com/office/drawing/2014/main" id="{D1EED91A-75E1-6B16-71BD-029343FA1E04}"/>
              </a:ext>
            </a:extLst>
          </p:cNvPr>
          <p:cNvSpPr txBox="1"/>
          <p:nvPr/>
        </p:nvSpPr>
        <p:spPr>
          <a:xfrm>
            <a:off x="10232566" y="4496068"/>
            <a:ext cx="531236" cy="215444"/>
          </a:xfrm>
          <a:prstGeom prst="rect">
            <a:avLst/>
          </a:prstGeom>
          <a:noFill/>
        </p:spPr>
        <p:txBody>
          <a:bodyPr wrap="none" lIns="0" tIns="0" rIns="0" bIns="0" rtlCol="0" anchor="t" anchorCtr="0">
            <a:spAutoFit/>
          </a:bodyP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400" b="0"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Stable</a:t>
            </a:r>
          </a:p>
        </p:txBody>
      </p:sp>
      <p:sp>
        <p:nvSpPr>
          <p:cNvPr id="19" name="TextBox 18">
            <a:extLst>
              <a:ext uri="{FF2B5EF4-FFF2-40B4-BE49-F238E27FC236}">
                <a16:creationId xmlns:a16="http://schemas.microsoft.com/office/drawing/2014/main" id="{198FFD65-98D2-AAA7-4482-DEB350580727}"/>
              </a:ext>
            </a:extLst>
          </p:cNvPr>
          <p:cNvSpPr txBox="1"/>
          <p:nvPr/>
        </p:nvSpPr>
        <p:spPr>
          <a:xfrm>
            <a:off x="10232566" y="4770770"/>
            <a:ext cx="1030410" cy="215444"/>
          </a:xfrm>
          <a:prstGeom prst="rect">
            <a:avLst/>
          </a:prstGeom>
          <a:noFill/>
        </p:spPr>
        <p:txBody>
          <a:bodyPr wrap="none" lIns="0" tIns="0" rIns="0" bIns="0" rtlCol="0" anchor="t" anchorCtr="0">
            <a:spAutoFit/>
          </a:bodyP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400" b="0"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Deteriorated</a:t>
            </a:r>
          </a:p>
        </p:txBody>
      </p:sp>
      <p:sp>
        <p:nvSpPr>
          <p:cNvPr id="20" name="TextBox 19">
            <a:extLst>
              <a:ext uri="{FF2B5EF4-FFF2-40B4-BE49-F238E27FC236}">
                <a16:creationId xmlns:a16="http://schemas.microsoft.com/office/drawing/2014/main" id="{946392A2-C019-8F0D-1FA4-C60A9441DA64}"/>
              </a:ext>
            </a:extLst>
          </p:cNvPr>
          <p:cNvSpPr txBox="1"/>
          <p:nvPr/>
        </p:nvSpPr>
        <p:spPr>
          <a:xfrm>
            <a:off x="10223857" y="5028053"/>
            <a:ext cx="1142364" cy="430887"/>
          </a:xfrm>
          <a:prstGeom prst="rect">
            <a:avLst/>
          </a:prstGeom>
          <a:noFill/>
        </p:spPr>
        <p:txBody>
          <a:bodyPr wrap="none" lIns="0" tIns="0" rIns="0" bIns="0" rtlCol="0" anchor="t" anchorCtr="0">
            <a:spAutoFit/>
          </a:bodyP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400" b="0"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Unconfirmed/</a:t>
            </a:r>
            <a:br>
              <a:rPr kumimoji="0" lang="en-US" sz="1400" b="0"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400" b="0"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Not Assessed</a:t>
            </a:r>
          </a:p>
        </p:txBody>
      </p:sp>
      <p:sp>
        <p:nvSpPr>
          <p:cNvPr id="21" name="TextBox 20">
            <a:extLst>
              <a:ext uri="{FF2B5EF4-FFF2-40B4-BE49-F238E27FC236}">
                <a16:creationId xmlns:a16="http://schemas.microsoft.com/office/drawing/2014/main" id="{6BC1B5A5-9324-7249-1CF2-B3F63D1A59E4}"/>
              </a:ext>
            </a:extLst>
          </p:cNvPr>
          <p:cNvSpPr txBox="1"/>
          <p:nvPr/>
        </p:nvSpPr>
        <p:spPr>
          <a:xfrm>
            <a:off x="9833273" y="3953298"/>
            <a:ext cx="1132105" cy="215444"/>
          </a:xfrm>
          <a:prstGeom prst="rect">
            <a:avLst/>
          </a:prstGeom>
          <a:noFill/>
        </p:spPr>
        <p:txBody>
          <a:bodyPr wrap="none" lIns="0" tIns="0" rIns="0" bIns="0" rtlCol="0" anchor="t" anchorCtr="0">
            <a:spAutoFit/>
          </a:bodyP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400" b="1" i="0" u="none" strike="noStrike" kern="600" cap="none" spc="3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Placebo Arm</a:t>
            </a:r>
          </a:p>
        </p:txBody>
      </p:sp>
      <p:sp>
        <p:nvSpPr>
          <p:cNvPr id="22" name="Rectangle 21">
            <a:extLst>
              <a:ext uri="{FF2B5EF4-FFF2-40B4-BE49-F238E27FC236}">
                <a16:creationId xmlns:a16="http://schemas.microsoft.com/office/drawing/2014/main" id="{0DDDB078-1AB4-E185-57F8-C983E4220C73}"/>
              </a:ext>
            </a:extLst>
          </p:cNvPr>
          <p:cNvSpPr/>
          <p:nvPr/>
        </p:nvSpPr>
        <p:spPr>
          <a:xfrm>
            <a:off x="9961825" y="2689806"/>
            <a:ext cx="182880" cy="182880"/>
          </a:xfrm>
          <a:prstGeom prst="rect">
            <a:avLst/>
          </a:prstGeom>
          <a:solidFill>
            <a:srgbClr val="00877C"/>
          </a:solidFill>
          <a:ln w="635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50" rtl="0" eaLnBrk="1" fontAlgn="auto" latinLnBrk="0" hangingPunct="1">
              <a:lnSpc>
                <a:spcPct val="100000"/>
              </a:lnSpc>
              <a:spcBef>
                <a:spcPts val="0"/>
              </a:spcBef>
              <a:spcAft>
                <a:spcPts val="0"/>
              </a:spcAft>
              <a:buClrTx/>
              <a:buSzTx/>
              <a:buFontTx/>
              <a:buNone/>
              <a:tabLst/>
              <a:defRPr/>
            </a:pPr>
            <a:endParaRPr kumimoji="0" lang="en-US" sz="1400" b="0" i="0" u="none" strike="noStrike" kern="600" cap="none" spc="3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3" name="Rectangle 22">
            <a:extLst>
              <a:ext uri="{FF2B5EF4-FFF2-40B4-BE49-F238E27FC236}">
                <a16:creationId xmlns:a16="http://schemas.microsoft.com/office/drawing/2014/main" id="{B2882A0A-3BFD-6989-2E2E-8357574A8E6B}"/>
              </a:ext>
            </a:extLst>
          </p:cNvPr>
          <p:cNvSpPr/>
          <p:nvPr/>
        </p:nvSpPr>
        <p:spPr>
          <a:xfrm>
            <a:off x="9961825" y="2973349"/>
            <a:ext cx="182880" cy="182880"/>
          </a:xfrm>
          <a:prstGeom prst="rect">
            <a:avLst/>
          </a:prstGeom>
          <a:solidFill>
            <a:srgbClr val="6ECEB2"/>
          </a:solidFill>
          <a:ln w="635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50" rtl="0" eaLnBrk="1" fontAlgn="auto" latinLnBrk="0" hangingPunct="1">
              <a:lnSpc>
                <a:spcPct val="100000"/>
              </a:lnSpc>
              <a:spcBef>
                <a:spcPts val="0"/>
              </a:spcBef>
              <a:spcAft>
                <a:spcPts val="0"/>
              </a:spcAft>
              <a:buClrTx/>
              <a:buSzTx/>
              <a:buFontTx/>
              <a:buNone/>
              <a:tabLst/>
              <a:defRPr/>
            </a:pPr>
            <a:endParaRPr kumimoji="0" lang="en-US" sz="1400" b="0" i="0" u="none" strike="noStrike" kern="600" cap="none" spc="3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Rectangle 23">
            <a:extLst>
              <a:ext uri="{FF2B5EF4-FFF2-40B4-BE49-F238E27FC236}">
                <a16:creationId xmlns:a16="http://schemas.microsoft.com/office/drawing/2014/main" id="{1C837F10-083D-A250-45F0-608DA0FF4413}"/>
              </a:ext>
            </a:extLst>
          </p:cNvPr>
          <p:cNvSpPr/>
          <p:nvPr/>
        </p:nvSpPr>
        <p:spPr>
          <a:xfrm>
            <a:off x="9961825" y="3256892"/>
            <a:ext cx="182880" cy="182880"/>
          </a:xfrm>
          <a:prstGeom prst="rect">
            <a:avLst/>
          </a:prstGeom>
          <a:solidFill>
            <a:srgbClr val="7F7F7F"/>
          </a:solidFill>
          <a:ln w="635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50" rtl="0" eaLnBrk="1" fontAlgn="auto" latinLnBrk="0" hangingPunct="1">
              <a:lnSpc>
                <a:spcPct val="100000"/>
              </a:lnSpc>
              <a:spcBef>
                <a:spcPts val="0"/>
              </a:spcBef>
              <a:spcAft>
                <a:spcPts val="0"/>
              </a:spcAft>
              <a:buClrTx/>
              <a:buSzTx/>
              <a:buFontTx/>
              <a:buNone/>
              <a:tabLst/>
              <a:defRPr/>
            </a:pPr>
            <a:endParaRPr kumimoji="0" lang="en-US" sz="1400" b="0" i="0" u="none" strike="noStrike" kern="600" cap="none" spc="3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 name="Rectangle 24">
            <a:extLst>
              <a:ext uri="{FF2B5EF4-FFF2-40B4-BE49-F238E27FC236}">
                <a16:creationId xmlns:a16="http://schemas.microsoft.com/office/drawing/2014/main" id="{71590397-ED85-EE3F-5DDD-0D82FA1FCDAE}"/>
              </a:ext>
            </a:extLst>
          </p:cNvPr>
          <p:cNvSpPr/>
          <p:nvPr/>
        </p:nvSpPr>
        <p:spPr>
          <a:xfrm>
            <a:off x="9961825" y="3540436"/>
            <a:ext cx="182880" cy="182880"/>
          </a:xfrm>
          <a:prstGeom prst="rect">
            <a:avLst/>
          </a:prstGeom>
          <a:solidFill>
            <a:srgbClr val="000000"/>
          </a:solidFill>
          <a:ln w="635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50" rtl="0" eaLnBrk="1" fontAlgn="auto" latinLnBrk="0" hangingPunct="1">
              <a:lnSpc>
                <a:spcPct val="100000"/>
              </a:lnSpc>
              <a:spcBef>
                <a:spcPts val="0"/>
              </a:spcBef>
              <a:spcAft>
                <a:spcPts val="0"/>
              </a:spcAft>
              <a:buClrTx/>
              <a:buSzTx/>
              <a:buFontTx/>
              <a:buNone/>
              <a:tabLst/>
              <a:defRPr/>
            </a:pPr>
            <a:endParaRPr kumimoji="0" lang="en-US" sz="1400" b="0" i="0" u="none" strike="noStrike" kern="600" cap="none" spc="3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 name="Rectangle 25">
            <a:extLst>
              <a:ext uri="{FF2B5EF4-FFF2-40B4-BE49-F238E27FC236}">
                <a16:creationId xmlns:a16="http://schemas.microsoft.com/office/drawing/2014/main" id="{2AF0D657-EA5F-6047-44A9-28E8FEF740B4}"/>
              </a:ext>
            </a:extLst>
          </p:cNvPr>
          <p:cNvSpPr/>
          <p:nvPr/>
        </p:nvSpPr>
        <p:spPr>
          <a:xfrm>
            <a:off x="9961825" y="4244539"/>
            <a:ext cx="182880" cy="182880"/>
          </a:xfrm>
          <a:prstGeom prst="rect">
            <a:avLst/>
          </a:prstGeom>
          <a:solidFill>
            <a:srgbClr val="610F0F"/>
          </a:solidFill>
          <a:ln w="635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50" rtl="0" eaLnBrk="1" fontAlgn="auto" latinLnBrk="0" hangingPunct="1">
              <a:lnSpc>
                <a:spcPct val="100000"/>
              </a:lnSpc>
              <a:spcBef>
                <a:spcPts val="0"/>
              </a:spcBef>
              <a:spcAft>
                <a:spcPts val="0"/>
              </a:spcAft>
              <a:buClrTx/>
              <a:buSzTx/>
              <a:buFontTx/>
              <a:buNone/>
              <a:tabLst/>
              <a:defRPr/>
            </a:pPr>
            <a:endParaRPr kumimoji="0" lang="en-US" sz="1400" b="0" i="0" u="none" strike="noStrike" kern="600" cap="none" spc="3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 name="Rectangle 26">
            <a:extLst>
              <a:ext uri="{FF2B5EF4-FFF2-40B4-BE49-F238E27FC236}">
                <a16:creationId xmlns:a16="http://schemas.microsoft.com/office/drawing/2014/main" id="{AA33E497-90FC-5EFF-0D95-034B62EFA5D1}"/>
              </a:ext>
            </a:extLst>
          </p:cNvPr>
          <p:cNvSpPr/>
          <p:nvPr/>
        </p:nvSpPr>
        <p:spPr>
          <a:xfrm>
            <a:off x="9961825" y="4511066"/>
            <a:ext cx="182880" cy="182880"/>
          </a:xfrm>
          <a:prstGeom prst="rect">
            <a:avLst/>
          </a:prstGeom>
          <a:solidFill>
            <a:srgbClr val="D99694"/>
          </a:solidFill>
          <a:ln w="635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50" rtl="0" eaLnBrk="1" fontAlgn="auto" latinLnBrk="0" hangingPunct="1">
              <a:lnSpc>
                <a:spcPct val="100000"/>
              </a:lnSpc>
              <a:spcBef>
                <a:spcPts val="0"/>
              </a:spcBef>
              <a:spcAft>
                <a:spcPts val="0"/>
              </a:spcAft>
              <a:buClrTx/>
              <a:buSzTx/>
              <a:buFontTx/>
              <a:buNone/>
              <a:tabLst/>
              <a:defRPr/>
            </a:pPr>
            <a:endParaRPr kumimoji="0" lang="en-US" sz="1400" b="0" i="0" u="none" strike="noStrike" kern="600" cap="none" spc="3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Rectangle 27">
            <a:extLst>
              <a:ext uri="{FF2B5EF4-FFF2-40B4-BE49-F238E27FC236}">
                <a16:creationId xmlns:a16="http://schemas.microsoft.com/office/drawing/2014/main" id="{9D66B7A5-51B2-3558-E516-49370CA5D4C7}"/>
              </a:ext>
            </a:extLst>
          </p:cNvPr>
          <p:cNvSpPr/>
          <p:nvPr/>
        </p:nvSpPr>
        <p:spPr>
          <a:xfrm>
            <a:off x="9961825" y="4777593"/>
            <a:ext cx="182880" cy="182880"/>
          </a:xfrm>
          <a:prstGeom prst="rect">
            <a:avLst/>
          </a:prstGeom>
          <a:solidFill>
            <a:srgbClr val="A6A6A6"/>
          </a:solidFill>
          <a:ln w="635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50" rtl="0" eaLnBrk="1" fontAlgn="auto" latinLnBrk="0" hangingPunct="1">
              <a:lnSpc>
                <a:spcPct val="100000"/>
              </a:lnSpc>
              <a:spcBef>
                <a:spcPts val="0"/>
              </a:spcBef>
              <a:spcAft>
                <a:spcPts val="0"/>
              </a:spcAft>
              <a:buClrTx/>
              <a:buSzTx/>
              <a:buFontTx/>
              <a:buNone/>
              <a:tabLst/>
              <a:defRPr/>
            </a:pPr>
            <a:endParaRPr kumimoji="0" lang="en-US" sz="1400" b="0" i="0" u="none" strike="noStrike" kern="600" cap="none" spc="3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 name="Rectangle 28">
            <a:extLst>
              <a:ext uri="{FF2B5EF4-FFF2-40B4-BE49-F238E27FC236}">
                <a16:creationId xmlns:a16="http://schemas.microsoft.com/office/drawing/2014/main" id="{D1D424A4-70E4-D9C0-7617-E0673427D2C4}"/>
              </a:ext>
            </a:extLst>
          </p:cNvPr>
          <p:cNvSpPr/>
          <p:nvPr/>
        </p:nvSpPr>
        <p:spPr>
          <a:xfrm>
            <a:off x="9961825" y="5096375"/>
            <a:ext cx="182880" cy="182880"/>
          </a:xfrm>
          <a:prstGeom prst="rect">
            <a:avLst/>
          </a:prstGeom>
          <a:pattFill prst="ltUpDiag">
            <a:fgClr>
              <a:schemeClr val="bg1"/>
            </a:fgClr>
            <a:bgClr>
              <a:schemeClr val="tx1"/>
            </a:bgClr>
          </a:pattFill>
          <a:ln w="635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50" rtl="0" eaLnBrk="1" fontAlgn="auto" latinLnBrk="0" hangingPunct="1">
              <a:lnSpc>
                <a:spcPct val="100000"/>
              </a:lnSpc>
              <a:spcBef>
                <a:spcPts val="0"/>
              </a:spcBef>
              <a:spcAft>
                <a:spcPts val="0"/>
              </a:spcAft>
              <a:buClrTx/>
              <a:buSzTx/>
              <a:buFontTx/>
              <a:buNone/>
              <a:tabLst/>
              <a:defRPr/>
            </a:pPr>
            <a:endParaRPr kumimoji="0" lang="en-US" sz="1400" b="0" i="0" u="none" strike="noStrike" kern="600" cap="none" spc="3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EFC1D1DA-2036-817A-6668-72D2649911F8}"/>
              </a:ext>
            </a:extLst>
          </p:cNvPr>
          <p:cNvSpPr txBox="1"/>
          <p:nvPr/>
        </p:nvSpPr>
        <p:spPr>
          <a:xfrm>
            <a:off x="1781620" y="1500403"/>
            <a:ext cx="3596640" cy="307777"/>
          </a:xfrm>
          <a:prstGeom prst="rect">
            <a:avLst/>
          </a:prstGeom>
          <a:noFill/>
        </p:spPr>
        <p:txBody>
          <a:bodyPr wrap="square" lIns="0" tIns="0" rIns="0" bIns="0" rtlCol="0" anchor="t" anchorCtr="0">
            <a:spAutoFit/>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20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PD-L1 CPS ≥1</a:t>
            </a:r>
          </a:p>
        </p:txBody>
      </p:sp>
      <p:sp>
        <p:nvSpPr>
          <p:cNvPr id="31" name="TextBox 30">
            <a:extLst>
              <a:ext uri="{FF2B5EF4-FFF2-40B4-BE49-F238E27FC236}">
                <a16:creationId xmlns:a16="http://schemas.microsoft.com/office/drawing/2014/main" id="{2F0639FD-2C7C-2C2A-5743-940E2A5FE5AF}"/>
              </a:ext>
            </a:extLst>
          </p:cNvPr>
          <p:cNvSpPr txBox="1"/>
          <p:nvPr/>
        </p:nvSpPr>
        <p:spPr>
          <a:xfrm>
            <a:off x="5723350" y="1504975"/>
            <a:ext cx="3596640" cy="307777"/>
          </a:xfrm>
          <a:prstGeom prst="rect">
            <a:avLst/>
          </a:prstGeom>
          <a:noFill/>
        </p:spPr>
        <p:txBody>
          <a:bodyPr wrap="square" lIns="0" tIns="0" rIns="0" bIns="0" rtlCol="0" anchor="t" anchorCtr="0">
            <a:spAutoFit/>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20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ITT</a:t>
            </a:r>
          </a:p>
        </p:txBody>
      </p:sp>
      <p:sp>
        <p:nvSpPr>
          <p:cNvPr id="33" name="Footer Placeholder 3">
            <a:extLst>
              <a:ext uri="{FF2B5EF4-FFF2-40B4-BE49-F238E27FC236}">
                <a16:creationId xmlns:a16="http://schemas.microsoft.com/office/drawing/2014/main" id="{7516245F-DA19-9BA3-4394-6093C98DE6DB}"/>
              </a:ext>
            </a:extLst>
          </p:cNvPr>
          <p:cNvSpPr txBox="1">
            <a:spLocks/>
          </p:cNvSpPr>
          <p:nvPr/>
        </p:nvSpPr>
        <p:spPr>
          <a:xfrm>
            <a:off x="190501" y="6078585"/>
            <a:ext cx="11620499" cy="501650"/>
          </a:xfrm>
          <a:prstGeom prst="rect">
            <a:avLst/>
          </a:prstGeom>
        </p:spPr>
        <p:txBody>
          <a:bodyPr anchor="b" anchorCtr="0"/>
          <a:lstStyle>
            <a:defPPr>
              <a:defRPr lang="en-US"/>
            </a:defPPr>
            <a:lvl1pPr marL="0" algn="l" defTabSz="457250" rtl="0" eaLnBrk="1" latinLnBrk="0" hangingPunct="1">
              <a:defRPr sz="1867" kern="1200">
                <a:solidFill>
                  <a:schemeClr val="tx1"/>
                </a:solidFill>
                <a:latin typeface="+mn-lt"/>
                <a:ea typeface="+mn-ea"/>
                <a:cs typeface="+mn-cs"/>
              </a:defRPr>
            </a:lvl1pPr>
            <a:lvl2pPr marL="457250" algn="l" defTabSz="457250" rtl="0" eaLnBrk="1" latinLnBrk="0" hangingPunct="1">
              <a:defRPr sz="1867" kern="1200">
                <a:solidFill>
                  <a:schemeClr val="tx1"/>
                </a:solidFill>
                <a:latin typeface="+mn-lt"/>
                <a:ea typeface="+mn-ea"/>
                <a:cs typeface="+mn-cs"/>
              </a:defRPr>
            </a:lvl2pPr>
            <a:lvl3pPr marL="914498" algn="l" defTabSz="457250" rtl="0" eaLnBrk="1" latinLnBrk="0" hangingPunct="1">
              <a:defRPr sz="1867" kern="1200">
                <a:solidFill>
                  <a:schemeClr val="tx1"/>
                </a:solidFill>
                <a:latin typeface="+mn-lt"/>
                <a:ea typeface="+mn-ea"/>
                <a:cs typeface="+mn-cs"/>
              </a:defRPr>
            </a:lvl3pPr>
            <a:lvl4pPr marL="1371748" algn="l" defTabSz="457250" rtl="0" eaLnBrk="1" latinLnBrk="0" hangingPunct="1">
              <a:defRPr sz="1867" kern="1200">
                <a:solidFill>
                  <a:schemeClr val="tx1"/>
                </a:solidFill>
                <a:latin typeface="+mn-lt"/>
                <a:ea typeface="+mn-ea"/>
                <a:cs typeface="+mn-cs"/>
              </a:defRPr>
            </a:lvl4pPr>
            <a:lvl5pPr marL="1828998" algn="l" defTabSz="457250" rtl="0" eaLnBrk="1" latinLnBrk="0" hangingPunct="1">
              <a:defRPr sz="1867" kern="1200">
                <a:solidFill>
                  <a:schemeClr val="tx1"/>
                </a:solidFill>
                <a:latin typeface="+mn-lt"/>
                <a:ea typeface="+mn-ea"/>
                <a:cs typeface="+mn-cs"/>
              </a:defRPr>
            </a:lvl5pPr>
            <a:lvl6pPr marL="2286248" algn="l" defTabSz="457250" rtl="0" eaLnBrk="1" latinLnBrk="0" hangingPunct="1">
              <a:defRPr sz="1867" kern="1200">
                <a:solidFill>
                  <a:schemeClr val="tx1"/>
                </a:solidFill>
                <a:latin typeface="+mn-lt"/>
                <a:ea typeface="+mn-ea"/>
                <a:cs typeface="+mn-cs"/>
              </a:defRPr>
            </a:lvl6pPr>
            <a:lvl7pPr marL="2743497" algn="l" defTabSz="457250" rtl="0" eaLnBrk="1" latinLnBrk="0" hangingPunct="1">
              <a:defRPr sz="1867" kern="1200">
                <a:solidFill>
                  <a:schemeClr val="tx1"/>
                </a:solidFill>
                <a:latin typeface="+mn-lt"/>
                <a:ea typeface="+mn-ea"/>
                <a:cs typeface="+mn-cs"/>
              </a:defRPr>
            </a:lvl7pPr>
            <a:lvl8pPr marL="3200747" algn="l" defTabSz="457250" rtl="0" eaLnBrk="1" latinLnBrk="0" hangingPunct="1">
              <a:defRPr sz="1867" kern="1200">
                <a:solidFill>
                  <a:schemeClr val="tx1"/>
                </a:solidFill>
                <a:latin typeface="+mn-lt"/>
                <a:ea typeface="+mn-ea"/>
                <a:cs typeface="+mn-cs"/>
              </a:defRPr>
            </a:lvl8pPr>
            <a:lvl9pPr marL="3657997" algn="l" defTabSz="457250" rtl="0" eaLnBrk="1" latinLnBrk="0" hangingPunct="1">
              <a:defRPr sz="1867" kern="1200">
                <a:solidFill>
                  <a:schemeClr val="tx1"/>
                </a:solidFill>
                <a:latin typeface="+mn-lt"/>
                <a:ea typeface="+mn-ea"/>
                <a:cs typeface="+mn-cs"/>
              </a:defRPr>
            </a:lvl9pP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1B50"/>
                </a:solidFill>
                <a:effectLst/>
                <a:uLnTx/>
                <a:uFillTx/>
                <a:latin typeface="Invention" panose="020B0503020008020204" pitchFamily="34" charset="0"/>
                <a:ea typeface="+mn-ea"/>
                <a:cs typeface="Arial" panose="020B0604020202020204" pitchFamily="34" charset="0"/>
              </a:rPr>
              <a:t>Data cutoff date: 5 September 2025.</a:t>
            </a:r>
          </a:p>
        </p:txBody>
      </p:sp>
      <p:sp>
        <p:nvSpPr>
          <p:cNvPr id="35" name="TextBox 34">
            <a:extLst>
              <a:ext uri="{FF2B5EF4-FFF2-40B4-BE49-F238E27FC236}">
                <a16:creationId xmlns:a16="http://schemas.microsoft.com/office/drawing/2014/main" id="{71661858-6EA5-D500-CC81-99A6330659AE}"/>
              </a:ext>
            </a:extLst>
          </p:cNvPr>
          <p:cNvSpPr txBox="1"/>
          <p:nvPr/>
        </p:nvSpPr>
        <p:spPr>
          <a:xfrm>
            <a:off x="190501" y="6549974"/>
            <a:ext cx="911173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1B50"/>
                </a:solidFill>
                <a:effectLst/>
                <a:uLnTx/>
                <a:uFillTx/>
                <a:latin typeface="Invention" panose="020B0503020008020204" pitchFamily="34" charset="0"/>
                <a:ea typeface="+mn-ea"/>
                <a:cs typeface="+mn-cs"/>
              </a:rPr>
              <a:t>Zsiros E et al. Presented at: European Society of Gynaecological Oncology; 26-28 February 2026; Copenhagen, Denmark. Abstract 666.</a:t>
            </a:r>
          </a:p>
        </p:txBody>
      </p:sp>
      <p:sp>
        <p:nvSpPr>
          <p:cNvPr id="11" name="TextBox 10">
            <a:extLst>
              <a:ext uri="{FF2B5EF4-FFF2-40B4-BE49-F238E27FC236}">
                <a16:creationId xmlns:a16="http://schemas.microsoft.com/office/drawing/2014/main" id="{5DF77F7A-F2E5-DD8B-577B-8CE899A5E786}"/>
              </a:ext>
            </a:extLst>
          </p:cNvPr>
          <p:cNvSpPr txBox="1"/>
          <p:nvPr/>
        </p:nvSpPr>
        <p:spPr>
          <a:xfrm>
            <a:off x="4469552" y="0"/>
            <a:ext cx="16514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E97132"/>
                </a:solidFill>
                <a:effectLst/>
                <a:uLnTx/>
                <a:uFillTx/>
                <a:latin typeface="Aptos" panose="02110004020202020204"/>
                <a:ea typeface="+mn-ea"/>
                <a:cs typeface="+mn-cs"/>
              </a:rPr>
              <a:t>KEYNOTE-B96</a:t>
            </a:r>
            <a:endParaRPr kumimoji="0" lang="en-US" sz="1800" b="0" i="0" u="none" strike="noStrike" kern="1200" cap="none" spc="0" normalizeH="0" baseline="0" noProof="0" dirty="0">
              <a:ln>
                <a:noFill/>
              </a:ln>
              <a:solidFill>
                <a:srgbClr val="E97132"/>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5478688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70626-0EF2-B4F9-54A7-93B9B7E58F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6BE36C-9178-5790-45FB-E3F2777495FB}"/>
              </a:ext>
            </a:extLst>
          </p:cNvPr>
          <p:cNvSpPr>
            <a:spLocks noGrp="1"/>
          </p:cNvSpPr>
          <p:nvPr>
            <p:ph type="title"/>
          </p:nvPr>
        </p:nvSpPr>
        <p:spPr>
          <a:xfrm>
            <a:off x="767838" y="260648"/>
            <a:ext cx="10358967" cy="1143000"/>
          </a:xfrm>
        </p:spPr>
        <p:txBody>
          <a:bodyPr/>
          <a:lstStyle/>
          <a:p>
            <a:pPr algn="l"/>
            <a:r>
              <a:rPr lang="en-US" sz="2800" dirty="0"/>
              <a:t>FDA Approves Pembrolizumab with Paclitaxel for Platinum-Resistant Epithelial Ovarian, Fallopian Tube or Primary Peritoneal Carcinoma</a:t>
            </a:r>
            <a:br>
              <a:rPr lang="en-US" sz="2800" dirty="0"/>
            </a:br>
            <a:r>
              <a:rPr lang="en-US" sz="2400" dirty="0"/>
              <a:t>Press Release: February 10, 2026</a:t>
            </a:r>
          </a:p>
        </p:txBody>
      </p:sp>
      <p:sp>
        <p:nvSpPr>
          <p:cNvPr id="3" name="Content Placeholder 2">
            <a:extLst>
              <a:ext uri="{FF2B5EF4-FFF2-40B4-BE49-F238E27FC236}">
                <a16:creationId xmlns:a16="http://schemas.microsoft.com/office/drawing/2014/main" id="{8C827410-D038-7ED4-49CE-1D57531B227F}"/>
              </a:ext>
            </a:extLst>
          </p:cNvPr>
          <p:cNvSpPr>
            <a:spLocks noGrp="1"/>
          </p:cNvSpPr>
          <p:nvPr>
            <p:ph idx="1"/>
          </p:nvPr>
        </p:nvSpPr>
        <p:spPr>
          <a:xfrm>
            <a:off x="623946" y="1560424"/>
            <a:ext cx="10647861" cy="4605235"/>
          </a:xfrm>
        </p:spPr>
        <p:txBody>
          <a:bodyPr/>
          <a:lstStyle/>
          <a:p>
            <a:pPr marL="98425" indent="0">
              <a:lnSpc>
                <a:spcPts val="2600"/>
              </a:lnSpc>
              <a:spcBef>
                <a:spcPts val="0"/>
              </a:spcBef>
              <a:spcAft>
                <a:spcPts val="1200"/>
              </a:spcAft>
              <a:buNone/>
            </a:pPr>
            <a:r>
              <a:rPr lang="en-US" sz="2000" b="0" dirty="0">
                <a:solidFill>
                  <a:schemeClr val="tx1"/>
                </a:solidFill>
                <a:cs typeface="Times New Roman" panose="02020603050405020304" pitchFamily="18" charset="0"/>
              </a:rPr>
              <a:t>“The Food and Drug Administration approved pembrolizumab as well as pembrolizumab and </a:t>
            </a:r>
            <a:r>
              <a:rPr lang="en-US" sz="2000" b="0" dirty="0" err="1">
                <a:solidFill>
                  <a:schemeClr val="tx1"/>
                </a:solidFill>
                <a:cs typeface="Times New Roman" panose="02020603050405020304" pitchFamily="18" charset="0"/>
              </a:rPr>
              <a:t>berahyaluronidase</a:t>
            </a:r>
            <a:r>
              <a:rPr lang="en-US" sz="2000" b="0" dirty="0">
                <a:solidFill>
                  <a:schemeClr val="tx1"/>
                </a:solidFill>
                <a:cs typeface="Times New Roman" panose="02020603050405020304" pitchFamily="18" charset="0"/>
              </a:rPr>
              <a:t> alfa-</a:t>
            </a:r>
            <a:r>
              <a:rPr lang="en-US" sz="2000" b="0" dirty="0" err="1">
                <a:solidFill>
                  <a:schemeClr val="tx1"/>
                </a:solidFill>
                <a:cs typeface="Times New Roman" panose="02020603050405020304" pitchFamily="18" charset="0"/>
              </a:rPr>
              <a:t>pmph</a:t>
            </a:r>
            <a:r>
              <a:rPr lang="en-US" sz="2000" b="0" dirty="0">
                <a:solidFill>
                  <a:schemeClr val="tx1"/>
                </a:solidFill>
                <a:cs typeface="Times New Roman" panose="02020603050405020304" pitchFamily="18" charset="0"/>
              </a:rPr>
              <a:t> in combination with paclitaxel, with or without bevacizumab, for adult patients with platinum-resistant epithelial ovarian, fallopian tube, or primary peritoneal carcinoma whose tumors express PD-L1 (CPS≥1) as determined by an FDA-authorized test, and who have received one or two prior systemic treatment regimens.</a:t>
            </a:r>
          </a:p>
          <a:p>
            <a:pPr marL="98425" indent="0">
              <a:lnSpc>
                <a:spcPts val="2600"/>
              </a:lnSpc>
              <a:spcBef>
                <a:spcPts val="0"/>
              </a:spcBef>
              <a:spcAft>
                <a:spcPts val="1200"/>
              </a:spcAft>
              <a:buNone/>
            </a:pPr>
            <a:r>
              <a:rPr lang="en-US" sz="2000" b="0" dirty="0">
                <a:solidFill>
                  <a:schemeClr val="tx1"/>
                </a:solidFill>
                <a:cs typeface="Times New Roman" panose="02020603050405020304" pitchFamily="18" charset="0"/>
              </a:rPr>
              <a:t>FDA also approved the PD-L1 IHC 22C3 </a:t>
            </a:r>
            <a:r>
              <a:rPr lang="en-US" sz="2000" b="0" dirty="0" err="1">
                <a:solidFill>
                  <a:schemeClr val="tx1"/>
                </a:solidFill>
                <a:cs typeface="Times New Roman" panose="02020603050405020304" pitchFamily="18" charset="0"/>
              </a:rPr>
              <a:t>pharmDx</a:t>
            </a:r>
            <a:r>
              <a:rPr lang="en-US" sz="2000" b="0" dirty="0">
                <a:solidFill>
                  <a:schemeClr val="tx1"/>
                </a:solidFill>
                <a:cs typeface="Times New Roman" panose="02020603050405020304" pitchFamily="18" charset="0"/>
              </a:rPr>
              <a:t> as a companion diagnostic device to identify patients with epithelial ovarian, fallopian tube, or primary peritoneal carcinoma whose tumors express PD-L1 (CPS≥1) for treatment with pembrolizumab.</a:t>
            </a:r>
          </a:p>
          <a:p>
            <a:pPr marL="98425" indent="0">
              <a:lnSpc>
                <a:spcPts val="2600"/>
              </a:lnSpc>
              <a:spcBef>
                <a:spcPts val="0"/>
              </a:spcBef>
              <a:spcAft>
                <a:spcPts val="1200"/>
              </a:spcAft>
              <a:buNone/>
            </a:pPr>
            <a:r>
              <a:rPr lang="en-US" sz="2000" b="0" dirty="0">
                <a:solidFill>
                  <a:schemeClr val="tx1"/>
                </a:solidFill>
                <a:cs typeface="Times New Roman" panose="02020603050405020304" pitchFamily="18" charset="0"/>
              </a:rPr>
              <a:t>Efficacy was evaluated in KEYNOTE-B96 (NCT05116189), a multicenter, randomized, double-blind, placebo-controlled trial that enrolled 643 patients with platinum-resistant, epithelial ovarian, fallopian tube, or primary peritoneal carcinoma who received one or two prior lines of systemic therapy for ovarian carcinoma.” </a:t>
            </a:r>
          </a:p>
        </p:txBody>
      </p:sp>
      <p:sp>
        <p:nvSpPr>
          <p:cNvPr id="6" name="TextBox 5">
            <a:extLst>
              <a:ext uri="{FF2B5EF4-FFF2-40B4-BE49-F238E27FC236}">
                <a16:creationId xmlns:a16="http://schemas.microsoft.com/office/drawing/2014/main" id="{3179B89B-ADE5-6B8D-CA33-9803E883B9CA}"/>
              </a:ext>
            </a:extLst>
          </p:cNvPr>
          <p:cNvSpPr txBox="1"/>
          <p:nvPr/>
        </p:nvSpPr>
        <p:spPr>
          <a:xfrm>
            <a:off x="604268" y="6255368"/>
            <a:ext cx="9164140" cy="553998"/>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https://</a:t>
            </a: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www.fda.gov</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/drugs/resources-information-approved-drugs/fda-approves-pembrolizumab-paclitaxel-platinum-resistant-epithelial-ovarian-fallopian-tube-or</a:t>
            </a:r>
          </a:p>
        </p:txBody>
      </p:sp>
    </p:spTree>
    <p:extLst>
      <p:ext uri="{BB962C8B-B14F-4D97-AF65-F5344CB8AC3E}">
        <p14:creationId xmlns:p14="http://schemas.microsoft.com/office/powerpoint/2010/main" val="176026331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C2628D9-7EDB-D24F-A0DC-E8ABFA3F0001}"/>
              </a:ext>
            </a:extLst>
          </p:cNvPr>
          <p:cNvGrpSpPr/>
          <p:nvPr/>
        </p:nvGrpSpPr>
        <p:grpSpPr>
          <a:xfrm>
            <a:off x="379610" y="1213582"/>
            <a:ext cx="11432783" cy="5114647"/>
            <a:chOff x="374903" y="1743353"/>
            <a:chExt cx="11432783" cy="5114646"/>
          </a:xfrm>
        </p:grpSpPr>
        <p:sp>
          <p:nvSpPr>
            <p:cNvPr id="2" name="Round Same Side Corner Rectangle 1">
              <a:extLst>
                <a:ext uri="{FF2B5EF4-FFF2-40B4-BE49-F238E27FC236}">
                  <a16:creationId xmlns:a16="http://schemas.microsoft.com/office/drawing/2014/main" id="{64857067-37DF-4142-8208-84357BAF40D9}"/>
                </a:ext>
              </a:extLst>
            </p:cNvPr>
            <p:cNvSpPr/>
            <p:nvPr/>
          </p:nvSpPr>
          <p:spPr>
            <a:xfrm>
              <a:off x="374903" y="1775012"/>
              <a:ext cx="11432783" cy="5082987"/>
            </a:xfrm>
            <a:prstGeom prst="round2SameRect">
              <a:avLst>
                <a:gd name="adj1" fmla="val 5774"/>
                <a:gd name="adj2" fmla="val 0"/>
              </a:avLst>
            </a:prstGeom>
            <a:solidFill>
              <a:srgbClr val="4551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 Same Side Corner Rectangle 9">
              <a:extLst>
                <a:ext uri="{FF2B5EF4-FFF2-40B4-BE49-F238E27FC236}">
                  <a16:creationId xmlns:a16="http://schemas.microsoft.com/office/drawing/2014/main" id="{016B5BEE-7FA4-D34B-9324-BB5AEFE843E8}"/>
                </a:ext>
              </a:extLst>
            </p:cNvPr>
            <p:cNvSpPr/>
            <p:nvPr/>
          </p:nvSpPr>
          <p:spPr>
            <a:xfrm>
              <a:off x="775442" y="2150982"/>
              <a:ext cx="10631704" cy="4691075"/>
            </a:xfrm>
            <a:prstGeom prst="round2SameRect">
              <a:avLst>
                <a:gd name="adj1" fmla="val 5380"/>
                <a:gd name="adj2" fmla="val 0"/>
              </a:avLst>
            </a:prstGeom>
            <a:solidFill>
              <a:schemeClr val="bg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82999BCC-224F-0E4F-8C9B-C1C0F472586C}"/>
                </a:ext>
              </a:extLst>
            </p:cNvPr>
            <p:cNvGrpSpPr/>
            <p:nvPr/>
          </p:nvGrpSpPr>
          <p:grpSpPr>
            <a:xfrm>
              <a:off x="3868356" y="1743353"/>
              <a:ext cx="4445876" cy="739779"/>
              <a:chOff x="2039588" y="1743353"/>
              <a:chExt cx="4445876" cy="739779"/>
            </a:xfrm>
          </p:grpSpPr>
          <p:sp>
            <p:nvSpPr>
              <p:cNvPr id="54" name="Rounded Rectangle 53">
                <a:extLst>
                  <a:ext uri="{FF2B5EF4-FFF2-40B4-BE49-F238E27FC236}">
                    <a16:creationId xmlns:a16="http://schemas.microsoft.com/office/drawing/2014/main" id="{344FC24D-605E-6143-A8C5-27508F102A05}"/>
                  </a:ext>
                </a:extLst>
              </p:cNvPr>
              <p:cNvSpPr/>
              <p:nvPr/>
            </p:nvSpPr>
            <p:spPr>
              <a:xfrm>
                <a:off x="2039588" y="1877170"/>
                <a:ext cx="4445876" cy="605962"/>
              </a:xfrm>
              <a:prstGeom prst="roundRect">
                <a:avLst/>
              </a:prstGeom>
              <a:noFill/>
              <a:ln w="1270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ound Same Side Corner Rectangle 8">
                <a:extLst>
                  <a:ext uri="{FF2B5EF4-FFF2-40B4-BE49-F238E27FC236}">
                    <a16:creationId xmlns:a16="http://schemas.microsoft.com/office/drawing/2014/main" id="{514FC6F8-2306-464D-BBA4-F160DE3EAEB0}"/>
                  </a:ext>
                </a:extLst>
              </p:cNvPr>
              <p:cNvSpPr/>
              <p:nvPr/>
            </p:nvSpPr>
            <p:spPr>
              <a:xfrm rot="10800000">
                <a:off x="2532200" y="1743353"/>
                <a:ext cx="3460653" cy="34230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5" name="Group 24">
                <a:extLst>
                  <a:ext uri="{FF2B5EF4-FFF2-40B4-BE49-F238E27FC236}">
                    <a16:creationId xmlns:a16="http://schemas.microsoft.com/office/drawing/2014/main" id="{0A9BDD7B-98B9-B54A-960B-1CC1F74D507F}"/>
                  </a:ext>
                </a:extLst>
              </p:cNvPr>
              <p:cNvGrpSpPr/>
              <p:nvPr/>
            </p:nvGrpSpPr>
            <p:grpSpPr>
              <a:xfrm flipH="1">
                <a:off x="2679803" y="1840341"/>
                <a:ext cx="3240318" cy="53773"/>
                <a:chOff x="2841171" y="1840341"/>
                <a:chExt cx="3240318" cy="53773"/>
              </a:xfrm>
            </p:grpSpPr>
            <p:sp>
              <p:nvSpPr>
                <p:cNvPr id="23" name="Rounded Rectangle 22">
                  <a:extLst>
                    <a:ext uri="{FF2B5EF4-FFF2-40B4-BE49-F238E27FC236}">
                      <a16:creationId xmlns:a16="http://schemas.microsoft.com/office/drawing/2014/main" id="{F701AEF8-6AAF-F944-A774-BCFEF6ECAD77}"/>
                    </a:ext>
                  </a:extLst>
                </p:cNvPr>
                <p:cNvSpPr/>
                <p:nvPr/>
              </p:nvSpPr>
              <p:spPr>
                <a:xfrm>
                  <a:off x="2841171" y="1840341"/>
                  <a:ext cx="2073082"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Rounded Rectangle 23">
                  <a:extLst>
                    <a:ext uri="{FF2B5EF4-FFF2-40B4-BE49-F238E27FC236}">
                      <a16:creationId xmlns:a16="http://schemas.microsoft.com/office/drawing/2014/main" id="{4249DB5C-3B8C-ED49-95CB-2BAF51007243}"/>
                    </a:ext>
                  </a:extLst>
                </p:cNvPr>
                <p:cNvSpPr/>
                <p:nvPr/>
              </p:nvSpPr>
              <p:spPr>
                <a:xfrm>
                  <a:off x="5061860" y="1840341"/>
                  <a:ext cx="1019629" cy="5377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sp>
          <p:nvSpPr>
            <p:cNvPr id="17" name="TextBox 16">
              <a:extLst>
                <a:ext uri="{FF2B5EF4-FFF2-40B4-BE49-F238E27FC236}">
                  <a16:creationId xmlns:a16="http://schemas.microsoft.com/office/drawing/2014/main" id="{6586262A-8A40-B644-A358-0FD3C8400A48}"/>
                </a:ext>
              </a:extLst>
            </p:cNvPr>
            <p:cNvSpPr txBox="1"/>
            <p:nvPr/>
          </p:nvSpPr>
          <p:spPr>
            <a:xfrm>
              <a:off x="2381371" y="3127287"/>
              <a:ext cx="6177002" cy="369332"/>
            </a:xfrm>
            <a:prstGeom prst="rect">
              <a:avLst/>
            </a:prstGeom>
            <a:noFill/>
          </p:spPr>
          <p:txBody>
            <a:bodyPr wrap="square" lIns="91440" tIns="45720" rIns="91440" bIns="45720" rtlCol="0" anchor="t">
              <a:spAutoFit/>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7484F"/>
                  </a:solidFill>
                  <a:effectLst/>
                  <a:uLnTx/>
                  <a:uFillTx/>
                  <a:latin typeface="Arial" panose="020B0604020202020204" pitchFamily="34" charset="0"/>
                  <a:ea typeface="+mn-ea"/>
                  <a:cs typeface="+mn-cs"/>
                </a:rPr>
                <a:t>59-Year-Old Woman With Abdominal Pain</a:t>
              </a:r>
              <a:endParaRPr kumimoji="0" lang="en-US" sz="1800" b="0" i="0" u="none" strike="noStrike" kern="1200" cap="none" spc="0" normalizeH="0" baseline="0" noProof="0">
                <a:ln>
                  <a:noFill/>
                </a:ln>
                <a:solidFill>
                  <a:srgbClr val="47484F"/>
                </a:solidFill>
                <a:effectLst/>
                <a:uLnTx/>
                <a:uFillTx/>
                <a:latin typeface="Arial" panose="020B0604020202020204" pitchFamily="34" charset="0"/>
                <a:ea typeface="+mn-ea"/>
                <a:cs typeface="+mn-cs"/>
              </a:endParaRPr>
            </a:p>
          </p:txBody>
        </p:sp>
      </p:grpSp>
      <p:sp>
        <p:nvSpPr>
          <p:cNvPr id="3" name="Title 2">
            <a:extLst>
              <a:ext uri="{FF2B5EF4-FFF2-40B4-BE49-F238E27FC236}">
                <a16:creationId xmlns:a16="http://schemas.microsoft.com/office/drawing/2014/main" id="{CE277A00-6C6E-43D8-8032-3376F6394B13}"/>
              </a:ext>
            </a:extLst>
          </p:cNvPr>
          <p:cNvSpPr>
            <a:spLocks noGrp="1"/>
          </p:cNvSpPr>
          <p:nvPr>
            <p:ph type="title"/>
          </p:nvPr>
        </p:nvSpPr>
        <p:spPr/>
        <p:txBody>
          <a:bodyPr>
            <a:normAutofit/>
          </a:bodyPr>
          <a:lstStyle/>
          <a:p>
            <a:r>
              <a:rPr lang="en-US" b="1" dirty="0">
                <a:solidFill>
                  <a:schemeClr val="tx2">
                    <a:lumMod val="90000"/>
                    <a:lumOff val="10000"/>
                  </a:schemeClr>
                </a:solidFill>
                <a:latin typeface="+mn-lt"/>
              </a:rPr>
              <a:t>Case Study</a:t>
            </a:r>
            <a:endParaRPr lang="en-US" b="1" i="1" dirty="0">
              <a:solidFill>
                <a:schemeClr val="tx2">
                  <a:lumMod val="90000"/>
                  <a:lumOff val="10000"/>
                </a:schemeClr>
              </a:solidFill>
              <a:latin typeface="+mn-lt"/>
            </a:endParaRPr>
          </a:p>
        </p:txBody>
      </p:sp>
      <p:graphicFrame>
        <p:nvGraphicFramePr>
          <p:cNvPr id="15" name="Table 7">
            <a:extLst>
              <a:ext uri="{FF2B5EF4-FFF2-40B4-BE49-F238E27FC236}">
                <a16:creationId xmlns:a16="http://schemas.microsoft.com/office/drawing/2014/main" id="{CD6384B3-2326-41EC-93F7-8C09FEE7706E}"/>
              </a:ext>
            </a:extLst>
          </p:cNvPr>
          <p:cNvGraphicFramePr>
            <a:graphicFrameLocks noGrp="1"/>
          </p:cNvGraphicFramePr>
          <p:nvPr/>
        </p:nvGraphicFramePr>
        <p:xfrm>
          <a:off x="7233264" y="3361406"/>
          <a:ext cx="4078181" cy="1310640"/>
        </p:xfrm>
        <a:graphic>
          <a:graphicData uri="http://schemas.openxmlformats.org/drawingml/2006/table">
            <a:tbl>
              <a:tblPr firstRow="1" bandRow="1">
                <a:tableStyleId>{5C22544A-7EE6-4342-B048-85BDC9FD1C3A}</a:tableStyleId>
              </a:tblPr>
              <a:tblGrid>
                <a:gridCol w="4078181">
                  <a:extLst>
                    <a:ext uri="{9D8B030D-6E8A-4147-A177-3AD203B41FA5}">
                      <a16:colId xmlns:a16="http://schemas.microsoft.com/office/drawing/2014/main" val="2724245921"/>
                    </a:ext>
                  </a:extLst>
                </a:gridCol>
              </a:tblGrid>
              <a:tr h="675586">
                <a:tc>
                  <a:txBody>
                    <a:bodyPr/>
                    <a:lstStyle/>
                    <a:p>
                      <a:pPr marL="0" marR="0" lvl="0" indent="0" algn="l" defTabSz="457200" rtl="0" eaLnBrk="1" fontAlgn="ctr" latinLnBrk="0" hangingPunct="1">
                        <a:lnSpc>
                          <a:spcPct val="100000"/>
                        </a:lnSpc>
                        <a:spcBef>
                          <a:spcPts val="0"/>
                        </a:spcBef>
                        <a:spcAft>
                          <a:spcPts val="0"/>
                        </a:spcAft>
                        <a:buClr>
                          <a:schemeClr val="accent6"/>
                        </a:buClr>
                        <a:buSzTx/>
                        <a:buFont typeface="Wingdings" panose="05000000000000000000" pitchFamily="2" charset="2"/>
                        <a:buNone/>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Second line:</a:t>
                      </a:r>
                    </a:p>
                    <a:p>
                      <a:pPr marL="285750" marR="0" lvl="0" indent="-285750" algn="l" defTabSz="457200" rtl="0" eaLnBrk="1" fontAlgn="ctr" latinLnBrk="0" hangingPunct="1">
                        <a:lnSpc>
                          <a:spcPct val="100000"/>
                        </a:lnSpc>
                        <a:spcBef>
                          <a:spcPts val="0"/>
                        </a:spcBef>
                        <a:spcAft>
                          <a:spcPts val="0"/>
                        </a:spcAft>
                        <a:buClr>
                          <a:schemeClr val="accent6"/>
                        </a:buClr>
                        <a:buSzTx/>
                        <a:buFont typeface="Wingdings" panose="05000000000000000000" pitchFamily="2" charset="2"/>
                        <a:buChar char="§"/>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Platinum-sensitive recurrence at 2 years treated with carboplatin and liposomal doxorubicin</a:t>
                      </a:r>
                    </a:p>
                    <a:p>
                      <a:pPr marL="285750" marR="0" lvl="0" indent="-285750" algn="l" defTabSz="457200" rtl="0" eaLnBrk="1" fontAlgn="ctr" latinLnBrk="0" hangingPunct="1">
                        <a:lnSpc>
                          <a:spcPct val="100000"/>
                        </a:lnSpc>
                        <a:spcBef>
                          <a:spcPts val="0"/>
                        </a:spcBef>
                        <a:spcAft>
                          <a:spcPts val="0"/>
                        </a:spcAft>
                        <a:buClr>
                          <a:schemeClr val="accent6"/>
                        </a:buClr>
                        <a:buSzTx/>
                        <a:buFont typeface="Wingdings" panose="05000000000000000000" pitchFamily="2" charset="2"/>
                        <a:buChar char="§"/>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Second recurrence 4 months later</a:t>
                      </a:r>
                    </a:p>
                  </a:txBody>
                  <a:tcPr anchor="ctr">
                    <a:solidFill>
                      <a:schemeClr val="bg1">
                        <a:lumMod val="95000"/>
                      </a:schemeClr>
                    </a:solidFill>
                  </a:tcPr>
                </a:tc>
                <a:extLst>
                  <a:ext uri="{0D108BD9-81ED-4DB2-BD59-A6C34878D82A}">
                    <a16:rowId xmlns:a16="http://schemas.microsoft.com/office/drawing/2014/main" val="677862991"/>
                  </a:ext>
                </a:extLst>
              </a:tr>
            </a:tbl>
          </a:graphicData>
        </a:graphic>
      </p:graphicFrame>
      <p:pic>
        <p:nvPicPr>
          <p:cNvPr id="1026" name="Picture 2">
            <a:extLst>
              <a:ext uri="{FF2B5EF4-FFF2-40B4-BE49-F238E27FC236}">
                <a16:creationId xmlns:a16="http://schemas.microsoft.com/office/drawing/2014/main" id="{B3344A7E-5462-4DBC-9F90-0B392CF11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052" y="1953361"/>
            <a:ext cx="1310123" cy="131012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5D0AD8D-A910-4A1F-A9AF-BADAE056E440}"/>
              </a:ext>
            </a:extLst>
          </p:cNvPr>
          <p:cNvSpPr txBox="1"/>
          <p:nvPr/>
        </p:nvSpPr>
        <p:spPr>
          <a:xfrm>
            <a:off x="780146" y="3265299"/>
            <a:ext cx="3285052" cy="3046988"/>
          </a:xfrm>
          <a:prstGeom prst="rect">
            <a:avLst/>
          </a:prstGeom>
          <a:solidFill>
            <a:schemeClr val="bg1"/>
          </a:solid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rPr>
              <a:t>Diagnostic Work-Up</a:t>
            </a:r>
          </a:p>
          <a:p>
            <a:pPr marL="285744" marR="0" lvl="0" indent="-285744" algn="l" defTabSz="457189" rtl="0" eaLnBrk="1" fontAlgn="auto" latinLnBrk="0" hangingPunct="1">
              <a:lnSpc>
                <a:spcPct val="100000"/>
              </a:lnSpc>
              <a:spcBef>
                <a:spcPts val="0"/>
              </a:spcBef>
              <a:spcAft>
                <a:spcPts val="0"/>
              </a:spcAft>
              <a:buClr>
                <a:srgbClr val="4EA72E"/>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High-grade serous OC</a:t>
            </a:r>
          </a:p>
          <a:p>
            <a:pPr marL="285744" marR="0" lvl="0" indent="-285744" algn="l" defTabSz="457189" rtl="0" eaLnBrk="1" fontAlgn="auto" latinLnBrk="0" hangingPunct="1">
              <a:lnSpc>
                <a:spcPct val="100000"/>
              </a:lnSpc>
              <a:spcBef>
                <a:spcPts val="0"/>
              </a:spcBef>
              <a:spcAft>
                <a:spcPts val="0"/>
              </a:spcAft>
              <a:buClr>
                <a:srgbClr val="4EA72E"/>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FIGO stage IIIC</a:t>
            </a:r>
          </a:p>
          <a:p>
            <a:pPr marL="285744" marR="0" lvl="0" indent="-285744"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rPr>
              <a:t>Germline Testing</a:t>
            </a:r>
            <a:br>
              <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rPr>
              <a:t>(48 genes, normal)</a:t>
            </a:r>
          </a:p>
          <a:p>
            <a:pPr marL="285744" marR="0" lvl="0" indent="-285744" algn="l" defTabSz="457189" rtl="0" eaLnBrk="1" fontAlgn="auto" latinLnBrk="0" hangingPunct="1">
              <a:lnSpc>
                <a:spcPct val="100000"/>
              </a:lnSpc>
              <a:spcBef>
                <a:spcPts val="0"/>
              </a:spcBef>
              <a:spcAft>
                <a:spcPts val="0"/>
              </a:spcAft>
              <a:buClr>
                <a:srgbClr val="4EA72E"/>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Confirmed </a:t>
            </a:r>
            <a:r>
              <a:rPr kumimoji="0" lang="en-US" sz="1600" b="0" i="0" u="none" strike="noStrike" kern="1200" cap="none" spc="0" normalizeH="0" baseline="0" noProof="0" dirty="0" err="1">
                <a:ln>
                  <a:noFill/>
                </a:ln>
                <a:solidFill>
                  <a:srgbClr val="FF0000"/>
                </a:solidFill>
                <a:effectLst/>
                <a:uLnTx/>
                <a:uFillTx/>
                <a:latin typeface="Arial" panose="020B0604020202020204"/>
                <a:ea typeface="+mn-ea"/>
                <a:cs typeface="+mn-cs"/>
              </a:rPr>
              <a:t>gBRCAw</a:t>
            </a:r>
            <a:r>
              <a:rPr kumimoji="0" lang="en-US" sz="1600" b="0" i="0" u="none" strike="noStrike" kern="1200" cap="none" spc="0" normalizeH="0" baseline="0" noProof="0" dirty="0" err="1">
                <a:ln>
                  <a:noFill/>
                </a:ln>
                <a:solidFill>
                  <a:prstClr val="black"/>
                </a:solidFill>
                <a:effectLst/>
                <a:uLnTx/>
                <a:uFillTx/>
                <a:latin typeface="Arial" panose="020B0604020202020204"/>
                <a:ea typeface="+mn-ea"/>
                <a:cs typeface="+mn-cs"/>
              </a:rPr>
              <a:t>t</a:t>
            </a: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 HRD score 44, </a:t>
            </a:r>
            <a:r>
              <a:rPr kumimoji="0" lang="en-US" sz="1600" b="0" i="0" u="none" strike="noStrike" kern="1200" cap="none" spc="0" normalizeH="0" baseline="0" noProof="0" dirty="0">
                <a:ln>
                  <a:noFill/>
                </a:ln>
                <a:solidFill>
                  <a:srgbClr val="FF0000"/>
                </a:solidFill>
                <a:effectLst/>
                <a:uLnTx/>
                <a:uFillTx/>
                <a:latin typeface="Arial" panose="020B0604020202020204"/>
                <a:ea typeface="+mn-ea"/>
                <a:cs typeface="+mn-cs"/>
              </a:rPr>
              <a:t>HER2</a:t>
            </a: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 IHC 1+, F</a:t>
            </a:r>
            <a:r>
              <a:rPr kumimoji="0" lang="en-US" sz="1600" b="0" i="0" u="none" strike="noStrike" kern="1200" cap="none" spc="0" normalizeH="0" baseline="0" noProof="0" dirty="0">
                <a:ln>
                  <a:noFill/>
                </a:ln>
                <a:solidFill>
                  <a:srgbClr val="FF0000"/>
                </a:solidFill>
                <a:effectLst/>
                <a:uLnTx/>
                <a:uFillTx/>
                <a:latin typeface="Arial" panose="020B0604020202020204"/>
                <a:ea typeface="+mn-ea"/>
                <a:cs typeface="+mn-cs"/>
              </a:rPr>
              <a:t>R-alpha</a:t>
            </a: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 70% 2+, </a:t>
            </a:r>
            <a:r>
              <a:rPr kumimoji="0" lang="en-US" sz="1600" b="0" i="0" u="none" strike="noStrike" kern="1200" cap="none" spc="0" normalizeH="0" baseline="0" noProof="0" dirty="0">
                <a:ln>
                  <a:noFill/>
                </a:ln>
                <a:solidFill>
                  <a:srgbClr val="FF0000"/>
                </a:solidFill>
                <a:effectLst/>
                <a:uLnTx/>
                <a:uFillTx/>
                <a:latin typeface="Arial" panose="020B0604020202020204"/>
                <a:ea typeface="+mn-ea"/>
                <a:cs typeface="+mn-cs"/>
              </a:rPr>
              <a:t>PD-L1</a:t>
            </a: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 CPS 6</a:t>
            </a:r>
          </a:p>
          <a:p>
            <a:pPr marL="285744" marR="0" lvl="0" indent="-285744" algn="l" defTabSz="457189" rtl="0" eaLnBrk="1" fontAlgn="auto" latinLnBrk="0" hangingPunct="1">
              <a:lnSpc>
                <a:spcPct val="100000"/>
              </a:lnSpc>
              <a:spcBef>
                <a:spcPts val="0"/>
              </a:spcBef>
              <a:spcAft>
                <a:spcPts val="0"/>
              </a:spcAft>
              <a:buClr>
                <a:srgbClr val="4EA72E"/>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Surgeon recommends neoadjuvant therapy</a:t>
            </a:r>
          </a:p>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4ADA11C1-7800-4816-9E57-71E096F58804}"/>
              </a:ext>
            </a:extLst>
          </p:cNvPr>
          <p:cNvSpPr txBox="1"/>
          <p:nvPr/>
        </p:nvSpPr>
        <p:spPr>
          <a:xfrm>
            <a:off x="3932957" y="3361406"/>
            <a:ext cx="3199899" cy="2708434"/>
          </a:xfrm>
          <a:prstGeom prst="rect">
            <a:avLst/>
          </a:prstGeom>
          <a:solidFill>
            <a:srgbClr val="116EA7">
              <a:alpha val="10196"/>
            </a:srgbClr>
          </a:solidFill>
        </p:spPr>
        <p:txBody>
          <a:bodyPr wrap="square" rtlCol="0">
            <a:spAutoFit/>
          </a:bodyPr>
          <a:lstStyle/>
          <a:p>
            <a:pPr marL="0" marR="0" lvl="0" indent="0" algn="l" defTabSz="457189"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156082"/>
                </a:solidFill>
                <a:effectLst/>
                <a:uLnTx/>
                <a:uFillTx/>
                <a:latin typeface="Arial" panose="020B0604020202020204"/>
                <a:ea typeface="+mn-ea"/>
                <a:cs typeface="+mn-cs"/>
              </a:rPr>
              <a:t>First-Line Treatment</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56082"/>
                </a:solidFill>
                <a:effectLst/>
                <a:uLnTx/>
                <a:uFillTx/>
                <a:latin typeface="Arial" panose="020B0604020202020204"/>
                <a:ea typeface="+mn-ea"/>
                <a:cs typeface="+mn-cs"/>
              </a:rPr>
              <a:t>Three cycles of:</a:t>
            </a:r>
          </a:p>
          <a:p>
            <a:pPr marL="285744" marR="0" lvl="0" indent="-285744" algn="l" defTabSz="457189"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1200" cap="none" spc="0" normalizeH="0" baseline="0" noProof="0" dirty="0">
                <a:ln>
                  <a:noFill/>
                </a:ln>
                <a:solidFill>
                  <a:srgbClr val="FF0000"/>
                </a:solidFill>
                <a:effectLst/>
                <a:uLnTx/>
                <a:uFillTx/>
                <a:latin typeface="Arial" panose="020B0604020202020204"/>
                <a:ea typeface="+mn-ea"/>
                <a:cs typeface="+mn-cs"/>
              </a:rPr>
              <a:t>Paclitaxel</a:t>
            </a:r>
            <a:r>
              <a:rPr kumimoji="0" lang="en-US" sz="1600" b="1" i="0" u="none" strike="noStrike" kern="1200" cap="none" spc="0" normalizeH="0" baseline="0" noProof="0" dirty="0">
                <a:ln>
                  <a:noFill/>
                </a:ln>
                <a:solidFill>
                  <a:srgbClr val="156082"/>
                </a:solidFill>
                <a:effectLst/>
                <a:uLnTx/>
                <a:uFillTx/>
                <a:latin typeface="Arial" panose="020B0604020202020204"/>
                <a:ea typeface="+mn-ea"/>
                <a:cs typeface="+mn-cs"/>
              </a:rPr>
              <a:t> (175 mg/m</a:t>
            </a:r>
            <a:r>
              <a:rPr kumimoji="0" lang="en-US" sz="1600" b="1" i="0" u="none" strike="noStrike" kern="1200" cap="none" spc="0" normalizeH="0" baseline="30000" noProof="0" dirty="0">
                <a:ln>
                  <a:noFill/>
                </a:ln>
                <a:solidFill>
                  <a:srgbClr val="156082"/>
                </a:solidFill>
                <a:effectLst/>
                <a:uLnTx/>
                <a:uFillTx/>
                <a:latin typeface="Arial" panose="020B0604020202020204"/>
                <a:ea typeface="+mn-ea"/>
                <a:cs typeface="+mn-cs"/>
              </a:rPr>
              <a:t>2</a:t>
            </a:r>
            <a:r>
              <a:rPr kumimoji="0" lang="en-US" sz="1600" b="1" i="0" u="none" strike="noStrike" kern="1200" cap="none" spc="0" normalizeH="0" baseline="0" noProof="0" dirty="0">
                <a:ln>
                  <a:noFill/>
                </a:ln>
                <a:solidFill>
                  <a:srgbClr val="156082"/>
                </a:solidFill>
                <a:effectLst/>
                <a:uLnTx/>
                <a:uFillTx/>
                <a:latin typeface="Arial" panose="020B0604020202020204"/>
                <a:ea typeface="+mn-ea"/>
                <a:cs typeface="+mn-cs"/>
              </a:rPr>
              <a:t> IV over 3h) + </a:t>
            </a:r>
            <a:r>
              <a:rPr kumimoji="0" lang="en-US" sz="1600" b="1" i="0" u="none" strike="noStrike" kern="1200" cap="none" spc="0" normalizeH="0" baseline="0" noProof="0" dirty="0">
                <a:ln>
                  <a:noFill/>
                </a:ln>
                <a:solidFill>
                  <a:srgbClr val="FF0000"/>
                </a:solidFill>
                <a:effectLst/>
                <a:uLnTx/>
                <a:uFillTx/>
                <a:latin typeface="Arial" panose="020B0604020202020204"/>
                <a:ea typeface="+mn-ea"/>
                <a:cs typeface="+mn-cs"/>
              </a:rPr>
              <a:t>carboplatin</a:t>
            </a:r>
            <a:r>
              <a:rPr kumimoji="0" lang="en-US" sz="1600" b="1" i="0" u="none" strike="noStrike" kern="1200" cap="none" spc="0" normalizeH="0" baseline="0" noProof="0" dirty="0">
                <a:ln>
                  <a:noFill/>
                </a:ln>
                <a:solidFill>
                  <a:srgbClr val="156082"/>
                </a:solidFill>
                <a:effectLst/>
                <a:uLnTx/>
                <a:uFillTx/>
                <a:latin typeface="Arial" panose="020B0604020202020204"/>
                <a:ea typeface="+mn-ea"/>
                <a:cs typeface="+mn-cs"/>
              </a:rPr>
              <a:t> (AUC6) + </a:t>
            </a:r>
            <a:r>
              <a:rPr kumimoji="0" lang="en-US" sz="1600" b="1" i="0" u="none" strike="noStrike" kern="1200" cap="none" spc="0" normalizeH="0" baseline="0" noProof="0" dirty="0">
                <a:ln>
                  <a:noFill/>
                </a:ln>
                <a:solidFill>
                  <a:srgbClr val="FF0000"/>
                </a:solidFill>
                <a:effectLst/>
                <a:uLnTx/>
                <a:uFillTx/>
                <a:latin typeface="Arial" panose="020B0604020202020204"/>
                <a:ea typeface="+mn-ea"/>
                <a:cs typeface="+mn-cs"/>
              </a:rPr>
              <a:t>bevacizumab</a:t>
            </a:r>
            <a:r>
              <a:rPr kumimoji="0" lang="en-US" sz="1600" b="1" i="0" u="none" strike="noStrike" kern="1200" cap="none" spc="0" normalizeH="0" baseline="0" noProof="0" dirty="0">
                <a:ln>
                  <a:noFill/>
                </a:ln>
                <a:solidFill>
                  <a:srgbClr val="156082"/>
                </a:solidFill>
                <a:effectLst/>
                <a:uLnTx/>
                <a:uFillTx/>
                <a:latin typeface="Arial" panose="020B0604020202020204"/>
                <a:ea typeface="+mn-ea"/>
                <a:cs typeface="+mn-cs"/>
              </a:rPr>
              <a:t> (15mg/kg cycles 1,2 5,6 and maintenance)</a:t>
            </a:r>
          </a:p>
          <a:p>
            <a:pPr marL="285744" marR="0" lvl="0" indent="-285744" algn="l" defTabSz="457189"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1200" cap="none" spc="0" normalizeH="0" baseline="0" noProof="0" dirty="0">
                <a:ln>
                  <a:noFill/>
                </a:ln>
                <a:solidFill>
                  <a:srgbClr val="FF0000"/>
                </a:solidFill>
                <a:effectLst/>
                <a:uLnTx/>
                <a:uFillTx/>
                <a:latin typeface="Arial" panose="020B0604020202020204"/>
                <a:ea typeface="+mn-ea"/>
                <a:cs typeface="+mn-cs"/>
              </a:rPr>
              <a:t>Interval debulking</a:t>
            </a:r>
            <a:r>
              <a:rPr kumimoji="0" lang="en-US" sz="1600" b="1" i="0" u="none" strike="noStrike" kern="1200" cap="none" spc="0" normalizeH="0" baseline="0" noProof="0" dirty="0">
                <a:ln>
                  <a:noFill/>
                </a:ln>
                <a:solidFill>
                  <a:srgbClr val="156082"/>
                </a:solidFill>
                <a:effectLst/>
                <a:uLnTx/>
                <a:uFillTx/>
                <a:latin typeface="Arial" panose="020B0604020202020204"/>
                <a:ea typeface="+mn-ea"/>
                <a:cs typeface="+mn-cs"/>
              </a:rPr>
              <a:t>, R0, three additional c</a:t>
            </a:r>
            <a:r>
              <a:rPr kumimoji="0" lang="en-US" sz="1600" b="1" i="0" u="none" strike="noStrike" kern="1200" cap="none" spc="0" normalizeH="0" baseline="0" noProof="0" dirty="0" err="1">
                <a:ln>
                  <a:noFill/>
                </a:ln>
                <a:solidFill>
                  <a:srgbClr val="156082"/>
                </a:solidFill>
                <a:effectLst/>
                <a:uLnTx/>
                <a:uFillTx/>
                <a:latin typeface="Arial" panose="020B0604020202020204"/>
                <a:ea typeface="+mn-ea"/>
                <a:cs typeface="+mn-cs"/>
              </a:rPr>
              <a:t>ycles</a:t>
            </a:r>
            <a:endParaRPr kumimoji="0" lang="en-US" sz="1600" b="1" i="0" u="none" strike="noStrike" kern="1200" cap="none" spc="0" normalizeH="0" baseline="0" noProof="0" dirty="0">
              <a:ln>
                <a:noFill/>
              </a:ln>
              <a:solidFill>
                <a:srgbClr val="156082"/>
              </a:solidFill>
              <a:effectLst/>
              <a:uLnTx/>
              <a:uFillTx/>
              <a:latin typeface="Arial" panose="020B0604020202020204"/>
              <a:ea typeface="+mn-ea"/>
              <a:cs typeface="+mn-cs"/>
            </a:endParaRPr>
          </a:p>
          <a:p>
            <a:pPr marL="285744" marR="0" lvl="0" indent="-285744" algn="l" defTabSz="457189"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1200" cap="none" spc="0" normalizeH="0" baseline="0" noProof="0" dirty="0">
                <a:ln>
                  <a:noFill/>
                </a:ln>
                <a:solidFill>
                  <a:srgbClr val="156082"/>
                </a:solidFill>
                <a:effectLst/>
                <a:uLnTx/>
                <a:uFillTx/>
                <a:latin typeface="Arial" panose="020B0604020202020204"/>
                <a:ea typeface="+mn-ea"/>
                <a:cs typeface="+mn-cs"/>
              </a:rPr>
              <a:t>Normal CA-125: 25 IU/mL</a:t>
            </a:r>
          </a:p>
        </p:txBody>
      </p:sp>
      <p:sp>
        <p:nvSpPr>
          <p:cNvPr id="5" name="TextBox 4">
            <a:extLst>
              <a:ext uri="{FF2B5EF4-FFF2-40B4-BE49-F238E27FC236}">
                <a16:creationId xmlns:a16="http://schemas.microsoft.com/office/drawing/2014/main" id="{C4850DFC-3BE5-E745-5DC0-03EF821A0414}"/>
              </a:ext>
            </a:extLst>
          </p:cNvPr>
          <p:cNvSpPr txBox="1"/>
          <p:nvPr/>
        </p:nvSpPr>
        <p:spPr>
          <a:xfrm>
            <a:off x="2628995" y="6458710"/>
            <a:ext cx="55311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PAOLA-1: Added olaparib in the maintenance phase</a:t>
            </a:r>
          </a:p>
        </p:txBody>
      </p:sp>
      <p:sp>
        <p:nvSpPr>
          <p:cNvPr id="6" name="Left Brace 5">
            <a:extLst>
              <a:ext uri="{FF2B5EF4-FFF2-40B4-BE49-F238E27FC236}">
                <a16:creationId xmlns:a16="http://schemas.microsoft.com/office/drawing/2014/main" id="{2564CD93-16D1-3345-600D-DBD67FE07A1D}"/>
              </a:ext>
            </a:extLst>
          </p:cNvPr>
          <p:cNvSpPr/>
          <p:nvPr/>
        </p:nvSpPr>
        <p:spPr>
          <a:xfrm rot="16200000">
            <a:off x="5315686" y="5124915"/>
            <a:ext cx="288237" cy="2278721"/>
          </a:xfrm>
          <a:prstGeom prst="leftBrace">
            <a:avLst>
              <a:gd name="adj1" fmla="val 8333"/>
              <a:gd name="adj2" fmla="val 46631"/>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86B39953-CE63-793B-C5CC-172D79B08FC9}"/>
              </a:ext>
            </a:extLst>
          </p:cNvPr>
          <p:cNvSpPr txBox="1"/>
          <p:nvPr/>
        </p:nvSpPr>
        <p:spPr>
          <a:xfrm>
            <a:off x="7132856" y="4808766"/>
            <a:ext cx="3988969" cy="1477328"/>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EA72E">
                    <a:lumMod val="75000"/>
                  </a:srgbClr>
                </a:solidFill>
                <a:effectLst/>
                <a:uLnTx/>
                <a:uFillTx/>
                <a:latin typeface="Aptos" panose="02110004020202020204"/>
                <a:ea typeface="+mn-ea"/>
                <a:cs typeface="+mn-cs"/>
              </a:rPr>
              <a:t>A good candidate for bevacizumab retreatment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EA72E">
                  <a:lumMod val="75000"/>
                </a:srgbClr>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EA72E">
                    <a:lumMod val="75000"/>
                  </a:srgbClr>
                </a:solidFill>
                <a:effectLst/>
                <a:uLnTx/>
                <a:uFillTx/>
                <a:latin typeface="Aptos" panose="02110004020202020204"/>
                <a:ea typeface="+mn-ea"/>
                <a:cs typeface="+mn-cs"/>
              </a:rPr>
              <a:t>Recommended </a:t>
            </a:r>
            <a:r>
              <a:rPr kumimoji="0" lang="en-US" sz="1800" b="1" i="0" u="none" strike="noStrike" kern="1200" cap="none" spc="0" normalizeH="0" baseline="0" noProof="0" dirty="0" err="1">
                <a:ln>
                  <a:noFill/>
                </a:ln>
                <a:solidFill>
                  <a:srgbClr val="4EA72E">
                    <a:lumMod val="75000"/>
                  </a:srgbClr>
                </a:solidFill>
                <a:effectLst/>
                <a:uLnTx/>
                <a:uFillTx/>
                <a:latin typeface="Aptos" panose="02110004020202020204"/>
                <a:ea typeface="+mn-ea"/>
                <a:cs typeface="+mn-cs"/>
              </a:rPr>
              <a:t>wkly</a:t>
            </a:r>
            <a:r>
              <a:rPr kumimoji="0" lang="en-US" sz="1800" b="1" i="0" u="none" strike="noStrike" kern="1200" cap="none" spc="0" normalizeH="0" baseline="0" noProof="0" dirty="0">
                <a:ln>
                  <a:noFill/>
                </a:ln>
                <a:solidFill>
                  <a:srgbClr val="4EA72E">
                    <a:lumMod val="75000"/>
                  </a:srgbClr>
                </a:solidFill>
                <a:effectLst/>
                <a:uLnTx/>
                <a:uFillTx/>
                <a:latin typeface="Aptos" panose="02110004020202020204"/>
                <a:ea typeface="+mn-ea"/>
                <a:cs typeface="+mn-cs"/>
              </a:rPr>
              <a:t> paclitaxel - bevacizumab - pembrolizumab</a:t>
            </a:r>
          </a:p>
        </p:txBody>
      </p:sp>
    </p:spTree>
    <p:extLst>
      <p:ext uri="{BB962C8B-B14F-4D97-AF65-F5344CB8AC3E}">
        <p14:creationId xmlns:p14="http://schemas.microsoft.com/office/powerpoint/2010/main" val="212744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912286" y="35024"/>
            <a:ext cx="10358967" cy="1412776"/>
          </a:xfrm>
        </p:spPr>
        <p:txBody>
          <a:bodyPr anchor="ctr"/>
          <a:lstStyle/>
          <a:p>
            <a:pPr eaLnBrk="1" hangingPunct="1">
              <a:lnSpc>
                <a:spcPct val="90000"/>
              </a:lnSpc>
              <a:spcAft>
                <a:spcPts val="600"/>
              </a:spcAft>
              <a:defRPr/>
            </a:pPr>
            <a:r>
              <a:rPr lang="en-US" sz="2800" dirty="0">
                <a:solidFill>
                  <a:schemeClr val="tx1"/>
                </a:solidFill>
              </a:rPr>
              <a:t>“Recent Advances in Cancer Care — New Paradigms, </a:t>
            </a:r>
            <a:br>
              <a:rPr lang="en-US" sz="2800" dirty="0">
                <a:solidFill>
                  <a:schemeClr val="tx1"/>
                </a:solidFill>
              </a:rPr>
            </a:br>
            <a:r>
              <a:rPr lang="en-US" sz="2800" dirty="0">
                <a:solidFill>
                  <a:schemeClr val="tx1"/>
                </a:solidFill>
              </a:rPr>
              <a:t>Novel Agents and What It Means for the Oncology Nurse”</a:t>
            </a:r>
            <a:br>
              <a:rPr lang="en-US" sz="2800" dirty="0">
                <a:solidFill>
                  <a:schemeClr val="tx1"/>
                </a:solidFill>
              </a:rPr>
            </a:br>
            <a:r>
              <a:rPr lang="en-US" sz="2800" dirty="0">
                <a:solidFill>
                  <a:schemeClr val="tx1"/>
                </a:solidFill>
              </a:rPr>
              <a:t>Eighteenth Annual RTP-ONS NCPD Symposium Series</a:t>
            </a:r>
            <a:endParaRPr lang="en-US" sz="2400" b="0" dirty="0">
              <a:solidFill>
                <a:schemeClr val="tx1"/>
              </a:solidFill>
            </a:endParaRPr>
          </a:p>
        </p:txBody>
      </p:sp>
      <p:pic>
        <p:nvPicPr>
          <p:cNvPr id="3" name="Picture 2">
            <a:extLst>
              <a:ext uri="{FF2B5EF4-FFF2-40B4-BE49-F238E27FC236}">
                <a16:creationId xmlns:a16="http://schemas.microsoft.com/office/drawing/2014/main" id="{EA02DCEC-9501-6044-836E-5954A9F44F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02182" y="1431777"/>
            <a:ext cx="6787636" cy="5212076"/>
          </a:xfrm>
          <a:prstGeom prst="rect">
            <a:avLst/>
          </a:prstGeom>
          <a:effectLst>
            <a:glow rad="190500">
              <a:schemeClr val="bg2">
                <a:alpha val="20000"/>
              </a:schemeClr>
            </a:glow>
          </a:effectLst>
        </p:spPr>
      </p:pic>
    </p:spTree>
    <p:extLst>
      <p:ext uri="{BB962C8B-B14F-4D97-AF65-F5344CB8AC3E}">
        <p14:creationId xmlns:p14="http://schemas.microsoft.com/office/powerpoint/2010/main" val="52823907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B1BA9-DC15-28A9-4560-4B4D93D58C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25D58D-8B0F-5F4A-9792-C8DEC2DEABE9}"/>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F90E36D7-4D54-C0B5-FBA2-4161DB11122E}"/>
              </a:ext>
            </a:extLst>
          </p:cNvPr>
          <p:cNvSpPr>
            <a:spLocks noGrp="1"/>
          </p:cNvSpPr>
          <p:nvPr>
            <p:ph idx="1"/>
          </p:nvPr>
        </p:nvSpPr>
        <p:spPr/>
        <p:txBody>
          <a:bodyPr/>
          <a:lstStyle/>
          <a:p>
            <a:pPr marL="98425" indent="0">
              <a:buNone/>
            </a:pPr>
            <a:r>
              <a:rPr lang="en-US" sz="2800" dirty="0">
                <a:latin typeface="Arial" panose="020B0604020202020204" pitchFamily="34" charset="0"/>
                <a:cs typeface="Arial" panose="020B0604020202020204" pitchFamily="34" charset="0"/>
              </a:rPr>
              <a:t>How are you sequencing pembrolizumab/chemotherapy relative to other available strategies for individual patients? How do you decide whether to include bevacizumab or not?</a:t>
            </a:r>
          </a:p>
          <a:p>
            <a:pPr marL="98425" indent="0">
              <a:buNone/>
            </a:pPr>
            <a:r>
              <a:rPr lang="en-US" sz="2800" kern="100" dirty="0">
                <a:latin typeface="Arial" panose="020B0604020202020204" pitchFamily="34" charset="0"/>
                <a:ea typeface="Aptos" panose="020B0004020202020204" pitchFamily="34" charset="0"/>
                <a:cs typeface="Arial" panose="020B0604020202020204" pitchFamily="34" charset="0"/>
              </a:rPr>
              <a:t>Would you employ pembrolizumab/chemotherapy with or without bevacizumab for a patient with PD-L1-negative OC under any circumstances?</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875290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981307" y="3992545"/>
            <a:ext cx="6762750" cy="1655762"/>
          </a:xfrm>
        </p:spPr>
        <p:txBody>
          <a:bodyPr>
            <a:normAutofit/>
          </a:bodyPr>
          <a:lstStyle/>
          <a:p>
            <a:pPr>
              <a:lnSpc>
                <a:spcPct val="100000"/>
              </a:lnSpc>
            </a:pPr>
            <a:r>
              <a:rPr lang="en-US" sz="1800" dirty="0"/>
              <a:t>Kathryn Schlenker, MSN, WHNP-BC, AGNP-C</a:t>
            </a:r>
          </a:p>
          <a:p>
            <a:pPr>
              <a:lnSpc>
                <a:spcPct val="100000"/>
              </a:lnSpc>
            </a:pPr>
            <a:r>
              <a:rPr lang="en-US" sz="1800" dirty="0"/>
              <a:t>Division of Gynecologic Oncology</a:t>
            </a:r>
          </a:p>
          <a:p>
            <a:pPr>
              <a:lnSpc>
                <a:spcPct val="100000"/>
              </a:lnSpc>
            </a:pPr>
            <a:r>
              <a:rPr lang="en-US" sz="1800" dirty="0"/>
              <a:t>University of Alabama at Birmingham</a:t>
            </a:r>
          </a:p>
        </p:txBody>
      </p:sp>
      <p:sp>
        <p:nvSpPr>
          <p:cNvPr id="2" name="Title 1"/>
          <p:cNvSpPr>
            <a:spLocks noGrp="1"/>
          </p:cNvSpPr>
          <p:nvPr>
            <p:ph type="ctrTitle"/>
          </p:nvPr>
        </p:nvSpPr>
        <p:spPr>
          <a:xfrm>
            <a:off x="981307" y="1962523"/>
            <a:ext cx="9043639" cy="1585608"/>
          </a:xfrm>
        </p:spPr>
        <p:txBody>
          <a:bodyPr>
            <a:normAutofit fontScale="90000"/>
          </a:bodyPr>
          <a:lstStyle/>
          <a:p>
            <a:br>
              <a:rPr lang="en-GB" sz="5400" dirty="0"/>
            </a:br>
            <a:br>
              <a:rPr lang="en-GB" sz="5400" dirty="0"/>
            </a:br>
            <a:br>
              <a:rPr lang="en-GB" sz="5400" dirty="0"/>
            </a:br>
            <a:r>
              <a:rPr lang="en-GB" sz="5400" dirty="0"/>
              <a:t>Ovarian Cancer Symposium</a:t>
            </a:r>
            <a:br>
              <a:rPr lang="en-GB" sz="5400" dirty="0"/>
            </a:br>
            <a:r>
              <a:rPr lang="en-GB" sz="4000" b="0" dirty="0"/>
              <a:t>Research To Practice | ONS 2026</a:t>
            </a:r>
            <a:endParaRPr lang="en-GB" sz="5400" dirty="0"/>
          </a:p>
        </p:txBody>
      </p:sp>
    </p:spTree>
    <p:extLst>
      <p:ext uri="{BB962C8B-B14F-4D97-AF65-F5344CB8AC3E}">
        <p14:creationId xmlns:p14="http://schemas.microsoft.com/office/powerpoint/2010/main" val="72532307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527002" y="2245945"/>
            <a:ext cx="11118007" cy="1369125"/>
          </a:xfrm>
        </p:spPr>
        <p:txBody>
          <a:bodyPr>
            <a:normAutofit/>
          </a:bodyPr>
          <a:lstStyle/>
          <a:p>
            <a:pPr marL="0" indent="0" algn="ctr">
              <a:buNone/>
            </a:pPr>
            <a:r>
              <a:rPr lang="en-US" sz="3600" b="1" dirty="0">
                <a:solidFill>
                  <a:srgbClr val="006241"/>
                </a:solidFill>
              </a:rPr>
              <a:t>Nursing Considerations for Patients Receiving </a:t>
            </a:r>
          </a:p>
          <a:p>
            <a:pPr marL="0" indent="0" algn="ctr">
              <a:buNone/>
            </a:pPr>
            <a:r>
              <a:rPr lang="en-US" sz="3600" b="1" dirty="0">
                <a:solidFill>
                  <a:srgbClr val="006241"/>
                </a:solidFill>
              </a:rPr>
              <a:t>an </a:t>
            </a:r>
            <a:r>
              <a:rPr kumimoji="0" lang="en-US" sz="3600" b="1" i="0" u="none" strike="noStrike" kern="1200" cap="none" spc="0" normalizeH="0" baseline="0" noProof="0" dirty="0">
                <a:ln>
                  <a:noFill/>
                </a:ln>
                <a:solidFill>
                  <a:srgbClr val="006241"/>
                </a:solidFill>
                <a:effectLst/>
                <a:uLnTx/>
                <a:uFillTx/>
                <a:latin typeface="Calibri Light" panose="020F0302020204030204"/>
              </a:rPr>
              <a:t>Anti-PD-1/PD-L1 Antibody in Advanced Ovarian Cancer</a:t>
            </a:r>
            <a:endParaRPr lang="en-US" sz="3600" b="1" dirty="0"/>
          </a:p>
        </p:txBody>
      </p:sp>
    </p:spTree>
    <p:extLst>
      <p:ext uri="{BB962C8B-B14F-4D97-AF65-F5344CB8AC3E}">
        <p14:creationId xmlns:p14="http://schemas.microsoft.com/office/powerpoint/2010/main" val="147618176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AC37E7-8FAB-43B4-23B6-C68B09A93E1E}"/>
              </a:ext>
            </a:extLst>
          </p:cNvPr>
          <p:cNvSpPr>
            <a:spLocks noGrp="1"/>
          </p:cNvSpPr>
          <p:nvPr>
            <p:ph idx="1"/>
          </p:nvPr>
        </p:nvSpPr>
        <p:spPr>
          <a:xfrm>
            <a:off x="536361" y="3014366"/>
            <a:ext cx="5483603" cy="3247890"/>
          </a:xfrm>
        </p:spPr>
        <p:txBody>
          <a:bodyPr>
            <a:normAutofit/>
          </a:bodyPr>
          <a:lstStyle/>
          <a:p>
            <a:r>
              <a:rPr lang="en-US" sz="2000" dirty="0">
                <a:latin typeface="Calibri" panose="020F0502020204030204" pitchFamily="34" charset="0"/>
                <a:cs typeface="Calibri" panose="020F0502020204030204" pitchFamily="34" charset="0"/>
              </a:rPr>
              <a:t>Most Common AEs in </a:t>
            </a:r>
            <a:r>
              <a:rPr lang="en-US" sz="2000" dirty="0" err="1">
                <a:latin typeface="Calibri" panose="020F0502020204030204" pitchFamily="34" charset="0"/>
                <a:cs typeface="Calibri" panose="020F0502020204030204" pitchFamily="34" charset="0"/>
              </a:rPr>
              <a:t>Pembro</a:t>
            </a:r>
            <a:r>
              <a:rPr lang="en-US" sz="2000" dirty="0">
                <a:latin typeface="Calibri" panose="020F0502020204030204" pitchFamily="34" charset="0"/>
                <a:cs typeface="Calibri" panose="020F0502020204030204" pitchFamily="34" charset="0"/>
              </a:rPr>
              <a:t>/Paclitaxel arm:</a:t>
            </a:r>
          </a:p>
          <a:p>
            <a:pPr lvl="1"/>
            <a:r>
              <a:rPr lang="pt-BR" sz="1800" dirty="0">
                <a:latin typeface="Calibri" panose="020F0502020204030204" pitchFamily="34" charset="0"/>
                <a:cs typeface="Calibri" panose="020F0502020204030204" pitchFamily="34" charset="0"/>
              </a:rPr>
              <a:t>Anemia (50%)</a:t>
            </a:r>
          </a:p>
          <a:p>
            <a:pPr lvl="1"/>
            <a:r>
              <a:rPr lang="pt-BR" sz="1800" dirty="0">
                <a:latin typeface="Calibri" panose="020F0502020204030204" pitchFamily="34" charset="0"/>
                <a:cs typeface="Calibri" panose="020F0502020204030204" pitchFamily="34" charset="0"/>
              </a:rPr>
              <a:t>Neuropathy (39%)</a:t>
            </a:r>
          </a:p>
          <a:p>
            <a:pPr lvl="1"/>
            <a:r>
              <a:rPr lang="pt-BR" sz="1800" dirty="0">
                <a:latin typeface="Calibri" panose="020F0502020204030204" pitchFamily="34" charset="0"/>
                <a:cs typeface="Calibri" panose="020F0502020204030204" pitchFamily="34" charset="0"/>
              </a:rPr>
              <a:t>Alopecia (38%)</a:t>
            </a:r>
          </a:p>
          <a:p>
            <a:pPr lvl="1"/>
            <a:r>
              <a:rPr lang="pt-BR" sz="1800" dirty="0">
                <a:latin typeface="Calibri" panose="020F0502020204030204" pitchFamily="34" charset="0"/>
                <a:cs typeface="Calibri" panose="020F0502020204030204" pitchFamily="34" charset="0"/>
              </a:rPr>
              <a:t>Fatigue (35%)</a:t>
            </a:r>
          </a:p>
          <a:p>
            <a:pPr lvl="1"/>
            <a:r>
              <a:rPr lang="pt-BR" sz="1800" dirty="0">
                <a:latin typeface="Calibri" panose="020F0502020204030204" pitchFamily="34" charset="0"/>
                <a:cs typeface="Calibri" panose="020F0502020204030204" pitchFamily="34" charset="0"/>
              </a:rPr>
              <a:t>Nausea (31%)</a:t>
            </a:r>
          </a:p>
          <a:p>
            <a:pPr lvl="1"/>
            <a:r>
              <a:rPr lang="pt-BR" sz="1800" dirty="0">
                <a:latin typeface="Calibri" panose="020F0502020204030204" pitchFamily="34" charset="0"/>
                <a:cs typeface="Calibri" panose="020F0502020204030204" pitchFamily="34" charset="0"/>
              </a:rPr>
              <a:t>Epistaxis (29%)</a:t>
            </a:r>
          </a:p>
          <a:p>
            <a:pPr lvl="1"/>
            <a:r>
              <a:rPr lang="pt-BR" sz="1800" dirty="0">
                <a:latin typeface="Calibri" panose="020F0502020204030204" pitchFamily="34" charset="0"/>
                <a:cs typeface="Calibri" panose="020F0502020204030204" pitchFamily="34" charset="0"/>
              </a:rPr>
              <a:t>Diarrhea (29%)</a:t>
            </a:r>
          </a:p>
          <a:p>
            <a:pPr lvl="1"/>
            <a:r>
              <a:rPr lang="pt-BR" sz="1800" dirty="0">
                <a:latin typeface="Calibri" panose="020F0502020204030204" pitchFamily="34" charset="0"/>
                <a:cs typeface="Calibri" panose="020F0502020204030204" pitchFamily="34" charset="0"/>
              </a:rPr>
              <a:t>Neutropenia (23%)</a:t>
            </a:r>
          </a:p>
          <a:p>
            <a:pPr lvl="1"/>
            <a:endParaRPr lang="en-US" dirty="0">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DDB62CF1-78DD-1D59-DB5E-EBC363E0EC9C}"/>
              </a:ext>
            </a:extLst>
          </p:cNvPr>
          <p:cNvSpPr>
            <a:spLocks noGrp="1"/>
          </p:cNvSpPr>
          <p:nvPr>
            <p:ph type="title"/>
          </p:nvPr>
        </p:nvSpPr>
        <p:spPr/>
        <p:txBody>
          <a:bodyPr/>
          <a:lstStyle/>
          <a:p>
            <a:r>
              <a:rPr lang="en-US" dirty="0"/>
              <a:t>Incidence of </a:t>
            </a:r>
            <a:r>
              <a:rPr lang="en-US" dirty="0" err="1"/>
              <a:t>irAEs</a:t>
            </a:r>
            <a:endParaRPr lang="en-US" dirty="0"/>
          </a:p>
        </p:txBody>
      </p:sp>
      <p:sp>
        <p:nvSpPr>
          <p:cNvPr id="4" name="TextBox 3">
            <a:extLst>
              <a:ext uri="{FF2B5EF4-FFF2-40B4-BE49-F238E27FC236}">
                <a16:creationId xmlns:a16="http://schemas.microsoft.com/office/drawing/2014/main" id="{D1B3ED25-64DA-9B87-5B7C-E07C7BD6E808}"/>
              </a:ext>
            </a:extLst>
          </p:cNvPr>
          <p:cNvSpPr txBox="1"/>
          <p:nvPr/>
        </p:nvSpPr>
        <p:spPr>
          <a:xfrm>
            <a:off x="5788323" y="3014366"/>
            <a:ext cx="5867315" cy="1764586"/>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1000"/>
              </a:spcBef>
              <a:spcAft>
                <a:spcPts val="0"/>
              </a:spcAft>
              <a:buClr>
                <a:srgbClr val="006241"/>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Immune-mediated AEs in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Pembro</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/Paclitaxel arm:</a:t>
            </a:r>
          </a:p>
          <a:p>
            <a:pPr marL="685800" marR="0" lvl="1" indent="-228600" algn="l" defTabSz="914400" rtl="0" eaLnBrk="1" fontAlgn="auto" latinLnBrk="0" hangingPunct="1">
              <a:lnSpc>
                <a:spcPct val="100000"/>
              </a:lnSpc>
              <a:spcBef>
                <a:spcPts val="500"/>
              </a:spcBef>
              <a:spcAft>
                <a:spcPts val="0"/>
              </a:spcAft>
              <a:buClr>
                <a:srgbClr val="006241"/>
              </a:buClr>
              <a:buSzTx/>
              <a:buFont typeface="Arial" panose="020B0604020202020204" pitchFamily="34" charset="0"/>
              <a:buChar char="•"/>
              <a:tabLst/>
              <a:defRPr/>
            </a:pPr>
            <a:r>
              <a:rPr kumimoji="0" lang="pt-B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Hypothyroidism (18%)</a:t>
            </a:r>
          </a:p>
          <a:p>
            <a:pPr marL="685800" marR="0" lvl="1" indent="-228600" algn="l" defTabSz="914400" rtl="0" eaLnBrk="1" fontAlgn="auto" latinLnBrk="0" hangingPunct="1">
              <a:lnSpc>
                <a:spcPct val="100000"/>
              </a:lnSpc>
              <a:spcBef>
                <a:spcPts val="500"/>
              </a:spcBef>
              <a:spcAft>
                <a:spcPts val="0"/>
              </a:spcAft>
              <a:buClr>
                <a:srgbClr val="006241"/>
              </a:buClr>
              <a:buSzTx/>
              <a:buFont typeface="Arial" panose="020B0604020202020204" pitchFamily="34" charset="0"/>
              <a:buChar char="•"/>
              <a:tabLst/>
              <a:defRPr/>
            </a:pPr>
            <a:r>
              <a:rPr kumimoji="0" lang="pt-B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Hyperthyroidism (5%)</a:t>
            </a:r>
          </a:p>
          <a:p>
            <a:pPr marL="685800" marR="0" lvl="1" indent="-228600" algn="l" defTabSz="914400" rtl="0" eaLnBrk="1" fontAlgn="auto" latinLnBrk="0" hangingPunct="1">
              <a:lnSpc>
                <a:spcPct val="100000"/>
              </a:lnSpc>
              <a:spcBef>
                <a:spcPts val="500"/>
              </a:spcBef>
              <a:spcAft>
                <a:spcPts val="0"/>
              </a:spcAft>
              <a:buClr>
                <a:srgbClr val="006241"/>
              </a:buClr>
              <a:buSzTx/>
              <a:buFont typeface="Arial" panose="020B0604020202020204" pitchFamily="34" charset="0"/>
              <a:buChar char="•"/>
              <a:tabLst/>
              <a:defRPr/>
            </a:pPr>
            <a:r>
              <a:rPr kumimoji="0" lang="pt-B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Adrenal insufficiency (5%)</a:t>
            </a:r>
          </a:p>
          <a:p>
            <a:pPr marL="685800" marR="0" lvl="1" indent="-228600" algn="l" defTabSz="914400" rtl="0" eaLnBrk="1" fontAlgn="auto" latinLnBrk="0" hangingPunct="1">
              <a:lnSpc>
                <a:spcPct val="100000"/>
              </a:lnSpc>
              <a:spcBef>
                <a:spcPts val="500"/>
              </a:spcBef>
              <a:spcAft>
                <a:spcPts val="0"/>
              </a:spcAft>
              <a:buClr>
                <a:srgbClr val="006241"/>
              </a:buClr>
              <a:buSzTx/>
              <a:buFont typeface="Arial" panose="020B0604020202020204" pitchFamily="34" charset="0"/>
              <a:buChar char="•"/>
              <a:tabLst/>
              <a:defRPr/>
            </a:pPr>
            <a:r>
              <a:rPr kumimoji="0" lang="pt-B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Pneumonitis (5%)</a:t>
            </a:r>
          </a:p>
        </p:txBody>
      </p:sp>
      <p:graphicFrame>
        <p:nvGraphicFramePr>
          <p:cNvPr id="9" name="Diagram 8">
            <a:extLst>
              <a:ext uri="{FF2B5EF4-FFF2-40B4-BE49-F238E27FC236}">
                <a16:creationId xmlns:a16="http://schemas.microsoft.com/office/drawing/2014/main" id="{A05A751A-103E-9B32-3C56-FAB918FE1047}"/>
              </a:ext>
            </a:extLst>
          </p:cNvPr>
          <p:cNvGraphicFramePr/>
          <p:nvPr/>
        </p:nvGraphicFramePr>
        <p:xfrm>
          <a:off x="767751" y="1245266"/>
          <a:ext cx="10041147" cy="1477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8314700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Management of </a:t>
            </a:r>
            <a:r>
              <a:rPr lang="en-US" dirty="0" err="1"/>
              <a:t>irAEs</a:t>
            </a:r>
            <a:endParaRPr lang="en-US" dirty="0"/>
          </a:p>
        </p:txBody>
      </p:sp>
      <p:pic>
        <p:nvPicPr>
          <p:cNvPr id="4" name="Content Placeholder 4"/>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362854" y="1016604"/>
            <a:ext cx="5536595" cy="4329902"/>
          </a:xfrm>
        </p:spPr>
      </p:pic>
      <p:sp>
        <p:nvSpPr>
          <p:cNvPr id="5" name="TextBox 4"/>
          <p:cNvSpPr txBox="1"/>
          <p:nvPr/>
        </p:nvSpPr>
        <p:spPr>
          <a:xfrm>
            <a:off x="6763397" y="5533619"/>
            <a:ext cx="4128875"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Martins, F., </a:t>
            </a:r>
            <a:r>
              <a:rPr kumimoji="0" lang="en-US" sz="800" b="0" i="0" u="none" strike="noStrike" kern="1200" cap="none" spc="0" normalizeH="0" baseline="0" noProof="0" dirty="0" err="1">
                <a:ln>
                  <a:noFill/>
                </a:ln>
                <a:solidFill>
                  <a:prstClr val="black"/>
                </a:solidFill>
                <a:effectLst/>
                <a:uLnTx/>
                <a:uFillTx/>
                <a:latin typeface="Calibri" panose="020F0502020204030204"/>
                <a:ea typeface="+mn-ea"/>
                <a:cs typeface="+mn-cs"/>
              </a:rPr>
              <a:t>Sofiya</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L., </a:t>
            </a:r>
            <a:r>
              <a:rPr kumimoji="0" lang="en-US" sz="800" b="0" i="0" u="none" strike="noStrike" kern="1200" cap="none" spc="0" normalizeH="0" baseline="0" noProof="0" dirty="0" err="1">
                <a:ln>
                  <a:noFill/>
                </a:ln>
                <a:solidFill>
                  <a:prstClr val="black"/>
                </a:solidFill>
                <a:effectLst/>
                <a:uLnTx/>
                <a:uFillTx/>
                <a:latin typeface="Calibri" panose="020F0502020204030204"/>
                <a:ea typeface="+mn-ea"/>
                <a:cs typeface="+mn-cs"/>
              </a:rPr>
              <a:t>Sykiotis</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G.P. </a:t>
            </a: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rPr>
              <a:t>et al.</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Adverse effects of immune-checkpoint inhibitors: epidemiology, management and surveillance. </a:t>
            </a: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rPr>
              <a:t>Nat Rev </a:t>
            </a:r>
            <a:r>
              <a:rPr kumimoji="0" lang="en-US" sz="800" b="0" i="1" u="none" strike="noStrike" kern="1200" cap="none" spc="0" normalizeH="0" baseline="0" noProof="0" dirty="0" err="1">
                <a:ln>
                  <a:noFill/>
                </a:ln>
                <a:solidFill>
                  <a:prstClr val="black"/>
                </a:solidFill>
                <a:effectLst/>
                <a:uLnTx/>
                <a:uFillTx/>
                <a:latin typeface="Calibri" panose="020F0502020204030204"/>
                <a:ea typeface="+mn-ea"/>
                <a:cs typeface="+mn-cs"/>
              </a:rPr>
              <a:t>Clin</a:t>
            </a: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800" b="0" i="1" u="none" strike="noStrike" kern="1200" cap="none" spc="0" normalizeH="0" baseline="0" noProof="0" dirty="0" err="1">
                <a:ln>
                  <a:noFill/>
                </a:ln>
                <a:solidFill>
                  <a:prstClr val="black"/>
                </a:solidFill>
                <a:effectLst/>
                <a:uLnTx/>
                <a:uFillTx/>
                <a:latin typeface="Calibri" panose="020F0502020204030204"/>
                <a:ea typeface="+mn-ea"/>
                <a:cs typeface="+mn-cs"/>
              </a:rPr>
              <a:t>Oncol</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16, 563–580 (2019).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461785" y="1245266"/>
            <a:ext cx="5901070" cy="4596130"/>
          </a:xfrm>
          <a:prstGeom prst="rect">
            <a:avLst/>
          </a:prstGeom>
          <a:noFill/>
        </p:spPr>
        <p:txBody>
          <a:bodyPr wrap="square" rtlCol="0" anchor="t">
            <a:spAutoFit/>
          </a:bodyPr>
          <a:lstStyle/>
          <a:p>
            <a:pPr marL="228600" marR="0" lvl="0" indent="-228600" algn="l" defTabSz="914400" rtl="0" eaLnBrk="1" fontAlgn="auto" latinLnBrk="0" hangingPunct="1">
              <a:lnSpc>
                <a:spcPct val="100000"/>
              </a:lnSpc>
              <a:spcBef>
                <a:spcPts val="1000"/>
              </a:spcBef>
              <a:spcAft>
                <a:spcPts val="0"/>
              </a:spcAft>
              <a:buClr>
                <a:srgbClr val="006241"/>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Non-specific activation of the immune system by checkpoint inhibitors causes immune-related adverse events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irAEs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28600" marR="0" lvl="0" indent="-228600" algn="l" defTabSz="914400" rtl="0" eaLnBrk="1" fontAlgn="auto" latinLnBrk="0" hangingPunct="1">
              <a:lnSpc>
                <a:spcPct val="100000"/>
              </a:lnSpc>
              <a:spcBef>
                <a:spcPts val="1000"/>
              </a:spcBef>
              <a:spcAft>
                <a:spcPts val="0"/>
              </a:spcAft>
              <a:buClr>
                <a:srgbClr val="006241"/>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most common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irAEs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involve the skin, GI tract, endocrine system, and lungs (think *itis*)</a:t>
            </a:r>
          </a:p>
          <a:p>
            <a:pPr marL="228600" marR="0" lvl="0" indent="-228600" algn="l" defTabSz="914400" rtl="0" eaLnBrk="1" fontAlgn="auto" latinLnBrk="0" hangingPunct="1">
              <a:lnSpc>
                <a:spcPct val="100000"/>
              </a:lnSpc>
              <a:spcBef>
                <a:spcPts val="1000"/>
              </a:spcBef>
              <a:spcAft>
                <a:spcPts val="0"/>
              </a:spcAft>
              <a:buClr>
                <a:srgbClr val="006241"/>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Timing of onset and duration varies</a:t>
            </a:r>
          </a:p>
          <a:p>
            <a:pPr marL="228600" marR="0" lvl="0" indent="-228600" algn="l" defTabSz="914400" rtl="0" eaLnBrk="1" fontAlgn="auto" latinLnBrk="0" hangingPunct="1">
              <a:lnSpc>
                <a:spcPct val="100000"/>
              </a:lnSpc>
              <a:spcBef>
                <a:spcPts val="1000"/>
              </a:spcBef>
              <a:spcAft>
                <a:spcPts val="0"/>
              </a:spcAft>
              <a:buClr>
                <a:srgbClr val="006241"/>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Some toxicities can be reversible (GI, skin, pulmonary) while others may not be (endocrine)</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Light"/>
            </a:endParaRPr>
          </a:p>
          <a:p>
            <a:pPr marL="228600" marR="0" lvl="0" indent="-228600" algn="l" defTabSz="914400" rtl="0" eaLnBrk="1" fontAlgn="auto" latinLnBrk="0" hangingPunct="1">
              <a:lnSpc>
                <a:spcPct val="100000"/>
              </a:lnSpc>
              <a:spcBef>
                <a:spcPts val="1000"/>
              </a:spcBef>
              <a:spcAft>
                <a:spcPts val="0"/>
              </a:spcAft>
              <a:buClr>
                <a:srgbClr val="006241"/>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Monitoring: </a:t>
            </a:r>
          </a:p>
          <a:p>
            <a:pPr marL="685800" marR="0" lvl="1" indent="-228600" algn="l" defTabSz="914400" rtl="0" eaLnBrk="1" fontAlgn="auto" latinLnBrk="0" hangingPunct="1">
              <a:lnSpc>
                <a:spcPct val="100000"/>
              </a:lnSpc>
              <a:spcBef>
                <a:spcPts val="1000"/>
              </a:spcBef>
              <a:spcAft>
                <a:spcPts val="0"/>
              </a:spcAft>
              <a:buClr>
                <a:srgbClr val="006241"/>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Labs: TSH, FT4, LFTs (CBC, CMP, TSH)</a:t>
            </a:r>
          </a:p>
          <a:p>
            <a:pPr marL="685800" marR="0" lvl="1" indent="-228600" algn="l" defTabSz="914400" rtl="0" eaLnBrk="1" fontAlgn="auto" latinLnBrk="0" hangingPunct="1">
              <a:lnSpc>
                <a:spcPct val="100000"/>
              </a:lnSpc>
              <a:spcBef>
                <a:spcPts val="1000"/>
              </a:spcBef>
              <a:spcAft>
                <a:spcPts val="0"/>
              </a:spcAft>
              <a:buClr>
                <a:srgbClr val="006241"/>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CXR, CT scans</a:t>
            </a:r>
          </a:p>
          <a:p>
            <a:pPr marL="685800" marR="0" lvl="1" indent="-228600" algn="l" defTabSz="914400" rtl="0" eaLnBrk="1" fontAlgn="auto" latinLnBrk="0" hangingPunct="1">
              <a:lnSpc>
                <a:spcPct val="100000"/>
              </a:lnSpc>
              <a:spcBef>
                <a:spcPts val="1000"/>
              </a:spcBef>
              <a:spcAft>
                <a:spcPts val="0"/>
              </a:spcAft>
              <a:buClr>
                <a:srgbClr val="006241"/>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Closely monitor patients with pre-existing autoimmune disorders</a:t>
            </a:r>
          </a:p>
          <a:p>
            <a:pPr marL="228600" marR="0" lvl="0" indent="-228600" algn="l" defTabSz="914400" rtl="0" eaLnBrk="1" fontAlgn="auto" latinLnBrk="0" hangingPunct="1">
              <a:lnSpc>
                <a:spcPct val="100000"/>
              </a:lnSpc>
              <a:spcBef>
                <a:spcPts val="1000"/>
              </a:spcBef>
              <a:spcAft>
                <a:spcPts val="0"/>
              </a:spcAft>
              <a:buClr>
                <a:srgbClr val="006241"/>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Management: Dose delay +/- steroid taper vs drug discontinuation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1224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vert="horz" lIns="91440" tIns="45720" rIns="91440" bIns="45720" rtlCol="0" anchor="t">
            <a:normAutofit/>
          </a:bodyPr>
          <a:lstStyle/>
          <a:p>
            <a:r>
              <a:rPr lang="en-US" dirty="0">
                <a:latin typeface="Calibri" panose="020F0502020204030204" pitchFamily="34" charset="0"/>
                <a:cs typeface="Calibri" panose="020F0502020204030204" pitchFamily="34" charset="0"/>
              </a:rPr>
              <a:t>Patient education is key to early recognition</a:t>
            </a:r>
          </a:p>
          <a:p>
            <a:r>
              <a:rPr lang="en-US" dirty="0">
                <a:latin typeface="Calibri" panose="020F0502020204030204" pitchFamily="34" charset="0"/>
                <a:cs typeface="Calibri" panose="020F0502020204030204" pitchFamily="34" charset="0"/>
              </a:rPr>
              <a:t>Consultation with other specialties may be needed (endocrinology, dermatology, </a:t>
            </a:r>
            <a:r>
              <a:rPr lang="en-US" dirty="0" err="1">
                <a:latin typeface="Calibri" panose="020F0502020204030204" pitchFamily="34" charset="0"/>
                <a:cs typeface="Calibri" panose="020F0502020204030204" pitchFamily="34" charset="0"/>
              </a:rPr>
              <a:t>etc</a:t>
            </a:r>
            <a:r>
              <a:rPr lang="en-US" dirty="0">
                <a:latin typeface="Calibri" panose="020F0502020204030204" pitchFamily="34" charset="0"/>
                <a:cs typeface="Calibri" panose="020F0502020204030204" pitchFamily="34" charset="0"/>
              </a:rPr>
              <a:t>)</a:t>
            </a:r>
          </a:p>
          <a:p>
            <a:r>
              <a:rPr lang="en-US" dirty="0">
                <a:latin typeface="Calibri" panose="020F0502020204030204" pitchFamily="34" charset="0"/>
                <a:cs typeface="Calibri" panose="020F0502020204030204" pitchFamily="34" charset="0"/>
              </a:rPr>
              <a:t>Utilize guidelines for patient management (i.e. ASCO Clinical Practice Guidelines, NCCN Guidelines: Management of Immunotherapy-Related Toxicities)</a:t>
            </a:r>
          </a:p>
          <a:p>
            <a:r>
              <a:rPr lang="en-US" dirty="0">
                <a:latin typeface="Calibri" panose="020F0502020204030204" pitchFamily="34" charset="0"/>
                <a:cs typeface="Calibri" panose="020F0502020204030204" pitchFamily="34" charset="0"/>
              </a:rPr>
              <a:t>Toxicity grading can vary some with each organ system, but in general:</a:t>
            </a:r>
          </a:p>
          <a:p>
            <a:pPr lvl="1"/>
            <a:r>
              <a:rPr lang="en-US" dirty="0">
                <a:latin typeface="Calibri" panose="020F0502020204030204" pitchFamily="34" charset="0"/>
                <a:cs typeface="Calibri" panose="020F0502020204030204" pitchFamily="34" charset="0"/>
              </a:rPr>
              <a:t>Grade 1: Continue therapy and closely monitor patient.</a:t>
            </a:r>
          </a:p>
          <a:p>
            <a:pPr lvl="1"/>
            <a:r>
              <a:rPr lang="en-US" dirty="0">
                <a:latin typeface="Calibri" panose="020F0502020204030204" pitchFamily="34" charset="0"/>
                <a:cs typeface="Calibri" panose="020F0502020204030204" pitchFamily="34" charset="0"/>
              </a:rPr>
              <a:t>Grade 2: Hold therapy.  May consider steroid taper.  Resume therapy once grade 1 or less.</a:t>
            </a:r>
          </a:p>
          <a:p>
            <a:pPr lvl="1"/>
            <a:r>
              <a:rPr lang="en-US" dirty="0">
                <a:latin typeface="Calibri" panose="020F0502020204030204" pitchFamily="34" charset="0"/>
                <a:cs typeface="Calibri" panose="020F0502020204030204" pitchFamily="34" charset="0"/>
              </a:rPr>
              <a:t>Grade 3: Hold therapy and start high-dose corticosteroids with taper.</a:t>
            </a:r>
          </a:p>
          <a:p>
            <a:pPr lvl="1"/>
            <a:r>
              <a:rPr lang="en-US" dirty="0">
                <a:latin typeface="Calibri" panose="020F0502020204030204" pitchFamily="34" charset="0"/>
                <a:cs typeface="Calibri" panose="020F0502020204030204" pitchFamily="34" charset="0"/>
              </a:rPr>
              <a:t>Grade 4: Permanently discontinue therapy.</a:t>
            </a:r>
          </a:p>
          <a:p>
            <a:endParaRPr lang="en-US" dirty="0">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p:txBody>
          <a:bodyPr/>
          <a:lstStyle/>
          <a:p>
            <a:r>
              <a:rPr lang="en-US" dirty="0"/>
              <a:t>Management of </a:t>
            </a:r>
            <a:r>
              <a:rPr lang="en-US" dirty="0" err="1"/>
              <a:t>irAEs</a:t>
            </a:r>
            <a:endParaRPr lang="en-US" dirty="0"/>
          </a:p>
        </p:txBody>
      </p:sp>
    </p:spTree>
    <p:extLst>
      <p:ext uri="{BB962C8B-B14F-4D97-AF65-F5344CB8AC3E}">
        <p14:creationId xmlns:p14="http://schemas.microsoft.com/office/powerpoint/2010/main" val="214949052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611E5A-50C2-D2A5-4F3C-E5DC54ACD8B2}"/>
              </a:ext>
            </a:extLst>
          </p:cNvPr>
          <p:cNvSpPr>
            <a:spLocks noGrp="1"/>
          </p:cNvSpPr>
          <p:nvPr>
            <p:ph idx="1"/>
          </p:nvPr>
        </p:nvSpPr>
        <p:spPr/>
        <p:txBody>
          <a:bodyPr/>
          <a:lstStyle/>
          <a:p>
            <a:r>
              <a:rPr lang="en-US" dirty="0">
                <a:latin typeface="Calibri" panose="020F0502020204030204" pitchFamily="34" charset="0"/>
                <a:cs typeface="Calibri" panose="020F0502020204030204" pitchFamily="34" charset="0"/>
              </a:rPr>
              <a:t>Is there a role for rechallenge after holding immunotherapy for </a:t>
            </a:r>
            <a:r>
              <a:rPr lang="en-US" dirty="0" err="1">
                <a:latin typeface="Calibri" panose="020F0502020204030204" pitchFamily="34" charset="0"/>
                <a:cs typeface="Calibri" panose="020F0502020204030204" pitchFamily="34" charset="0"/>
              </a:rPr>
              <a:t>irAE</a:t>
            </a:r>
            <a:r>
              <a:rPr lang="en-US" dirty="0">
                <a:latin typeface="Calibri" panose="020F0502020204030204" pitchFamily="34" charset="0"/>
                <a:cs typeface="Calibri" panose="020F0502020204030204" pitchFamily="34" charset="0"/>
              </a:rPr>
              <a:t>?</a:t>
            </a:r>
          </a:p>
          <a:p>
            <a:pPr lvl="1"/>
            <a:r>
              <a:rPr lang="en-US" dirty="0">
                <a:latin typeface="Calibri" panose="020F0502020204030204" pitchFamily="34" charset="0"/>
                <a:cs typeface="Calibri" panose="020F0502020204030204" pitchFamily="34" charset="0"/>
              </a:rPr>
              <a:t>Depends on the grade and severity of the initial </a:t>
            </a:r>
            <a:r>
              <a:rPr lang="en-US" dirty="0" err="1">
                <a:latin typeface="Calibri" panose="020F0502020204030204" pitchFamily="34" charset="0"/>
                <a:cs typeface="Calibri" panose="020F0502020204030204" pitchFamily="34" charset="0"/>
              </a:rPr>
              <a:t>irAE</a:t>
            </a:r>
            <a:r>
              <a:rPr lang="en-US" dirty="0">
                <a:latin typeface="Calibri" panose="020F0502020204030204" pitchFamily="34" charset="0"/>
                <a:cs typeface="Calibri" panose="020F0502020204030204" pitchFamily="34" charset="0"/>
              </a:rPr>
              <a:t> </a:t>
            </a:r>
          </a:p>
          <a:p>
            <a:pPr lvl="1"/>
            <a:r>
              <a:rPr lang="en-US" dirty="0">
                <a:latin typeface="Calibri" panose="020F0502020204030204" pitchFamily="34" charset="0"/>
                <a:cs typeface="Calibri" panose="020F0502020204030204" pitchFamily="34" charset="0"/>
              </a:rPr>
              <a:t>Higher likelihood to experience a subsequent </a:t>
            </a:r>
            <a:r>
              <a:rPr lang="en-US" dirty="0" err="1">
                <a:latin typeface="Calibri" panose="020F0502020204030204" pitchFamily="34" charset="0"/>
                <a:cs typeface="Calibri" panose="020F0502020204030204" pitchFamily="34" charset="0"/>
              </a:rPr>
              <a:t>irAE</a:t>
            </a:r>
            <a:r>
              <a:rPr lang="en-US" dirty="0">
                <a:latin typeface="Calibri" panose="020F0502020204030204" pitchFamily="34" charset="0"/>
                <a:cs typeface="Calibri" panose="020F0502020204030204" pitchFamily="34" charset="0"/>
              </a:rPr>
              <a:t> </a:t>
            </a:r>
          </a:p>
          <a:p>
            <a:pPr lvl="1"/>
            <a:r>
              <a:rPr lang="en-US" dirty="0">
                <a:latin typeface="Calibri" panose="020F0502020204030204" pitchFamily="34" charset="0"/>
                <a:cs typeface="Calibri" panose="020F0502020204030204" pitchFamily="34" charset="0"/>
              </a:rPr>
              <a:t>Individualized care and shared decision-making </a:t>
            </a:r>
          </a:p>
          <a:p>
            <a:pPr lvl="1"/>
            <a:r>
              <a:rPr lang="en-US" dirty="0">
                <a:latin typeface="Calibri" panose="020F0502020204030204" pitchFamily="34" charset="0"/>
                <a:cs typeface="Calibri" panose="020F0502020204030204" pitchFamily="34" charset="0"/>
              </a:rPr>
              <a:t>Experience in my clinical practice:</a:t>
            </a:r>
          </a:p>
          <a:p>
            <a:pPr lvl="2"/>
            <a:r>
              <a:rPr lang="en-US" dirty="0">
                <a:latin typeface="Calibri" panose="020F0502020204030204" pitchFamily="34" charset="0"/>
                <a:cs typeface="Calibri" panose="020F0502020204030204" pitchFamily="34" charset="0"/>
              </a:rPr>
              <a:t>1. </a:t>
            </a:r>
            <a:r>
              <a:rPr lang="en-US" u="sng" dirty="0">
                <a:latin typeface="Calibri" panose="020F0502020204030204" pitchFamily="34" charset="0"/>
                <a:cs typeface="Calibri" panose="020F0502020204030204" pitchFamily="34" charset="0"/>
              </a:rPr>
              <a:t>Skin rash (generalized): </a:t>
            </a:r>
            <a:r>
              <a:rPr lang="en-US" dirty="0">
                <a:latin typeface="Calibri" panose="020F0502020204030204" pitchFamily="34" charset="0"/>
                <a:cs typeface="Calibri" panose="020F0502020204030204" pitchFamily="34" charset="0"/>
              </a:rPr>
              <a:t>Held therapy, initiated topical and oral steroids, recovered to grade 1.  Rechallenged successfully (now 3 months in with no repeat issues and CR on imaging).</a:t>
            </a:r>
          </a:p>
          <a:p>
            <a:pPr lvl="2"/>
            <a:r>
              <a:rPr lang="en-US" dirty="0">
                <a:latin typeface="Calibri" panose="020F0502020204030204" pitchFamily="34" charset="0"/>
                <a:cs typeface="Calibri" panose="020F0502020204030204" pitchFamily="34" charset="0"/>
              </a:rPr>
              <a:t>2. </a:t>
            </a:r>
            <a:r>
              <a:rPr lang="en-US" u="sng" dirty="0">
                <a:latin typeface="Calibri" panose="020F0502020204030204" pitchFamily="34" charset="0"/>
                <a:cs typeface="Calibri" panose="020F0502020204030204" pitchFamily="34" charset="0"/>
              </a:rPr>
              <a:t>Increased LFTs</a:t>
            </a:r>
            <a:r>
              <a:rPr lang="en-US" dirty="0">
                <a:latin typeface="Calibri" panose="020F0502020204030204" pitchFamily="34" charset="0"/>
                <a:cs typeface="Calibri" panose="020F0502020204030204" pitchFamily="34" charset="0"/>
              </a:rPr>
              <a:t>:  Held therapy, hospitalization (grade 3), steroid taper, unable to rechallenge.</a:t>
            </a:r>
          </a:p>
          <a:p>
            <a:pPr lvl="2"/>
            <a:r>
              <a:rPr lang="en-US" dirty="0">
                <a:latin typeface="Calibri" panose="020F0502020204030204" pitchFamily="34" charset="0"/>
                <a:cs typeface="Calibri" panose="020F0502020204030204" pitchFamily="34" charset="0"/>
              </a:rPr>
              <a:t>3. </a:t>
            </a:r>
            <a:r>
              <a:rPr lang="en-US" u="sng" dirty="0">
                <a:latin typeface="Calibri" panose="020F0502020204030204" pitchFamily="34" charset="0"/>
                <a:cs typeface="Calibri" panose="020F0502020204030204" pitchFamily="34" charset="0"/>
              </a:rPr>
              <a:t>Colitis</a:t>
            </a:r>
            <a:r>
              <a:rPr lang="en-US" dirty="0">
                <a:latin typeface="Calibri" panose="020F0502020204030204" pitchFamily="34" charset="0"/>
                <a:cs typeface="Calibri" panose="020F0502020204030204" pitchFamily="34" charset="0"/>
              </a:rPr>
              <a:t>: Held therapy, initiated antidiarrheals, hospitalization (grade 3) steroid taper.  Rechallenged 2 months later after resolution of symptoms and completion of steroid taper (limited treatment options remaining) and colitis returned with similar severity.  Discontinued immunotherapy.</a:t>
            </a:r>
          </a:p>
        </p:txBody>
      </p:sp>
      <p:sp>
        <p:nvSpPr>
          <p:cNvPr id="3" name="Title 2">
            <a:extLst>
              <a:ext uri="{FF2B5EF4-FFF2-40B4-BE49-F238E27FC236}">
                <a16:creationId xmlns:a16="http://schemas.microsoft.com/office/drawing/2014/main" id="{FEE2A710-94ED-2E78-C062-956C1DA376D6}"/>
              </a:ext>
            </a:extLst>
          </p:cNvPr>
          <p:cNvSpPr>
            <a:spLocks noGrp="1"/>
          </p:cNvSpPr>
          <p:nvPr>
            <p:ph type="title"/>
          </p:nvPr>
        </p:nvSpPr>
        <p:spPr/>
        <p:txBody>
          <a:bodyPr/>
          <a:lstStyle/>
          <a:p>
            <a:r>
              <a:rPr lang="en-US" dirty="0"/>
              <a:t>Special Considerations</a:t>
            </a:r>
          </a:p>
        </p:txBody>
      </p:sp>
    </p:spTree>
    <p:extLst>
      <p:ext uri="{BB962C8B-B14F-4D97-AF65-F5344CB8AC3E}">
        <p14:creationId xmlns:p14="http://schemas.microsoft.com/office/powerpoint/2010/main" val="100321513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BA342C-AE71-A252-7ABF-34D052E22DA3}"/>
              </a:ext>
            </a:extLst>
          </p:cNvPr>
          <p:cNvSpPr>
            <a:spLocks noGrp="1"/>
          </p:cNvSpPr>
          <p:nvPr>
            <p:ph idx="1"/>
          </p:nvPr>
        </p:nvSpPr>
        <p:spPr/>
        <p:txBody>
          <a:bodyPr>
            <a:normAutofit lnSpcReduction="10000"/>
          </a:bodyPr>
          <a:lstStyle/>
          <a:p>
            <a:r>
              <a:rPr lang="en-US" dirty="0">
                <a:latin typeface="Calibri" panose="020F0502020204030204" pitchFamily="34" charset="0"/>
                <a:cs typeface="Calibri" panose="020F0502020204030204" pitchFamily="34" charset="0"/>
              </a:rPr>
              <a:t>No absolute label contraindications</a:t>
            </a:r>
          </a:p>
          <a:p>
            <a:r>
              <a:rPr lang="en-US" dirty="0">
                <a:latin typeface="Calibri" panose="020F0502020204030204" pitchFamily="34" charset="0"/>
                <a:cs typeface="Calibri" panose="020F0502020204030204" pitchFamily="34" charset="0"/>
              </a:rPr>
              <a:t>Relative contraindications: </a:t>
            </a:r>
          </a:p>
          <a:p>
            <a:pPr lvl="1"/>
            <a:r>
              <a:rPr lang="en-US" dirty="0">
                <a:latin typeface="Calibri" panose="020F0502020204030204" pitchFamily="34" charset="0"/>
                <a:cs typeface="Calibri" panose="020F0502020204030204" pitchFamily="34" charset="0"/>
              </a:rPr>
              <a:t>Autoimmune disease (IBD/Crohn’s/ulcerative colitis, lupus, MS, RA, psoriasis)</a:t>
            </a:r>
          </a:p>
          <a:p>
            <a:pPr lvl="1"/>
            <a:r>
              <a:rPr lang="en-US" dirty="0">
                <a:latin typeface="Calibri" panose="020F0502020204030204" pitchFamily="34" charset="0"/>
                <a:cs typeface="Calibri" panose="020F0502020204030204" pitchFamily="34" charset="0"/>
              </a:rPr>
              <a:t>Solid organ transplant (taking immunosuppressants)</a:t>
            </a:r>
          </a:p>
          <a:p>
            <a:pPr lvl="1"/>
            <a:r>
              <a:rPr lang="en-US" dirty="0">
                <a:latin typeface="Calibri" panose="020F0502020204030204" pitchFamily="34" charset="0"/>
                <a:cs typeface="Calibri" panose="020F0502020204030204" pitchFamily="34" charset="0"/>
              </a:rPr>
              <a:t>Uncontrolled thyroid disorders</a:t>
            </a:r>
          </a:p>
          <a:p>
            <a:pPr lvl="1"/>
            <a:r>
              <a:rPr lang="en-US" dirty="0">
                <a:latin typeface="Calibri" panose="020F0502020204030204" pitchFamily="34" charset="0"/>
                <a:cs typeface="Calibri" panose="020F0502020204030204" pitchFamily="34" charset="0"/>
              </a:rPr>
              <a:t>Severe, uncontrolled asthma</a:t>
            </a:r>
          </a:p>
          <a:p>
            <a:pPr lvl="1"/>
            <a:r>
              <a:rPr lang="en-US" dirty="0">
                <a:latin typeface="Calibri" panose="020F0502020204030204" pitchFamily="34" charset="0"/>
                <a:cs typeface="Calibri" panose="020F0502020204030204" pitchFamily="34" charset="0"/>
              </a:rPr>
              <a:t>Uncontrolled HIV (need to be compliant on ART with well controlled viral load)</a:t>
            </a:r>
          </a:p>
          <a:p>
            <a:r>
              <a:rPr lang="en-US" dirty="0">
                <a:latin typeface="Calibri" panose="020F0502020204030204" pitchFamily="34" charset="0"/>
                <a:cs typeface="Calibri" panose="020F0502020204030204" pitchFamily="34" charset="0"/>
              </a:rPr>
              <a:t>Factors to consider:</a:t>
            </a:r>
          </a:p>
          <a:p>
            <a:pPr lvl="1"/>
            <a:r>
              <a:rPr lang="en-US" dirty="0">
                <a:latin typeface="Calibri" panose="020F0502020204030204" pitchFamily="34" charset="0"/>
                <a:cs typeface="Calibri" panose="020F0502020204030204" pitchFamily="34" charset="0"/>
              </a:rPr>
              <a:t>The degree to which the condition is controlled (well controlled vs poorly controlled)</a:t>
            </a:r>
          </a:p>
          <a:p>
            <a:pPr lvl="1"/>
            <a:r>
              <a:rPr lang="en-US" dirty="0">
                <a:latin typeface="Calibri" panose="020F0502020204030204" pitchFamily="34" charset="0"/>
                <a:cs typeface="Calibri" panose="020F0502020204030204" pitchFamily="34" charset="0"/>
              </a:rPr>
              <a:t>Collaboration with other specialists</a:t>
            </a:r>
          </a:p>
          <a:p>
            <a:pPr lvl="1"/>
            <a:r>
              <a:rPr lang="en-US" dirty="0">
                <a:latin typeface="Calibri" panose="020F0502020204030204" pitchFamily="34" charset="0"/>
                <a:cs typeface="Calibri" panose="020F0502020204030204" pitchFamily="34" charset="0"/>
              </a:rPr>
              <a:t>Increased risk for flares</a:t>
            </a:r>
          </a:p>
        </p:txBody>
      </p:sp>
      <p:sp>
        <p:nvSpPr>
          <p:cNvPr id="3" name="Title 2">
            <a:extLst>
              <a:ext uri="{FF2B5EF4-FFF2-40B4-BE49-F238E27FC236}">
                <a16:creationId xmlns:a16="http://schemas.microsoft.com/office/drawing/2014/main" id="{F295AECB-696C-EF91-9799-20EFD7F15FA3}"/>
              </a:ext>
            </a:extLst>
          </p:cNvPr>
          <p:cNvSpPr>
            <a:spLocks noGrp="1"/>
          </p:cNvSpPr>
          <p:nvPr>
            <p:ph type="title"/>
          </p:nvPr>
        </p:nvSpPr>
        <p:spPr>
          <a:xfrm>
            <a:off x="537634" y="661448"/>
            <a:ext cx="10636465" cy="768545"/>
          </a:xfrm>
        </p:spPr>
        <p:txBody>
          <a:bodyPr>
            <a:normAutofit fontScale="90000"/>
          </a:bodyPr>
          <a:lstStyle/>
          <a:p>
            <a:r>
              <a:rPr lang="en-US" dirty="0"/>
              <a:t>Contraindications to Anti-PD-1/PD-L1 Antibody Therapy</a:t>
            </a:r>
            <a:br>
              <a:rPr lang="en-US" dirty="0"/>
            </a:br>
            <a:endParaRPr lang="en-US" dirty="0"/>
          </a:p>
        </p:txBody>
      </p:sp>
    </p:spTree>
    <p:extLst>
      <p:ext uri="{BB962C8B-B14F-4D97-AF65-F5344CB8AC3E}">
        <p14:creationId xmlns:p14="http://schemas.microsoft.com/office/powerpoint/2010/main" val="52986762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2C8DF4-DA57-604D-8134-AE873CD5B205}"/>
              </a:ext>
            </a:extLst>
          </p:cNvPr>
          <p:cNvSpPr>
            <a:spLocks noGrp="1"/>
          </p:cNvSpPr>
          <p:nvPr>
            <p:ph idx="1"/>
          </p:nvPr>
        </p:nvSpPr>
        <p:spPr>
          <a:xfrm>
            <a:off x="537634" y="1432070"/>
            <a:ext cx="11118007" cy="4667393"/>
          </a:xfrm>
        </p:spPr>
        <p:txBody>
          <a:bodyPr>
            <a:normAutofit fontScale="77500" lnSpcReduction="20000"/>
          </a:bodyPr>
          <a:lstStyle/>
          <a:p>
            <a:pPr marL="0" indent="0">
              <a:lnSpc>
                <a:spcPct val="120000"/>
              </a:lnSpc>
              <a:buNone/>
            </a:pPr>
            <a:r>
              <a:rPr lang="en-US" dirty="0">
                <a:latin typeface="Calibri" panose="020F0502020204030204" pitchFamily="34" charset="0"/>
                <a:cs typeface="Calibri" panose="020F0502020204030204" pitchFamily="34" charset="0"/>
              </a:rPr>
              <a:t>61 </a:t>
            </a:r>
            <a:r>
              <a:rPr lang="en-US" dirty="0" err="1">
                <a:latin typeface="Calibri" panose="020F0502020204030204" pitchFamily="34" charset="0"/>
                <a:cs typeface="Calibri" panose="020F0502020204030204" pitchFamily="34" charset="0"/>
              </a:rPr>
              <a:t>yo</a:t>
            </a:r>
            <a:r>
              <a:rPr lang="en-US" dirty="0">
                <a:latin typeface="Calibri" panose="020F0502020204030204" pitchFamily="34" charset="0"/>
                <a:cs typeface="Calibri" panose="020F0502020204030204" pitchFamily="34" charset="0"/>
              </a:rPr>
              <a:t> with IIIC ovarian cancer initially presented with abdominal distention and bloating.  She underwent diagnostic laparoscopy with biopsy and was found to have ovarian cancer.  She received 3 cycles of neoadjuvant Paclitaxel/Carbo followed by IDS (X/BSO/OMX/debulking) – prior Hyst in 2008 for benign indications.  She resumed NA chemo and received 3 more cycles Paclitaxel/Carbo followed by Niraparib maintenance, which she took for 3 months before having new disease progression on CT imaging. Of note, she is germline negative.  NGS: BRCA1/2 neg, HR proficient, HER2 neg, FOLR1 90%, PD-L1 pos CPS: 1, TP53 mut, MS-stable, TMB low.  She was started on </a:t>
            </a:r>
            <a:r>
              <a:rPr lang="en-US" dirty="0" err="1">
                <a:latin typeface="Calibri" panose="020F0502020204030204" pitchFamily="34" charset="0"/>
                <a:cs typeface="Calibri" panose="020F0502020204030204" pitchFamily="34" charset="0"/>
              </a:rPr>
              <a:t>Mirvetuximab</a:t>
            </a:r>
            <a:r>
              <a:rPr lang="en-US" dirty="0">
                <a:latin typeface="Calibri" panose="020F0502020204030204" pitchFamily="34" charset="0"/>
                <a:cs typeface="Calibri" panose="020F0502020204030204" pitchFamily="34" charset="0"/>
              </a:rPr>
              <a:t> and received 6 cycles.  CT scan showed progression and she enrolled on a clinical trial, which she was on for 2 months before again having disease progression.  She then started liposomal doxorubicin/Bev and received 5 cycles.  CA-125 was increasing and CT scan ordered, which showed a mixed response.  She was eligible for </a:t>
            </a:r>
            <a:r>
              <a:rPr lang="en-US" dirty="0" err="1">
                <a:latin typeface="Calibri" panose="020F0502020204030204" pitchFamily="34" charset="0"/>
                <a:cs typeface="Calibri" panose="020F0502020204030204" pitchFamily="34" charset="0"/>
              </a:rPr>
              <a:t>BiTE</a:t>
            </a:r>
            <a:r>
              <a:rPr lang="en-US" dirty="0">
                <a:latin typeface="Calibri" panose="020F0502020204030204" pitchFamily="34" charset="0"/>
                <a:cs typeface="Calibri" panose="020F0502020204030204" pitchFamily="34" charset="0"/>
              </a:rPr>
              <a:t> therapy clinical trial and began treatment.  She was subsequently admitted for new pleural effusion and pneumonia. Imaging again showed progression.  </a:t>
            </a:r>
            <a:r>
              <a:rPr lang="en-US" b="1" dirty="0">
                <a:latin typeface="Calibri" panose="020F0502020204030204" pitchFamily="34" charset="0"/>
                <a:cs typeface="Calibri" panose="020F0502020204030204" pitchFamily="34" charset="0"/>
              </a:rPr>
              <a:t>She then started weekly Paclitaxel + Pembrolizumab + Bevacizumab.  Re-admitted with respiratory symptoms (SOB/hypoxia) and new O2 requirement, which prompted pulmonology consult.  Concern for pneumonitis on HR chest CT – initiated steroids.  Currently continuing with weekly Paclitaxel and Bev but holding </a:t>
            </a:r>
            <a:r>
              <a:rPr lang="en-US" b="1" dirty="0" err="1">
                <a:latin typeface="Calibri" panose="020F0502020204030204" pitchFamily="34" charset="0"/>
                <a:cs typeface="Calibri" panose="020F0502020204030204" pitchFamily="34" charset="0"/>
              </a:rPr>
              <a:t>Pembro</a:t>
            </a:r>
            <a:r>
              <a:rPr lang="en-US" b="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She’s feeling much better and her CA-125 is down-trending (354 currently, down from 1,846 in Feb 2026).</a:t>
            </a:r>
          </a:p>
        </p:txBody>
      </p:sp>
      <p:sp>
        <p:nvSpPr>
          <p:cNvPr id="3" name="Title 2">
            <a:extLst>
              <a:ext uri="{FF2B5EF4-FFF2-40B4-BE49-F238E27FC236}">
                <a16:creationId xmlns:a16="http://schemas.microsoft.com/office/drawing/2014/main" id="{B147B074-FD6C-4D50-8C17-68358E857B85}"/>
              </a:ext>
            </a:extLst>
          </p:cNvPr>
          <p:cNvSpPr>
            <a:spLocks noGrp="1"/>
          </p:cNvSpPr>
          <p:nvPr>
            <p:ph type="title"/>
          </p:nvPr>
        </p:nvSpPr>
        <p:spPr/>
        <p:txBody>
          <a:bodyPr/>
          <a:lstStyle/>
          <a:p>
            <a:r>
              <a:rPr lang="en-US" dirty="0"/>
              <a:t>Case Presentation</a:t>
            </a:r>
          </a:p>
        </p:txBody>
      </p:sp>
    </p:spTree>
    <p:extLst>
      <p:ext uri="{BB962C8B-B14F-4D97-AF65-F5344CB8AC3E}">
        <p14:creationId xmlns:p14="http://schemas.microsoft.com/office/powerpoint/2010/main" val="167330270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37DCA-7316-FF11-297D-BD8116CD1254}"/>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87B4E822-EA14-65B9-E2A7-2647C646C61B}"/>
              </a:ext>
            </a:extLst>
          </p:cNvPr>
          <p:cNvSpPr>
            <a:spLocks noGrp="1" noChangeArrowheads="1"/>
          </p:cNvSpPr>
          <p:nvPr>
            <p:ph type="title"/>
          </p:nvPr>
        </p:nvSpPr>
        <p:spPr>
          <a:xfrm>
            <a:off x="0" y="1669936"/>
            <a:ext cx="12192000" cy="822960"/>
          </a:xfrm>
        </p:spPr>
        <p:txBody>
          <a:bodyPr wrap="square" anchor="ctr">
            <a:noAutofit/>
          </a:bodyPr>
          <a:lstStyle/>
          <a:p>
            <a:pPr>
              <a:lnSpc>
                <a:spcPts val="3900"/>
              </a:lnSpc>
              <a:spcBef>
                <a:spcPts val="2400"/>
              </a:spcBef>
            </a:pPr>
            <a:r>
              <a:rPr lang="en-US" sz="4000" dirty="0"/>
              <a:t>Immunotherapeutic Approaches for Endometrial Cancer</a:t>
            </a:r>
            <a:endParaRPr lang="en-US" sz="3200" dirty="0">
              <a:solidFill>
                <a:srgbClr val="002060"/>
              </a:solidFill>
              <a:latin typeface="Calibri" panose="020F0502020204030204" pitchFamily="34" charset="0"/>
              <a:cs typeface="Calibri" panose="020F0502020204030204" pitchFamily="34" charset="0"/>
            </a:endParaRPr>
          </a:p>
        </p:txBody>
      </p:sp>
      <p:sp>
        <p:nvSpPr>
          <p:cNvPr id="12" name="Text Box 3">
            <a:extLst>
              <a:ext uri="{FF2B5EF4-FFF2-40B4-BE49-F238E27FC236}">
                <a16:creationId xmlns:a16="http://schemas.microsoft.com/office/drawing/2014/main" id="{67930F82-D22E-23B7-61C5-66C08A369632}"/>
              </a:ext>
            </a:extLst>
          </p:cNvPr>
          <p:cNvSpPr txBox="1">
            <a:spLocks noChangeArrowheads="1"/>
          </p:cNvSpPr>
          <p:nvPr/>
        </p:nvSpPr>
        <p:spPr bwMode="auto">
          <a:xfrm>
            <a:off x="2945650" y="5445224"/>
            <a:ext cx="63007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Dana M Chase, MD</a:t>
            </a:r>
          </a:p>
        </p:txBody>
      </p:sp>
      <p:sp>
        <p:nvSpPr>
          <p:cNvPr id="7" name="Text Box 6">
            <a:extLst>
              <a:ext uri="{FF2B5EF4-FFF2-40B4-BE49-F238E27FC236}">
                <a16:creationId xmlns:a16="http://schemas.microsoft.com/office/drawing/2014/main" id="{5E60DD1B-F514-6D33-EBFA-C8C0A2AD63F3}"/>
              </a:ext>
            </a:extLst>
          </p:cNvPr>
          <p:cNvSpPr txBox="1">
            <a:spLocks noChangeArrowheads="1"/>
          </p:cNvSpPr>
          <p:nvPr/>
        </p:nvSpPr>
        <p:spPr bwMode="auto">
          <a:xfrm>
            <a:off x="0" y="4100624"/>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Sarah Karpen, MPAS, PA-C</a:t>
            </a:r>
          </a:p>
          <a:p>
            <a:pPr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J Alejandro Rauh-Hain, MD, MPH</a:t>
            </a:r>
            <a:br>
              <a:rPr lang="en-US" sz="3200" dirty="0">
                <a:solidFill>
                  <a:srgbClr val="02225C"/>
                </a:solidFill>
                <a:latin typeface="Calibri" panose="020F0502020204030204" pitchFamily="34" charset="0"/>
                <a:cs typeface="Calibri" panose="020F0502020204030204" pitchFamily="34" charset="0"/>
              </a:rPr>
            </a:br>
            <a:r>
              <a:rPr lang="en-US" sz="3200" dirty="0">
                <a:solidFill>
                  <a:srgbClr val="02225C"/>
                </a:solidFill>
                <a:latin typeface="Calibri" panose="020F0502020204030204" pitchFamily="34" charset="0"/>
                <a:cs typeface="Calibri" panose="020F0502020204030204" pitchFamily="34" charset="0"/>
              </a:rPr>
              <a:t>Jaclyn Shaver, MS, APRN, CNP, WHNP</a:t>
            </a:r>
          </a:p>
        </p:txBody>
      </p:sp>
      <p:sp>
        <p:nvSpPr>
          <p:cNvPr id="8" name="Text Box 7">
            <a:extLst>
              <a:ext uri="{FF2B5EF4-FFF2-40B4-BE49-F238E27FC236}">
                <a16:creationId xmlns:a16="http://schemas.microsoft.com/office/drawing/2014/main" id="{EB37ED1E-294A-2ED9-220D-F455124F7983}"/>
              </a:ext>
            </a:extLst>
          </p:cNvPr>
          <p:cNvSpPr txBox="1">
            <a:spLocks noChangeArrowheads="1"/>
          </p:cNvSpPr>
          <p:nvPr/>
        </p:nvSpPr>
        <p:spPr bwMode="auto">
          <a:xfrm>
            <a:off x="4647392" y="350100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8CA09EDF-F250-4915-4CB1-60B38533D095}"/>
              </a:ext>
            </a:extLst>
          </p:cNvPr>
          <p:cNvSpPr txBox="1"/>
          <p:nvPr/>
        </p:nvSpPr>
        <p:spPr>
          <a:xfrm>
            <a:off x="-4572" y="1196752"/>
            <a:ext cx="12196571" cy="484748"/>
          </a:xfrm>
          <a:prstGeom prst="rect">
            <a:avLst/>
          </a:prstGeom>
          <a:noFill/>
        </p:spPr>
        <p:txBody>
          <a:bodyPr wrap="square">
            <a:spAutoFit/>
          </a:bodyPr>
          <a:lstStyle/>
          <a:p>
            <a:pPr lvl="0" algn="ctr">
              <a:lnSpc>
                <a:spcPts val="3200"/>
              </a:lnSpc>
              <a:defRPr/>
            </a:pPr>
            <a:r>
              <a:rPr lang="en-US" sz="2500" b="0" i="1" dirty="0">
                <a:solidFill>
                  <a:srgbClr val="015593"/>
                </a:solidFill>
                <a:latin typeface="Calibri" panose="020F0502020204030204" pitchFamily="34" charset="0"/>
                <a:cs typeface="Calibri" panose="020F0502020204030204" pitchFamily="34" charset="0"/>
              </a:rPr>
              <a:t>A Complimentary NCPD Symposium Series Held During the 51</a:t>
            </a:r>
            <a:r>
              <a:rPr lang="en-US" sz="2500" b="0" i="1" baseline="30000" dirty="0">
                <a:solidFill>
                  <a:srgbClr val="015593"/>
                </a:solidFill>
                <a:latin typeface="Calibri" panose="020F0502020204030204" pitchFamily="34" charset="0"/>
                <a:cs typeface="Calibri" panose="020F0502020204030204" pitchFamily="34" charset="0"/>
              </a:rPr>
              <a:t>st</a:t>
            </a:r>
            <a:r>
              <a:rPr lang="en-US" sz="2500" b="0" i="1" dirty="0">
                <a:solidFill>
                  <a:srgbClr val="015593"/>
                </a:solidFill>
                <a:latin typeface="Calibri" panose="020F0502020204030204" pitchFamily="34" charset="0"/>
                <a:cs typeface="Calibri" panose="020F0502020204030204" pitchFamily="34" charset="0"/>
              </a:rPr>
              <a:t> Annual ONS Congress</a:t>
            </a:r>
          </a:p>
        </p:txBody>
      </p:sp>
      <p:sp>
        <p:nvSpPr>
          <p:cNvPr id="13" name="TextBox 12">
            <a:extLst>
              <a:ext uri="{FF2B5EF4-FFF2-40B4-BE49-F238E27FC236}">
                <a16:creationId xmlns:a16="http://schemas.microsoft.com/office/drawing/2014/main" id="{EE094ECC-3E55-B553-AED8-2D30B263B442}"/>
              </a:ext>
            </a:extLst>
          </p:cNvPr>
          <p:cNvSpPr txBox="1"/>
          <p:nvPr/>
        </p:nvSpPr>
        <p:spPr>
          <a:xfrm>
            <a:off x="0" y="187775"/>
            <a:ext cx="12192000" cy="1118255"/>
          </a:xfrm>
          <a:prstGeom prst="rect">
            <a:avLst/>
          </a:prstGeom>
          <a:noFill/>
        </p:spPr>
        <p:txBody>
          <a:bodyPr wrap="square" anchor="ctr">
            <a:spAutoFit/>
          </a:bodyPr>
          <a:lstStyle/>
          <a:p>
            <a:pPr algn="ctr">
              <a:lnSpc>
                <a:spcPts val="4040"/>
              </a:lnSpc>
              <a:defRPr/>
            </a:pPr>
            <a:r>
              <a:rPr lang="en-US" sz="3500" dirty="0">
                <a:solidFill>
                  <a:srgbClr val="3333CC"/>
                </a:solidFill>
                <a:latin typeface="Calibri" panose="020F0502020204030204" pitchFamily="34" charset="0"/>
                <a:cs typeface="Calibri" panose="020F0502020204030204" pitchFamily="34" charset="0"/>
              </a:rPr>
              <a:t>Recent Advances in Cancer Care — New Paradigms, </a:t>
            </a:r>
            <a:br>
              <a:rPr lang="en-US" sz="3500" dirty="0">
                <a:solidFill>
                  <a:srgbClr val="3333CC"/>
                </a:solidFill>
                <a:latin typeface="Calibri" panose="020F0502020204030204" pitchFamily="34" charset="0"/>
                <a:cs typeface="Calibri" panose="020F0502020204030204" pitchFamily="34" charset="0"/>
              </a:rPr>
            </a:br>
            <a:r>
              <a:rPr lang="en-US" sz="3500" dirty="0">
                <a:solidFill>
                  <a:srgbClr val="3333CC"/>
                </a:solidFill>
                <a:latin typeface="Calibri" panose="020F0502020204030204" pitchFamily="34" charset="0"/>
                <a:cs typeface="Calibri" panose="020F0502020204030204" pitchFamily="34" charset="0"/>
              </a:rPr>
              <a:t>Novel Agents and What It Means for the Oncology Nurse</a:t>
            </a:r>
            <a:endPar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3" name="Rectangle 4">
            <a:extLst>
              <a:ext uri="{FF2B5EF4-FFF2-40B4-BE49-F238E27FC236}">
                <a16:creationId xmlns:a16="http://schemas.microsoft.com/office/drawing/2014/main" id="{772B8510-BBF0-A19B-F42F-F0DBFFA471B3}"/>
              </a:ext>
            </a:extLst>
          </p:cNvPr>
          <p:cNvSpPr txBox="1">
            <a:spLocks noChangeArrowheads="1"/>
          </p:cNvSpPr>
          <p:nvPr/>
        </p:nvSpPr>
        <p:spPr bwMode="auto">
          <a:xfrm>
            <a:off x="119336" y="2430867"/>
            <a:ext cx="12192000" cy="1044352"/>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lnSpc>
                <a:spcPts val="3900"/>
              </a:lnSpc>
              <a:spcBef>
                <a:spcPts val="0"/>
              </a:spcBef>
            </a:pPr>
            <a:r>
              <a:rPr lang="en-US" sz="3200" dirty="0">
                <a:solidFill>
                  <a:srgbClr val="002060"/>
                </a:solidFill>
                <a:latin typeface="Calibri" panose="020F0502020204030204" pitchFamily="34" charset="0"/>
                <a:cs typeface="Calibri" panose="020F0502020204030204" pitchFamily="34" charset="0"/>
              </a:rPr>
              <a:t>Thursday, May 14, 2026</a:t>
            </a:r>
          </a:p>
          <a:p>
            <a:pPr>
              <a:lnSpc>
                <a:spcPts val="3900"/>
              </a:lnSpc>
              <a:spcBef>
                <a:spcPts val="0"/>
              </a:spcBef>
            </a:pPr>
            <a:r>
              <a:rPr lang="en-US" sz="3200" dirty="0">
                <a:solidFill>
                  <a:srgbClr val="002060"/>
                </a:solidFill>
                <a:latin typeface="Calibri" panose="020F0502020204030204" pitchFamily="34" charset="0"/>
                <a:cs typeface="Calibri" panose="020F0502020204030204" pitchFamily="34" charset="0"/>
              </a:rPr>
              <a:t>6:00 AM – 7:30 AM</a:t>
            </a:r>
          </a:p>
        </p:txBody>
      </p:sp>
    </p:spTree>
    <p:custDataLst>
      <p:tags r:id="rId1"/>
    </p:custDataLst>
    <p:extLst>
      <p:ext uri="{BB962C8B-B14F-4D97-AF65-F5344CB8AC3E}">
        <p14:creationId xmlns:p14="http://schemas.microsoft.com/office/powerpoint/2010/main" val="3081025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F4585-14C5-3C69-E4D8-A11EB5ECBB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8D5388-81AC-3715-1E27-7AFD9A8DB962}"/>
              </a:ext>
            </a:extLst>
          </p:cNvPr>
          <p:cNvSpPr>
            <a:spLocks noGrp="1"/>
          </p:cNvSpPr>
          <p:nvPr>
            <p:ph type="title"/>
          </p:nvPr>
        </p:nvSpPr>
        <p:spPr>
          <a:xfrm>
            <a:off x="916516" y="1188487"/>
            <a:ext cx="10358967" cy="747135"/>
          </a:xfrm>
        </p:spPr>
        <p:txBody>
          <a:bodyPr/>
          <a:lstStyle/>
          <a:p>
            <a:r>
              <a:rPr lang="en-US" i="1" dirty="0">
                <a:solidFill>
                  <a:schemeClr val="tx1"/>
                </a:solidFill>
              </a:rPr>
              <a:t>New Agents, Therapies and Regimens </a:t>
            </a:r>
          </a:p>
        </p:txBody>
      </p:sp>
      <p:sp>
        <p:nvSpPr>
          <p:cNvPr id="3" name="TextBox 2">
            <a:extLst>
              <a:ext uri="{FF2B5EF4-FFF2-40B4-BE49-F238E27FC236}">
                <a16:creationId xmlns:a16="http://schemas.microsoft.com/office/drawing/2014/main" id="{F7A65550-C6F9-87EF-04B5-372E5668A992}"/>
              </a:ext>
            </a:extLst>
          </p:cNvPr>
          <p:cNvSpPr txBox="1"/>
          <p:nvPr/>
        </p:nvSpPr>
        <p:spPr>
          <a:xfrm>
            <a:off x="1836832" y="1927923"/>
            <a:ext cx="8093381" cy="389850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When should it be used, for whom and why? </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How to prevent and manage side effects: </a:t>
            </a:r>
            <a:b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b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dose holds and reductions</a:t>
            </a:r>
          </a:p>
          <a:p>
            <a:pPr marL="800100" marR="0" lvl="1" indent="-34290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Kaplan Meier curves — </a:t>
            </a:r>
            <a:b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b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HR and absolute benefit</a:t>
            </a:r>
          </a:p>
          <a:p>
            <a:pPr marL="800100" marR="0" lvl="1" indent="-34290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Calibri"/>
              <a:ea typeface="MS PGothic" charset="0"/>
              <a:cs typeface="+mn-cs"/>
            </a:endParaRPr>
          </a:p>
          <a:p>
            <a:pPr marL="457200" marR="0" lvl="1" indent="0" algn="l" defTabSz="914400" rtl="0" eaLnBrk="1" fontAlgn="auto" latinLnBrk="0" hangingPunct="1">
              <a:lnSpc>
                <a:spcPct val="100000"/>
              </a:lnSpc>
              <a:spcBef>
                <a:spcPts val="40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a:ea typeface="MS PGothic" charset="0"/>
              <a:cs typeface="+mn-cs"/>
            </a:endParaRPr>
          </a:p>
          <a:p>
            <a:pPr marL="800100" marR="0" lvl="1" indent="-34290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Waterfall plots</a:t>
            </a:r>
          </a:p>
        </p:txBody>
      </p:sp>
      <p:sp>
        <p:nvSpPr>
          <p:cNvPr id="5" name="Title 1">
            <a:extLst>
              <a:ext uri="{FF2B5EF4-FFF2-40B4-BE49-F238E27FC236}">
                <a16:creationId xmlns:a16="http://schemas.microsoft.com/office/drawing/2014/main" id="{4AB726B5-7A00-1B4D-6746-C0430C5439F0}"/>
              </a:ext>
            </a:extLst>
          </p:cNvPr>
          <p:cNvSpPr txBox="1">
            <a:spLocks/>
          </p:cNvSpPr>
          <p:nvPr/>
        </p:nvSpPr>
        <p:spPr bwMode="auto">
          <a:xfrm>
            <a:off x="916516" y="-45404"/>
            <a:ext cx="10358967" cy="163946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000000"/>
                </a:solidFill>
                <a:effectLst/>
                <a:uLnTx/>
                <a:uFillTx/>
                <a:latin typeface="Calibri"/>
                <a:ea typeface="MS PGothic" pitchFamily="34" charset="-128"/>
                <a:cs typeface="Calibri"/>
              </a:rPr>
              <a:t>Recent Advances in Cancer Care — New Paradigms, </a:t>
            </a:r>
            <a:br>
              <a:rPr kumimoji="0" lang="en-US" sz="3000" b="1" i="0" u="none" strike="noStrike" kern="0" cap="none" spc="0" normalizeH="0" baseline="0" noProof="0" dirty="0">
                <a:ln>
                  <a:noFill/>
                </a:ln>
                <a:solidFill>
                  <a:srgbClr val="000000"/>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000000"/>
                </a:solidFill>
                <a:effectLst/>
                <a:uLnTx/>
                <a:uFillTx/>
                <a:latin typeface="Calibri"/>
                <a:ea typeface="MS PGothic" pitchFamily="34" charset="-128"/>
                <a:cs typeface="Calibri"/>
              </a:rPr>
              <a:t>Novel Agents and What It Means for the Oncology Nurse</a:t>
            </a:r>
            <a:endParaRPr kumimoji="0" lang="en-US" sz="3000" b="1" i="0" u="none" strike="sngStrike" kern="0" cap="none" spc="0" normalizeH="0" baseline="0" noProof="0" dirty="0">
              <a:ln>
                <a:noFill/>
              </a:ln>
              <a:solidFill>
                <a:srgbClr val="000000"/>
              </a:solidFill>
              <a:effectLst/>
              <a:uLnTx/>
              <a:uFillTx/>
              <a:latin typeface="Calibri"/>
              <a:ea typeface="MS PGothic" pitchFamily="34" charset="-128"/>
              <a:cs typeface="Calibri"/>
            </a:endParaRPr>
          </a:p>
        </p:txBody>
      </p:sp>
      <p:pic>
        <p:nvPicPr>
          <p:cNvPr id="6" name="Picture 5" descr="A graph of cancer patients&#10;&#10;AI-generated content may be incorrect.">
            <a:extLst>
              <a:ext uri="{FF2B5EF4-FFF2-40B4-BE49-F238E27FC236}">
                <a16:creationId xmlns:a16="http://schemas.microsoft.com/office/drawing/2014/main" id="{39F5A6C2-B614-EF8F-7610-7883F7B470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0483" y="3553362"/>
            <a:ext cx="1916615" cy="1178540"/>
          </a:xfrm>
          <a:prstGeom prst="rect">
            <a:avLst/>
          </a:prstGeom>
        </p:spPr>
      </p:pic>
      <p:pic>
        <p:nvPicPr>
          <p:cNvPr id="7" name="Picture 6" descr="A graph of a patient's recovery&#10;&#10;AI-generated content may be incorrect.">
            <a:extLst>
              <a:ext uri="{FF2B5EF4-FFF2-40B4-BE49-F238E27FC236}">
                <a16:creationId xmlns:a16="http://schemas.microsoft.com/office/drawing/2014/main" id="{609C4A3A-1861-9229-0463-72B3F0A437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783" y="5010787"/>
            <a:ext cx="1901300" cy="1241136"/>
          </a:xfrm>
          <a:prstGeom prst="rect">
            <a:avLst/>
          </a:prstGeom>
        </p:spPr>
      </p:pic>
    </p:spTree>
    <p:extLst>
      <p:ext uri="{BB962C8B-B14F-4D97-AF65-F5344CB8AC3E}">
        <p14:creationId xmlns:p14="http://schemas.microsoft.com/office/powerpoint/2010/main" val="319478577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609600" y="2636912"/>
            <a:ext cx="10972800" cy="1143000"/>
          </a:xfrm>
        </p:spPr>
        <p:txBody>
          <a:bodyPr/>
          <a:lstStyle/>
          <a:p>
            <a:r>
              <a:rPr lang="en-US" i="1" dirty="0"/>
              <a:t>Thank you for joining us! Please take a moment to complete the survey currently up on Zoom. Your feedback is very important to us. The survey will remain open up to 5 minutes after the meeting ends.</a:t>
            </a:r>
            <a:br>
              <a:rPr lang="en-US" i="1" dirty="0"/>
            </a:br>
            <a:r>
              <a:rPr lang="en-US" i="1" dirty="0"/>
              <a:t> </a:t>
            </a:r>
            <a:br>
              <a:rPr lang="en-US" i="1" dirty="0"/>
            </a:br>
            <a:r>
              <a:rPr lang="en-US" i="1" dirty="0">
                <a:solidFill>
                  <a:srgbClr val="002060"/>
                </a:solidFill>
              </a:rPr>
              <a:t>To Claim NCPD Credit</a:t>
            </a:r>
            <a:br>
              <a:rPr lang="en-US" i="1" dirty="0"/>
            </a:br>
            <a:r>
              <a:rPr lang="en-US" i="1" dirty="0"/>
              <a:t>In-person attendees: Please refer to the program syllabus</a:t>
            </a:r>
            <a:br>
              <a:rPr lang="en-US" i="1" dirty="0"/>
            </a:br>
            <a:r>
              <a:rPr lang="en-US" i="1" dirty="0"/>
              <a:t>for the NCPD credit link or QR code.</a:t>
            </a:r>
            <a:br>
              <a:rPr lang="en-US" i="1" dirty="0"/>
            </a:br>
            <a:br>
              <a:rPr lang="en-US" i="1" dirty="0"/>
            </a:br>
            <a:r>
              <a:rPr lang="en-US" i="1" dirty="0"/>
              <a:t>Virtual attendees: The NCPD credit link is posted in the chat room.</a:t>
            </a:r>
            <a:br>
              <a:rPr lang="en-US" i="1" dirty="0"/>
            </a:br>
            <a:br>
              <a:rPr lang="en-US" i="1" dirty="0"/>
            </a:br>
            <a:r>
              <a:rPr lang="en-US" i="1" dirty="0"/>
              <a:t>NCPD/ONCC credit information will be emailed </a:t>
            </a:r>
            <a:br>
              <a:rPr lang="en-US" i="1" dirty="0"/>
            </a:br>
            <a:r>
              <a:rPr lang="en-US" i="1" dirty="0"/>
              <a:t>to each participant within 1 to 2 business days.</a:t>
            </a:r>
          </a:p>
        </p:txBody>
      </p:sp>
    </p:spTree>
    <p:extLst>
      <p:ext uri="{BB962C8B-B14F-4D97-AF65-F5344CB8AC3E}">
        <p14:creationId xmlns:p14="http://schemas.microsoft.com/office/powerpoint/2010/main" val="2321331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23539-6EE2-81FE-9A28-7099C99020F9}"/>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578EF5B-D07F-B0AB-2B27-36A4656CAAE4}"/>
              </a:ext>
            </a:extLst>
          </p:cNvPr>
          <p:cNvSpPr>
            <a:spLocks noGrp="1" noChangeArrowheads="1"/>
          </p:cNvSpPr>
          <p:nvPr>
            <p:ph type="title"/>
          </p:nvPr>
        </p:nvSpPr>
        <p:spPr>
          <a:xfrm>
            <a:off x="0" y="1669936"/>
            <a:ext cx="12192000" cy="822960"/>
          </a:xfrm>
        </p:spPr>
        <p:txBody>
          <a:bodyPr wrap="square" anchor="ctr">
            <a:noAutofit/>
          </a:bodyPr>
          <a:lstStyle/>
          <a:p>
            <a:pPr>
              <a:lnSpc>
                <a:spcPts val="3900"/>
              </a:lnSpc>
              <a:spcBef>
                <a:spcPts val="2400"/>
              </a:spcBef>
            </a:pPr>
            <a:r>
              <a:rPr lang="en-US" sz="4000" dirty="0"/>
              <a:t>Management of Ovarian Cancer</a:t>
            </a:r>
            <a:endParaRPr lang="en-US" sz="3200" dirty="0">
              <a:solidFill>
                <a:srgbClr val="002060"/>
              </a:solidFill>
              <a:latin typeface="Calibri" panose="020F0502020204030204" pitchFamily="34" charset="0"/>
              <a:cs typeface="Calibri" panose="020F0502020204030204" pitchFamily="34" charset="0"/>
            </a:endParaRPr>
          </a:p>
        </p:txBody>
      </p:sp>
      <p:sp>
        <p:nvSpPr>
          <p:cNvPr id="12" name="Text Box 3">
            <a:extLst>
              <a:ext uri="{FF2B5EF4-FFF2-40B4-BE49-F238E27FC236}">
                <a16:creationId xmlns:a16="http://schemas.microsoft.com/office/drawing/2014/main" id="{F31BE27D-FD96-D32A-FFD7-E2B3DF7E3F90}"/>
              </a:ext>
            </a:extLst>
          </p:cNvPr>
          <p:cNvSpPr txBox="1">
            <a:spLocks noChangeArrowheads="1"/>
          </p:cNvSpPr>
          <p:nvPr/>
        </p:nvSpPr>
        <p:spPr bwMode="auto">
          <a:xfrm>
            <a:off x="2945650" y="5445224"/>
            <a:ext cx="63007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David M O’Malley, MD</a:t>
            </a:r>
          </a:p>
        </p:txBody>
      </p:sp>
      <p:sp>
        <p:nvSpPr>
          <p:cNvPr id="7" name="Text Box 6">
            <a:extLst>
              <a:ext uri="{FF2B5EF4-FFF2-40B4-BE49-F238E27FC236}">
                <a16:creationId xmlns:a16="http://schemas.microsoft.com/office/drawing/2014/main" id="{60381807-FD06-0AE7-7855-E6B06939D3C2}"/>
              </a:ext>
            </a:extLst>
          </p:cNvPr>
          <p:cNvSpPr txBox="1">
            <a:spLocks noChangeArrowheads="1"/>
          </p:cNvSpPr>
          <p:nvPr/>
        </p:nvSpPr>
        <p:spPr bwMode="auto">
          <a:xfrm>
            <a:off x="0" y="4100624"/>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Bradley J Monk, MD</a:t>
            </a:r>
          </a:p>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Kathryn M Schlenker, MSN, WHNP-BC, AGNP-C</a:t>
            </a:r>
          </a:p>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Jaclyn Shaver, MS, APRN, CNP, WHNP</a:t>
            </a:r>
          </a:p>
        </p:txBody>
      </p:sp>
      <p:sp>
        <p:nvSpPr>
          <p:cNvPr id="8" name="Text Box 7">
            <a:extLst>
              <a:ext uri="{FF2B5EF4-FFF2-40B4-BE49-F238E27FC236}">
                <a16:creationId xmlns:a16="http://schemas.microsoft.com/office/drawing/2014/main" id="{4D096224-17EB-B619-C197-CC7B6891DEA2}"/>
              </a:ext>
            </a:extLst>
          </p:cNvPr>
          <p:cNvSpPr txBox="1">
            <a:spLocks noChangeArrowheads="1"/>
          </p:cNvSpPr>
          <p:nvPr/>
        </p:nvSpPr>
        <p:spPr bwMode="auto">
          <a:xfrm>
            <a:off x="4647392" y="350100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1445B8E2-DF1C-5153-B14E-2F7F12BE51BE}"/>
              </a:ext>
            </a:extLst>
          </p:cNvPr>
          <p:cNvSpPr txBox="1"/>
          <p:nvPr/>
        </p:nvSpPr>
        <p:spPr>
          <a:xfrm>
            <a:off x="-4572" y="1196752"/>
            <a:ext cx="12196571" cy="484748"/>
          </a:xfrm>
          <a:prstGeom prst="rect">
            <a:avLst/>
          </a:prstGeom>
          <a:noFill/>
        </p:spPr>
        <p:txBody>
          <a:bodyPr wrap="square">
            <a:spAutoFit/>
          </a:bodyPr>
          <a:lstStyle/>
          <a:p>
            <a:pPr lvl="0" algn="ctr">
              <a:lnSpc>
                <a:spcPts val="3200"/>
              </a:lnSpc>
              <a:defRPr/>
            </a:pPr>
            <a:r>
              <a:rPr lang="en-US" sz="2500" b="0" i="1" dirty="0">
                <a:solidFill>
                  <a:srgbClr val="015593"/>
                </a:solidFill>
                <a:latin typeface="Calibri" panose="020F0502020204030204" pitchFamily="34" charset="0"/>
                <a:cs typeface="Calibri" panose="020F0502020204030204" pitchFamily="34" charset="0"/>
              </a:rPr>
              <a:t>A Complimentary NCPD Symposium Series Held During the 51</a:t>
            </a:r>
            <a:r>
              <a:rPr lang="en-US" sz="2500" b="0" i="1" baseline="30000" dirty="0">
                <a:solidFill>
                  <a:srgbClr val="015593"/>
                </a:solidFill>
                <a:latin typeface="Calibri" panose="020F0502020204030204" pitchFamily="34" charset="0"/>
                <a:cs typeface="Calibri" panose="020F0502020204030204" pitchFamily="34" charset="0"/>
              </a:rPr>
              <a:t>st</a:t>
            </a:r>
            <a:r>
              <a:rPr lang="en-US" sz="2500" b="0" i="1" dirty="0">
                <a:solidFill>
                  <a:srgbClr val="015593"/>
                </a:solidFill>
                <a:latin typeface="Calibri" panose="020F0502020204030204" pitchFamily="34" charset="0"/>
                <a:cs typeface="Calibri" panose="020F0502020204030204" pitchFamily="34" charset="0"/>
              </a:rPr>
              <a:t> Annual ONS Congress</a:t>
            </a:r>
          </a:p>
        </p:txBody>
      </p:sp>
      <p:sp>
        <p:nvSpPr>
          <p:cNvPr id="13" name="TextBox 12">
            <a:extLst>
              <a:ext uri="{FF2B5EF4-FFF2-40B4-BE49-F238E27FC236}">
                <a16:creationId xmlns:a16="http://schemas.microsoft.com/office/drawing/2014/main" id="{85A37789-5014-3A76-0C55-90135F53CD0D}"/>
              </a:ext>
            </a:extLst>
          </p:cNvPr>
          <p:cNvSpPr txBox="1"/>
          <p:nvPr/>
        </p:nvSpPr>
        <p:spPr>
          <a:xfrm>
            <a:off x="0" y="187775"/>
            <a:ext cx="12192000" cy="1118255"/>
          </a:xfrm>
          <a:prstGeom prst="rect">
            <a:avLst/>
          </a:prstGeom>
          <a:noFill/>
        </p:spPr>
        <p:txBody>
          <a:bodyPr wrap="square" anchor="ctr">
            <a:spAutoFit/>
          </a:bodyPr>
          <a:lstStyle/>
          <a:p>
            <a:pPr algn="ctr">
              <a:lnSpc>
                <a:spcPts val="4040"/>
              </a:lnSpc>
              <a:defRPr/>
            </a:pPr>
            <a:r>
              <a:rPr lang="en-US" sz="3500" dirty="0">
                <a:solidFill>
                  <a:srgbClr val="3333CC"/>
                </a:solidFill>
                <a:latin typeface="Calibri" panose="020F0502020204030204" pitchFamily="34" charset="0"/>
                <a:cs typeface="Calibri" panose="020F0502020204030204" pitchFamily="34" charset="0"/>
              </a:rPr>
              <a:t>Recent Advances in Cancer Care — New Paradigms, </a:t>
            </a:r>
            <a:br>
              <a:rPr lang="en-US" sz="3500" dirty="0">
                <a:solidFill>
                  <a:srgbClr val="3333CC"/>
                </a:solidFill>
                <a:latin typeface="Calibri" panose="020F0502020204030204" pitchFamily="34" charset="0"/>
                <a:cs typeface="Calibri" panose="020F0502020204030204" pitchFamily="34" charset="0"/>
              </a:rPr>
            </a:br>
            <a:r>
              <a:rPr lang="en-US" sz="3500" dirty="0">
                <a:solidFill>
                  <a:srgbClr val="3333CC"/>
                </a:solidFill>
                <a:latin typeface="Calibri" panose="020F0502020204030204" pitchFamily="34" charset="0"/>
                <a:cs typeface="Calibri" panose="020F0502020204030204" pitchFamily="34" charset="0"/>
              </a:rPr>
              <a:t>Novel Agents and What It Means for the Oncology Nurse</a:t>
            </a:r>
            <a:endPar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3" name="Rectangle 4">
            <a:extLst>
              <a:ext uri="{FF2B5EF4-FFF2-40B4-BE49-F238E27FC236}">
                <a16:creationId xmlns:a16="http://schemas.microsoft.com/office/drawing/2014/main" id="{B8F849A2-3436-B882-4ACF-153217B43EA6}"/>
              </a:ext>
            </a:extLst>
          </p:cNvPr>
          <p:cNvSpPr txBox="1">
            <a:spLocks noChangeArrowheads="1"/>
          </p:cNvSpPr>
          <p:nvPr/>
        </p:nvSpPr>
        <p:spPr bwMode="auto">
          <a:xfrm>
            <a:off x="119336" y="2430867"/>
            <a:ext cx="12192000" cy="1044352"/>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lnSpc>
                <a:spcPts val="3900"/>
              </a:lnSpc>
              <a:spcBef>
                <a:spcPts val="0"/>
              </a:spcBef>
            </a:pPr>
            <a:r>
              <a:rPr lang="en-US" sz="3200" dirty="0">
                <a:solidFill>
                  <a:srgbClr val="002060"/>
                </a:solidFill>
                <a:latin typeface="Calibri" panose="020F0502020204030204" pitchFamily="34" charset="0"/>
                <a:cs typeface="Calibri" panose="020F0502020204030204" pitchFamily="34" charset="0"/>
              </a:rPr>
              <a:t>Wednesday, May 13, 2026</a:t>
            </a:r>
          </a:p>
          <a:p>
            <a:pPr>
              <a:lnSpc>
                <a:spcPts val="3900"/>
              </a:lnSpc>
              <a:spcBef>
                <a:spcPts val="0"/>
              </a:spcBef>
            </a:pPr>
            <a:r>
              <a:rPr lang="en-US" sz="3200" dirty="0">
                <a:solidFill>
                  <a:srgbClr val="002060"/>
                </a:solidFill>
                <a:latin typeface="Calibri" panose="020F0502020204030204" pitchFamily="34" charset="0"/>
                <a:cs typeface="Calibri" panose="020F0502020204030204" pitchFamily="34" charset="0"/>
              </a:rPr>
              <a:t>6:00 PM – 7:30 PM </a:t>
            </a:r>
          </a:p>
        </p:txBody>
      </p:sp>
    </p:spTree>
    <p:custDataLst>
      <p:tags r:id="rId1"/>
    </p:custDataLst>
    <p:extLst>
      <p:ext uri="{BB962C8B-B14F-4D97-AF65-F5344CB8AC3E}">
        <p14:creationId xmlns:p14="http://schemas.microsoft.com/office/powerpoint/2010/main" val="2174340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143000"/>
            <a:ext cx="10728330" cy="4799013"/>
          </a:xfrm>
        </p:spPr>
        <p:txBody>
          <a:bodyPr/>
          <a:lstStyle/>
          <a:p>
            <a:pPr marL="0" marR="0" indent="0">
              <a:spcBef>
                <a:spcPts val="1800"/>
              </a:spcBef>
              <a:spcAft>
                <a:spcPts val="0"/>
              </a:spcAft>
              <a:buNone/>
            </a:pPr>
            <a:r>
              <a:rPr lang="en-US" sz="2500" dirty="0">
                <a:solidFill>
                  <a:srgbClr val="0432FF"/>
                </a:solidFill>
              </a:rPr>
              <a:t>Module 1: </a:t>
            </a:r>
            <a:r>
              <a:rPr lang="en-US" sz="2500" dirty="0">
                <a:solidFill>
                  <a:schemeClr val="tx1"/>
                </a:solidFill>
              </a:rPr>
              <a:t>Overview of Ovarian Cancer (OC)</a:t>
            </a:r>
          </a:p>
          <a:p>
            <a:pPr marL="0" indent="0">
              <a:spcBef>
                <a:spcPts val="1800"/>
              </a:spcBef>
              <a:spcAft>
                <a:spcPts val="0"/>
              </a:spcAft>
              <a:buNone/>
            </a:pPr>
            <a:r>
              <a:rPr lang="en-US" sz="2500" dirty="0">
                <a:solidFill>
                  <a:srgbClr val="0432FF"/>
                </a:solidFill>
              </a:rPr>
              <a:t>Module 2: </a:t>
            </a:r>
            <a:r>
              <a:rPr lang="en-US" sz="2500" dirty="0">
                <a:solidFill>
                  <a:schemeClr val="tx1"/>
                </a:solidFill>
              </a:rPr>
              <a:t>Role of PARP Inhibitors in Advanced OC </a:t>
            </a:r>
          </a:p>
          <a:p>
            <a:pPr marL="0" indent="0">
              <a:spcBef>
                <a:spcPts val="1800"/>
              </a:spcBef>
              <a:spcAft>
                <a:spcPts val="0"/>
              </a:spcAft>
              <a:buNone/>
            </a:pPr>
            <a:r>
              <a:rPr lang="en-US" sz="2500" dirty="0">
                <a:solidFill>
                  <a:srgbClr val="0432FF"/>
                </a:solidFill>
              </a:rPr>
              <a:t>Module 3: </a:t>
            </a:r>
            <a:r>
              <a:rPr lang="en-US" sz="2500" dirty="0">
                <a:solidFill>
                  <a:schemeClr val="tx1"/>
                </a:solidFill>
              </a:rPr>
              <a:t>Current and Potential Future Role of Mirvetuximab Soravtansine in OC </a:t>
            </a:r>
          </a:p>
          <a:p>
            <a:pPr marL="0" indent="0">
              <a:spcBef>
                <a:spcPts val="1800"/>
              </a:spcBef>
              <a:spcAft>
                <a:spcPts val="0"/>
              </a:spcAft>
              <a:buNone/>
            </a:pPr>
            <a:r>
              <a:rPr lang="en-US" sz="2500" dirty="0">
                <a:solidFill>
                  <a:srgbClr val="0432FF"/>
                </a:solidFill>
              </a:rPr>
              <a:t>Module 4: </a:t>
            </a:r>
            <a:r>
              <a:rPr lang="en-US" sz="2500" dirty="0">
                <a:solidFill>
                  <a:schemeClr val="tx1"/>
                </a:solidFill>
              </a:rPr>
              <a:t>Role of Relacorilant in Advanced OC </a:t>
            </a:r>
          </a:p>
          <a:p>
            <a:pPr marL="0" indent="0">
              <a:spcBef>
                <a:spcPts val="1800"/>
              </a:spcBef>
              <a:spcAft>
                <a:spcPts val="0"/>
              </a:spcAft>
              <a:buNone/>
            </a:pPr>
            <a:r>
              <a:rPr lang="en-US" sz="2500" dirty="0">
                <a:solidFill>
                  <a:srgbClr val="0432FF"/>
                </a:solidFill>
              </a:rPr>
              <a:t>Module 5: </a:t>
            </a:r>
            <a:r>
              <a:rPr lang="en-US" sz="2500" dirty="0">
                <a:solidFill>
                  <a:schemeClr val="tx1"/>
                </a:solidFill>
              </a:rPr>
              <a:t>Utility of Immune Checkpoint Inhibition in Advanced OC </a:t>
            </a:r>
          </a:p>
        </p:txBody>
      </p:sp>
    </p:spTree>
    <p:extLst>
      <p:ext uri="{BB962C8B-B14F-4D97-AF65-F5344CB8AC3E}">
        <p14:creationId xmlns:p14="http://schemas.microsoft.com/office/powerpoint/2010/main" val="2152345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D1E64-C877-E21B-C916-26EA76F559F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C88F681-4BF7-85A4-DB04-33E48B140349}"/>
              </a:ext>
            </a:extLst>
          </p:cNvPr>
          <p:cNvSpPr/>
          <p:nvPr/>
        </p:nvSpPr>
        <p:spPr bwMode="auto">
          <a:xfrm>
            <a:off x="758948" y="1124744"/>
            <a:ext cx="10512305"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64E411F7-458A-B430-8B80-3E542CFAA216}"/>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4FB83ECE-5142-C573-810B-CD8C70ADD6F9}"/>
              </a:ext>
            </a:extLst>
          </p:cNvPr>
          <p:cNvSpPr>
            <a:spLocks noGrp="1"/>
          </p:cNvSpPr>
          <p:nvPr>
            <p:ph idx="1"/>
          </p:nvPr>
        </p:nvSpPr>
        <p:spPr>
          <a:xfrm>
            <a:off x="912286" y="1143000"/>
            <a:ext cx="10728330" cy="4799013"/>
          </a:xfrm>
        </p:spPr>
        <p:txBody>
          <a:bodyPr/>
          <a:lstStyle/>
          <a:p>
            <a:pPr marL="0" marR="0" indent="0">
              <a:spcBef>
                <a:spcPts val="1800"/>
              </a:spcBef>
              <a:spcAft>
                <a:spcPts val="0"/>
              </a:spcAft>
              <a:buNone/>
            </a:pPr>
            <a:r>
              <a:rPr lang="en-US" sz="2500" dirty="0">
                <a:solidFill>
                  <a:schemeClr val="bg1"/>
                </a:solidFill>
              </a:rPr>
              <a:t>Module 1: Overview of Ovarian Cancer (OC)</a:t>
            </a:r>
          </a:p>
          <a:p>
            <a:pPr marL="0" indent="0">
              <a:spcBef>
                <a:spcPts val="1800"/>
              </a:spcBef>
              <a:spcAft>
                <a:spcPts val="0"/>
              </a:spcAft>
              <a:buNone/>
            </a:pPr>
            <a:r>
              <a:rPr lang="en-US" sz="2500" dirty="0">
                <a:solidFill>
                  <a:srgbClr val="0432FF"/>
                </a:solidFill>
              </a:rPr>
              <a:t>Module 2: </a:t>
            </a:r>
            <a:r>
              <a:rPr lang="en-US" sz="2500" dirty="0">
                <a:solidFill>
                  <a:schemeClr val="tx1"/>
                </a:solidFill>
              </a:rPr>
              <a:t>Role of PARP Inhibitors in Advanced OC </a:t>
            </a:r>
          </a:p>
          <a:p>
            <a:pPr marL="0" indent="0">
              <a:spcBef>
                <a:spcPts val="1800"/>
              </a:spcBef>
              <a:spcAft>
                <a:spcPts val="0"/>
              </a:spcAft>
              <a:buNone/>
            </a:pPr>
            <a:r>
              <a:rPr lang="en-US" sz="2500" dirty="0">
                <a:solidFill>
                  <a:srgbClr val="0432FF"/>
                </a:solidFill>
              </a:rPr>
              <a:t>Module 3: </a:t>
            </a:r>
            <a:r>
              <a:rPr lang="en-US" sz="2500" dirty="0">
                <a:solidFill>
                  <a:schemeClr val="tx1"/>
                </a:solidFill>
              </a:rPr>
              <a:t>Current and Potential Future Role of Mirvetuximab Soravtansine in OC </a:t>
            </a:r>
          </a:p>
          <a:p>
            <a:pPr marL="0" indent="0">
              <a:spcBef>
                <a:spcPts val="1800"/>
              </a:spcBef>
              <a:spcAft>
                <a:spcPts val="0"/>
              </a:spcAft>
              <a:buNone/>
            </a:pPr>
            <a:r>
              <a:rPr lang="en-US" sz="2500" dirty="0">
                <a:solidFill>
                  <a:srgbClr val="0432FF"/>
                </a:solidFill>
              </a:rPr>
              <a:t>Module 4: </a:t>
            </a:r>
            <a:r>
              <a:rPr lang="en-US" sz="2500" dirty="0">
                <a:solidFill>
                  <a:schemeClr val="tx1"/>
                </a:solidFill>
              </a:rPr>
              <a:t>Role of Relacorilant in Advanced OC </a:t>
            </a:r>
          </a:p>
          <a:p>
            <a:pPr marL="0" indent="0">
              <a:spcBef>
                <a:spcPts val="1800"/>
              </a:spcBef>
              <a:spcAft>
                <a:spcPts val="0"/>
              </a:spcAft>
              <a:buNone/>
            </a:pPr>
            <a:r>
              <a:rPr lang="en-US" sz="2500" dirty="0">
                <a:solidFill>
                  <a:srgbClr val="0432FF"/>
                </a:solidFill>
              </a:rPr>
              <a:t>Module 5: </a:t>
            </a:r>
            <a:r>
              <a:rPr lang="en-US" sz="2500" dirty="0">
                <a:solidFill>
                  <a:schemeClr val="tx1"/>
                </a:solidFill>
              </a:rPr>
              <a:t>Utility of Immune Checkpoint Inhibition in Advanced OC </a:t>
            </a:r>
          </a:p>
        </p:txBody>
      </p:sp>
    </p:spTree>
    <p:extLst>
      <p:ext uri="{BB962C8B-B14F-4D97-AF65-F5344CB8AC3E}">
        <p14:creationId xmlns:p14="http://schemas.microsoft.com/office/powerpoint/2010/main" val="3284888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22202-3F2B-FB3D-B586-094255D8DA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B6C8FB-4C1D-9E75-374D-4BABA01D18E9}"/>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AC1B1549-9157-959A-4767-67B310F1D21F}"/>
              </a:ext>
            </a:extLst>
          </p:cNvPr>
          <p:cNvSpPr>
            <a:spLocks noGrp="1"/>
          </p:cNvSpPr>
          <p:nvPr>
            <p:ph idx="1"/>
          </p:nvPr>
        </p:nvSpPr>
        <p:spPr/>
        <p:txBody>
          <a:bodyPr/>
          <a:lstStyle/>
          <a:p>
            <a:pPr marL="98425" indent="0">
              <a:buNone/>
            </a:pPr>
            <a:r>
              <a:rPr lang="en-US" sz="24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How do you approach genetic testing for patients with ovarian cancer (OC)? Who should be tested, when and how? What specific alterations (eg</a:t>
            </a:r>
            <a:r>
              <a:rPr lang="en-US" sz="2400" kern="100" dirty="0">
                <a:latin typeface="Arial" panose="020B0604020202020204" pitchFamily="34" charset="0"/>
                <a:ea typeface="Aptos" panose="020B0004020202020204" pitchFamily="34" charset="0"/>
                <a:cs typeface="Times New Roman" panose="02020603050405020304" pitchFamily="18" charset="0"/>
              </a:rPr>
              <a:t>, germline and somatic BRCA mutations, other germline or somatic alterations, homologous recombination deficiency [HRD]) are you looking for, and how do you explain these to patients?</a:t>
            </a:r>
            <a:endParaRPr lang="en-US" sz="24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endParaRPr>
          </a:p>
          <a:p>
            <a:pPr marL="98425" indent="0">
              <a:buNone/>
            </a:pPr>
            <a:r>
              <a:rPr lang="en-US" sz="24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How do you counsel patients with germline BRCA and other germline alterations about the potential utility of genetic counseling and genetic testing for children or grandchildren? </a:t>
            </a:r>
          </a:p>
          <a:p>
            <a:pPr marL="98425" indent="0">
              <a:buNone/>
            </a:pPr>
            <a:r>
              <a:rPr lang="en-US" sz="24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How do you decide which patients with advanced OC should receive neoadjuvant versus adjuvant chemotherapy? How do you determine whether bevacizumab should be included? </a:t>
            </a:r>
          </a:p>
          <a:p>
            <a:pPr marL="98425" indent="0">
              <a:buNone/>
            </a:pPr>
            <a:endParaRPr lang="en-US" sz="2800" dirty="0"/>
          </a:p>
        </p:txBody>
      </p:sp>
    </p:spTree>
    <p:extLst>
      <p:ext uri="{BB962C8B-B14F-4D97-AF65-F5344CB8AC3E}">
        <p14:creationId xmlns:p14="http://schemas.microsoft.com/office/powerpoint/2010/main" val="2829641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4FF7C-3C1D-7CCD-E657-D5AFC570724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91CCB83-A967-DF4B-8479-412C60B50652}"/>
              </a:ext>
            </a:extLst>
          </p:cNvPr>
          <p:cNvSpPr/>
          <p:nvPr/>
        </p:nvSpPr>
        <p:spPr bwMode="auto">
          <a:xfrm>
            <a:off x="758948" y="1700808"/>
            <a:ext cx="10512305" cy="50405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74C3B3A3-7D3F-B2D1-406E-82D124D5E35A}"/>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1113AC3-A794-C0F4-F324-EBF09F151C45}"/>
              </a:ext>
            </a:extLst>
          </p:cNvPr>
          <p:cNvSpPr>
            <a:spLocks noGrp="1"/>
          </p:cNvSpPr>
          <p:nvPr>
            <p:ph idx="1"/>
          </p:nvPr>
        </p:nvSpPr>
        <p:spPr>
          <a:xfrm>
            <a:off x="912286" y="1143000"/>
            <a:ext cx="10728330" cy="4799013"/>
          </a:xfrm>
        </p:spPr>
        <p:txBody>
          <a:bodyPr/>
          <a:lstStyle/>
          <a:p>
            <a:pPr marL="0" marR="0" indent="0">
              <a:spcBef>
                <a:spcPts val="1800"/>
              </a:spcBef>
              <a:spcAft>
                <a:spcPts val="0"/>
              </a:spcAft>
              <a:buNone/>
            </a:pPr>
            <a:r>
              <a:rPr lang="en-US" sz="2500" dirty="0">
                <a:solidFill>
                  <a:srgbClr val="0432FF"/>
                </a:solidFill>
              </a:rPr>
              <a:t>Module 1: </a:t>
            </a:r>
            <a:r>
              <a:rPr lang="en-US" sz="2500" dirty="0">
                <a:solidFill>
                  <a:schemeClr val="tx1"/>
                </a:solidFill>
              </a:rPr>
              <a:t>Overview of Ovarian Cancer (OC)</a:t>
            </a:r>
          </a:p>
          <a:p>
            <a:pPr marL="0" indent="0">
              <a:spcBef>
                <a:spcPts val="1800"/>
              </a:spcBef>
              <a:spcAft>
                <a:spcPts val="0"/>
              </a:spcAft>
              <a:buNone/>
            </a:pPr>
            <a:r>
              <a:rPr lang="en-US" sz="2500" dirty="0">
                <a:solidFill>
                  <a:schemeClr val="bg1"/>
                </a:solidFill>
              </a:rPr>
              <a:t>Module 2: Role of PARP Inhibitors in Advanced OC </a:t>
            </a:r>
          </a:p>
          <a:p>
            <a:pPr marL="0" indent="0">
              <a:spcBef>
                <a:spcPts val="1800"/>
              </a:spcBef>
              <a:spcAft>
                <a:spcPts val="0"/>
              </a:spcAft>
              <a:buNone/>
            </a:pPr>
            <a:r>
              <a:rPr lang="en-US" sz="2500" dirty="0">
                <a:solidFill>
                  <a:srgbClr val="0432FF"/>
                </a:solidFill>
              </a:rPr>
              <a:t>Module 3: </a:t>
            </a:r>
            <a:r>
              <a:rPr lang="en-US" sz="2500" dirty="0">
                <a:solidFill>
                  <a:schemeClr val="tx1"/>
                </a:solidFill>
              </a:rPr>
              <a:t>Current and Potential Future Role of Mirvetuximab Soravtansine in OC </a:t>
            </a:r>
          </a:p>
          <a:p>
            <a:pPr marL="0" indent="0">
              <a:spcBef>
                <a:spcPts val="1800"/>
              </a:spcBef>
              <a:spcAft>
                <a:spcPts val="0"/>
              </a:spcAft>
              <a:buNone/>
            </a:pPr>
            <a:r>
              <a:rPr lang="en-US" sz="2500" dirty="0">
                <a:solidFill>
                  <a:srgbClr val="0432FF"/>
                </a:solidFill>
              </a:rPr>
              <a:t>Module 4: </a:t>
            </a:r>
            <a:r>
              <a:rPr lang="en-US" sz="2500" dirty="0">
                <a:solidFill>
                  <a:schemeClr val="tx1"/>
                </a:solidFill>
              </a:rPr>
              <a:t>Role of Relacorilant in Advanced OC </a:t>
            </a:r>
          </a:p>
          <a:p>
            <a:pPr marL="0" indent="0">
              <a:spcBef>
                <a:spcPts val="1800"/>
              </a:spcBef>
              <a:spcAft>
                <a:spcPts val="0"/>
              </a:spcAft>
              <a:buNone/>
            </a:pPr>
            <a:r>
              <a:rPr lang="en-US" sz="2500" dirty="0">
                <a:solidFill>
                  <a:srgbClr val="0432FF"/>
                </a:solidFill>
              </a:rPr>
              <a:t>Module 5: </a:t>
            </a:r>
            <a:r>
              <a:rPr lang="en-US" sz="2500" dirty="0">
                <a:solidFill>
                  <a:schemeClr val="tx1"/>
                </a:solidFill>
              </a:rPr>
              <a:t>Utility of Immune Checkpoint Inhibition in Advanced OC </a:t>
            </a:r>
          </a:p>
        </p:txBody>
      </p:sp>
    </p:spTree>
    <p:extLst>
      <p:ext uri="{BB962C8B-B14F-4D97-AF65-F5344CB8AC3E}">
        <p14:creationId xmlns:p14="http://schemas.microsoft.com/office/powerpoint/2010/main" val="1739671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8428E-CFF3-21AA-F1F2-260F72D115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0CFB20-65EF-AE4E-69B5-603FF6FBFB96}"/>
              </a:ext>
            </a:extLst>
          </p:cNvPr>
          <p:cNvSpPr>
            <a:spLocks noGrp="1"/>
          </p:cNvSpPr>
          <p:nvPr>
            <p:ph type="title"/>
          </p:nvPr>
        </p:nvSpPr>
        <p:spPr>
          <a:xfrm>
            <a:off x="912286" y="5366"/>
            <a:ext cx="10358967" cy="903354"/>
          </a:xfrm>
        </p:spPr>
        <p:txBody>
          <a:bodyPr/>
          <a:lstStyle/>
          <a:p>
            <a:r>
              <a:rPr lang="en-US" dirty="0"/>
              <a:t>Faculty</a:t>
            </a:r>
          </a:p>
        </p:txBody>
      </p:sp>
      <p:sp>
        <p:nvSpPr>
          <p:cNvPr id="12" name="Text Box 7">
            <a:extLst>
              <a:ext uri="{FF2B5EF4-FFF2-40B4-BE49-F238E27FC236}">
                <a16:creationId xmlns:a16="http://schemas.microsoft.com/office/drawing/2014/main" id="{AD186B95-586C-BCB8-00E0-324C69D38BBD}"/>
              </a:ext>
            </a:extLst>
          </p:cNvPr>
          <p:cNvSpPr txBox="1">
            <a:spLocks noChangeArrowheads="1"/>
          </p:cNvSpPr>
          <p:nvPr/>
        </p:nvSpPr>
        <p:spPr bwMode="auto">
          <a:xfrm>
            <a:off x="1575812" y="1228900"/>
            <a:ext cx="4325112"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Bradley J Monk,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Medical Director, Late-Phase Research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Florida Cancer Specialists &amp; Research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at the University of Central Florida College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Vice President and Member, Board of Directors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GOG Foundation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Co-Director, GOG Partners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West Palm Beach, Florida</a:t>
            </a:r>
          </a:p>
        </p:txBody>
      </p:sp>
      <p:pic>
        <p:nvPicPr>
          <p:cNvPr id="15" name="Picture 14">
            <a:extLst>
              <a:ext uri="{FF2B5EF4-FFF2-40B4-BE49-F238E27FC236}">
                <a16:creationId xmlns:a16="http://schemas.microsoft.com/office/drawing/2014/main" id="{46C9B99B-E1C4-BC1E-0713-CD7303CDCEE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4173" y="1228900"/>
            <a:ext cx="1261872" cy="1261872"/>
          </a:xfrm>
          <a:prstGeom prst="rect">
            <a:avLst/>
          </a:prstGeom>
        </p:spPr>
      </p:pic>
      <p:sp>
        <p:nvSpPr>
          <p:cNvPr id="14" name="Text Box 7">
            <a:extLst>
              <a:ext uri="{FF2B5EF4-FFF2-40B4-BE49-F238E27FC236}">
                <a16:creationId xmlns:a16="http://schemas.microsoft.com/office/drawing/2014/main" id="{081337A8-EBBF-7952-8467-C75D2BF5C5F2}"/>
              </a:ext>
            </a:extLst>
          </p:cNvPr>
          <p:cNvSpPr txBox="1">
            <a:spLocks noChangeArrowheads="1"/>
          </p:cNvSpPr>
          <p:nvPr/>
        </p:nvSpPr>
        <p:spPr bwMode="auto">
          <a:xfrm>
            <a:off x="7673960" y="1228900"/>
            <a:ext cx="4325112"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Jaclyn Shaver, MS, APRN, CNP, WHNP</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Section of Gynecologic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Stephenson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OU Health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Oklahoma City, Oklahoma</a:t>
            </a:r>
          </a:p>
        </p:txBody>
      </p:sp>
      <p:sp>
        <p:nvSpPr>
          <p:cNvPr id="18" name="Text Box 7">
            <a:extLst>
              <a:ext uri="{FF2B5EF4-FFF2-40B4-BE49-F238E27FC236}">
                <a16:creationId xmlns:a16="http://schemas.microsoft.com/office/drawing/2014/main" id="{B91A98D9-F615-EFF8-1BEC-F425351EF7C8}"/>
              </a:ext>
            </a:extLst>
          </p:cNvPr>
          <p:cNvSpPr txBox="1">
            <a:spLocks noChangeArrowheads="1"/>
          </p:cNvSpPr>
          <p:nvPr/>
        </p:nvSpPr>
        <p:spPr bwMode="auto">
          <a:xfrm>
            <a:off x="1575811" y="3861048"/>
            <a:ext cx="4325112" cy="1379702"/>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Kathryn M Schlenker, MSN, WHNP-BC, AGNP-C</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Nurse Practitioner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Division of Gynecologic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University of Alabama at Birmingham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Birmingham, Alabama</a:t>
            </a:r>
          </a:p>
        </p:txBody>
      </p:sp>
      <p:pic>
        <p:nvPicPr>
          <p:cNvPr id="19" name="Picture 18">
            <a:extLst>
              <a:ext uri="{FF2B5EF4-FFF2-40B4-BE49-F238E27FC236}">
                <a16:creationId xmlns:a16="http://schemas.microsoft.com/office/drawing/2014/main" id="{91FEA86B-1ECA-BB48-4F4E-F4EC6298FD6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2321" y="1228900"/>
            <a:ext cx="1261872" cy="1261872"/>
          </a:xfrm>
          <a:prstGeom prst="rect">
            <a:avLst/>
          </a:prstGeom>
        </p:spPr>
      </p:pic>
      <p:sp>
        <p:nvSpPr>
          <p:cNvPr id="3" name="Text Box 9">
            <a:extLst>
              <a:ext uri="{FF2B5EF4-FFF2-40B4-BE49-F238E27FC236}">
                <a16:creationId xmlns:a16="http://schemas.microsoft.com/office/drawing/2014/main" id="{C5BBF90A-3CFD-9919-A90E-CD2911918F86}"/>
              </a:ext>
            </a:extLst>
          </p:cNvPr>
          <p:cNvSpPr txBox="1">
            <a:spLocks noChangeArrowheads="1"/>
          </p:cNvSpPr>
          <p:nvPr/>
        </p:nvSpPr>
        <p:spPr bwMode="auto">
          <a:xfrm>
            <a:off x="7673960" y="3736293"/>
            <a:ext cx="4038664"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30000"/>
              </a:spcBef>
              <a:spcAft>
                <a:spcPts val="800"/>
              </a:spcAft>
              <a:buClr>
                <a:srgbClr val="000000"/>
              </a:buClr>
              <a:buSzPct val="100000"/>
              <a:buFontTx/>
              <a:buNone/>
              <a:tabLst/>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t>David M O’Malley, MD</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Director and Professor</a:t>
            </a:r>
            <a:b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Division of Gynecologic Oncology in Obstetrics and Gynecology</a:t>
            </a:r>
            <a:b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John G </a:t>
            </a:r>
            <a:r>
              <a:rPr kumimoji="0" lang="en-US" sz="1700" b="0" i="0" u="none" strike="noStrike" kern="1200" cap="none" spc="0" normalizeH="0" baseline="0" noProof="0" dirty="0" err="1">
                <a:ln>
                  <a:noFill/>
                </a:ln>
                <a:solidFill>
                  <a:srgbClr val="000000"/>
                </a:solidFill>
                <a:effectLst/>
                <a:uLnTx/>
                <a:uFillTx/>
                <a:latin typeface="Calibri" pitchFamily="-72" charset="0"/>
                <a:ea typeface="MS PGothic" charset="0"/>
              </a:rPr>
              <a:t>Boutselis</a:t>
            </a: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 Chair in Gynecologic Oncology</a:t>
            </a:r>
            <a:b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The Ohio State University and The James Comprehensive Cancer Center</a:t>
            </a:r>
            <a:b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Columbus, Ohio</a:t>
            </a:r>
          </a:p>
        </p:txBody>
      </p:sp>
      <p:pic>
        <p:nvPicPr>
          <p:cNvPr id="4" name="Picture 3">
            <a:extLst>
              <a:ext uri="{FF2B5EF4-FFF2-40B4-BE49-F238E27FC236}">
                <a16:creationId xmlns:a16="http://schemas.microsoft.com/office/drawing/2014/main" id="{0075E401-BCB7-A111-6EB3-2E0C238D8B6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52321" y="3736293"/>
            <a:ext cx="1261872" cy="1261872"/>
          </a:xfrm>
          <a:prstGeom prst="rect">
            <a:avLst/>
          </a:prstGeom>
        </p:spPr>
      </p:pic>
      <p:pic>
        <p:nvPicPr>
          <p:cNvPr id="6" name="Picture 5">
            <a:extLst>
              <a:ext uri="{FF2B5EF4-FFF2-40B4-BE49-F238E27FC236}">
                <a16:creationId xmlns:a16="http://schemas.microsoft.com/office/drawing/2014/main" id="{45238097-8793-27D7-E6A2-E0DF0179FC1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4173" y="3861048"/>
            <a:ext cx="1261872" cy="1261872"/>
          </a:xfrm>
          <a:prstGeom prst="rect">
            <a:avLst/>
          </a:prstGeom>
        </p:spPr>
      </p:pic>
    </p:spTree>
    <p:custDataLst>
      <p:tags r:id="rId1"/>
    </p:custDataLst>
    <p:extLst>
      <p:ext uri="{BB962C8B-B14F-4D97-AF65-F5344CB8AC3E}">
        <p14:creationId xmlns:p14="http://schemas.microsoft.com/office/powerpoint/2010/main" val="88366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2AD4ACB-91D1-9A24-BE0C-564CF29BECE0}"/>
              </a:ext>
            </a:extLst>
          </p:cNvPr>
          <p:cNvSpPr>
            <a:spLocks noGrp="1"/>
          </p:cNvSpPr>
          <p:nvPr>
            <p:ph type="body" sz="quarter" idx="10"/>
          </p:nvPr>
        </p:nvSpPr>
        <p:spPr>
          <a:xfrm>
            <a:off x="652650" y="478727"/>
            <a:ext cx="10883865" cy="1391032"/>
          </a:xfrm>
        </p:spPr>
        <p:txBody>
          <a:bodyPr/>
          <a:lstStyle/>
          <a:p>
            <a:r>
              <a:rPr lang="en-US" sz="4800" dirty="0"/>
              <a:t>ROLE OF PARP INHIBITORS IN ADVANCED OVARIAN CANCER </a:t>
            </a:r>
          </a:p>
        </p:txBody>
      </p:sp>
      <p:cxnSp>
        <p:nvCxnSpPr>
          <p:cNvPr id="7" name="Straight Connector 6">
            <a:extLst>
              <a:ext uri="{FF2B5EF4-FFF2-40B4-BE49-F238E27FC236}">
                <a16:creationId xmlns:a16="http://schemas.microsoft.com/office/drawing/2014/main" id="{1BF864D5-5ABD-38E9-2D63-38F24DAA6F2A}"/>
              </a:ext>
            </a:extLst>
          </p:cNvPr>
          <p:cNvCxnSpPr/>
          <p:nvPr/>
        </p:nvCxnSpPr>
        <p:spPr>
          <a:xfrm>
            <a:off x="761905" y="2354507"/>
            <a:ext cx="1014622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Espaço Reservado para Texto 6">
            <a:extLst>
              <a:ext uri="{FF2B5EF4-FFF2-40B4-BE49-F238E27FC236}">
                <a16:creationId xmlns:a16="http://schemas.microsoft.com/office/drawing/2014/main" id="{9DD2F866-C220-4AF1-6005-2D3DC079561C}"/>
              </a:ext>
            </a:extLst>
          </p:cNvPr>
          <p:cNvSpPr txBox="1">
            <a:spLocks/>
          </p:cNvSpPr>
          <p:nvPr/>
        </p:nvSpPr>
        <p:spPr>
          <a:xfrm>
            <a:off x="652652" y="3112388"/>
            <a:ext cx="11044544" cy="1559983"/>
          </a:xfrm>
          <a:prstGeom prst="rect">
            <a:avLst/>
          </a:prstGeom>
        </p:spPr>
        <p:txBody>
          <a:bodyPr vert="horz" lIns="121920" tIns="60960" rIns="121920" bIns="60960" rtlCol="0">
            <a:noAutofit/>
          </a:bodyPr>
          <a:lstStyle>
            <a:lvl1pPr marL="228594" indent="-228594" algn="l" defTabSz="914378" rtl="0" eaLnBrk="1" latinLnBrk="0" hangingPunct="1">
              <a:lnSpc>
                <a:spcPct val="9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189" indent="-228594" algn="l" defTabSz="914378" rtl="0" eaLnBrk="1" latinLnBrk="0" hangingPunct="1">
              <a:lnSpc>
                <a:spcPct val="90000"/>
              </a:lnSpc>
              <a:spcBef>
                <a:spcPts val="800"/>
              </a:spcBef>
              <a:buClr>
                <a:schemeClr val="tx1"/>
              </a:buClr>
              <a:buFont typeface="Arial" panose="020B0604020202020204" pitchFamily="34" charset="0"/>
              <a:buChar char="–"/>
              <a:defRPr sz="1800" kern="1200">
                <a:solidFill>
                  <a:schemeClr val="tx1"/>
                </a:solidFill>
                <a:latin typeface="+mn-lt"/>
                <a:ea typeface="+mn-ea"/>
                <a:cs typeface="+mn-cs"/>
              </a:defRPr>
            </a:lvl2pPr>
            <a:lvl3pPr marL="685783" indent="-228594" algn="l" defTabSz="914378"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378" indent="-228594" algn="l" defTabSz="914378"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4pPr>
            <a:lvl5pPr marL="1142972" indent="-228594" algn="l" defTabSz="914378"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8" rtl="0" eaLnBrk="1" fontAlgn="auto" latinLnBrk="0" hangingPunct="1">
              <a:lnSpc>
                <a:spcPct val="90000"/>
              </a:lnSpc>
              <a:spcBef>
                <a:spcPts val="1200"/>
              </a:spcBef>
              <a:spcAft>
                <a:spcPts val="0"/>
              </a:spcAft>
              <a:buClr>
                <a:srgbClr val="09345A"/>
              </a:buClr>
              <a:buSzTx/>
              <a:buFont typeface="Arial" panose="020B0604020202020204" pitchFamily="34" charset="0"/>
              <a:buNone/>
              <a:tabLst/>
              <a:defRPr/>
            </a:pPr>
            <a:r>
              <a:rPr kumimoji="0" lang="en-US" sz="3733" b="1" i="0" u="none" strike="noStrike" kern="1200" cap="none" spc="0" normalizeH="0" baseline="0" noProof="0" dirty="0">
                <a:ln>
                  <a:noFill/>
                </a:ln>
                <a:solidFill>
                  <a:srgbClr val="09345A"/>
                </a:solidFill>
                <a:effectLst/>
                <a:uLnTx/>
                <a:uFillTx/>
                <a:latin typeface="Arial"/>
                <a:ea typeface="+mn-ea"/>
                <a:cs typeface="+mn-cs"/>
              </a:rPr>
              <a:t>Bradley J. Monk, MD, FACS, FACOG</a:t>
            </a:r>
          </a:p>
          <a:p>
            <a:pPr marL="0" marR="0" lvl="0" indent="0" algn="l" defTabSz="914378" rtl="0" eaLnBrk="1" fontAlgn="auto" latinLnBrk="0" hangingPunct="1">
              <a:lnSpc>
                <a:spcPct val="90000"/>
              </a:lnSpc>
              <a:spcBef>
                <a:spcPts val="1200"/>
              </a:spcBef>
              <a:spcAft>
                <a:spcPts val="0"/>
              </a:spcAft>
              <a:buClr>
                <a:srgbClr val="09345A"/>
              </a:buClr>
              <a:buSzTx/>
              <a:buFont typeface="Arial" panose="020B0604020202020204" pitchFamily="34" charset="0"/>
              <a:buNone/>
              <a:tabLst/>
              <a:defRPr/>
            </a:pPr>
            <a:r>
              <a:rPr kumimoji="0" lang="en-US" sz="2667" b="0" i="0" u="none" strike="noStrike" kern="1200" cap="none" spc="0" normalizeH="0" baseline="0" noProof="0" dirty="0">
                <a:ln>
                  <a:noFill/>
                </a:ln>
                <a:solidFill>
                  <a:srgbClr val="09345A"/>
                </a:solidFill>
                <a:effectLst/>
                <a:uLnTx/>
                <a:uFillTx/>
                <a:latin typeface="Arial"/>
                <a:ea typeface="+mn-ea"/>
                <a:cs typeface="+mn-cs"/>
              </a:rPr>
              <a:t>- Florida Cancer Specialists and Research Institute</a:t>
            </a:r>
            <a:br>
              <a:rPr kumimoji="0" lang="en-US" sz="2667" b="0" i="0" u="none" strike="noStrike" kern="1200" cap="none" spc="0" normalizeH="0" baseline="0" noProof="0" dirty="0">
                <a:ln>
                  <a:noFill/>
                </a:ln>
                <a:solidFill>
                  <a:srgbClr val="09345A"/>
                </a:solidFill>
                <a:effectLst/>
                <a:uLnTx/>
                <a:uFillTx/>
                <a:latin typeface="Arial"/>
                <a:ea typeface="+mn-ea"/>
                <a:cs typeface="+mn-cs"/>
              </a:rPr>
            </a:br>
            <a:r>
              <a:rPr kumimoji="0" lang="en-US" sz="2667" b="0" i="0" u="none" strike="noStrike" kern="1200" cap="none" spc="0" normalizeH="0" baseline="0" noProof="0" dirty="0">
                <a:ln>
                  <a:noFill/>
                </a:ln>
                <a:solidFill>
                  <a:srgbClr val="09345A"/>
                </a:solidFill>
                <a:effectLst/>
                <a:uLnTx/>
                <a:uFillTx/>
                <a:latin typeface="Arial"/>
                <a:ea typeface="+mn-ea"/>
                <a:cs typeface="+mn-cs"/>
              </a:rPr>
              <a:t>   West Palm Beach, FL 33401</a:t>
            </a:r>
          </a:p>
          <a:p>
            <a:pPr marL="0" marR="0" lvl="0" indent="0" algn="l" defTabSz="914378" rtl="0" eaLnBrk="1" fontAlgn="auto" latinLnBrk="0" hangingPunct="1">
              <a:lnSpc>
                <a:spcPct val="90000"/>
              </a:lnSpc>
              <a:spcBef>
                <a:spcPts val="1200"/>
              </a:spcBef>
              <a:spcAft>
                <a:spcPts val="0"/>
              </a:spcAft>
              <a:buClr>
                <a:srgbClr val="09345A"/>
              </a:buClr>
              <a:buSzTx/>
              <a:buFont typeface="Arial" panose="020B0604020202020204" pitchFamily="34" charset="0"/>
              <a:buNone/>
              <a:tabLst/>
              <a:defRPr/>
            </a:pPr>
            <a:r>
              <a:rPr kumimoji="0" lang="en-US" sz="2667" b="0" i="0" u="none" strike="noStrike" kern="1200" cap="none" spc="0" normalizeH="0" baseline="0" noProof="0" dirty="0">
                <a:ln>
                  <a:noFill/>
                </a:ln>
                <a:solidFill>
                  <a:srgbClr val="09345A"/>
                </a:solidFill>
                <a:effectLst/>
                <a:uLnTx/>
                <a:uFillTx/>
                <a:latin typeface="Arial"/>
                <a:ea typeface="+mn-ea"/>
                <a:cs typeface="+mn-cs"/>
              </a:rPr>
              <a:t>- Professor at University of Central Florida College of Medicine</a:t>
            </a:r>
          </a:p>
          <a:p>
            <a:pPr marL="0" marR="0" lvl="0" indent="0" algn="l" defTabSz="914378" rtl="0" eaLnBrk="1" fontAlgn="auto" latinLnBrk="0" hangingPunct="1">
              <a:lnSpc>
                <a:spcPct val="90000"/>
              </a:lnSpc>
              <a:spcBef>
                <a:spcPts val="1200"/>
              </a:spcBef>
              <a:spcAft>
                <a:spcPts val="0"/>
              </a:spcAft>
              <a:buClr>
                <a:srgbClr val="09345A"/>
              </a:buClr>
              <a:buSzTx/>
              <a:buFont typeface="Arial" panose="020B0604020202020204" pitchFamily="34" charset="0"/>
              <a:buNone/>
              <a:tabLst/>
              <a:defRPr/>
            </a:pPr>
            <a:r>
              <a:rPr kumimoji="0" lang="en-US" sz="2667" b="0" i="0" u="none" strike="noStrike" kern="1200" cap="none" spc="0" normalizeH="0" baseline="0" noProof="0" dirty="0">
                <a:ln>
                  <a:noFill/>
                </a:ln>
                <a:solidFill>
                  <a:srgbClr val="09345A"/>
                </a:solidFill>
                <a:effectLst/>
                <a:uLnTx/>
                <a:uFillTx/>
                <a:latin typeface="Arial"/>
                <a:ea typeface="+mn-ea"/>
                <a:cs typeface="+mn-cs"/>
              </a:rPr>
              <a:t>- Vice President and Member Board of Directors GOG-Foundation</a:t>
            </a:r>
          </a:p>
          <a:p>
            <a:pPr marL="0" marR="0" lvl="0" indent="0" algn="l" defTabSz="914378" rtl="0" eaLnBrk="1" fontAlgn="auto" latinLnBrk="0" hangingPunct="1">
              <a:lnSpc>
                <a:spcPct val="90000"/>
              </a:lnSpc>
              <a:spcBef>
                <a:spcPts val="1200"/>
              </a:spcBef>
              <a:spcAft>
                <a:spcPts val="0"/>
              </a:spcAft>
              <a:buClr>
                <a:srgbClr val="09345A"/>
              </a:buClr>
              <a:buSzTx/>
              <a:buFont typeface="Arial" panose="020B0604020202020204" pitchFamily="34" charset="0"/>
              <a:buNone/>
              <a:tabLst/>
              <a:defRPr/>
            </a:pPr>
            <a:r>
              <a:rPr kumimoji="0" lang="en-US" sz="2667" b="0" i="0" u="none" strike="noStrike" kern="1200" cap="none" spc="0" normalizeH="0" baseline="0" noProof="0" dirty="0">
                <a:ln>
                  <a:noFill/>
                </a:ln>
                <a:solidFill>
                  <a:srgbClr val="09345A"/>
                </a:solidFill>
                <a:effectLst/>
                <a:uLnTx/>
                <a:uFillTx/>
                <a:latin typeface="Arial"/>
                <a:ea typeface="+mn-ea"/>
                <a:cs typeface="+mn-cs"/>
              </a:rPr>
              <a:t>- Director GOG-Partners</a:t>
            </a:r>
          </a:p>
        </p:txBody>
      </p:sp>
    </p:spTree>
    <p:extLst>
      <p:ext uri="{BB962C8B-B14F-4D97-AF65-F5344CB8AC3E}">
        <p14:creationId xmlns:p14="http://schemas.microsoft.com/office/powerpoint/2010/main" val="3097210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0CA938-DEAF-F4AE-5B71-F84BF17861BC}"/>
              </a:ext>
            </a:extLst>
          </p:cNvPr>
          <p:cNvSpPr/>
          <p:nvPr/>
        </p:nvSpPr>
        <p:spPr>
          <a:xfrm>
            <a:off x="2662416" y="653606"/>
            <a:ext cx="6867167" cy="555078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3" name="Rectangle 2"/>
          <p:cNvSpPr/>
          <p:nvPr/>
        </p:nvSpPr>
        <p:spPr>
          <a:xfrm>
            <a:off x="3096868" y="5394333"/>
            <a:ext cx="6432715" cy="666977"/>
          </a:xfrm>
          <a:prstGeom prst="rect">
            <a:avLst/>
          </a:prstGeom>
        </p:spPr>
        <p:txBody>
          <a:bodyPr wrap="square" lIns="91440" tIns="45720" rIns="91440" bIns="4572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1" u="none" strike="noStrike" kern="1200" cap="none" spc="0" normalizeH="0" baseline="0" noProof="0" dirty="0">
                <a:ln>
                  <a:noFill/>
                </a:ln>
                <a:solidFill>
                  <a:prstClr val="white"/>
                </a:solidFill>
                <a:effectLst/>
                <a:uLnTx/>
                <a:uFillTx/>
                <a:latin typeface="Arial"/>
                <a:ea typeface="+mn-ea"/>
                <a:cs typeface="+mn-cs"/>
              </a:rPr>
              <a:t>Sir Richard Branson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uLnTx/>
                <a:uFillTx/>
                <a:latin typeface="Arial"/>
                <a:ea typeface="+mn-ea"/>
                <a:cs typeface="+mn-cs"/>
              </a:rPr>
              <a:t>(Virgin Atlantic/Virgin Galactic Innovator)</a:t>
            </a:r>
          </a:p>
        </p:txBody>
      </p:sp>
      <p:sp>
        <p:nvSpPr>
          <p:cNvPr id="4" name="TextBox 3">
            <a:extLst>
              <a:ext uri="{FF2B5EF4-FFF2-40B4-BE49-F238E27FC236}">
                <a16:creationId xmlns:a16="http://schemas.microsoft.com/office/drawing/2014/main" id="{08A22356-BE85-5BD9-DFB9-324AC6E42600}"/>
              </a:ext>
            </a:extLst>
          </p:cNvPr>
          <p:cNvSpPr txBox="1"/>
          <p:nvPr/>
        </p:nvSpPr>
        <p:spPr>
          <a:xfrm>
            <a:off x="3096868" y="734628"/>
            <a:ext cx="6001974" cy="4516621"/>
          </a:xfrm>
          <a:prstGeom prst="rect">
            <a:avLst/>
          </a:prstGeom>
          <a:noFill/>
        </p:spPr>
        <p:txBody>
          <a:bodyPr wrap="square" rtlCol="0">
            <a:spAutoFit/>
          </a:bodyPr>
          <a:lstStyle/>
          <a:p>
            <a:pPr marL="0" marR="0" lvl="0" indent="0" algn="l" defTabSz="1219170" rtl="0" eaLnBrk="1" fontAlgn="auto" latinLnBrk="0" hangingPunct="1">
              <a:lnSpc>
                <a:spcPts val="67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Any fool can make something complicated. </a:t>
            </a:r>
            <a:b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It is hard to keep things simple.</a:t>
            </a:r>
          </a:p>
        </p:txBody>
      </p:sp>
    </p:spTree>
    <p:extLst>
      <p:ext uri="{BB962C8B-B14F-4D97-AF65-F5344CB8AC3E}">
        <p14:creationId xmlns:p14="http://schemas.microsoft.com/office/powerpoint/2010/main" val="3144215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6381618-1D29-DF42-8E3C-CE0CDD332EC8}"/>
              </a:ext>
            </a:extLst>
          </p:cNvPr>
          <p:cNvSpPr txBox="1"/>
          <p:nvPr/>
        </p:nvSpPr>
        <p:spPr>
          <a:xfrm>
            <a:off x="7956940" y="1368470"/>
            <a:ext cx="2276893" cy="46166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Bulky Adducts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(eg, from platinum and UV)</a:t>
            </a:r>
            <a:endParaRPr kumimoji="0" lang="en-GB" sz="1067" b="1" i="0" u="none" strike="noStrike" kern="1200" cap="none" spc="0" normalizeH="0" baseline="0" noProof="0" dirty="0">
              <a:ln>
                <a:noFill/>
              </a:ln>
              <a:solidFill>
                <a:srgbClr val="000000"/>
              </a:solidFill>
              <a:effectLst/>
              <a:uLnTx/>
              <a:uFillTx/>
              <a:latin typeface="Arial"/>
              <a:ea typeface="+mn-ea"/>
              <a:cs typeface="+mn-cs"/>
            </a:endParaRPr>
          </a:p>
        </p:txBody>
      </p:sp>
      <p:sp>
        <p:nvSpPr>
          <p:cNvPr id="15" name="TextBox 14">
            <a:extLst>
              <a:ext uri="{FF2B5EF4-FFF2-40B4-BE49-F238E27FC236}">
                <a16:creationId xmlns:a16="http://schemas.microsoft.com/office/drawing/2014/main" id="{2147B15C-0B5A-2441-8B1B-63B07313E4C0}"/>
              </a:ext>
            </a:extLst>
          </p:cNvPr>
          <p:cNvSpPr txBox="1"/>
          <p:nvPr/>
        </p:nvSpPr>
        <p:spPr>
          <a:xfrm>
            <a:off x="1722441" y="3285700"/>
            <a:ext cx="2142488" cy="46166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PARP</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APE1</a:t>
            </a:r>
            <a:endParaRPr kumimoji="0" lang="en-GB" sz="1067" b="0" i="0" u="none" strike="noStrike" kern="1200" cap="none" spc="0" normalizeH="0" baseline="0" noProof="0" dirty="0">
              <a:ln>
                <a:noFill/>
              </a:ln>
              <a:solidFill>
                <a:srgbClr val="000000"/>
              </a:solidFill>
              <a:effectLst/>
              <a:uLnTx/>
              <a:uFillTx/>
              <a:latin typeface="Arial"/>
              <a:ea typeface="+mn-ea"/>
              <a:cs typeface="+mn-cs"/>
            </a:endParaRPr>
          </a:p>
        </p:txBody>
      </p:sp>
      <p:sp>
        <p:nvSpPr>
          <p:cNvPr id="16" name="TextBox 15">
            <a:extLst>
              <a:ext uri="{FF2B5EF4-FFF2-40B4-BE49-F238E27FC236}">
                <a16:creationId xmlns:a16="http://schemas.microsoft.com/office/drawing/2014/main" id="{6E6F9E7D-3039-CB41-999B-1462DD891B7E}"/>
              </a:ext>
            </a:extLst>
          </p:cNvPr>
          <p:cNvSpPr txBox="1"/>
          <p:nvPr/>
        </p:nvSpPr>
        <p:spPr>
          <a:xfrm>
            <a:off x="289371" y="1368470"/>
            <a:ext cx="2142488"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TYPE OF DAMAGE:</a:t>
            </a:r>
            <a:endParaRPr kumimoji="0" lang="en-GB" sz="1067" b="1" i="0" u="none" strike="noStrike" kern="1200" cap="none" spc="0" normalizeH="0" baseline="0" noProof="0" dirty="0">
              <a:ln>
                <a:noFill/>
              </a:ln>
              <a:solidFill>
                <a:srgbClr val="000000"/>
              </a:solidFill>
              <a:effectLst/>
              <a:uLnTx/>
              <a:uFillTx/>
              <a:latin typeface="Arial"/>
              <a:ea typeface="+mn-ea"/>
              <a:cs typeface="+mn-cs"/>
            </a:endParaRPr>
          </a:p>
        </p:txBody>
      </p:sp>
      <p:sp>
        <p:nvSpPr>
          <p:cNvPr id="18" name="TextBox 17">
            <a:extLst>
              <a:ext uri="{FF2B5EF4-FFF2-40B4-BE49-F238E27FC236}">
                <a16:creationId xmlns:a16="http://schemas.microsoft.com/office/drawing/2014/main" id="{88FA47D7-932A-8242-B252-CD2DF74F7DCD}"/>
              </a:ext>
            </a:extLst>
          </p:cNvPr>
          <p:cNvSpPr txBox="1"/>
          <p:nvPr/>
        </p:nvSpPr>
        <p:spPr>
          <a:xfrm>
            <a:off x="4605829" y="1368470"/>
            <a:ext cx="2719448"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Double-Strand Breaks (DSBs)</a:t>
            </a:r>
            <a:endParaRPr kumimoji="0" lang="en-GB" sz="1067" b="1" i="0" u="none" strike="noStrike" kern="1200" cap="none" spc="0" normalizeH="0" baseline="0" noProof="0" dirty="0">
              <a:ln>
                <a:noFill/>
              </a:ln>
              <a:solidFill>
                <a:srgbClr val="000000"/>
              </a:solidFill>
              <a:effectLst/>
              <a:uLnTx/>
              <a:uFillTx/>
              <a:latin typeface="Arial"/>
              <a:ea typeface="+mn-ea"/>
              <a:cs typeface="+mn-cs"/>
            </a:endParaRPr>
          </a:p>
        </p:txBody>
      </p:sp>
      <p:sp>
        <p:nvSpPr>
          <p:cNvPr id="19" name="TextBox 18">
            <a:extLst>
              <a:ext uri="{FF2B5EF4-FFF2-40B4-BE49-F238E27FC236}">
                <a16:creationId xmlns:a16="http://schemas.microsoft.com/office/drawing/2014/main" id="{B6FCB76E-619C-4942-B293-7FDAA50F2AC5}"/>
              </a:ext>
            </a:extLst>
          </p:cNvPr>
          <p:cNvSpPr txBox="1"/>
          <p:nvPr/>
        </p:nvSpPr>
        <p:spPr>
          <a:xfrm>
            <a:off x="269360" y="3384346"/>
            <a:ext cx="2142488"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REPAIR TARGETS:</a:t>
            </a:r>
            <a:endParaRPr kumimoji="0" lang="en-GB" sz="1067" b="1" i="0" u="none" strike="noStrike" kern="1200" cap="none" spc="0" normalizeH="0" baseline="0" noProof="0" dirty="0">
              <a:ln>
                <a:noFill/>
              </a:ln>
              <a:solidFill>
                <a:srgbClr val="000000"/>
              </a:solidFill>
              <a:effectLst/>
              <a:uLnTx/>
              <a:uFillTx/>
              <a:latin typeface="Arial"/>
              <a:ea typeface="+mn-ea"/>
              <a:cs typeface="+mn-cs"/>
            </a:endParaRPr>
          </a:p>
        </p:txBody>
      </p:sp>
      <p:sp>
        <p:nvSpPr>
          <p:cNvPr id="20" name="TextBox 19">
            <a:extLst>
              <a:ext uri="{FF2B5EF4-FFF2-40B4-BE49-F238E27FC236}">
                <a16:creationId xmlns:a16="http://schemas.microsoft.com/office/drawing/2014/main" id="{18418FCB-0A8B-5943-93EA-B91C4077DB5C}"/>
              </a:ext>
            </a:extLst>
          </p:cNvPr>
          <p:cNvSpPr txBox="1"/>
          <p:nvPr/>
        </p:nvSpPr>
        <p:spPr>
          <a:xfrm>
            <a:off x="269360" y="4191415"/>
            <a:ext cx="2142488"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REPAIR PATHWAY:</a:t>
            </a:r>
            <a:endParaRPr kumimoji="0" lang="en-GB" sz="1067" b="1" i="0" u="none" strike="noStrike" kern="1200" cap="none" spc="0" normalizeH="0" baseline="0" noProof="0" dirty="0">
              <a:ln>
                <a:noFill/>
              </a:ln>
              <a:solidFill>
                <a:srgbClr val="000000"/>
              </a:solidFill>
              <a:effectLst/>
              <a:uLnTx/>
              <a:uFillTx/>
              <a:latin typeface="Arial"/>
              <a:ea typeface="+mn-ea"/>
              <a:cs typeface="+mn-cs"/>
            </a:endParaRPr>
          </a:p>
        </p:txBody>
      </p:sp>
      <p:sp>
        <p:nvSpPr>
          <p:cNvPr id="21" name="TextBox 20">
            <a:extLst>
              <a:ext uri="{FF2B5EF4-FFF2-40B4-BE49-F238E27FC236}">
                <a16:creationId xmlns:a16="http://schemas.microsoft.com/office/drawing/2014/main" id="{E4B8A556-6AB7-2548-9FEA-61731E7174D1}"/>
              </a:ext>
            </a:extLst>
          </p:cNvPr>
          <p:cNvSpPr txBox="1"/>
          <p:nvPr/>
        </p:nvSpPr>
        <p:spPr>
          <a:xfrm>
            <a:off x="269360" y="4978906"/>
            <a:ext cx="2142488" cy="46166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DAMAGING </a:t>
            </a:r>
            <a:br>
              <a:rPr kumimoji="0" lang="en-GB" sz="1200" b="1" i="0" u="none" strike="noStrike" kern="1200" cap="none" spc="0" normalizeH="0" baseline="0" noProof="0" dirty="0">
                <a:ln>
                  <a:noFill/>
                </a:ln>
                <a:solidFill>
                  <a:srgbClr val="000000"/>
                </a:solidFill>
                <a:effectLst/>
                <a:uLnTx/>
                <a:uFillTx/>
                <a:latin typeface="Arial"/>
                <a:ea typeface="+mn-ea"/>
                <a:cs typeface="+mn-cs"/>
              </a:rPr>
            </a:br>
            <a:r>
              <a:rPr kumimoji="0" lang="en-GB" sz="1200" b="1" i="0" u="none" strike="noStrike" kern="1200" cap="none" spc="0" normalizeH="0" baseline="0" noProof="0" dirty="0">
                <a:ln>
                  <a:noFill/>
                </a:ln>
                <a:solidFill>
                  <a:srgbClr val="000000"/>
                </a:solidFill>
                <a:effectLst/>
                <a:uLnTx/>
                <a:uFillTx/>
                <a:latin typeface="Arial"/>
                <a:ea typeface="+mn-ea"/>
                <a:cs typeface="+mn-cs"/>
              </a:rPr>
              <a:t>AGENTS:</a:t>
            </a:r>
            <a:endParaRPr kumimoji="0" lang="en-GB" sz="1067" b="1" i="0" u="none" strike="noStrike" kern="1200" cap="none" spc="0" normalizeH="0" baseline="0" noProof="0" dirty="0">
              <a:ln>
                <a:noFill/>
              </a:ln>
              <a:solidFill>
                <a:srgbClr val="000000"/>
              </a:solidFill>
              <a:effectLst/>
              <a:uLnTx/>
              <a:uFillTx/>
              <a:latin typeface="Arial"/>
              <a:ea typeface="+mn-ea"/>
              <a:cs typeface="+mn-cs"/>
            </a:endParaRPr>
          </a:p>
        </p:txBody>
      </p:sp>
      <p:sp>
        <p:nvSpPr>
          <p:cNvPr id="23" name="TextBox 22">
            <a:extLst>
              <a:ext uri="{FF2B5EF4-FFF2-40B4-BE49-F238E27FC236}">
                <a16:creationId xmlns:a16="http://schemas.microsoft.com/office/drawing/2014/main" id="{EC0EDAED-C1D3-D242-B745-76A0ABC0FFE5}"/>
              </a:ext>
            </a:extLst>
          </p:cNvPr>
          <p:cNvSpPr txBox="1"/>
          <p:nvPr/>
        </p:nvSpPr>
        <p:spPr>
          <a:xfrm>
            <a:off x="10074724" y="1368470"/>
            <a:ext cx="2117275"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Nucleotide Mutations,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Substitutions,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Deletions, Insertions</a:t>
            </a:r>
            <a:endParaRPr kumimoji="0" lang="en-GB" sz="933" b="1" i="0" u="none" strike="noStrike" kern="1200" cap="none" spc="0" normalizeH="0" baseline="0" noProof="0" dirty="0">
              <a:ln>
                <a:noFill/>
              </a:ln>
              <a:solidFill>
                <a:srgbClr val="000000"/>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7D3F1674-F236-0B4A-A2FA-3C9A232D9FCF}"/>
              </a:ext>
            </a:extLst>
          </p:cNvPr>
          <p:cNvSpPr/>
          <p:nvPr/>
        </p:nvSpPr>
        <p:spPr>
          <a:xfrm>
            <a:off x="2031377" y="5668709"/>
            <a:ext cx="9843271" cy="58689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27" name="TextBox 26">
            <a:extLst>
              <a:ext uri="{FF2B5EF4-FFF2-40B4-BE49-F238E27FC236}">
                <a16:creationId xmlns:a16="http://schemas.microsoft.com/office/drawing/2014/main" id="{CEDD39B2-A58D-3F42-A577-3AFF7ED43D91}"/>
              </a:ext>
            </a:extLst>
          </p:cNvPr>
          <p:cNvSpPr txBox="1"/>
          <p:nvPr/>
        </p:nvSpPr>
        <p:spPr>
          <a:xfrm>
            <a:off x="269360" y="5723743"/>
            <a:ext cx="1874189" cy="46166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RATIONALE FOR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TARGETING:</a:t>
            </a:r>
            <a:endParaRPr kumimoji="0" lang="en-GB" sz="1067" b="1" i="0" u="none" strike="noStrike" kern="1200" cap="none" spc="0" normalizeH="0" baseline="0" noProof="0" dirty="0">
              <a:ln>
                <a:noFill/>
              </a:ln>
              <a:solidFill>
                <a:srgbClr val="000000"/>
              </a:solidFill>
              <a:effectLst/>
              <a:uLnTx/>
              <a:uFillTx/>
              <a:latin typeface="Arial"/>
              <a:ea typeface="+mn-ea"/>
              <a:cs typeface="+mn-cs"/>
            </a:endParaRPr>
          </a:p>
        </p:txBody>
      </p:sp>
      <p:sp>
        <p:nvSpPr>
          <p:cNvPr id="28" name="TextBox 27">
            <a:extLst>
              <a:ext uri="{FF2B5EF4-FFF2-40B4-BE49-F238E27FC236}">
                <a16:creationId xmlns:a16="http://schemas.microsoft.com/office/drawing/2014/main" id="{1C6988CC-281E-D444-8D14-42A62A1F07A2}"/>
              </a:ext>
            </a:extLst>
          </p:cNvPr>
          <p:cNvSpPr txBox="1"/>
          <p:nvPr/>
        </p:nvSpPr>
        <p:spPr>
          <a:xfrm>
            <a:off x="5524990" y="3407975"/>
            <a:ext cx="697164"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ATM</a:t>
            </a:r>
            <a:endParaRPr kumimoji="0" lang="en-GB" sz="1067"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TextBox 28">
            <a:extLst>
              <a:ext uri="{FF2B5EF4-FFF2-40B4-BE49-F238E27FC236}">
                <a16:creationId xmlns:a16="http://schemas.microsoft.com/office/drawing/2014/main" id="{0EF86E13-E076-FD40-87FA-F12B7E48D861}"/>
              </a:ext>
            </a:extLst>
          </p:cNvPr>
          <p:cNvSpPr txBox="1"/>
          <p:nvPr/>
        </p:nvSpPr>
        <p:spPr>
          <a:xfrm>
            <a:off x="6638840" y="3407975"/>
            <a:ext cx="1047520"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DNA-PK</a:t>
            </a:r>
            <a:endParaRPr kumimoji="0" lang="en-GB" sz="1067" b="0" i="0" u="none" strike="noStrike" kern="1200" cap="none" spc="0" normalizeH="0" baseline="0" noProof="0" dirty="0">
              <a:ln>
                <a:noFill/>
              </a:ln>
              <a:solidFill>
                <a:srgbClr val="000000"/>
              </a:solidFill>
              <a:effectLst/>
              <a:uLnTx/>
              <a:uFillTx/>
              <a:latin typeface="Arial"/>
              <a:ea typeface="+mn-ea"/>
              <a:cs typeface="+mn-cs"/>
            </a:endParaRPr>
          </a:p>
        </p:txBody>
      </p:sp>
      <p:sp>
        <p:nvSpPr>
          <p:cNvPr id="30" name="TextBox 29">
            <a:extLst>
              <a:ext uri="{FF2B5EF4-FFF2-40B4-BE49-F238E27FC236}">
                <a16:creationId xmlns:a16="http://schemas.microsoft.com/office/drawing/2014/main" id="{2F1D7D78-6C3D-8542-A275-543135EE082E}"/>
              </a:ext>
            </a:extLst>
          </p:cNvPr>
          <p:cNvSpPr txBox="1"/>
          <p:nvPr/>
        </p:nvSpPr>
        <p:spPr>
          <a:xfrm>
            <a:off x="4353791" y="3407975"/>
            <a:ext cx="754512"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ATR</a:t>
            </a:r>
            <a:endParaRPr kumimoji="0" lang="en-GB" sz="1067" b="0" i="0" u="none" strike="noStrike" kern="1200" cap="none" spc="0" normalizeH="0" baseline="0" noProof="0" dirty="0">
              <a:ln>
                <a:noFill/>
              </a:ln>
              <a:solidFill>
                <a:srgbClr val="000000"/>
              </a:solidFill>
              <a:effectLst/>
              <a:uLnTx/>
              <a:uFillTx/>
              <a:latin typeface="Arial"/>
              <a:ea typeface="+mn-ea"/>
              <a:cs typeface="+mn-cs"/>
            </a:endParaRPr>
          </a:p>
        </p:txBody>
      </p:sp>
      <p:sp>
        <p:nvSpPr>
          <p:cNvPr id="31" name="TextBox 30">
            <a:extLst>
              <a:ext uri="{FF2B5EF4-FFF2-40B4-BE49-F238E27FC236}">
                <a16:creationId xmlns:a16="http://schemas.microsoft.com/office/drawing/2014/main" id="{600EB0D9-8258-8844-A8EB-B80FDAC1CDE5}"/>
              </a:ext>
            </a:extLst>
          </p:cNvPr>
          <p:cNvSpPr txBox="1"/>
          <p:nvPr/>
        </p:nvSpPr>
        <p:spPr>
          <a:xfrm>
            <a:off x="3870148" y="4168127"/>
            <a:ext cx="1721795"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1168B3"/>
                </a:solidFill>
                <a:effectLst/>
                <a:uLnTx/>
                <a:uFillTx/>
                <a:latin typeface="Arial"/>
                <a:ea typeface="+mn-ea"/>
                <a:cs typeface="+mn-cs"/>
              </a:rPr>
              <a:t>H</a:t>
            </a:r>
            <a:r>
              <a:rPr kumimoji="0" lang="en-GB" sz="1200" b="0" i="0" u="none" strike="noStrike" kern="1200" cap="none" spc="0" normalizeH="0" baseline="0" noProof="0" dirty="0">
                <a:ln>
                  <a:noFill/>
                </a:ln>
                <a:solidFill>
                  <a:srgbClr val="000000"/>
                </a:solidFill>
                <a:effectLst/>
                <a:uLnTx/>
                <a:uFillTx/>
                <a:latin typeface="Arial"/>
                <a:ea typeface="+mn-ea"/>
                <a:cs typeface="+mn-cs"/>
              </a:rPr>
              <a:t>omologous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1168B3"/>
                </a:solidFill>
                <a:effectLst/>
                <a:uLnTx/>
                <a:uFillTx/>
                <a:latin typeface="Arial"/>
                <a:ea typeface="+mn-ea"/>
                <a:cs typeface="+mn-cs"/>
              </a:rPr>
              <a:t>R</a:t>
            </a:r>
            <a:r>
              <a:rPr kumimoji="0" lang="en-GB" sz="1200" b="0" i="0" u="none" strike="noStrike" kern="1200" cap="none" spc="0" normalizeH="0" baseline="0" noProof="0" dirty="0">
                <a:ln>
                  <a:noFill/>
                </a:ln>
                <a:solidFill>
                  <a:srgbClr val="000000"/>
                </a:solidFill>
                <a:effectLst/>
                <a:uLnTx/>
                <a:uFillTx/>
                <a:latin typeface="Arial"/>
                <a:ea typeface="+mn-ea"/>
                <a:cs typeface="+mn-cs"/>
              </a:rPr>
              <a:t>ecombination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1168B3"/>
                </a:solidFill>
                <a:effectLst/>
                <a:uLnTx/>
                <a:uFillTx/>
                <a:latin typeface="Arial"/>
                <a:ea typeface="+mn-ea"/>
                <a:cs typeface="+mn-cs"/>
              </a:rPr>
              <a:t>R</a:t>
            </a:r>
            <a:r>
              <a:rPr kumimoji="0" lang="en-GB" sz="1200" b="0" i="0" u="none" strike="noStrike" kern="1200" cap="none" spc="0" normalizeH="0" baseline="0" noProof="0" dirty="0">
                <a:ln>
                  <a:noFill/>
                </a:ln>
                <a:solidFill>
                  <a:srgbClr val="000000"/>
                </a:solidFill>
                <a:effectLst/>
                <a:uLnTx/>
                <a:uFillTx/>
                <a:latin typeface="Arial"/>
                <a:ea typeface="+mn-ea"/>
                <a:cs typeface="+mn-cs"/>
              </a:rPr>
              <a:t>epair </a:t>
            </a:r>
            <a:endParaRPr kumimoji="0" lang="en-GB" sz="1067" b="0" i="0" u="none" strike="noStrike" kern="1200" cap="none" spc="0" normalizeH="0" baseline="0" noProof="0" dirty="0">
              <a:ln>
                <a:noFill/>
              </a:ln>
              <a:solidFill>
                <a:srgbClr val="000000"/>
              </a:solidFill>
              <a:effectLst/>
              <a:uLnTx/>
              <a:uFillTx/>
              <a:latin typeface="Arial"/>
              <a:ea typeface="+mn-ea"/>
              <a:cs typeface="+mn-cs"/>
            </a:endParaRPr>
          </a:p>
        </p:txBody>
      </p:sp>
      <p:sp>
        <p:nvSpPr>
          <p:cNvPr id="32" name="TextBox 31">
            <a:extLst>
              <a:ext uri="{FF2B5EF4-FFF2-40B4-BE49-F238E27FC236}">
                <a16:creationId xmlns:a16="http://schemas.microsoft.com/office/drawing/2014/main" id="{C6A4E83C-E1E0-F943-8EEB-99293149E922}"/>
              </a:ext>
            </a:extLst>
          </p:cNvPr>
          <p:cNvSpPr txBox="1"/>
          <p:nvPr/>
        </p:nvSpPr>
        <p:spPr>
          <a:xfrm>
            <a:off x="6264874" y="4268679"/>
            <a:ext cx="1795453" cy="46166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1168B3"/>
                </a:solidFill>
                <a:effectLst/>
                <a:uLnTx/>
                <a:uFillTx/>
                <a:latin typeface="Arial"/>
                <a:ea typeface="+mn-ea"/>
                <a:cs typeface="+mn-cs"/>
              </a:rPr>
              <a:t>N</a:t>
            </a:r>
            <a:r>
              <a:rPr kumimoji="0" lang="en-GB" sz="1200" b="0" i="0" u="none" strike="noStrike" kern="1200" cap="none" spc="0" normalizeH="0" baseline="0" noProof="0" dirty="0">
                <a:ln>
                  <a:noFill/>
                </a:ln>
                <a:solidFill>
                  <a:srgbClr val="000000"/>
                </a:solidFill>
                <a:effectLst/>
                <a:uLnTx/>
                <a:uFillTx/>
                <a:latin typeface="Arial"/>
                <a:ea typeface="+mn-ea"/>
                <a:cs typeface="+mn-cs"/>
              </a:rPr>
              <a:t>on-</a:t>
            </a:r>
            <a:r>
              <a:rPr kumimoji="0" lang="en-GB" sz="1200" b="1" i="0" u="none" strike="noStrike" kern="1200" cap="none" spc="0" normalizeH="0" baseline="0" noProof="0" dirty="0">
                <a:ln>
                  <a:noFill/>
                </a:ln>
                <a:solidFill>
                  <a:srgbClr val="1168B3"/>
                </a:solidFill>
                <a:effectLst/>
                <a:uLnTx/>
                <a:uFillTx/>
                <a:latin typeface="Arial"/>
                <a:ea typeface="+mn-ea"/>
                <a:cs typeface="+mn-cs"/>
              </a:rPr>
              <a:t>H</a:t>
            </a:r>
            <a:r>
              <a:rPr kumimoji="0" lang="en-GB" sz="1200" b="0" i="0" u="none" strike="noStrike" kern="1200" cap="none" spc="0" normalizeH="0" baseline="0" noProof="0" dirty="0">
                <a:ln>
                  <a:noFill/>
                </a:ln>
                <a:solidFill>
                  <a:srgbClr val="000000"/>
                </a:solidFill>
                <a:effectLst/>
                <a:uLnTx/>
                <a:uFillTx/>
                <a:latin typeface="Arial"/>
                <a:ea typeface="+mn-ea"/>
                <a:cs typeface="+mn-cs"/>
              </a:rPr>
              <a:t>omologous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1168B3"/>
                </a:solidFill>
                <a:effectLst/>
                <a:uLnTx/>
                <a:uFillTx/>
                <a:latin typeface="Arial"/>
                <a:ea typeface="+mn-ea"/>
                <a:cs typeface="+mn-cs"/>
              </a:rPr>
              <a:t>E</a:t>
            </a:r>
            <a:r>
              <a:rPr kumimoji="0" lang="en-GB" sz="1200" b="0" i="0" u="none" strike="noStrike" kern="1200" cap="none" spc="0" normalizeH="0" baseline="0" noProof="0" dirty="0">
                <a:ln>
                  <a:noFill/>
                </a:ln>
                <a:solidFill>
                  <a:srgbClr val="000000"/>
                </a:solidFill>
                <a:effectLst/>
                <a:uLnTx/>
                <a:uFillTx/>
                <a:latin typeface="Arial"/>
                <a:ea typeface="+mn-ea"/>
                <a:cs typeface="+mn-cs"/>
              </a:rPr>
              <a:t>nd </a:t>
            </a:r>
            <a:r>
              <a:rPr kumimoji="0" lang="en-GB" sz="1200" b="1" i="0" u="none" strike="noStrike" kern="1200" cap="none" spc="0" normalizeH="0" baseline="0" noProof="0" dirty="0">
                <a:ln>
                  <a:noFill/>
                </a:ln>
                <a:solidFill>
                  <a:srgbClr val="1168B3"/>
                </a:solidFill>
                <a:effectLst/>
                <a:uLnTx/>
                <a:uFillTx/>
                <a:latin typeface="Arial"/>
                <a:ea typeface="+mn-ea"/>
                <a:cs typeface="+mn-cs"/>
              </a:rPr>
              <a:t>J</a:t>
            </a:r>
            <a:r>
              <a:rPr kumimoji="0" lang="en-GB" sz="1200" b="0" i="0" u="none" strike="noStrike" kern="1200" cap="none" spc="0" normalizeH="0" baseline="0" noProof="0" dirty="0">
                <a:ln>
                  <a:noFill/>
                </a:ln>
                <a:solidFill>
                  <a:srgbClr val="000000"/>
                </a:solidFill>
                <a:effectLst/>
                <a:uLnTx/>
                <a:uFillTx/>
                <a:latin typeface="Arial"/>
                <a:ea typeface="+mn-ea"/>
                <a:cs typeface="+mn-cs"/>
              </a:rPr>
              <a:t>oining</a:t>
            </a:r>
            <a:endParaRPr kumimoji="0" lang="en-GB" sz="1067" b="0" i="0" u="none" strike="noStrike" kern="1200" cap="none" spc="0" normalizeH="0" baseline="0" noProof="0" dirty="0">
              <a:ln>
                <a:noFill/>
              </a:ln>
              <a:solidFill>
                <a:srgbClr val="000000"/>
              </a:solidFill>
              <a:effectLst/>
              <a:uLnTx/>
              <a:uFillTx/>
              <a:latin typeface="Arial"/>
              <a:ea typeface="+mn-ea"/>
              <a:cs typeface="+mn-cs"/>
            </a:endParaRPr>
          </a:p>
        </p:txBody>
      </p:sp>
      <p:sp>
        <p:nvSpPr>
          <p:cNvPr id="33" name="TextBox 32">
            <a:extLst>
              <a:ext uri="{FF2B5EF4-FFF2-40B4-BE49-F238E27FC236}">
                <a16:creationId xmlns:a16="http://schemas.microsoft.com/office/drawing/2014/main" id="{DC637C73-8AB7-9443-955A-489E80F4CE10}"/>
              </a:ext>
            </a:extLst>
          </p:cNvPr>
          <p:cNvSpPr txBox="1"/>
          <p:nvPr/>
        </p:nvSpPr>
        <p:spPr>
          <a:xfrm>
            <a:off x="3651084" y="4989583"/>
            <a:ext cx="2159920"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Radiotherapy</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Topo I inhibitors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Nucleoside analogue </a:t>
            </a:r>
            <a:endParaRPr kumimoji="0" lang="en-GB" sz="1067" b="0" i="0" u="none" strike="noStrike" kern="1200" cap="none" spc="0" normalizeH="0" baseline="0" noProof="0" dirty="0">
              <a:ln>
                <a:noFill/>
              </a:ln>
              <a:solidFill>
                <a:srgbClr val="000000"/>
              </a:solidFill>
              <a:effectLst/>
              <a:uLnTx/>
              <a:uFillTx/>
              <a:latin typeface="Arial"/>
              <a:ea typeface="+mn-ea"/>
              <a:cs typeface="+mn-cs"/>
            </a:endParaRPr>
          </a:p>
        </p:txBody>
      </p:sp>
      <p:sp>
        <p:nvSpPr>
          <p:cNvPr id="34" name="TextBox 33">
            <a:extLst>
              <a:ext uri="{FF2B5EF4-FFF2-40B4-BE49-F238E27FC236}">
                <a16:creationId xmlns:a16="http://schemas.microsoft.com/office/drawing/2014/main" id="{410AFCEC-BF2D-F14B-88E9-55216E02C0E7}"/>
              </a:ext>
            </a:extLst>
          </p:cNvPr>
          <p:cNvSpPr txBox="1"/>
          <p:nvPr/>
        </p:nvSpPr>
        <p:spPr>
          <a:xfrm>
            <a:off x="6264874" y="4989584"/>
            <a:ext cx="1795453" cy="46166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Radiotherapy</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Topo II inhibitors</a:t>
            </a:r>
            <a:endParaRPr kumimoji="0" lang="en-GB" sz="1067" b="0" i="0" u="none" strike="noStrike" kern="1200" cap="none" spc="0" normalizeH="0" baseline="0" noProof="0" dirty="0">
              <a:ln>
                <a:noFill/>
              </a:ln>
              <a:solidFill>
                <a:srgbClr val="000000"/>
              </a:solidFill>
              <a:effectLst/>
              <a:uLnTx/>
              <a:uFillTx/>
              <a:latin typeface="Arial"/>
              <a:ea typeface="+mn-ea"/>
              <a:cs typeface="+mn-cs"/>
            </a:endParaRPr>
          </a:p>
        </p:txBody>
      </p:sp>
      <p:sp>
        <p:nvSpPr>
          <p:cNvPr id="35" name="TextBox 34">
            <a:extLst>
              <a:ext uri="{FF2B5EF4-FFF2-40B4-BE49-F238E27FC236}">
                <a16:creationId xmlns:a16="http://schemas.microsoft.com/office/drawing/2014/main" id="{FCAAE90F-A2FE-4449-813F-70CAFF4B4DB8}"/>
              </a:ext>
            </a:extLst>
          </p:cNvPr>
          <p:cNvSpPr txBox="1"/>
          <p:nvPr/>
        </p:nvSpPr>
        <p:spPr>
          <a:xfrm>
            <a:off x="1929320" y="4168128"/>
            <a:ext cx="1721795" cy="46166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1168B3"/>
                </a:solidFill>
                <a:effectLst/>
                <a:uLnTx/>
                <a:uFillTx/>
                <a:latin typeface="Arial"/>
                <a:ea typeface="+mn-ea"/>
                <a:cs typeface="+mn-cs"/>
              </a:rPr>
              <a:t>B</a:t>
            </a:r>
            <a:r>
              <a:rPr kumimoji="0" lang="en-GB" sz="1200" b="0" i="0" u="none" strike="noStrike" kern="1200" cap="none" spc="0" normalizeH="0" baseline="0" noProof="0" dirty="0">
                <a:ln>
                  <a:noFill/>
                </a:ln>
                <a:solidFill>
                  <a:srgbClr val="000000"/>
                </a:solidFill>
                <a:effectLst/>
                <a:uLnTx/>
                <a:uFillTx/>
                <a:latin typeface="Arial"/>
                <a:ea typeface="+mn-ea"/>
                <a:cs typeface="+mn-cs"/>
              </a:rPr>
              <a:t>ase</a:t>
            </a:r>
            <a:r>
              <a:rPr kumimoji="0" lang="en-GB" sz="1200" b="0" i="0" u="none" strike="noStrike" kern="1200" cap="none" spc="0" normalizeH="0" baseline="0" noProof="0" dirty="0">
                <a:ln>
                  <a:noFill/>
                </a:ln>
                <a:solidFill>
                  <a:srgbClr val="00B0F0"/>
                </a:solidFill>
                <a:effectLst/>
                <a:uLnTx/>
                <a:uFillTx/>
                <a:latin typeface="Arial"/>
                <a:ea typeface="+mn-ea"/>
                <a:cs typeface="+mn-cs"/>
              </a:rPr>
              <a:t> </a:t>
            </a:r>
            <a:r>
              <a:rPr kumimoji="0" lang="en-GB" sz="1200" b="1" i="0" u="none" strike="noStrike" kern="1200" cap="none" spc="0" normalizeH="0" baseline="0" noProof="0" dirty="0">
                <a:ln>
                  <a:noFill/>
                </a:ln>
                <a:solidFill>
                  <a:srgbClr val="1168B3"/>
                </a:solidFill>
                <a:effectLst/>
                <a:uLnTx/>
                <a:uFillTx/>
                <a:latin typeface="Arial"/>
                <a:ea typeface="+mn-ea"/>
                <a:cs typeface="+mn-cs"/>
              </a:rPr>
              <a:t>E</a:t>
            </a:r>
            <a:r>
              <a:rPr kumimoji="0" lang="en-GB" sz="1200" b="0" i="0" u="none" strike="noStrike" kern="1200" cap="none" spc="0" normalizeH="0" baseline="0" noProof="0" dirty="0">
                <a:ln>
                  <a:noFill/>
                </a:ln>
                <a:solidFill>
                  <a:srgbClr val="000000"/>
                </a:solidFill>
                <a:effectLst/>
                <a:uLnTx/>
                <a:uFillTx/>
                <a:latin typeface="Arial"/>
                <a:ea typeface="+mn-ea"/>
                <a:cs typeface="+mn-cs"/>
              </a:rPr>
              <a:t>xcision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1168B3"/>
                </a:solidFill>
                <a:effectLst/>
                <a:uLnTx/>
                <a:uFillTx/>
                <a:latin typeface="Arial"/>
                <a:ea typeface="+mn-ea"/>
                <a:cs typeface="+mn-cs"/>
              </a:rPr>
              <a:t>R</a:t>
            </a:r>
            <a:r>
              <a:rPr kumimoji="0" lang="en-GB" sz="1200" b="0" i="0" u="none" strike="noStrike" kern="1200" cap="none" spc="0" normalizeH="0" baseline="0" noProof="0" dirty="0">
                <a:ln>
                  <a:noFill/>
                </a:ln>
                <a:solidFill>
                  <a:srgbClr val="000000"/>
                </a:solidFill>
                <a:effectLst/>
                <a:uLnTx/>
                <a:uFillTx/>
                <a:latin typeface="Arial"/>
                <a:ea typeface="+mn-ea"/>
                <a:cs typeface="+mn-cs"/>
              </a:rPr>
              <a:t>epair</a:t>
            </a:r>
            <a:endParaRPr kumimoji="0" lang="en-GB" sz="1067" b="0" i="0" u="none" strike="noStrike" kern="1200" cap="none" spc="0" normalizeH="0" baseline="0" noProof="0" dirty="0">
              <a:ln>
                <a:noFill/>
              </a:ln>
              <a:solidFill>
                <a:srgbClr val="000000"/>
              </a:solidFill>
              <a:effectLst/>
              <a:uLnTx/>
              <a:uFillTx/>
              <a:latin typeface="Arial"/>
              <a:ea typeface="+mn-ea"/>
              <a:cs typeface="+mn-cs"/>
            </a:endParaRPr>
          </a:p>
        </p:txBody>
      </p:sp>
      <p:sp>
        <p:nvSpPr>
          <p:cNvPr id="36" name="TextBox 35">
            <a:extLst>
              <a:ext uri="{FF2B5EF4-FFF2-40B4-BE49-F238E27FC236}">
                <a16:creationId xmlns:a16="http://schemas.microsoft.com/office/drawing/2014/main" id="{BAFFB428-4907-7F4B-B48C-6B647954CF71}"/>
              </a:ext>
            </a:extLst>
          </p:cNvPr>
          <p:cNvSpPr txBox="1"/>
          <p:nvPr/>
        </p:nvSpPr>
        <p:spPr>
          <a:xfrm>
            <a:off x="1889869" y="4989584"/>
            <a:ext cx="1865145" cy="461665"/>
          </a:xfrm>
          <a:prstGeom prst="rect">
            <a:avLst/>
          </a:prstGeom>
          <a:noFill/>
        </p:spPr>
        <p:txBody>
          <a:bodyPr wrap="square" rtlCol="0">
            <a:spAutoFit/>
          </a:bodyPr>
          <a:lstStyle>
            <a:defPPr>
              <a:defRPr lang="en-US"/>
            </a:defPPr>
            <a:lvl1pPr algn="ctr">
              <a:defRPr sz="1100"/>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Radiotherapy</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Alkylating agents</a:t>
            </a:r>
          </a:p>
        </p:txBody>
      </p:sp>
      <p:sp>
        <p:nvSpPr>
          <p:cNvPr id="37" name="TextBox 36">
            <a:extLst>
              <a:ext uri="{FF2B5EF4-FFF2-40B4-BE49-F238E27FC236}">
                <a16:creationId xmlns:a16="http://schemas.microsoft.com/office/drawing/2014/main" id="{DD225420-7EC4-CB41-85ED-2F595DF39D6D}"/>
              </a:ext>
            </a:extLst>
          </p:cNvPr>
          <p:cNvSpPr txBox="1"/>
          <p:nvPr/>
        </p:nvSpPr>
        <p:spPr>
          <a:xfrm>
            <a:off x="7994331" y="3163422"/>
            <a:ext cx="2142488"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ERCC1</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XP proteins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Polymerases</a:t>
            </a:r>
            <a:endParaRPr kumimoji="0" lang="en-GB" sz="1067" b="0" i="0" u="none" strike="noStrike" kern="1200" cap="none" spc="0" normalizeH="0" baseline="0" noProof="0" dirty="0">
              <a:ln>
                <a:noFill/>
              </a:ln>
              <a:solidFill>
                <a:srgbClr val="000000"/>
              </a:solidFill>
              <a:effectLst/>
              <a:uLnTx/>
              <a:uFillTx/>
              <a:latin typeface="Arial"/>
              <a:ea typeface="+mn-ea"/>
              <a:cs typeface="+mn-cs"/>
            </a:endParaRPr>
          </a:p>
        </p:txBody>
      </p:sp>
      <p:sp>
        <p:nvSpPr>
          <p:cNvPr id="38" name="TextBox 37">
            <a:extLst>
              <a:ext uri="{FF2B5EF4-FFF2-40B4-BE49-F238E27FC236}">
                <a16:creationId xmlns:a16="http://schemas.microsoft.com/office/drawing/2014/main" id="{D274762B-1699-DF4A-85A3-6394561A3288}"/>
              </a:ext>
            </a:extLst>
          </p:cNvPr>
          <p:cNvSpPr txBox="1"/>
          <p:nvPr/>
        </p:nvSpPr>
        <p:spPr>
          <a:xfrm>
            <a:off x="8015208" y="4133189"/>
            <a:ext cx="2142488"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1168B3"/>
                </a:solidFill>
                <a:effectLst/>
                <a:uLnTx/>
                <a:uFillTx/>
                <a:latin typeface="Arial"/>
                <a:ea typeface="+mn-ea"/>
                <a:cs typeface="+mn-cs"/>
              </a:rPr>
              <a:t>N</a:t>
            </a:r>
            <a:r>
              <a:rPr kumimoji="0" lang="en-GB" sz="1200" b="0" i="0" u="none" strike="noStrike" kern="1200" cap="none" spc="0" normalizeH="0" baseline="0" noProof="0" dirty="0">
                <a:ln>
                  <a:noFill/>
                </a:ln>
                <a:solidFill>
                  <a:srgbClr val="000000"/>
                </a:solidFill>
                <a:effectLst/>
                <a:uLnTx/>
                <a:uFillTx/>
                <a:latin typeface="Arial"/>
                <a:ea typeface="+mn-ea"/>
                <a:cs typeface="+mn-cs"/>
              </a:rPr>
              <a:t>ucleotide</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1168B3"/>
                </a:solidFill>
                <a:effectLst/>
                <a:uLnTx/>
                <a:uFillTx/>
                <a:latin typeface="Arial"/>
                <a:ea typeface="+mn-ea"/>
                <a:cs typeface="+mn-cs"/>
              </a:rPr>
              <a:t>E</a:t>
            </a:r>
            <a:r>
              <a:rPr kumimoji="0" lang="en-GB" sz="1200" b="0" i="0" u="none" strike="noStrike" kern="1200" cap="none" spc="0" normalizeH="0" baseline="0" noProof="0" dirty="0">
                <a:ln>
                  <a:noFill/>
                </a:ln>
                <a:solidFill>
                  <a:srgbClr val="000000"/>
                </a:solidFill>
                <a:effectLst/>
                <a:uLnTx/>
                <a:uFillTx/>
                <a:latin typeface="Arial"/>
                <a:ea typeface="+mn-ea"/>
                <a:cs typeface="+mn-cs"/>
              </a:rPr>
              <a:t>xcision </a:t>
            </a:r>
            <a:r>
              <a:rPr kumimoji="0" lang="en-GB" sz="1200" b="1" i="0" u="none" strike="noStrike" kern="1200" cap="none" spc="0" normalizeH="0" baseline="0" noProof="0" dirty="0">
                <a:ln>
                  <a:noFill/>
                </a:ln>
                <a:solidFill>
                  <a:srgbClr val="1168B3"/>
                </a:solidFill>
                <a:effectLst/>
                <a:uLnTx/>
                <a:uFillTx/>
                <a:latin typeface="Arial"/>
                <a:ea typeface="+mn-ea"/>
                <a:cs typeface="+mn-cs"/>
              </a:rPr>
              <a:t>R</a:t>
            </a:r>
            <a:r>
              <a:rPr kumimoji="0" lang="en-GB" sz="1200" b="0" i="0" u="none" strike="noStrike" kern="1200" cap="none" spc="0" normalizeH="0" baseline="0" noProof="0" dirty="0">
                <a:ln>
                  <a:noFill/>
                </a:ln>
                <a:solidFill>
                  <a:srgbClr val="000000"/>
                </a:solidFill>
                <a:effectLst/>
                <a:uLnTx/>
                <a:uFillTx/>
                <a:latin typeface="Arial"/>
                <a:ea typeface="+mn-ea"/>
                <a:cs typeface="+mn-cs"/>
              </a:rPr>
              <a:t>epair and </a:t>
            </a:r>
            <a:r>
              <a:rPr kumimoji="0" lang="en-GB" sz="1200" b="1" i="0" u="none" strike="noStrike" kern="1200" cap="none" spc="0" normalizeH="0" baseline="0" noProof="0" dirty="0">
                <a:ln>
                  <a:noFill/>
                </a:ln>
                <a:solidFill>
                  <a:srgbClr val="1168B3"/>
                </a:solidFill>
                <a:effectLst/>
                <a:uLnTx/>
                <a:uFillTx/>
                <a:latin typeface="Arial"/>
                <a:ea typeface="+mn-ea"/>
                <a:cs typeface="+mn-cs"/>
              </a:rPr>
              <a:t>T</a:t>
            </a:r>
            <a:r>
              <a:rPr kumimoji="0" lang="en-GB" sz="1200" b="0" i="0" u="none" strike="noStrike" kern="1200" cap="none" spc="0" normalizeH="0" baseline="0" noProof="0" dirty="0">
                <a:ln>
                  <a:noFill/>
                </a:ln>
                <a:solidFill>
                  <a:srgbClr val="000000"/>
                </a:solidFill>
                <a:effectLst/>
                <a:uLnTx/>
                <a:uFillTx/>
                <a:latin typeface="Arial"/>
                <a:ea typeface="+mn-ea"/>
                <a:cs typeface="+mn-cs"/>
              </a:rPr>
              <a:t>ranslesion </a:t>
            </a:r>
            <a:r>
              <a:rPr kumimoji="0" lang="en-GB" sz="1200" b="1" i="0" u="none" strike="noStrike" kern="1200" cap="none" spc="0" normalizeH="0" baseline="0" noProof="0" dirty="0">
                <a:ln>
                  <a:noFill/>
                </a:ln>
                <a:solidFill>
                  <a:srgbClr val="1168B3"/>
                </a:solidFill>
                <a:effectLst/>
                <a:uLnTx/>
                <a:uFillTx/>
                <a:latin typeface="Arial"/>
                <a:ea typeface="+mn-ea"/>
                <a:cs typeface="+mn-cs"/>
              </a:rPr>
              <a:t>S</a:t>
            </a:r>
            <a:r>
              <a:rPr kumimoji="0" lang="en-GB" sz="1200" b="0" i="0" u="none" strike="noStrike" kern="1200" cap="none" spc="0" normalizeH="0" baseline="0" noProof="0" dirty="0">
                <a:ln>
                  <a:noFill/>
                </a:ln>
                <a:solidFill>
                  <a:srgbClr val="000000"/>
                </a:solidFill>
                <a:effectLst/>
                <a:uLnTx/>
                <a:uFillTx/>
                <a:latin typeface="Arial"/>
                <a:ea typeface="+mn-ea"/>
                <a:cs typeface="+mn-cs"/>
              </a:rPr>
              <a:t>ynthesis</a:t>
            </a:r>
            <a:endParaRPr kumimoji="0" lang="en-GB" sz="1067" b="0" i="0" u="none" strike="noStrike" kern="1200" cap="none" spc="0" normalizeH="0" baseline="0" noProof="0" dirty="0">
              <a:ln>
                <a:noFill/>
              </a:ln>
              <a:solidFill>
                <a:srgbClr val="000000"/>
              </a:solidFill>
              <a:effectLst/>
              <a:uLnTx/>
              <a:uFillTx/>
              <a:latin typeface="Arial"/>
              <a:ea typeface="+mn-ea"/>
              <a:cs typeface="+mn-cs"/>
            </a:endParaRPr>
          </a:p>
        </p:txBody>
      </p:sp>
      <p:sp>
        <p:nvSpPr>
          <p:cNvPr id="39" name="TextBox 38">
            <a:extLst>
              <a:ext uri="{FF2B5EF4-FFF2-40B4-BE49-F238E27FC236}">
                <a16:creationId xmlns:a16="http://schemas.microsoft.com/office/drawing/2014/main" id="{D473B0CF-DF20-FF40-92FF-7F1EEAEBCE30}"/>
              </a:ext>
            </a:extLst>
          </p:cNvPr>
          <p:cNvSpPr txBox="1"/>
          <p:nvPr/>
        </p:nvSpPr>
        <p:spPr>
          <a:xfrm>
            <a:off x="7994329" y="4989584"/>
            <a:ext cx="2142488" cy="46166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UV light</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Platinum agents</a:t>
            </a:r>
            <a:endParaRPr kumimoji="0" lang="en-GB" sz="1067" b="0" i="0" u="none" strike="noStrike" kern="1200" cap="none" spc="0" normalizeH="0" baseline="0" noProof="0" dirty="0">
              <a:ln>
                <a:noFill/>
              </a:ln>
              <a:solidFill>
                <a:srgbClr val="000000"/>
              </a:solidFill>
              <a:effectLst/>
              <a:uLnTx/>
              <a:uFillTx/>
              <a:latin typeface="Arial"/>
              <a:ea typeface="+mn-ea"/>
              <a:cs typeface="+mn-cs"/>
            </a:endParaRPr>
          </a:p>
        </p:txBody>
      </p:sp>
      <p:sp>
        <p:nvSpPr>
          <p:cNvPr id="40" name="TextBox 39">
            <a:extLst>
              <a:ext uri="{FF2B5EF4-FFF2-40B4-BE49-F238E27FC236}">
                <a16:creationId xmlns:a16="http://schemas.microsoft.com/office/drawing/2014/main" id="{83345ACD-1F33-4D40-9934-6ECF5C5740B2}"/>
              </a:ext>
            </a:extLst>
          </p:cNvPr>
          <p:cNvSpPr txBox="1"/>
          <p:nvPr/>
        </p:nvSpPr>
        <p:spPr>
          <a:xfrm>
            <a:off x="3707439" y="5811006"/>
            <a:ext cx="4342557" cy="258532"/>
          </a:xfrm>
          <a:prstGeom prst="rect">
            <a:avLst/>
          </a:prstGeom>
          <a:noFill/>
        </p:spPr>
        <p:txBody>
          <a:bodyPr wrap="square" rtlCol="0">
            <a:spAutoFit/>
          </a:bodyP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a:ea typeface="+mn-ea"/>
                <a:cs typeface="+mn-cs"/>
              </a:rPr>
              <a:t>The most cytotoxic lesion</a:t>
            </a:r>
          </a:p>
        </p:txBody>
      </p:sp>
      <p:sp>
        <p:nvSpPr>
          <p:cNvPr id="41" name="TextBox 40">
            <a:extLst>
              <a:ext uri="{FF2B5EF4-FFF2-40B4-BE49-F238E27FC236}">
                <a16:creationId xmlns:a16="http://schemas.microsoft.com/office/drawing/2014/main" id="{979E2452-2023-C14D-9E07-3CFF123FF3EB}"/>
              </a:ext>
            </a:extLst>
          </p:cNvPr>
          <p:cNvSpPr txBox="1"/>
          <p:nvPr/>
        </p:nvSpPr>
        <p:spPr>
          <a:xfrm>
            <a:off x="1953787" y="5737614"/>
            <a:ext cx="1721795" cy="424732"/>
          </a:xfrm>
          <a:prstGeom prst="rect">
            <a:avLst/>
          </a:prstGeom>
          <a:noFill/>
        </p:spPr>
        <p:txBody>
          <a:bodyPr wrap="square" rtlCol="0">
            <a:spAutoFit/>
          </a:bodyPr>
          <a:lstStyle>
            <a:defPPr>
              <a:defRPr lang="en-US"/>
            </a:defPPr>
            <a:lvl1pPr algn="ctr">
              <a:defRPr sz="1100"/>
            </a:lvl1pP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a:ea typeface="+mn-ea"/>
                <a:cs typeface="+mn-cs"/>
              </a:rPr>
              <a:t>The most</a:t>
            </a:r>
            <a:br>
              <a:rPr kumimoji="0" lang="en-GB" sz="1200" b="1" i="0" u="none" strike="noStrike" kern="1200" cap="none" spc="0" normalizeH="0" baseline="0" noProof="0" dirty="0">
                <a:ln>
                  <a:noFill/>
                </a:ln>
                <a:solidFill>
                  <a:prstClr val="white"/>
                </a:solidFill>
                <a:effectLst/>
                <a:uLnTx/>
                <a:uFillTx/>
                <a:latin typeface="Arial"/>
                <a:ea typeface="+mn-ea"/>
                <a:cs typeface="+mn-cs"/>
              </a:rPr>
            </a:br>
            <a:r>
              <a:rPr kumimoji="0" lang="en-GB" sz="1200" b="1" i="0" u="none" strike="noStrike" kern="1200" cap="none" spc="0" normalizeH="0" baseline="0" noProof="0" dirty="0">
                <a:ln>
                  <a:noFill/>
                </a:ln>
                <a:solidFill>
                  <a:prstClr val="white"/>
                </a:solidFill>
                <a:effectLst/>
                <a:uLnTx/>
                <a:uFillTx/>
                <a:latin typeface="Arial"/>
                <a:ea typeface="+mn-ea"/>
                <a:cs typeface="+mn-cs"/>
              </a:rPr>
              <a:t>common lesion</a:t>
            </a:r>
          </a:p>
        </p:txBody>
      </p:sp>
      <p:sp>
        <p:nvSpPr>
          <p:cNvPr id="43" name="TextBox 42">
            <a:extLst>
              <a:ext uri="{FF2B5EF4-FFF2-40B4-BE49-F238E27FC236}">
                <a16:creationId xmlns:a16="http://schemas.microsoft.com/office/drawing/2014/main" id="{349C9186-FC61-EE46-85AA-96A15FEC4B55}"/>
              </a:ext>
            </a:extLst>
          </p:cNvPr>
          <p:cNvSpPr txBox="1"/>
          <p:nvPr/>
        </p:nvSpPr>
        <p:spPr>
          <a:xfrm>
            <a:off x="9905244" y="3485303"/>
            <a:ext cx="2142488"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MLH, MSH, etc</a:t>
            </a:r>
          </a:p>
        </p:txBody>
      </p:sp>
      <p:grpSp>
        <p:nvGrpSpPr>
          <p:cNvPr id="44" name="Group 43">
            <a:extLst>
              <a:ext uri="{FF2B5EF4-FFF2-40B4-BE49-F238E27FC236}">
                <a16:creationId xmlns:a16="http://schemas.microsoft.com/office/drawing/2014/main" id="{03386674-323B-DA4D-81B2-17DD6272C434}"/>
              </a:ext>
            </a:extLst>
          </p:cNvPr>
          <p:cNvGrpSpPr/>
          <p:nvPr/>
        </p:nvGrpSpPr>
        <p:grpSpPr>
          <a:xfrm>
            <a:off x="1510339" y="1696436"/>
            <a:ext cx="9673604" cy="1773222"/>
            <a:chOff x="936018" y="1327589"/>
            <a:chExt cx="7057557" cy="1494166"/>
          </a:xfrm>
        </p:grpSpPr>
        <p:grpSp>
          <p:nvGrpSpPr>
            <p:cNvPr id="55" name="Group 54">
              <a:extLst>
                <a:ext uri="{FF2B5EF4-FFF2-40B4-BE49-F238E27FC236}">
                  <a16:creationId xmlns:a16="http://schemas.microsoft.com/office/drawing/2014/main" id="{BE89DCE4-6E5C-0044-B1D4-C488D8F54342}"/>
                </a:ext>
              </a:extLst>
            </p:cNvPr>
            <p:cNvGrpSpPr/>
            <p:nvPr/>
          </p:nvGrpSpPr>
          <p:grpSpPr>
            <a:xfrm rot="183398">
              <a:off x="936018" y="1327589"/>
              <a:ext cx="7057557" cy="1494166"/>
              <a:chOff x="937440" y="1426657"/>
              <a:chExt cx="7057556" cy="1494166"/>
            </a:xfrm>
          </p:grpSpPr>
          <p:pic>
            <p:nvPicPr>
              <p:cNvPr id="58" name="Picture 57">
                <a:extLst>
                  <a:ext uri="{FF2B5EF4-FFF2-40B4-BE49-F238E27FC236}">
                    <a16:creationId xmlns:a16="http://schemas.microsoft.com/office/drawing/2014/main" id="{8F06EEC3-323B-F94F-8A9B-4A4485326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31040">
                <a:off x="937440" y="1524787"/>
                <a:ext cx="7057556" cy="1396036"/>
              </a:xfrm>
              <a:prstGeom prst="rect">
                <a:avLst/>
              </a:prstGeom>
            </p:spPr>
          </p:pic>
          <p:sp>
            <p:nvSpPr>
              <p:cNvPr id="59" name="Oval 58">
                <a:extLst>
                  <a:ext uri="{FF2B5EF4-FFF2-40B4-BE49-F238E27FC236}">
                    <a16:creationId xmlns:a16="http://schemas.microsoft.com/office/drawing/2014/main" id="{C9AADCAD-F740-BE4D-AD62-A0F470A83414}"/>
                  </a:ext>
                </a:extLst>
              </p:cNvPr>
              <p:cNvSpPr/>
              <p:nvPr/>
            </p:nvSpPr>
            <p:spPr>
              <a:xfrm>
                <a:off x="1739507" y="2019620"/>
                <a:ext cx="531856" cy="872846"/>
              </a:xfrm>
              <a:custGeom>
                <a:avLst/>
                <a:gdLst>
                  <a:gd name="csX0" fmla="*/ 0 w 531856"/>
                  <a:gd name="csY0" fmla="*/ 436423 h 872846"/>
                  <a:gd name="csX1" fmla="*/ 265928 w 531856"/>
                  <a:gd name="csY1" fmla="*/ 0 h 872846"/>
                  <a:gd name="csX2" fmla="*/ 531856 w 531856"/>
                  <a:gd name="csY2" fmla="*/ 436423 h 872846"/>
                  <a:gd name="csX3" fmla="*/ 265928 w 531856"/>
                  <a:gd name="csY3" fmla="*/ 872846 h 872846"/>
                  <a:gd name="csX4" fmla="*/ 0 w 531856"/>
                  <a:gd name="csY4" fmla="*/ 436423 h 872846"/>
                </a:gdLst>
                <a:ahLst/>
                <a:cxnLst>
                  <a:cxn ang="0">
                    <a:pos x="csX0" y="csY0"/>
                  </a:cxn>
                  <a:cxn ang="0">
                    <a:pos x="csX1" y="csY1"/>
                  </a:cxn>
                  <a:cxn ang="0">
                    <a:pos x="csX2" y="csY2"/>
                  </a:cxn>
                  <a:cxn ang="0">
                    <a:pos x="csX3" y="csY3"/>
                  </a:cxn>
                  <a:cxn ang="0">
                    <a:pos x="csX4" y="csY4"/>
                  </a:cxn>
                </a:cxnLst>
                <a:rect l="l" t="t" r="r" b="b"/>
                <a:pathLst>
                  <a:path w="531856" h="872846" extrusionOk="0">
                    <a:moveTo>
                      <a:pt x="0" y="436423"/>
                    </a:moveTo>
                    <a:cubicBezTo>
                      <a:pt x="-25324" y="179772"/>
                      <a:pt x="91248" y="10438"/>
                      <a:pt x="265928" y="0"/>
                    </a:cubicBezTo>
                    <a:cubicBezTo>
                      <a:pt x="459099" y="9748"/>
                      <a:pt x="475047" y="197199"/>
                      <a:pt x="531856" y="436423"/>
                    </a:cubicBezTo>
                    <a:cubicBezTo>
                      <a:pt x="508902" y="699869"/>
                      <a:pt x="407337" y="903020"/>
                      <a:pt x="265928" y="872846"/>
                    </a:cubicBezTo>
                    <a:cubicBezTo>
                      <a:pt x="109962" y="867868"/>
                      <a:pt x="15994" y="685095"/>
                      <a:pt x="0" y="436423"/>
                    </a:cubicBezTo>
                    <a:close/>
                  </a:path>
                </a:pathLst>
              </a:custGeom>
              <a:noFill/>
              <a:ln w="28575">
                <a:solidFill>
                  <a:schemeClr val="tx1">
                    <a:lumMod val="50000"/>
                  </a:schemeClr>
                </a:solidFill>
                <a:prstDash val="solid"/>
                <a:extLst>
                  <a:ext uri="{C807C97D-BFC1-408E-A445-0C87EB9F89A2}">
                    <ask:lineSketchStyleProps xmlns:ask="http://schemas.microsoft.com/office/drawing/2018/sketchyshapes" sd="1219033472">
                      <a:prstGeom prst="ellipse">
                        <a:avLst/>
                      </a:prstGeom>
                      <ask:type>
                        <ask:lineSketchFreehand/>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dirty="0">
                  <a:ln>
                    <a:noFill/>
                  </a:ln>
                  <a:solidFill>
                    <a:srgbClr val="FFFFFF"/>
                  </a:solidFill>
                  <a:effectLst/>
                  <a:uLnTx/>
                  <a:uFillTx/>
                  <a:latin typeface="Arial"/>
                  <a:ea typeface="+mn-ea"/>
                  <a:cs typeface="+mn-cs"/>
                </a:endParaRPr>
              </a:p>
            </p:txBody>
          </p:sp>
          <p:sp>
            <p:nvSpPr>
              <p:cNvPr id="60" name="Oval 59">
                <a:extLst>
                  <a:ext uri="{FF2B5EF4-FFF2-40B4-BE49-F238E27FC236}">
                    <a16:creationId xmlns:a16="http://schemas.microsoft.com/office/drawing/2014/main" id="{5CAA98E7-0079-EF4B-8FA8-D6F7F7DAE778}"/>
                  </a:ext>
                </a:extLst>
              </p:cNvPr>
              <p:cNvSpPr/>
              <p:nvPr/>
            </p:nvSpPr>
            <p:spPr>
              <a:xfrm rot="20292772">
                <a:off x="3124571" y="1426657"/>
                <a:ext cx="563928" cy="1062309"/>
              </a:xfrm>
              <a:custGeom>
                <a:avLst/>
                <a:gdLst>
                  <a:gd name="csX0" fmla="*/ 0 w 563928"/>
                  <a:gd name="csY0" fmla="*/ 531155 h 1062309"/>
                  <a:gd name="csX1" fmla="*/ 281964 w 563928"/>
                  <a:gd name="csY1" fmla="*/ 0 h 1062309"/>
                  <a:gd name="csX2" fmla="*/ 563928 w 563928"/>
                  <a:gd name="csY2" fmla="*/ 531155 h 1062309"/>
                  <a:gd name="csX3" fmla="*/ 281964 w 563928"/>
                  <a:gd name="csY3" fmla="*/ 1062310 h 1062309"/>
                  <a:gd name="csX4" fmla="*/ 0 w 563928"/>
                  <a:gd name="csY4" fmla="*/ 531155 h 1062309"/>
                </a:gdLst>
                <a:ahLst/>
                <a:cxnLst>
                  <a:cxn ang="0">
                    <a:pos x="csX0" y="csY0"/>
                  </a:cxn>
                  <a:cxn ang="0">
                    <a:pos x="csX1" y="csY1"/>
                  </a:cxn>
                  <a:cxn ang="0">
                    <a:pos x="csX2" y="csY2"/>
                  </a:cxn>
                  <a:cxn ang="0">
                    <a:pos x="csX3" y="csY3"/>
                  </a:cxn>
                  <a:cxn ang="0">
                    <a:pos x="csX4" y="csY4"/>
                  </a:cxn>
                </a:cxnLst>
                <a:rect l="l" t="t" r="r" b="b"/>
                <a:pathLst>
                  <a:path w="563928" h="1062309" extrusionOk="0">
                    <a:moveTo>
                      <a:pt x="0" y="531155"/>
                    </a:moveTo>
                    <a:cubicBezTo>
                      <a:pt x="-3570" y="237959"/>
                      <a:pt x="152273" y="25595"/>
                      <a:pt x="281964" y="0"/>
                    </a:cubicBezTo>
                    <a:cubicBezTo>
                      <a:pt x="453770" y="33006"/>
                      <a:pt x="564840" y="265647"/>
                      <a:pt x="563928" y="531155"/>
                    </a:cubicBezTo>
                    <a:cubicBezTo>
                      <a:pt x="560632" y="819531"/>
                      <a:pt x="462374" y="1092157"/>
                      <a:pt x="281964" y="1062310"/>
                    </a:cubicBezTo>
                    <a:cubicBezTo>
                      <a:pt x="131912" y="1041213"/>
                      <a:pt x="27642" y="876041"/>
                      <a:pt x="0" y="531155"/>
                    </a:cubicBezTo>
                    <a:close/>
                  </a:path>
                </a:pathLst>
              </a:custGeom>
              <a:noFill/>
              <a:ln w="28575">
                <a:solidFill>
                  <a:schemeClr val="tx1">
                    <a:lumMod val="50000"/>
                  </a:schemeClr>
                </a:solidFill>
                <a:prstDash val="solid"/>
                <a:extLst>
                  <a:ext uri="{C807C97D-BFC1-408E-A445-0C87EB9F89A2}">
                    <ask:lineSketchStyleProps xmlns:ask="http://schemas.microsoft.com/office/drawing/2018/sketchyshapes" sd="2650216993">
                      <a:prstGeom prst="ellipse">
                        <a:avLst/>
                      </a:prstGeom>
                      <ask:type>
                        <ask:lineSketchFreehand/>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dirty="0">
                  <a:ln>
                    <a:noFill/>
                  </a:ln>
                  <a:solidFill>
                    <a:srgbClr val="FFFFFF"/>
                  </a:solidFill>
                  <a:effectLst/>
                  <a:uLnTx/>
                  <a:uFillTx/>
                  <a:latin typeface="Arial"/>
                  <a:ea typeface="+mn-ea"/>
                  <a:cs typeface="+mn-cs"/>
                </a:endParaRPr>
              </a:p>
            </p:txBody>
          </p:sp>
          <p:sp>
            <p:nvSpPr>
              <p:cNvPr id="61" name="Oval 60">
                <a:extLst>
                  <a:ext uri="{FF2B5EF4-FFF2-40B4-BE49-F238E27FC236}">
                    <a16:creationId xmlns:a16="http://schemas.microsoft.com/office/drawing/2014/main" id="{2BC2C65F-AA6F-4944-9E68-1F7FD65CAAC6}"/>
                  </a:ext>
                </a:extLst>
              </p:cNvPr>
              <p:cNvSpPr/>
              <p:nvPr/>
            </p:nvSpPr>
            <p:spPr>
              <a:xfrm rot="19835396">
                <a:off x="5989034" y="1439554"/>
                <a:ext cx="428883" cy="797247"/>
              </a:xfrm>
              <a:custGeom>
                <a:avLst/>
                <a:gdLst>
                  <a:gd name="csX0" fmla="*/ 0 w 428883"/>
                  <a:gd name="csY0" fmla="*/ 398624 h 797247"/>
                  <a:gd name="csX1" fmla="*/ 214442 w 428883"/>
                  <a:gd name="csY1" fmla="*/ 0 h 797247"/>
                  <a:gd name="csX2" fmla="*/ 428884 w 428883"/>
                  <a:gd name="csY2" fmla="*/ 398624 h 797247"/>
                  <a:gd name="csX3" fmla="*/ 214442 w 428883"/>
                  <a:gd name="csY3" fmla="*/ 797248 h 797247"/>
                  <a:gd name="csX4" fmla="*/ 0 w 428883"/>
                  <a:gd name="csY4" fmla="*/ 398624 h 797247"/>
                </a:gdLst>
                <a:ahLst/>
                <a:cxnLst>
                  <a:cxn ang="0">
                    <a:pos x="csX0" y="csY0"/>
                  </a:cxn>
                  <a:cxn ang="0">
                    <a:pos x="csX1" y="csY1"/>
                  </a:cxn>
                  <a:cxn ang="0">
                    <a:pos x="csX2" y="csY2"/>
                  </a:cxn>
                  <a:cxn ang="0">
                    <a:pos x="csX3" y="csY3"/>
                  </a:cxn>
                  <a:cxn ang="0">
                    <a:pos x="csX4" y="csY4"/>
                  </a:cxn>
                </a:cxnLst>
                <a:rect l="l" t="t" r="r" b="b"/>
                <a:pathLst>
                  <a:path w="428883" h="797247" extrusionOk="0">
                    <a:moveTo>
                      <a:pt x="0" y="398624"/>
                    </a:moveTo>
                    <a:cubicBezTo>
                      <a:pt x="3722" y="150475"/>
                      <a:pt x="114052" y="14534"/>
                      <a:pt x="214442" y="0"/>
                    </a:cubicBezTo>
                    <a:cubicBezTo>
                      <a:pt x="304910" y="-10573"/>
                      <a:pt x="439337" y="141817"/>
                      <a:pt x="428884" y="398624"/>
                    </a:cubicBezTo>
                    <a:cubicBezTo>
                      <a:pt x="443564" y="609075"/>
                      <a:pt x="329494" y="805862"/>
                      <a:pt x="214442" y="797248"/>
                    </a:cubicBezTo>
                    <a:cubicBezTo>
                      <a:pt x="82699" y="840961"/>
                      <a:pt x="4050" y="615216"/>
                      <a:pt x="0" y="398624"/>
                    </a:cubicBezTo>
                    <a:close/>
                  </a:path>
                </a:pathLst>
              </a:custGeom>
              <a:noFill/>
              <a:ln w="28575">
                <a:solidFill>
                  <a:schemeClr val="tx1">
                    <a:lumMod val="50000"/>
                  </a:schemeClr>
                </a:solidFill>
                <a:prstDash val="solid"/>
                <a:extLst>
                  <a:ext uri="{C807C97D-BFC1-408E-A445-0C87EB9F89A2}">
                    <ask:lineSketchStyleProps xmlns:ask="http://schemas.microsoft.com/office/drawing/2018/sketchyshapes" sd="4266498984">
                      <a:prstGeom prst="ellipse">
                        <a:avLst/>
                      </a:prstGeom>
                      <ask:type>
                        <ask:lineSketchFreehand/>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dirty="0">
                  <a:ln>
                    <a:noFill/>
                  </a:ln>
                  <a:solidFill>
                    <a:srgbClr val="FFFFFF"/>
                  </a:solidFill>
                  <a:effectLst/>
                  <a:uLnTx/>
                  <a:uFillTx/>
                  <a:latin typeface="Arial"/>
                  <a:ea typeface="+mn-ea"/>
                  <a:cs typeface="+mn-cs"/>
                </a:endParaRPr>
              </a:p>
            </p:txBody>
          </p:sp>
          <p:sp>
            <p:nvSpPr>
              <p:cNvPr id="62" name="Oval 61">
                <a:extLst>
                  <a:ext uri="{FF2B5EF4-FFF2-40B4-BE49-F238E27FC236}">
                    <a16:creationId xmlns:a16="http://schemas.microsoft.com/office/drawing/2014/main" id="{48678D4C-8306-F545-8AC3-680E449DCA3C}"/>
                  </a:ext>
                </a:extLst>
              </p:cNvPr>
              <p:cNvSpPr/>
              <p:nvPr/>
            </p:nvSpPr>
            <p:spPr>
              <a:xfrm rot="21090668">
                <a:off x="7303078" y="1656042"/>
                <a:ext cx="441347" cy="1137666"/>
              </a:xfrm>
              <a:custGeom>
                <a:avLst/>
                <a:gdLst>
                  <a:gd name="csX0" fmla="*/ 0 w 441347"/>
                  <a:gd name="csY0" fmla="*/ 568833 h 1137666"/>
                  <a:gd name="csX1" fmla="*/ 220674 w 441347"/>
                  <a:gd name="csY1" fmla="*/ 0 h 1137666"/>
                  <a:gd name="csX2" fmla="*/ 441348 w 441347"/>
                  <a:gd name="csY2" fmla="*/ 568833 h 1137666"/>
                  <a:gd name="csX3" fmla="*/ 220674 w 441347"/>
                  <a:gd name="csY3" fmla="*/ 1137666 h 1137666"/>
                  <a:gd name="csX4" fmla="*/ 0 w 441347"/>
                  <a:gd name="csY4" fmla="*/ 568833 h 1137666"/>
                </a:gdLst>
                <a:ahLst/>
                <a:cxnLst>
                  <a:cxn ang="0">
                    <a:pos x="csX0" y="csY0"/>
                  </a:cxn>
                  <a:cxn ang="0">
                    <a:pos x="csX1" y="csY1"/>
                  </a:cxn>
                  <a:cxn ang="0">
                    <a:pos x="csX2" y="csY2"/>
                  </a:cxn>
                  <a:cxn ang="0">
                    <a:pos x="csX3" y="csY3"/>
                  </a:cxn>
                  <a:cxn ang="0">
                    <a:pos x="csX4" y="csY4"/>
                  </a:cxn>
                </a:cxnLst>
                <a:rect l="l" t="t" r="r" b="b"/>
                <a:pathLst>
                  <a:path w="441347" h="1137666" extrusionOk="0">
                    <a:moveTo>
                      <a:pt x="0" y="568833"/>
                    </a:moveTo>
                    <a:cubicBezTo>
                      <a:pt x="-14655" y="237442"/>
                      <a:pt x="125479" y="-9687"/>
                      <a:pt x="220674" y="0"/>
                    </a:cubicBezTo>
                    <a:cubicBezTo>
                      <a:pt x="321768" y="11676"/>
                      <a:pt x="485183" y="241594"/>
                      <a:pt x="441348" y="568833"/>
                    </a:cubicBezTo>
                    <a:cubicBezTo>
                      <a:pt x="428694" y="857762"/>
                      <a:pt x="334811" y="1161744"/>
                      <a:pt x="220674" y="1137666"/>
                    </a:cubicBezTo>
                    <a:cubicBezTo>
                      <a:pt x="125938" y="1100227"/>
                      <a:pt x="11691" y="882029"/>
                      <a:pt x="0" y="568833"/>
                    </a:cubicBezTo>
                    <a:close/>
                  </a:path>
                </a:pathLst>
              </a:custGeom>
              <a:noFill/>
              <a:ln w="28575">
                <a:solidFill>
                  <a:schemeClr val="tx1">
                    <a:lumMod val="50000"/>
                  </a:schemeClr>
                </a:solidFill>
                <a:prstDash val="solid"/>
                <a:extLst>
                  <a:ext uri="{C807C97D-BFC1-408E-A445-0C87EB9F89A2}">
                    <ask:lineSketchStyleProps xmlns:ask="http://schemas.microsoft.com/office/drawing/2018/sketchyshapes" sd="879248734">
                      <a:prstGeom prst="ellipse">
                        <a:avLst/>
                      </a:prstGeom>
                      <ask:type>
                        <ask:lineSketchFreehand/>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56" name="TextBox 55">
              <a:extLst>
                <a:ext uri="{FF2B5EF4-FFF2-40B4-BE49-F238E27FC236}">
                  <a16:creationId xmlns:a16="http://schemas.microsoft.com/office/drawing/2014/main" id="{88FA5DA3-B0B5-3140-8F32-A0064D843E2A}"/>
                </a:ext>
              </a:extLst>
            </p:cNvPr>
            <p:cNvSpPr txBox="1"/>
            <p:nvPr/>
          </p:nvSpPr>
          <p:spPr>
            <a:xfrm>
              <a:off x="7327692" y="1882007"/>
              <a:ext cx="287247" cy="26804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67" b="1" i="0" u="none" strike="noStrike" kern="1200" cap="none" spc="0" normalizeH="0" baseline="0" noProof="0" dirty="0">
                  <a:ln>
                    <a:noFill/>
                  </a:ln>
                  <a:solidFill>
                    <a:srgbClr val="000000">
                      <a:lumMod val="75000"/>
                    </a:srgbClr>
                  </a:solidFill>
                  <a:effectLst/>
                  <a:uLnTx/>
                  <a:uFillTx/>
                  <a:latin typeface="Arial"/>
                  <a:ea typeface="+mn-ea"/>
                  <a:cs typeface="+mn-cs"/>
                </a:rPr>
                <a:t>A</a:t>
              </a:r>
              <a:endParaRPr kumimoji="0" lang="en-GB" sz="1400" b="1" i="0" u="none" strike="noStrike" kern="1200" cap="none" spc="0" normalizeH="0" baseline="0" noProof="0" dirty="0">
                <a:ln>
                  <a:noFill/>
                </a:ln>
                <a:solidFill>
                  <a:srgbClr val="000000">
                    <a:lumMod val="75000"/>
                  </a:srgbClr>
                </a:solidFill>
                <a:effectLst/>
                <a:uLnTx/>
                <a:uFillTx/>
                <a:latin typeface="Arial"/>
                <a:ea typeface="+mn-ea"/>
                <a:cs typeface="+mn-cs"/>
              </a:endParaRPr>
            </a:p>
          </p:txBody>
        </p:sp>
        <p:sp>
          <p:nvSpPr>
            <p:cNvPr id="57" name="TextBox 56">
              <a:extLst>
                <a:ext uri="{FF2B5EF4-FFF2-40B4-BE49-F238E27FC236}">
                  <a16:creationId xmlns:a16="http://schemas.microsoft.com/office/drawing/2014/main" id="{717E33F9-8A58-FA49-979A-9B2CD558EBED}"/>
                </a:ext>
              </a:extLst>
            </p:cNvPr>
            <p:cNvSpPr txBox="1"/>
            <p:nvPr/>
          </p:nvSpPr>
          <p:spPr>
            <a:xfrm>
              <a:off x="7419058" y="2473869"/>
              <a:ext cx="287247" cy="26804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67" b="1" i="0" u="none" strike="noStrike" kern="1200" cap="none" spc="0" normalizeH="0" baseline="0" noProof="0" dirty="0">
                  <a:ln>
                    <a:noFill/>
                  </a:ln>
                  <a:solidFill>
                    <a:srgbClr val="000000">
                      <a:lumMod val="75000"/>
                    </a:srgbClr>
                  </a:solidFill>
                  <a:effectLst/>
                  <a:uLnTx/>
                  <a:uFillTx/>
                  <a:latin typeface="Arial"/>
                  <a:ea typeface="+mn-ea"/>
                  <a:cs typeface="+mn-cs"/>
                </a:rPr>
                <a:t>G</a:t>
              </a:r>
              <a:endParaRPr kumimoji="0" lang="en-GB" sz="1400" b="1" i="0" u="none" strike="noStrike" kern="1200" cap="none" spc="0" normalizeH="0" baseline="0" noProof="0" dirty="0">
                <a:ln>
                  <a:noFill/>
                </a:ln>
                <a:solidFill>
                  <a:srgbClr val="000000">
                    <a:lumMod val="75000"/>
                  </a:srgbClr>
                </a:solidFill>
                <a:effectLst/>
                <a:uLnTx/>
                <a:uFillTx/>
                <a:latin typeface="Arial"/>
                <a:ea typeface="+mn-ea"/>
                <a:cs typeface="+mn-cs"/>
              </a:endParaRPr>
            </a:p>
          </p:txBody>
        </p:sp>
      </p:grpSp>
      <p:sp>
        <p:nvSpPr>
          <p:cNvPr id="45" name="TextBox 44">
            <a:extLst>
              <a:ext uri="{FF2B5EF4-FFF2-40B4-BE49-F238E27FC236}">
                <a16:creationId xmlns:a16="http://schemas.microsoft.com/office/drawing/2014/main" id="{047D2917-249C-A242-A07A-28CF28303036}"/>
              </a:ext>
            </a:extLst>
          </p:cNvPr>
          <p:cNvSpPr txBox="1"/>
          <p:nvPr/>
        </p:nvSpPr>
        <p:spPr>
          <a:xfrm>
            <a:off x="10078694" y="4245454"/>
            <a:ext cx="1991388"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1168B3"/>
                </a:solidFill>
                <a:effectLst/>
                <a:uLnTx/>
                <a:uFillTx/>
                <a:latin typeface="Arial"/>
                <a:ea typeface="+mn-ea"/>
                <a:cs typeface="+mn-cs"/>
              </a:rPr>
              <a:t>M</a:t>
            </a:r>
            <a:r>
              <a:rPr kumimoji="0" lang="en-GB" sz="1200" b="0" i="0" u="none" strike="noStrike" kern="1200" cap="none" spc="0" normalizeH="0" baseline="0" noProof="0" dirty="0">
                <a:ln>
                  <a:noFill/>
                </a:ln>
                <a:solidFill>
                  <a:srgbClr val="000000"/>
                </a:solidFill>
                <a:effectLst/>
                <a:uLnTx/>
                <a:uFillTx/>
                <a:latin typeface="Arial"/>
                <a:ea typeface="+mn-ea"/>
                <a:cs typeface="+mn-cs"/>
              </a:rPr>
              <a:t>is</a:t>
            </a:r>
            <a:r>
              <a:rPr kumimoji="0" lang="en-GB" sz="1200" b="1" i="0" u="none" strike="noStrike" kern="1200" cap="none" spc="0" normalizeH="0" baseline="0" noProof="0" dirty="0">
                <a:ln>
                  <a:noFill/>
                </a:ln>
                <a:solidFill>
                  <a:srgbClr val="1168B3"/>
                </a:solidFill>
                <a:effectLst/>
                <a:uLnTx/>
                <a:uFillTx/>
                <a:latin typeface="Arial"/>
                <a:ea typeface="+mn-ea"/>
                <a:cs typeface="+mn-cs"/>
              </a:rPr>
              <a:t>M</a:t>
            </a:r>
            <a:r>
              <a:rPr kumimoji="0" lang="en-GB" sz="1200" b="0" i="0" u="none" strike="noStrike" kern="1200" cap="none" spc="0" normalizeH="0" baseline="0" noProof="0" dirty="0">
                <a:ln>
                  <a:noFill/>
                </a:ln>
                <a:solidFill>
                  <a:srgbClr val="000000"/>
                </a:solidFill>
                <a:effectLst/>
                <a:uLnTx/>
                <a:uFillTx/>
                <a:latin typeface="Arial"/>
                <a:ea typeface="+mn-ea"/>
                <a:cs typeface="+mn-cs"/>
              </a:rPr>
              <a:t>atch </a:t>
            </a:r>
            <a:r>
              <a:rPr kumimoji="0" lang="en-GB" sz="1200" b="1" i="0" u="none" strike="noStrike" kern="1200" cap="none" spc="0" normalizeH="0" baseline="0" noProof="0" dirty="0">
                <a:ln>
                  <a:noFill/>
                </a:ln>
                <a:solidFill>
                  <a:srgbClr val="1168B3"/>
                </a:solidFill>
                <a:effectLst/>
                <a:uLnTx/>
                <a:uFillTx/>
                <a:latin typeface="Arial"/>
                <a:ea typeface="+mn-ea"/>
                <a:cs typeface="+mn-cs"/>
              </a:rPr>
              <a:t>R</a:t>
            </a:r>
            <a:r>
              <a:rPr kumimoji="0" lang="en-GB" sz="1200" b="0" i="0" u="none" strike="noStrike" kern="1200" cap="none" spc="0" normalizeH="0" baseline="0" noProof="0" dirty="0">
                <a:ln>
                  <a:noFill/>
                </a:ln>
                <a:solidFill>
                  <a:srgbClr val="000000"/>
                </a:solidFill>
                <a:effectLst/>
                <a:uLnTx/>
                <a:uFillTx/>
                <a:latin typeface="Arial"/>
                <a:ea typeface="+mn-ea"/>
                <a:cs typeface="+mn-cs"/>
              </a:rPr>
              <a:t>epair</a:t>
            </a:r>
          </a:p>
        </p:txBody>
      </p:sp>
      <p:sp>
        <p:nvSpPr>
          <p:cNvPr id="46" name="TextBox 45">
            <a:extLst>
              <a:ext uri="{FF2B5EF4-FFF2-40B4-BE49-F238E27FC236}">
                <a16:creationId xmlns:a16="http://schemas.microsoft.com/office/drawing/2014/main" id="{B87F5C6C-3029-4549-BAAD-E06110797DD6}"/>
              </a:ext>
            </a:extLst>
          </p:cNvPr>
          <p:cNvSpPr txBox="1"/>
          <p:nvPr/>
        </p:nvSpPr>
        <p:spPr>
          <a:xfrm>
            <a:off x="9927595" y="4989584"/>
            <a:ext cx="2142488" cy="46166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Replication errors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Alkylating agents</a:t>
            </a:r>
            <a:endParaRPr kumimoji="0" lang="en-GB" sz="1067"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47" name="Straight Arrow Connector 46">
            <a:extLst>
              <a:ext uri="{FF2B5EF4-FFF2-40B4-BE49-F238E27FC236}">
                <a16:creationId xmlns:a16="http://schemas.microsoft.com/office/drawing/2014/main" id="{38CB512F-6D54-E340-B697-003556950019}"/>
              </a:ext>
            </a:extLst>
          </p:cNvPr>
          <p:cNvCxnSpPr/>
          <p:nvPr/>
        </p:nvCxnSpPr>
        <p:spPr>
          <a:xfrm>
            <a:off x="7186783" y="3897343"/>
            <a:ext cx="0" cy="195179"/>
          </a:xfrm>
          <a:prstGeom prst="straightConnector1">
            <a:avLst/>
          </a:prstGeom>
          <a:ln w="1905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02F070E6-1CA6-654E-9D69-A31B99308784}"/>
              </a:ext>
            </a:extLst>
          </p:cNvPr>
          <p:cNvCxnSpPr/>
          <p:nvPr/>
        </p:nvCxnSpPr>
        <p:spPr>
          <a:xfrm>
            <a:off x="4750475" y="3897343"/>
            <a:ext cx="0" cy="195179"/>
          </a:xfrm>
          <a:prstGeom prst="straightConnector1">
            <a:avLst/>
          </a:prstGeom>
          <a:ln w="1905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3638AA2D-EA0E-2A40-8370-35A0FCDC8967}"/>
              </a:ext>
            </a:extLst>
          </p:cNvPr>
          <p:cNvCxnSpPr/>
          <p:nvPr/>
        </p:nvCxnSpPr>
        <p:spPr>
          <a:xfrm flipH="1">
            <a:off x="5230417" y="3919632"/>
            <a:ext cx="324395" cy="150603"/>
          </a:xfrm>
          <a:prstGeom prst="straightConnector1">
            <a:avLst/>
          </a:prstGeom>
          <a:ln w="1905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B3470B84-F149-C04B-A46A-CC1A722B96B3}"/>
              </a:ext>
            </a:extLst>
          </p:cNvPr>
          <p:cNvSpPr txBox="1"/>
          <p:nvPr/>
        </p:nvSpPr>
        <p:spPr>
          <a:xfrm>
            <a:off x="2010257" y="1368470"/>
            <a:ext cx="1662120" cy="46166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Single-Strand</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Breaks (SSBs)</a:t>
            </a:r>
            <a:endParaRPr kumimoji="0" lang="en-GB" sz="1067" b="1" i="0" u="none" strike="noStrike" kern="1200" cap="none" spc="0" normalizeH="0" baseline="0" noProof="0" dirty="0">
              <a:ln>
                <a:noFill/>
              </a:ln>
              <a:solidFill>
                <a:srgbClr val="000000"/>
              </a:solidFill>
              <a:effectLst/>
              <a:uLnTx/>
              <a:uFillTx/>
              <a:latin typeface="Arial"/>
              <a:ea typeface="+mn-ea"/>
              <a:cs typeface="+mn-cs"/>
            </a:endParaRPr>
          </a:p>
        </p:txBody>
      </p:sp>
      <p:cxnSp>
        <p:nvCxnSpPr>
          <p:cNvPr id="51" name="Straight Arrow Connector 50">
            <a:extLst>
              <a:ext uri="{FF2B5EF4-FFF2-40B4-BE49-F238E27FC236}">
                <a16:creationId xmlns:a16="http://schemas.microsoft.com/office/drawing/2014/main" id="{018A3F98-0665-0341-808F-8CE68FD2D16E}"/>
              </a:ext>
            </a:extLst>
          </p:cNvPr>
          <p:cNvCxnSpPr/>
          <p:nvPr/>
        </p:nvCxnSpPr>
        <p:spPr>
          <a:xfrm>
            <a:off x="2790215" y="3897343"/>
            <a:ext cx="0" cy="195179"/>
          </a:xfrm>
          <a:prstGeom prst="straightConnector1">
            <a:avLst/>
          </a:prstGeom>
          <a:ln w="1905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2E709034-5BF6-0348-A44F-C9B11D2FA9B5}"/>
              </a:ext>
            </a:extLst>
          </p:cNvPr>
          <p:cNvCxnSpPr/>
          <p:nvPr/>
        </p:nvCxnSpPr>
        <p:spPr>
          <a:xfrm>
            <a:off x="10972180" y="3897343"/>
            <a:ext cx="0" cy="195179"/>
          </a:xfrm>
          <a:prstGeom prst="straightConnector1">
            <a:avLst/>
          </a:prstGeom>
          <a:ln w="1905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71154DFD-7D25-A54E-A2E0-FAD3CCFE3142}"/>
              </a:ext>
            </a:extLst>
          </p:cNvPr>
          <p:cNvCxnSpPr/>
          <p:nvPr/>
        </p:nvCxnSpPr>
        <p:spPr>
          <a:xfrm>
            <a:off x="9095387" y="3897345"/>
            <a:ext cx="0" cy="195180"/>
          </a:xfrm>
          <a:prstGeom prst="straightConnector1">
            <a:avLst/>
          </a:prstGeom>
          <a:ln w="1905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39089E2D-CB52-7342-9CB0-82B4CEAAFB4B}"/>
              </a:ext>
            </a:extLst>
          </p:cNvPr>
          <p:cNvCxnSpPr/>
          <p:nvPr/>
        </p:nvCxnSpPr>
        <p:spPr>
          <a:xfrm>
            <a:off x="6211505" y="3919635"/>
            <a:ext cx="324395" cy="150603"/>
          </a:xfrm>
          <a:prstGeom prst="straightConnector1">
            <a:avLst/>
          </a:prstGeom>
          <a:ln w="1905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70086999-52AB-3C42-9558-3536EDC7CCB0}"/>
              </a:ext>
            </a:extLst>
          </p:cNvPr>
          <p:cNvSpPr txBox="1"/>
          <p:nvPr/>
        </p:nvSpPr>
        <p:spPr>
          <a:xfrm>
            <a:off x="7996981" y="5662428"/>
            <a:ext cx="2142488" cy="590931"/>
          </a:xfrm>
          <a:prstGeom prst="rect">
            <a:avLst/>
          </a:prstGeom>
          <a:noFill/>
        </p:spPr>
        <p:txBody>
          <a:bodyPr wrap="square" rtlCol="0">
            <a:spAutoFit/>
          </a:bodyP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a:ea typeface="+mn-ea"/>
                <a:cs typeface="+mn-cs"/>
              </a:rPr>
              <a:t>Platinum potentiation</a:t>
            </a:r>
          </a:p>
          <a:p>
            <a:pPr marL="0" marR="0" lvl="0" indent="0" algn="ctr" defTabSz="914377" rtl="0" eaLnBrk="1" fontAlgn="auto" latinLnBrk="0" hangingPunct="1">
              <a:lnSpc>
                <a:spcPct val="9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a:ea typeface="+mn-ea"/>
                <a:cs typeface="+mn-cs"/>
              </a:rPr>
              <a:t>but safety concern</a:t>
            </a:r>
          </a:p>
          <a:p>
            <a:pPr marL="0" marR="0" lvl="0" indent="0" algn="ctr" defTabSz="914377" rtl="0" eaLnBrk="1" fontAlgn="auto" latinLnBrk="0" hangingPunct="1">
              <a:lnSpc>
                <a:spcPct val="9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a:ea typeface="+mn-ea"/>
                <a:cs typeface="+mn-cs"/>
              </a:rPr>
              <a:t>over UV sensitization</a:t>
            </a:r>
          </a:p>
        </p:txBody>
      </p:sp>
      <p:sp>
        <p:nvSpPr>
          <p:cNvPr id="42" name="TextBox 41">
            <a:extLst>
              <a:ext uri="{FF2B5EF4-FFF2-40B4-BE49-F238E27FC236}">
                <a16:creationId xmlns:a16="http://schemas.microsoft.com/office/drawing/2014/main" id="{BC3F36CD-D8E4-0A4F-83BF-1CECECB6E63D}"/>
              </a:ext>
            </a:extLst>
          </p:cNvPr>
          <p:cNvSpPr txBox="1"/>
          <p:nvPr/>
        </p:nvSpPr>
        <p:spPr>
          <a:xfrm>
            <a:off x="10017979" y="5730779"/>
            <a:ext cx="1908407" cy="424732"/>
          </a:xfrm>
          <a:prstGeom prst="rect">
            <a:avLst/>
          </a:prstGeom>
          <a:noFill/>
        </p:spPr>
        <p:txBody>
          <a:bodyPr wrap="square" rtlCol="0">
            <a:spAutoFit/>
          </a:bodyP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a:ea typeface="+mn-ea"/>
                <a:cs typeface="+mn-cs"/>
              </a:rPr>
              <a:t>Increased</a:t>
            </a:r>
            <a:br>
              <a:rPr kumimoji="0" lang="en-GB" sz="1200" b="1" i="0" u="none" strike="noStrike" kern="1200" cap="none" spc="0" normalizeH="0" baseline="0" noProof="0" dirty="0">
                <a:ln>
                  <a:noFill/>
                </a:ln>
                <a:solidFill>
                  <a:prstClr val="white"/>
                </a:solidFill>
                <a:effectLst/>
                <a:uLnTx/>
                <a:uFillTx/>
                <a:latin typeface="Arial"/>
                <a:ea typeface="+mn-ea"/>
                <a:cs typeface="+mn-cs"/>
              </a:rPr>
            </a:br>
            <a:r>
              <a:rPr kumimoji="0" lang="en-GB" sz="1200" b="1" i="0" u="none" strike="noStrike" kern="1200" cap="none" spc="0" normalizeH="0" baseline="0" noProof="0" dirty="0">
                <a:ln>
                  <a:noFill/>
                </a:ln>
                <a:solidFill>
                  <a:prstClr val="white"/>
                </a:solidFill>
                <a:effectLst/>
                <a:uLnTx/>
                <a:uFillTx/>
                <a:latin typeface="Arial"/>
                <a:ea typeface="+mn-ea"/>
                <a:cs typeface="+mn-cs"/>
              </a:rPr>
              <a:t>mutational load</a:t>
            </a:r>
          </a:p>
        </p:txBody>
      </p:sp>
      <p:cxnSp>
        <p:nvCxnSpPr>
          <p:cNvPr id="63" name="Straight Connector 62">
            <a:extLst>
              <a:ext uri="{FF2B5EF4-FFF2-40B4-BE49-F238E27FC236}">
                <a16:creationId xmlns:a16="http://schemas.microsoft.com/office/drawing/2014/main" id="{4F35E310-E05D-3F49-8830-5A9073EE0E2A}"/>
              </a:ext>
            </a:extLst>
          </p:cNvPr>
          <p:cNvCxnSpPr>
            <a:cxnSpLocks/>
          </p:cNvCxnSpPr>
          <p:nvPr/>
        </p:nvCxnSpPr>
        <p:spPr>
          <a:xfrm>
            <a:off x="2020564" y="1311756"/>
            <a:ext cx="0" cy="4927561"/>
          </a:xfrm>
          <a:prstGeom prst="line">
            <a:avLst/>
          </a:prstGeom>
          <a:ln w="6350" cmpd="sng">
            <a:solidFill>
              <a:srgbClr val="3C3C3C"/>
            </a:solidFill>
            <a:prstDash val="solid"/>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2D3C132B-3917-CE48-8A45-24305ED8FC27}"/>
              </a:ext>
            </a:extLst>
          </p:cNvPr>
          <p:cNvCxnSpPr>
            <a:cxnSpLocks/>
          </p:cNvCxnSpPr>
          <p:nvPr/>
        </p:nvCxnSpPr>
        <p:spPr>
          <a:xfrm>
            <a:off x="3691153" y="1311756"/>
            <a:ext cx="0" cy="4927561"/>
          </a:xfrm>
          <a:prstGeom prst="line">
            <a:avLst/>
          </a:prstGeom>
          <a:ln w="6350" cmpd="sng">
            <a:solidFill>
              <a:srgbClr val="3C3C3C"/>
            </a:solidFill>
            <a:prstDash val="solid"/>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C031E572-953F-F547-B898-7775B2D7F4DD}"/>
              </a:ext>
            </a:extLst>
          </p:cNvPr>
          <p:cNvCxnSpPr>
            <a:cxnSpLocks/>
          </p:cNvCxnSpPr>
          <p:nvPr/>
        </p:nvCxnSpPr>
        <p:spPr>
          <a:xfrm>
            <a:off x="8077561" y="1311756"/>
            <a:ext cx="0" cy="4927561"/>
          </a:xfrm>
          <a:prstGeom prst="line">
            <a:avLst/>
          </a:prstGeom>
          <a:ln w="6350" cmpd="sng">
            <a:solidFill>
              <a:srgbClr val="3C3C3C"/>
            </a:solidFill>
            <a:prstDash val="solid"/>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A876D7BD-2D2E-BB44-BDD4-BE9F74302C9F}"/>
              </a:ext>
            </a:extLst>
          </p:cNvPr>
          <p:cNvCxnSpPr>
            <a:cxnSpLocks/>
          </p:cNvCxnSpPr>
          <p:nvPr/>
        </p:nvCxnSpPr>
        <p:spPr>
          <a:xfrm>
            <a:off x="10167593" y="1311756"/>
            <a:ext cx="0" cy="4927561"/>
          </a:xfrm>
          <a:prstGeom prst="line">
            <a:avLst/>
          </a:prstGeom>
          <a:ln w="6350" cmpd="sng">
            <a:solidFill>
              <a:srgbClr val="3C3C3C"/>
            </a:solidFill>
            <a:prstDash val="solid"/>
          </a:ln>
        </p:spPr>
        <p:style>
          <a:lnRef idx="2">
            <a:schemeClr val="accent1"/>
          </a:lnRef>
          <a:fillRef idx="0">
            <a:schemeClr val="accent1"/>
          </a:fillRef>
          <a:effectRef idx="1">
            <a:schemeClr val="accent1"/>
          </a:effectRef>
          <a:fontRef idx="minor">
            <a:schemeClr val="tx1"/>
          </a:fontRef>
        </p:style>
      </p:cxnSp>
      <p:sp>
        <p:nvSpPr>
          <p:cNvPr id="8" name="Footer Placeholder 7">
            <a:extLst>
              <a:ext uri="{FF2B5EF4-FFF2-40B4-BE49-F238E27FC236}">
                <a16:creationId xmlns:a16="http://schemas.microsoft.com/office/drawing/2014/main" id="{D3476CF2-10AC-438D-A368-A7DF2A8901D6}"/>
              </a:ext>
            </a:extLst>
          </p:cNvPr>
          <p:cNvSpPr>
            <a:spLocks noGrp="1"/>
          </p:cNvSpPr>
          <p:nvPr>
            <p:ph type="ftr" sz="quarter" idx="13"/>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Adapted from O’Connor MJ. </a:t>
            </a:r>
            <a:r>
              <a:rPr kumimoji="0" lang="en-US" sz="1067"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Mol</a:t>
            </a:r>
            <a:r>
              <a:rPr kumimoji="0" lang="en-US" sz="10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Cell</a:t>
            </a: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2015;60:547-560.</a:t>
            </a:r>
          </a:p>
        </p:txBody>
      </p:sp>
      <p:sp>
        <p:nvSpPr>
          <p:cNvPr id="6" name="Title 5">
            <a:extLst>
              <a:ext uri="{FF2B5EF4-FFF2-40B4-BE49-F238E27FC236}">
                <a16:creationId xmlns:a16="http://schemas.microsoft.com/office/drawing/2014/main" id="{0292CFFF-4D65-4A2A-8083-68A8A63DFF0E}"/>
              </a:ext>
            </a:extLst>
          </p:cNvPr>
          <p:cNvSpPr>
            <a:spLocks noGrp="1"/>
          </p:cNvSpPr>
          <p:nvPr>
            <p:ph type="title"/>
          </p:nvPr>
        </p:nvSpPr>
        <p:spPr/>
        <p:txBody>
          <a:bodyPr/>
          <a:lstStyle/>
          <a:p>
            <a:r>
              <a:rPr lang="en-US" dirty="0"/>
              <a:t>DNA Damage Response Pathway Drug Targets</a:t>
            </a:r>
            <a:r>
              <a:rPr lang="en-US" baseline="30000" dirty="0"/>
              <a:t>1</a:t>
            </a:r>
            <a:endParaRPr lang="en-CA" baseline="30000" dirty="0"/>
          </a:p>
        </p:txBody>
      </p:sp>
      <p:sp>
        <p:nvSpPr>
          <p:cNvPr id="2" name="Rectangle: Rounded Corners 1">
            <a:extLst>
              <a:ext uri="{FF2B5EF4-FFF2-40B4-BE49-F238E27FC236}">
                <a16:creationId xmlns:a16="http://schemas.microsoft.com/office/drawing/2014/main" id="{FCE60F28-A094-4834-997A-4223E620037B}"/>
              </a:ext>
            </a:extLst>
          </p:cNvPr>
          <p:cNvSpPr/>
          <p:nvPr/>
        </p:nvSpPr>
        <p:spPr>
          <a:xfrm>
            <a:off x="3986253" y="4167941"/>
            <a:ext cx="1538736" cy="65596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CA" sz="32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871916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O’Connor MJ. </a:t>
            </a:r>
            <a:r>
              <a:rPr kumimoji="0" lang="en-US" sz="1067"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Mol</a:t>
            </a:r>
            <a:r>
              <a:rPr kumimoji="0" lang="en-US" sz="10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Cell</a:t>
            </a: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2015;60:547-560.</a:t>
            </a:r>
          </a:p>
        </p:txBody>
      </p:sp>
      <p:sp>
        <p:nvSpPr>
          <p:cNvPr id="2" name="Title 1"/>
          <p:cNvSpPr>
            <a:spLocks noGrp="1"/>
          </p:cNvSpPr>
          <p:nvPr>
            <p:ph type="title"/>
          </p:nvPr>
        </p:nvSpPr>
        <p:spPr/>
        <p:txBody>
          <a:bodyPr/>
          <a:lstStyle/>
          <a:p>
            <a:r>
              <a:rPr lang="en-GB" dirty="0"/>
              <a:t>PARP Inhibitor Exploits the Baseline Vulnerability </a:t>
            </a:r>
            <a:br>
              <a:rPr lang="en-GB" dirty="0"/>
            </a:br>
            <a:r>
              <a:rPr lang="en-GB" dirty="0"/>
              <a:t>of Cells With Inherent DNA Repair Deficiency</a:t>
            </a:r>
            <a:r>
              <a:rPr lang="en-GB" baseline="30000" dirty="0"/>
              <a:t>1</a:t>
            </a:r>
            <a:endParaRPr lang="en-US" baseline="30000" dirty="0"/>
          </a:p>
        </p:txBody>
      </p:sp>
      <p:grpSp>
        <p:nvGrpSpPr>
          <p:cNvPr id="6" name="Group 5"/>
          <p:cNvGrpSpPr/>
          <p:nvPr/>
        </p:nvGrpSpPr>
        <p:grpSpPr>
          <a:xfrm>
            <a:off x="503387" y="1101922"/>
            <a:ext cx="11170252" cy="5411442"/>
            <a:chOff x="523143" y="1191227"/>
            <a:chExt cx="13404303" cy="6493729"/>
          </a:xfrm>
        </p:grpSpPr>
        <p:pic>
          <p:nvPicPr>
            <p:cNvPr id="55" name="Picture 54" descr="new double strand break_V2.png"/>
            <p:cNvPicPr>
              <a:picLocks noChangeAspect="1"/>
            </p:cNvPicPr>
            <p:nvPr/>
          </p:nvPicPr>
          <p:blipFill rotWithShape="1">
            <a:blip r:embed="rId3" cstate="print">
              <a:alphaModFix amt="74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32691" r="14012"/>
            <a:stretch/>
          </p:blipFill>
          <p:spPr>
            <a:xfrm>
              <a:off x="9025488" y="1708579"/>
              <a:ext cx="4901958" cy="1941709"/>
            </a:xfrm>
            <a:prstGeom prst="rect">
              <a:avLst/>
            </a:prstGeom>
          </p:spPr>
        </p:pic>
        <p:pic>
          <p:nvPicPr>
            <p:cNvPr id="39" name="Picture 38" descr="FINAL DNA style 3 coloured_5 slide_V2.png"/>
            <p:cNvPicPr>
              <a:picLocks noChangeAspect="1"/>
            </p:cNvPicPr>
            <p:nvPr/>
          </p:nvPicPr>
          <p:blipFill rotWithShape="1">
            <a:blip r:embed="rId5" cstate="print">
              <a:alphaModFix amt="65000"/>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12243" r="16043"/>
            <a:stretch/>
          </p:blipFill>
          <p:spPr>
            <a:xfrm>
              <a:off x="523143" y="1697156"/>
              <a:ext cx="5333382" cy="1569557"/>
            </a:xfrm>
            <a:prstGeom prst="rect">
              <a:avLst/>
            </a:prstGeom>
          </p:spPr>
        </p:pic>
        <p:sp>
          <p:nvSpPr>
            <p:cNvPr id="49" name="Rounded Rectangle 38">
              <a:extLst>
                <a:ext uri="{FF2B5EF4-FFF2-40B4-BE49-F238E27FC236}">
                  <a16:creationId xmlns:a16="http://schemas.microsoft.com/office/drawing/2014/main" id="{C8FF4FBF-E534-4EBD-9F5C-9DC2F064177D}"/>
                </a:ext>
              </a:extLst>
            </p:cNvPr>
            <p:cNvSpPr/>
            <p:nvPr/>
          </p:nvSpPr>
          <p:spPr>
            <a:xfrm>
              <a:off x="2903773" y="4885097"/>
              <a:ext cx="4606163" cy="67427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8064A2"/>
                </a:solidFill>
                <a:effectLst/>
                <a:uLnTx/>
                <a:uFillTx/>
                <a:latin typeface="Calibri"/>
                <a:ea typeface="+mn-ea"/>
                <a:cs typeface="Arial Narrow"/>
              </a:endParaRPr>
            </a:p>
          </p:txBody>
        </p:sp>
        <p:sp>
          <p:nvSpPr>
            <p:cNvPr id="4" name="Freeform 3"/>
            <p:cNvSpPr/>
            <p:nvPr/>
          </p:nvSpPr>
          <p:spPr>
            <a:xfrm>
              <a:off x="5206855" y="4515214"/>
              <a:ext cx="6192163" cy="396400"/>
            </a:xfrm>
            <a:custGeom>
              <a:avLst/>
              <a:gdLst>
                <a:gd name="connsiteX0" fmla="*/ 4202767 w 4202767"/>
                <a:gd name="connsiteY0" fmla="*/ 0 h 828012"/>
                <a:gd name="connsiteX1" fmla="*/ 4202767 w 4202767"/>
                <a:gd name="connsiteY1" fmla="*/ 371904 h 828012"/>
                <a:gd name="connsiteX2" fmla="*/ 7016 w 4202767"/>
                <a:gd name="connsiteY2" fmla="*/ 392955 h 828012"/>
                <a:gd name="connsiteX3" fmla="*/ 0 w 4202767"/>
                <a:gd name="connsiteY3" fmla="*/ 828012 h 828012"/>
                <a:gd name="connsiteX0" fmla="*/ 4202767 w 4209783"/>
                <a:gd name="connsiteY0" fmla="*/ 0 h 828012"/>
                <a:gd name="connsiteX1" fmla="*/ 4209783 w 4209783"/>
                <a:gd name="connsiteY1" fmla="*/ 406989 h 828012"/>
                <a:gd name="connsiteX2" fmla="*/ 7016 w 4209783"/>
                <a:gd name="connsiteY2" fmla="*/ 392955 h 828012"/>
                <a:gd name="connsiteX3" fmla="*/ 0 w 4209783"/>
                <a:gd name="connsiteY3" fmla="*/ 828012 h 828012"/>
                <a:gd name="connsiteX0" fmla="*/ 4202768 w 4209784"/>
                <a:gd name="connsiteY0" fmla="*/ 0 h 828012"/>
                <a:gd name="connsiteX1" fmla="*/ 4209784 w 4209784"/>
                <a:gd name="connsiteY1" fmla="*/ 406989 h 828012"/>
                <a:gd name="connsiteX2" fmla="*/ 0 w 4209784"/>
                <a:gd name="connsiteY2" fmla="*/ 406989 h 828012"/>
                <a:gd name="connsiteX3" fmla="*/ 1 w 4209784"/>
                <a:gd name="connsiteY3" fmla="*/ 828012 h 828012"/>
                <a:gd name="connsiteX0" fmla="*/ 4209274 w 4209784"/>
                <a:gd name="connsiteY0" fmla="*/ 0 h 601813"/>
                <a:gd name="connsiteX1" fmla="*/ 4209784 w 4209784"/>
                <a:gd name="connsiteY1" fmla="*/ 180790 h 601813"/>
                <a:gd name="connsiteX2" fmla="*/ 0 w 4209784"/>
                <a:gd name="connsiteY2" fmla="*/ 180790 h 601813"/>
                <a:gd name="connsiteX3" fmla="*/ 1 w 4209784"/>
                <a:gd name="connsiteY3" fmla="*/ 601813 h 601813"/>
                <a:gd name="connsiteX0" fmla="*/ 4212481 w 4212481"/>
                <a:gd name="connsiteY0" fmla="*/ 8056 h 421024"/>
                <a:gd name="connsiteX1" fmla="*/ 4209784 w 4212481"/>
                <a:gd name="connsiteY1" fmla="*/ 1 h 421024"/>
                <a:gd name="connsiteX2" fmla="*/ 0 w 4212481"/>
                <a:gd name="connsiteY2" fmla="*/ 1 h 421024"/>
                <a:gd name="connsiteX3" fmla="*/ 1 w 4212481"/>
                <a:gd name="connsiteY3" fmla="*/ 421024 h 421024"/>
              </a:gdLst>
              <a:ahLst/>
              <a:cxnLst>
                <a:cxn ang="0">
                  <a:pos x="connsiteX0" y="connsiteY0"/>
                </a:cxn>
                <a:cxn ang="0">
                  <a:pos x="connsiteX1" y="connsiteY1"/>
                </a:cxn>
                <a:cxn ang="0">
                  <a:pos x="connsiteX2" y="connsiteY2"/>
                </a:cxn>
                <a:cxn ang="0">
                  <a:pos x="connsiteX3" y="connsiteY3"/>
                </a:cxn>
              </a:cxnLst>
              <a:rect l="l" t="t" r="r" b="b"/>
              <a:pathLst>
                <a:path w="4212481" h="421024">
                  <a:moveTo>
                    <a:pt x="4212481" y="8056"/>
                  </a:moveTo>
                  <a:lnTo>
                    <a:pt x="4209784" y="1"/>
                  </a:lnTo>
                  <a:lnTo>
                    <a:pt x="0" y="1"/>
                  </a:lnTo>
                  <a:cubicBezTo>
                    <a:pt x="0" y="140342"/>
                    <a:pt x="1" y="280683"/>
                    <a:pt x="1" y="421024"/>
                  </a:cubicBezTo>
                </a:path>
              </a:pathLst>
            </a:custGeom>
            <a:noFill/>
            <a:ln w="28575" cap="flat" cmpd="sng" algn="ctr">
              <a:solidFill>
                <a:schemeClr val="tx2"/>
              </a:solidFill>
              <a:prstDash val="solid"/>
              <a:round/>
              <a:headEnd type="none" w="med" len="med"/>
              <a:tailEnd type="triangle" w="med" len="med"/>
            </a:ln>
            <a:effectLst/>
          </p:spPr>
          <p:txBody>
            <a:bodyPr vert="horz" wrap="square" lIns="121920" tIns="60960" rIns="121920" bIns="60960" numCol="1" rtlCol="0" anchor="t" anchorCtr="0" compatLnSpc="1">
              <a:prstTxWarp prst="textNoShape">
                <a:avLst/>
              </a:prstTxWarp>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 charset="0"/>
                <a:ea typeface="+mn-ea"/>
                <a:cs typeface="+mn-cs"/>
              </a:endParaRPr>
            </a:p>
          </p:txBody>
        </p:sp>
        <p:grpSp>
          <p:nvGrpSpPr>
            <p:cNvPr id="51" name="Group 50">
              <a:extLst>
                <a:ext uri="{FF2B5EF4-FFF2-40B4-BE49-F238E27FC236}">
                  <a16:creationId xmlns:a16="http://schemas.microsoft.com/office/drawing/2014/main" id="{9C803309-FC61-4071-AE4D-C1B96CD4E614}"/>
                </a:ext>
              </a:extLst>
            </p:cNvPr>
            <p:cNvGrpSpPr/>
            <p:nvPr/>
          </p:nvGrpSpPr>
          <p:grpSpPr>
            <a:xfrm>
              <a:off x="4941515" y="6389295"/>
              <a:ext cx="539518" cy="588277"/>
              <a:chOff x="4290819" y="3575629"/>
              <a:chExt cx="537303" cy="537303"/>
            </a:xfrm>
          </p:grpSpPr>
          <p:cxnSp>
            <p:nvCxnSpPr>
              <p:cNvPr id="52" name="Straight Connector 51">
                <a:extLst>
                  <a:ext uri="{FF2B5EF4-FFF2-40B4-BE49-F238E27FC236}">
                    <a16:creationId xmlns:a16="http://schemas.microsoft.com/office/drawing/2014/main" id="{6CC5E822-EAC0-474B-BBB9-C2786D3CDCD7}"/>
                  </a:ext>
                </a:extLst>
              </p:cNvPr>
              <p:cNvCxnSpPr/>
              <p:nvPr/>
            </p:nvCxnSpPr>
            <p:spPr bwMode="auto">
              <a:xfrm>
                <a:off x="4290819" y="3575629"/>
                <a:ext cx="537303" cy="537303"/>
              </a:xfrm>
              <a:prstGeom prst="line">
                <a:avLst/>
              </a:prstGeom>
              <a:solidFill>
                <a:schemeClr val="accent1"/>
              </a:solidFill>
              <a:ln w="88900" cap="sq" cmpd="sng" algn="ctr">
                <a:solidFill>
                  <a:srgbClr val="FFFFFF"/>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99A5ABEB-84F4-4FB3-8321-DB89AAB87CAC}"/>
                  </a:ext>
                </a:extLst>
              </p:cNvPr>
              <p:cNvCxnSpPr/>
              <p:nvPr/>
            </p:nvCxnSpPr>
            <p:spPr bwMode="auto">
              <a:xfrm flipH="1">
                <a:off x="4290819" y="3575629"/>
                <a:ext cx="537303" cy="537303"/>
              </a:xfrm>
              <a:prstGeom prst="line">
                <a:avLst/>
              </a:prstGeom>
              <a:solidFill>
                <a:schemeClr val="accent1"/>
              </a:solidFill>
              <a:ln w="88900" cap="sq" cmpd="sng" algn="ctr">
                <a:solidFill>
                  <a:srgbClr val="FFFFFF"/>
                </a:solidFill>
                <a:prstDash val="solid"/>
                <a:round/>
                <a:headEnd type="none" w="med" len="med"/>
                <a:tailEnd type="none" w="med" len="med"/>
              </a:ln>
              <a:effectLst/>
            </p:spPr>
          </p:cxnSp>
        </p:grpSp>
        <p:cxnSp>
          <p:nvCxnSpPr>
            <p:cNvPr id="33" name="Straight Arrow Connector 32">
              <a:extLst>
                <a:ext uri="{FF2B5EF4-FFF2-40B4-BE49-F238E27FC236}">
                  <a16:creationId xmlns:a16="http://schemas.microsoft.com/office/drawing/2014/main" id="{5117D9AD-29F2-7E4E-B517-6D709BC67171}"/>
                </a:ext>
              </a:extLst>
            </p:cNvPr>
            <p:cNvCxnSpPr/>
            <p:nvPr/>
          </p:nvCxnSpPr>
          <p:spPr>
            <a:xfrm>
              <a:off x="6326138" y="3200070"/>
              <a:ext cx="2347814" cy="0"/>
            </a:xfrm>
            <a:prstGeom prst="straightConnector1">
              <a:avLst/>
            </a:prstGeom>
            <a:ln w="28575" cmpd="sng">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5A133E18-DE45-2544-9C1C-67978DD7807D}"/>
                </a:ext>
              </a:extLst>
            </p:cNvPr>
            <p:cNvSpPr txBox="1"/>
            <p:nvPr/>
          </p:nvSpPr>
          <p:spPr>
            <a:xfrm>
              <a:off x="6010360" y="2104735"/>
              <a:ext cx="2939722" cy="800372"/>
            </a:xfrm>
            <a:prstGeom prst="rect">
              <a:avLst/>
            </a:prstGeom>
            <a:noFill/>
            <a:ln>
              <a:noFill/>
            </a:ln>
          </p:spPr>
          <p:txBody>
            <a:bodyPr wrap="square" rtlCol="0" anchor="ctr">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a:ea typeface="+mn-ea"/>
                  <a:cs typeface="Arial"/>
                </a:rPr>
                <a:t>Increase in DSBs in replicating cells</a:t>
              </a:r>
            </a:p>
          </p:txBody>
        </p:sp>
        <p:cxnSp>
          <p:nvCxnSpPr>
            <p:cNvPr id="45" name="Straight Connector 44"/>
            <p:cNvCxnSpPr/>
            <p:nvPr/>
          </p:nvCxnSpPr>
          <p:spPr bwMode="auto">
            <a:xfrm flipV="1">
              <a:off x="2372978" y="3056747"/>
              <a:ext cx="0" cy="286646"/>
            </a:xfrm>
            <a:prstGeom prst="line">
              <a:avLst/>
            </a:prstGeom>
            <a:solidFill>
              <a:schemeClr val="accent1"/>
            </a:solidFill>
            <a:ln w="28575" cap="flat" cmpd="sng" algn="ctr">
              <a:solidFill>
                <a:srgbClr val="830051"/>
              </a:solidFill>
              <a:prstDash val="solid"/>
              <a:round/>
              <a:headEnd type="none" w="med" len="med"/>
              <a:tailEnd type="oval" w="med" len="med"/>
            </a:ln>
            <a:effectLst/>
          </p:spPr>
        </p:cxnSp>
        <p:sp>
          <p:nvSpPr>
            <p:cNvPr id="47" name="TextBox 46">
              <a:extLst>
                <a:ext uri="{FF2B5EF4-FFF2-40B4-BE49-F238E27FC236}">
                  <a16:creationId xmlns:a16="http://schemas.microsoft.com/office/drawing/2014/main" id="{5A133E18-DE45-2544-9C1C-67978DD7807D}"/>
                </a:ext>
              </a:extLst>
            </p:cNvPr>
            <p:cNvSpPr txBox="1"/>
            <p:nvPr/>
          </p:nvSpPr>
          <p:spPr>
            <a:xfrm>
              <a:off x="898673" y="3288827"/>
              <a:ext cx="3257499" cy="762932"/>
            </a:xfrm>
            <a:prstGeom prst="roundRect">
              <a:avLst/>
            </a:prstGeom>
            <a:noFill/>
            <a:ln w="12700" cmpd="sng">
              <a:noFill/>
            </a:ln>
          </p:spPr>
          <p:txBody>
            <a:bodyPr wrap="square" tIns="0" bIns="0" rtlCol="0" anchor="ctr">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a:ea typeface="+mn-ea"/>
                  <a:cs typeface="Arial"/>
                </a:rPr>
                <a:t>Trapped PARP on SSBs</a:t>
              </a:r>
            </a:p>
          </p:txBody>
        </p:sp>
        <p:sp>
          <p:nvSpPr>
            <p:cNvPr id="48" name="TextBox 47">
              <a:extLst>
                <a:ext uri="{FF2B5EF4-FFF2-40B4-BE49-F238E27FC236}">
                  <a16:creationId xmlns:a16="http://schemas.microsoft.com/office/drawing/2014/main" id="{5A133E18-DE45-2544-9C1C-67978DD7807D}"/>
                </a:ext>
              </a:extLst>
            </p:cNvPr>
            <p:cNvSpPr txBox="1"/>
            <p:nvPr/>
          </p:nvSpPr>
          <p:spPr>
            <a:xfrm>
              <a:off x="9662838" y="3806460"/>
              <a:ext cx="3405075" cy="381467"/>
            </a:xfrm>
            <a:prstGeom prst="roundRect">
              <a:avLst/>
            </a:prstGeom>
            <a:noFill/>
            <a:ln w="12700" cmpd="sng">
              <a:noFill/>
            </a:ln>
          </p:spPr>
          <p:txBody>
            <a:bodyPr wrap="square" tIns="0" bIns="0" rtlCol="0" anchor="ctr">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a:ea typeface="+mn-ea"/>
                  <a:cs typeface="Arial"/>
                </a:rPr>
                <a:t>DSBs</a:t>
              </a:r>
            </a:p>
          </p:txBody>
        </p:sp>
        <p:cxnSp>
          <p:nvCxnSpPr>
            <p:cNvPr id="56" name="Straight Connector 55"/>
            <p:cNvCxnSpPr>
              <a:cxnSpLocks/>
            </p:cNvCxnSpPr>
            <p:nvPr/>
          </p:nvCxnSpPr>
          <p:spPr bwMode="auto">
            <a:xfrm flipV="1">
              <a:off x="11399018" y="2025661"/>
              <a:ext cx="0" cy="1808082"/>
            </a:xfrm>
            <a:prstGeom prst="line">
              <a:avLst/>
            </a:prstGeom>
            <a:solidFill>
              <a:schemeClr val="accent1"/>
            </a:solidFill>
            <a:ln w="28575" cap="flat" cmpd="sng" algn="ctr">
              <a:solidFill>
                <a:schemeClr val="tx2"/>
              </a:solidFill>
              <a:prstDash val="solid"/>
              <a:round/>
              <a:headEnd type="none" w="med" len="med"/>
              <a:tailEnd type="oval" w="med" len="med"/>
            </a:ln>
            <a:effectLst/>
          </p:spPr>
        </p:cxnSp>
        <p:cxnSp>
          <p:nvCxnSpPr>
            <p:cNvPr id="27" name="Straight Arrow Connector 26">
              <a:extLst>
                <a:ext uri="{FF2B5EF4-FFF2-40B4-BE49-F238E27FC236}">
                  <a16:creationId xmlns:a16="http://schemas.microsoft.com/office/drawing/2014/main" id="{914AE233-F4C7-9441-B0F5-B3AA79822B2C}"/>
                </a:ext>
              </a:extLst>
            </p:cNvPr>
            <p:cNvCxnSpPr/>
            <p:nvPr/>
          </p:nvCxnSpPr>
          <p:spPr>
            <a:xfrm>
              <a:off x="11399018" y="5089330"/>
              <a:ext cx="0" cy="993197"/>
            </a:xfrm>
            <a:prstGeom prst="straightConnector1">
              <a:avLst/>
            </a:prstGeom>
            <a:noFill/>
            <a:ln w="28575" cap="flat" cmpd="sng" algn="ctr">
              <a:solidFill>
                <a:schemeClr val="tx2"/>
              </a:solidFill>
              <a:prstDash val="solid"/>
              <a:round/>
              <a:headEnd type="none" w="med" len="med"/>
              <a:tailEnd type="triangle" w="med" len="med"/>
            </a:ln>
            <a:effectLst/>
          </p:spPr>
        </p:cxnSp>
        <p:sp>
          <p:nvSpPr>
            <p:cNvPr id="28" name="Rounded Rectangle 27">
              <a:extLst>
                <a:ext uri="{FF2B5EF4-FFF2-40B4-BE49-F238E27FC236}">
                  <a16:creationId xmlns:a16="http://schemas.microsoft.com/office/drawing/2014/main" id="{C3314F2B-3220-EB4B-85BE-E3D1E46BBEED}"/>
                </a:ext>
              </a:extLst>
            </p:cNvPr>
            <p:cNvSpPr/>
            <p:nvPr/>
          </p:nvSpPr>
          <p:spPr>
            <a:xfrm>
              <a:off x="10399448" y="4931017"/>
              <a:ext cx="2057056" cy="49863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8064A2"/>
                </a:solidFill>
                <a:effectLst/>
                <a:uLnTx/>
                <a:uFillTx/>
                <a:latin typeface="Calibri"/>
                <a:ea typeface="+mn-ea"/>
                <a:cs typeface="Arial Narrow"/>
              </a:endParaRPr>
            </a:p>
          </p:txBody>
        </p:sp>
        <p:sp>
          <p:nvSpPr>
            <p:cNvPr id="31" name="TextBox 30">
              <a:extLst>
                <a:ext uri="{FF2B5EF4-FFF2-40B4-BE49-F238E27FC236}">
                  <a16:creationId xmlns:a16="http://schemas.microsoft.com/office/drawing/2014/main" id="{80F6F05B-9426-1C44-B0C5-83A12273AB21}"/>
                </a:ext>
              </a:extLst>
            </p:cNvPr>
            <p:cNvSpPr txBox="1"/>
            <p:nvPr/>
          </p:nvSpPr>
          <p:spPr>
            <a:xfrm>
              <a:off x="10412035" y="4889396"/>
              <a:ext cx="1987468" cy="504677"/>
            </a:xfrm>
            <a:prstGeom prst="rect">
              <a:avLst/>
            </a:prstGeom>
            <a:noFill/>
          </p:spPr>
          <p:txBody>
            <a:bodyPr wrap="none" rtlCol="0">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GB" sz="2133" b="1" i="0" u="none" strike="noStrike" kern="1200" cap="none" spc="0" normalizeH="0" baseline="0" noProof="0" dirty="0">
                  <a:ln>
                    <a:noFill/>
                  </a:ln>
                  <a:solidFill>
                    <a:srgbClr val="000000"/>
                  </a:solidFill>
                  <a:effectLst/>
                  <a:uLnTx/>
                  <a:uFillTx/>
                  <a:latin typeface="Arial"/>
                  <a:ea typeface="+mn-ea"/>
                  <a:cs typeface="Arial Narrow"/>
                </a:rPr>
                <a:t>Normal cell</a:t>
              </a:r>
            </a:p>
          </p:txBody>
        </p:sp>
        <p:sp>
          <p:nvSpPr>
            <p:cNvPr id="36" name="Text Box 38">
              <a:extLst>
                <a:ext uri="{FF2B5EF4-FFF2-40B4-BE49-F238E27FC236}">
                  <a16:creationId xmlns:a16="http://schemas.microsoft.com/office/drawing/2014/main" id="{BA3CE9B6-5743-5F4E-81E4-1C7262187E38}"/>
                </a:ext>
              </a:extLst>
            </p:cNvPr>
            <p:cNvSpPr txBox="1">
              <a:spLocks noChangeArrowheads="1"/>
            </p:cNvSpPr>
            <p:nvPr/>
          </p:nvSpPr>
          <p:spPr bwMode="auto">
            <a:xfrm>
              <a:off x="7049084" y="6137794"/>
              <a:ext cx="3980783" cy="1145160"/>
            </a:xfrm>
            <a:prstGeom prst="rect">
              <a:avLst/>
            </a:prstGeom>
            <a:noFill/>
            <a:ln w="9525">
              <a:noFill/>
              <a:miter lim="800000"/>
              <a:headEnd/>
              <a:tailEnd/>
            </a:ln>
          </p:spPr>
          <p:txBody>
            <a:bodyPr wrap="square">
              <a:spAutoFit/>
            </a:bodyPr>
            <a:lstStyle/>
            <a:p>
              <a:pPr marL="0" marR="0" lvl="0" indent="0" algn="r" defTabSz="609539"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a:ea typeface="+mn-ea"/>
                  <a:cs typeface="Arial"/>
                </a:rPr>
                <a:t>Repair of DSBs via </a:t>
              </a:r>
              <a:br>
                <a:rPr kumimoji="0" lang="en-US" sz="1867" b="1" i="0" u="none" strike="noStrike" kern="1200" cap="none" spc="0" normalizeH="0" baseline="0" noProof="0" dirty="0">
                  <a:ln>
                    <a:noFill/>
                  </a:ln>
                  <a:solidFill>
                    <a:srgbClr val="000000"/>
                  </a:solidFill>
                  <a:effectLst/>
                  <a:uLnTx/>
                  <a:uFillTx/>
                  <a:latin typeface="Arial"/>
                  <a:ea typeface="+mn-ea"/>
                  <a:cs typeface="Arial"/>
                </a:rPr>
              </a:br>
              <a:r>
                <a:rPr kumimoji="0" lang="en-US" sz="1867" b="1" i="0" u="none" strike="noStrike" kern="1200" cap="none" spc="0" normalizeH="0" baseline="0" noProof="0" dirty="0">
                  <a:ln>
                    <a:noFill/>
                  </a:ln>
                  <a:solidFill>
                    <a:srgbClr val="000000"/>
                  </a:solidFill>
                  <a:effectLst/>
                  <a:uLnTx/>
                  <a:uFillTx/>
                  <a:latin typeface="Arial"/>
                  <a:ea typeface="+mn-ea"/>
                  <a:cs typeface="Arial"/>
                </a:rPr>
                <a:t>the HRR pathway and </a:t>
              </a:r>
              <a:br>
                <a:rPr kumimoji="0" lang="en-US" sz="1867" b="1" i="0" u="none" strike="noStrike" kern="1200" cap="none" spc="0" normalizeH="0" baseline="0" noProof="0" dirty="0">
                  <a:ln>
                    <a:noFill/>
                  </a:ln>
                  <a:solidFill>
                    <a:srgbClr val="000000"/>
                  </a:solidFill>
                  <a:effectLst/>
                  <a:uLnTx/>
                  <a:uFillTx/>
                  <a:latin typeface="Arial"/>
                  <a:ea typeface="+mn-ea"/>
                  <a:cs typeface="Arial"/>
                </a:rPr>
              </a:br>
              <a:r>
                <a:rPr kumimoji="0" lang="en-US" sz="1867" b="1" i="0" u="none" strike="noStrike" kern="1200" cap="none" spc="0" normalizeH="0" baseline="0" noProof="0" dirty="0">
                  <a:ln>
                    <a:noFill/>
                  </a:ln>
                  <a:solidFill>
                    <a:srgbClr val="000000"/>
                  </a:solidFill>
                  <a:effectLst/>
                  <a:uLnTx/>
                  <a:uFillTx/>
                  <a:latin typeface="Arial"/>
                  <a:ea typeface="+mn-ea"/>
                  <a:cs typeface="Arial"/>
                </a:rPr>
                <a:t>cell survival</a:t>
              </a:r>
            </a:p>
          </p:txBody>
        </p:sp>
        <p:cxnSp>
          <p:nvCxnSpPr>
            <p:cNvPr id="37" name="Straight Connector 36"/>
            <p:cNvCxnSpPr/>
            <p:nvPr/>
          </p:nvCxnSpPr>
          <p:spPr bwMode="auto">
            <a:xfrm>
              <a:off x="11399018" y="4230377"/>
              <a:ext cx="0" cy="681237"/>
            </a:xfrm>
            <a:prstGeom prst="line">
              <a:avLst/>
            </a:prstGeom>
            <a:solidFill>
              <a:schemeClr val="accent1"/>
            </a:solidFill>
            <a:ln w="28575" cap="flat" cmpd="sng" algn="ctr">
              <a:solidFill>
                <a:schemeClr val="tx2"/>
              </a:solidFill>
              <a:prstDash val="solid"/>
              <a:round/>
              <a:headEnd type="none" w="med" len="med"/>
              <a:tailEnd type="triangle" w="med" len="med"/>
            </a:ln>
            <a:effectLst/>
          </p:spPr>
        </p:cxnSp>
        <p:grpSp>
          <p:nvGrpSpPr>
            <p:cNvPr id="44" name="Group 43"/>
            <p:cNvGrpSpPr/>
            <p:nvPr/>
          </p:nvGrpSpPr>
          <p:grpSpPr>
            <a:xfrm>
              <a:off x="1725653" y="1993419"/>
              <a:ext cx="1387549" cy="1026029"/>
              <a:chOff x="2791260" y="4080606"/>
              <a:chExt cx="867218" cy="641268"/>
            </a:xfrm>
          </p:grpSpPr>
          <p:pic>
            <p:nvPicPr>
              <p:cNvPr id="46" name="Picture 45" descr="new parp molecule.png"/>
              <p:cNvPicPr>
                <a:picLocks noChangeAspect="1"/>
              </p:cNvPicPr>
              <p:nvPr/>
            </p:nvPicPr>
            <p:blipFill rotWithShape="1">
              <a:blip r:embed="rId7" cstate="print">
                <a:extLst>
                  <a:ext uri="{28A0092B-C50C-407E-A947-70E740481C1C}">
                    <a14:useLocalDpi xmlns:a14="http://schemas.microsoft.com/office/drawing/2010/main" val="0"/>
                  </a:ext>
                </a:extLst>
              </a:blip>
              <a:srcRect l="66527"/>
              <a:stretch/>
            </p:blipFill>
            <p:spPr>
              <a:xfrm>
                <a:off x="2791260" y="4100756"/>
                <a:ext cx="460780" cy="451708"/>
              </a:xfrm>
              <a:prstGeom prst="rect">
                <a:avLst/>
              </a:prstGeom>
            </p:spPr>
          </p:pic>
          <p:pic>
            <p:nvPicPr>
              <p:cNvPr id="60" name="Picture 59" descr="new parp molecule.png"/>
              <p:cNvPicPr>
                <a:picLocks noChangeAspect="1"/>
              </p:cNvPicPr>
              <p:nvPr/>
            </p:nvPicPr>
            <p:blipFill rotWithShape="1">
              <a:blip r:embed="rId7" cstate="print">
                <a:extLst>
                  <a:ext uri="{28A0092B-C50C-407E-A947-70E740481C1C}">
                    <a14:useLocalDpi xmlns:a14="http://schemas.microsoft.com/office/drawing/2010/main" val="0"/>
                  </a:ext>
                </a:extLst>
              </a:blip>
              <a:srcRect l="66527"/>
              <a:stretch/>
            </p:blipFill>
            <p:spPr>
              <a:xfrm>
                <a:off x="2914591" y="4249755"/>
                <a:ext cx="460780" cy="451708"/>
              </a:xfrm>
              <a:prstGeom prst="rect">
                <a:avLst/>
              </a:prstGeom>
            </p:spPr>
          </p:pic>
          <p:pic>
            <p:nvPicPr>
              <p:cNvPr id="61" name="Picture 60" descr="new parp molecule.png"/>
              <p:cNvPicPr>
                <a:picLocks noChangeAspect="1"/>
              </p:cNvPicPr>
              <p:nvPr/>
            </p:nvPicPr>
            <p:blipFill rotWithShape="1">
              <a:blip r:embed="rId8" cstate="print">
                <a:extLst>
                  <a:ext uri="{28A0092B-C50C-407E-A947-70E740481C1C}">
                    <a14:useLocalDpi xmlns:a14="http://schemas.microsoft.com/office/drawing/2010/main" val="0"/>
                  </a:ext>
                </a:extLst>
              </a:blip>
              <a:srcRect l="66527"/>
              <a:stretch/>
            </p:blipFill>
            <p:spPr>
              <a:xfrm>
                <a:off x="3004329" y="4080606"/>
                <a:ext cx="654148" cy="641268"/>
              </a:xfrm>
              <a:prstGeom prst="rect">
                <a:avLst/>
              </a:prstGeom>
              <a:effectLst>
                <a:outerShdw blurRad="50800" dist="38100" dir="2700000" algn="tl" rotWithShape="0">
                  <a:prstClr val="black">
                    <a:alpha val="40000"/>
                  </a:prstClr>
                </a:outerShdw>
              </a:effectLst>
            </p:spPr>
          </p:pic>
          <p:sp>
            <p:nvSpPr>
              <p:cNvPr id="62" name="TextBox 61">
                <a:extLst>
                  <a:ext uri="{FF2B5EF4-FFF2-40B4-BE49-F238E27FC236}">
                    <a16:creationId xmlns:a16="http://schemas.microsoft.com/office/drawing/2014/main" id="{65D0A776-EA59-48EC-A799-7CCB01B3270B}"/>
                  </a:ext>
                </a:extLst>
              </p:cNvPr>
              <p:cNvSpPr txBox="1"/>
              <p:nvPr/>
            </p:nvSpPr>
            <p:spPr>
              <a:xfrm>
                <a:off x="3035200" y="4304343"/>
                <a:ext cx="623278" cy="230833"/>
              </a:xfrm>
              <a:prstGeom prst="rect">
                <a:avLst/>
              </a:prstGeom>
              <a:noFill/>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outerShdw blurRad="50800" dist="38100" dir="2700000" algn="tl" rotWithShape="0">
                        <a:srgbClr val="000000">
                          <a:alpha val="43000"/>
                        </a:srgbClr>
                      </a:outerShdw>
                    </a:effectLst>
                    <a:uLnTx/>
                    <a:uFillTx/>
                    <a:latin typeface="Calibri"/>
                    <a:ea typeface="+mn-ea"/>
                    <a:cs typeface="+mn-cs"/>
                  </a:rPr>
                  <a:t>PARP</a:t>
                </a:r>
              </a:p>
            </p:txBody>
          </p:sp>
        </p:grpSp>
        <p:grpSp>
          <p:nvGrpSpPr>
            <p:cNvPr id="63" name="Group 62"/>
            <p:cNvGrpSpPr/>
            <p:nvPr/>
          </p:nvGrpSpPr>
          <p:grpSpPr>
            <a:xfrm>
              <a:off x="2209502" y="1618444"/>
              <a:ext cx="1280621" cy="866203"/>
              <a:chOff x="2901482" y="2825926"/>
              <a:chExt cx="800388" cy="541377"/>
            </a:xfrm>
          </p:grpSpPr>
          <p:pic>
            <p:nvPicPr>
              <p:cNvPr id="64" name="Picture 63" descr="new parp molecule.png"/>
              <p:cNvPicPr>
                <a:picLocks noChangeAspect="1"/>
              </p:cNvPicPr>
              <p:nvPr/>
            </p:nvPicPr>
            <p:blipFill rotWithShape="1">
              <a:blip r:embed="rId9" cstate="print">
                <a:extLst>
                  <a:ext uri="{28A0092B-C50C-407E-A947-70E740481C1C}">
                    <a14:useLocalDpi xmlns:a14="http://schemas.microsoft.com/office/drawing/2010/main" val="0"/>
                  </a:ext>
                </a:extLst>
              </a:blip>
              <a:srcRect r="75305"/>
              <a:stretch/>
            </p:blipFill>
            <p:spPr>
              <a:xfrm>
                <a:off x="3004343" y="2825926"/>
                <a:ext cx="614117" cy="541377"/>
              </a:xfrm>
              <a:prstGeom prst="rect">
                <a:avLst/>
              </a:prstGeom>
              <a:effectLst>
                <a:outerShdw blurRad="50800" dist="38100" dir="2700000" algn="tl" rotWithShape="0">
                  <a:prstClr val="black">
                    <a:alpha val="40000"/>
                  </a:prstClr>
                </a:outerShdw>
              </a:effectLst>
            </p:spPr>
          </p:pic>
          <p:sp>
            <p:nvSpPr>
              <p:cNvPr id="65" name="TextBox 64">
                <a:extLst>
                  <a:ext uri="{FF2B5EF4-FFF2-40B4-BE49-F238E27FC236}">
                    <a16:creationId xmlns:a16="http://schemas.microsoft.com/office/drawing/2014/main" id="{65D0A776-EA59-48EC-A799-7CCB01B3270B}"/>
                  </a:ext>
                </a:extLst>
              </p:cNvPr>
              <p:cNvSpPr txBox="1"/>
              <p:nvPr/>
            </p:nvSpPr>
            <p:spPr>
              <a:xfrm>
                <a:off x="2901482" y="2927036"/>
                <a:ext cx="800388" cy="360098"/>
              </a:xfrm>
              <a:prstGeom prst="rect">
                <a:avLst/>
              </a:prstGeom>
              <a:noFill/>
            </p:spPr>
            <p:txBody>
              <a:bodyPr wrap="square" rtlCol="0">
                <a:spAutoFit/>
              </a:bodyPr>
              <a:lstStyle/>
              <a:p>
                <a:pPr marL="0" marR="0" lvl="0" indent="0" algn="ctr" defTabSz="609570" rtl="0" eaLnBrk="1" fontAlgn="auto" latinLnBrk="0" hangingPunct="1">
                  <a:lnSpc>
                    <a:spcPct val="9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outerShdw blurRad="50800" dist="38100" dir="2700000" algn="tl" rotWithShape="0">
                        <a:srgbClr val="000000">
                          <a:alpha val="43000"/>
                        </a:srgbClr>
                      </a:outerShdw>
                    </a:effectLst>
                    <a:uLnTx/>
                    <a:uFillTx/>
                    <a:latin typeface="Calibri"/>
                    <a:ea typeface="+mn-ea"/>
                    <a:cs typeface="+mn-cs"/>
                  </a:rPr>
                  <a:t>PARP inhibitor</a:t>
                </a:r>
              </a:p>
            </p:txBody>
          </p:sp>
        </p:grpSp>
        <p:sp>
          <p:nvSpPr>
            <p:cNvPr id="43" name="TextBox 42">
              <a:extLst>
                <a:ext uri="{FF2B5EF4-FFF2-40B4-BE49-F238E27FC236}">
                  <a16:creationId xmlns:a16="http://schemas.microsoft.com/office/drawing/2014/main" id="{04DEA92B-C9A8-4CC4-9E00-3D8706412C25}"/>
                </a:ext>
              </a:extLst>
            </p:cNvPr>
            <p:cNvSpPr txBox="1"/>
            <p:nvPr/>
          </p:nvSpPr>
          <p:spPr>
            <a:xfrm>
              <a:off x="10994004" y="6005770"/>
              <a:ext cx="893203" cy="1292661"/>
            </a:xfrm>
            <a:prstGeom prst="rect">
              <a:avLst/>
            </a:prstGeom>
            <a:noFill/>
          </p:spPr>
          <p:txBody>
            <a:bodyPr wrap="square" rtlCol="0">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6400" b="1" i="0" u="none" strike="noStrike" kern="1200" cap="none" spc="0" normalizeH="0" baseline="0" noProof="0" dirty="0">
                  <a:ln>
                    <a:noFill/>
                  </a:ln>
                  <a:solidFill>
                    <a:srgbClr val="1168B3"/>
                  </a:solidFill>
                  <a:effectLst/>
                  <a:uLnTx/>
                  <a:uFillTx/>
                  <a:latin typeface="Zapf Dingbats"/>
                  <a:ea typeface="Zapf Dingbats"/>
                  <a:cs typeface="Zapf Dingbats"/>
                  <a:sym typeface="Zapf Dingbats"/>
                </a:rPr>
                <a:t>✓</a:t>
              </a:r>
              <a:endParaRPr kumimoji="0" lang="en-US" sz="6400" b="1" i="0" u="none" strike="noStrike" kern="1200" cap="none" spc="0" normalizeH="0" baseline="0" noProof="0" dirty="0">
                <a:ln>
                  <a:noFill/>
                </a:ln>
                <a:solidFill>
                  <a:srgbClr val="1168B3"/>
                </a:solidFill>
                <a:effectLst/>
                <a:uLnTx/>
                <a:uFillTx/>
                <a:latin typeface="Calibri"/>
                <a:ea typeface="+mn-ea"/>
                <a:cs typeface="+mn-cs"/>
              </a:endParaRPr>
            </a:p>
          </p:txBody>
        </p:sp>
        <p:sp>
          <p:nvSpPr>
            <p:cNvPr id="57" name="Text Box 5">
              <a:extLst>
                <a:ext uri="{FF2B5EF4-FFF2-40B4-BE49-F238E27FC236}">
                  <a16:creationId xmlns:a16="http://schemas.microsoft.com/office/drawing/2014/main" id="{6678E143-26DC-C54B-9C5B-89D25EF4FB66}"/>
                </a:ext>
              </a:extLst>
            </p:cNvPr>
            <p:cNvSpPr txBox="1">
              <a:spLocks noChangeArrowheads="1"/>
            </p:cNvSpPr>
            <p:nvPr/>
          </p:nvSpPr>
          <p:spPr bwMode="auto">
            <a:xfrm>
              <a:off x="898671" y="6144865"/>
              <a:ext cx="3715144" cy="1489946"/>
            </a:xfrm>
            <a:prstGeom prst="rect">
              <a:avLst/>
            </a:prstGeom>
            <a:noFill/>
            <a:ln w="9525">
              <a:noFill/>
              <a:miter lim="800000"/>
              <a:headEnd/>
              <a:tailEnd/>
            </a:ln>
          </p:spPr>
          <p:txBody>
            <a:bodyPr wrap="square">
              <a:spAutoFit/>
            </a:bodyPr>
            <a:lstStyle/>
            <a:p>
              <a:pPr marL="0" marR="0" lvl="0" indent="0" algn="r" defTabSz="609539" rtl="0" eaLnBrk="1" fontAlgn="auto" latinLnBrk="0" hangingPunct="1">
                <a:lnSpc>
                  <a:spcPct val="100000"/>
                </a:lnSpc>
                <a:spcBef>
                  <a:spcPct val="50000"/>
                </a:spcBef>
                <a:spcAft>
                  <a:spcPts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a:ea typeface="+mn-ea"/>
                  <a:cs typeface="Arial Narrow"/>
                </a:rPr>
                <a:t>Reliance on error-prone pathways leads to DNA damage accumulation and cell death</a:t>
              </a:r>
            </a:p>
          </p:txBody>
        </p:sp>
        <p:sp>
          <p:nvSpPr>
            <p:cNvPr id="58" name="TextBox 57">
              <a:extLst>
                <a:ext uri="{FF2B5EF4-FFF2-40B4-BE49-F238E27FC236}">
                  <a16:creationId xmlns:a16="http://schemas.microsoft.com/office/drawing/2014/main" id="{2B6DC8F9-EC57-A445-BA39-6D998722F1DC}"/>
                </a:ext>
              </a:extLst>
            </p:cNvPr>
            <p:cNvSpPr txBox="1"/>
            <p:nvPr/>
          </p:nvSpPr>
          <p:spPr>
            <a:xfrm>
              <a:off x="4653553" y="5801364"/>
              <a:ext cx="1896008" cy="1883592"/>
            </a:xfrm>
            <a:prstGeom prst="rect">
              <a:avLst/>
            </a:prstGeom>
            <a:noFill/>
          </p:spPr>
          <p:txBody>
            <a:bodyPr wrap="square" rtlCol="0">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1168B3"/>
                  </a:solidFill>
                  <a:effectLst/>
                  <a:uLnTx/>
                  <a:uFillTx/>
                  <a:latin typeface="Zapf Dingbats"/>
                  <a:ea typeface="Zapf Dingbats"/>
                  <a:cs typeface="Zapf Dingbats"/>
                  <a:sym typeface="Wingdings 2" panose="05020102010507070707" pitchFamily="18" charset="2"/>
                </a:rPr>
                <a:t></a:t>
              </a:r>
              <a:endParaRPr kumimoji="0" lang="en-US" sz="7200" b="0" i="0" u="none" strike="noStrike" kern="1200" cap="none" spc="0" normalizeH="0" baseline="0" noProof="0" dirty="0">
                <a:ln>
                  <a:noFill/>
                </a:ln>
                <a:solidFill>
                  <a:srgbClr val="1168B3"/>
                </a:solidFill>
                <a:effectLst/>
                <a:uLnTx/>
                <a:uFillTx/>
                <a:latin typeface="Calibri"/>
                <a:ea typeface="+mn-ea"/>
                <a:cs typeface="+mn-cs"/>
              </a:endParaRPr>
            </a:p>
          </p:txBody>
        </p:sp>
        <p:cxnSp>
          <p:nvCxnSpPr>
            <p:cNvPr id="42" name="Straight Arrow Connector 41">
              <a:extLst>
                <a:ext uri="{FF2B5EF4-FFF2-40B4-BE49-F238E27FC236}">
                  <a16:creationId xmlns:a16="http://schemas.microsoft.com/office/drawing/2014/main" id="{914AE233-F4C7-9441-B0F5-B3AA79822B2C}"/>
                </a:ext>
              </a:extLst>
            </p:cNvPr>
            <p:cNvCxnSpPr/>
            <p:nvPr/>
          </p:nvCxnSpPr>
          <p:spPr>
            <a:xfrm>
              <a:off x="5207464" y="5089330"/>
              <a:ext cx="0" cy="993197"/>
            </a:xfrm>
            <a:prstGeom prst="straightConnector1">
              <a:avLst/>
            </a:prstGeom>
            <a:noFill/>
            <a:ln w="28575" cap="flat" cmpd="sng" algn="ctr">
              <a:solidFill>
                <a:schemeClr val="tx2"/>
              </a:solidFill>
              <a:prstDash val="solid"/>
              <a:round/>
              <a:headEnd type="none" w="med" len="med"/>
              <a:tailEnd type="triangle" w="med" len="med"/>
            </a:ln>
            <a:effectLst/>
          </p:spPr>
        </p:cxnSp>
        <p:sp>
          <p:nvSpPr>
            <p:cNvPr id="54" name="Rounded Rectangle 53">
              <a:extLst>
                <a:ext uri="{FF2B5EF4-FFF2-40B4-BE49-F238E27FC236}">
                  <a16:creationId xmlns:a16="http://schemas.microsoft.com/office/drawing/2014/main" id="{C3314F2B-3220-EB4B-85BE-E3D1E46BBEED}"/>
                </a:ext>
              </a:extLst>
            </p:cNvPr>
            <p:cNvSpPr/>
            <p:nvPr/>
          </p:nvSpPr>
          <p:spPr>
            <a:xfrm>
              <a:off x="4452504" y="4931017"/>
              <a:ext cx="2057056" cy="49863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8064A2"/>
                </a:solidFill>
                <a:effectLst/>
                <a:uLnTx/>
                <a:uFillTx/>
                <a:latin typeface="Calibri"/>
                <a:ea typeface="+mn-ea"/>
                <a:cs typeface="Arial Narrow"/>
              </a:endParaRPr>
            </a:p>
          </p:txBody>
        </p:sp>
        <p:sp>
          <p:nvSpPr>
            <p:cNvPr id="40" name="TextBox 39">
              <a:extLst>
                <a:ext uri="{FF2B5EF4-FFF2-40B4-BE49-F238E27FC236}">
                  <a16:creationId xmlns:a16="http://schemas.microsoft.com/office/drawing/2014/main" id="{8C6C693B-CB52-874E-BB61-30FE7257F663}"/>
                </a:ext>
              </a:extLst>
            </p:cNvPr>
            <p:cNvSpPr txBox="1"/>
            <p:nvPr/>
          </p:nvSpPr>
          <p:spPr>
            <a:xfrm>
              <a:off x="3079513" y="4889395"/>
              <a:ext cx="4265014" cy="504677"/>
            </a:xfrm>
            <a:prstGeom prst="rect">
              <a:avLst/>
            </a:prstGeom>
            <a:noFill/>
          </p:spPr>
          <p:txBody>
            <a:bodyPr wrap="none" rtlCol="0">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GB" sz="2133" b="1" i="0" u="none" strike="noStrike" kern="1200" cap="none" spc="0" normalizeH="0" baseline="0" noProof="0" dirty="0">
                  <a:ln>
                    <a:noFill/>
                  </a:ln>
                  <a:solidFill>
                    <a:srgbClr val="000000"/>
                  </a:solidFill>
                  <a:effectLst/>
                  <a:uLnTx/>
                  <a:uFillTx/>
                  <a:latin typeface="Arial"/>
                  <a:ea typeface="+mn-ea"/>
                  <a:cs typeface="Arial Narrow"/>
                </a:rPr>
                <a:t>HRR-deficient cancer cell </a:t>
              </a:r>
            </a:p>
          </p:txBody>
        </p:sp>
        <p:grpSp>
          <p:nvGrpSpPr>
            <p:cNvPr id="9" name="Group 8"/>
            <p:cNvGrpSpPr/>
            <p:nvPr/>
          </p:nvGrpSpPr>
          <p:grpSpPr>
            <a:xfrm>
              <a:off x="11410772" y="1191227"/>
              <a:ext cx="1140062" cy="914437"/>
              <a:chOff x="4173672" y="3607866"/>
              <a:chExt cx="1091677" cy="875627"/>
            </a:xfrm>
          </p:grpSpPr>
          <p:grpSp>
            <p:nvGrpSpPr>
              <p:cNvPr id="59" name="Group 58"/>
              <p:cNvGrpSpPr/>
              <p:nvPr/>
            </p:nvGrpSpPr>
            <p:grpSpPr>
              <a:xfrm>
                <a:off x="4173672" y="3842225"/>
                <a:ext cx="867218" cy="641268"/>
                <a:chOff x="2791260" y="4080606"/>
                <a:chExt cx="867218" cy="641268"/>
              </a:xfrm>
            </p:grpSpPr>
            <p:pic>
              <p:nvPicPr>
                <p:cNvPr id="66" name="Picture 65" descr="new parp molecule.png"/>
                <p:cNvPicPr>
                  <a:picLocks noChangeAspect="1"/>
                </p:cNvPicPr>
                <p:nvPr/>
              </p:nvPicPr>
              <p:blipFill rotWithShape="1">
                <a:blip r:embed="rId10" cstate="print">
                  <a:extLst>
                    <a:ext uri="{28A0092B-C50C-407E-A947-70E740481C1C}">
                      <a14:useLocalDpi xmlns:a14="http://schemas.microsoft.com/office/drawing/2010/main" val="0"/>
                    </a:ext>
                  </a:extLst>
                </a:blip>
                <a:srcRect l="66527"/>
                <a:stretch/>
              </p:blipFill>
              <p:spPr>
                <a:xfrm>
                  <a:off x="2791260" y="4100756"/>
                  <a:ext cx="460780" cy="451708"/>
                </a:xfrm>
                <a:prstGeom prst="rect">
                  <a:avLst/>
                </a:prstGeom>
              </p:spPr>
            </p:pic>
            <p:pic>
              <p:nvPicPr>
                <p:cNvPr id="67" name="Picture 66" descr="new parp molecule.png"/>
                <p:cNvPicPr>
                  <a:picLocks noChangeAspect="1"/>
                </p:cNvPicPr>
                <p:nvPr/>
              </p:nvPicPr>
              <p:blipFill rotWithShape="1">
                <a:blip r:embed="rId10" cstate="print">
                  <a:extLst>
                    <a:ext uri="{28A0092B-C50C-407E-A947-70E740481C1C}">
                      <a14:useLocalDpi xmlns:a14="http://schemas.microsoft.com/office/drawing/2010/main" val="0"/>
                    </a:ext>
                  </a:extLst>
                </a:blip>
                <a:srcRect l="66527"/>
                <a:stretch/>
              </p:blipFill>
              <p:spPr>
                <a:xfrm>
                  <a:off x="2914591" y="4249755"/>
                  <a:ext cx="460780" cy="451708"/>
                </a:xfrm>
                <a:prstGeom prst="rect">
                  <a:avLst/>
                </a:prstGeom>
              </p:spPr>
            </p:pic>
            <p:pic>
              <p:nvPicPr>
                <p:cNvPr id="68" name="Picture 67" descr="new parp molecule.png"/>
                <p:cNvPicPr>
                  <a:picLocks noChangeAspect="1"/>
                </p:cNvPicPr>
                <p:nvPr/>
              </p:nvPicPr>
              <p:blipFill rotWithShape="1">
                <a:blip r:embed="rId11" cstate="print">
                  <a:extLst>
                    <a:ext uri="{28A0092B-C50C-407E-A947-70E740481C1C}">
                      <a14:useLocalDpi xmlns:a14="http://schemas.microsoft.com/office/drawing/2010/main" val="0"/>
                    </a:ext>
                  </a:extLst>
                </a:blip>
                <a:srcRect l="66527"/>
                <a:stretch/>
              </p:blipFill>
              <p:spPr>
                <a:xfrm>
                  <a:off x="3004329" y="4080606"/>
                  <a:ext cx="654148" cy="641268"/>
                </a:xfrm>
                <a:prstGeom prst="rect">
                  <a:avLst/>
                </a:prstGeom>
                <a:effectLst>
                  <a:outerShdw blurRad="50800" dist="38100" dir="2700000" algn="tl" rotWithShape="0">
                    <a:prstClr val="black">
                      <a:alpha val="40000"/>
                    </a:prstClr>
                  </a:outerShdw>
                </a:effectLst>
              </p:spPr>
            </p:pic>
            <p:sp>
              <p:nvSpPr>
                <p:cNvPr id="69" name="TextBox 68">
                  <a:extLst>
                    <a:ext uri="{FF2B5EF4-FFF2-40B4-BE49-F238E27FC236}">
                      <a16:creationId xmlns:a16="http://schemas.microsoft.com/office/drawing/2014/main" id="{65D0A776-EA59-48EC-A799-7CCB01B3270B}"/>
                    </a:ext>
                  </a:extLst>
                </p:cNvPr>
                <p:cNvSpPr txBox="1"/>
                <p:nvPr/>
              </p:nvSpPr>
              <p:spPr>
                <a:xfrm>
                  <a:off x="3035199" y="4304342"/>
                  <a:ext cx="623279" cy="247560"/>
                </a:xfrm>
                <a:prstGeom prst="rect">
                  <a:avLst/>
                </a:prstGeom>
                <a:noFill/>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outerShdw blurRad="50800" dist="38100" dir="2700000" algn="tl" rotWithShape="0">
                          <a:srgbClr val="000000">
                            <a:alpha val="43000"/>
                          </a:srgbClr>
                        </a:outerShdw>
                      </a:effectLst>
                      <a:uLnTx/>
                      <a:uFillTx/>
                      <a:latin typeface="Calibri"/>
                      <a:ea typeface="+mn-ea"/>
                      <a:cs typeface="+mn-cs"/>
                    </a:rPr>
                    <a:t>PARP</a:t>
                  </a:r>
                </a:p>
              </p:txBody>
            </p:sp>
          </p:grpSp>
          <p:grpSp>
            <p:nvGrpSpPr>
              <p:cNvPr id="70" name="Group 69"/>
              <p:cNvGrpSpPr/>
              <p:nvPr/>
            </p:nvGrpSpPr>
            <p:grpSpPr>
              <a:xfrm>
                <a:off x="4464961" y="3607866"/>
                <a:ext cx="800388" cy="541377"/>
                <a:chOff x="2890364" y="2825926"/>
                <a:chExt cx="800388" cy="541377"/>
              </a:xfrm>
            </p:grpSpPr>
            <p:pic>
              <p:nvPicPr>
                <p:cNvPr id="71" name="Picture 70" descr="new parp molecule.png"/>
                <p:cNvPicPr>
                  <a:picLocks noChangeAspect="1"/>
                </p:cNvPicPr>
                <p:nvPr/>
              </p:nvPicPr>
              <p:blipFill rotWithShape="1">
                <a:blip r:embed="rId12" cstate="print">
                  <a:extLst>
                    <a:ext uri="{28A0092B-C50C-407E-A947-70E740481C1C}">
                      <a14:useLocalDpi xmlns:a14="http://schemas.microsoft.com/office/drawing/2010/main" val="0"/>
                    </a:ext>
                  </a:extLst>
                </a:blip>
                <a:srcRect r="75305"/>
                <a:stretch/>
              </p:blipFill>
              <p:spPr>
                <a:xfrm>
                  <a:off x="3004343" y="2825926"/>
                  <a:ext cx="614117" cy="541377"/>
                </a:xfrm>
                <a:prstGeom prst="rect">
                  <a:avLst/>
                </a:prstGeom>
                <a:effectLst>
                  <a:outerShdw blurRad="50800" dist="38100" dir="2700000" algn="tl" rotWithShape="0">
                    <a:prstClr val="black">
                      <a:alpha val="40000"/>
                    </a:prstClr>
                  </a:outerShdw>
                </a:effectLst>
              </p:spPr>
            </p:pic>
            <p:sp>
              <p:nvSpPr>
                <p:cNvPr id="72" name="TextBox 71">
                  <a:extLst>
                    <a:ext uri="{FF2B5EF4-FFF2-40B4-BE49-F238E27FC236}">
                      <a16:creationId xmlns:a16="http://schemas.microsoft.com/office/drawing/2014/main" id="{65D0A776-EA59-48EC-A799-7CCB01B3270B}"/>
                    </a:ext>
                  </a:extLst>
                </p:cNvPr>
                <p:cNvSpPr txBox="1"/>
                <p:nvPr/>
              </p:nvSpPr>
              <p:spPr>
                <a:xfrm>
                  <a:off x="2890364" y="2929500"/>
                  <a:ext cx="800388" cy="360730"/>
                </a:xfrm>
                <a:prstGeom prst="rect">
                  <a:avLst/>
                </a:prstGeom>
                <a:noFill/>
              </p:spPr>
              <p:txBody>
                <a:bodyPr wrap="square" rtlCol="0">
                  <a:spAutoFit/>
                </a:bodyPr>
                <a:lstStyle/>
                <a:p>
                  <a:pPr marL="0" marR="0" lvl="0" indent="0" algn="ctr" defTabSz="609570" rtl="0" eaLnBrk="1" fontAlgn="auto" latinLnBrk="0" hangingPunct="1">
                    <a:lnSpc>
                      <a:spcPct val="9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outerShdw blurRad="50800" dist="38100" dir="2700000" algn="tl" rotWithShape="0">
                          <a:srgbClr val="000000">
                            <a:alpha val="43000"/>
                          </a:srgbClr>
                        </a:outerShdw>
                      </a:effectLst>
                      <a:uLnTx/>
                      <a:uFillTx/>
                      <a:latin typeface="Calibri"/>
                      <a:ea typeface="+mn-ea"/>
                      <a:cs typeface="+mn-cs"/>
                    </a:rPr>
                    <a:t>PARP inhibitor</a:t>
                  </a:r>
                </a:p>
              </p:txBody>
            </p:sp>
          </p:grpSp>
        </p:grpSp>
      </p:grpSp>
    </p:spTree>
    <p:extLst>
      <p:ext uri="{BB962C8B-B14F-4D97-AF65-F5344CB8AC3E}">
        <p14:creationId xmlns:p14="http://schemas.microsoft.com/office/powerpoint/2010/main" val="2650904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r="31398"/>
          <a:stretch/>
        </p:blipFill>
        <p:spPr>
          <a:xfrm>
            <a:off x="2081762" y="2153084"/>
            <a:ext cx="5433772" cy="1036323"/>
          </a:xfrm>
          <a:prstGeom prst="rect">
            <a:avLst/>
          </a:prstGeom>
        </p:spPr>
      </p:pic>
      <p:sp>
        <p:nvSpPr>
          <p:cNvPr id="26" name="Content Placeholder 2">
            <a:extLst>
              <a:ext uri="{FF2B5EF4-FFF2-40B4-BE49-F238E27FC236}">
                <a16:creationId xmlns:a16="http://schemas.microsoft.com/office/drawing/2014/main" id="{C17D8B27-FBB1-934E-B2C6-E2187FC3F808}"/>
              </a:ext>
            </a:extLst>
          </p:cNvPr>
          <p:cNvSpPr txBox="1">
            <a:spLocks/>
          </p:cNvSpPr>
          <p:nvPr/>
        </p:nvSpPr>
        <p:spPr>
          <a:xfrm>
            <a:off x="1778365" y="3214958"/>
            <a:ext cx="1602785" cy="478703"/>
          </a:xfrm>
          <a:prstGeom prst="rect">
            <a:avLst/>
          </a:prstGeom>
          <a:noFill/>
          <a:ln>
            <a:noFill/>
          </a:ln>
        </p:spPr>
        <p:txBody>
          <a:bodyPr vert="horz" lIns="121920" tIns="60960" rIns="121920" bIns="6096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chemeClr val="bg2">
                    <a:lumMod val="10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kern="1200">
                <a:solidFill>
                  <a:schemeClr val="bg2">
                    <a:lumMod val="10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Courier New" panose="02070309020205020404" pitchFamily="49" charset="0"/>
              <a:buChar char="o"/>
              <a:defRPr sz="1500" b="1" kern="1200">
                <a:solidFill>
                  <a:schemeClr val="bg2">
                    <a:lumMod val="10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Wingdings" panose="05000000000000000000" pitchFamily="2" charset="2"/>
              <a:buChar char="§"/>
              <a:defRPr sz="1350" b="1" kern="1200">
                <a:solidFill>
                  <a:schemeClr val="bg2">
                    <a:lumMod val="10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kern="1200">
                <a:solidFill>
                  <a:schemeClr val="bg2">
                    <a:lumMod val="10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0"/>
              </a:spcBef>
              <a:spcAft>
                <a:spcPts val="80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0000">
                    <a:lumMod val="50000"/>
                  </a:srgbClr>
                </a:solidFill>
                <a:effectLst/>
                <a:uLnTx/>
                <a:uFillTx/>
                <a:latin typeface="Arial"/>
                <a:ea typeface="+mn-ea"/>
                <a:cs typeface="Arial" panose="020B0604020202020204" pitchFamily="34" charset="0"/>
              </a:rPr>
              <a:t>Loss of heterozygosity (LOH)</a:t>
            </a:r>
          </a:p>
        </p:txBody>
      </p:sp>
      <p:sp>
        <p:nvSpPr>
          <p:cNvPr id="27" name="Content Placeholder 2">
            <a:extLst>
              <a:ext uri="{FF2B5EF4-FFF2-40B4-BE49-F238E27FC236}">
                <a16:creationId xmlns:a16="http://schemas.microsoft.com/office/drawing/2014/main" id="{E3D89476-3F9C-A342-989C-BC51F34F4DD7}"/>
              </a:ext>
            </a:extLst>
          </p:cNvPr>
          <p:cNvSpPr txBox="1">
            <a:spLocks/>
          </p:cNvSpPr>
          <p:nvPr/>
        </p:nvSpPr>
        <p:spPr>
          <a:xfrm>
            <a:off x="3194984" y="3214957"/>
            <a:ext cx="1263709" cy="965704"/>
          </a:xfrm>
          <a:prstGeom prst="rect">
            <a:avLst/>
          </a:prstGeom>
          <a:noFill/>
          <a:ln>
            <a:noFill/>
          </a:ln>
        </p:spPr>
        <p:txBody>
          <a:bodyPr vert="horz" lIns="121920" tIns="60960" rIns="121920" bIns="6096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chemeClr val="bg2">
                    <a:lumMod val="10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kern="1200">
                <a:solidFill>
                  <a:schemeClr val="bg2">
                    <a:lumMod val="10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Courier New" panose="02070309020205020404" pitchFamily="49" charset="0"/>
              <a:buChar char="o"/>
              <a:defRPr sz="1500" b="1" kern="1200">
                <a:solidFill>
                  <a:schemeClr val="bg2">
                    <a:lumMod val="10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Wingdings" panose="05000000000000000000" pitchFamily="2" charset="2"/>
              <a:buChar char="§"/>
              <a:defRPr sz="1350" b="1" kern="1200">
                <a:solidFill>
                  <a:schemeClr val="bg2">
                    <a:lumMod val="10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kern="1200">
                <a:solidFill>
                  <a:schemeClr val="bg2">
                    <a:lumMod val="10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0"/>
              </a:spcBef>
              <a:spcAft>
                <a:spcPts val="80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0000">
                    <a:lumMod val="50000"/>
                  </a:srgbClr>
                </a:solidFill>
                <a:effectLst/>
                <a:uLnTx/>
                <a:uFillTx/>
                <a:latin typeface="Arial"/>
                <a:ea typeface="+mn-ea"/>
                <a:cs typeface="Arial" panose="020B0604020202020204" pitchFamily="34" charset="0"/>
              </a:rPr>
              <a:t>Telomeric allelic imbalance (TAI)</a:t>
            </a:r>
          </a:p>
        </p:txBody>
      </p:sp>
      <p:sp>
        <p:nvSpPr>
          <p:cNvPr id="37" name="Content Placeholder 2">
            <a:extLst>
              <a:ext uri="{FF2B5EF4-FFF2-40B4-BE49-F238E27FC236}">
                <a16:creationId xmlns:a16="http://schemas.microsoft.com/office/drawing/2014/main" id="{2A549FC6-5160-264B-A167-ACD5730CFC04}"/>
              </a:ext>
            </a:extLst>
          </p:cNvPr>
          <p:cNvSpPr txBox="1">
            <a:spLocks/>
          </p:cNvSpPr>
          <p:nvPr/>
        </p:nvSpPr>
        <p:spPr>
          <a:xfrm>
            <a:off x="4299593" y="3214957"/>
            <a:ext cx="1309623" cy="893648"/>
          </a:xfrm>
          <a:prstGeom prst="rect">
            <a:avLst/>
          </a:prstGeom>
          <a:noFill/>
          <a:ln>
            <a:noFill/>
          </a:ln>
        </p:spPr>
        <p:txBody>
          <a:bodyPr vert="horz" lIns="121920" tIns="60960" rIns="121920" bIns="6096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chemeClr val="bg2">
                    <a:lumMod val="10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kern="1200">
                <a:solidFill>
                  <a:schemeClr val="bg2">
                    <a:lumMod val="10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Courier New" panose="02070309020205020404" pitchFamily="49" charset="0"/>
              <a:buChar char="o"/>
              <a:defRPr sz="1500" b="1" kern="1200">
                <a:solidFill>
                  <a:schemeClr val="bg2">
                    <a:lumMod val="10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Wingdings" panose="05000000000000000000" pitchFamily="2" charset="2"/>
              <a:buChar char="§"/>
              <a:defRPr sz="1350" b="1" kern="1200">
                <a:solidFill>
                  <a:schemeClr val="bg2">
                    <a:lumMod val="10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kern="1200">
                <a:solidFill>
                  <a:schemeClr val="bg2">
                    <a:lumMod val="10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0"/>
              </a:spcBef>
              <a:spcAft>
                <a:spcPts val="80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0000">
                    <a:lumMod val="50000"/>
                  </a:srgbClr>
                </a:solidFill>
                <a:effectLst/>
                <a:uLnTx/>
                <a:uFillTx/>
                <a:latin typeface="Arial"/>
                <a:ea typeface="+mn-ea"/>
                <a:cs typeface="Arial" panose="020B0604020202020204" pitchFamily="34" charset="0"/>
              </a:rPr>
              <a:t>Large-scale state transitions (LST)</a:t>
            </a:r>
          </a:p>
        </p:txBody>
      </p:sp>
      <p:sp>
        <p:nvSpPr>
          <p:cNvPr id="20" name="Title 1">
            <a:extLst>
              <a:ext uri="{FF2B5EF4-FFF2-40B4-BE49-F238E27FC236}">
                <a16:creationId xmlns:a16="http://schemas.microsoft.com/office/drawing/2014/main" id="{81CE874E-8CEF-FC47-9F16-B90EDC7FE6F1}"/>
              </a:ext>
            </a:extLst>
          </p:cNvPr>
          <p:cNvSpPr txBox="1">
            <a:spLocks/>
          </p:cNvSpPr>
          <p:nvPr/>
        </p:nvSpPr>
        <p:spPr>
          <a:xfrm>
            <a:off x="7855890" y="1485091"/>
            <a:ext cx="3795423" cy="669205"/>
          </a:xfrm>
          <a:prstGeom prst="rect">
            <a:avLst/>
          </a:prstGeom>
        </p:spPr>
        <p:txBody>
          <a:bodyPr vert="horz" lIns="121920" tIns="60960" rIns="121920" bIns="60960" rtlCol="0" anchor="t">
            <a:noAutofit/>
          </a:bodyPr>
          <a:lstStyle>
            <a:lvl1pPr algn="ctr" defTabSz="685800" rtl="0" eaLnBrk="1" latinLnBrk="0" hangingPunct="1">
              <a:lnSpc>
                <a:spcPct val="85000"/>
              </a:lnSpc>
              <a:spcBef>
                <a:spcPct val="0"/>
              </a:spcBef>
              <a:buNone/>
              <a:defRPr sz="3000" b="1" kern="1200">
                <a:solidFill>
                  <a:schemeClr val="tx2"/>
                </a:solidFill>
                <a:latin typeface="Arial" panose="020B0604020202020204" pitchFamily="34" charset="0"/>
                <a:ea typeface="+mj-ea"/>
                <a:cs typeface="Arial" panose="020B0604020202020204" pitchFamily="34" charset="0"/>
              </a:defRPr>
            </a:lvl1pPr>
          </a:lstStyle>
          <a:p>
            <a:pPr marL="0" marR="0" lvl="0" indent="0" algn="ctr" defTabSz="685800" rtl="0" eaLnBrk="1" fontAlgn="auto" latinLnBrk="0" hangingPunct="1">
              <a:lnSpc>
                <a:spcPct val="85000"/>
              </a:lnSpc>
              <a:spcBef>
                <a:spcPct val="0"/>
              </a:spcBef>
              <a:spcAft>
                <a:spcPts val="0"/>
              </a:spcAft>
              <a:buClrTx/>
              <a:buSzTx/>
              <a:buFontTx/>
              <a:buNone/>
              <a:tabLst/>
              <a:defRPr/>
            </a:pPr>
            <a:r>
              <a:rPr kumimoji="0" lang="en-US" sz="2133" b="1" i="0" u="none" strike="noStrike" kern="1200" cap="none" spc="0" normalizeH="0" baseline="0" noProof="0" dirty="0">
                <a:ln>
                  <a:noFill/>
                </a:ln>
                <a:solidFill>
                  <a:srgbClr val="000000"/>
                </a:solidFill>
                <a:effectLst/>
                <a:uLnTx/>
                <a:uFillTx/>
                <a:latin typeface="Arial"/>
                <a:ea typeface="+mj-ea"/>
                <a:cs typeface="Arial" panose="020B0604020202020204" pitchFamily="34" charset="0"/>
              </a:rPr>
              <a:t>FoundationOne LOH </a:t>
            </a:r>
          </a:p>
          <a:p>
            <a:pPr marL="0" marR="0" lvl="0" indent="0" algn="ctr" defTabSz="685800" rtl="0" eaLnBrk="1" fontAlgn="auto" latinLnBrk="0" hangingPunct="1">
              <a:lnSpc>
                <a:spcPct val="85000"/>
              </a:lnSpc>
              <a:spcBef>
                <a:spcPct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rial"/>
                <a:ea typeface="+mj-ea"/>
                <a:cs typeface="Arial" panose="020B0604020202020204" pitchFamily="34" charset="0"/>
              </a:rPr>
              <a:t>(CDx rucaparib, olaparib)</a:t>
            </a:r>
          </a:p>
        </p:txBody>
      </p:sp>
      <p:sp>
        <p:nvSpPr>
          <p:cNvPr id="35" name="Content Placeholder 2">
            <a:extLst>
              <a:ext uri="{FF2B5EF4-FFF2-40B4-BE49-F238E27FC236}">
                <a16:creationId xmlns:a16="http://schemas.microsoft.com/office/drawing/2014/main" id="{C3DF853F-58CD-B148-BEF9-18540E010C0C}"/>
              </a:ext>
            </a:extLst>
          </p:cNvPr>
          <p:cNvSpPr txBox="1">
            <a:spLocks/>
          </p:cNvSpPr>
          <p:nvPr/>
        </p:nvSpPr>
        <p:spPr>
          <a:xfrm>
            <a:off x="8020216" y="3204107"/>
            <a:ext cx="3466768" cy="478703"/>
          </a:xfrm>
          <a:prstGeom prst="rect">
            <a:avLst/>
          </a:prstGeom>
        </p:spPr>
        <p:txBody>
          <a:bodyPr vert="horz" lIns="121920" tIns="60960" rIns="121920" bIns="6096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chemeClr val="bg2">
                    <a:lumMod val="10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kern="1200">
                <a:solidFill>
                  <a:schemeClr val="bg2">
                    <a:lumMod val="10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Courier New" panose="02070309020205020404" pitchFamily="49" charset="0"/>
              <a:buChar char="o"/>
              <a:defRPr sz="1500" b="1" kern="1200">
                <a:solidFill>
                  <a:schemeClr val="bg2">
                    <a:lumMod val="10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Wingdings" panose="05000000000000000000" pitchFamily="2" charset="2"/>
              <a:buChar char="§"/>
              <a:defRPr sz="1350" b="1" kern="1200">
                <a:solidFill>
                  <a:schemeClr val="bg2">
                    <a:lumMod val="10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kern="1200">
                <a:solidFill>
                  <a:schemeClr val="bg2">
                    <a:lumMod val="10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0"/>
              </a:spcBef>
              <a:spcAft>
                <a:spcPts val="80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LOH</a:t>
            </a:r>
            <a:endParaRPr kumimoji="0" lang="en-US" sz="2667"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9" name="Title 1">
            <a:extLst>
              <a:ext uri="{FF2B5EF4-FFF2-40B4-BE49-F238E27FC236}">
                <a16:creationId xmlns:a16="http://schemas.microsoft.com/office/drawing/2014/main" id="{BBCFDB23-DAF1-9B41-A8DF-36EBC45D08C5}"/>
              </a:ext>
            </a:extLst>
          </p:cNvPr>
          <p:cNvSpPr txBox="1">
            <a:spLocks/>
          </p:cNvSpPr>
          <p:nvPr/>
        </p:nvSpPr>
        <p:spPr>
          <a:xfrm>
            <a:off x="1715240" y="1430078"/>
            <a:ext cx="4431483" cy="669205"/>
          </a:xfrm>
          <a:prstGeom prst="rect">
            <a:avLst/>
          </a:prstGeom>
          <a:noFill/>
          <a:ln>
            <a:noFill/>
          </a:ln>
        </p:spPr>
        <p:txBody>
          <a:bodyPr vert="horz" lIns="121920" tIns="60960" rIns="121920" bIns="60960" rtlCol="0" anchor="t">
            <a:noAutofit/>
          </a:bodyPr>
          <a:lstStyle>
            <a:lvl1pPr algn="ctr" defTabSz="685800" rtl="0" eaLnBrk="1" latinLnBrk="0" hangingPunct="1">
              <a:lnSpc>
                <a:spcPct val="85000"/>
              </a:lnSpc>
              <a:spcBef>
                <a:spcPct val="0"/>
              </a:spcBef>
              <a:buNone/>
              <a:defRPr sz="3000" b="1" kern="1200">
                <a:solidFill>
                  <a:schemeClr val="tx2"/>
                </a:solidFill>
                <a:latin typeface="Arial" panose="020B0604020202020204" pitchFamily="34" charset="0"/>
                <a:ea typeface="+mj-ea"/>
                <a:cs typeface="Arial" panose="020B0604020202020204" pitchFamily="34" charset="0"/>
              </a:defRPr>
            </a:lvl1pPr>
          </a:lstStyle>
          <a:p>
            <a:pPr marL="0" marR="0" lvl="0" indent="0" algn="ctr" defTabSz="685800" rtl="0" eaLnBrk="1" fontAlgn="auto" latinLnBrk="0" hangingPunct="1">
              <a:lnSpc>
                <a:spcPct val="85000"/>
              </a:lnSpc>
              <a:spcBef>
                <a:spcPct val="0"/>
              </a:spcBef>
              <a:spcAft>
                <a:spcPts val="0"/>
              </a:spcAft>
              <a:buClrTx/>
              <a:buSzTx/>
              <a:buFontTx/>
              <a:buNone/>
              <a:tabLst/>
              <a:defRPr/>
            </a:pPr>
            <a:r>
              <a:rPr kumimoji="0" lang="en-US" sz="2133" b="1" i="0" u="none" strike="noStrike" kern="1200" cap="none" spc="0" normalizeH="0" baseline="0" noProof="0" dirty="0">
                <a:ln>
                  <a:noFill/>
                </a:ln>
                <a:solidFill>
                  <a:srgbClr val="000000">
                    <a:lumMod val="50000"/>
                  </a:srgbClr>
                </a:solidFill>
                <a:effectLst/>
                <a:uLnTx/>
                <a:uFillTx/>
                <a:latin typeface="Arial"/>
                <a:ea typeface="+mj-ea"/>
                <a:cs typeface="Arial" panose="020B0604020202020204" pitchFamily="34" charset="0"/>
              </a:rPr>
              <a:t>myChoice </a:t>
            </a:r>
          </a:p>
          <a:p>
            <a:pPr marL="0" marR="0" lvl="0" indent="0" algn="ctr" defTabSz="685800" rtl="0" eaLnBrk="1" fontAlgn="auto" latinLnBrk="0" hangingPunct="1">
              <a:lnSpc>
                <a:spcPct val="85000"/>
              </a:lnSpc>
              <a:spcBef>
                <a:spcPct val="0"/>
              </a:spcBef>
              <a:spcAft>
                <a:spcPts val="0"/>
              </a:spcAft>
              <a:buClrTx/>
              <a:buSzTx/>
              <a:buFontTx/>
              <a:buNone/>
              <a:tabLst/>
              <a:defRPr/>
            </a:pPr>
            <a:r>
              <a:rPr kumimoji="0" lang="en-US" sz="1600" b="0" i="1" u="none" strike="noStrike" kern="1200" cap="none" spc="0" normalizeH="0" baseline="0" noProof="0" dirty="0">
                <a:ln>
                  <a:noFill/>
                </a:ln>
                <a:solidFill>
                  <a:srgbClr val="000000">
                    <a:lumMod val="50000"/>
                  </a:srgbClr>
                </a:solidFill>
                <a:effectLst/>
                <a:uLnTx/>
                <a:uFillTx/>
                <a:latin typeface="Arial"/>
                <a:ea typeface="+mj-ea"/>
                <a:cs typeface="Arial" panose="020B0604020202020204" pitchFamily="34" charset="0"/>
              </a:rPr>
              <a:t>(CDx olaparib, niraparib)</a:t>
            </a:r>
          </a:p>
        </p:txBody>
      </p:sp>
      <p:sp>
        <p:nvSpPr>
          <p:cNvPr id="40" name="Content Placeholder 2">
            <a:extLst>
              <a:ext uri="{FF2B5EF4-FFF2-40B4-BE49-F238E27FC236}">
                <a16:creationId xmlns:a16="http://schemas.microsoft.com/office/drawing/2014/main" id="{4C7C47B6-3256-2040-9A1B-E642E2616A2F}"/>
              </a:ext>
            </a:extLst>
          </p:cNvPr>
          <p:cNvSpPr txBox="1">
            <a:spLocks/>
          </p:cNvSpPr>
          <p:nvPr/>
        </p:nvSpPr>
        <p:spPr>
          <a:xfrm>
            <a:off x="893135" y="4161164"/>
            <a:ext cx="6776484" cy="1384777"/>
          </a:xfrm>
          <a:prstGeom prst="rect">
            <a:avLst/>
          </a:prstGeom>
          <a:noFill/>
          <a:ln>
            <a:noFill/>
          </a:ln>
        </p:spPr>
        <p:txBody>
          <a:bodyPr vert="horz" lIns="121920" tIns="60960" rIns="121920" bIns="6096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chemeClr val="bg2">
                    <a:lumMod val="10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kern="1200">
                <a:solidFill>
                  <a:schemeClr val="bg2">
                    <a:lumMod val="10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Courier New" panose="02070309020205020404" pitchFamily="49" charset="0"/>
              <a:buChar char="o"/>
              <a:defRPr sz="1500" b="1" kern="1200">
                <a:solidFill>
                  <a:schemeClr val="bg2">
                    <a:lumMod val="10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Wingdings" panose="05000000000000000000" pitchFamily="2" charset="2"/>
              <a:buChar char="§"/>
              <a:defRPr sz="1350" b="1" kern="1200">
                <a:solidFill>
                  <a:schemeClr val="bg2">
                    <a:lumMod val="10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kern="1200">
                <a:solidFill>
                  <a:schemeClr val="bg2">
                    <a:lumMod val="10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800"/>
              </a:spcAft>
              <a:buClrTx/>
              <a:buSzTx/>
              <a:buFont typeface="Arial" panose="020B0604020202020204" pitchFamily="34" charset="0"/>
              <a:buNone/>
              <a:tabLst/>
              <a:defRPr/>
            </a:pPr>
            <a:r>
              <a:rPr kumimoji="0" lang="en-US" sz="1867"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HR status is determined by </a:t>
            </a:r>
            <a:r>
              <a:rPr kumimoji="0" lang="en-US" sz="1867" b="1" i="0" u="none" strike="noStrike" kern="1200" cap="none" spc="0" normalizeH="0" baseline="0" noProof="0" dirty="0">
                <a:ln>
                  <a:noFill/>
                </a:ln>
                <a:solidFill>
                  <a:srgbClr val="09345A">
                    <a:lumMod val="90000"/>
                    <a:lumOff val="10000"/>
                  </a:srgbClr>
                </a:solidFill>
                <a:effectLst/>
                <a:uLnTx/>
                <a:uFillTx/>
                <a:latin typeface="Arial"/>
                <a:ea typeface="+mn-ea"/>
                <a:cs typeface="Arial" panose="020B0604020202020204" pitchFamily="34" charset="0"/>
              </a:rPr>
              <a:t>genomic instability score (GIS)</a:t>
            </a:r>
          </a:p>
          <a:p>
            <a:pPr marL="316984" marR="0" lvl="0" indent="-316984" algn="l" defTabSz="6858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867" b="1" i="0" u="none" strike="noStrike" kern="1200" cap="none" spc="0" normalizeH="0" baseline="0" noProof="0" dirty="0">
                <a:ln>
                  <a:noFill/>
                </a:ln>
                <a:solidFill>
                  <a:srgbClr val="000000">
                    <a:lumMod val="50000"/>
                  </a:srgbClr>
                </a:solidFill>
                <a:effectLst/>
                <a:uLnTx/>
                <a:uFillTx/>
                <a:latin typeface="Arial"/>
                <a:ea typeface="+mn-ea"/>
                <a:cs typeface="Arial" panose="020B0604020202020204" pitchFamily="34" charset="0"/>
              </a:rPr>
              <a:t>HR-deficient tumors: </a:t>
            </a:r>
            <a:r>
              <a:rPr kumimoji="0" lang="en-US" sz="1867" b="0" i="0" u="none" strike="noStrike" kern="1200" cap="none" spc="0" normalizeH="0" baseline="0" noProof="0" dirty="0">
                <a:ln>
                  <a:noFill/>
                </a:ln>
                <a:solidFill>
                  <a:srgbClr val="000000">
                    <a:lumMod val="50000"/>
                  </a:srgbClr>
                </a:solidFill>
                <a:effectLst/>
                <a:uLnTx/>
                <a:uFillTx/>
                <a:latin typeface="Arial"/>
                <a:ea typeface="+mn-ea"/>
                <a:cs typeface="Arial" panose="020B0604020202020204" pitchFamily="34" charset="0"/>
              </a:rPr>
              <a:t>tissue GIS ≥42 </a:t>
            </a:r>
            <a:r>
              <a:rPr kumimoji="0" lang="en-US" sz="1867" b="1" i="0" u="none" strike="noStrike" kern="1200" cap="none" spc="0" normalizeH="0" baseline="0" noProof="0" dirty="0">
                <a:ln>
                  <a:noFill/>
                </a:ln>
                <a:solidFill>
                  <a:srgbClr val="000000">
                    <a:lumMod val="50000"/>
                  </a:srgbClr>
                </a:solidFill>
                <a:effectLst/>
                <a:uLnTx/>
                <a:uFillTx/>
                <a:latin typeface="Arial"/>
                <a:ea typeface="+mn-ea"/>
                <a:cs typeface="Arial" panose="020B0604020202020204" pitchFamily="34" charset="0"/>
              </a:rPr>
              <a:t>OR</a:t>
            </a:r>
            <a:r>
              <a:rPr kumimoji="0" lang="en-US" sz="1867" b="0" i="0" u="none" strike="noStrike" kern="1200" cap="none" spc="0" normalizeH="0" baseline="0" noProof="0" dirty="0">
                <a:ln>
                  <a:noFill/>
                </a:ln>
                <a:solidFill>
                  <a:srgbClr val="000000">
                    <a:lumMod val="50000"/>
                  </a:srgbClr>
                </a:solidFill>
                <a:effectLst/>
                <a:uLnTx/>
                <a:uFillTx/>
                <a:latin typeface="Arial"/>
                <a:ea typeface="+mn-ea"/>
                <a:cs typeface="Arial" panose="020B0604020202020204" pitchFamily="34" charset="0"/>
              </a:rPr>
              <a:t> a </a:t>
            </a:r>
            <a:r>
              <a:rPr kumimoji="0" lang="en-US" sz="1867" b="0" i="1" u="none" strike="noStrike" kern="1200" cap="none" spc="0" normalizeH="0" baseline="0" noProof="0" dirty="0">
                <a:ln>
                  <a:noFill/>
                </a:ln>
                <a:solidFill>
                  <a:srgbClr val="000000">
                    <a:lumMod val="50000"/>
                  </a:srgbClr>
                </a:solidFill>
                <a:effectLst/>
                <a:uLnTx/>
                <a:uFillTx/>
                <a:latin typeface="Arial"/>
                <a:ea typeface="+mn-ea"/>
                <a:cs typeface="Arial" panose="020B0604020202020204" pitchFamily="34" charset="0"/>
              </a:rPr>
              <a:t>BRCA</a:t>
            </a:r>
            <a:r>
              <a:rPr kumimoji="0" lang="en-US" sz="1867" b="0" i="0" u="none" strike="noStrike" kern="1200" cap="none" spc="0" normalizeH="0" baseline="0" noProof="0" dirty="0">
                <a:ln>
                  <a:noFill/>
                </a:ln>
                <a:solidFill>
                  <a:srgbClr val="000000">
                    <a:lumMod val="50000"/>
                  </a:srgbClr>
                </a:solidFill>
                <a:effectLst/>
                <a:uLnTx/>
                <a:uFillTx/>
                <a:latin typeface="Arial"/>
                <a:ea typeface="+mn-ea"/>
                <a:cs typeface="Arial" panose="020B0604020202020204" pitchFamily="34" charset="0"/>
              </a:rPr>
              <a:t>m</a:t>
            </a:r>
          </a:p>
          <a:p>
            <a:pPr marL="316984" marR="0" lvl="0" indent="-316984" algn="l" defTabSz="6858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867" b="1" i="0" u="none" strike="noStrike" kern="1200" cap="none" spc="0" normalizeH="0" baseline="0" noProof="0" dirty="0">
                <a:ln>
                  <a:noFill/>
                </a:ln>
                <a:solidFill>
                  <a:srgbClr val="000000">
                    <a:lumMod val="50000"/>
                  </a:srgbClr>
                </a:solidFill>
                <a:effectLst/>
                <a:uLnTx/>
                <a:uFillTx/>
                <a:latin typeface="Arial"/>
                <a:ea typeface="+mn-ea"/>
                <a:cs typeface="Arial" panose="020B0604020202020204" pitchFamily="34" charset="0"/>
              </a:rPr>
              <a:t>HR-proficient tumors: </a:t>
            </a:r>
            <a:r>
              <a:rPr kumimoji="0" lang="en-US" sz="1867" b="0" i="0" u="none" strike="noStrike" kern="1200" cap="none" spc="0" normalizeH="0" baseline="0" noProof="0" dirty="0">
                <a:ln>
                  <a:noFill/>
                </a:ln>
                <a:solidFill>
                  <a:srgbClr val="000000">
                    <a:lumMod val="50000"/>
                  </a:srgbClr>
                </a:solidFill>
                <a:effectLst/>
                <a:uLnTx/>
                <a:uFillTx/>
                <a:latin typeface="Arial"/>
                <a:ea typeface="+mn-ea"/>
                <a:cs typeface="Arial" panose="020B0604020202020204" pitchFamily="34" charset="0"/>
              </a:rPr>
              <a:t>tissue GIS &lt;42</a:t>
            </a:r>
          </a:p>
          <a:p>
            <a:pPr marL="316984" marR="0" lvl="0" indent="-316984" algn="l" defTabSz="6858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000000">
                    <a:lumMod val="50000"/>
                  </a:srgbClr>
                </a:solidFill>
                <a:effectLst/>
                <a:uLnTx/>
                <a:uFillTx/>
                <a:latin typeface="Arial"/>
                <a:ea typeface="+mn-ea"/>
                <a:cs typeface="Arial" panose="020B0604020202020204" pitchFamily="34" charset="0"/>
              </a:rPr>
              <a:t>HR not determined</a:t>
            </a:r>
          </a:p>
          <a:p>
            <a:pPr marL="171450" marR="0" lvl="0" indent="-171450" algn="l" defTabSz="685800" rtl="0" eaLnBrk="1" fontAlgn="auto" latinLnBrk="0" hangingPunct="1">
              <a:lnSpc>
                <a:spcPct val="90000"/>
              </a:lnSpc>
              <a:spcBef>
                <a:spcPts val="0"/>
              </a:spcBef>
              <a:spcAft>
                <a:spcPts val="800"/>
              </a:spcAft>
              <a:buClrTx/>
              <a:buSzTx/>
              <a:buFont typeface="Arial" panose="020B0604020202020204" pitchFamily="34" charset="0"/>
              <a:buChar char="•"/>
              <a:tabLst/>
              <a:defRPr/>
            </a:pPr>
            <a:endParaRPr kumimoji="0" lang="en-US" sz="1867" b="0" i="0" u="none" strike="noStrike" kern="1200" cap="none" spc="0" normalizeH="0" baseline="0" noProof="0" dirty="0">
              <a:ln>
                <a:noFill/>
              </a:ln>
              <a:solidFill>
                <a:srgbClr val="000000">
                  <a:lumMod val="50000"/>
                </a:srgbClr>
              </a:solidFill>
              <a:effectLst/>
              <a:uLnTx/>
              <a:uFillTx/>
              <a:latin typeface="Arial"/>
              <a:ea typeface="+mn-ea"/>
              <a:cs typeface="Arial" panose="020B0604020202020204" pitchFamily="34" charset="0"/>
            </a:endParaRPr>
          </a:p>
        </p:txBody>
      </p:sp>
      <p:pic>
        <p:nvPicPr>
          <p:cNvPr id="24" name="Picture 23">
            <a:extLst>
              <a:ext uri="{FF2B5EF4-FFF2-40B4-BE49-F238E27FC236}">
                <a16:creationId xmlns:a16="http://schemas.microsoft.com/office/drawing/2014/main" id="{BF540FA4-FE6E-D444-B400-2454B1F3DFFB}"/>
              </a:ext>
            </a:extLst>
          </p:cNvPr>
          <p:cNvPicPr>
            <a:picLocks noChangeAspect="1"/>
          </p:cNvPicPr>
          <p:nvPr/>
        </p:nvPicPr>
        <p:blipFill>
          <a:blip r:embed="rId4" cstate="print">
            <a:duotone>
              <a:prstClr val="black"/>
              <a:schemeClr val="accent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138435" y="4223193"/>
            <a:ext cx="738659" cy="738659"/>
          </a:xfrm>
          <a:prstGeom prst="rect">
            <a:avLst/>
          </a:prstGeom>
          <a:noFill/>
          <a:ln>
            <a:noFill/>
          </a:ln>
        </p:spPr>
      </p:pic>
      <p:sp>
        <p:nvSpPr>
          <p:cNvPr id="7" name="Footer Placeholder 6"/>
          <p:cNvSpPr>
            <a:spLocks noGrp="1"/>
          </p:cNvSpPr>
          <p:nvPr>
            <p:ph type="ftr" sz="quarter" idx="13"/>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a</a:t>
            </a: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Tests have not been compared head to head. Paired with development of respective drugs.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https://www.fda.gov/MedicalDevices/ProductsandMedicalProcedures/InVitroDiagnostics/ucm301431.htm.</a:t>
            </a:r>
          </a:p>
        </p:txBody>
      </p:sp>
      <p:sp>
        <p:nvSpPr>
          <p:cNvPr id="6" name="Title 5"/>
          <p:cNvSpPr>
            <a:spLocks noGrp="1"/>
          </p:cNvSpPr>
          <p:nvPr>
            <p:ph type="title"/>
          </p:nvPr>
        </p:nvSpPr>
        <p:spPr/>
        <p:txBody>
          <a:bodyPr/>
          <a:lstStyle/>
          <a:p>
            <a:r>
              <a:rPr lang="en-CA" dirty="0"/>
              <a:t>How to Identify </a:t>
            </a:r>
            <a:r>
              <a:rPr lang="en-US" dirty="0"/>
              <a:t>Homologous Recombination Deficiency</a:t>
            </a:r>
            <a:r>
              <a:rPr lang="en-US" baseline="30000" dirty="0"/>
              <a:t>1,a</a:t>
            </a:r>
            <a:endParaRPr lang="en-CA" baseline="30000" dirty="0"/>
          </a:p>
        </p:txBody>
      </p:sp>
      <p:sp>
        <p:nvSpPr>
          <p:cNvPr id="5" name="TextBox 4">
            <a:extLst>
              <a:ext uri="{FF2B5EF4-FFF2-40B4-BE49-F238E27FC236}">
                <a16:creationId xmlns:a16="http://schemas.microsoft.com/office/drawing/2014/main" id="{46AB9ED7-CA60-6D43-AA19-21222A5B1FD4}"/>
              </a:ext>
            </a:extLst>
          </p:cNvPr>
          <p:cNvSpPr txBox="1"/>
          <p:nvPr/>
        </p:nvSpPr>
        <p:spPr>
          <a:xfrm>
            <a:off x="7315202" y="4161163"/>
            <a:ext cx="4876799" cy="2411366"/>
          </a:xfrm>
          <a:prstGeom prst="rect">
            <a:avLst/>
          </a:prstGeom>
          <a:noFill/>
        </p:spPr>
        <p:txBody>
          <a:bodyPr wrap="square" rtlCol="0">
            <a:spAutoFit/>
          </a:bodyPr>
          <a:lstStyle/>
          <a:p>
            <a:pPr marL="316984" marR="0" lvl="0" indent="-316984" algn="l" defTabSz="121917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867" b="1" i="0" u="none" strike="noStrike" kern="1200" cap="none" spc="0" normalizeH="0" baseline="0" noProof="0" dirty="0">
                <a:ln>
                  <a:noFill/>
                </a:ln>
                <a:solidFill>
                  <a:srgbClr val="000000"/>
                </a:solidFill>
                <a:effectLst/>
                <a:uLnTx/>
                <a:uFillTx/>
                <a:latin typeface="Arial"/>
                <a:ea typeface="+mn-ea"/>
                <a:cs typeface="+mn-cs"/>
              </a:rPr>
              <a:t>HRR pathway–related genes</a:t>
            </a:r>
            <a:br>
              <a:rPr kumimoji="0" lang="en-US" sz="1867" b="1" i="0" u="none" strike="noStrike" kern="1200" cap="none" spc="0" normalizeH="0" baseline="0" noProof="0" dirty="0">
                <a:ln>
                  <a:noFill/>
                </a:ln>
                <a:solidFill>
                  <a:srgbClr val="000000"/>
                </a:solidFill>
                <a:effectLst/>
                <a:uLnTx/>
                <a:uFillTx/>
                <a:latin typeface="Arial"/>
                <a:ea typeface="+mn-ea"/>
                <a:cs typeface="+mn-cs"/>
              </a:rPr>
            </a:br>
            <a:r>
              <a:rPr kumimoji="0" lang="en-US" sz="1867" b="0" i="1" u="none" strike="noStrike" kern="1200" cap="none" spc="0" normalizeH="0" baseline="0" noProof="0" dirty="0">
                <a:ln>
                  <a:noFill/>
                </a:ln>
                <a:solidFill>
                  <a:srgbClr val="000000"/>
                </a:solidFill>
                <a:effectLst/>
                <a:uLnTx/>
                <a:uFillTx/>
                <a:latin typeface="Arial"/>
                <a:ea typeface="+mn-ea"/>
                <a:cs typeface="+mn-cs"/>
              </a:rPr>
              <a:t>BRCA </a:t>
            </a:r>
            <a:r>
              <a:rPr kumimoji="0" lang="en-US" sz="1867" b="0" i="0" u="none" strike="noStrike" kern="1200" cap="none" spc="0" normalizeH="0" baseline="0" noProof="0" dirty="0">
                <a:ln>
                  <a:noFill/>
                </a:ln>
                <a:solidFill>
                  <a:srgbClr val="000000"/>
                </a:solidFill>
                <a:effectLst/>
                <a:uLnTx/>
                <a:uFillTx/>
                <a:latin typeface="Arial"/>
                <a:ea typeface="+mn-ea"/>
                <a:cs typeface="+mn-cs"/>
              </a:rPr>
              <a:t>(germline, somatic)</a:t>
            </a:r>
          </a:p>
          <a:p>
            <a:pPr marL="316984" marR="0" lvl="0" indent="-316984" algn="l" defTabSz="121917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867" b="1" i="0" u="none" strike="noStrike" kern="1200" cap="none" spc="0" normalizeH="0" baseline="0" noProof="0" dirty="0">
                <a:ln>
                  <a:noFill/>
                </a:ln>
                <a:solidFill>
                  <a:srgbClr val="000000"/>
                </a:solidFill>
                <a:effectLst/>
                <a:uLnTx/>
                <a:uFillTx/>
                <a:latin typeface="Arial"/>
                <a:ea typeface="+mn-ea"/>
                <a:cs typeface="+mn-cs"/>
              </a:rPr>
              <a:t>Non-</a:t>
            </a:r>
            <a:r>
              <a:rPr kumimoji="0" lang="en-US" sz="1867" b="1" i="1" u="none" strike="noStrike" kern="1200" cap="none" spc="0" normalizeH="0" baseline="0" noProof="0" dirty="0">
                <a:ln>
                  <a:noFill/>
                </a:ln>
                <a:solidFill>
                  <a:srgbClr val="000000"/>
                </a:solidFill>
                <a:effectLst/>
                <a:uLnTx/>
                <a:uFillTx/>
                <a:latin typeface="Arial"/>
                <a:ea typeface="+mn-ea"/>
                <a:cs typeface="+mn-cs"/>
              </a:rPr>
              <a:t>BRCA</a:t>
            </a:r>
            <a:r>
              <a:rPr kumimoji="0" lang="en-US" sz="1867" b="1" i="0" u="none" strike="noStrike" kern="1200" cap="none" spc="0" normalizeH="0" baseline="0" noProof="0" dirty="0">
                <a:ln>
                  <a:noFill/>
                </a:ln>
                <a:solidFill>
                  <a:srgbClr val="000000"/>
                </a:solidFill>
                <a:effectLst/>
                <a:uLnTx/>
                <a:uFillTx/>
                <a:latin typeface="Arial"/>
                <a:ea typeface="+mn-ea"/>
                <a:cs typeface="+mn-cs"/>
              </a:rPr>
              <a:t> HRR gene mutations </a:t>
            </a:r>
            <a:br>
              <a:rPr kumimoji="0" lang="en-US" sz="1867" b="1" i="0" u="none" strike="noStrike" kern="1200" cap="none" spc="0" normalizeH="0" baseline="0" noProof="0" dirty="0">
                <a:ln>
                  <a:noFill/>
                </a:ln>
                <a:solidFill>
                  <a:srgbClr val="000000"/>
                </a:solidFill>
                <a:effectLst/>
                <a:uLnTx/>
                <a:uFillTx/>
                <a:latin typeface="Arial"/>
                <a:ea typeface="+mn-ea"/>
                <a:cs typeface="+mn-cs"/>
              </a:rPr>
            </a:br>
            <a:r>
              <a:rPr kumimoji="0" lang="en-US" sz="1867" b="0" i="0" u="none" strike="noStrike" kern="1200" cap="none" spc="0" normalizeH="0" baseline="0" noProof="0" dirty="0">
                <a:ln>
                  <a:noFill/>
                </a:ln>
                <a:solidFill>
                  <a:srgbClr val="000000"/>
                </a:solidFill>
                <a:effectLst/>
                <a:uLnTx/>
                <a:uFillTx/>
                <a:latin typeface="Arial"/>
                <a:ea typeface="+mn-ea"/>
                <a:cs typeface="+mn-cs"/>
              </a:rPr>
              <a:t>(eg, </a:t>
            </a:r>
            <a:r>
              <a:rPr kumimoji="0" lang="en-US" sz="1867" b="0" i="1" u="none" strike="noStrike" kern="1200" cap="none" spc="0" normalizeH="0" baseline="0" noProof="0" dirty="0">
                <a:ln>
                  <a:noFill/>
                </a:ln>
                <a:solidFill>
                  <a:srgbClr val="000000"/>
                </a:solidFill>
                <a:effectLst/>
                <a:uLnTx/>
                <a:uFillTx/>
                <a:latin typeface="Arial"/>
                <a:ea typeface="+mn-ea"/>
                <a:cs typeface="+mn-cs"/>
              </a:rPr>
              <a:t>RAD51C, RAD51D, BRIP1, ATM, CDK12, CHEK1, CHEK2</a:t>
            </a:r>
            <a:r>
              <a:rPr kumimoji="0" lang="en-US" sz="1867" b="0" i="0" u="none" strike="noStrike" kern="1200" cap="none" spc="0" normalizeH="0" baseline="0" noProof="0" dirty="0">
                <a:ln>
                  <a:noFill/>
                </a:ln>
                <a:solidFill>
                  <a:srgbClr val="000000"/>
                </a:solidFill>
                <a:effectLst/>
                <a:uLnTx/>
                <a:uFillTx/>
                <a:latin typeface="Arial"/>
                <a:ea typeface="+mn-ea"/>
                <a:cs typeface="+mn-cs"/>
              </a:rPr>
              <a:t>)</a:t>
            </a:r>
          </a:p>
          <a:p>
            <a:pPr marL="316984" marR="0" lvl="0" indent="-316984" algn="l" defTabSz="1219170"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a:p>
            <a:pPr marL="316984" marR="0" lvl="0" indent="-316984" algn="l" defTabSz="1219170"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sp>
        <p:nvSpPr>
          <p:cNvPr id="16" name="TextBox 15"/>
          <p:cNvSpPr txBox="1"/>
          <p:nvPr/>
        </p:nvSpPr>
        <p:spPr>
          <a:xfrm>
            <a:off x="5860626" y="2406071"/>
            <a:ext cx="1457129" cy="492443"/>
          </a:xfrm>
          <a:prstGeom prst="rect">
            <a:avLst/>
          </a:prstGeom>
          <a:noFill/>
        </p:spPr>
        <p:txBody>
          <a:bodyPr wrap="non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1168B3"/>
                </a:solidFill>
                <a:effectLst/>
                <a:uLnTx/>
                <a:uFillTx/>
                <a:latin typeface="Arial"/>
                <a:ea typeface="+mn-ea"/>
                <a:cs typeface="+mn-cs"/>
              </a:rPr>
              <a:t>myChoice</a:t>
            </a:r>
            <a:r>
              <a:rPr kumimoji="0" lang="en-US" sz="1600" b="1" i="0" u="none" strike="noStrike" kern="1200" cap="none" spc="0" normalizeH="0" baseline="0" noProof="0" dirty="0">
                <a:ln>
                  <a:noFill/>
                </a:ln>
                <a:solidFill>
                  <a:srgbClr val="1168B3"/>
                </a:solidFill>
                <a:effectLst/>
                <a:uLnTx/>
                <a:uFillTx/>
                <a:latin typeface="Arial"/>
                <a:ea typeface="+mn-ea"/>
                <a:cs typeface="+mn-cs"/>
              </a:rPr>
              <a:t> </a:t>
            </a:r>
            <a:r>
              <a:rPr kumimoji="0" lang="en-US" sz="1600" b="1" i="0" u="none" strike="noStrike" kern="1200" cap="none" spc="0" normalizeH="0" baseline="0" noProof="0" dirty="0" err="1">
                <a:ln>
                  <a:noFill/>
                </a:ln>
                <a:solidFill>
                  <a:srgbClr val="1168B3"/>
                </a:solidFill>
                <a:effectLst/>
                <a:uLnTx/>
                <a:uFillTx/>
                <a:latin typeface="Arial"/>
                <a:ea typeface="+mn-ea"/>
                <a:cs typeface="+mn-cs"/>
              </a:rPr>
              <a:t>HRd</a:t>
            </a:r>
            <a:endParaRPr kumimoji="0" lang="en-US" sz="1600" b="1" i="0" u="none" strike="noStrike" kern="1200" cap="none" spc="0" normalizeH="0" baseline="0" noProof="0" dirty="0">
              <a:ln>
                <a:noFill/>
              </a:ln>
              <a:solidFill>
                <a:srgbClr val="1168B3"/>
              </a:solidFill>
              <a:effectLst/>
              <a:uLnTx/>
              <a:uFillTx/>
              <a:latin typeface="Arial"/>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168B3"/>
                </a:solidFill>
                <a:effectLst/>
                <a:uLnTx/>
                <a:uFillTx/>
                <a:latin typeface="Arial"/>
                <a:ea typeface="+mn-ea"/>
                <a:cs typeface="+mn-cs"/>
              </a:rPr>
              <a:t>Score</a:t>
            </a:r>
          </a:p>
        </p:txBody>
      </p:sp>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94594"/>
          <a:stretch/>
        </p:blipFill>
        <p:spPr>
          <a:xfrm>
            <a:off x="9444485" y="2213283"/>
            <a:ext cx="428232" cy="1036323"/>
          </a:xfrm>
          <a:prstGeom prst="rect">
            <a:avLst/>
          </a:prstGeom>
        </p:spPr>
      </p:pic>
    </p:spTree>
    <p:extLst>
      <p:ext uri="{BB962C8B-B14F-4D97-AF65-F5344CB8AC3E}">
        <p14:creationId xmlns:p14="http://schemas.microsoft.com/office/powerpoint/2010/main" val="2655758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351" y="44780"/>
            <a:ext cx="9653196" cy="1069801"/>
          </a:xfrm>
        </p:spPr>
        <p:txBody>
          <a:bodyPr>
            <a:noAutofit/>
          </a:bodyPr>
          <a:lstStyle/>
          <a:p>
            <a:r>
              <a:rPr lang="en-US" sz="3600" dirty="0"/>
              <a:t>Integrated </a:t>
            </a:r>
            <a:r>
              <a:rPr lang="en-US" dirty="0"/>
              <a:t>Maintenance</a:t>
            </a:r>
            <a:r>
              <a:rPr lang="en-US" sz="3600" dirty="0"/>
              <a:t> Treatment Paradigm </a:t>
            </a:r>
            <a:br>
              <a:rPr lang="en-US" sz="3600" dirty="0"/>
            </a:br>
            <a:r>
              <a:rPr lang="en-US" sz="3600" dirty="0"/>
              <a:t>for Use in 1-L Ovarian Cancer </a:t>
            </a:r>
            <a:r>
              <a:rPr lang="en-US" sz="3600" baseline="30000" dirty="0"/>
              <a:t>(2020)</a:t>
            </a:r>
            <a:endParaRPr lang="en-US" sz="3600" dirty="0">
              <a:solidFill>
                <a:schemeClr val="tx2"/>
              </a:solidFill>
            </a:endParaRPr>
          </a:p>
        </p:txBody>
      </p:sp>
      <p:graphicFrame>
        <p:nvGraphicFramePr>
          <p:cNvPr id="9" name="Diagram 8">
            <a:extLst>
              <a:ext uri="{FF2B5EF4-FFF2-40B4-BE49-F238E27FC236}">
                <a16:creationId xmlns:a16="http://schemas.microsoft.com/office/drawing/2014/main" id="{C7BBC536-48DD-B946-847A-9BAC32306004}"/>
              </a:ext>
            </a:extLst>
          </p:cNvPr>
          <p:cNvGraphicFramePr/>
          <p:nvPr/>
        </p:nvGraphicFramePr>
        <p:xfrm>
          <a:off x="2533286" y="963999"/>
          <a:ext cx="8128000" cy="5638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4F7548E9-92FB-7448-9A50-F57A88BFB7AD}"/>
              </a:ext>
            </a:extLst>
          </p:cNvPr>
          <p:cNvSpPr txBox="1"/>
          <p:nvPr/>
        </p:nvSpPr>
        <p:spPr>
          <a:xfrm>
            <a:off x="2290530" y="1742071"/>
            <a:ext cx="2100255" cy="954300"/>
          </a:xfrm>
          <a:prstGeom prst="rect">
            <a:avLst/>
          </a:prstGeom>
          <a:noFill/>
          <a:ln>
            <a:solidFill>
              <a:schemeClr val="accent1"/>
            </a:solidFill>
          </a:ln>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a:ea typeface="+mn-ea"/>
                <a:cs typeface="+mn-cs"/>
              </a:rPr>
              <a:t>Decision #1</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Arial"/>
                <a:ea typeface="+mn-ea"/>
                <a:cs typeface="+mn-cs"/>
              </a:rPr>
              <a:t>NACT vs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Arial"/>
                <a:ea typeface="+mn-ea"/>
                <a:cs typeface="+mn-cs"/>
              </a:rPr>
              <a:t>Primary debulking</a:t>
            </a:r>
          </a:p>
        </p:txBody>
      </p:sp>
      <p:sp>
        <p:nvSpPr>
          <p:cNvPr id="16" name="TextBox 15">
            <a:extLst>
              <a:ext uri="{FF2B5EF4-FFF2-40B4-BE49-F238E27FC236}">
                <a16:creationId xmlns:a16="http://schemas.microsoft.com/office/drawing/2014/main" id="{24918754-ECB4-3540-BDAE-D7D753B670B4}"/>
              </a:ext>
            </a:extLst>
          </p:cNvPr>
          <p:cNvSpPr txBox="1"/>
          <p:nvPr/>
        </p:nvSpPr>
        <p:spPr>
          <a:xfrm>
            <a:off x="2533286" y="4869822"/>
            <a:ext cx="2083134" cy="666977"/>
          </a:xfrm>
          <a:prstGeom prst="rect">
            <a:avLst/>
          </a:prstGeom>
          <a:noFill/>
          <a:ln>
            <a:solidFill>
              <a:schemeClr val="accent1"/>
            </a:solidFill>
          </a:ln>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a:ea typeface="+mn-ea"/>
                <a:cs typeface="+mn-cs"/>
              </a:rPr>
              <a:t>Decision #2</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Arial"/>
                <a:ea typeface="+mn-ea"/>
                <a:cs typeface="+mn-cs"/>
              </a:rPr>
              <a:t>Bevacizumab Y/N</a:t>
            </a:r>
          </a:p>
        </p:txBody>
      </p:sp>
      <p:sp>
        <p:nvSpPr>
          <p:cNvPr id="17" name="Down Arrow 16">
            <a:extLst>
              <a:ext uri="{FF2B5EF4-FFF2-40B4-BE49-F238E27FC236}">
                <a16:creationId xmlns:a16="http://schemas.microsoft.com/office/drawing/2014/main" id="{05AF289B-A387-C349-80EB-FEF5D3B80909}"/>
              </a:ext>
            </a:extLst>
          </p:cNvPr>
          <p:cNvSpPr/>
          <p:nvPr/>
        </p:nvSpPr>
        <p:spPr>
          <a:xfrm>
            <a:off x="2395250" y="2751716"/>
            <a:ext cx="484632" cy="5773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9" name="Down Arrow 18">
            <a:extLst>
              <a:ext uri="{FF2B5EF4-FFF2-40B4-BE49-F238E27FC236}">
                <a16:creationId xmlns:a16="http://schemas.microsoft.com/office/drawing/2014/main" id="{68C4CA73-ED97-204E-A355-AF7B7C825186}"/>
              </a:ext>
            </a:extLst>
          </p:cNvPr>
          <p:cNvSpPr/>
          <p:nvPr/>
        </p:nvSpPr>
        <p:spPr>
          <a:xfrm rot="10800000">
            <a:off x="3263396" y="4386176"/>
            <a:ext cx="484632" cy="472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id="{9D383E69-96CC-D443-B629-7100E64DEB00}"/>
              </a:ext>
            </a:extLst>
          </p:cNvPr>
          <p:cNvSpPr txBox="1"/>
          <p:nvPr/>
        </p:nvSpPr>
        <p:spPr>
          <a:xfrm>
            <a:off x="6437649" y="6120301"/>
            <a:ext cx="1511952" cy="666977"/>
          </a:xfrm>
          <a:prstGeom prst="rect">
            <a:avLst/>
          </a:prstGeom>
          <a:noFill/>
          <a:ln>
            <a:solidFill>
              <a:schemeClr val="accent1"/>
            </a:solidFill>
          </a:ln>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a:ea typeface="+mn-ea"/>
                <a:cs typeface="+mn-cs"/>
              </a:rPr>
              <a:t>Decision #3</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Arial"/>
                <a:ea typeface="+mn-ea"/>
                <a:cs typeface="+mn-cs"/>
              </a:rPr>
              <a:t>Add </a:t>
            </a:r>
            <a:r>
              <a:rPr kumimoji="0" lang="en-US" sz="1867" b="0" i="0" u="none" strike="noStrike" kern="1200" cap="none" spc="0" normalizeH="0" baseline="0" noProof="0" dirty="0" err="1">
                <a:ln>
                  <a:noFill/>
                </a:ln>
                <a:solidFill>
                  <a:srgbClr val="000000"/>
                </a:solidFill>
                <a:effectLst/>
                <a:uLnTx/>
                <a:uFillTx/>
                <a:latin typeface="Arial"/>
                <a:ea typeface="+mn-ea"/>
                <a:cs typeface="+mn-cs"/>
              </a:rPr>
              <a:t>PARPi</a:t>
            </a:r>
            <a:r>
              <a:rPr kumimoji="0" lang="en-US" sz="1867" b="0" i="0" u="none" strike="noStrike" kern="1200" cap="none" spc="0" normalizeH="0" baseline="0" noProof="0" dirty="0">
                <a:ln>
                  <a:noFill/>
                </a:ln>
                <a:solidFill>
                  <a:srgbClr val="000000"/>
                </a:solidFill>
                <a:effectLst/>
                <a:uLnTx/>
                <a:uFillTx/>
                <a:latin typeface="Arial"/>
                <a:ea typeface="+mn-ea"/>
                <a:cs typeface="+mn-cs"/>
              </a:rPr>
              <a:t>?</a:t>
            </a:r>
          </a:p>
        </p:txBody>
      </p:sp>
      <p:sp>
        <p:nvSpPr>
          <p:cNvPr id="21" name="Down Arrow 20">
            <a:extLst>
              <a:ext uri="{FF2B5EF4-FFF2-40B4-BE49-F238E27FC236}">
                <a16:creationId xmlns:a16="http://schemas.microsoft.com/office/drawing/2014/main" id="{19A8860F-60D6-7144-95C6-B4BE2732A8C8}"/>
              </a:ext>
            </a:extLst>
          </p:cNvPr>
          <p:cNvSpPr/>
          <p:nvPr/>
        </p:nvSpPr>
        <p:spPr>
          <a:xfrm rot="10800000">
            <a:off x="7540694" y="5625708"/>
            <a:ext cx="484632" cy="472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140FE73B-4FE0-724C-9B1D-479CC4919114}"/>
              </a:ext>
            </a:extLst>
          </p:cNvPr>
          <p:cNvSpPr txBox="1"/>
          <p:nvPr/>
        </p:nvSpPr>
        <p:spPr>
          <a:xfrm>
            <a:off x="10643859" y="1319971"/>
            <a:ext cx="1103700" cy="92333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SOLO-1</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PRIMA</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75000"/>
                  </a:prstClr>
                </a:solidFill>
                <a:effectLst/>
                <a:uLnTx/>
                <a:uFillTx/>
                <a:latin typeface="Arial"/>
                <a:ea typeface="+mn-ea"/>
                <a:cs typeface="+mn-cs"/>
              </a:rPr>
              <a:t>ATHENA</a:t>
            </a:r>
          </a:p>
        </p:txBody>
      </p:sp>
      <p:sp>
        <p:nvSpPr>
          <p:cNvPr id="23" name="TextBox 22">
            <a:extLst>
              <a:ext uri="{FF2B5EF4-FFF2-40B4-BE49-F238E27FC236}">
                <a16:creationId xmlns:a16="http://schemas.microsoft.com/office/drawing/2014/main" id="{620C3EE0-3C9C-404C-B97B-6C0BAC213FA0}"/>
              </a:ext>
            </a:extLst>
          </p:cNvPr>
          <p:cNvSpPr txBox="1"/>
          <p:nvPr/>
        </p:nvSpPr>
        <p:spPr>
          <a:xfrm>
            <a:off x="10625782" y="2665743"/>
            <a:ext cx="1103700" cy="64633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75000"/>
                  </a:prstClr>
                </a:solidFill>
                <a:effectLst/>
                <a:uLnTx/>
                <a:uFillTx/>
                <a:latin typeface="Arial"/>
                <a:ea typeface="+mn-ea"/>
                <a:cs typeface="+mn-cs"/>
              </a:rPr>
              <a:t>PRIMA</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75000"/>
                  </a:prstClr>
                </a:solidFill>
                <a:effectLst/>
                <a:uLnTx/>
                <a:uFillTx/>
                <a:latin typeface="Arial"/>
                <a:ea typeface="+mn-ea"/>
                <a:cs typeface="+mn-cs"/>
              </a:rPr>
              <a:t>ATHENA</a:t>
            </a:r>
          </a:p>
        </p:txBody>
      </p:sp>
      <p:sp>
        <p:nvSpPr>
          <p:cNvPr id="24" name="TextBox 23">
            <a:extLst>
              <a:ext uri="{FF2B5EF4-FFF2-40B4-BE49-F238E27FC236}">
                <a16:creationId xmlns:a16="http://schemas.microsoft.com/office/drawing/2014/main" id="{5142ADDA-E3C9-E842-BA82-5E08F6EBD7F2}"/>
              </a:ext>
            </a:extLst>
          </p:cNvPr>
          <p:cNvSpPr txBox="1"/>
          <p:nvPr/>
        </p:nvSpPr>
        <p:spPr>
          <a:xfrm>
            <a:off x="10638699" y="4274982"/>
            <a:ext cx="1142172" cy="369332"/>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PAOLA-1</a:t>
            </a:r>
          </a:p>
        </p:txBody>
      </p:sp>
      <p:sp>
        <p:nvSpPr>
          <p:cNvPr id="25" name="TextBox 24">
            <a:extLst>
              <a:ext uri="{FF2B5EF4-FFF2-40B4-BE49-F238E27FC236}">
                <a16:creationId xmlns:a16="http://schemas.microsoft.com/office/drawing/2014/main" id="{B2C30602-638E-EE4B-B7E0-9DE0C468985D}"/>
              </a:ext>
            </a:extLst>
          </p:cNvPr>
          <p:cNvSpPr txBox="1"/>
          <p:nvPr/>
        </p:nvSpPr>
        <p:spPr>
          <a:xfrm>
            <a:off x="10636119" y="5434771"/>
            <a:ext cx="1172116" cy="64633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GOG 218</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GOG 262</a:t>
            </a:r>
          </a:p>
        </p:txBody>
      </p:sp>
      <p:sp>
        <p:nvSpPr>
          <p:cNvPr id="26" name="TextBox 25">
            <a:extLst>
              <a:ext uri="{FF2B5EF4-FFF2-40B4-BE49-F238E27FC236}">
                <a16:creationId xmlns:a16="http://schemas.microsoft.com/office/drawing/2014/main" id="{A07E4005-8F0A-1144-BCC6-A6C557D53B64}"/>
              </a:ext>
            </a:extLst>
          </p:cNvPr>
          <p:cNvSpPr txBox="1"/>
          <p:nvPr/>
        </p:nvSpPr>
        <p:spPr>
          <a:xfrm>
            <a:off x="9847776" y="379224"/>
            <a:ext cx="2109873" cy="58477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Arial"/>
                <a:ea typeface="+mn-ea"/>
                <a:cs typeface="+mn-cs"/>
              </a:rPr>
              <a:t>Supporting Phase 3</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Arial"/>
                <a:ea typeface="+mn-ea"/>
                <a:cs typeface="+mn-cs"/>
              </a:rPr>
              <a:t>NEJM Publications</a:t>
            </a:r>
          </a:p>
        </p:txBody>
      </p:sp>
      <p:sp>
        <p:nvSpPr>
          <p:cNvPr id="18" name="TextBox 17">
            <a:extLst>
              <a:ext uri="{FF2B5EF4-FFF2-40B4-BE49-F238E27FC236}">
                <a16:creationId xmlns:a16="http://schemas.microsoft.com/office/drawing/2014/main" id="{13F9E9A5-EF73-F247-9A22-8BEE08B8FC0D}"/>
              </a:ext>
            </a:extLst>
          </p:cNvPr>
          <p:cNvSpPr txBox="1"/>
          <p:nvPr/>
        </p:nvSpPr>
        <p:spPr>
          <a:xfrm>
            <a:off x="170564" y="2630431"/>
            <a:ext cx="2000208" cy="1816266"/>
          </a:xfrm>
          <a:prstGeom prst="rect">
            <a:avLst/>
          </a:prstGeom>
          <a:noFill/>
          <a:ln>
            <a:solidFill>
              <a:schemeClr val="accent1"/>
            </a:solid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a:ea typeface="+mn-ea"/>
                <a:cs typeface="+mn-cs"/>
              </a:rPr>
              <a:t>Testing</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Arial"/>
                <a:ea typeface="+mn-ea"/>
                <a:cs typeface="+mn-cs"/>
              </a:rPr>
              <a:t>- Germ line </a:t>
            </a:r>
            <a:r>
              <a:rPr kumimoji="0" lang="en-US" sz="1867" b="0" i="0" u="sng" strike="noStrike" kern="1200" cap="none" spc="0" normalizeH="0" baseline="0" noProof="0" dirty="0">
                <a:ln>
                  <a:noFill/>
                </a:ln>
                <a:solidFill>
                  <a:srgbClr val="000000"/>
                </a:solidFill>
                <a:effectLst/>
                <a:uLnTx/>
                <a:uFillTx/>
                <a:latin typeface="Arial"/>
                <a:ea typeface="+mn-ea"/>
                <a:cs typeface="+mn-cs"/>
              </a:rPr>
              <a:t>panel</a:t>
            </a:r>
            <a:r>
              <a:rPr kumimoji="0" lang="en-US" sz="1867" b="0" i="0" u="none" strike="noStrike" kern="1200" cap="none" spc="0" normalizeH="0" baseline="0" noProof="0" dirty="0">
                <a:ln>
                  <a:noFill/>
                </a:ln>
                <a:solidFill>
                  <a:srgbClr val="000000"/>
                </a:solidFill>
                <a:effectLst/>
                <a:uLnTx/>
                <a:uFillTx/>
                <a:latin typeface="Arial"/>
                <a:ea typeface="+mn-ea"/>
                <a:cs typeface="+mn-cs"/>
              </a:rPr>
              <a:t> testing (all EOC)</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Arial"/>
                <a:ea typeface="+mn-ea"/>
                <a:cs typeface="+mn-cs"/>
              </a:rPr>
              <a:t>- Tumor HRD testing (if germ line  </a:t>
            </a:r>
            <a:r>
              <a:rPr kumimoji="0" lang="en-US" sz="1867" b="0" i="0" u="none" strike="noStrike" kern="1200" cap="none" spc="0" normalizeH="0" baseline="0" noProof="0" dirty="0" err="1">
                <a:ln>
                  <a:noFill/>
                </a:ln>
                <a:solidFill>
                  <a:srgbClr val="000000"/>
                </a:solidFill>
                <a:effectLst/>
                <a:uLnTx/>
                <a:uFillTx/>
                <a:latin typeface="Arial"/>
                <a:ea typeface="+mn-ea"/>
                <a:cs typeface="+mn-cs"/>
              </a:rPr>
              <a:t>BRCAwt</a:t>
            </a:r>
            <a:r>
              <a:rPr kumimoji="0" lang="en-US" sz="1867" b="0" i="0" u="none" strike="noStrike" kern="1200" cap="none" spc="0" normalizeH="0" baseline="0" noProof="0" dirty="0">
                <a:ln>
                  <a:noFill/>
                </a:ln>
                <a:solidFill>
                  <a:srgbClr val="000000"/>
                </a:solidFill>
                <a:effectLst/>
                <a:uLnTx/>
                <a:uFillTx/>
                <a:latin typeface="Arial"/>
                <a:ea typeface="+mn-ea"/>
                <a:cs typeface="+mn-cs"/>
              </a:rPr>
              <a:t>)</a:t>
            </a:r>
          </a:p>
        </p:txBody>
      </p:sp>
      <p:sp>
        <p:nvSpPr>
          <p:cNvPr id="27" name="Down Arrow 26">
            <a:extLst>
              <a:ext uri="{FF2B5EF4-FFF2-40B4-BE49-F238E27FC236}">
                <a16:creationId xmlns:a16="http://schemas.microsoft.com/office/drawing/2014/main" id="{728E1DB4-041F-5F45-B895-DFC1540E2055}"/>
              </a:ext>
            </a:extLst>
          </p:cNvPr>
          <p:cNvSpPr/>
          <p:nvPr/>
        </p:nvSpPr>
        <p:spPr>
          <a:xfrm rot="16200000">
            <a:off x="2100442" y="3571331"/>
            <a:ext cx="431035" cy="4346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30" name="Text Box 11">
            <a:extLst>
              <a:ext uri="{FF2B5EF4-FFF2-40B4-BE49-F238E27FC236}">
                <a16:creationId xmlns:a16="http://schemas.microsoft.com/office/drawing/2014/main" id="{76A57316-208B-F94B-B38C-17E2C3518EC1}"/>
              </a:ext>
            </a:extLst>
          </p:cNvPr>
          <p:cNvSpPr txBox="1">
            <a:spLocks noChangeArrowheads="1"/>
          </p:cNvSpPr>
          <p:nvPr/>
        </p:nvSpPr>
        <p:spPr bwMode="auto">
          <a:xfrm>
            <a:off x="104876" y="5623071"/>
            <a:ext cx="4852869"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9pPr>
          </a:lstStyle>
          <a:p>
            <a:pPr marL="304792" marR="0" lvl="0" indent="-304792" algn="l" defTabSz="1219170" rtl="0" eaLnBrk="1" fontAlgn="auto" latinLnBrk="0" hangingPunct="1">
              <a:lnSpc>
                <a:spcPct val="100000"/>
              </a:lnSpc>
              <a:spcBef>
                <a:spcPct val="0"/>
              </a:spcBef>
              <a:spcAft>
                <a:spcPct val="0"/>
              </a:spcAft>
              <a:buClrTx/>
              <a:buSzTx/>
              <a:buFont typeface="Wingdings" panose="05000000000000000000" pitchFamily="2" charset="2"/>
              <a:buAutoNum type="arabicPeriod"/>
              <a:tabLst/>
              <a:defRPr/>
            </a:pPr>
            <a:r>
              <a:rPr kumimoji="0" lang="en-US" altLang="en-US" sz="1200" b="0" i="0" u="none" strike="noStrike" kern="1200" cap="none" spc="0" normalizeH="0" baseline="0" noProof="0" dirty="0">
                <a:ln>
                  <a:noFill/>
                </a:ln>
                <a:solidFill>
                  <a:srgbClr val="09345A"/>
                </a:solidFill>
                <a:effectLst/>
                <a:uLnTx/>
                <a:uFillTx/>
                <a:latin typeface="Arial" panose="020B0604020202020204" pitchFamily="34" charset="0"/>
                <a:ea typeface="MS PGothic" panose="020B0600070205080204" pitchFamily="34" charset="-128"/>
                <a:cs typeface="+mn-cs"/>
              </a:rPr>
              <a:t>NACT = Neoadjuvant chemotherapy </a:t>
            </a:r>
          </a:p>
          <a:p>
            <a:pPr marL="304792" marR="0" lvl="0" indent="-304792" algn="l" defTabSz="1219170" rtl="0" eaLnBrk="1" fontAlgn="auto" latinLnBrk="0" hangingPunct="1">
              <a:lnSpc>
                <a:spcPct val="100000"/>
              </a:lnSpc>
              <a:spcBef>
                <a:spcPct val="0"/>
              </a:spcBef>
              <a:spcAft>
                <a:spcPct val="0"/>
              </a:spcAft>
              <a:buClrTx/>
              <a:buSzTx/>
              <a:buFont typeface="Wingdings" panose="05000000000000000000" pitchFamily="2" charset="2"/>
              <a:buAutoNum type="arabicPeriod"/>
              <a:tabLst/>
              <a:defRPr/>
            </a:pPr>
            <a:r>
              <a:rPr kumimoji="0" lang="en-US" altLang="en-US" sz="1200" b="0" i="0" u="none" strike="noStrike" kern="1200" cap="none" spc="0" normalizeH="0" baseline="0" noProof="0" dirty="0">
                <a:ln>
                  <a:noFill/>
                </a:ln>
                <a:solidFill>
                  <a:srgbClr val="09345A"/>
                </a:solidFill>
                <a:effectLst/>
                <a:uLnTx/>
                <a:uFillTx/>
                <a:latin typeface="Arial" panose="020B0604020202020204" pitchFamily="34" charset="0"/>
                <a:ea typeface="MS PGothic" panose="020B0600070205080204" pitchFamily="34" charset="-128"/>
                <a:cs typeface="+mn-cs"/>
              </a:rPr>
              <a:t>EOC=Epithelial ovarian cancer </a:t>
            </a:r>
          </a:p>
          <a:p>
            <a:pPr marL="304792" marR="0" lvl="0" indent="-304792" algn="l" defTabSz="1219170" rtl="0" eaLnBrk="1" fontAlgn="auto" latinLnBrk="0" hangingPunct="1">
              <a:lnSpc>
                <a:spcPct val="100000"/>
              </a:lnSpc>
              <a:spcBef>
                <a:spcPct val="0"/>
              </a:spcBef>
              <a:spcAft>
                <a:spcPct val="0"/>
              </a:spcAft>
              <a:buClrTx/>
              <a:buSzTx/>
              <a:buFont typeface="Wingdings" panose="05000000000000000000" pitchFamily="2" charset="2"/>
              <a:buAutoNum type="arabicPeriod"/>
              <a:tabLst/>
              <a:defRPr/>
            </a:pPr>
            <a:r>
              <a:rPr kumimoji="0" lang="en-US" altLang="en-US" sz="1200" b="0" i="0" u="none" strike="noStrike" kern="1200" cap="none" spc="0" normalizeH="0" baseline="0" noProof="0" dirty="0">
                <a:ln>
                  <a:noFill/>
                </a:ln>
                <a:solidFill>
                  <a:srgbClr val="09345A"/>
                </a:solidFill>
                <a:effectLst/>
                <a:uLnTx/>
                <a:uFillTx/>
                <a:latin typeface="Arial" panose="020B0604020202020204" pitchFamily="34" charset="0"/>
                <a:ea typeface="MS PGothic" panose="020B0600070205080204" pitchFamily="34" charset="-128"/>
                <a:cs typeface="+mn-cs"/>
              </a:rPr>
              <a:t>HRD = Homologous recombination deficient</a:t>
            </a:r>
          </a:p>
          <a:p>
            <a:pPr marL="304792" marR="0" lvl="0" indent="-304792" algn="l" defTabSz="1219170" rtl="0" eaLnBrk="1" fontAlgn="auto" latinLnBrk="0" hangingPunct="1">
              <a:lnSpc>
                <a:spcPct val="100000"/>
              </a:lnSpc>
              <a:spcBef>
                <a:spcPct val="0"/>
              </a:spcBef>
              <a:spcAft>
                <a:spcPct val="0"/>
              </a:spcAft>
              <a:buClrTx/>
              <a:buSzTx/>
              <a:buFont typeface="Wingdings" panose="05000000000000000000" pitchFamily="2" charset="2"/>
              <a:buAutoNum type="arabicPeriod"/>
              <a:tabLst/>
              <a:defRPr/>
            </a:pPr>
            <a:r>
              <a:rPr kumimoji="0" lang="en-US" altLang="en-US" sz="1200" b="0" i="0" u="none" strike="noStrike" kern="1200" cap="none" spc="0" normalizeH="0" baseline="0" noProof="0" dirty="0">
                <a:ln>
                  <a:noFill/>
                </a:ln>
                <a:solidFill>
                  <a:srgbClr val="09345A"/>
                </a:solidFill>
                <a:effectLst/>
                <a:uLnTx/>
                <a:uFillTx/>
                <a:latin typeface="Arial" panose="020B0604020202020204" pitchFamily="34" charset="0"/>
                <a:ea typeface="MS PGothic" panose="020B0600070205080204" pitchFamily="34" charset="-128"/>
                <a:cs typeface="+mn-cs"/>
              </a:rPr>
              <a:t>HRP = Homologous recombination proficient</a:t>
            </a:r>
          </a:p>
          <a:p>
            <a:pPr marL="304792" marR="0" lvl="0" indent="-304792" algn="l" defTabSz="1219170" rtl="0" eaLnBrk="1" fontAlgn="auto" latinLnBrk="0" hangingPunct="1">
              <a:lnSpc>
                <a:spcPct val="100000"/>
              </a:lnSpc>
              <a:spcBef>
                <a:spcPct val="0"/>
              </a:spcBef>
              <a:spcAft>
                <a:spcPct val="0"/>
              </a:spcAft>
              <a:buClrTx/>
              <a:buSzTx/>
              <a:buFont typeface="Wingdings" panose="05000000000000000000" pitchFamily="2" charset="2"/>
              <a:buAutoNum type="arabicPeriod"/>
              <a:tabLst/>
              <a:defRPr/>
            </a:pPr>
            <a:r>
              <a:rPr kumimoji="0" lang="en-US" altLang="en-US" sz="1200" b="0" i="0" u="none" strike="noStrike" kern="1200" cap="none" spc="0" normalizeH="0" baseline="0" noProof="0" dirty="0" err="1">
                <a:ln>
                  <a:noFill/>
                </a:ln>
                <a:solidFill>
                  <a:srgbClr val="09345A"/>
                </a:solidFill>
                <a:effectLst/>
                <a:uLnTx/>
                <a:uFillTx/>
                <a:latin typeface="Arial" panose="020B0604020202020204" pitchFamily="34" charset="0"/>
                <a:ea typeface="MS PGothic" panose="020B0600070205080204" pitchFamily="34" charset="-128"/>
                <a:cs typeface="+mn-cs"/>
              </a:rPr>
              <a:t>PARPi</a:t>
            </a:r>
            <a:r>
              <a:rPr kumimoji="0" lang="en-US" altLang="en-US" sz="1200" b="0" i="0" u="none" strike="noStrike" kern="1200" cap="none" spc="0" normalizeH="0" baseline="0" noProof="0" dirty="0">
                <a:ln>
                  <a:noFill/>
                </a:ln>
                <a:solidFill>
                  <a:srgbClr val="09345A"/>
                </a:solidFill>
                <a:effectLst/>
                <a:uLnTx/>
                <a:uFillTx/>
                <a:latin typeface="Arial" panose="020B0604020202020204" pitchFamily="34" charset="0"/>
                <a:ea typeface="MS PGothic" panose="020B0600070205080204" pitchFamily="34" charset="-128"/>
                <a:cs typeface="+mn-cs"/>
              </a:rPr>
              <a:t> = Poly ADP Ribose inhibitor</a:t>
            </a:r>
          </a:p>
          <a:p>
            <a:pPr marL="304792" marR="0" lvl="0" indent="-304792" algn="l" defTabSz="1219170" rtl="0" eaLnBrk="1" fontAlgn="auto" latinLnBrk="0" hangingPunct="1">
              <a:lnSpc>
                <a:spcPct val="100000"/>
              </a:lnSpc>
              <a:spcBef>
                <a:spcPct val="0"/>
              </a:spcBef>
              <a:spcAft>
                <a:spcPct val="0"/>
              </a:spcAft>
              <a:buClrTx/>
              <a:buSzTx/>
              <a:buFont typeface="Wingdings" panose="05000000000000000000" pitchFamily="2" charset="2"/>
              <a:buAutoNum type="arabicPeriod"/>
              <a:tabLst/>
              <a:defRPr/>
            </a:pPr>
            <a:r>
              <a:rPr kumimoji="0" lang="en-US" altLang="en-US" sz="1200" b="0" i="0" u="none" strike="noStrike" kern="1200" cap="none" spc="0" normalizeH="0" baseline="0" noProof="0" dirty="0">
                <a:ln>
                  <a:noFill/>
                </a:ln>
                <a:solidFill>
                  <a:srgbClr val="09345A"/>
                </a:solidFill>
                <a:effectLst/>
                <a:uLnTx/>
                <a:uFillTx/>
                <a:latin typeface="Arial" panose="020B0604020202020204" pitchFamily="34" charset="0"/>
                <a:ea typeface="MS PGothic" panose="020B0600070205080204" pitchFamily="34" charset="-128"/>
                <a:cs typeface="+mn-cs"/>
              </a:rPr>
              <a:t>NEJM = New England Journal of Medicine</a:t>
            </a:r>
          </a:p>
        </p:txBody>
      </p:sp>
      <p:sp>
        <p:nvSpPr>
          <p:cNvPr id="3" name="TextBox 2">
            <a:extLst>
              <a:ext uri="{FF2B5EF4-FFF2-40B4-BE49-F238E27FC236}">
                <a16:creationId xmlns:a16="http://schemas.microsoft.com/office/drawing/2014/main" id="{D3711D52-3AE7-274A-91A8-6B53092E3D85}"/>
              </a:ext>
            </a:extLst>
          </p:cNvPr>
          <p:cNvSpPr txBox="1"/>
          <p:nvPr/>
        </p:nvSpPr>
        <p:spPr>
          <a:xfrm>
            <a:off x="3880624" y="5771487"/>
            <a:ext cx="2435647" cy="1015663"/>
          </a:xfrm>
          <a:prstGeom prst="rect">
            <a:avLst/>
          </a:prstGeom>
          <a:solidFill>
            <a:srgbClr val="00B0F0"/>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Chan JK, Liang SY, Kapp DS, Chan JE, Herzog TJ, Coleman RL, Monk BJ, Richardson MT.</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Arial"/>
                <a:ea typeface="+mn-ea"/>
                <a:cs typeface="+mn-cs"/>
              </a:rPr>
              <a:t>Gynecol</a:t>
            </a:r>
            <a:r>
              <a:rPr kumimoji="0" lang="en-US" sz="1200" b="0" i="0" u="none" strike="noStrike" kern="1200" cap="none" spc="0" normalizeH="0" baseline="0" noProof="0" dirty="0">
                <a:ln>
                  <a:noFill/>
                </a:ln>
                <a:solidFill>
                  <a:srgbClr val="000000"/>
                </a:solidFill>
                <a:effectLst/>
                <a:uLnTx/>
                <a:uFillTx/>
                <a:latin typeface="Arial"/>
                <a:ea typeface="+mn-ea"/>
                <a:cs typeface="+mn-cs"/>
              </a:rPr>
              <a:t> Oncol. 2020 Dec;159(3):604-606. </a:t>
            </a:r>
          </a:p>
        </p:txBody>
      </p:sp>
    </p:spTree>
    <p:extLst>
      <p:ext uri="{BB962C8B-B14F-4D97-AF65-F5344CB8AC3E}">
        <p14:creationId xmlns:p14="http://schemas.microsoft.com/office/powerpoint/2010/main" val="245640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7" grpId="0" animBg="1"/>
      <p:bldP spid="19" grpId="0" animBg="1"/>
      <p:bldP spid="20"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Shape 2"/>
          <p:cNvSpPr txBox="1"/>
          <p:nvPr/>
        </p:nvSpPr>
        <p:spPr>
          <a:xfrm>
            <a:off x="1884000" y="6372225"/>
            <a:ext cx="8640000" cy="266535"/>
          </a:xfrm>
          <a:prstGeom prst="rect">
            <a:avLst/>
          </a:prstGeom>
          <a:noFill/>
          <a:ln>
            <a:noFill/>
          </a:ln>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dirty="0">
                <a:ln>
                  <a:noFill/>
                </a:ln>
                <a:solidFill>
                  <a:srgbClr val="000000"/>
                </a:solidFill>
                <a:effectLst/>
                <a:uLnTx/>
                <a:uFillTx/>
                <a:latin typeface="Arial"/>
                <a:ea typeface="+mn-ea"/>
                <a:cs typeface="+mn-cs"/>
              </a:rPr>
              <a:t>SOLO1 7-year OS: DiSilvestro P. et al. </a:t>
            </a:r>
            <a:r>
              <a:rPr kumimoji="0" lang="en-US" sz="1200" b="0" i="0" u="none" strike="noStrike" kern="1200" cap="none" spc="0" normalizeH="0" baseline="0" noProof="0" dirty="0">
                <a:ln>
                  <a:noFill/>
                </a:ln>
                <a:solidFill>
                  <a:prstClr val="black"/>
                </a:solidFill>
                <a:effectLst/>
                <a:uLnTx/>
                <a:uFillTx/>
                <a:latin typeface="Arial"/>
                <a:ea typeface="+mn-ea"/>
                <a:cs typeface="+mn-cs"/>
              </a:rPr>
              <a:t>J Clin Oncol. 2022 Sep 9;JCO2201549. Online ahead of print. PMID: 36082969</a:t>
            </a:r>
          </a:p>
        </p:txBody>
      </p:sp>
      <p:grpSp>
        <p:nvGrpSpPr>
          <p:cNvPr id="4" name="Group 3">
            <a:extLst>
              <a:ext uri="{FF2B5EF4-FFF2-40B4-BE49-F238E27FC236}">
                <a16:creationId xmlns:a16="http://schemas.microsoft.com/office/drawing/2014/main" id="{2BA43DA6-0822-4A50-AA60-1EB2DF89D53C}"/>
              </a:ext>
            </a:extLst>
          </p:cNvPr>
          <p:cNvGrpSpPr/>
          <p:nvPr/>
        </p:nvGrpSpPr>
        <p:grpSpPr>
          <a:xfrm>
            <a:off x="443226" y="1489790"/>
            <a:ext cx="8279916" cy="4651615"/>
            <a:chOff x="324467" y="853969"/>
            <a:chExt cx="6209937" cy="3488711"/>
          </a:xfrm>
        </p:grpSpPr>
        <p:sp>
          <p:nvSpPr>
            <p:cNvPr id="5" name="TextBox 4">
              <a:extLst>
                <a:ext uri="{FF2B5EF4-FFF2-40B4-BE49-F238E27FC236}">
                  <a16:creationId xmlns:a16="http://schemas.microsoft.com/office/drawing/2014/main" id="{A8058EEE-01B1-44A1-99C0-6F4A69B4D19D}"/>
                </a:ext>
              </a:extLst>
            </p:cNvPr>
            <p:cNvSpPr txBox="1"/>
            <p:nvPr/>
          </p:nvSpPr>
          <p:spPr>
            <a:xfrm>
              <a:off x="3700010" y="1303148"/>
              <a:ext cx="648513" cy="2539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30051"/>
                  </a:solidFill>
                  <a:effectLst/>
                  <a:uLnTx/>
                  <a:uFillTx/>
                  <a:latin typeface="Arial Narrow" panose="020B0606020202030204" pitchFamily="34" charset="0"/>
                  <a:ea typeface="+mn-ea"/>
                  <a:cs typeface="Arial" panose="020B0604020202020204" pitchFamily="34" charset="0"/>
                </a:rPr>
                <a:t>73.1%</a:t>
              </a:r>
              <a:endParaRPr kumimoji="0" lang="en-GB" sz="1600" b="0" i="0" u="none" strike="noStrike" kern="1200" cap="none" spc="0" normalizeH="0" baseline="0" noProof="0" dirty="0">
                <a:ln>
                  <a:noFill/>
                </a:ln>
                <a:solidFill>
                  <a:srgbClr val="830051"/>
                </a:solidFill>
                <a:effectLst/>
                <a:uLnTx/>
                <a:uFillTx/>
                <a:latin typeface="Arial Narrow" panose="020B060602020203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C5A11407-2790-4A78-85BA-74B0CEE87533}"/>
                </a:ext>
              </a:extLst>
            </p:cNvPr>
            <p:cNvSpPr txBox="1"/>
            <p:nvPr/>
          </p:nvSpPr>
          <p:spPr>
            <a:xfrm>
              <a:off x="3717164" y="1791833"/>
              <a:ext cx="616360" cy="2539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865"/>
                  </a:solidFill>
                  <a:effectLst/>
                  <a:uLnTx/>
                  <a:uFillTx/>
                  <a:latin typeface="Arial Narrow" panose="020B0606020202030204" pitchFamily="34" charset="0"/>
                  <a:ea typeface="+mn-ea"/>
                  <a:cs typeface="Arial" panose="020B0604020202020204" pitchFamily="34" charset="0"/>
                </a:rPr>
                <a:t>63.4%</a:t>
              </a:r>
              <a:endParaRPr kumimoji="0" lang="en-GB" sz="1600" b="0" i="0" u="none" strike="noStrike" kern="1200" cap="none" spc="0" normalizeH="0" baseline="0" noProof="0" dirty="0">
                <a:ln>
                  <a:noFill/>
                </a:ln>
                <a:solidFill>
                  <a:srgbClr val="003865"/>
                </a:solidFill>
                <a:effectLst/>
                <a:uLnTx/>
                <a:uFillTx/>
                <a:latin typeface="Arial Narrow" panose="020B060602020203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B0D60622-6DCB-4A48-B9EA-E260E66C0885}"/>
                </a:ext>
              </a:extLst>
            </p:cNvPr>
            <p:cNvSpPr txBox="1"/>
            <p:nvPr/>
          </p:nvSpPr>
          <p:spPr>
            <a:xfrm>
              <a:off x="4934308" y="2238109"/>
              <a:ext cx="640102" cy="2539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865"/>
                  </a:solidFill>
                  <a:effectLst/>
                  <a:uLnTx/>
                  <a:uFillTx/>
                  <a:latin typeface="Arial Narrow" panose="020B0606020202030204" pitchFamily="34" charset="0"/>
                  <a:ea typeface="+mn-ea"/>
                  <a:cs typeface="Arial" panose="020B0604020202020204" pitchFamily="34" charset="0"/>
                </a:rPr>
                <a:t>46.5%</a:t>
              </a:r>
              <a:endParaRPr kumimoji="0" lang="en-GB" sz="1600" b="0" i="0" u="none" strike="noStrike" kern="1200" cap="none" spc="0" normalizeH="0" baseline="0" noProof="0" dirty="0">
                <a:ln>
                  <a:noFill/>
                </a:ln>
                <a:solidFill>
                  <a:srgbClr val="003865"/>
                </a:solidFill>
                <a:effectLst/>
                <a:uLnTx/>
                <a:uFillTx/>
                <a:latin typeface="Arial Narrow" panose="020B060602020203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A8285968-D53D-4D25-86FC-6124799C3AA3}"/>
                </a:ext>
              </a:extLst>
            </p:cNvPr>
            <p:cNvSpPr txBox="1"/>
            <p:nvPr/>
          </p:nvSpPr>
          <p:spPr>
            <a:xfrm>
              <a:off x="4953970" y="1466750"/>
              <a:ext cx="627005" cy="2539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30051"/>
                  </a:solidFill>
                  <a:effectLst/>
                  <a:uLnTx/>
                  <a:uFillTx/>
                  <a:latin typeface="Arial Narrow" panose="020B0606020202030204" pitchFamily="34" charset="0"/>
                  <a:ea typeface="+mn-ea"/>
                  <a:cs typeface="Arial" panose="020B0604020202020204" pitchFamily="34" charset="0"/>
                </a:rPr>
                <a:t>67.0%</a:t>
              </a:r>
              <a:endParaRPr kumimoji="0" lang="en-GB" sz="1600" b="0" i="0" u="none" strike="noStrike" kern="1200" cap="none" spc="0" normalizeH="0" baseline="0" noProof="0" dirty="0">
                <a:ln>
                  <a:noFill/>
                </a:ln>
                <a:solidFill>
                  <a:srgbClr val="830051"/>
                </a:solidFill>
                <a:effectLst/>
                <a:uLnTx/>
                <a:uFillTx/>
                <a:latin typeface="Arial Narrow" panose="020B060602020203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9A896623-CDAD-475F-BC57-FCD2E75CA392}"/>
                </a:ext>
              </a:extLst>
            </p:cNvPr>
            <p:cNvSpPr txBox="1"/>
            <p:nvPr/>
          </p:nvSpPr>
          <p:spPr>
            <a:xfrm>
              <a:off x="5548914" y="1893137"/>
              <a:ext cx="985490" cy="25391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30051"/>
                  </a:solidFill>
                  <a:effectLst/>
                  <a:uLnTx/>
                  <a:uFillTx/>
                  <a:latin typeface="Arial Narrow" panose="020B0606020202030204" pitchFamily="34" charset="0"/>
                  <a:ea typeface="+mn-ea"/>
                  <a:cs typeface="Arial" panose="020B0604020202020204" pitchFamily="34" charset="0"/>
                </a:rPr>
                <a:t>Olaparib</a:t>
              </a:r>
              <a:endParaRPr kumimoji="0" lang="en-GB" sz="1600" b="0" i="0" u="none" strike="noStrike" kern="1200" cap="none" spc="0" normalizeH="0" baseline="0" noProof="0" dirty="0">
                <a:ln>
                  <a:noFill/>
                </a:ln>
                <a:solidFill>
                  <a:srgbClr val="830051"/>
                </a:solidFill>
                <a:effectLst/>
                <a:uLnTx/>
                <a:uFillTx/>
                <a:latin typeface="Arial Narrow" panose="020B060602020203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9D4DBADB-15E2-46F8-85D5-A4070F4ADDE5}"/>
                </a:ext>
              </a:extLst>
            </p:cNvPr>
            <p:cNvSpPr txBox="1"/>
            <p:nvPr/>
          </p:nvSpPr>
          <p:spPr>
            <a:xfrm>
              <a:off x="5548914" y="2609547"/>
              <a:ext cx="985490" cy="25391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865"/>
                  </a:solidFill>
                  <a:effectLst/>
                  <a:uLnTx/>
                  <a:uFillTx/>
                  <a:latin typeface="Arial Narrow" panose="020B0606020202030204" pitchFamily="34" charset="0"/>
                  <a:ea typeface="+mn-ea"/>
                  <a:cs typeface="Arial" panose="020B0604020202020204" pitchFamily="34" charset="0"/>
                </a:rPr>
                <a:t>Placebo</a:t>
              </a:r>
              <a:endParaRPr kumimoji="0" lang="en-GB" sz="1600" b="0" i="0" u="none" strike="noStrike" kern="1200" cap="none" spc="0" normalizeH="0" baseline="0" noProof="0" dirty="0">
                <a:ln>
                  <a:noFill/>
                </a:ln>
                <a:solidFill>
                  <a:srgbClr val="003865"/>
                </a:solidFill>
                <a:effectLst/>
                <a:uLnTx/>
                <a:uFillTx/>
                <a:latin typeface="Arial Narrow" panose="020B0606020202030204" pitchFamily="34" charset="0"/>
                <a:ea typeface="+mn-ea"/>
                <a:cs typeface="Arial" panose="020B0604020202020204" pitchFamily="34" charset="0"/>
              </a:endParaRPr>
            </a:p>
          </p:txBody>
        </p:sp>
        <p:sp>
          <p:nvSpPr>
            <p:cNvPr id="11" name="Line 5">
              <a:extLst>
                <a:ext uri="{FF2B5EF4-FFF2-40B4-BE49-F238E27FC236}">
                  <a16:creationId xmlns:a16="http://schemas.microsoft.com/office/drawing/2014/main" id="{16556106-0C83-45D6-B12D-9B8C7291961C}"/>
                </a:ext>
              </a:extLst>
            </p:cNvPr>
            <p:cNvSpPr>
              <a:spLocks noChangeShapeType="1"/>
            </p:cNvSpPr>
            <p:nvPr/>
          </p:nvSpPr>
          <p:spPr bwMode="auto">
            <a:xfrm flipV="1">
              <a:off x="4213951" y="1608943"/>
              <a:ext cx="0" cy="1798560"/>
            </a:xfrm>
            <a:prstGeom prst="line">
              <a:avLst/>
            </a:prstGeom>
            <a:noFill/>
            <a:ln w="10160" cap="sq">
              <a:solidFill>
                <a:srgbClr val="808080"/>
              </a:solidFill>
              <a:prstDash val="dash"/>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 name="Line 6">
              <a:extLst>
                <a:ext uri="{FF2B5EF4-FFF2-40B4-BE49-F238E27FC236}">
                  <a16:creationId xmlns:a16="http://schemas.microsoft.com/office/drawing/2014/main" id="{FDAB37F9-FF88-454D-BCF3-4053E9EE27FB}"/>
                </a:ext>
              </a:extLst>
            </p:cNvPr>
            <p:cNvSpPr>
              <a:spLocks noChangeShapeType="1"/>
            </p:cNvSpPr>
            <p:nvPr/>
          </p:nvSpPr>
          <p:spPr bwMode="auto">
            <a:xfrm flipV="1">
              <a:off x="5441889" y="1768816"/>
              <a:ext cx="0" cy="1638688"/>
            </a:xfrm>
            <a:prstGeom prst="line">
              <a:avLst/>
            </a:prstGeom>
            <a:noFill/>
            <a:ln w="10160" cap="sq">
              <a:solidFill>
                <a:srgbClr val="808080"/>
              </a:solidFill>
              <a:prstDash val="dash"/>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 name="Freeform 7">
              <a:extLst>
                <a:ext uri="{FF2B5EF4-FFF2-40B4-BE49-F238E27FC236}">
                  <a16:creationId xmlns:a16="http://schemas.microsoft.com/office/drawing/2014/main" id="{191590D4-79FC-424C-8E25-E1F195970090}"/>
                </a:ext>
              </a:extLst>
            </p:cNvPr>
            <p:cNvSpPr>
              <a:spLocks/>
            </p:cNvSpPr>
            <p:nvPr/>
          </p:nvSpPr>
          <p:spPr bwMode="auto">
            <a:xfrm>
              <a:off x="1138978" y="943835"/>
              <a:ext cx="5107854" cy="1645862"/>
            </a:xfrm>
            <a:custGeom>
              <a:avLst/>
              <a:gdLst>
                <a:gd name="T0" fmla="*/ 374 w 4480"/>
                <a:gd name="T1" fmla="*/ 0 h 1606"/>
                <a:gd name="T2" fmla="*/ 384 w 4480"/>
                <a:gd name="T3" fmla="*/ 10 h 1606"/>
                <a:gd name="T4" fmla="*/ 391 w 4480"/>
                <a:gd name="T5" fmla="*/ 20 h 1606"/>
                <a:gd name="T6" fmla="*/ 408 w 4480"/>
                <a:gd name="T7" fmla="*/ 27 h 1606"/>
                <a:gd name="T8" fmla="*/ 574 w 4480"/>
                <a:gd name="T9" fmla="*/ 44 h 1606"/>
                <a:gd name="T10" fmla="*/ 631 w 4480"/>
                <a:gd name="T11" fmla="*/ 61 h 1606"/>
                <a:gd name="T12" fmla="*/ 648 w 4480"/>
                <a:gd name="T13" fmla="*/ 81 h 1606"/>
                <a:gd name="T14" fmla="*/ 682 w 4480"/>
                <a:gd name="T15" fmla="*/ 88 h 1606"/>
                <a:gd name="T16" fmla="*/ 709 w 4480"/>
                <a:gd name="T17" fmla="*/ 98 h 1606"/>
                <a:gd name="T18" fmla="*/ 715 w 4480"/>
                <a:gd name="T19" fmla="*/ 105 h 1606"/>
                <a:gd name="T20" fmla="*/ 725 w 4480"/>
                <a:gd name="T21" fmla="*/ 122 h 1606"/>
                <a:gd name="T22" fmla="*/ 736 w 4480"/>
                <a:gd name="T23" fmla="*/ 128 h 1606"/>
                <a:gd name="T24" fmla="*/ 753 w 4480"/>
                <a:gd name="T25" fmla="*/ 182 h 1606"/>
                <a:gd name="T26" fmla="*/ 769 w 4480"/>
                <a:gd name="T27" fmla="*/ 199 h 1606"/>
                <a:gd name="T28" fmla="*/ 827 w 4480"/>
                <a:gd name="T29" fmla="*/ 216 h 1606"/>
                <a:gd name="T30" fmla="*/ 864 w 4480"/>
                <a:gd name="T31" fmla="*/ 240 h 1606"/>
                <a:gd name="T32" fmla="*/ 908 w 4480"/>
                <a:gd name="T33" fmla="*/ 257 h 1606"/>
                <a:gd name="T34" fmla="*/ 1060 w 4480"/>
                <a:gd name="T35" fmla="*/ 294 h 1606"/>
                <a:gd name="T36" fmla="*/ 1144 w 4480"/>
                <a:gd name="T37" fmla="*/ 335 h 1606"/>
                <a:gd name="T38" fmla="*/ 1164 w 4480"/>
                <a:gd name="T39" fmla="*/ 351 h 1606"/>
                <a:gd name="T40" fmla="*/ 1195 w 4480"/>
                <a:gd name="T41" fmla="*/ 368 h 1606"/>
                <a:gd name="T42" fmla="*/ 1259 w 4480"/>
                <a:gd name="T43" fmla="*/ 392 h 1606"/>
                <a:gd name="T44" fmla="*/ 1283 w 4480"/>
                <a:gd name="T45" fmla="*/ 412 h 1606"/>
                <a:gd name="T46" fmla="*/ 1350 w 4480"/>
                <a:gd name="T47" fmla="*/ 446 h 1606"/>
                <a:gd name="T48" fmla="*/ 1360 w 4480"/>
                <a:gd name="T49" fmla="*/ 456 h 1606"/>
                <a:gd name="T50" fmla="*/ 1411 w 4480"/>
                <a:gd name="T51" fmla="*/ 470 h 1606"/>
                <a:gd name="T52" fmla="*/ 1711 w 4480"/>
                <a:gd name="T53" fmla="*/ 490 h 1606"/>
                <a:gd name="T54" fmla="*/ 1863 w 4480"/>
                <a:gd name="T55" fmla="*/ 510 h 1606"/>
                <a:gd name="T56" fmla="*/ 1897 w 4480"/>
                <a:gd name="T57" fmla="*/ 514 h 1606"/>
                <a:gd name="T58" fmla="*/ 1975 w 4480"/>
                <a:gd name="T59" fmla="*/ 531 h 1606"/>
                <a:gd name="T60" fmla="*/ 1992 w 4480"/>
                <a:gd name="T61" fmla="*/ 558 h 1606"/>
                <a:gd name="T62" fmla="*/ 2035 w 4480"/>
                <a:gd name="T63" fmla="*/ 575 h 1606"/>
                <a:gd name="T64" fmla="*/ 2042 w 4480"/>
                <a:gd name="T65" fmla="*/ 592 h 1606"/>
                <a:gd name="T66" fmla="*/ 2154 w 4480"/>
                <a:gd name="T67" fmla="*/ 615 h 1606"/>
                <a:gd name="T68" fmla="*/ 2241 w 4480"/>
                <a:gd name="T69" fmla="*/ 632 h 1606"/>
                <a:gd name="T70" fmla="*/ 2282 w 4480"/>
                <a:gd name="T71" fmla="*/ 659 h 1606"/>
                <a:gd name="T72" fmla="*/ 2333 w 4480"/>
                <a:gd name="T73" fmla="*/ 676 h 1606"/>
                <a:gd name="T74" fmla="*/ 2403 w 4480"/>
                <a:gd name="T75" fmla="*/ 693 h 1606"/>
                <a:gd name="T76" fmla="*/ 2410 w 4480"/>
                <a:gd name="T77" fmla="*/ 744 h 1606"/>
                <a:gd name="T78" fmla="*/ 2522 w 4480"/>
                <a:gd name="T79" fmla="*/ 761 h 1606"/>
                <a:gd name="T80" fmla="*/ 2532 w 4480"/>
                <a:gd name="T81" fmla="*/ 778 h 1606"/>
                <a:gd name="T82" fmla="*/ 2626 w 4480"/>
                <a:gd name="T83" fmla="*/ 822 h 1606"/>
                <a:gd name="T84" fmla="*/ 2633 w 4480"/>
                <a:gd name="T85" fmla="*/ 845 h 1606"/>
                <a:gd name="T86" fmla="*/ 2677 w 4480"/>
                <a:gd name="T87" fmla="*/ 872 h 1606"/>
                <a:gd name="T88" fmla="*/ 2684 w 4480"/>
                <a:gd name="T89" fmla="*/ 889 h 1606"/>
                <a:gd name="T90" fmla="*/ 2738 w 4480"/>
                <a:gd name="T91" fmla="*/ 940 h 1606"/>
                <a:gd name="T92" fmla="*/ 2768 w 4480"/>
                <a:gd name="T93" fmla="*/ 950 h 1606"/>
                <a:gd name="T94" fmla="*/ 2913 w 4480"/>
                <a:gd name="T95" fmla="*/ 974 h 1606"/>
                <a:gd name="T96" fmla="*/ 2940 w 4480"/>
                <a:gd name="T97" fmla="*/ 991 h 1606"/>
                <a:gd name="T98" fmla="*/ 2974 w 4480"/>
                <a:gd name="T99" fmla="*/ 1008 h 1606"/>
                <a:gd name="T100" fmla="*/ 3035 w 4480"/>
                <a:gd name="T101" fmla="*/ 1052 h 1606"/>
                <a:gd name="T102" fmla="*/ 3069 w 4480"/>
                <a:gd name="T103" fmla="*/ 1079 h 1606"/>
                <a:gd name="T104" fmla="*/ 3079 w 4480"/>
                <a:gd name="T105" fmla="*/ 1095 h 1606"/>
                <a:gd name="T106" fmla="*/ 3085 w 4480"/>
                <a:gd name="T107" fmla="*/ 1119 h 1606"/>
                <a:gd name="T108" fmla="*/ 3248 w 4480"/>
                <a:gd name="T109" fmla="*/ 1136 h 1606"/>
                <a:gd name="T110" fmla="*/ 3325 w 4480"/>
                <a:gd name="T111" fmla="*/ 1177 h 1606"/>
                <a:gd name="T112" fmla="*/ 3379 w 4480"/>
                <a:gd name="T113" fmla="*/ 1207 h 1606"/>
                <a:gd name="T114" fmla="*/ 3393 w 4480"/>
                <a:gd name="T115" fmla="*/ 1221 h 1606"/>
                <a:gd name="T116" fmla="*/ 3464 w 4480"/>
                <a:gd name="T117" fmla="*/ 1248 h 1606"/>
                <a:gd name="T118" fmla="*/ 3538 w 4480"/>
                <a:gd name="T119" fmla="*/ 1275 h 1606"/>
                <a:gd name="T120" fmla="*/ 3666 w 4480"/>
                <a:gd name="T121" fmla="*/ 1288 h 1606"/>
                <a:gd name="T122" fmla="*/ 3984 w 4480"/>
                <a:gd name="T123" fmla="*/ 1332 h 1606"/>
                <a:gd name="T124" fmla="*/ 4385 w 4480"/>
                <a:gd name="T125" fmla="*/ 1606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80" h="1606">
                  <a:moveTo>
                    <a:pt x="0" y="0"/>
                  </a:moveTo>
                  <a:lnTo>
                    <a:pt x="374" y="0"/>
                  </a:lnTo>
                  <a:lnTo>
                    <a:pt x="374" y="10"/>
                  </a:lnTo>
                  <a:lnTo>
                    <a:pt x="384" y="10"/>
                  </a:lnTo>
                  <a:lnTo>
                    <a:pt x="384" y="20"/>
                  </a:lnTo>
                  <a:lnTo>
                    <a:pt x="391" y="20"/>
                  </a:lnTo>
                  <a:lnTo>
                    <a:pt x="391" y="27"/>
                  </a:lnTo>
                  <a:lnTo>
                    <a:pt x="408" y="27"/>
                  </a:lnTo>
                  <a:lnTo>
                    <a:pt x="574" y="27"/>
                  </a:lnTo>
                  <a:lnTo>
                    <a:pt x="574" y="44"/>
                  </a:lnTo>
                  <a:lnTo>
                    <a:pt x="631" y="44"/>
                  </a:lnTo>
                  <a:lnTo>
                    <a:pt x="631" y="61"/>
                  </a:lnTo>
                  <a:lnTo>
                    <a:pt x="648" y="61"/>
                  </a:lnTo>
                  <a:lnTo>
                    <a:pt x="648" y="81"/>
                  </a:lnTo>
                  <a:lnTo>
                    <a:pt x="682" y="81"/>
                  </a:lnTo>
                  <a:lnTo>
                    <a:pt x="682" y="88"/>
                  </a:lnTo>
                  <a:lnTo>
                    <a:pt x="709" y="88"/>
                  </a:lnTo>
                  <a:lnTo>
                    <a:pt x="709" y="98"/>
                  </a:lnTo>
                  <a:lnTo>
                    <a:pt x="715" y="98"/>
                  </a:lnTo>
                  <a:lnTo>
                    <a:pt x="715" y="105"/>
                  </a:lnTo>
                  <a:lnTo>
                    <a:pt x="725" y="105"/>
                  </a:lnTo>
                  <a:lnTo>
                    <a:pt x="725" y="122"/>
                  </a:lnTo>
                  <a:lnTo>
                    <a:pt x="736" y="122"/>
                  </a:lnTo>
                  <a:lnTo>
                    <a:pt x="736" y="128"/>
                  </a:lnTo>
                  <a:lnTo>
                    <a:pt x="753" y="128"/>
                  </a:lnTo>
                  <a:lnTo>
                    <a:pt x="753" y="182"/>
                  </a:lnTo>
                  <a:lnTo>
                    <a:pt x="769" y="182"/>
                  </a:lnTo>
                  <a:lnTo>
                    <a:pt x="769" y="199"/>
                  </a:lnTo>
                  <a:lnTo>
                    <a:pt x="827" y="199"/>
                  </a:lnTo>
                  <a:lnTo>
                    <a:pt x="827" y="216"/>
                  </a:lnTo>
                  <a:lnTo>
                    <a:pt x="864" y="216"/>
                  </a:lnTo>
                  <a:lnTo>
                    <a:pt x="864" y="240"/>
                  </a:lnTo>
                  <a:lnTo>
                    <a:pt x="908" y="240"/>
                  </a:lnTo>
                  <a:lnTo>
                    <a:pt x="908" y="257"/>
                  </a:lnTo>
                  <a:lnTo>
                    <a:pt x="1060" y="257"/>
                  </a:lnTo>
                  <a:lnTo>
                    <a:pt x="1060" y="294"/>
                  </a:lnTo>
                  <a:lnTo>
                    <a:pt x="1144" y="294"/>
                  </a:lnTo>
                  <a:lnTo>
                    <a:pt x="1144" y="335"/>
                  </a:lnTo>
                  <a:lnTo>
                    <a:pt x="1164" y="335"/>
                  </a:lnTo>
                  <a:lnTo>
                    <a:pt x="1164" y="351"/>
                  </a:lnTo>
                  <a:lnTo>
                    <a:pt x="1195" y="351"/>
                  </a:lnTo>
                  <a:lnTo>
                    <a:pt x="1195" y="368"/>
                  </a:lnTo>
                  <a:lnTo>
                    <a:pt x="1259" y="368"/>
                  </a:lnTo>
                  <a:lnTo>
                    <a:pt x="1259" y="392"/>
                  </a:lnTo>
                  <a:lnTo>
                    <a:pt x="1283" y="392"/>
                  </a:lnTo>
                  <a:lnTo>
                    <a:pt x="1283" y="412"/>
                  </a:lnTo>
                  <a:lnTo>
                    <a:pt x="1350" y="412"/>
                  </a:lnTo>
                  <a:lnTo>
                    <a:pt x="1350" y="446"/>
                  </a:lnTo>
                  <a:lnTo>
                    <a:pt x="1360" y="446"/>
                  </a:lnTo>
                  <a:lnTo>
                    <a:pt x="1360" y="456"/>
                  </a:lnTo>
                  <a:lnTo>
                    <a:pt x="1411" y="456"/>
                  </a:lnTo>
                  <a:lnTo>
                    <a:pt x="1411" y="470"/>
                  </a:lnTo>
                  <a:lnTo>
                    <a:pt x="1711" y="470"/>
                  </a:lnTo>
                  <a:lnTo>
                    <a:pt x="1711" y="490"/>
                  </a:lnTo>
                  <a:lnTo>
                    <a:pt x="1863" y="490"/>
                  </a:lnTo>
                  <a:lnTo>
                    <a:pt x="1863" y="510"/>
                  </a:lnTo>
                  <a:lnTo>
                    <a:pt x="1897" y="510"/>
                  </a:lnTo>
                  <a:lnTo>
                    <a:pt x="1897" y="514"/>
                  </a:lnTo>
                  <a:lnTo>
                    <a:pt x="1975" y="514"/>
                  </a:lnTo>
                  <a:lnTo>
                    <a:pt x="1975" y="531"/>
                  </a:lnTo>
                  <a:lnTo>
                    <a:pt x="1992" y="531"/>
                  </a:lnTo>
                  <a:lnTo>
                    <a:pt x="1992" y="558"/>
                  </a:lnTo>
                  <a:lnTo>
                    <a:pt x="2035" y="558"/>
                  </a:lnTo>
                  <a:lnTo>
                    <a:pt x="2035" y="575"/>
                  </a:lnTo>
                  <a:lnTo>
                    <a:pt x="2042" y="575"/>
                  </a:lnTo>
                  <a:lnTo>
                    <a:pt x="2042" y="592"/>
                  </a:lnTo>
                  <a:lnTo>
                    <a:pt x="2154" y="592"/>
                  </a:lnTo>
                  <a:lnTo>
                    <a:pt x="2154" y="615"/>
                  </a:lnTo>
                  <a:lnTo>
                    <a:pt x="2241" y="615"/>
                  </a:lnTo>
                  <a:lnTo>
                    <a:pt x="2241" y="632"/>
                  </a:lnTo>
                  <a:lnTo>
                    <a:pt x="2282" y="632"/>
                  </a:lnTo>
                  <a:lnTo>
                    <a:pt x="2282" y="659"/>
                  </a:lnTo>
                  <a:lnTo>
                    <a:pt x="2333" y="659"/>
                  </a:lnTo>
                  <a:lnTo>
                    <a:pt x="2333" y="676"/>
                  </a:lnTo>
                  <a:lnTo>
                    <a:pt x="2403" y="676"/>
                  </a:lnTo>
                  <a:lnTo>
                    <a:pt x="2403" y="693"/>
                  </a:lnTo>
                  <a:lnTo>
                    <a:pt x="2410" y="693"/>
                  </a:lnTo>
                  <a:lnTo>
                    <a:pt x="2410" y="744"/>
                  </a:lnTo>
                  <a:lnTo>
                    <a:pt x="2522" y="744"/>
                  </a:lnTo>
                  <a:lnTo>
                    <a:pt x="2522" y="761"/>
                  </a:lnTo>
                  <a:lnTo>
                    <a:pt x="2532" y="761"/>
                  </a:lnTo>
                  <a:lnTo>
                    <a:pt x="2532" y="778"/>
                  </a:lnTo>
                  <a:lnTo>
                    <a:pt x="2626" y="778"/>
                  </a:lnTo>
                  <a:lnTo>
                    <a:pt x="2626" y="822"/>
                  </a:lnTo>
                  <a:lnTo>
                    <a:pt x="2633" y="822"/>
                  </a:lnTo>
                  <a:lnTo>
                    <a:pt x="2633" y="845"/>
                  </a:lnTo>
                  <a:lnTo>
                    <a:pt x="2677" y="845"/>
                  </a:lnTo>
                  <a:lnTo>
                    <a:pt x="2677" y="872"/>
                  </a:lnTo>
                  <a:lnTo>
                    <a:pt x="2684" y="872"/>
                  </a:lnTo>
                  <a:lnTo>
                    <a:pt x="2684" y="889"/>
                  </a:lnTo>
                  <a:lnTo>
                    <a:pt x="2738" y="889"/>
                  </a:lnTo>
                  <a:lnTo>
                    <a:pt x="2738" y="940"/>
                  </a:lnTo>
                  <a:lnTo>
                    <a:pt x="2768" y="940"/>
                  </a:lnTo>
                  <a:lnTo>
                    <a:pt x="2768" y="950"/>
                  </a:lnTo>
                  <a:lnTo>
                    <a:pt x="2913" y="950"/>
                  </a:lnTo>
                  <a:lnTo>
                    <a:pt x="2913" y="974"/>
                  </a:lnTo>
                  <a:lnTo>
                    <a:pt x="2940" y="974"/>
                  </a:lnTo>
                  <a:lnTo>
                    <a:pt x="2940" y="991"/>
                  </a:lnTo>
                  <a:lnTo>
                    <a:pt x="2974" y="991"/>
                  </a:lnTo>
                  <a:lnTo>
                    <a:pt x="2974" y="1008"/>
                  </a:lnTo>
                  <a:lnTo>
                    <a:pt x="3035" y="1008"/>
                  </a:lnTo>
                  <a:lnTo>
                    <a:pt x="3035" y="1052"/>
                  </a:lnTo>
                  <a:lnTo>
                    <a:pt x="3069" y="1052"/>
                  </a:lnTo>
                  <a:lnTo>
                    <a:pt x="3069" y="1079"/>
                  </a:lnTo>
                  <a:lnTo>
                    <a:pt x="3079" y="1079"/>
                  </a:lnTo>
                  <a:lnTo>
                    <a:pt x="3079" y="1095"/>
                  </a:lnTo>
                  <a:lnTo>
                    <a:pt x="3085" y="1095"/>
                  </a:lnTo>
                  <a:lnTo>
                    <a:pt x="3085" y="1119"/>
                  </a:lnTo>
                  <a:lnTo>
                    <a:pt x="3248" y="1119"/>
                  </a:lnTo>
                  <a:lnTo>
                    <a:pt x="3248" y="1136"/>
                  </a:lnTo>
                  <a:lnTo>
                    <a:pt x="3325" y="1136"/>
                  </a:lnTo>
                  <a:lnTo>
                    <a:pt x="3325" y="1177"/>
                  </a:lnTo>
                  <a:lnTo>
                    <a:pt x="3379" y="1177"/>
                  </a:lnTo>
                  <a:lnTo>
                    <a:pt x="3379" y="1207"/>
                  </a:lnTo>
                  <a:lnTo>
                    <a:pt x="3393" y="1207"/>
                  </a:lnTo>
                  <a:lnTo>
                    <a:pt x="3393" y="1221"/>
                  </a:lnTo>
                  <a:lnTo>
                    <a:pt x="3464" y="1221"/>
                  </a:lnTo>
                  <a:lnTo>
                    <a:pt x="3464" y="1248"/>
                  </a:lnTo>
                  <a:lnTo>
                    <a:pt x="3538" y="1248"/>
                  </a:lnTo>
                  <a:lnTo>
                    <a:pt x="3538" y="1275"/>
                  </a:lnTo>
                  <a:lnTo>
                    <a:pt x="3666" y="1275"/>
                  </a:lnTo>
                  <a:lnTo>
                    <a:pt x="3666" y="1288"/>
                  </a:lnTo>
                  <a:lnTo>
                    <a:pt x="3984" y="1288"/>
                  </a:lnTo>
                  <a:lnTo>
                    <a:pt x="3984" y="1332"/>
                  </a:lnTo>
                  <a:lnTo>
                    <a:pt x="4385" y="1332"/>
                  </a:lnTo>
                  <a:lnTo>
                    <a:pt x="4385" y="1606"/>
                  </a:lnTo>
                  <a:lnTo>
                    <a:pt x="4480" y="1606"/>
                  </a:lnTo>
                </a:path>
              </a:pathLst>
            </a:custGeom>
            <a:noFill/>
            <a:ln w="12700" cap="flat">
              <a:solidFill>
                <a:srgbClr val="00386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 name="Line 8">
              <a:extLst>
                <a:ext uri="{FF2B5EF4-FFF2-40B4-BE49-F238E27FC236}">
                  <a16:creationId xmlns:a16="http://schemas.microsoft.com/office/drawing/2014/main" id="{EA92F5F3-4D1F-48D2-859C-BF0E0E07A9C1}"/>
                </a:ext>
              </a:extLst>
            </p:cNvPr>
            <p:cNvSpPr>
              <a:spLocks noChangeShapeType="1"/>
            </p:cNvSpPr>
            <p:nvPr/>
          </p:nvSpPr>
          <p:spPr bwMode="auto">
            <a:xfrm>
              <a:off x="6242271" y="2569200"/>
              <a:ext cx="0" cy="40993"/>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 name="Line 9">
              <a:extLst>
                <a:ext uri="{FF2B5EF4-FFF2-40B4-BE49-F238E27FC236}">
                  <a16:creationId xmlns:a16="http://schemas.microsoft.com/office/drawing/2014/main" id="{8D0CA5B3-9E34-409C-B509-D10445669969}"/>
                </a:ext>
              </a:extLst>
            </p:cNvPr>
            <p:cNvSpPr>
              <a:spLocks noChangeShapeType="1"/>
            </p:cNvSpPr>
            <p:nvPr/>
          </p:nvSpPr>
          <p:spPr bwMode="auto">
            <a:xfrm flipH="1">
              <a:off x="6219468" y="2589697"/>
              <a:ext cx="42185"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6" name="Line 10">
              <a:extLst>
                <a:ext uri="{FF2B5EF4-FFF2-40B4-BE49-F238E27FC236}">
                  <a16:creationId xmlns:a16="http://schemas.microsoft.com/office/drawing/2014/main" id="{BAA80E96-8EBC-43B7-ACC7-B4BDBBF6EC8A}"/>
                </a:ext>
              </a:extLst>
            </p:cNvPr>
            <p:cNvSpPr>
              <a:spLocks noChangeShapeType="1"/>
            </p:cNvSpPr>
            <p:nvPr/>
          </p:nvSpPr>
          <p:spPr bwMode="auto">
            <a:xfrm>
              <a:off x="6138517" y="2569200"/>
              <a:ext cx="0" cy="40993"/>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7" name="Line 11">
              <a:extLst>
                <a:ext uri="{FF2B5EF4-FFF2-40B4-BE49-F238E27FC236}">
                  <a16:creationId xmlns:a16="http://schemas.microsoft.com/office/drawing/2014/main" id="{3EA66672-6576-4C08-BB00-08CB2229367E}"/>
                </a:ext>
              </a:extLst>
            </p:cNvPr>
            <p:cNvSpPr>
              <a:spLocks noChangeShapeType="1"/>
            </p:cNvSpPr>
            <p:nvPr/>
          </p:nvSpPr>
          <p:spPr bwMode="auto">
            <a:xfrm flipH="1">
              <a:off x="6119135" y="2589697"/>
              <a:ext cx="43325"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8" name="Line 12">
              <a:extLst>
                <a:ext uri="{FF2B5EF4-FFF2-40B4-BE49-F238E27FC236}">
                  <a16:creationId xmlns:a16="http://schemas.microsoft.com/office/drawing/2014/main" id="{973B7692-4FD5-4420-BBF6-A493BC482DBE}"/>
                </a:ext>
              </a:extLst>
            </p:cNvPr>
            <p:cNvSpPr>
              <a:spLocks noChangeShapeType="1"/>
            </p:cNvSpPr>
            <p:nvPr/>
          </p:nvSpPr>
          <p:spPr bwMode="auto">
            <a:xfrm>
              <a:off x="6107733" y="2291474"/>
              <a:ext cx="0" cy="37918"/>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9" name="Line 13">
              <a:extLst>
                <a:ext uri="{FF2B5EF4-FFF2-40B4-BE49-F238E27FC236}">
                  <a16:creationId xmlns:a16="http://schemas.microsoft.com/office/drawing/2014/main" id="{6BAD6B64-64A6-4060-B556-9B61D5B5236C}"/>
                </a:ext>
              </a:extLst>
            </p:cNvPr>
            <p:cNvSpPr>
              <a:spLocks noChangeShapeType="1"/>
            </p:cNvSpPr>
            <p:nvPr/>
          </p:nvSpPr>
          <p:spPr bwMode="auto">
            <a:xfrm flipH="1">
              <a:off x="6084930" y="2308896"/>
              <a:ext cx="46746"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0" name="Line 14">
              <a:extLst>
                <a:ext uri="{FF2B5EF4-FFF2-40B4-BE49-F238E27FC236}">
                  <a16:creationId xmlns:a16="http://schemas.microsoft.com/office/drawing/2014/main" id="{98F7D235-3CDF-4BA1-976F-2C9B2A7834EA}"/>
                </a:ext>
              </a:extLst>
            </p:cNvPr>
            <p:cNvSpPr>
              <a:spLocks noChangeShapeType="1"/>
            </p:cNvSpPr>
            <p:nvPr/>
          </p:nvSpPr>
          <p:spPr bwMode="auto">
            <a:xfrm>
              <a:off x="6065548" y="2291474"/>
              <a:ext cx="0" cy="37918"/>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1" name="Line 15">
              <a:extLst>
                <a:ext uri="{FF2B5EF4-FFF2-40B4-BE49-F238E27FC236}">
                  <a16:creationId xmlns:a16="http://schemas.microsoft.com/office/drawing/2014/main" id="{CF199284-B6FD-4889-8453-47178237B386}"/>
                </a:ext>
              </a:extLst>
            </p:cNvPr>
            <p:cNvSpPr>
              <a:spLocks noChangeShapeType="1"/>
            </p:cNvSpPr>
            <p:nvPr/>
          </p:nvSpPr>
          <p:spPr bwMode="auto">
            <a:xfrm flipH="1">
              <a:off x="6042745" y="2308896"/>
              <a:ext cx="42185"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2" name="Line 16">
              <a:extLst>
                <a:ext uri="{FF2B5EF4-FFF2-40B4-BE49-F238E27FC236}">
                  <a16:creationId xmlns:a16="http://schemas.microsoft.com/office/drawing/2014/main" id="{6E56179B-0E8F-46D3-B3A8-CCC80FD18D1A}"/>
                </a:ext>
              </a:extLst>
            </p:cNvPr>
            <p:cNvSpPr>
              <a:spLocks noChangeShapeType="1"/>
            </p:cNvSpPr>
            <p:nvPr/>
          </p:nvSpPr>
          <p:spPr bwMode="auto">
            <a:xfrm>
              <a:off x="5981177" y="2291474"/>
              <a:ext cx="0" cy="37918"/>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3" name="Line 17">
              <a:extLst>
                <a:ext uri="{FF2B5EF4-FFF2-40B4-BE49-F238E27FC236}">
                  <a16:creationId xmlns:a16="http://schemas.microsoft.com/office/drawing/2014/main" id="{4E537394-9B41-4689-A536-8C370CDDA2EF}"/>
                </a:ext>
              </a:extLst>
            </p:cNvPr>
            <p:cNvSpPr>
              <a:spLocks noChangeShapeType="1"/>
            </p:cNvSpPr>
            <p:nvPr/>
          </p:nvSpPr>
          <p:spPr bwMode="auto">
            <a:xfrm flipH="1">
              <a:off x="5961795" y="2308896"/>
              <a:ext cx="42185"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4" name="Line 18">
              <a:extLst>
                <a:ext uri="{FF2B5EF4-FFF2-40B4-BE49-F238E27FC236}">
                  <a16:creationId xmlns:a16="http://schemas.microsoft.com/office/drawing/2014/main" id="{E0F2C208-FD72-42AE-ACF0-F746B95441E7}"/>
                </a:ext>
              </a:extLst>
            </p:cNvPr>
            <p:cNvSpPr>
              <a:spLocks noChangeShapeType="1"/>
            </p:cNvSpPr>
            <p:nvPr/>
          </p:nvSpPr>
          <p:spPr bwMode="auto">
            <a:xfrm>
              <a:off x="5938992" y="2291474"/>
              <a:ext cx="0" cy="37918"/>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5" name="Line 19">
              <a:extLst>
                <a:ext uri="{FF2B5EF4-FFF2-40B4-BE49-F238E27FC236}">
                  <a16:creationId xmlns:a16="http://schemas.microsoft.com/office/drawing/2014/main" id="{6CB47D99-E373-418C-8084-D1DB823442DD}"/>
                </a:ext>
              </a:extLst>
            </p:cNvPr>
            <p:cNvSpPr>
              <a:spLocks noChangeShapeType="1"/>
            </p:cNvSpPr>
            <p:nvPr/>
          </p:nvSpPr>
          <p:spPr bwMode="auto">
            <a:xfrm flipH="1">
              <a:off x="5915049" y="2308896"/>
              <a:ext cx="46746"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6" name="Line 20">
              <a:extLst>
                <a:ext uri="{FF2B5EF4-FFF2-40B4-BE49-F238E27FC236}">
                  <a16:creationId xmlns:a16="http://schemas.microsoft.com/office/drawing/2014/main" id="{A6E41E87-F712-4E4B-8FD1-04F9CE15981A}"/>
                </a:ext>
              </a:extLst>
            </p:cNvPr>
            <p:cNvSpPr>
              <a:spLocks noChangeShapeType="1"/>
            </p:cNvSpPr>
            <p:nvPr/>
          </p:nvSpPr>
          <p:spPr bwMode="auto">
            <a:xfrm>
              <a:off x="5919610" y="2291474"/>
              <a:ext cx="0" cy="37918"/>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7" name="Line 21">
              <a:extLst>
                <a:ext uri="{FF2B5EF4-FFF2-40B4-BE49-F238E27FC236}">
                  <a16:creationId xmlns:a16="http://schemas.microsoft.com/office/drawing/2014/main" id="{EC61600B-8E7D-449A-B60F-6CE821119B9A}"/>
                </a:ext>
              </a:extLst>
            </p:cNvPr>
            <p:cNvSpPr>
              <a:spLocks noChangeShapeType="1"/>
            </p:cNvSpPr>
            <p:nvPr/>
          </p:nvSpPr>
          <p:spPr bwMode="auto">
            <a:xfrm flipH="1">
              <a:off x="5896807" y="2308896"/>
              <a:ext cx="42185"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8" name="Line 22">
              <a:extLst>
                <a:ext uri="{FF2B5EF4-FFF2-40B4-BE49-F238E27FC236}">
                  <a16:creationId xmlns:a16="http://schemas.microsoft.com/office/drawing/2014/main" id="{3F277D43-3F09-4E23-B35D-8216B010C9E1}"/>
                </a:ext>
              </a:extLst>
            </p:cNvPr>
            <p:cNvSpPr>
              <a:spLocks noChangeShapeType="1"/>
            </p:cNvSpPr>
            <p:nvPr/>
          </p:nvSpPr>
          <p:spPr bwMode="auto">
            <a:xfrm>
              <a:off x="5908208" y="2291474"/>
              <a:ext cx="0" cy="37918"/>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9" name="Line 23">
              <a:extLst>
                <a:ext uri="{FF2B5EF4-FFF2-40B4-BE49-F238E27FC236}">
                  <a16:creationId xmlns:a16="http://schemas.microsoft.com/office/drawing/2014/main" id="{2DA47037-8A05-45F6-9EC2-F57CE98B013B}"/>
                </a:ext>
              </a:extLst>
            </p:cNvPr>
            <p:cNvSpPr>
              <a:spLocks noChangeShapeType="1"/>
            </p:cNvSpPr>
            <p:nvPr/>
          </p:nvSpPr>
          <p:spPr bwMode="auto">
            <a:xfrm flipH="1">
              <a:off x="5884265" y="2308896"/>
              <a:ext cx="43325"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0" name="Line 24">
              <a:extLst>
                <a:ext uri="{FF2B5EF4-FFF2-40B4-BE49-F238E27FC236}">
                  <a16:creationId xmlns:a16="http://schemas.microsoft.com/office/drawing/2014/main" id="{98534195-0EE3-4ACE-AAF7-B5E550B3AC1E}"/>
                </a:ext>
              </a:extLst>
            </p:cNvPr>
            <p:cNvSpPr>
              <a:spLocks noChangeShapeType="1"/>
            </p:cNvSpPr>
            <p:nvPr/>
          </p:nvSpPr>
          <p:spPr bwMode="auto">
            <a:xfrm>
              <a:off x="5953814" y="2291474"/>
              <a:ext cx="0" cy="37918"/>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1" name="Line 25">
              <a:extLst>
                <a:ext uri="{FF2B5EF4-FFF2-40B4-BE49-F238E27FC236}">
                  <a16:creationId xmlns:a16="http://schemas.microsoft.com/office/drawing/2014/main" id="{77980490-10B3-4A57-9E3E-0A59686EE56D}"/>
                </a:ext>
              </a:extLst>
            </p:cNvPr>
            <p:cNvSpPr>
              <a:spLocks noChangeShapeType="1"/>
            </p:cNvSpPr>
            <p:nvPr/>
          </p:nvSpPr>
          <p:spPr bwMode="auto">
            <a:xfrm flipH="1">
              <a:off x="5931011" y="2308896"/>
              <a:ext cx="42185"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2" name="Line 26">
              <a:extLst>
                <a:ext uri="{FF2B5EF4-FFF2-40B4-BE49-F238E27FC236}">
                  <a16:creationId xmlns:a16="http://schemas.microsoft.com/office/drawing/2014/main" id="{5902FDE0-77E8-4FE3-9F6B-FEE8A77DCF8B}"/>
                </a:ext>
              </a:extLst>
            </p:cNvPr>
            <p:cNvSpPr>
              <a:spLocks noChangeShapeType="1"/>
            </p:cNvSpPr>
            <p:nvPr/>
          </p:nvSpPr>
          <p:spPr bwMode="auto">
            <a:xfrm>
              <a:off x="5965215" y="2291474"/>
              <a:ext cx="0" cy="37918"/>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3" name="Line 27">
              <a:extLst>
                <a:ext uri="{FF2B5EF4-FFF2-40B4-BE49-F238E27FC236}">
                  <a16:creationId xmlns:a16="http://schemas.microsoft.com/office/drawing/2014/main" id="{D404D735-E027-4D27-9EB2-7E28C6E6DCEB}"/>
                </a:ext>
              </a:extLst>
            </p:cNvPr>
            <p:cNvSpPr>
              <a:spLocks noChangeShapeType="1"/>
            </p:cNvSpPr>
            <p:nvPr/>
          </p:nvSpPr>
          <p:spPr bwMode="auto">
            <a:xfrm flipH="1">
              <a:off x="5945832" y="2308896"/>
              <a:ext cx="43325"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4" name="Line 28">
              <a:extLst>
                <a:ext uri="{FF2B5EF4-FFF2-40B4-BE49-F238E27FC236}">
                  <a16:creationId xmlns:a16="http://schemas.microsoft.com/office/drawing/2014/main" id="{6209F058-4522-4A00-B191-17F743932182}"/>
                </a:ext>
              </a:extLst>
            </p:cNvPr>
            <p:cNvSpPr>
              <a:spLocks noChangeShapeType="1"/>
            </p:cNvSpPr>
            <p:nvPr/>
          </p:nvSpPr>
          <p:spPr bwMode="auto">
            <a:xfrm>
              <a:off x="5884265" y="2291474"/>
              <a:ext cx="0" cy="37918"/>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5" name="Line 29">
              <a:extLst>
                <a:ext uri="{FF2B5EF4-FFF2-40B4-BE49-F238E27FC236}">
                  <a16:creationId xmlns:a16="http://schemas.microsoft.com/office/drawing/2014/main" id="{A84DD458-B5A1-48A8-A862-EC2F5F8BB257}"/>
                </a:ext>
              </a:extLst>
            </p:cNvPr>
            <p:cNvSpPr>
              <a:spLocks noChangeShapeType="1"/>
            </p:cNvSpPr>
            <p:nvPr/>
          </p:nvSpPr>
          <p:spPr bwMode="auto">
            <a:xfrm flipH="1">
              <a:off x="5866023" y="2308896"/>
              <a:ext cx="42185"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6" name="Line 30">
              <a:extLst>
                <a:ext uri="{FF2B5EF4-FFF2-40B4-BE49-F238E27FC236}">
                  <a16:creationId xmlns:a16="http://schemas.microsoft.com/office/drawing/2014/main" id="{1525AAFA-6CB3-48A6-8E8A-D6C788E2A28B}"/>
                </a:ext>
              </a:extLst>
            </p:cNvPr>
            <p:cNvSpPr>
              <a:spLocks noChangeShapeType="1"/>
            </p:cNvSpPr>
            <p:nvPr/>
          </p:nvSpPr>
          <p:spPr bwMode="auto">
            <a:xfrm>
              <a:off x="5830678" y="2291474"/>
              <a:ext cx="0" cy="37918"/>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7" name="Line 31">
              <a:extLst>
                <a:ext uri="{FF2B5EF4-FFF2-40B4-BE49-F238E27FC236}">
                  <a16:creationId xmlns:a16="http://schemas.microsoft.com/office/drawing/2014/main" id="{69698C6D-FB5F-4240-8D3D-D91A55A8784E}"/>
                </a:ext>
              </a:extLst>
            </p:cNvPr>
            <p:cNvSpPr>
              <a:spLocks noChangeShapeType="1"/>
            </p:cNvSpPr>
            <p:nvPr/>
          </p:nvSpPr>
          <p:spPr bwMode="auto">
            <a:xfrm flipH="1">
              <a:off x="5811295" y="2308896"/>
              <a:ext cx="42185"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8" name="Line 32">
              <a:extLst>
                <a:ext uri="{FF2B5EF4-FFF2-40B4-BE49-F238E27FC236}">
                  <a16:creationId xmlns:a16="http://schemas.microsoft.com/office/drawing/2014/main" id="{6F46E64E-C1CE-4DB1-8FDF-48E4CAA25586}"/>
                </a:ext>
              </a:extLst>
            </p:cNvPr>
            <p:cNvSpPr>
              <a:spLocks noChangeShapeType="1"/>
            </p:cNvSpPr>
            <p:nvPr/>
          </p:nvSpPr>
          <p:spPr bwMode="auto">
            <a:xfrm>
              <a:off x="5846640" y="2291474"/>
              <a:ext cx="0" cy="37918"/>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1" name="Line 33">
              <a:extLst>
                <a:ext uri="{FF2B5EF4-FFF2-40B4-BE49-F238E27FC236}">
                  <a16:creationId xmlns:a16="http://schemas.microsoft.com/office/drawing/2014/main" id="{48E4D932-1012-4BFC-A8EF-98FAC142A86F}"/>
                </a:ext>
              </a:extLst>
            </p:cNvPr>
            <p:cNvSpPr>
              <a:spLocks noChangeShapeType="1"/>
            </p:cNvSpPr>
            <p:nvPr/>
          </p:nvSpPr>
          <p:spPr bwMode="auto">
            <a:xfrm flipH="1">
              <a:off x="5822697" y="2308896"/>
              <a:ext cx="46746"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2" name="Line 34">
              <a:extLst>
                <a:ext uri="{FF2B5EF4-FFF2-40B4-BE49-F238E27FC236}">
                  <a16:creationId xmlns:a16="http://schemas.microsoft.com/office/drawing/2014/main" id="{B122991E-9D2F-46C0-9B72-12567E768EA5}"/>
                </a:ext>
              </a:extLst>
            </p:cNvPr>
            <p:cNvSpPr>
              <a:spLocks noChangeShapeType="1"/>
            </p:cNvSpPr>
            <p:nvPr/>
          </p:nvSpPr>
          <p:spPr bwMode="auto">
            <a:xfrm>
              <a:off x="5861462" y="2291474"/>
              <a:ext cx="0" cy="37918"/>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3" name="Line 35">
              <a:extLst>
                <a:ext uri="{FF2B5EF4-FFF2-40B4-BE49-F238E27FC236}">
                  <a16:creationId xmlns:a16="http://schemas.microsoft.com/office/drawing/2014/main" id="{C9C4668F-2198-4EC7-8D09-34F12C63550F}"/>
                </a:ext>
              </a:extLst>
            </p:cNvPr>
            <p:cNvSpPr>
              <a:spLocks noChangeShapeType="1"/>
            </p:cNvSpPr>
            <p:nvPr/>
          </p:nvSpPr>
          <p:spPr bwMode="auto">
            <a:xfrm flipH="1">
              <a:off x="5838659" y="2308896"/>
              <a:ext cx="42185"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4" name="Line 36">
              <a:extLst>
                <a:ext uri="{FF2B5EF4-FFF2-40B4-BE49-F238E27FC236}">
                  <a16:creationId xmlns:a16="http://schemas.microsoft.com/office/drawing/2014/main" id="{2E58F041-55CB-4226-9DAC-7D4A8D16F120}"/>
                </a:ext>
              </a:extLst>
            </p:cNvPr>
            <p:cNvSpPr>
              <a:spLocks noChangeShapeType="1"/>
            </p:cNvSpPr>
            <p:nvPr/>
          </p:nvSpPr>
          <p:spPr bwMode="auto">
            <a:xfrm>
              <a:off x="5872863" y="2291474"/>
              <a:ext cx="0" cy="37918"/>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5" name="Line 37">
              <a:extLst>
                <a:ext uri="{FF2B5EF4-FFF2-40B4-BE49-F238E27FC236}">
                  <a16:creationId xmlns:a16="http://schemas.microsoft.com/office/drawing/2014/main" id="{8DBF462F-79EF-41A0-AF52-3111621A0248}"/>
                </a:ext>
              </a:extLst>
            </p:cNvPr>
            <p:cNvSpPr>
              <a:spLocks noChangeShapeType="1"/>
            </p:cNvSpPr>
            <p:nvPr/>
          </p:nvSpPr>
          <p:spPr bwMode="auto">
            <a:xfrm flipH="1">
              <a:off x="5850061" y="2308896"/>
              <a:ext cx="42185"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6" name="Line 38">
              <a:extLst>
                <a:ext uri="{FF2B5EF4-FFF2-40B4-BE49-F238E27FC236}">
                  <a16:creationId xmlns:a16="http://schemas.microsoft.com/office/drawing/2014/main" id="{2165CD0A-4D66-4340-8BB2-B7D401970532}"/>
                </a:ext>
              </a:extLst>
            </p:cNvPr>
            <p:cNvSpPr>
              <a:spLocks noChangeShapeType="1"/>
            </p:cNvSpPr>
            <p:nvPr/>
          </p:nvSpPr>
          <p:spPr bwMode="auto">
            <a:xfrm>
              <a:off x="5811295" y="2291474"/>
              <a:ext cx="0" cy="37918"/>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7" name="Line 39">
              <a:extLst>
                <a:ext uri="{FF2B5EF4-FFF2-40B4-BE49-F238E27FC236}">
                  <a16:creationId xmlns:a16="http://schemas.microsoft.com/office/drawing/2014/main" id="{EFC64931-32F3-4A7C-A702-36A8019F61C4}"/>
                </a:ext>
              </a:extLst>
            </p:cNvPr>
            <p:cNvSpPr>
              <a:spLocks noChangeShapeType="1"/>
            </p:cNvSpPr>
            <p:nvPr/>
          </p:nvSpPr>
          <p:spPr bwMode="auto">
            <a:xfrm flipH="1">
              <a:off x="5788493" y="2308896"/>
              <a:ext cx="42185"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8" name="Line 40">
              <a:extLst>
                <a:ext uri="{FF2B5EF4-FFF2-40B4-BE49-F238E27FC236}">
                  <a16:creationId xmlns:a16="http://schemas.microsoft.com/office/drawing/2014/main" id="{E0CD865C-B74E-4B95-97B8-BAA06D14040A}"/>
                </a:ext>
              </a:extLst>
            </p:cNvPr>
            <p:cNvSpPr>
              <a:spLocks noChangeShapeType="1"/>
            </p:cNvSpPr>
            <p:nvPr/>
          </p:nvSpPr>
          <p:spPr bwMode="auto">
            <a:xfrm>
              <a:off x="5799894" y="2291474"/>
              <a:ext cx="0" cy="37918"/>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49" name="Line 41">
              <a:extLst>
                <a:ext uri="{FF2B5EF4-FFF2-40B4-BE49-F238E27FC236}">
                  <a16:creationId xmlns:a16="http://schemas.microsoft.com/office/drawing/2014/main" id="{03072105-B6C7-4ED1-864A-1DC531CC4A97}"/>
                </a:ext>
              </a:extLst>
            </p:cNvPr>
            <p:cNvSpPr>
              <a:spLocks noChangeShapeType="1"/>
            </p:cNvSpPr>
            <p:nvPr/>
          </p:nvSpPr>
          <p:spPr bwMode="auto">
            <a:xfrm flipH="1">
              <a:off x="5777091" y="2308896"/>
              <a:ext cx="42185"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0" name="Line 42">
              <a:extLst>
                <a:ext uri="{FF2B5EF4-FFF2-40B4-BE49-F238E27FC236}">
                  <a16:creationId xmlns:a16="http://schemas.microsoft.com/office/drawing/2014/main" id="{0C1B10A4-6881-4A21-8D07-974FC3498943}"/>
                </a:ext>
              </a:extLst>
            </p:cNvPr>
            <p:cNvSpPr>
              <a:spLocks noChangeShapeType="1"/>
            </p:cNvSpPr>
            <p:nvPr/>
          </p:nvSpPr>
          <p:spPr bwMode="auto">
            <a:xfrm>
              <a:off x="5788493" y="2291474"/>
              <a:ext cx="0" cy="37918"/>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1" name="Line 43">
              <a:extLst>
                <a:ext uri="{FF2B5EF4-FFF2-40B4-BE49-F238E27FC236}">
                  <a16:creationId xmlns:a16="http://schemas.microsoft.com/office/drawing/2014/main" id="{6DD51CD7-2B94-4C55-9283-8DDEF2594BBD}"/>
                </a:ext>
              </a:extLst>
            </p:cNvPr>
            <p:cNvSpPr>
              <a:spLocks noChangeShapeType="1"/>
            </p:cNvSpPr>
            <p:nvPr/>
          </p:nvSpPr>
          <p:spPr bwMode="auto">
            <a:xfrm flipH="1">
              <a:off x="5765690" y="2308896"/>
              <a:ext cx="45606"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2" name="Line 44">
              <a:extLst>
                <a:ext uri="{FF2B5EF4-FFF2-40B4-BE49-F238E27FC236}">
                  <a16:creationId xmlns:a16="http://schemas.microsoft.com/office/drawing/2014/main" id="{C35D95F0-C613-45E1-95E0-9DEA2D0DCE00}"/>
                </a:ext>
              </a:extLst>
            </p:cNvPr>
            <p:cNvSpPr>
              <a:spLocks noChangeShapeType="1"/>
            </p:cNvSpPr>
            <p:nvPr/>
          </p:nvSpPr>
          <p:spPr bwMode="auto">
            <a:xfrm>
              <a:off x="5757709" y="2291474"/>
              <a:ext cx="0" cy="37918"/>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3" name="Line 45">
              <a:extLst>
                <a:ext uri="{FF2B5EF4-FFF2-40B4-BE49-F238E27FC236}">
                  <a16:creationId xmlns:a16="http://schemas.microsoft.com/office/drawing/2014/main" id="{EE52F959-2A86-4DC8-AAF2-50DB2B2A7905}"/>
                </a:ext>
              </a:extLst>
            </p:cNvPr>
            <p:cNvSpPr>
              <a:spLocks noChangeShapeType="1"/>
            </p:cNvSpPr>
            <p:nvPr/>
          </p:nvSpPr>
          <p:spPr bwMode="auto">
            <a:xfrm flipH="1">
              <a:off x="5734906" y="2308896"/>
              <a:ext cx="42185"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4" name="Line 46">
              <a:extLst>
                <a:ext uri="{FF2B5EF4-FFF2-40B4-BE49-F238E27FC236}">
                  <a16:creationId xmlns:a16="http://schemas.microsoft.com/office/drawing/2014/main" id="{A98E5E4C-8DDA-449D-8A99-DF85AF2F64D4}"/>
                </a:ext>
              </a:extLst>
            </p:cNvPr>
            <p:cNvSpPr>
              <a:spLocks noChangeShapeType="1"/>
            </p:cNvSpPr>
            <p:nvPr/>
          </p:nvSpPr>
          <p:spPr bwMode="auto">
            <a:xfrm>
              <a:off x="5692721" y="2291474"/>
              <a:ext cx="0" cy="37918"/>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5" name="Line 47">
              <a:extLst>
                <a:ext uri="{FF2B5EF4-FFF2-40B4-BE49-F238E27FC236}">
                  <a16:creationId xmlns:a16="http://schemas.microsoft.com/office/drawing/2014/main" id="{45A5E96C-47E2-4A72-8A31-7399E0BC2940}"/>
                </a:ext>
              </a:extLst>
            </p:cNvPr>
            <p:cNvSpPr>
              <a:spLocks noChangeShapeType="1"/>
            </p:cNvSpPr>
            <p:nvPr/>
          </p:nvSpPr>
          <p:spPr bwMode="auto">
            <a:xfrm flipH="1">
              <a:off x="5673338" y="2308896"/>
              <a:ext cx="42185"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6" name="Line 48">
              <a:extLst>
                <a:ext uri="{FF2B5EF4-FFF2-40B4-BE49-F238E27FC236}">
                  <a16:creationId xmlns:a16="http://schemas.microsoft.com/office/drawing/2014/main" id="{C70C3E59-471E-494C-87E1-651A3D291A54}"/>
                </a:ext>
              </a:extLst>
            </p:cNvPr>
            <p:cNvSpPr>
              <a:spLocks noChangeShapeType="1"/>
            </p:cNvSpPr>
            <p:nvPr/>
          </p:nvSpPr>
          <p:spPr bwMode="auto">
            <a:xfrm>
              <a:off x="5707542" y="2291474"/>
              <a:ext cx="0" cy="37918"/>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7" name="Line 49">
              <a:extLst>
                <a:ext uri="{FF2B5EF4-FFF2-40B4-BE49-F238E27FC236}">
                  <a16:creationId xmlns:a16="http://schemas.microsoft.com/office/drawing/2014/main" id="{63566021-7ED5-4D0B-9531-6E7380794AED}"/>
                </a:ext>
              </a:extLst>
            </p:cNvPr>
            <p:cNvSpPr>
              <a:spLocks noChangeShapeType="1"/>
            </p:cNvSpPr>
            <p:nvPr/>
          </p:nvSpPr>
          <p:spPr bwMode="auto">
            <a:xfrm flipH="1">
              <a:off x="5684740" y="2308896"/>
              <a:ext cx="42185"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8" name="Line 50">
              <a:extLst>
                <a:ext uri="{FF2B5EF4-FFF2-40B4-BE49-F238E27FC236}">
                  <a16:creationId xmlns:a16="http://schemas.microsoft.com/office/drawing/2014/main" id="{9E7A61F3-96D5-41C8-BB1E-E0FD77DD34D4}"/>
                </a:ext>
              </a:extLst>
            </p:cNvPr>
            <p:cNvSpPr>
              <a:spLocks noChangeShapeType="1"/>
            </p:cNvSpPr>
            <p:nvPr/>
          </p:nvSpPr>
          <p:spPr bwMode="auto">
            <a:xfrm>
              <a:off x="5718944" y="2291474"/>
              <a:ext cx="0" cy="37918"/>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59" name="Line 51">
              <a:extLst>
                <a:ext uri="{FF2B5EF4-FFF2-40B4-BE49-F238E27FC236}">
                  <a16:creationId xmlns:a16="http://schemas.microsoft.com/office/drawing/2014/main" id="{B547B0E1-2CC0-499B-A4EF-8D83766AE59B}"/>
                </a:ext>
              </a:extLst>
            </p:cNvPr>
            <p:cNvSpPr>
              <a:spLocks noChangeShapeType="1"/>
            </p:cNvSpPr>
            <p:nvPr/>
          </p:nvSpPr>
          <p:spPr bwMode="auto">
            <a:xfrm flipH="1">
              <a:off x="5699561" y="2308896"/>
              <a:ext cx="43325"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0" name="Line 52">
              <a:extLst>
                <a:ext uri="{FF2B5EF4-FFF2-40B4-BE49-F238E27FC236}">
                  <a16:creationId xmlns:a16="http://schemas.microsoft.com/office/drawing/2014/main" id="{F85DE0CD-AB19-48AF-BB74-0BE076AB86FB}"/>
                </a:ext>
              </a:extLst>
            </p:cNvPr>
            <p:cNvSpPr>
              <a:spLocks noChangeShapeType="1"/>
            </p:cNvSpPr>
            <p:nvPr/>
          </p:nvSpPr>
          <p:spPr bwMode="auto">
            <a:xfrm>
              <a:off x="5734906" y="2291474"/>
              <a:ext cx="0" cy="37918"/>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1" name="Line 53">
              <a:extLst>
                <a:ext uri="{FF2B5EF4-FFF2-40B4-BE49-F238E27FC236}">
                  <a16:creationId xmlns:a16="http://schemas.microsoft.com/office/drawing/2014/main" id="{5A458D29-5B4C-4E97-9ED9-A6B1BA65D0AB}"/>
                </a:ext>
              </a:extLst>
            </p:cNvPr>
            <p:cNvSpPr>
              <a:spLocks noChangeShapeType="1"/>
            </p:cNvSpPr>
            <p:nvPr/>
          </p:nvSpPr>
          <p:spPr bwMode="auto">
            <a:xfrm flipH="1">
              <a:off x="5712103" y="2308896"/>
              <a:ext cx="45606"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2" name="Line 54">
              <a:extLst>
                <a:ext uri="{FF2B5EF4-FFF2-40B4-BE49-F238E27FC236}">
                  <a16:creationId xmlns:a16="http://schemas.microsoft.com/office/drawing/2014/main" id="{91A12059-273A-4062-91E6-057204998E3C}"/>
                </a:ext>
              </a:extLst>
            </p:cNvPr>
            <p:cNvSpPr>
              <a:spLocks noChangeShapeType="1"/>
            </p:cNvSpPr>
            <p:nvPr/>
          </p:nvSpPr>
          <p:spPr bwMode="auto">
            <a:xfrm>
              <a:off x="5746308" y="2291474"/>
              <a:ext cx="0" cy="37918"/>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3" name="Line 55">
              <a:extLst>
                <a:ext uri="{FF2B5EF4-FFF2-40B4-BE49-F238E27FC236}">
                  <a16:creationId xmlns:a16="http://schemas.microsoft.com/office/drawing/2014/main" id="{31A81AE9-3103-4496-BFA6-D3498C441928}"/>
                </a:ext>
              </a:extLst>
            </p:cNvPr>
            <p:cNvSpPr>
              <a:spLocks noChangeShapeType="1"/>
            </p:cNvSpPr>
            <p:nvPr/>
          </p:nvSpPr>
          <p:spPr bwMode="auto">
            <a:xfrm flipH="1">
              <a:off x="5723505" y="2308896"/>
              <a:ext cx="42185"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4" name="Line 56">
              <a:extLst>
                <a:ext uri="{FF2B5EF4-FFF2-40B4-BE49-F238E27FC236}">
                  <a16:creationId xmlns:a16="http://schemas.microsoft.com/office/drawing/2014/main" id="{7A3908B1-9DF5-4688-9E92-751637F7937E}"/>
                </a:ext>
              </a:extLst>
            </p:cNvPr>
            <p:cNvSpPr>
              <a:spLocks noChangeShapeType="1"/>
            </p:cNvSpPr>
            <p:nvPr/>
          </p:nvSpPr>
          <p:spPr bwMode="auto">
            <a:xfrm>
              <a:off x="6073529" y="2291474"/>
              <a:ext cx="0" cy="37918"/>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5" name="Line 57">
              <a:extLst>
                <a:ext uri="{FF2B5EF4-FFF2-40B4-BE49-F238E27FC236}">
                  <a16:creationId xmlns:a16="http://schemas.microsoft.com/office/drawing/2014/main" id="{86552782-4521-42D7-A070-33A89F8D1482}"/>
                </a:ext>
              </a:extLst>
            </p:cNvPr>
            <p:cNvSpPr>
              <a:spLocks noChangeShapeType="1"/>
            </p:cNvSpPr>
            <p:nvPr/>
          </p:nvSpPr>
          <p:spPr bwMode="auto">
            <a:xfrm flipH="1">
              <a:off x="6050726" y="2308896"/>
              <a:ext cx="45606"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6" name="Line 58">
              <a:extLst>
                <a:ext uri="{FF2B5EF4-FFF2-40B4-BE49-F238E27FC236}">
                  <a16:creationId xmlns:a16="http://schemas.microsoft.com/office/drawing/2014/main" id="{7D1AB71F-17D4-45C1-B3BE-5E031D0ED324}"/>
                </a:ext>
              </a:extLst>
            </p:cNvPr>
            <p:cNvSpPr>
              <a:spLocks noChangeShapeType="1"/>
            </p:cNvSpPr>
            <p:nvPr/>
          </p:nvSpPr>
          <p:spPr bwMode="auto">
            <a:xfrm>
              <a:off x="6096332" y="2291474"/>
              <a:ext cx="0" cy="37918"/>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7" name="Line 59">
              <a:extLst>
                <a:ext uri="{FF2B5EF4-FFF2-40B4-BE49-F238E27FC236}">
                  <a16:creationId xmlns:a16="http://schemas.microsoft.com/office/drawing/2014/main" id="{0CAEC8CF-5EF5-4A8F-84E7-26260B58F2A3}"/>
                </a:ext>
              </a:extLst>
            </p:cNvPr>
            <p:cNvSpPr>
              <a:spLocks noChangeShapeType="1"/>
            </p:cNvSpPr>
            <p:nvPr/>
          </p:nvSpPr>
          <p:spPr bwMode="auto">
            <a:xfrm flipH="1">
              <a:off x="6073529" y="2308896"/>
              <a:ext cx="42185"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8" name="Line 60">
              <a:extLst>
                <a:ext uri="{FF2B5EF4-FFF2-40B4-BE49-F238E27FC236}">
                  <a16:creationId xmlns:a16="http://schemas.microsoft.com/office/drawing/2014/main" id="{F8DC62D4-0926-4425-8005-E93B45002842}"/>
                </a:ext>
              </a:extLst>
            </p:cNvPr>
            <p:cNvSpPr>
              <a:spLocks noChangeShapeType="1"/>
            </p:cNvSpPr>
            <p:nvPr/>
          </p:nvSpPr>
          <p:spPr bwMode="auto">
            <a:xfrm>
              <a:off x="5668777" y="2246382"/>
              <a:ext cx="0" cy="38943"/>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69" name="Line 61">
              <a:extLst>
                <a:ext uri="{FF2B5EF4-FFF2-40B4-BE49-F238E27FC236}">
                  <a16:creationId xmlns:a16="http://schemas.microsoft.com/office/drawing/2014/main" id="{265F15FD-248E-4037-AABF-0B309B9C5FC3}"/>
                </a:ext>
              </a:extLst>
            </p:cNvPr>
            <p:cNvSpPr>
              <a:spLocks noChangeShapeType="1"/>
            </p:cNvSpPr>
            <p:nvPr/>
          </p:nvSpPr>
          <p:spPr bwMode="auto">
            <a:xfrm flipH="1">
              <a:off x="5645975" y="2263804"/>
              <a:ext cx="46746"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0" name="Line 62">
              <a:extLst>
                <a:ext uri="{FF2B5EF4-FFF2-40B4-BE49-F238E27FC236}">
                  <a16:creationId xmlns:a16="http://schemas.microsoft.com/office/drawing/2014/main" id="{EDEFF0A7-3AC3-41E6-B78B-8964D47AD91C}"/>
                </a:ext>
              </a:extLst>
            </p:cNvPr>
            <p:cNvSpPr>
              <a:spLocks noChangeShapeType="1"/>
            </p:cNvSpPr>
            <p:nvPr/>
          </p:nvSpPr>
          <p:spPr bwMode="auto">
            <a:xfrm>
              <a:off x="5530820" y="2246382"/>
              <a:ext cx="0" cy="38943"/>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1" name="Line 63">
              <a:extLst>
                <a:ext uri="{FF2B5EF4-FFF2-40B4-BE49-F238E27FC236}">
                  <a16:creationId xmlns:a16="http://schemas.microsoft.com/office/drawing/2014/main" id="{23D170F7-F38F-488C-9642-1DD9AC4A627A}"/>
                </a:ext>
              </a:extLst>
            </p:cNvPr>
            <p:cNvSpPr>
              <a:spLocks noChangeShapeType="1"/>
            </p:cNvSpPr>
            <p:nvPr/>
          </p:nvSpPr>
          <p:spPr bwMode="auto">
            <a:xfrm flipH="1">
              <a:off x="5508017" y="2263804"/>
              <a:ext cx="42185"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2" name="Line 64">
              <a:extLst>
                <a:ext uri="{FF2B5EF4-FFF2-40B4-BE49-F238E27FC236}">
                  <a16:creationId xmlns:a16="http://schemas.microsoft.com/office/drawing/2014/main" id="{DCEC377B-DEAB-449F-914A-4630FC4BE08E}"/>
                </a:ext>
              </a:extLst>
            </p:cNvPr>
            <p:cNvSpPr>
              <a:spLocks noChangeShapeType="1"/>
            </p:cNvSpPr>
            <p:nvPr/>
          </p:nvSpPr>
          <p:spPr bwMode="auto">
            <a:xfrm>
              <a:off x="5508017" y="2246382"/>
              <a:ext cx="0" cy="38943"/>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3" name="Line 65">
              <a:extLst>
                <a:ext uri="{FF2B5EF4-FFF2-40B4-BE49-F238E27FC236}">
                  <a16:creationId xmlns:a16="http://schemas.microsoft.com/office/drawing/2014/main" id="{CCD3DDC2-9CD0-4B9F-831E-5B82B0BA2B85}"/>
                </a:ext>
              </a:extLst>
            </p:cNvPr>
            <p:cNvSpPr>
              <a:spLocks noChangeShapeType="1"/>
            </p:cNvSpPr>
            <p:nvPr/>
          </p:nvSpPr>
          <p:spPr bwMode="auto">
            <a:xfrm flipH="1">
              <a:off x="5484074" y="2263804"/>
              <a:ext cx="46746"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4" name="Line 66">
              <a:extLst>
                <a:ext uri="{FF2B5EF4-FFF2-40B4-BE49-F238E27FC236}">
                  <a16:creationId xmlns:a16="http://schemas.microsoft.com/office/drawing/2014/main" id="{B92183F3-3B08-479C-AB96-21A11C0F5B41}"/>
                </a:ext>
              </a:extLst>
            </p:cNvPr>
            <p:cNvSpPr>
              <a:spLocks noChangeShapeType="1"/>
            </p:cNvSpPr>
            <p:nvPr/>
          </p:nvSpPr>
          <p:spPr bwMode="auto">
            <a:xfrm>
              <a:off x="5461271" y="2246382"/>
              <a:ext cx="0" cy="38943"/>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5" name="Line 67">
              <a:extLst>
                <a:ext uri="{FF2B5EF4-FFF2-40B4-BE49-F238E27FC236}">
                  <a16:creationId xmlns:a16="http://schemas.microsoft.com/office/drawing/2014/main" id="{ECF5706D-52F1-4694-A4A5-4A6AF67469A4}"/>
                </a:ext>
              </a:extLst>
            </p:cNvPr>
            <p:cNvSpPr>
              <a:spLocks noChangeShapeType="1"/>
            </p:cNvSpPr>
            <p:nvPr/>
          </p:nvSpPr>
          <p:spPr bwMode="auto">
            <a:xfrm flipH="1">
              <a:off x="5438468" y="2263804"/>
              <a:ext cx="42185"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6" name="Line 68">
              <a:extLst>
                <a:ext uri="{FF2B5EF4-FFF2-40B4-BE49-F238E27FC236}">
                  <a16:creationId xmlns:a16="http://schemas.microsoft.com/office/drawing/2014/main" id="{B9634F06-5401-4343-BF86-40A679AE773C}"/>
                </a:ext>
              </a:extLst>
            </p:cNvPr>
            <p:cNvSpPr>
              <a:spLocks noChangeShapeType="1"/>
            </p:cNvSpPr>
            <p:nvPr/>
          </p:nvSpPr>
          <p:spPr bwMode="auto">
            <a:xfrm>
              <a:off x="5472673" y="2246382"/>
              <a:ext cx="0" cy="38943"/>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7" name="Line 69">
              <a:extLst>
                <a:ext uri="{FF2B5EF4-FFF2-40B4-BE49-F238E27FC236}">
                  <a16:creationId xmlns:a16="http://schemas.microsoft.com/office/drawing/2014/main" id="{46FE3553-C93E-48E2-B27E-9DC431D61F01}"/>
                </a:ext>
              </a:extLst>
            </p:cNvPr>
            <p:cNvSpPr>
              <a:spLocks noChangeShapeType="1"/>
            </p:cNvSpPr>
            <p:nvPr/>
          </p:nvSpPr>
          <p:spPr bwMode="auto">
            <a:xfrm flipH="1">
              <a:off x="5453290" y="2263804"/>
              <a:ext cx="42185"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8" name="Line 70">
              <a:extLst>
                <a:ext uri="{FF2B5EF4-FFF2-40B4-BE49-F238E27FC236}">
                  <a16:creationId xmlns:a16="http://schemas.microsoft.com/office/drawing/2014/main" id="{5C876CCF-6704-4EDB-8B15-D46B825B3639}"/>
                </a:ext>
              </a:extLst>
            </p:cNvPr>
            <p:cNvSpPr>
              <a:spLocks noChangeShapeType="1"/>
            </p:cNvSpPr>
            <p:nvPr/>
          </p:nvSpPr>
          <p:spPr bwMode="auto">
            <a:xfrm>
              <a:off x="5484074" y="2246382"/>
              <a:ext cx="0" cy="38943"/>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79" name="Line 71">
              <a:extLst>
                <a:ext uri="{FF2B5EF4-FFF2-40B4-BE49-F238E27FC236}">
                  <a16:creationId xmlns:a16="http://schemas.microsoft.com/office/drawing/2014/main" id="{4AC18B82-DEFF-41DA-86B5-2A67A5374B4C}"/>
                </a:ext>
              </a:extLst>
            </p:cNvPr>
            <p:cNvSpPr>
              <a:spLocks noChangeShapeType="1"/>
            </p:cNvSpPr>
            <p:nvPr/>
          </p:nvSpPr>
          <p:spPr bwMode="auto">
            <a:xfrm flipH="1">
              <a:off x="5464691" y="2263804"/>
              <a:ext cx="43325"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0" name="Line 72">
              <a:extLst>
                <a:ext uri="{FF2B5EF4-FFF2-40B4-BE49-F238E27FC236}">
                  <a16:creationId xmlns:a16="http://schemas.microsoft.com/office/drawing/2014/main" id="{2549F42F-6764-49EB-A0AE-8F9A1FD63ED9}"/>
                </a:ext>
              </a:extLst>
            </p:cNvPr>
            <p:cNvSpPr>
              <a:spLocks noChangeShapeType="1"/>
            </p:cNvSpPr>
            <p:nvPr/>
          </p:nvSpPr>
          <p:spPr bwMode="auto">
            <a:xfrm>
              <a:off x="5495475" y="2246382"/>
              <a:ext cx="0" cy="38943"/>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1" name="Line 73">
              <a:extLst>
                <a:ext uri="{FF2B5EF4-FFF2-40B4-BE49-F238E27FC236}">
                  <a16:creationId xmlns:a16="http://schemas.microsoft.com/office/drawing/2014/main" id="{9EC66D33-B461-4414-8033-9F4461B714EA}"/>
                </a:ext>
              </a:extLst>
            </p:cNvPr>
            <p:cNvSpPr>
              <a:spLocks noChangeShapeType="1"/>
            </p:cNvSpPr>
            <p:nvPr/>
          </p:nvSpPr>
          <p:spPr bwMode="auto">
            <a:xfrm flipH="1">
              <a:off x="5472673" y="2263804"/>
              <a:ext cx="42185"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2" name="Line 74">
              <a:extLst>
                <a:ext uri="{FF2B5EF4-FFF2-40B4-BE49-F238E27FC236}">
                  <a16:creationId xmlns:a16="http://schemas.microsoft.com/office/drawing/2014/main" id="{8C075D5C-59F6-4969-AD31-C72048DA9B4E}"/>
                </a:ext>
              </a:extLst>
            </p:cNvPr>
            <p:cNvSpPr>
              <a:spLocks noChangeShapeType="1"/>
            </p:cNvSpPr>
            <p:nvPr/>
          </p:nvSpPr>
          <p:spPr bwMode="auto">
            <a:xfrm>
              <a:off x="5542222" y="2246382"/>
              <a:ext cx="0" cy="38943"/>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3" name="Line 75">
              <a:extLst>
                <a:ext uri="{FF2B5EF4-FFF2-40B4-BE49-F238E27FC236}">
                  <a16:creationId xmlns:a16="http://schemas.microsoft.com/office/drawing/2014/main" id="{2408CE0C-FCAF-4D3B-BA5D-2B8451034FC2}"/>
                </a:ext>
              </a:extLst>
            </p:cNvPr>
            <p:cNvSpPr>
              <a:spLocks noChangeShapeType="1"/>
            </p:cNvSpPr>
            <p:nvPr/>
          </p:nvSpPr>
          <p:spPr bwMode="auto">
            <a:xfrm flipH="1">
              <a:off x="5522839" y="2263804"/>
              <a:ext cx="42185"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4" name="Line 76">
              <a:extLst>
                <a:ext uri="{FF2B5EF4-FFF2-40B4-BE49-F238E27FC236}">
                  <a16:creationId xmlns:a16="http://schemas.microsoft.com/office/drawing/2014/main" id="{AECE2205-FCBF-4CAC-9A5D-0717A3C96240}"/>
                </a:ext>
              </a:extLst>
            </p:cNvPr>
            <p:cNvSpPr>
              <a:spLocks noChangeShapeType="1"/>
            </p:cNvSpPr>
            <p:nvPr/>
          </p:nvSpPr>
          <p:spPr bwMode="auto">
            <a:xfrm>
              <a:off x="5557043" y="2246382"/>
              <a:ext cx="0" cy="38943"/>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5" name="Line 77">
              <a:extLst>
                <a:ext uri="{FF2B5EF4-FFF2-40B4-BE49-F238E27FC236}">
                  <a16:creationId xmlns:a16="http://schemas.microsoft.com/office/drawing/2014/main" id="{DD647668-3D14-4AAC-AC34-16982E31D111}"/>
                </a:ext>
              </a:extLst>
            </p:cNvPr>
            <p:cNvSpPr>
              <a:spLocks noChangeShapeType="1"/>
            </p:cNvSpPr>
            <p:nvPr/>
          </p:nvSpPr>
          <p:spPr bwMode="auto">
            <a:xfrm flipH="1">
              <a:off x="5534240" y="2263804"/>
              <a:ext cx="42185"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6" name="Line 78">
              <a:extLst>
                <a:ext uri="{FF2B5EF4-FFF2-40B4-BE49-F238E27FC236}">
                  <a16:creationId xmlns:a16="http://schemas.microsoft.com/office/drawing/2014/main" id="{34CCBE5D-DF69-460B-A4D3-686984F16FCC}"/>
                </a:ext>
              </a:extLst>
            </p:cNvPr>
            <p:cNvSpPr>
              <a:spLocks noChangeShapeType="1"/>
            </p:cNvSpPr>
            <p:nvPr/>
          </p:nvSpPr>
          <p:spPr bwMode="auto">
            <a:xfrm>
              <a:off x="5569585" y="2246382"/>
              <a:ext cx="0" cy="38943"/>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7" name="Line 79">
              <a:extLst>
                <a:ext uri="{FF2B5EF4-FFF2-40B4-BE49-F238E27FC236}">
                  <a16:creationId xmlns:a16="http://schemas.microsoft.com/office/drawing/2014/main" id="{BBF244E5-5DC1-4BFF-8F03-DF42211E6BB3}"/>
                </a:ext>
              </a:extLst>
            </p:cNvPr>
            <p:cNvSpPr>
              <a:spLocks noChangeShapeType="1"/>
            </p:cNvSpPr>
            <p:nvPr/>
          </p:nvSpPr>
          <p:spPr bwMode="auto">
            <a:xfrm flipH="1">
              <a:off x="5550202" y="2263804"/>
              <a:ext cx="42185"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8" name="Line 80">
              <a:extLst>
                <a:ext uri="{FF2B5EF4-FFF2-40B4-BE49-F238E27FC236}">
                  <a16:creationId xmlns:a16="http://schemas.microsoft.com/office/drawing/2014/main" id="{8AD7D9BB-62C3-4FE9-A482-C60FE79AA0DB}"/>
                </a:ext>
              </a:extLst>
            </p:cNvPr>
            <p:cNvSpPr>
              <a:spLocks noChangeShapeType="1"/>
            </p:cNvSpPr>
            <p:nvPr/>
          </p:nvSpPr>
          <p:spPr bwMode="auto">
            <a:xfrm>
              <a:off x="5584407" y="2246382"/>
              <a:ext cx="0" cy="38943"/>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89" name="Line 81">
              <a:extLst>
                <a:ext uri="{FF2B5EF4-FFF2-40B4-BE49-F238E27FC236}">
                  <a16:creationId xmlns:a16="http://schemas.microsoft.com/office/drawing/2014/main" id="{DA774251-C1AC-4738-AD7A-F69DB857D02E}"/>
                </a:ext>
              </a:extLst>
            </p:cNvPr>
            <p:cNvSpPr>
              <a:spLocks noChangeShapeType="1"/>
            </p:cNvSpPr>
            <p:nvPr/>
          </p:nvSpPr>
          <p:spPr bwMode="auto">
            <a:xfrm flipH="1">
              <a:off x="5561604" y="2263804"/>
              <a:ext cx="45606"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0" name="Line 82">
              <a:extLst>
                <a:ext uri="{FF2B5EF4-FFF2-40B4-BE49-F238E27FC236}">
                  <a16:creationId xmlns:a16="http://schemas.microsoft.com/office/drawing/2014/main" id="{31D8054C-943A-4CFD-9DE6-EF5CDA3CA925}"/>
                </a:ext>
              </a:extLst>
            </p:cNvPr>
            <p:cNvSpPr>
              <a:spLocks noChangeShapeType="1"/>
            </p:cNvSpPr>
            <p:nvPr/>
          </p:nvSpPr>
          <p:spPr bwMode="auto">
            <a:xfrm>
              <a:off x="5600369" y="2246382"/>
              <a:ext cx="0" cy="38943"/>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1" name="Line 83">
              <a:extLst>
                <a:ext uri="{FF2B5EF4-FFF2-40B4-BE49-F238E27FC236}">
                  <a16:creationId xmlns:a16="http://schemas.microsoft.com/office/drawing/2014/main" id="{37BC4A65-F062-43B6-8479-87C0F278806D}"/>
                </a:ext>
              </a:extLst>
            </p:cNvPr>
            <p:cNvSpPr>
              <a:spLocks noChangeShapeType="1"/>
            </p:cNvSpPr>
            <p:nvPr/>
          </p:nvSpPr>
          <p:spPr bwMode="auto">
            <a:xfrm flipH="1">
              <a:off x="5576426" y="2263804"/>
              <a:ext cx="42185"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2" name="Line 84">
              <a:extLst>
                <a:ext uri="{FF2B5EF4-FFF2-40B4-BE49-F238E27FC236}">
                  <a16:creationId xmlns:a16="http://schemas.microsoft.com/office/drawing/2014/main" id="{1D7EA975-04CC-475D-8261-7EF62637D863}"/>
                </a:ext>
              </a:extLst>
            </p:cNvPr>
            <p:cNvSpPr>
              <a:spLocks noChangeShapeType="1"/>
            </p:cNvSpPr>
            <p:nvPr/>
          </p:nvSpPr>
          <p:spPr bwMode="auto">
            <a:xfrm>
              <a:off x="5611770" y="2246382"/>
              <a:ext cx="0" cy="38943"/>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3" name="Line 85">
              <a:extLst>
                <a:ext uri="{FF2B5EF4-FFF2-40B4-BE49-F238E27FC236}">
                  <a16:creationId xmlns:a16="http://schemas.microsoft.com/office/drawing/2014/main" id="{D45A577B-FA27-4C4C-A07C-4A91A2BA707B}"/>
                </a:ext>
              </a:extLst>
            </p:cNvPr>
            <p:cNvSpPr>
              <a:spLocks noChangeShapeType="1"/>
            </p:cNvSpPr>
            <p:nvPr/>
          </p:nvSpPr>
          <p:spPr bwMode="auto">
            <a:xfrm flipH="1">
              <a:off x="5587827" y="2263804"/>
              <a:ext cx="46746"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4" name="Line 86">
              <a:extLst>
                <a:ext uri="{FF2B5EF4-FFF2-40B4-BE49-F238E27FC236}">
                  <a16:creationId xmlns:a16="http://schemas.microsoft.com/office/drawing/2014/main" id="{9B0361C5-FFFB-495C-B4CB-EDF01A5D1587}"/>
                </a:ext>
              </a:extLst>
            </p:cNvPr>
            <p:cNvSpPr>
              <a:spLocks noChangeShapeType="1"/>
            </p:cNvSpPr>
            <p:nvPr/>
          </p:nvSpPr>
          <p:spPr bwMode="auto">
            <a:xfrm>
              <a:off x="5626592" y="2246382"/>
              <a:ext cx="0" cy="38943"/>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5" name="Line 87">
              <a:extLst>
                <a:ext uri="{FF2B5EF4-FFF2-40B4-BE49-F238E27FC236}">
                  <a16:creationId xmlns:a16="http://schemas.microsoft.com/office/drawing/2014/main" id="{72C707F3-EFC8-4D52-82EF-39EB90FD80E0}"/>
                </a:ext>
              </a:extLst>
            </p:cNvPr>
            <p:cNvSpPr>
              <a:spLocks noChangeShapeType="1"/>
            </p:cNvSpPr>
            <p:nvPr/>
          </p:nvSpPr>
          <p:spPr bwMode="auto">
            <a:xfrm flipH="1">
              <a:off x="5603789" y="2263804"/>
              <a:ext cx="42185"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6" name="Line 88">
              <a:extLst>
                <a:ext uri="{FF2B5EF4-FFF2-40B4-BE49-F238E27FC236}">
                  <a16:creationId xmlns:a16="http://schemas.microsoft.com/office/drawing/2014/main" id="{C9B74343-AE26-40C2-9FAA-49A08611BD34}"/>
                </a:ext>
              </a:extLst>
            </p:cNvPr>
            <p:cNvSpPr>
              <a:spLocks noChangeShapeType="1"/>
            </p:cNvSpPr>
            <p:nvPr/>
          </p:nvSpPr>
          <p:spPr bwMode="auto">
            <a:xfrm>
              <a:off x="5637993" y="2246382"/>
              <a:ext cx="0" cy="38943"/>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7" name="Line 89">
              <a:extLst>
                <a:ext uri="{FF2B5EF4-FFF2-40B4-BE49-F238E27FC236}">
                  <a16:creationId xmlns:a16="http://schemas.microsoft.com/office/drawing/2014/main" id="{F3E1457C-B791-45BA-B0AA-E900D43777D3}"/>
                </a:ext>
              </a:extLst>
            </p:cNvPr>
            <p:cNvSpPr>
              <a:spLocks noChangeShapeType="1"/>
            </p:cNvSpPr>
            <p:nvPr/>
          </p:nvSpPr>
          <p:spPr bwMode="auto">
            <a:xfrm flipH="1">
              <a:off x="5618611" y="2263804"/>
              <a:ext cx="43325"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8" name="Line 90">
              <a:extLst>
                <a:ext uri="{FF2B5EF4-FFF2-40B4-BE49-F238E27FC236}">
                  <a16:creationId xmlns:a16="http://schemas.microsoft.com/office/drawing/2014/main" id="{86A72EC4-FB90-419F-9391-EDDD2B0F113D}"/>
                </a:ext>
              </a:extLst>
            </p:cNvPr>
            <p:cNvSpPr>
              <a:spLocks noChangeShapeType="1"/>
            </p:cNvSpPr>
            <p:nvPr/>
          </p:nvSpPr>
          <p:spPr bwMode="auto">
            <a:xfrm>
              <a:off x="5653956" y="2246382"/>
              <a:ext cx="0" cy="38943"/>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99" name="Line 91">
              <a:extLst>
                <a:ext uri="{FF2B5EF4-FFF2-40B4-BE49-F238E27FC236}">
                  <a16:creationId xmlns:a16="http://schemas.microsoft.com/office/drawing/2014/main" id="{0EB1E69D-7C12-46FF-B3FB-C528CE17867F}"/>
                </a:ext>
              </a:extLst>
            </p:cNvPr>
            <p:cNvSpPr>
              <a:spLocks noChangeShapeType="1"/>
            </p:cNvSpPr>
            <p:nvPr/>
          </p:nvSpPr>
          <p:spPr bwMode="auto">
            <a:xfrm flipH="1">
              <a:off x="5634573" y="2263804"/>
              <a:ext cx="42185"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0" name="Line 92">
              <a:extLst>
                <a:ext uri="{FF2B5EF4-FFF2-40B4-BE49-F238E27FC236}">
                  <a16:creationId xmlns:a16="http://schemas.microsoft.com/office/drawing/2014/main" id="{DD75C892-975E-4715-8CA1-B41463081A21}"/>
                </a:ext>
              </a:extLst>
            </p:cNvPr>
            <p:cNvSpPr>
              <a:spLocks noChangeShapeType="1"/>
            </p:cNvSpPr>
            <p:nvPr/>
          </p:nvSpPr>
          <p:spPr bwMode="auto">
            <a:xfrm>
              <a:off x="4260697" y="1875397"/>
              <a:ext cx="0" cy="38943"/>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1" name="Line 93">
              <a:extLst>
                <a:ext uri="{FF2B5EF4-FFF2-40B4-BE49-F238E27FC236}">
                  <a16:creationId xmlns:a16="http://schemas.microsoft.com/office/drawing/2014/main" id="{67306570-51C9-4F36-B574-DEB108C553E3}"/>
                </a:ext>
              </a:extLst>
            </p:cNvPr>
            <p:cNvSpPr>
              <a:spLocks noChangeShapeType="1"/>
            </p:cNvSpPr>
            <p:nvPr/>
          </p:nvSpPr>
          <p:spPr bwMode="auto">
            <a:xfrm flipH="1">
              <a:off x="4236754" y="1892819"/>
              <a:ext cx="43325"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2" name="Line 94">
              <a:extLst>
                <a:ext uri="{FF2B5EF4-FFF2-40B4-BE49-F238E27FC236}">
                  <a16:creationId xmlns:a16="http://schemas.microsoft.com/office/drawing/2014/main" id="{AA2AC874-BD8B-4602-A271-31F2C17DBA94}"/>
                </a:ext>
              </a:extLst>
            </p:cNvPr>
            <p:cNvSpPr>
              <a:spLocks noChangeShapeType="1"/>
            </p:cNvSpPr>
            <p:nvPr/>
          </p:nvSpPr>
          <p:spPr bwMode="auto">
            <a:xfrm>
              <a:off x="4706494" y="2070113"/>
              <a:ext cx="0" cy="40993"/>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3" name="Line 95">
              <a:extLst>
                <a:ext uri="{FF2B5EF4-FFF2-40B4-BE49-F238E27FC236}">
                  <a16:creationId xmlns:a16="http://schemas.microsoft.com/office/drawing/2014/main" id="{3833EB88-6056-4C3F-8AF6-45A84EFA8353}"/>
                </a:ext>
              </a:extLst>
            </p:cNvPr>
            <p:cNvSpPr>
              <a:spLocks noChangeShapeType="1"/>
            </p:cNvSpPr>
            <p:nvPr/>
          </p:nvSpPr>
          <p:spPr bwMode="auto">
            <a:xfrm flipH="1">
              <a:off x="4687112" y="2090609"/>
              <a:ext cx="43325"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4" name="Line 96">
              <a:extLst>
                <a:ext uri="{FF2B5EF4-FFF2-40B4-BE49-F238E27FC236}">
                  <a16:creationId xmlns:a16="http://schemas.microsoft.com/office/drawing/2014/main" id="{F22E80A3-C9B4-45B1-A2EF-31FA6BAE6C09}"/>
                </a:ext>
              </a:extLst>
            </p:cNvPr>
            <p:cNvSpPr>
              <a:spLocks noChangeShapeType="1"/>
            </p:cNvSpPr>
            <p:nvPr/>
          </p:nvSpPr>
          <p:spPr bwMode="auto">
            <a:xfrm>
              <a:off x="3287013" y="1445997"/>
              <a:ext cx="0" cy="37918"/>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5" name="Line 97">
              <a:extLst>
                <a:ext uri="{FF2B5EF4-FFF2-40B4-BE49-F238E27FC236}">
                  <a16:creationId xmlns:a16="http://schemas.microsoft.com/office/drawing/2014/main" id="{8A32072E-136D-4226-A5A8-0F58BBC0A6DA}"/>
                </a:ext>
              </a:extLst>
            </p:cNvPr>
            <p:cNvSpPr>
              <a:spLocks noChangeShapeType="1"/>
            </p:cNvSpPr>
            <p:nvPr/>
          </p:nvSpPr>
          <p:spPr bwMode="auto">
            <a:xfrm flipH="1">
              <a:off x="3267630" y="1466494"/>
              <a:ext cx="42185"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6" name="Line 98">
              <a:extLst>
                <a:ext uri="{FF2B5EF4-FFF2-40B4-BE49-F238E27FC236}">
                  <a16:creationId xmlns:a16="http://schemas.microsoft.com/office/drawing/2014/main" id="{33DB5605-E29D-48E4-BE65-F469B393C3AC}"/>
                </a:ext>
              </a:extLst>
            </p:cNvPr>
            <p:cNvSpPr>
              <a:spLocks noChangeShapeType="1"/>
            </p:cNvSpPr>
            <p:nvPr/>
          </p:nvSpPr>
          <p:spPr bwMode="auto">
            <a:xfrm>
              <a:off x="3263070" y="1445997"/>
              <a:ext cx="0" cy="37918"/>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7" name="Line 99">
              <a:extLst>
                <a:ext uri="{FF2B5EF4-FFF2-40B4-BE49-F238E27FC236}">
                  <a16:creationId xmlns:a16="http://schemas.microsoft.com/office/drawing/2014/main" id="{B1BCEE53-F4CE-4BEA-8433-399E60295F4C}"/>
                </a:ext>
              </a:extLst>
            </p:cNvPr>
            <p:cNvSpPr>
              <a:spLocks noChangeShapeType="1"/>
            </p:cNvSpPr>
            <p:nvPr/>
          </p:nvSpPr>
          <p:spPr bwMode="auto">
            <a:xfrm flipH="1">
              <a:off x="3240267" y="1466494"/>
              <a:ext cx="46746"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8" name="Line 100">
              <a:extLst>
                <a:ext uri="{FF2B5EF4-FFF2-40B4-BE49-F238E27FC236}">
                  <a16:creationId xmlns:a16="http://schemas.microsoft.com/office/drawing/2014/main" id="{9282EDA4-0541-4993-AAD5-F51818FCF0E8}"/>
                </a:ext>
              </a:extLst>
            </p:cNvPr>
            <p:cNvSpPr>
              <a:spLocks noChangeShapeType="1"/>
            </p:cNvSpPr>
            <p:nvPr/>
          </p:nvSpPr>
          <p:spPr bwMode="auto">
            <a:xfrm>
              <a:off x="3863926" y="1616117"/>
              <a:ext cx="0" cy="37918"/>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9" name="Line 101">
              <a:extLst>
                <a:ext uri="{FF2B5EF4-FFF2-40B4-BE49-F238E27FC236}">
                  <a16:creationId xmlns:a16="http://schemas.microsoft.com/office/drawing/2014/main" id="{E34044AA-9518-4B23-9CA3-27E3BAE9F92B}"/>
                </a:ext>
              </a:extLst>
            </p:cNvPr>
            <p:cNvSpPr>
              <a:spLocks noChangeShapeType="1"/>
            </p:cNvSpPr>
            <p:nvPr/>
          </p:nvSpPr>
          <p:spPr bwMode="auto">
            <a:xfrm flipH="1">
              <a:off x="3844544" y="1636614"/>
              <a:ext cx="42185"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0" name="Line 102">
              <a:extLst>
                <a:ext uri="{FF2B5EF4-FFF2-40B4-BE49-F238E27FC236}">
                  <a16:creationId xmlns:a16="http://schemas.microsoft.com/office/drawing/2014/main" id="{2AD5DB81-6312-4935-B783-F356F4C1A28F}"/>
                </a:ext>
              </a:extLst>
            </p:cNvPr>
            <p:cNvSpPr>
              <a:spLocks noChangeShapeType="1"/>
            </p:cNvSpPr>
            <p:nvPr/>
          </p:nvSpPr>
          <p:spPr bwMode="auto">
            <a:xfrm>
              <a:off x="3005397" y="1408079"/>
              <a:ext cx="0" cy="37918"/>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1" name="Line 103">
              <a:extLst>
                <a:ext uri="{FF2B5EF4-FFF2-40B4-BE49-F238E27FC236}">
                  <a16:creationId xmlns:a16="http://schemas.microsoft.com/office/drawing/2014/main" id="{6556A277-8C59-4EC6-80DB-1D13C0700252}"/>
                </a:ext>
              </a:extLst>
            </p:cNvPr>
            <p:cNvSpPr>
              <a:spLocks noChangeShapeType="1"/>
            </p:cNvSpPr>
            <p:nvPr/>
          </p:nvSpPr>
          <p:spPr bwMode="auto">
            <a:xfrm flipH="1">
              <a:off x="2982594" y="1425500"/>
              <a:ext cx="42185"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2" name="Line 104">
              <a:extLst>
                <a:ext uri="{FF2B5EF4-FFF2-40B4-BE49-F238E27FC236}">
                  <a16:creationId xmlns:a16="http://schemas.microsoft.com/office/drawing/2014/main" id="{EC189C19-8B02-4E3E-80A9-E97C838A6C6A}"/>
                </a:ext>
              </a:extLst>
            </p:cNvPr>
            <p:cNvSpPr>
              <a:spLocks noChangeShapeType="1"/>
            </p:cNvSpPr>
            <p:nvPr/>
          </p:nvSpPr>
          <p:spPr bwMode="auto">
            <a:xfrm>
              <a:off x="2700978" y="1390656"/>
              <a:ext cx="0" cy="37918"/>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3" name="Line 105">
              <a:extLst>
                <a:ext uri="{FF2B5EF4-FFF2-40B4-BE49-F238E27FC236}">
                  <a16:creationId xmlns:a16="http://schemas.microsoft.com/office/drawing/2014/main" id="{618983D0-D519-4216-8702-AA19FD225A68}"/>
                </a:ext>
              </a:extLst>
            </p:cNvPr>
            <p:cNvSpPr>
              <a:spLocks noChangeShapeType="1"/>
            </p:cNvSpPr>
            <p:nvPr/>
          </p:nvSpPr>
          <p:spPr bwMode="auto">
            <a:xfrm flipH="1">
              <a:off x="2681595" y="1411153"/>
              <a:ext cx="43325"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4" name="Line 106">
              <a:extLst>
                <a:ext uri="{FF2B5EF4-FFF2-40B4-BE49-F238E27FC236}">
                  <a16:creationId xmlns:a16="http://schemas.microsoft.com/office/drawing/2014/main" id="{0B33C47D-AAF7-43B3-B18B-57B4F31D45AB}"/>
                </a:ext>
              </a:extLst>
            </p:cNvPr>
            <p:cNvSpPr>
              <a:spLocks noChangeShapeType="1"/>
            </p:cNvSpPr>
            <p:nvPr/>
          </p:nvSpPr>
          <p:spPr bwMode="auto">
            <a:xfrm>
              <a:off x="2535657" y="1300472"/>
              <a:ext cx="0" cy="42018"/>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5" name="Line 107">
              <a:extLst>
                <a:ext uri="{FF2B5EF4-FFF2-40B4-BE49-F238E27FC236}">
                  <a16:creationId xmlns:a16="http://schemas.microsoft.com/office/drawing/2014/main" id="{206DD8A2-03A0-4202-BB8C-254A6F5C6576}"/>
                </a:ext>
              </a:extLst>
            </p:cNvPr>
            <p:cNvSpPr>
              <a:spLocks noChangeShapeType="1"/>
            </p:cNvSpPr>
            <p:nvPr/>
          </p:nvSpPr>
          <p:spPr bwMode="auto">
            <a:xfrm flipH="1">
              <a:off x="2512854" y="1320969"/>
              <a:ext cx="45606"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6" name="Line 108">
              <a:extLst>
                <a:ext uri="{FF2B5EF4-FFF2-40B4-BE49-F238E27FC236}">
                  <a16:creationId xmlns:a16="http://schemas.microsoft.com/office/drawing/2014/main" id="{9544B051-BE52-4168-98E8-70D794F1EE4A}"/>
                </a:ext>
              </a:extLst>
            </p:cNvPr>
            <p:cNvSpPr>
              <a:spLocks noChangeShapeType="1"/>
            </p:cNvSpPr>
            <p:nvPr/>
          </p:nvSpPr>
          <p:spPr bwMode="auto">
            <a:xfrm>
              <a:off x="2124064" y="1165196"/>
              <a:ext cx="0" cy="37918"/>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7" name="Line 109">
              <a:extLst>
                <a:ext uri="{FF2B5EF4-FFF2-40B4-BE49-F238E27FC236}">
                  <a16:creationId xmlns:a16="http://schemas.microsoft.com/office/drawing/2014/main" id="{190CFF42-95A8-46F6-9259-BD54738F7E00}"/>
                </a:ext>
              </a:extLst>
            </p:cNvPr>
            <p:cNvSpPr>
              <a:spLocks noChangeShapeType="1"/>
            </p:cNvSpPr>
            <p:nvPr/>
          </p:nvSpPr>
          <p:spPr bwMode="auto">
            <a:xfrm flipH="1">
              <a:off x="2101261" y="1186717"/>
              <a:ext cx="42185"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8" name="Line 110">
              <a:extLst>
                <a:ext uri="{FF2B5EF4-FFF2-40B4-BE49-F238E27FC236}">
                  <a16:creationId xmlns:a16="http://schemas.microsoft.com/office/drawing/2014/main" id="{8E3CFCF8-D212-434A-BE9D-09E91BD0F0DF}"/>
                </a:ext>
              </a:extLst>
            </p:cNvPr>
            <p:cNvSpPr>
              <a:spLocks noChangeShapeType="1"/>
            </p:cNvSpPr>
            <p:nvPr/>
          </p:nvSpPr>
          <p:spPr bwMode="auto">
            <a:xfrm>
              <a:off x="2059075" y="1127278"/>
              <a:ext cx="0" cy="37918"/>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9" name="Line 111">
              <a:extLst>
                <a:ext uri="{FF2B5EF4-FFF2-40B4-BE49-F238E27FC236}">
                  <a16:creationId xmlns:a16="http://schemas.microsoft.com/office/drawing/2014/main" id="{02E6D7BB-FC35-484C-99D4-991C19CA82F4}"/>
                </a:ext>
              </a:extLst>
            </p:cNvPr>
            <p:cNvSpPr>
              <a:spLocks noChangeShapeType="1"/>
            </p:cNvSpPr>
            <p:nvPr/>
          </p:nvSpPr>
          <p:spPr bwMode="auto">
            <a:xfrm flipH="1">
              <a:off x="2035132" y="1147774"/>
              <a:ext cx="46746"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0" name="Line 112">
              <a:extLst>
                <a:ext uri="{FF2B5EF4-FFF2-40B4-BE49-F238E27FC236}">
                  <a16:creationId xmlns:a16="http://schemas.microsoft.com/office/drawing/2014/main" id="{76B025D0-8018-4F74-A9FB-08947F1006B4}"/>
                </a:ext>
              </a:extLst>
            </p:cNvPr>
            <p:cNvSpPr>
              <a:spLocks noChangeShapeType="1"/>
            </p:cNvSpPr>
            <p:nvPr/>
          </p:nvSpPr>
          <p:spPr bwMode="auto">
            <a:xfrm>
              <a:off x="2051094" y="1127278"/>
              <a:ext cx="0" cy="37918"/>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1" name="Line 113">
              <a:extLst>
                <a:ext uri="{FF2B5EF4-FFF2-40B4-BE49-F238E27FC236}">
                  <a16:creationId xmlns:a16="http://schemas.microsoft.com/office/drawing/2014/main" id="{E831B839-57A2-4D44-B378-A07680E99C95}"/>
                </a:ext>
              </a:extLst>
            </p:cNvPr>
            <p:cNvSpPr>
              <a:spLocks noChangeShapeType="1"/>
            </p:cNvSpPr>
            <p:nvPr/>
          </p:nvSpPr>
          <p:spPr bwMode="auto">
            <a:xfrm flipH="1">
              <a:off x="2028291" y="1147774"/>
              <a:ext cx="42185"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2" name="Line 114">
              <a:extLst>
                <a:ext uri="{FF2B5EF4-FFF2-40B4-BE49-F238E27FC236}">
                  <a16:creationId xmlns:a16="http://schemas.microsoft.com/office/drawing/2014/main" id="{14426802-35E3-4BFD-98BF-C54E09DBD65E}"/>
                </a:ext>
              </a:extLst>
            </p:cNvPr>
            <p:cNvSpPr>
              <a:spLocks noChangeShapeType="1"/>
            </p:cNvSpPr>
            <p:nvPr/>
          </p:nvSpPr>
          <p:spPr bwMode="auto">
            <a:xfrm>
              <a:off x="1970144" y="1047342"/>
              <a:ext cx="0" cy="37918"/>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3" name="Line 115">
              <a:extLst>
                <a:ext uri="{FF2B5EF4-FFF2-40B4-BE49-F238E27FC236}">
                  <a16:creationId xmlns:a16="http://schemas.microsoft.com/office/drawing/2014/main" id="{B1467896-3AA5-4316-B5BB-C0EC2A97691E}"/>
                </a:ext>
              </a:extLst>
            </p:cNvPr>
            <p:cNvSpPr>
              <a:spLocks noChangeShapeType="1"/>
            </p:cNvSpPr>
            <p:nvPr/>
          </p:nvSpPr>
          <p:spPr bwMode="auto">
            <a:xfrm flipH="1">
              <a:off x="1947341" y="1068863"/>
              <a:ext cx="42185"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4" name="Line 116">
              <a:extLst>
                <a:ext uri="{FF2B5EF4-FFF2-40B4-BE49-F238E27FC236}">
                  <a16:creationId xmlns:a16="http://schemas.microsoft.com/office/drawing/2014/main" id="{845CA04F-9F4D-452E-B1A7-AA999C980CD4}"/>
                </a:ext>
              </a:extLst>
            </p:cNvPr>
            <p:cNvSpPr>
              <a:spLocks noChangeShapeType="1"/>
            </p:cNvSpPr>
            <p:nvPr/>
          </p:nvSpPr>
          <p:spPr bwMode="auto">
            <a:xfrm>
              <a:off x="1885773" y="1006349"/>
              <a:ext cx="0" cy="37918"/>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5" name="Line 117">
              <a:extLst>
                <a:ext uri="{FF2B5EF4-FFF2-40B4-BE49-F238E27FC236}">
                  <a16:creationId xmlns:a16="http://schemas.microsoft.com/office/drawing/2014/main" id="{3F6ED1EE-8014-40BB-A998-D090F87D8558}"/>
                </a:ext>
              </a:extLst>
            </p:cNvPr>
            <p:cNvSpPr>
              <a:spLocks noChangeShapeType="1"/>
            </p:cNvSpPr>
            <p:nvPr/>
          </p:nvSpPr>
          <p:spPr bwMode="auto">
            <a:xfrm flipH="1">
              <a:off x="1861830" y="1023771"/>
              <a:ext cx="46746"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6" name="Line 118">
              <a:extLst>
                <a:ext uri="{FF2B5EF4-FFF2-40B4-BE49-F238E27FC236}">
                  <a16:creationId xmlns:a16="http://schemas.microsoft.com/office/drawing/2014/main" id="{007D7995-1CB1-493F-A737-602640F19762}"/>
                </a:ext>
              </a:extLst>
            </p:cNvPr>
            <p:cNvSpPr>
              <a:spLocks noChangeShapeType="1"/>
            </p:cNvSpPr>
            <p:nvPr/>
          </p:nvSpPr>
          <p:spPr bwMode="auto">
            <a:xfrm>
              <a:off x="1639502" y="954083"/>
              <a:ext cx="0" cy="37918"/>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7" name="Line 119">
              <a:extLst>
                <a:ext uri="{FF2B5EF4-FFF2-40B4-BE49-F238E27FC236}">
                  <a16:creationId xmlns:a16="http://schemas.microsoft.com/office/drawing/2014/main" id="{36B67E51-BBAC-4FDC-BFC4-91E24BD45E3C}"/>
                </a:ext>
              </a:extLst>
            </p:cNvPr>
            <p:cNvSpPr>
              <a:spLocks noChangeShapeType="1"/>
            </p:cNvSpPr>
            <p:nvPr/>
          </p:nvSpPr>
          <p:spPr bwMode="auto">
            <a:xfrm flipH="1">
              <a:off x="1615558" y="974579"/>
              <a:ext cx="46746"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8" name="Line 120">
              <a:extLst>
                <a:ext uri="{FF2B5EF4-FFF2-40B4-BE49-F238E27FC236}">
                  <a16:creationId xmlns:a16="http://schemas.microsoft.com/office/drawing/2014/main" id="{D2677582-CC5B-4110-9E94-9FD56F3CD4E7}"/>
                </a:ext>
              </a:extLst>
            </p:cNvPr>
            <p:cNvSpPr>
              <a:spLocks noChangeShapeType="1"/>
            </p:cNvSpPr>
            <p:nvPr/>
          </p:nvSpPr>
          <p:spPr bwMode="auto">
            <a:xfrm>
              <a:off x="1531188" y="926413"/>
              <a:ext cx="0" cy="37918"/>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9" name="Line 121">
              <a:extLst>
                <a:ext uri="{FF2B5EF4-FFF2-40B4-BE49-F238E27FC236}">
                  <a16:creationId xmlns:a16="http://schemas.microsoft.com/office/drawing/2014/main" id="{570F15E6-0504-4C83-8DB6-5C41A967037D}"/>
                </a:ext>
              </a:extLst>
            </p:cNvPr>
            <p:cNvSpPr>
              <a:spLocks noChangeShapeType="1"/>
            </p:cNvSpPr>
            <p:nvPr/>
          </p:nvSpPr>
          <p:spPr bwMode="auto">
            <a:xfrm flipH="1">
              <a:off x="1508385" y="943835"/>
              <a:ext cx="42185"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0" name="Line 122">
              <a:extLst>
                <a:ext uri="{FF2B5EF4-FFF2-40B4-BE49-F238E27FC236}">
                  <a16:creationId xmlns:a16="http://schemas.microsoft.com/office/drawing/2014/main" id="{38BD3D15-E3F2-40C8-AC27-E4021D62DD16}"/>
                </a:ext>
              </a:extLst>
            </p:cNvPr>
            <p:cNvSpPr>
              <a:spLocks noChangeShapeType="1"/>
            </p:cNvSpPr>
            <p:nvPr/>
          </p:nvSpPr>
          <p:spPr bwMode="auto">
            <a:xfrm>
              <a:off x="1427435" y="926413"/>
              <a:ext cx="0" cy="37918"/>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1" name="Line 123">
              <a:extLst>
                <a:ext uri="{FF2B5EF4-FFF2-40B4-BE49-F238E27FC236}">
                  <a16:creationId xmlns:a16="http://schemas.microsoft.com/office/drawing/2014/main" id="{CAD3707D-F4A7-4606-BC69-878C48202E8D}"/>
                </a:ext>
              </a:extLst>
            </p:cNvPr>
            <p:cNvSpPr>
              <a:spLocks noChangeShapeType="1"/>
            </p:cNvSpPr>
            <p:nvPr/>
          </p:nvSpPr>
          <p:spPr bwMode="auto">
            <a:xfrm flipH="1">
              <a:off x="1404632" y="943835"/>
              <a:ext cx="42185"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2" name="Line 124">
              <a:extLst>
                <a:ext uri="{FF2B5EF4-FFF2-40B4-BE49-F238E27FC236}">
                  <a16:creationId xmlns:a16="http://schemas.microsoft.com/office/drawing/2014/main" id="{2164B4F6-C8F0-4CA7-B6CF-265EA32D1766}"/>
                </a:ext>
              </a:extLst>
            </p:cNvPr>
            <p:cNvSpPr>
              <a:spLocks noChangeShapeType="1"/>
            </p:cNvSpPr>
            <p:nvPr/>
          </p:nvSpPr>
          <p:spPr bwMode="auto">
            <a:xfrm>
              <a:off x="1254133" y="926413"/>
              <a:ext cx="0" cy="37918"/>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3" name="Line 125">
              <a:extLst>
                <a:ext uri="{FF2B5EF4-FFF2-40B4-BE49-F238E27FC236}">
                  <a16:creationId xmlns:a16="http://schemas.microsoft.com/office/drawing/2014/main" id="{A5C88B9E-8408-46B9-89B7-5EA294CEAF0F}"/>
                </a:ext>
              </a:extLst>
            </p:cNvPr>
            <p:cNvSpPr>
              <a:spLocks noChangeShapeType="1"/>
            </p:cNvSpPr>
            <p:nvPr/>
          </p:nvSpPr>
          <p:spPr bwMode="auto">
            <a:xfrm flipH="1">
              <a:off x="1234750" y="943835"/>
              <a:ext cx="42185"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4" name="Line 126">
              <a:extLst>
                <a:ext uri="{FF2B5EF4-FFF2-40B4-BE49-F238E27FC236}">
                  <a16:creationId xmlns:a16="http://schemas.microsoft.com/office/drawing/2014/main" id="{EB489B1A-2ECD-466F-B5C0-4A60D6D338DF}"/>
                </a:ext>
              </a:extLst>
            </p:cNvPr>
            <p:cNvSpPr>
              <a:spLocks noChangeShapeType="1"/>
            </p:cNvSpPr>
            <p:nvPr/>
          </p:nvSpPr>
          <p:spPr bwMode="auto">
            <a:xfrm>
              <a:off x="1181163" y="926413"/>
              <a:ext cx="0" cy="37918"/>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5" name="Line 127">
              <a:extLst>
                <a:ext uri="{FF2B5EF4-FFF2-40B4-BE49-F238E27FC236}">
                  <a16:creationId xmlns:a16="http://schemas.microsoft.com/office/drawing/2014/main" id="{92BB67B2-1785-4680-B107-3F513FBB19EF}"/>
                </a:ext>
              </a:extLst>
            </p:cNvPr>
            <p:cNvSpPr>
              <a:spLocks noChangeShapeType="1"/>
            </p:cNvSpPr>
            <p:nvPr/>
          </p:nvSpPr>
          <p:spPr bwMode="auto">
            <a:xfrm flipH="1">
              <a:off x="1157220" y="943835"/>
              <a:ext cx="46746" cy="0"/>
            </a:xfrm>
            <a:prstGeom prst="line">
              <a:avLst/>
            </a:prstGeom>
            <a:noFill/>
            <a:ln w="12700" cap="flat">
              <a:solidFill>
                <a:srgbClr val="003865"/>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6" name="Freeform 128">
              <a:extLst>
                <a:ext uri="{FF2B5EF4-FFF2-40B4-BE49-F238E27FC236}">
                  <a16:creationId xmlns:a16="http://schemas.microsoft.com/office/drawing/2014/main" id="{47C9C7B3-0F12-4AB8-B244-DBE86612DF78}"/>
                </a:ext>
              </a:extLst>
            </p:cNvPr>
            <p:cNvSpPr>
              <a:spLocks/>
            </p:cNvSpPr>
            <p:nvPr/>
          </p:nvSpPr>
          <p:spPr bwMode="auto">
            <a:xfrm>
              <a:off x="1138978" y="943835"/>
              <a:ext cx="5099873" cy="928488"/>
            </a:xfrm>
            <a:custGeom>
              <a:avLst/>
              <a:gdLst>
                <a:gd name="T0" fmla="*/ 148 w 4473"/>
                <a:gd name="T1" fmla="*/ 10 h 906"/>
                <a:gd name="T2" fmla="*/ 401 w 4473"/>
                <a:gd name="T3" fmla="*/ 27 h 906"/>
                <a:gd name="T4" fmla="*/ 442 w 4473"/>
                <a:gd name="T5" fmla="*/ 54 h 906"/>
                <a:gd name="T6" fmla="*/ 607 w 4473"/>
                <a:gd name="T7" fmla="*/ 71 h 906"/>
                <a:gd name="T8" fmla="*/ 631 w 4473"/>
                <a:gd name="T9" fmla="*/ 88 h 906"/>
                <a:gd name="T10" fmla="*/ 725 w 4473"/>
                <a:gd name="T11" fmla="*/ 105 h 906"/>
                <a:gd name="T12" fmla="*/ 732 w 4473"/>
                <a:gd name="T13" fmla="*/ 132 h 906"/>
                <a:gd name="T14" fmla="*/ 837 w 4473"/>
                <a:gd name="T15" fmla="*/ 138 h 906"/>
                <a:gd name="T16" fmla="*/ 844 w 4473"/>
                <a:gd name="T17" fmla="*/ 155 h 906"/>
                <a:gd name="T18" fmla="*/ 931 w 4473"/>
                <a:gd name="T19" fmla="*/ 165 h 906"/>
                <a:gd name="T20" fmla="*/ 955 w 4473"/>
                <a:gd name="T21" fmla="*/ 189 h 906"/>
                <a:gd name="T22" fmla="*/ 999 w 4473"/>
                <a:gd name="T23" fmla="*/ 199 h 906"/>
                <a:gd name="T24" fmla="*/ 1050 w 4473"/>
                <a:gd name="T25" fmla="*/ 216 h 906"/>
                <a:gd name="T26" fmla="*/ 1178 w 4473"/>
                <a:gd name="T27" fmla="*/ 226 h 906"/>
                <a:gd name="T28" fmla="*/ 1188 w 4473"/>
                <a:gd name="T29" fmla="*/ 257 h 906"/>
                <a:gd name="T30" fmla="*/ 1239 w 4473"/>
                <a:gd name="T31" fmla="*/ 267 h 906"/>
                <a:gd name="T32" fmla="*/ 1266 w 4473"/>
                <a:gd name="T33" fmla="*/ 291 h 906"/>
                <a:gd name="T34" fmla="*/ 1384 w 4473"/>
                <a:gd name="T35" fmla="*/ 301 h 906"/>
                <a:gd name="T36" fmla="*/ 1428 w 4473"/>
                <a:gd name="T37" fmla="*/ 335 h 906"/>
                <a:gd name="T38" fmla="*/ 1512 w 4473"/>
                <a:gd name="T39" fmla="*/ 345 h 906"/>
                <a:gd name="T40" fmla="*/ 1546 w 4473"/>
                <a:gd name="T41" fmla="*/ 368 h 906"/>
                <a:gd name="T42" fmla="*/ 1617 w 4473"/>
                <a:gd name="T43" fmla="*/ 395 h 906"/>
                <a:gd name="T44" fmla="*/ 1640 w 4473"/>
                <a:gd name="T45" fmla="*/ 412 h 906"/>
                <a:gd name="T46" fmla="*/ 1657 w 4473"/>
                <a:gd name="T47" fmla="*/ 419 h 906"/>
                <a:gd name="T48" fmla="*/ 1684 w 4473"/>
                <a:gd name="T49" fmla="*/ 436 h 906"/>
                <a:gd name="T50" fmla="*/ 1735 w 4473"/>
                <a:gd name="T51" fmla="*/ 456 h 906"/>
                <a:gd name="T52" fmla="*/ 1786 w 4473"/>
                <a:gd name="T53" fmla="*/ 473 h 906"/>
                <a:gd name="T54" fmla="*/ 1830 w 4473"/>
                <a:gd name="T55" fmla="*/ 480 h 906"/>
                <a:gd name="T56" fmla="*/ 1914 w 4473"/>
                <a:gd name="T57" fmla="*/ 497 h 906"/>
                <a:gd name="T58" fmla="*/ 2046 w 4473"/>
                <a:gd name="T59" fmla="*/ 514 h 906"/>
                <a:gd name="T60" fmla="*/ 2069 w 4473"/>
                <a:gd name="T61" fmla="*/ 531 h 906"/>
                <a:gd name="T62" fmla="*/ 2147 w 4473"/>
                <a:gd name="T63" fmla="*/ 548 h 906"/>
                <a:gd name="T64" fmla="*/ 2174 w 4473"/>
                <a:gd name="T65" fmla="*/ 575 h 906"/>
                <a:gd name="T66" fmla="*/ 2353 w 4473"/>
                <a:gd name="T67" fmla="*/ 581 h 906"/>
                <a:gd name="T68" fmla="*/ 2387 w 4473"/>
                <a:gd name="T69" fmla="*/ 615 h 906"/>
                <a:gd name="T70" fmla="*/ 2549 w 4473"/>
                <a:gd name="T71" fmla="*/ 632 h 906"/>
                <a:gd name="T72" fmla="*/ 2633 w 4473"/>
                <a:gd name="T73" fmla="*/ 649 h 906"/>
                <a:gd name="T74" fmla="*/ 2876 w 4473"/>
                <a:gd name="T75" fmla="*/ 669 h 906"/>
                <a:gd name="T76" fmla="*/ 2900 w 4473"/>
                <a:gd name="T77" fmla="*/ 693 h 906"/>
                <a:gd name="T78" fmla="*/ 3123 w 4473"/>
                <a:gd name="T79" fmla="*/ 700 h 906"/>
                <a:gd name="T80" fmla="*/ 3173 w 4473"/>
                <a:gd name="T81" fmla="*/ 727 h 906"/>
                <a:gd name="T82" fmla="*/ 3423 w 4473"/>
                <a:gd name="T83" fmla="*/ 737 h 906"/>
                <a:gd name="T84" fmla="*/ 3507 w 4473"/>
                <a:gd name="T85" fmla="*/ 754 h 906"/>
                <a:gd name="T86" fmla="*/ 3548 w 4473"/>
                <a:gd name="T87" fmla="*/ 771 h 906"/>
                <a:gd name="T88" fmla="*/ 3592 w 4473"/>
                <a:gd name="T89" fmla="*/ 784 h 906"/>
                <a:gd name="T90" fmla="*/ 3960 w 4473"/>
                <a:gd name="T91" fmla="*/ 794 h 906"/>
                <a:gd name="T92" fmla="*/ 3970 w 4473"/>
                <a:gd name="T93" fmla="*/ 811 h 906"/>
                <a:gd name="T94" fmla="*/ 4193 w 4473"/>
                <a:gd name="T95" fmla="*/ 832 h 906"/>
                <a:gd name="T96" fmla="*/ 4243 w 4473"/>
                <a:gd name="T97" fmla="*/ 906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73" h="906">
                  <a:moveTo>
                    <a:pt x="0" y="0"/>
                  </a:moveTo>
                  <a:lnTo>
                    <a:pt x="148" y="0"/>
                  </a:lnTo>
                  <a:lnTo>
                    <a:pt x="148" y="10"/>
                  </a:lnTo>
                  <a:lnTo>
                    <a:pt x="384" y="10"/>
                  </a:lnTo>
                  <a:lnTo>
                    <a:pt x="384" y="27"/>
                  </a:lnTo>
                  <a:lnTo>
                    <a:pt x="401" y="27"/>
                  </a:lnTo>
                  <a:lnTo>
                    <a:pt x="401" y="44"/>
                  </a:lnTo>
                  <a:lnTo>
                    <a:pt x="442" y="44"/>
                  </a:lnTo>
                  <a:lnTo>
                    <a:pt x="442" y="54"/>
                  </a:lnTo>
                  <a:lnTo>
                    <a:pt x="570" y="54"/>
                  </a:lnTo>
                  <a:lnTo>
                    <a:pt x="570" y="71"/>
                  </a:lnTo>
                  <a:lnTo>
                    <a:pt x="607" y="71"/>
                  </a:lnTo>
                  <a:lnTo>
                    <a:pt x="607" y="78"/>
                  </a:lnTo>
                  <a:lnTo>
                    <a:pt x="631" y="78"/>
                  </a:lnTo>
                  <a:lnTo>
                    <a:pt x="631" y="88"/>
                  </a:lnTo>
                  <a:lnTo>
                    <a:pt x="709" y="88"/>
                  </a:lnTo>
                  <a:lnTo>
                    <a:pt x="709" y="105"/>
                  </a:lnTo>
                  <a:lnTo>
                    <a:pt x="725" y="105"/>
                  </a:lnTo>
                  <a:lnTo>
                    <a:pt x="725" y="115"/>
                  </a:lnTo>
                  <a:lnTo>
                    <a:pt x="732" y="115"/>
                  </a:lnTo>
                  <a:lnTo>
                    <a:pt x="732" y="132"/>
                  </a:lnTo>
                  <a:lnTo>
                    <a:pt x="759" y="132"/>
                  </a:lnTo>
                  <a:lnTo>
                    <a:pt x="759" y="138"/>
                  </a:lnTo>
                  <a:lnTo>
                    <a:pt x="837" y="138"/>
                  </a:lnTo>
                  <a:lnTo>
                    <a:pt x="837" y="145"/>
                  </a:lnTo>
                  <a:lnTo>
                    <a:pt x="844" y="145"/>
                  </a:lnTo>
                  <a:lnTo>
                    <a:pt x="844" y="155"/>
                  </a:lnTo>
                  <a:lnTo>
                    <a:pt x="904" y="155"/>
                  </a:lnTo>
                  <a:lnTo>
                    <a:pt x="904" y="165"/>
                  </a:lnTo>
                  <a:lnTo>
                    <a:pt x="931" y="165"/>
                  </a:lnTo>
                  <a:lnTo>
                    <a:pt x="931" y="182"/>
                  </a:lnTo>
                  <a:lnTo>
                    <a:pt x="955" y="182"/>
                  </a:lnTo>
                  <a:lnTo>
                    <a:pt x="955" y="189"/>
                  </a:lnTo>
                  <a:lnTo>
                    <a:pt x="975" y="189"/>
                  </a:lnTo>
                  <a:lnTo>
                    <a:pt x="975" y="199"/>
                  </a:lnTo>
                  <a:lnTo>
                    <a:pt x="999" y="199"/>
                  </a:lnTo>
                  <a:lnTo>
                    <a:pt x="999" y="206"/>
                  </a:lnTo>
                  <a:lnTo>
                    <a:pt x="1050" y="206"/>
                  </a:lnTo>
                  <a:lnTo>
                    <a:pt x="1050" y="216"/>
                  </a:lnTo>
                  <a:lnTo>
                    <a:pt x="1127" y="216"/>
                  </a:lnTo>
                  <a:lnTo>
                    <a:pt x="1127" y="226"/>
                  </a:lnTo>
                  <a:lnTo>
                    <a:pt x="1178" y="226"/>
                  </a:lnTo>
                  <a:lnTo>
                    <a:pt x="1178" y="240"/>
                  </a:lnTo>
                  <a:lnTo>
                    <a:pt x="1188" y="240"/>
                  </a:lnTo>
                  <a:lnTo>
                    <a:pt x="1188" y="257"/>
                  </a:lnTo>
                  <a:lnTo>
                    <a:pt x="1222" y="257"/>
                  </a:lnTo>
                  <a:lnTo>
                    <a:pt x="1222" y="267"/>
                  </a:lnTo>
                  <a:lnTo>
                    <a:pt x="1239" y="267"/>
                  </a:lnTo>
                  <a:lnTo>
                    <a:pt x="1239" y="284"/>
                  </a:lnTo>
                  <a:lnTo>
                    <a:pt x="1266" y="284"/>
                  </a:lnTo>
                  <a:lnTo>
                    <a:pt x="1266" y="291"/>
                  </a:lnTo>
                  <a:lnTo>
                    <a:pt x="1272" y="291"/>
                  </a:lnTo>
                  <a:lnTo>
                    <a:pt x="1272" y="301"/>
                  </a:lnTo>
                  <a:lnTo>
                    <a:pt x="1384" y="301"/>
                  </a:lnTo>
                  <a:lnTo>
                    <a:pt x="1384" y="328"/>
                  </a:lnTo>
                  <a:lnTo>
                    <a:pt x="1428" y="328"/>
                  </a:lnTo>
                  <a:lnTo>
                    <a:pt x="1428" y="335"/>
                  </a:lnTo>
                  <a:lnTo>
                    <a:pt x="1505" y="335"/>
                  </a:lnTo>
                  <a:lnTo>
                    <a:pt x="1505" y="345"/>
                  </a:lnTo>
                  <a:lnTo>
                    <a:pt x="1512" y="345"/>
                  </a:lnTo>
                  <a:lnTo>
                    <a:pt x="1512" y="358"/>
                  </a:lnTo>
                  <a:lnTo>
                    <a:pt x="1546" y="358"/>
                  </a:lnTo>
                  <a:lnTo>
                    <a:pt x="1546" y="368"/>
                  </a:lnTo>
                  <a:lnTo>
                    <a:pt x="1607" y="368"/>
                  </a:lnTo>
                  <a:lnTo>
                    <a:pt x="1607" y="395"/>
                  </a:lnTo>
                  <a:lnTo>
                    <a:pt x="1617" y="395"/>
                  </a:lnTo>
                  <a:lnTo>
                    <a:pt x="1617" y="402"/>
                  </a:lnTo>
                  <a:lnTo>
                    <a:pt x="1640" y="402"/>
                  </a:lnTo>
                  <a:lnTo>
                    <a:pt x="1640" y="412"/>
                  </a:lnTo>
                  <a:lnTo>
                    <a:pt x="1651" y="412"/>
                  </a:lnTo>
                  <a:lnTo>
                    <a:pt x="1651" y="419"/>
                  </a:lnTo>
                  <a:lnTo>
                    <a:pt x="1657" y="419"/>
                  </a:lnTo>
                  <a:lnTo>
                    <a:pt x="1657" y="429"/>
                  </a:lnTo>
                  <a:lnTo>
                    <a:pt x="1684" y="429"/>
                  </a:lnTo>
                  <a:lnTo>
                    <a:pt x="1684" y="436"/>
                  </a:lnTo>
                  <a:lnTo>
                    <a:pt x="1701" y="436"/>
                  </a:lnTo>
                  <a:lnTo>
                    <a:pt x="1701" y="456"/>
                  </a:lnTo>
                  <a:lnTo>
                    <a:pt x="1735" y="456"/>
                  </a:lnTo>
                  <a:lnTo>
                    <a:pt x="1735" y="463"/>
                  </a:lnTo>
                  <a:lnTo>
                    <a:pt x="1786" y="463"/>
                  </a:lnTo>
                  <a:lnTo>
                    <a:pt x="1786" y="473"/>
                  </a:lnTo>
                  <a:lnTo>
                    <a:pt x="1813" y="473"/>
                  </a:lnTo>
                  <a:lnTo>
                    <a:pt x="1813" y="480"/>
                  </a:lnTo>
                  <a:lnTo>
                    <a:pt x="1830" y="480"/>
                  </a:lnTo>
                  <a:lnTo>
                    <a:pt x="1830" y="487"/>
                  </a:lnTo>
                  <a:lnTo>
                    <a:pt x="1914" y="487"/>
                  </a:lnTo>
                  <a:lnTo>
                    <a:pt x="1914" y="497"/>
                  </a:lnTo>
                  <a:lnTo>
                    <a:pt x="1975" y="497"/>
                  </a:lnTo>
                  <a:lnTo>
                    <a:pt x="1975" y="514"/>
                  </a:lnTo>
                  <a:lnTo>
                    <a:pt x="2046" y="514"/>
                  </a:lnTo>
                  <a:lnTo>
                    <a:pt x="2046" y="524"/>
                  </a:lnTo>
                  <a:lnTo>
                    <a:pt x="2069" y="524"/>
                  </a:lnTo>
                  <a:lnTo>
                    <a:pt x="2069" y="531"/>
                  </a:lnTo>
                  <a:lnTo>
                    <a:pt x="2113" y="531"/>
                  </a:lnTo>
                  <a:lnTo>
                    <a:pt x="2113" y="548"/>
                  </a:lnTo>
                  <a:lnTo>
                    <a:pt x="2147" y="548"/>
                  </a:lnTo>
                  <a:lnTo>
                    <a:pt x="2147" y="565"/>
                  </a:lnTo>
                  <a:lnTo>
                    <a:pt x="2174" y="565"/>
                  </a:lnTo>
                  <a:lnTo>
                    <a:pt x="2174" y="575"/>
                  </a:lnTo>
                  <a:lnTo>
                    <a:pt x="2255" y="575"/>
                  </a:lnTo>
                  <a:lnTo>
                    <a:pt x="2255" y="581"/>
                  </a:lnTo>
                  <a:lnTo>
                    <a:pt x="2353" y="581"/>
                  </a:lnTo>
                  <a:lnTo>
                    <a:pt x="2353" y="598"/>
                  </a:lnTo>
                  <a:lnTo>
                    <a:pt x="2387" y="598"/>
                  </a:lnTo>
                  <a:lnTo>
                    <a:pt x="2387" y="615"/>
                  </a:lnTo>
                  <a:lnTo>
                    <a:pt x="2522" y="615"/>
                  </a:lnTo>
                  <a:lnTo>
                    <a:pt x="2522" y="632"/>
                  </a:lnTo>
                  <a:lnTo>
                    <a:pt x="2549" y="632"/>
                  </a:lnTo>
                  <a:lnTo>
                    <a:pt x="2549" y="642"/>
                  </a:lnTo>
                  <a:lnTo>
                    <a:pt x="2633" y="642"/>
                  </a:lnTo>
                  <a:lnTo>
                    <a:pt x="2633" y="649"/>
                  </a:lnTo>
                  <a:lnTo>
                    <a:pt x="2721" y="649"/>
                  </a:lnTo>
                  <a:lnTo>
                    <a:pt x="2721" y="669"/>
                  </a:lnTo>
                  <a:lnTo>
                    <a:pt x="2876" y="669"/>
                  </a:lnTo>
                  <a:lnTo>
                    <a:pt x="2876" y="683"/>
                  </a:lnTo>
                  <a:lnTo>
                    <a:pt x="2900" y="683"/>
                  </a:lnTo>
                  <a:lnTo>
                    <a:pt x="2900" y="693"/>
                  </a:lnTo>
                  <a:lnTo>
                    <a:pt x="3062" y="693"/>
                  </a:lnTo>
                  <a:lnTo>
                    <a:pt x="3062" y="700"/>
                  </a:lnTo>
                  <a:lnTo>
                    <a:pt x="3123" y="700"/>
                  </a:lnTo>
                  <a:lnTo>
                    <a:pt x="3123" y="717"/>
                  </a:lnTo>
                  <a:lnTo>
                    <a:pt x="3173" y="717"/>
                  </a:lnTo>
                  <a:lnTo>
                    <a:pt x="3173" y="727"/>
                  </a:lnTo>
                  <a:lnTo>
                    <a:pt x="3234" y="727"/>
                  </a:lnTo>
                  <a:lnTo>
                    <a:pt x="3234" y="737"/>
                  </a:lnTo>
                  <a:lnTo>
                    <a:pt x="3423" y="737"/>
                  </a:lnTo>
                  <a:lnTo>
                    <a:pt x="3423" y="744"/>
                  </a:lnTo>
                  <a:lnTo>
                    <a:pt x="3507" y="744"/>
                  </a:lnTo>
                  <a:lnTo>
                    <a:pt x="3507" y="754"/>
                  </a:lnTo>
                  <a:lnTo>
                    <a:pt x="3531" y="754"/>
                  </a:lnTo>
                  <a:lnTo>
                    <a:pt x="3531" y="771"/>
                  </a:lnTo>
                  <a:lnTo>
                    <a:pt x="3548" y="771"/>
                  </a:lnTo>
                  <a:lnTo>
                    <a:pt x="3548" y="778"/>
                  </a:lnTo>
                  <a:lnTo>
                    <a:pt x="3592" y="778"/>
                  </a:lnTo>
                  <a:lnTo>
                    <a:pt x="3592" y="784"/>
                  </a:lnTo>
                  <a:lnTo>
                    <a:pt x="3609" y="784"/>
                  </a:lnTo>
                  <a:lnTo>
                    <a:pt x="3609" y="794"/>
                  </a:lnTo>
                  <a:lnTo>
                    <a:pt x="3960" y="794"/>
                  </a:lnTo>
                  <a:lnTo>
                    <a:pt x="3960" y="805"/>
                  </a:lnTo>
                  <a:lnTo>
                    <a:pt x="3970" y="805"/>
                  </a:lnTo>
                  <a:lnTo>
                    <a:pt x="3970" y="811"/>
                  </a:lnTo>
                  <a:lnTo>
                    <a:pt x="3997" y="811"/>
                  </a:lnTo>
                  <a:lnTo>
                    <a:pt x="3997" y="832"/>
                  </a:lnTo>
                  <a:lnTo>
                    <a:pt x="4193" y="832"/>
                  </a:lnTo>
                  <a:lnTo>
                    <a:pt x="4193" y="862"/>
                  </a:lnTo>
                  <a:lnTo>
                    <a:pt x="4243" y="862"/>
                  </a:lnTo>
                  <a:lnTo>
                    <a:pt x="4243" y="906"/>
                  </a:lnTo>
                  <a:lnTo>
                    <a:pt x="4473" y="906"/>
                  </a:lnTo>
                </a:path>
              </a:pathLst>
            </a:custGeom>
            <a:noFill/>
            <a:ln w="12700" cap="flat">
              <a:solidFill>
                <a:srgbClr val="8300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7" name="Line 129">
              <a:extLst>
                <a:ext uri="{FF2B5EF4-FFF2-40B4-BE49-F238E27FC236}">
                  <a16:creationId xmlns:a16="http://schemas.microsoft.com/office/drawing/2014/main" id="{553D9FDD-E694-4EF7-A25C-E44304F0CFCF}"/>
                </a:ext>
              </a:extLst>
            </p:cNvPr>
            <p:cNvSpPr>
              <a:spLocks noChangeShapeType="1"/>
            </p:cNvSpPr>
            <p:nvPr/>
          </p:nvSpPr>
          <p:spPr bwMode="auto">
            <a:xfrm>
              <a:off x="6238850" y="1851826"/>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8" name="Line 130">
              <a:extLst>
                <a:ext uri="{FF2B5EF4-FFF2-40B4-BE49-F238E27FC236}">
                  <a16:creationId xmlns:a16="http://schemas.microsoft.com/office/drawing/2014/main" id="{FC31D625-DFE3-4BE8-A89B-1E383443C8A4}"/>
                </a:ext>
              </a:extLst>
            </p:cNvPr>
            <p:cNvSpPr>
              <a:spLocks noChangeShapeType="1"/>
            </p:cNvSpPr>
            <p:nvPr/>
          </p:nvSpPr>
          <p:spPr bwMode="auto">
            <a:xfrm flipH="1">
              <a:off x="6219468" y="1872322"/>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39" name="Line 131">
              <a:extLst>
                <a:ext uri="{FF2B5EF4-FFF2-40B4-BE49-F238E27FC236}">
                  <a16:creationId xmlns:a16="http://schemas.microsoft.com/office/drawing/2014/main" id="{C91170E3-451C-4918-BB97-11EB2409AAF5}"/>
                </a:ext>
              </a:extLst>
            </p:cNvPr>
            <p:cNvSpPr>
              <a:spLocks noChangeShapeType="1"/>
            </p:cNvSpPr>
            <p:nvPr/>
          </p:nvSpPr>
          <p:spPr bwMode="auto">
            <a:xfrm>
              <a:off x="6211487" y="1851826"/>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0" name="Line 132">
              <a:extLst>
                <a:ext uri="{FF2B5EF4-FFF2-40B4-BE49-F238E27FC236}">
                  <a16:creationId xmlns:a16="http://schemas.microsoft.com/office/drawing/2014/main" id="{1351C286-65C5-4C58-9FE3-3BAD0FEC598A}"/>
                </a:ext>
              </a:extLst>
            </p:cNvPr>
            <p:cNvSpPr>
              <a:spLocks noChangeShapeType="1"/>
            </p:cNvSpPr>
            <p:nvPr/>
          </p:nvSpPr>
          <p:spPr bwMode="auto">
            <a:xfrm flipH="1">
              <a:off x="6188684" y="1872322"/>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1" name="Line 133">
              <a:extLst>
                <a:ext uri="{FF2B5EF4-FFF2-40B4-BE49-F238E27FC236}">
                  <a16:creationId xmlns:a16="http://schemas.microsoft.com/office/drawing/2014/main" id="{C3E5D5C1-8368-4806-9376-B68F9D1E39E9}"/>
                </a:ext>
              </a:extLst>
            </p:cNvPr>
            <p:cNvSpPr>
              <a:spLocks noChangeShapeType="1"/>
            </p:cNvSpPr>
            <p:nvPr/>
          </p:nvSpPr>
          <p:spPr bwMode="auto">
            <a:xfrm>
              <a:off x="6224028" y="1851826"/>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2" name="Line 134">
              <a:extLst>
                <a:ext uri="{FF2B5EF4-FFF2-40B4-BE49-F238E27FC236}">
                  <a16:creationId xmlns:a16="http://schemas.microsoft.com/office/drawing/2014/main" id="{3D148A0B-02F5-42EE-AEA9-94EFBC6D4CBE}"/>
                </a:ext>
              </a:extLst>
            </p:cNvPr>
            <p:cNvSpPr>
              <a:spLocks noChangeShapeType="1"/>
            </p:cNvSpPr>
            <p:nvPr/>
          </p:nvSpPr>
          <p:spPr bwMode="auto">
            <a:xfrm flipH="1">
              <a:off x="6204646" y="1872322"/>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3" name="Line 135">
              <a:extLst>
                <a:ext uri="{FF2B5EF4-FFF2-40B4-BE49-F238E27FC236}">
                  <a16:creationId xmlns:a16="http://schemas.microsoft.com/office/drawing/2014/main" id="{9928C0E8-2181-459F-B55D-581ED8AFCE1C}"/>
                </a:ext>
              </a:extLst>
            </p:cNvPr>
            <p:cNvSpPr>
              <a:spLocks noChangeShapeType="1"/>
            </p:cNvSpPr>
            <p:nvPr/>
          </p:nvSpPr>
          <p:spPr bwMode="auto">
            <a:xfrm>
              <a:off x="6211487" y="1851826"/>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4" name="Line 136">
              <a:extLst>
                <a:ext uri="{FF2B5EF4-FFF2-40B4-BE49-F238E27FC236}">
                  <a16:creationId xmlns:a16="http://schemas.microsoft.com/office/drawing/2014/main" id="{BBD23BA3-D6A4-4D11-BE48-1A798C015282}"/>
                </a:ext>
              </a:extLst>
            </p:cNvPr>
            <p:cNvSpPr>
              <a:spLocks noChangeShapeType="1"/>
            </p:cNvSpPr>
            <p:nvPr/>
          </p:nvSpPr>
          <p:spPr bwMode="auto">
            <a:xfrm flipH="1">
              <a:off x="6188684" y="1872322"/>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5" name="Line 137">
              <a:extLst>
                <a:ext uri="{FF2B5EF4-FFF2-40B4-BE49-F238E27FC236}">
                  <a16:creationId xmlns:a16="http://schemas.microsoft.com/office/drawing/2014/main" id="{8078D9B8-3B3A-4983-86AC-2EDA8B9A46B5}"/>
                </a:ext>
              </a:extLst>
            </p:cNvPr>
            <p:cNvSpPr>
              <a:spLocks noChangeShapeType="1"/>
            </p:cNvSpPr>
            <p:nvPr/>
          </p:nvSpPr>
          <p:spPr bwMode="auto">
            <a:xfrm>
              <a:off x="6188684" y="1851826"/>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6" name="Line 138">
              <a:extLst>
                <a:ext uri="{FF2B5EF4-FFF2-40B4-BE49-F238E27FC236}">
                  <a16:creationId xmlns:a16="http://schemas.microsoft.com/office/drawing/2014/main" id="{F774A9BF-2996-4CA9-8E40-80AAF7ADAB73}"/>
                </a:ext>
              </a:extLst>
            </p:cNvPr>
            <p:cNvSpPr>
              <a:spLocks noChangeShapeType="1"/>
            </p:cNvSpPr>
            <p:nvPr/>
          </p:nvSpPr>
          <p:spPr bwMode="auto">
            <a:xfrm flipH="1">
              <a:off x="6165881" y="1872322"/>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7" name="Line 139">
              <a:extLst>
                <a:ext uri="{FF2B5EF4-FFF2-40B4-BE49-F238E27FC236}">
                  <a16:creationId xmlns:a16="http://schemas.microsoft.com/office/drawing/2014/main" id="{E860392A-61FD-44BD-AE19-DFDAE7D55AB3}"/>
                </a:ext>
              </a:extLst>
            </p:cNvPr>
            <p:cNvSpPr>
              <a:spLocks noChangeShapeType="1"/>
            </p:cNvSpPr>
            <p:nvPr/>
          </p:nvSpPr>
          <p:spPr bwMode="auto">
            <a:xfrm>
              <a:off x="6162461" y="1851826"/>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8" name="Line 140">
              <a:extLst>
                <a:ext uri="{FF2B5EF4-FFF2-40B4-BE49-F238E27FC236}">
                  <a16:creationId xmlns:a16="http://schemas.microsoft.com/office/drawing/2014/main" id="{A643461F-0C93-4807-B016-CB316A17D912}"/>
                </a:ext>
              </a:extLst>
            </p:cNvPr>
            <p:cNvSpPr>
              <a:spLocks noChangeShapeType="1"/>
            </p:cNvSpPr>
            <p:nvPr/>
          </p:nvSpPr>
          <p:spPr bwMode="auto">
            <a:xfrm flipH="1">
              <a:off x="6138517" y="1872322"/>
              <a:ext cx="467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49" name="Line 141">
              <a:extLst>
                <a:ext uri="{FF2B5EF4-FFF2-40B4-BE49-F238E27FC236}">
                  <a16:creationId xmlns:a16="http://schemas.microsoft.com/office/drawing/2014/main" id="{DB095B4D-E456-4EBE-B431-B15846526CB6}"/>
                </a:ext>
              </a:extLst>
            </p:cNvPr>
            <p:cNvSpPr>
              <a:spLocks noChangeShapeType="1"/>
            </p:cNvSpPr>
            <p:nvPr/>
          </p:nvSpPr>
          <p:spPr bwMode="auto">
            <a:xfrm>
              <a:off x="6115714" y="1851826"/>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0" name="Line 142">
              <a:extLst>
                <a:ext uri="{FF2B5EF4-FFF2-40B4-BE49-F238E27FC236}">
                  <a16:creationId xmlns:a16="http://schemas.microsoft.com/office/drawing/2014/main" id="{3C2FAE61-FAD1-4F31-8D79-B5AE66E9C071}"/>
                </a:ext>
              </a:extLst>
            </p:cNvPr>
            <p:cNvSpPr>
              <a:spLocks noChangeShapeType="1"/>
            </p:cNvSpPr>
            <p:nvPr/>
          </p:nvSpPr>
          <p:spPr bwMode="auto">
            <a:xfrm flipH="1">
              <a:off x="6096332" y="1872322"/>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1" name="Line 143">
              <a:extLst>
                <a:ext uri="{FF2B5EF4-FFF2-40B4-BE49-F238E27FC236}">
                  <a16:creationId xmlns:a16="http://schemas.microsoft.com/office/drawing/2014/main" id="{A22F992F-8491-4582-BFAA-56DCC8EF2DD4}"/>
                </a:ext>
              </a:extLst>
            </p:cNvPr>
            <p:cNvSpPr>
              <a:spLocks noChangeShapeType="1"/>
            </p:cNvSpPr>
            <p:nvPr/>
          </p:nvSpPr>
          <p:spPr bwMode="auto">
            <a:xfrm>
              <a:off x="6131677" y="1851826"/>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2" name="Line 144">
              <a:extLst>
                <a:ext uri="{FF2B5EF4-FFF2-40B4-BE49-F238E27FC236}">
                  <a16:creationId xmlns:a16="http://schemas.microsoft.com/office/drawing/2014/main" id="{AD04407E-906B-4EC9-908F-4F806DE01DAC}"/>
                </a:ext>
              </a:extLst>
            </p:cNvPr>
            <p:cNvSpPr>
              <a:spLocks noChangeShapeType="1"/>
            </p:cNvSpPr>
            <p:nvPr/>
          </p:nvSpPr>
          <p:spPr bwMode="auto">
            <a:xfrm flipH="1">
              <a:off x="6107733" y="1872322"/>
              <a:ext cx="467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3" name="Line 145">
              <a:extLst>
                <a:ext uri="{FF2B5EF4-FFF2-40B4-BE49-F238E27FC236}">
                  <a16:creationId xmlns:a16="http://schemas.microsoft.com/office/drawing/2014/main" id="{BD1446CB-8472-4F98-9B3E-285051CB1CCF}"/>
                </a:ext>
              </a:extLst>
            </p:cNvPr>
            <p:cNvSpPr>
              <a:spLocks noChangeShapeType="1"/>
            </p:cNvSpPr>
            <p:nvPr/>
          </p:nvSpPr>
          <p:spPr bwMode="auto">
            <a:xfrm>
              <a:off x="6146498" y="1851826"/>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4" name="Line 146">
              <a:extLst>
                <a:ext uri="{FF2B5EF4-FFF2-40B4-BE49-F238E27FC236}">
                  <a16:creationId xmlns:a16="http://schemas.microsoft.com/office/drawing/2014/main" id="{19D45CEE-9695-48E5-A590-D8E737F0F567}"/>
                </a:ext>
              </a:extLst>
            </p:cNvPr>
            <p:cNvSpPr>
              <a:spLocks noChangeShapeType="1"/>
            </p:cNvSpPr>
            <p:nvPr/>
          </p:nvSpPr>
          <p:spPr bwMode="auto">
            <a:xfrm flipH="1">
              <a:off x="6123695" y="1872322"/>
              <a:ext cx="4560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5" name="Line 147">
              <a:extLst>
                <a:ext uri="{FF2B5EF4-FFF2-40B4-BE49-F238E27FC236}">
                  <a16:creationId xmlns:a16="http://schemas.microsoft.com/office/drawing/2014/main" id="{9006FFF1-A781-454A-A180-29C908BD6D63}"/>
                </a:ext>
              </a:extLst>
            </p:cNvPr>
            <p:cNvSpPr>
              <a:spLocks noChangeShapeType="1"/>
            </p:cNvSpPr>
            <p:nvPr/>
          </p:nvSpPr>
          <p:spPr bwMode="auto">
            <a:xfrm>
              <a:off x="6088351" y="1851826"/>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6" name="Line 148">
              <a:extLst>
                <a:ext uri="{FF2B5EF4-FFF2-40B4-BE49-F238E27FC236}">
                  <a16:creationId xmlns:a16="http://schemas.microsoft.com/office/drawing/2014/main" id="{79C4DAE0-38C5-4FA2-B09F-B8658B4B6B74}"/>
                </a:ext>
              </a:extLst>
            </p:cNvPr>
            <p:cNvSpPr>
              <a:spLocks noChangeShapeType="1"/>
            </p:cNvSpPr>
            <p:nvPr/>
          </p:nvSpPr>
          <p:spPr bwMode="auto">
            <a:xfrm flipH="1">
              <a:off x="6065548" y="1872322"/>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7" name="Line 149">
              <a:extLst>
                <a:ext uri="{FF2B5EF4-FFF2-40B4-BE49-F238E27FC236}">
                  <a16:creationId xmlns:a16="http://schemas.microsoft.com/office/drawing/2014/main" id="{881C87E6-E126-45A7-AE7B-2FB76F3ACEDB}"/>
                </a:ext>
              </a:extLst>
            </p:cNvPr>
            <p:cNvSpPr>
              <a:spLocks noChangeShapeType="1"/>
            </p:cNvSpPr>
            <p:nvPr/>
          </p:nvSpPr>
          <p:spPr bwMode="auto">
            <a:xfrm>
              <a:off x="6042745" y="1851826"/>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8" name="Line 150">
              <a:extLst>
                <a:ext uri="{FF2B5EF4-FFF2-40B4-BE49-F238E27FC236}">
                  <a16:creationId xmlns:a16="http://schemas.microsoft.com/office/drawing/2014/main" id="{3E79F3C8-F47B-4963-9BA9-C6A71D7812C0}"/>
                </a:ext>
              </a:extLst>
            </p:cNvPr>
            <p:cNvSpPr>
              <a:spLocks noChangeShapeType="1"/>
            </p:cNvSpPr>
            <p:nvPr/>
          </p:nvSpPr>
          <p:spPr bwMode="auto">
            <a:xfrm flipH="1">
              <a:off x="6019942" y="1872322"/>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59" name="Line 151">
              <a:extLst>
                <a:ext uri="{FF2B5EF4-FFF2-40B4-BE49-F238E27FC236}">
                  <a16:creationId xmlns:a16="http://schemas.microsoft.com/office/drawing/2014/main" id="{D2FD3D38-D2A9-41DD-90DB-11FFA8315F5E}"/>
                </a:ext>
              </a:extLst>
            </p:cNvPr>
            <p:cNvSpPr>
              <a:spLocks noChangeShapeType="1"/>
            </p:cNvSpPr>
            <p:nvPr/>
          </p:nvSpPr>
          <p:spPr bwMode="auto">
            <a:xfrm>
              <a:off x="6057567" y="1851826"/>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60" name="Line 152">
              <a:extLst>
                <a:ext uri="{FF2B5EF4-FFF2-40B4-BE49-F238E27FC236}">
                  <a16:creationId xmlns:a16="http://schemas.microsoft.com/office/drawing/2014/main" id="{0C0DE2D3-1B1C-4492-9FE3-DFB11160B325}"/>
                </a:ext>
              </a:extLst>
            </p:cNvPr>
            <p:cNvSpPr>
              <a:spLocks noChangeShapeType="1"/>
            </p:cNvSpPr>
            <p:nvPr/>
          </p:nvSpPr>
          <p:spPr bwMode="auto">
            <a:xfrm flipH="1">
              <a:off x="6034764" y="1872322"/>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61" name="Line 153">
              <a:extLst>
                <a:ext uri="{FF2B5EF4-FFF2-40B4-BE49-F238E27FC236}">
                  <a16:creationId xmlns:a16="http://schemas.microsoft.com/office/drawing/2014/main" id="{B67A850B-3224-4617-9499-5E5128C97D52}"/>
                </a:ext>
              </a:extLst>
            </p:cNvPr>
            <p:cNvSpPr>
              <a:spLocks noChangeShapeType="1"/>
            </p:cNvSpPr>
            <p:nvPr/>
          </p:nvSpPr>
          <p:spPr bwMode="auto">
            <a:xfrm>
              <a:off x="6073529" y="1851826"/>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62" name="Line 154">
              <a:extLst>
                <a:ext uri="{FF2B5EF4-FFF2-40B4-BE49-F238E27FC236}">
                  <a16:creationId xmlns:a16="http://schemas.microsoft.com/office/drawing/2014/main" id="{21648679-9577-487E-9685-92C225C29823}"/>
                </a:ext>
              </a:extLst>
            </p:cNvPr>
            <p:cNvSpPr>
              <a:spLocks noChangeShapeType="1"/>
            </p:cNvSpPr>
            <p:nvPr/>
          </p:nvSpPr>
          <p:spPr bwMode="auto">
            <a:xfrm flipH="1">
              <a:off x="6050726" y="1872322"/>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63" name="Line 155">
              <a:extLst>
                <a:ext uri="{FF2B5EF4-FFF2-40B4-BE49-F238E27FC236}">
                  <a16:creationId xmlns:a16="http://schemas.microsoft.com/office/drawing/2014/main" id="{D6799752-6396-4B6A-9306-657CB0DCFBFA}"/>
                </a:ext>
              </a:extLst>
            </p:cNvPr>
            <p:cNvSpPr>
              <a:spLocks noChangeShapeType="1"/>
            </p:cNvSpPr>
            <p:nvPr/>
          </p:nvSpPr>
          <p:spPr bwMode="auto">
            <a:xfrm>
              <a:off x="6023363" y="1851826"/>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64" name="Line 156">
              <a:extLst>
                <a:ext uri="{FF2B5EF4-FFF2-40B4-BE49-F238E27FC236}">
                  <a16:creationId xmlns:a16="http://schemas.microsoft.com/office/drawing/2014/main" id="{F5759BC3-C4CD-4A8E-A5BB-F67D1CC0C7A1}"/>
                </a:ext>
              </a:extLst>
            </p:cNvPr>
            <p:cNvSpPr>
              <a:spLocks noChangeShapeType="1"/>
            </p:cNvSpPr>
            <p:nvPr/>
          </p:nvSpPr>
          <p:spPr bwMode="auto">
            <a:xfrm flipH="1">
              <a:off x="6000560" y="1872322"/>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65" name="Line 157">
              <a:extLst>
                <a:ext uri="{FF2B5EF4-FFF2-40B4-BE49-F238E27FC236}">
                  <a16:creationId xmlns:a16="http://schemas.microsoft.com/office/drawing/2014/main" id="{D185BDD8-240B-472D-9959-98C3D3D8A5EB}"/>
                </a:ext>
              </a:extLst>
            </p:cNvPr>
            <p:cNvSpPr>
              <a:spLocks noChangeShapeType="1"/>
            </p:cNvSpPr>
            <p:nvPr/>
          </p:nvSpPr>
          <p:spPr bwMode="auto">
            <a:xfrm>
              <a:off x="5976616" y="1851826"/>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66" name="Line 158">
              <a:extLst>
                <a:ext uri="{FF2B5EF4-FFF2-40B4-BE49-F238E27FC236}">
                  <a16:creationId xmlns:a16="http://schemas.microsoft.com/office/drawing/2014/main" id="{6F8430CA-1132-4AB6-BBDA-A4B32BCFDBE8}"/>
                </a:ext>
              </a:extLst>
            </p:cNvPr>
            <p:cNvSpPr>
              <a:spLocks noChangeShapeType="1"/>
            </p:cNvSpPr>
            <p:nvPr/>
          </p:nvSpPr>
          <p:spPr bwMode="auto">
            <a:xfrm flipH="1">
              <a:off x="5953814" y="1872322"/>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67" name="Line 159">
              <a:extLst>
                <a:ext uri="{FF2B5EF4-FFF2-40B4-BE49-F238E27FC236}">
                  <a16:creationId xmlns:a16="http://schemas.microsoft.com/office/drawing/2014/main" id="{809A8823-8E0F-489E-B8CA-9BE1C8661E55}"/>
                </a:ext>
              </a:extLst>
            </p:cNvPr>
            <p:cNvSpPr>
              <a:spLocks noChangeShapeType="1"/>
            </p:cNvSpPr>
            <p:nvPr/>
          </p:nvSpPr>
          <p:spPr bwMode="auto">
            <a:xfrm>
              <a:off x="5992579" y="1851826"/>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68" name="Line 160">
              <a:extLst>
                <a:ext uri="{FF2B5EF4-FFF2-40B4-BE49-F238E27FC236}">
                  <a16:creationId xmlns:a16="http://schemas.microsoft.com/office/drawing/2014/main" id="{90E4205E-9F8A-404C-8247-1D51DBCC8FE7}"/>
                </a:ext>
              </a:extLst>
            </p:cNvPr>
            <p:cNvSpPr>
              <a:spLocks noChangeShapeType="1"/>
            </p:cNvSpPr>
            <p:nvPr/>
          </p:nvSpPr>
          <p:spPr bwMode="auto">
            <a:xfrm flipH="1">
              <a:off x="5969776" y="1872322"/>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69" name="Line 161">
              <a:extLst>
                <a:ext uri="{FF2B5EF4-FFF2-40B4-BE49-F238E27FC236}">
                  <a16:creationId xmlns:a16="http://schemas.microsoft.com/office/drawing/2014/main" id="{918DC244-CA85-433E-AA1A-B54D98C60216}"/>
                </a:ext>
              </a:extLst>
            </p:cNvPr>
            <p:cNvSpPr>
              <a:spLocks noChangeShapeType="1"/>
            </p:cNvSpPr>
            <p:nvPr/>
          </p:nvSpPr>
          <p:spPr bwMode="auto">
            <a:xfrm>
              <a:off x="6007400" y="1851826"/>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70" name="Line 162">
              <a:extLst>
                <a:ext uri="{FF2B5EF4-FFF2-40B4-BE49-F238E27FC236}">
                  <a16:creationId xmlns:a16="http://schemas.microsoft.com/office/drawing/2014/main" id="{B78EA538-0334-45DD-924E-0C7CEDE334D1}"/>
                </a:ext>
              </a:extLst>
            </p:cNvPr>
            <p:cNvSpPr>
              <a:spLocks noChangeShapeType="1"/>
            </p:cNvSpPr>
            <p:nvPr/>
          </p:nvSpPr>
          <p:spPr bwMode="auto">
            <a:xfrm flipH="1">
              <a:off x="5984598" y="1872322"/>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71" name="Line 163">
              <a:extLst>
                <a:ext uri="{FF2B5EF4-FFF2-40B4-BE49-F238E27FC236}">
                  <a16:creationId xmlns:a16="http://schemas.microsoft.com/office/drawing/2014/main" id="{A3575964-79CC-4EA7-8A43-748D211C977D}"/>
                </a:ext>
              </a:extLst>
            </p:cNvPr>
            <p:cNvSpPr>
              <a:spLocks noChangeShapeType="1"/>
            </p:cNvSpPr>
            <p:nvPr/>
          </p:nvSpPr>
          <p:spPr bwMode="auto">
            <a:xfrm>
              <a:off x="5965215" y="1809808"/>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72" name="Line 164">
              <a:extLst>
                <a:ext uri="{FF2B5EF4-FFF2-40B4-BE49-F238E27FC236}">
                  <a16:creationId xmlns:a16="http://schemas.microsoft.com/office/drawing/2014/main" id="{30C322F3-C268-40E9-AEE6-7496D40384F7}"/>
                </a:ext>
              </a:extLst>
            </p:cNvPr>
            <p:cNvSpPr>
              <a:spLocks noChangeShapeType="1"/>
            </p:cNvSpPr>
            <p:nvPr/>
          </p:nvSpPr>
          <p:spPr bwMode="auto">
            <a:xfrm flipH="1">
              <a:off x="5942412" y="1827230"/>
              <a:ext cx="467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73" name="Line 165">
              <a:extLst>
                <a:ext uri="{FF2B5EF4-FFF2-40B4-BE49-F238E27FC236}">
                  <a16:creationId xmlns:a16="http://schemas.microsoft.com/office/drawing/2014/main" id="{47D4D368-8A53-4FFD-97CC-365A5FAA8881}"/>
                </a:ext>
              </a:extLst>
            </p:cNvPr>
            <p:cNvSpPr>
              <a:spLocks noChangeShapeType="1"/>
            </p:cNvSpPr>
            <p:nvPr/>
          </p:nvSpPr>
          <p:spPr bwMode="auto">
            <a:xfrm>
              <a:off x="5919610" y="1809808"/>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74" name="Line 166">
              <a:extLst>
                <a:ext uri="{FF2B5EF4-FFF2-40B4-BE49-F238E27FC236}">
                  <a16:creationId xmlns:a16="http://schemas.microsoft.com/office/drawing/2014/main" id="{EB380811-6A28-4CAD-A14D-A21825B48BD4}"/>
                </a:ext>
              </a:extLst>
            </p:cNvPr>
            <p:cNvSpPr>
              <a:spLocks noChangeShapeType="1"/>
            </p:cNvSpPr>
            <p:nvPr/>
          </p:nvSpPr>
          <p:spPr bwMode="auto">
            <a:xfrm flipH="1">
              <a:off x="5900227" y="1827230"/>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75" name="Line 167">
              <a:extLst>
                <a:ext uri="{FF2B5EF4-FFF2-40B4-BE49-F238E27FC236}">
                  <a16:creationId xmlns:a16="http://schemas.microsoft.com/office/drawing/2014/main" id="{D127BC85-C810-4542-AE7F-987EE1F19F57}"/>
                </a:ext>
              </a:extLst>
            </p:cNvPr>
            <p:cNvSpPr>
              <a:spLocks noChangeShapeType="1"/>
            </p:cNvSpPr>
            <p:nvPr/>
          </p:nvSpPr>
          <p:spPr bwMode="auto">
            <a:xfrm>
              <a:off x="5934431" y="1809808"/>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76" name="Line 168">
              <a:extLst>
                <a:ext uri="{FF2B5EF4-FFF2-40B4-BE49-F238E27FC236}">
                  <a16:creationId xmlns:a16="http://schemas.microsoft.com/office/drawing/2014/main" id="{693FDF48-261D-481C-BC85-72A066B42CB0}"/>
                </a:ext>
              </a:extLst>
            </p:cNvPr>
            <p:cNvSpPr>
              <a:spLocks noChangeShapeType="1"/>
            </p:cNvSpPr>
            <p:nvPr/>
          </p:nvSpPr>
          <p:spPr bwMode="auto">
            <a:xfrm flipH="1">
              <a:off x="5915049" y="1827230"/>
              <a:ext cx="4332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77" name="Line 169">
              <a:extLst>
                <a:ext uri="{FF2B5EF4-FFF2-40B4-BE49-F238E27FC236}">
                  <a16:creationId xmlns:a16="http://schemas.microsoft.com/office/drawing/2014/main" id="{1D7689DB-4B0E-4757-B8A1-BF8ACD5A32C5}"/>
                </a:ext>
              </a:extLst>
            </p:cNvPr>
            <p:cNvSpPr>
              <a:spLocks noChangeShapeType="1"/>
            </p:cNvSpPr>
            <p:nvPr/>
          </p:nvSpPr>
          <p:spPr bwMode="auto">
            <a:xfrm>
              <a:off x="5950393" y="1809808"/>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78" name="Line 170">
              <a:extLst>
                <a:ext uri="{FF2B5EF4-FFF2-40B4-BE49-F238E27FC236}">
                  <a16:creationId xmlns:a16="http://schemas.microsoft.com/office/drawing/2014/main" id="{9119ABB7-31FE-45CC-9136-2FA27C1BED68}"/>
                </a:ext>
              </a:extLst>
            </p:cNvPr>
            <p:cNvSpPr>
              <a:spLocks noChangeShapeType="1"/>
            </p:cNvSpPr>
            <p:nvPr/>
          </p:nvSpPr>
          <p:spPr bwMode="auto">
            <a:xfrm flipH="1">
              <a:off x="5927591" y="1827230"/>
              <a:ext cx="4560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79" name="Line 171">
              <a:extLst>
                <a:ext uri="{FF2B5EF4-FFF2-40B4-BE49-F238E27FC236}">
                  <a16:creationId xmlns:a16="http://schemas.microsoft.com/office/drawing/2014/main" id="{345B8753-82E7-406E-90D0-DE5A2211E33E}"/>
                </a:ext>
              </a:extLst>
            </p:cNvPr>
            <p:cNvSpPr>
              <a:spLocks noChangeShapeType="1"/>
            </p:cNvSpPr>
            <p:nvPr/>
          </p:nvSpPr>
          <p:spPr bwMode="auto">
            <a:xfrm>
              <a:off x="5908208" y="1774964"/>
              <a:ext cx="0" cy="420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80" name="Line 172">
              <a:extLst>
                <a:ext uri="{FF2B5EF4-FFF2-40B4-BE49-F238E27FC236}">
                  <a16:creationId xmlns:a16="http://schemas.microsoft.com/office/drawing/2014/main" id="{C9A2CE8B-4B4A-4DED-A171-1B3793507B2A}"/>
                </a:ext>
              </a:extLst>
            </p:cNvPr>
            <p:cNvSpPr>
              <a:spLocks noChangeShapeType="1"/>
            </p:cNvSpPr>
            <p:nvPr/>
          </p:nvSpPr>
          <p:spPr bwMode="auto">
            <a:xfrm flipH="1">
              <a:off x="5888826" y="1796485"/>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81" name="Line 173">
              <a:extLst>
                <a:ext uri="{FF2B5EF4-FFF2-40B4-BE49-F238E27FC236}">
                  <a16:creationId xmlns:a16="http://schemas.microsoft.com/office/drawing/2014/main" id="{83484B95-A7ED-4120-86BF-0B90B23F5CB9}"/>
                </a:ext>
              </a:extLst>
            </p:cNvPr>
            <p:cNvSpPr>
              <a:spLocks noChangeShapeType="1"/>
            </p:cNvSpPr>
            <p:nvPr/>
          </p:nvSpPr>
          <p:spPr bwMode="auto">
            <a:xfrm>
              <a:off x="5861462" y="1774964"/>
              <a:ext cx="0" cy="420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82" name="Line 174">
              <a:extLst>
                <a:ext uri="{FF2B5EF4-FFF2-40B4-BE49-F238E27FC236}">
                  <a16:creationId xmlns:a16="http://schemas.microsoft.com/office/drawing/2014/main" id="{EAFAAB60-8D6D-4D75-87D6-94AB4022342B}"/>
                </a:ext>
              </a:extLst>
            </p:cNvPr>
            <p:cNvSpPr>
              <a:spLocks noChangeShapeType="1"/>
            </p:cNvSpPr>
            <p:nvPr/>
          </p:nvSpPr>
          <p:spPr bwMode="auto">
            <a:xfrm flipH="1">
              <a:off x="5842079" y="1796485"/>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83" name="Line 175">
              <a:extLst>
                <a:ext uri="{FF2B5EF4-FFF2-40B4-BE49-F238E27FC236}">
                  <a16:creationId xmlns:a16="http://schemas.microsoft.com/office/drawing/2014/main" id="{D12EF9A5-BFE6-4EFB-9C6F-D90B3D51D129}"/>
                </a:ext>
              </a:extLst>
            </p:cNvPr>
            <p:cNvSpPr>
              <a:spLocks noChangeShapeType="1"/>
            </p:cNvSpPr>
            <p:nvPr/>
          </p:nvSpPr>
          <p:spPr bwMode="auto">
            <a:xfrm>
              <a:off x="5877424" y="1774964"/>
              <a:ext cx="0" cy="420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84" name="Line 176">
              <a:extLst>
                <a:ext uri="{FF2B5EF4-FFF2-40B4-BE49-F238E27FC236}">
                  <a16:creationId xmlns:a16="http://schemas.microsoft.com/office/drawing/2014/main" id="{54F2D812-1283-4913-ACDD-70E2C60F6E0F}"/>
                </a:ext>
              </a:extLst>
            </p:cNvPr>
            <p:cNvSpPr>
              <a:spLocks noChangeShapeType="1"/>
            </p:cNvSpPr>
            <p:nvPr/>
          </p:nvSpPr>
          <p:spPr bwMode="auto">
            <a:xfrm flipH="1">
              <a:off x="5858042" y="1796485"/>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85" name="Line 177">
              <a:extLst>
                <a:ext uri="{FF2B5EF4-FFF2-40B4-BE49-F238E27FC236}">
                  <a16:creationId xmlns:a16="http://schemas.microsoft.com/office/drawing/2014/main" id="{8BF6EF2E-613F-44C8-A022-1CFD0CE75150}"/>
                </a:ext>
              </a:extLst>
            </p:cNvPr>
            <p:cNvSpPr>
              <a:spLocks noChangeShapeType="1"/>
            </p:cNvSpPr>
            <p:nvPr/>
          </p:nvSpPr>
          <p:spPr bwMode="auto">
            <a:xfrm>
              <a:off x="5892246" y="1774964"/>
              <a:ext cx="0" cy="420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86" name="Line 178">
              <a:extLst>
                <a:ext uri="{FF2B5EF4-FFF2-40B4-BE49-F238E27FC236}">
                  <a16:creationId xmlns:a16="http://schemas.microsoft.com/office/drawing/2014/main" id="{54050E82-7B4D-46C2-9BE0-2CCE8A1D481D}"/>
                </a:ext>
              </a:extLst>
            </p:cNvPr>
            <p:cNvSpPr>
              <a:spLocks noChangeShapeType="1"/>
            </p:cNvSpPr>
            <p:nvPr/>
          </p:nvSpPr>
          <p:spPr bwMode="auto">
            <a:xfrm flipH="1">
              <a:off x="5872863" y="1796485"/>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87" name="Line 179">
              <a:extLst>
                <a:ext uri="{FF2B5EF4-FFF2-40B4-BE49-F238E27FC236}">
                  <a16:creationId xmlns:a16="http://schemas.microsoft.com/office/drawing/2014/main" id="{9FACD7C5-05F0-4391-ACD7-5CC632DB8E87}"/>
                </a:ext>
              </a:extLst>
            </p:cNvPr>
            <p:cNvSpPr>
              <a:spLocks noChangeShapeType="1"/>
            </p:cNvSpPr>
            <p:nvPr/>
          </p:nvSpPr>
          <p:spPr bwMode="auto">
            <a:xfrm>
              <a:off x="5850061" y="1774964"/>
              <a:ext cx="0" cy="420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88" name="Line 180">
              <a:extLst>
                <a:ext uri="{FF2B5EF4-FFF2-40B4-BE49-F238E27FC236}">
                  <a16:creationId xmlns:a16="http://schemas.microsoft.com/office/drawing/2014/main" id="{2BAD7E62-0892-440B-9A24-209AED0C8FCA}"/>
                </a:ext>
              </a:extLst>
            </p:cNvPr>
            <p:cNvSpPr>
              <a:spLocks noChangeShapeType="1"/>
            </p:cNvSpPr>
            <p:nvPr/>
          </p:nvSpPr>
          <p:spPr bwMode="auto">
            <a:xfrm flipH="1">
              <a:off x="5827258" y="1796485"/>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89" name="Line 181">
              <a:extLst>
                <a:ext uri="{FF2B5EF4-FFF2-40B4-BE49-F238E27FC236}">
                  <a16:creationId xmlns:a16="http://schemas.microsoft.com/office/drawing/2014/main" id="{F16C2651-DF83-4B69-BCEF-477D6A2236C7}"/>
                </a:ext>
              </a:extLst>
            </p:cNvPr>
            <p:cNvSpPr>
              <a:spLocks noChangeShapeType="1"/>
            </p:cNvSpPr>
            <p:nvPr/>
          </p:nvSpPr>
          <p:spPr bwMode="auto">
            <a:xfrm>
              <a:off x="5804455" y="1774964"/>
              <a:ext cx="0" cy="420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90" name="Line 182">
              <a:extLst>
                <a:ext uri="{FF2B5EF4-FFF2-40B4-BE49-F238E27FC236}">
                  <a16:creationId xmlns:a16="http://schemas.microsoft.com/office/drawing/2014/main" id="{CF1E84E7-17C5-4702-9A48-A0D5CA6CCB1B}"/>
                </a:ext>
              </a:extLst>
            </p:cNvPr>
            <p:cNvSpPr>
              <a:spLocks noChangeShapeType="1"/>
            </p:cNvSpPr>
            <p:nvPr/>
          </p:nvSpPr>
          <p:spPr bwMode="auto">
            <a:xfrm flipH="1">
              <a:off x="5780512" y="1796485"/>
              <a:ext cx="467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91" name="Line 183">
              <a:extLst>
                <a:ext uri="{FF2B5EF4-FFF2-40B4-BE49-F238E27FC236}">
                  <a16:creationId xmlns:a16="http://schemas.microsoft.com/office/drawing/2014/main" id="{EF02A82E-C9CC-45A9-B2A4-5680B02219AA}"/>
                </a:ext>
              </a:extLst>
            </p:cNvPr>
            <p:cNvSpPr>
              <a:spLocks noChangeShapeType="1"/>
            </p:cNvSpPr>
            <p:nvPr/>
          </p:nvSpPr>
          <p:spPr bwMode="auto">
            <a:xfrm>
              <a:off x="5819277" y="1774964"/>
              <a:ext cx="0" cy="420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92" name="Line 184">
              <a:extLst>
                <a:ext uri="{FF2B5EF4-FFF2-40B4-BE49-F238E27FC236}">
                  <a16:creationId xmlns:a16="http://schemas.microsoft.com/office/drawing/2014/main" id="{96734608-1DDB-4A6E-8F0C-8D990E7181A8}"/>
                </a:ext>
              </a:extLst>
            </p:cNvPr>
            <p:cNvSpPr>
              <a:spLocks noChangeShapeType="1"/>
            </p:cNvSpPr>
            <p:nvPr/>
          </p:nvSpPr>
          <p:spPr bwMode="auto">
            <a:xfrm flipH="1">
              <a:off x="5796474" y="1796485"/>
              <a:ext cx="4560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93" name="Line 185">
              <a:extLst>
                <a:ext uri="{FF2B5EF4-FFF2-40B4-BE49-F238E27FC236}">
                  <a16:creationId xmlns:a16="http://schemas.microsoft.com/office/drawing/2014/main" id="{3B545F82-EF09-4A57-9192-FB6EBA37F13D}"/>
                </a:ext>
              </a:extLst>
            </p:cNvPr>
            <p:cNvSpPr>
              <a:spLocks noChangeShapeType="1"/>
            </p:cNvSpPr>
            <p:nvPr/>
          </p:nvSpPr>
          <p:spPr bwMode="auto">
            <a:xfrm>
              <a:off x="5835239" y="1774964"/>
              <a:ext cx="0" cy="420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94" name="Line 186">
              <a:extLst>
                <a:ext uri="{FF2B5EF4-FFF2-40B4-BE49-F238E27FC236}">
                  <a16:creationId xmlns:a16="http://schemas.microsoft.com/office/drawing/2014/main" id="{5C6C6C6D-5A60-479F-8B11-BCE7AC194715}"/>
                </a:ext>
              </a:extLst>
            </p:cNvPr>
            <p:cNvSpPr>
              <a:spLocks noChangeShapeType="1"/>
            </p:cNvSpPr>
            <p:nvPr/>
          </p:nvSpPr>
          <p:spPr bwMode="auto">
            <a:xfrm flipH="1">
              <a:off x="5811295" y="1796485"/>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95" name="Line 187">
              <a:extLst>
                <a:ext uri="{FF2B5EF4-FFF2-40B4-BE49-F238E27FC236}">
                  <a16:creationId xmlns:a16="http://schemas.microsoft.com/office/drawing/2014/main" id="{16901C18-21F4-4ECC-A061-EFB5CD3CCDF3}"/>
                </a:ext>
              </a:extLst>
            </p:cNvPr>
            <p:cNvSpPr>
              <a:spLocks noChangeShapeType="1"/>
            </p:cNvSpPr>
            <p:nvPr/>
          </p:nvSpPr>
          <p:spPr bwMode="auto">
            <a:xfrm>
              <a:off x="5761129" y="1774964"/>
              <a:ext cx="0" cy="420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96" name="Line 188">
              <a:extLst>
                <a:ext uri="{FF2B5EF4-FFF2-40B4-BE49-F238E27FC236}">
                  <a16:creationId xmlns:a16="http://schemas.microsoft.com/office/drawing/2014/main" id="{2CC376DF-7133-4A3C-A905-A843526B6F6B}"/>
                </a:ext>
              </a:extLst>
            </p:cNvPr>
            <p:cNvSpPr>
              <a:spLocks noChangeShapeType="1"/>
            </p:cNvSpPr>
            <p:nvPr/>
          </p:nvSpPr>
          <p:spPr bwMode="auto">
            <a:xfrm flipH="1">
              <a:off x="5742887" y="1796485"/>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97" name="Line 189">
              <a:extLst>
                <a:ext uri="{FF2B5EF4-FFF2-40B4-BE49-F238E27FC236}">
                  <a16:creationId xmlns:a16="http://schemas.microsoft.com/office/drawing/2014/main" id="{5E1B804A-B273-4744-AF1C-497FAF36D967}"/>
                </a:ext>
              </a:extLst>
            </p:cNvPr>
            <p:cNvSpPr>
              <a:spLocks noChangeShapeType="1"/>
            </p:cNvSpPr>
            <p:nvPr/>
          </p:nvSpPr>
          <p:spPr bwMode="auto">
            <a:xfrm>
              <a:off x="5777091" y="1774964"/>
              <a:ext cx="0" cy="420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98" name="Line 190">
              <a:extLst>
                <a:ext uri="{FF2B5EF4-FFF2-40B4-BE49-F238E27FC236}">
                  <a16:creationId xmlns:a16="http://schemas.microsoft.com/office/drawing/2014/main" id="{BA15B339-52C1-4C8E-A608-0DD86E4826D4}"/>
                </a:ext>
              </a:extLst>
            </p:cNvPr>
            <p:cNvSpPr>
              <a:spLocks noChangeShapeType="1"/>
            </p:cNvSpPr>
            <p:nvPr/>
          </p:nvSpPr>
          <p:spPr bwMode="auto">
            <a:xfrm flipH="1">
              <a:off x="5757709" y="1796485"/>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99" name="Line 191">
              <a:extLst>
                <a:ext uri="{FF2B5EF4-FFF2-40B4-BE49-F238E27FC236}">
                  <a16:creationId xmlns:a16="http://schemas.microsoft.com/office/drawing/2014/main" id="{87F8A1CB-E104-4074-BF02-2326B0E4C83C}"/>
                </a:ext>
              </a:extLst>
            </p:cNvPr>
            <p:cNvSpPr>
              <a:spLocks noChangeShapeType="1"/>
            </p:cNvSpPr>
            <p:nvPr/>
          </p:nvSpPr>
          <p:spPr bwMode="auto">
            <a:xfrm>
              <a:off x="5791913" y="1774964"/>
              <a:ext cx="0" cy="420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00" name="Line 192">
              <a:extLst>
                <a:ext uri="{FF2B5EF4-FFF2-40B4-BE49-F238E27FC236}">
                  <a16:creationId xmlns:a16="http://schemas.microsoft.com/office/drawing/2014/main" id="{0CF055E3-2E56-45C5-8C18-6D74AAA5B493}"/>
                </a:ext>
              </a:extLst>
            </p:cNvPr>
            <p:cNvSpPr>
              <a:spLocks noChangeShapeType="1"/>
            </p:cNvSpPr>
            <p:nvPr/>
          </p:nvSpPr>
          <p:spPr bwMode="auto">
            <a:xfrm flipH="1">
              <a:off x="5773671" y="1796485"/>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01" name="Line 193">
              <a:extLst>
                <a:ext uri="{FF2B5EF4-FFF2-40B4-BE49-F238E27FC236}">
                  <a16:creationId xmlns:a16="http://schemas.microsoft.com/office/drawing/2014/main" id="{54F54C8D-D2C8-4774-BEE7-D6E7BA0AAD28}"/>
                </a:ext>
              </a:extLst>
            </p:cNvPr>
            <p:cNvSpPr>
              <a:spLocks noChangeShapeType="1"/>
            </p:cNvSpPr>
            <p:nvPr/>
          </p:nvSpPr>
          <p:spPr bwMode="auto">
            <a:xfrm>
              <a:off x="5569585" y="1741145"/>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02" name="Line 194">
              <a:extLst>
                <a:ext uri="{FF2B5EF4-FFF2-40B4-BE49-F238E27FC236}">
                  <a16:creationId xmlns:a16="http://schemas.microsoft.com/office/drawing/2014/main" id="{7F9D94AA-C626-4526-9FA6-69E931CC3E60}"/>
                </a:ext>
              </a:extLst>
            </p:cNvPr>
            <p:cNvSpPr>
              <a:spLocks noChangeShapeType="1"/>
            </p:cNvSpPr>
            <p:nvPr/>
          </p:nvSpPr>
          <p:spPr bwMode="auto">
            <a:xfrm flipH="1">
              <a:off x="5550202" y="1757543"/>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03" name="Line 195">
              <a:extLst>
                <a:ext uri="{FF2B5EF4-FFF2-40B4-BE49-F238E27FC236}">
                  <a16:creationId xmlns:a16="http://schemas.microsoft.com/office/drawing/2014/main" id="{98BC81BF-DD3F-4A1D-8109-302AC389BEE4}"/>
                </a:ext>
              </a:extLst>
            </p:cNvPr>
            <p:cNvSpPr>
              <a:spLocks noChangeShapeType="1"/>
            </p:cNvSpPr>
            <p:nvPr/>
          </p:nvSpPr>
          <p:spPr bwMode="auto">
            <a:xfrm>
              <a:off x="5584407" y="1741145"/>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04" name="Line 196">
              <a:extLst>
                <a:ext uri="{FF2B5EF4-FFF2-40B4-BE49-F238E27FC236}">
                  <a16:creationId xmlns:a16="http://schemas.microsoft.com/office/drawing/2014/main" id="{C7AEBB88-0EC0-4F89-9525-3D03594C1B8A}"/>
                </a:ext>
              </a:extLst>
            </p:cNvPr>
            <p:cNvSpPr>
              <a:spLocks noChangeShapeType="1"/>
            </p:cNvSpPr>
            <p:nvPr/>
          </p:nvSpPr>
          <p:spPr bwMode="auto">
            <a:xfrm flipH="1">
              <a:off x="5565024" y="1757543"/>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05" name="Line 197">
              <a:extLst>
                <a:ext uri="{FF2B5EF4-FFF2-40B4-BE49-F238E27FC236}">
                  <a16:creationId xmlns:a16="http://schemas.microsoft.com/office/drawing/2014/main" id="{8F32AA15-F4F2-43B7-8735-BCA8D6500D13}"/>
                </a:ext>
              </a:extLst>
            </p:cNvPr>
            <p:cNvSpPr>
              <a:spLocks noChangeShapeType="1"/>
            </p:cNvSpPr>
            <p:nvPr/>
          </p:nvSpPr>
          <p:spPr bwMode="auto">
            <a:xfrm>
              <a:off x="5600369" y="1741145"/>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06" name="Line 198">
              <a:extLst>
                <a:ext uri="{FF2B5EF4-FFF2-40B4-BE49-F238E27FC236}">
                  <a16:creationId xmlns:a16="http://schemas.microsoft.com/office/drawing/2014/main" id="{122049DB-F0A4-491B-A72C-CCDDA1431F5C}"/>
                </a:ext>
              </a:extLst>
            </p:cNvPr>
            <p:cNvSpPr>
              <a:spLocks noChangeShapeType="1"/>
            </p:cNvSpPr>
            <p:nvPr/>
          </p:nvSpPr>
          <p:spPr bwMode="auto">
            <a:xfrm flipH="1">
              <a:off x="5580986" y="1757543"/>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07" name="Line 199">
              <a:extLst>
                <a:ext uri="{FF2B5EF4-FFF2-40B4-BE49-F238E27FC236}">
                  <a16:creationId xmlns:a16="http://schemas.microsoft.com/office/drawing/2014/main" id="{5294A06E-C2B4-42EC-8C16-7D0B6909DCB5}"/>
                </a:ext>
              </a:extLst>
            </p:cNvPr>
            <p:cNvSpPr>
              <a:spLocks noChangeShapeType="1"/>
            </p:cNvSpPr>
            <p:nvPr/>
          </p:nvSpPr>
          <p:spPr bwMode="auto">
            <a:xfrm>
              <a:off x="5557043" y="1741145"/>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08" name="Line 200">
              <a:extLst>
                <a:ext uri="{FF2B5EF4-FFF2-40B4-BE49-F238E27FC236}">
                  <a16:creationId xmlns:a16="http://schemas.microsoft.com/office/drawing/2014/main" id="{A91EEFF0-9F5B-4856-9611-8E7D66D7BDAC}"/>
                </a:ext>
              </a:extLst>
            </p:cNvPr>
            <p:cNvSpPr>
              <a:spLocks noChangeShapeType="1"/>
            </p:cNvSpPr>
            <p:nvPr/>
          </p:nvSpPr>
          <p:spPr bwMode="auto">
            <a:xfrm flipH="1">
              <a:off x="5534240" y="1757543"/>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09" name="Line 201">
              <a:extLst>
                <a:ext uri="{FF2B5EF4-FFF2-40B4-BE49-F238E27FC236}">
                  <a16:creationId xmlns:a16="http://schemas.microsoft.com/office/drawing/2014/main" id="{7725BAB1-48C0-40C6-913A-4A46A636E3F4}"/>
                </a:ext>
              </a:extLst>
            </p:cNvPr>
            <p:cNvSpPr>
              <a:spLocks noChangeShapeType="1"/>
            </p:cNvSpPr>
            <p:nvPr/>
          </p:nvSpPr>
          <p:spPr bwMode="auto">
            <a:xfrm>
              <a:off x="5511438" y="1741145"/>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10" name="Line 202">
              <a:extLst>
                <a:ext uri="{FF2B5EF4-FFF2-40B4-BE49-F238E27FC236}">
                  <a16:creationId xmlns:a16="http://schemas.microsoft.com/office/drawing/2014/main" id="{D90D0A94-02C9-4B47-86B8-36FCE7A75536}"/>
                </a:ext>
              </a:extLst>
            </p:cNvPr>
            <p:cNvSpPr>
              <a:spLocks noChangeShapeType="1"/>
            </p:cNvSpPr>
            <p:nvPr/>
          </p:nvSpPr>
          <p:spPr bwMode="auto">
            <a:xfrm flipH="1">
              <a:off x="5488635" y="1757543"/>
              <a:ext cx="4560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11" name="Line 203">
              <a:extLst>
                <a:ext uri="{FF2B5EF4-FFF2-40B4-BE49-F238E27FC236}">
                  <a16:creationId xmlns:a16="http://schemas.microsoft.com/office/drawing/2014/main" id="{6BE814C3-33F3-4304-943F-22ED08B8F643}"/>
                </a:ext>
              </a:extLst>
            </p:cNvPr>
            <p:cNvSpPr>
              <a:spLocks noChangeShapeType="1"/>
            </p:cNvSpPr>
            <p:nvPr/>
          </p:nvSpPr>
          <p:spPr bwMode="auto">
            <a:xfrm>
              <a:off x="5526259" y="1741145"/>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12" name="Line 204">
              <a:extLst>
                <a:ext uri="{FF2B5EF4-FFF2-40B4-BE49-F238E27FC236}">
                  <a16:creationId xmlns:a16="http://schemas.microsoft.com/office/drawing/2014/main" id="{8C6A4403-A24C-4EBD-B695-C27596CCEF9A}"/>
                </a:ext>
              </a:extLst>
            </p:cNvPr>
            <p:cNvSpPr>
              <a:spLocks noChangeShapeType="1"/>
            </p:cNvSpPr>
            <p:nvPr/>
          </p:nvSpPr>
          <p:spPr bwMode="auto">
            <a:xfrm flipH="1">
              <a:off x="5503457" y="1757543"/>
              <a:ext cx="467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13" name="Line 206">
              <a:extLst>
                <a:ext uri="{FF2B5EF4-FFF2-40B4-BE49-F238E27FC236}">
                  <a16:creationId xmlns:a16="http://schemas.microsoft.com/office/drawing/2014/main" id="{8723643C-B0F4-49B6-B58E-C06A7D2DF0A5}"/>
                </a:ext>
              </a:extLst>
            </p:cNvPr>
            <p:cNvSpPr>
              <a:spLocks noChangeShapeType="1"/>
            </p:cNvSpPr>
            <p:nvPr/>
          </p:nvSpPr>
          <p:spPr bwMode="auto">
            <a:xfrm>
              <a:off x="5542222" y="1741145"/>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14" name="Line 207">
              <a:extLst>
                <a:ext uri="{FF2B5EF4-FFF2-40B4-BE49-F238E27FC236}">
                  <a16:creationId xmlns:a16="http://schemas.microsoft.com/office/drawing/2014/main" id="{F74D9DD3-B2DE-4F45-B393-D4B69DFDA426}"/>
                </a:ext>
              </a:extLst>
            </p:cNvPr>
            <p:cNvSpPr>
              <a:spLocks noChangeShapeType="1"/>
            </p:cNvSpPr>
            <p:nvPr/>
          </p:nvSpPr>
          <p:spPr bwMode="auto">
            <a:xfrm flipH="1">
              <a:off x="5519419" y="1757543"/>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15" name="Line 208">
              <a:extLst>
                <a:ext uri="{FF2B5EF4-FFF2-40B4-BE49-F238E27FC236}">
                  <a16:creationId xmlns:a16="http://schemas.microsoft.com/office/drawing/2014/main" id="{4C8AC9EC-9086-42B1-8A68-EA88294D0641}"/>
                </a:ext>
              </a:extLst>
            </p:cNvPr>
            <p:cNvSpPr>
              <a:spLocks noChangeShapeType="1"/>
            </p:cNvSpPr>
            <p:nvPr/>
          </p:nvSpPr>
          <p:spPr bwMode="auto">
            <a:xfrm>
              <a:off x="5469252" y="1741145"/>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16" name="Line 209">
              <a:extLst>
                <a:ext uri="{FF2B5EF4-FFF2-40B4-BE49-F238E27FC236}">
                  <a16:creationId xmlns:a16="http://schemas.microsoft.com/office/drawing/2014/main" id="{1E890906-8C51-4B58-BDBC-F9DBD83DE700}"/>
                </a:ext>
              </a:extLst>
            </p:cNvPr>
            <p:cNvSpPr>
              <a:spLocks noChangeShapeType="1"/>
            </p:cNvSpPr>
            <p:nvPr/>
          </p:nvSpPr>
          <p:spPr bwMode="auto">
            <a:xfrm flipH="1">
              <a:off x="5449870" y="1757543"/>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17" name="Line 210">
              <a:extLst>
                <a:ext uri="{FF2B5EF4-FFF2-40B4-BE49-F238E27FC236}">
                  <a16:creationId xmlns:a16="http://schemas.microsoft.com/office/drawing/2014/main" id="{3630A022-7BF6-46CE-9F10-7F9C76B32BC5}"/>
                </a:ext>
              </a:extLst>
            </p:cNvPr>
            <p:cNvSpPr>
              <a:spLocks noChangeShapeType="1"/>
            </p:cNvSpPr>
            <p:nvPr/>
          </p:nvSpPr>
          <p:spPr bwMode="auto">
            <a:xfrm>
              <a:off x="5484074" y="1741145"/>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18" name="Line 211">
              <a:extLst>
                <a:ext uri="{FF2B5EF4-FFF2-40B4-BE49-F238E27FC236}">
                  <a16:creationId xmlns:a16="http://schemas.microsoft.com/office/drawing/2014/main" id="{DE8715EB-AE71-4946-B73D-EC1907DB6447}"/>
                </a:ext>
              </a:extLst>
            </p:cNvPr>
            <p:cNvSpPr>
              <a:spLocks noChangeShapeType="1"/>
            </p:cNvSpPr>
            <p:nvPr/>
          </p:nvSpPr>
          <p:spPr bwMode="auto">
            <a:xfrm flipH="1">
              <a:off x="5464691" y="1757543"/>
              <a:ext cx="4332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19" name="Line 212">
              <a:extLst>
                <a:ext uri="{FF2B5EF4-FFF2-40B4-BE49-F238E27FC236}">
                  <a16:creationId xmlns:a16="http://schemas.microsoft.com/office/drawing/2014/main" id="{F7AB9DE6-F4C5-4E76-9B04-4A9627B3F966}"/>
                </a:ext>
              </a:extLst>
            </p:cNvPr>
            <p:cNvSpPr>
              <a:spLocks noChangeShapeType="1"/>
            </p:cNvSpPr>
            <p:nvPr/>
          </p:nvSpPr>
          <p:spPr bwMode="auto">
            <a:xfrm>
              <a:off x="5500036" y="1741145"/>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20" name="Line 213">
              <a:extLst>
                <a:ext uri="{FF2B5EF4-FFF2-40B4-BE49-F238E27FC236}">
                  <a16:creationId xmlns:a16="http://schemas.microsoft.com/office/drawing/2014/main" id="{582966A9-7B07-4558-80B3-E9C981AC5F04}"/>
                </a:ext>
              </a:extLst>
            </p:cNvPr>
            <p:cNvSpPr>
              <a:spLocks noChangeShapeType="1"/>
            </p:cNvSpPr>
            <p:nvPr/>
          </p:nvSpPr>
          <p:spPr bwMode="auto">
            <a:xfrm flipH="1">
              <a:off x="5480654" y="1757543"/>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21" name="Line 214">
              <a:extLst>
                <a:ext uri="{FF2B5EF4-FFF2-40B4-BE49-F238E27FC236}">
                  <a16:creationId xmlns:a16="http://schemas.microsoft.com/office/drawing/2014/main" id="{E25478D3-E278-47F9-BC11-D189A7CC44BB}"/>
                </a:ext>
              </a:extLst>
            </p:cNvPr>
            <p:cNvSpPr>
              <a:spLocks noChangeShapeType="1"/>
            </p:cNvSpPr>
            <p:nvPr/>
          </p:nvSpPr>
          <p:spPr bwMode="auto">
            <a:xfrm>
              <a:off x="5707542" y="1774964"/>
              <a:ext cx="0" cy="420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22" name="Line 215">
              <a:extLst>
                <a:ext uri="{FF2B5EF4-FFF2-40B4-BE49-F238E27FC236}">
                  <a16:creationId xmlns:a16="http://schemas.microsoft.com/office/drawing/2014/main" id="{0FC288BF-A1D9-4346-9E6B-5A79E166B344}"/>
                </a:ext>
              </a:extLst>
            </p:cNvPr>
            <p:cNvSpPr>
              <a:spLocks noChangeShapeType="1"/>
            </p:cNvSpPr>
            <p:nvPr/>
          </p:nvSpPr>
          <p:spPr bwMode="auto">
            <a:xfrm flipH="1">
              <a:off x="5688160" y="1796485"/>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23" name="Line 216">
              <a:extLst>
                <a:ext uri="{FF2B5EF4-FFF2-40B4-BE49-F238E27FC236}">
                  <a16:creationId xmlns:a16="http://schemas.microsoft.com/office/drawing/2014/main" id="{EE3B5405-76DF-4760-BAE2-D51A90A2A97E}"/>
                </a:ext>
              </a:extLst>
            </p:cNvPr>
            <p:cNvSpPr>
              <a:spLocks noChangeShapeType="1"/>
            </p:cNvSpPr>
            <p:nvPr/>
          </p:nvSpPr>
          <p:spPr bwMode="auto">
            <a:xfrm>
              <a:off x="5696141" y="1774964"/>
              <a:ext cx="0" cy="420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24" name="Line 217">
              <a:extLst>
                <a:ext uri="{FF2B5EF4-FFF2-40B4-BE49-F238E27FC236}">
                  <a16:creationId xmlns:a16="http://schemas.microsoft.com/office/drawing/2014/main" id="{E818063F-64A2-4973-A05D-145E5EFACE29}"/>
                </a:ext>
              </a:extLst>
            </p:cNvPr>
            <p:cNvSpPr>
              <a:spLocks noChangeShapeType="1"/>
            </p:cNvSpPr>
            <p:nvPr/>
          </p:nvSpPr>
          <p:spPr bwMode="auto">
            <a:xfrm flipH="1">
              <a:off x="5673338" y="1796485"/>
              <a:ext cx="4560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25" name="Line 218">
              <a:extLst>
                <a:ext uri="{FF2B5EF4-FFF2-40B4-BE49-F238E27FC236}">
                  <a16:creationId xmlns:a16="http://schemas.microsoft.com/office/drawing/2014/main" id="{409A32CA-9607-44EE-A486-5B8E9558ADC1}"/>
                </a:ext>
              </a:extLst>
            </p:cNvPr>
            <p:cNvSpPr>
              <a:spLocks noChangeShapeType="1"/>
            </p:cNvSpPr>
            <p:nvPr/>
          </p:nvSpPr>
          <p:spPr bwMode="auto">
            <a:xfrm>
              <a:off x="5681319" y="1754468"/>
              <a:ext cx="0" cy="420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26" name="Line 219">
              <a:extLst>
                <a:ext uri="{FF2B5EF4-FFF2-40B4-BE49-F238E27FC236}">
                  <a16:creationId xmlns:a16="http://schemas.microsoft.com/office/drawing/2014/main" id="{07B007B2-9229-4B72-9DC6-533677A152F4}"/>
                </a:ext>
              </a:extLst>
            </p:cNvPr>
            <p:cNvSpPr>
              <a:spLocks noChangeShapeType="1"/>
            </p:cNvSpPr>
            <p:nvPr/>
          </p:nvSpPr>
          <p:spPr bwMode="auto">
            <a:xfrm flipH="1">
              <a:off x="5657376" y="1774964"/>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27" name="Line 220">
              <a:extLst>
                <a:ext uri="{FF2B5EF4-FFF2-40B4-BE49-F238E27FC236}">
                  <a16:creationId xmlns:a16="http://schemas.microsoft.com/office/drawing/2014/main" id="{56D29217-CD0D-435B-BA89-45FD5EED471F}"/>
                </a:ext>
              </a:extLst>
            </p:cNvPr>
            <p:cNvSpPr>
              <a:spLocks noChangeShapeType="1"/>
            </p:cNvSpPr>
            <p:nvPr/>
          </p:nvSpPr>
          <p:spPr bwMode="auto">
            <a:xfrm>
              <a:off x="5688160" y="1754468"/>
              <a:ext cx="0" cy="420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28" name="Line 221">
              <a:extLst>
                <a:ext uri="{FF2B5EF4-FFF2-40B4-BE49-F238E27FC236}">
                  <a16:creationId xmlns:a16="http://schemas.microsoft.com/office/drawing/2014/main" id="{C7A24800-9074-4559-A313-6A9279EAECF5}"/>
                </a:ext>
              </a:extLst>
            </p:cNvPr>
            <p:cNvSpPr>
              <a:spLocks noChangeShapeType="1"/>
            </p:cNvSpPr>
            <p:nvPr/>
          </p:nvSpPr>
          <p:spPr bwMode="auto">
            <a:xfrm flipH="1">
              <a:off x="5668777" y="1774964"/>
              <a:ext cx="4332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29" name="Line 222">
              <a:extLst>
                <a:ext uri="{FF2B5EF4-FFF2-40B4-BE49-F238E27FC236}">
                  <a16:creationId xmlns:a16="http://schemas.microsoft.com/office/drawing/2014/main" id="{C2F6FCA5-F69F-4CFB-A624-CED78A0FD64E}"/>
                </a:ext>
              </a:extLst>
            </p:cNvPr>
            <p:cNvSpPr>
              <a:spLocks noChangeShapeType="1"/>
            </p:cNvSpPr>
            <p:nvPr/>
          </p:nvSpPr>
          <p:spPr bwMode="auto">
            <a:xfrm>
              <a:off x="5665357" y="1754468"/>
              <a:ext cx="0" cy="420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30" name="Line 223">
              <a:extLst>
                <a:ext uri="{FF2B5EF4-FFF2-40B4-BE49-F238E27FC236}">
                  <a16:creationId xmlns:a16="http://schemas.microsoft.com/office/drawing/2014/main" id="{D59C3010-0127-4C9C-B488-D5508007402A}"/>
                </a:ext>
              </a:extLst>
            </p:cNvPr>
            <p:cNvSpPr>
              <a:spLocks noChangeShapeType="1"/>
            </p:cNvSpPr>
            <p:nvPr/>
          </p:nvSpPr>
          <p:spPr bwMode="auto">
            <a:xfrm flipH="1">
              <a:off x="5645975" y="1774964"/>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31" name="Line 224">
              <a:extLst>
                <a:ext uri="{FF2B5EF4-FFF2-40B4-BE49-F238E27FC236}">
                  <a16:creationId xmlns:a16="http://schemas.microsoft.com/office/drawing/2014/main" id="{B86F0785-F270-44E9-BE96-2C994A6C6D22}"/>
                </a:ext>
              </a:extLst>
            </p:cNvPr>
            <p:cNvSpPr>
              <a:spLocks noChangeShapeType="1"/>
            </p:cNvSpPr>
            <p:nvPr/>
          </p:nvSpPr>
          <p:spPr bwMode="auto">
            <a:xfrm>
              <a:off x="5637993" y="1741145"/>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32" name="Line 225">
              <a:extLst>
                <a:ext uri="{FF2B5EF4-FFF2-40B4-BE49-F238E27FC236}">
                  <a16:creationId xmlns:a16="http://schemas.microsoft.com/office/drawing/2014/main" id="{F63D2DA5-7672-4738-A467-099B7795EE77}"/>
                </a:ext>
              </a:extLst>
            </p:cNvPr>
            <p:cNvSpPr>
              <a:spLocks noChangeShapeType="1"/>
            </p:cNvSpPr>
            <p:nvPr/>
          </p:nvSpPr>
          <p:spPr bwMode="auto">
            <a:xfrm flipH="1">
              <a:off x="5618611" y="1757543"/>
              <a:ext cx="4332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33" name="Line 226">
              <a:extLst>
                <a:ext uri="{FF2B5EF4-FFF2-40B4-BE49-F238E27FC236}">
                  <a16:creationId xmlns:a16="http://schemas.microsoft.com/office/drawing/2014/main" id="{430E03D0-C8F3-40EB-9793-74BC116CEAC5}"/>
                </a:ext>
              </a:extLst>
            </p:cNvPr>
            <p:cNvSpPr>
              <a:spLocks noChangeShapeType="1"/>
            </p:cNvSpPr>
            <p:nvPr/>
          </p:nvSpPr>
          <p:spPr bwMode="auto">
            <a:xfrm>
              <a:off x="5650535" y="1741145"/>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34" name="Line 227">
              <a:extLst>
                <a:ext uri="{FF2B5EF4-FFF2-40B4-BE49-F238E27FC236}">
                  <a16:creationId xmlns:a16="http://schemas.microsoft.com/office/drawing/2014/main" id="{4F9E6F58-0462-4736-9A03-C9CFB004E4D9}"/>
                </a:ext>
              </a:extLst>
            </p:cNvPr>
            <p:cNvSpPr>
              <a:spLocks noChangeShapeType="1"/>
            </p:cNvSpPr>
            <p:nvPr/>
          </p:nvSpPr>
          <p:spPr bwMode="auto">
            <a:xfrm flipH="1">
              <a:off x="5626592" y="1757543"/>
              <a:ext cx="467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35" name="Line 228">
              <a:extLst>
                <a:ext uri="{FF2B5EF4-FFF2-40B4-BE49-F238E27FC236}">
                  <a16:creationId xmlns:a16="http://schemas.microsoft.com/office/drawing/2014/main" id="{12C5BABC-C7ED-44EA-ABA7-1438B8029CF1}"/>
                </a:ext>
              </a:extLst>
            </p:cNvPr>
            <p:cNvSpPr>
              <a:spLocks noChangeShapeType="1"/>
            </p:cNvSpPr>
            <p:nvPr/>
          </p:nvSpPr>
          <p:spPr bwMode="auto">
            <a:xfrm>
              <a:off x="5626592" y="1741145"/>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36" name="Line 229">
              <a:extLst>
                <a:ext uri="{FF2B5EF4-FFF2-40B4-BE49-F238E27FC236}">
                  <a16:creationId xmlns:a16="http://schemas.microsoft.com/office/drawing/2014/main" id="{CFA61A44-820E-4C17-84E9-2DA68E04EE39}"/>
                </a:ext>
              </a:extLst>
            </p:cNvPr>
            <p:cNvSpPr>
              <a:spLocks noChangeShapeType="1"/>
            </p:cNvSpPr>
            <p:nvPr/>
          </p:nvSpPr>
          <p:spPr bwMode="auto">
            <a:xfrm flipH="1">
              <a:off x="5603789" y="1757543"/>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37" name="Line 230">
              <a:extLst>
                <a:ext uri="{FF2B5EF4-FFF2-40B4-BE49-F238E27FC236}">
                  <a16:creationId xmlns:a16="http://schemas.microsoft.com/office/drawing/2014/main" id="{0E655831-E970-4A3D-B9DC-4A3BC426F174}"/>
                </a:ext>
              </a:extLst>
            </p:cNvPr>
            <p:cNvSpPr>
              <a:spLocks noChangeShapeType="1"/>
            </p:cNvSpPr>
            <p:nvPr/>
          </p:nvSpPr>
          <p:spPr bwMode="auto">
            <a:xfrm>
              <a:off x="5723505" y="1774964"/>
              <a:ext cx="0" cy="420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38" name="Line 231">
              <a:extLst>
                <a:ext uri="{FF2B5EF4-FFF2-40B4-BE49-F238E27FC236}">
                  <a16:creationId xmlns:a16="http://schemas.microsoft.com/office/drawing/2014/main" id="{700E95BB-D3A4-4FBC-B88F-2F19CFA1575A}"/>
                </a:ext>
              </a:extLst>
            </p:cNvPr>
            <p:cNvSpPr>
              <a:spLocks noChangeShapeType="1"/>
            </p:cNvSpPr>
            <p:nvPr/>
          </p:nvSpPr>
          <p:spPr bwMode="auto">
            <a:xfrm flipH="1">
              <a:off x="5704122" y="1796485"/>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39" name="Line 232">
              <a:extLst>
                <a:ext uri="{FF2B5EF4-FFF2-40B4-BE49-F238E27FC236}">
                  <a16:creationId xmlns:a16="http://schemas.microsoft.com/office/drawing/2014/main" id="{E6BF496B-C0BD-4C34-A6D0-EB44142391DC}"/>
                </a:ext>
              </a:extLst>
            </p:cNvPr>
            <p:cNvSpPr>
              <a:spLocks noChangeShapeType="1"/>
            </p:cNvSpPr>
            <p:nvPr/>
          </p:nvSpPr>
          <p:spPr bwMode="auto">
            <a:xfrm>
              <a:off x="5738326" y="1774964"/>
              <a:ext cx="0" cy="420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40" name="Line 233">
              <a:extLst>
                <a:ext uri="{FF2B5EF4-FFF2-40B4-BE49-F238E27FC236}">
                  <a16:creationId xmlns:a16="http://schemas.microsoft.com/office/drawing/2014/main" id="{BB4E1E6F-8B5F-4651-92B9-50B38E14042B}"/>
                </a:ext>
              </a:extLst>
            </p:cNvPr>
            <p:cNvSpPr>
              <a:spLocks noChangeShapeType="1"/>
            </p:cNvSpPr>
            <p:nvPr/>
          </p:nvSpPr>
          <p:spPr bwMode="auto">
            <a:xfrm flipH="1">
              <a:off x="5718944" y="1796485"/>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41" name="Line 234">
              <a:extLst>
                <a:ext uri="{FF2B5EF4-FFF2-40B4-BE49-F238E27FC236}">
                  <a16:creationId xmlns:a16="http://schemas.microsoft.com/office/drawing/2014/main" id="{EB703391-6188-46C7-AC39-7BB5640CA905}"/>
                </a:ext>
              </a:extLst>
            </p:cNvPr>
            <p:cNvSpPr>
              <a:spLocks noChangeShapeType="1"/>
            </p:cNvSpPr>
            <p:nvPr/>
          </p:nvSpPr>
          <p:spPr bwMode="auto">
            <a:xfrm>
              <a:off x="4834191" y="1678631"/>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42" name="Line 235">
              <a:extLst>
                <a:ext uri="{FF2B5EF4-FFF2-40B4-BE49-F238E27FC236}">
                  <a16:creationId xmlns:a16="http://schemas.microsoft.com/office/drawing/2014/main" id="{5E540060-9B70-4564-8597-4F3A89E1D59C}"/>
                </a:ext>
              </a:extLst>
            </p:cNvPr>
            <p:cNvSpPr>
              <a:spLocks noChangeShapeType="1"/>
            </p:cNvSpPr>
            <p:nvPr/>
          </p:nvSpPr>
          <p:spPr bwMode="auto">
            <a:xfrm flipH="1">
              <a:off x="4814808" y="1699128"/>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43" name="Line 236">
              <a:extLst>
                <a:ext uri="{FF2B5EF4-FFF2-40B4-BE49-F238E27FC236}">
                  <a16:creationId xmlns:a16="http://schemas.microsoft.com/office/drawing/2014/main" id="{337D88FB-9872-4370-A685-E1E8EAAAD436}"/>
                </a:ext>
              </a:extLst>
            </p:cNvPr>
            <p:cNvSpPr>
              <a:spLocks noChangeShapeType="1"/>
            </p:cNvSpPr>
            <p:nvPr/>
          </p:nvSpPr>
          <p:spPr bwMode="auto">
            <a:xfrm>
              <a:off x="4826210" y="1678631"/>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44" name="Line 237">
              <a:extLst>
                <a:ext uri="{FF2B5EF4-FFF2-40B4-BE49-F238E27FC236}">
                  <a16:creationId xmlns:a16="http://schemas.microsoft.com/office/drawing/2014/main" id="{D8F2DD24-8426-4FC0-A4B0-ABBE36F09CD3}"/>
                </a:ext>
              </a:extLst>
            </p:cNvPr>
            <p:cNvSpPr>
              <a:spLocks noChangeShapeType="1"/>
            </p:cNvSpPr>
            <p:nvPr/>
          </p:nvSpPr>
          <p:spPr bwMode="auto">
            <a:xfrm flipH="1">
              <a:off x="4806827" y="1699128"/>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45" name="Line 238">
              <a:extLst>
                <a:ext uri="{FF2B5EF4-FFF2-40B4-BE49-F238E27FC236}">
                  <a16:creationId xmlns:a16="http://schemas.microsoft.com/office/drawing/2014/main" id="{183ACB18-33AB-4E5F-A46C-4217FB2DE900}"/>
                </a:ext>
              </a:extLst>
            </p:cNvPr>
            <p:cNvSpPr>
              <a:spLocks noChangeShapeType="1"/>
            </p:cNvSpPr>
            <p:nvPr/>
          </p:nvSpPr>
          <p:spPr bwMode="auto">
            <a:xfrm>
              <a:off x="4579938" y="1633539"/>
              <a:ext cx="0" cy="40993"/>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46" name="Line 239">
              <a:extLst>
                <a:ext uri="{FF2B5EF4-FFF2-40B4-BE49-F238E27FC236}">
                  <a16:creationId xmlns:a16="http://schemas.microsoft.com/office/drawing/2014/main" id="{BE79D979-AD6E-4F9F-A5C8-9C6DD6155F1D}"/>
                </a:ext>
              </a:extLst>
            </p:cNvPr>
            <p:cNvSpPr>
              <a:spLocks noChangeShapeType="1"/>
            </p:cNvSpPr>
            <p:nvPr/>
          </p:nvSpPr>
          <p:spPr bwMode="auto">
            <a:xfrm flipH="1">
              <a:off x="4557135" y="1654036"/>
              <a:ext cx="4560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47" name="Line 240">
              <a:extLst>
                <a:ext uri="{FF2B5EF4-FFF2-40B4-BE49-F238E27FC236}">
                  <a16:creationId xmlns:a16="http://schemas.microsoft.com/office/drawing/2014/main" id="{4D7CE25A-2646-41AA-AE7F-B4CAA7CDE013}"/>
                </a:ext>
              </a:extLst>
            </p:cNvPr>
            <p:cNvSpPr>
              <a:spLocks noChangeShapeType="1"/>
            </p:cNvSpPr>
            <p:nvPr/>
          </p:nvSpPr>
          <p:spPr bwMode="auto">
            <a:xfrm>
              <a:off x="4367871" y="1608943"/>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48" name="Line 241">
              <a:extLst>
                <a:ext uri="{FF2B5EF4-FFF2-40B4-BE49-F238E27FC236}">
                  <a16:creationId xmlns:a16="http://schemas.microsoft.com/office/drawing/2014/main" id="{3700547C-4795-4BB6-9E79-D4942EE0D62E}"/>
                </a:ext>
              </a:extLst>
            </p:cNvPr>
            <p:cNvSpPr>
              <a:spLocks noChangeShapeType="1"/>
            </p:cNvSpPr>
            <p:nvPr/>
          </p:nvSpPr>
          <p:spPr bwMode="auto">
            <a:xfrm flipH="1">
              <a:off x="4345068" y="1629440"/>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49" name="Line 242">
              <a:extLst>
                <a:ext uri="{FF2B5EF4-FFF2-40B4-BE49-F238E27FC236}">
                  <a16:creationId xmlns:a16="http://schemas.microsoft.com/office/drawing/2014/main" id="{516E5337-8DDD-4736-9052-A8BB90B26D0B}"/>
                </a:ext>
              </a:extLst>
            </p:cNvPr>
            <p:cNvSpPr>
              <a:spLocks noChangeShapeType="1"/>
            </p:cNvSpPr>
            <p:nvPr/>
          </p:nvSpPr>
          <p:spPr bwMode="auto">
            <a:xfrm>
              <a:off x="4213951" y="1591522"/>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50" name="Line 243">
              <a:extLst>
                <a:ext uri="{FF2B5EF4-FFF2-40B4-BE49-F238E27FC236}">
                  <a16:creationId xmlns:a16="http://schemas.microsoft.com/office/drawing/2014/main" id="{56F6638A-1F2F-4DDA-9CAB-81E2D4026E28}"/>
                </a:ext>
              </a:extLst>
            </p:cNvPr>
            <p:cNvSpPr>
              <a:spLocks noChangeShapeType="1"/>
            </p:cNvSpPr>
            <p:nvPr/>
          </p:nvSpPr>
          <p:spPr bwMode="auto">
            <a:xfrm flipH="1">
              <a:off x="4194569" y="1608943"/>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51" name="Line 244">
              <a:extLst>
                <a:ext uri="{FF2B5EF4-FFF2-40B4-BE49-F238E27FC236}">
                  <a16:creationId xmlns:a16="http://schemas.microsoft.com/office/drawing/2014/main" id="{258C778D-FC4E-45EC-AFEA-B98CAD6D2DFD}"/>
                </a:ext>
              </a:extLst>
            </p:cNvPr>
            <p:cNvSpPr>
              <a:spLocks noChangeShapeType="1"/>
            </p:cNvSpPr>
            <p:nvPr/>
          </p:nvSpPr>
          <p:spPr bwMode="auto">
            <a:xfrm>
              <a:off x="4110198" y="1581273"/>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52" name="Line 245">
              <a:extLst>
                <a:ext uri="{FF2B5EF4-FFF2-40B4-BE49-F238E27FC236}">
                  <a16:creationId xmlns:a16="http://schemas.microsoft.com/office/drawing/2014/main" id="{F38592CD-F3A0-4062-A691-396ABF818BF6}"/>
                </a:ext>
              </a:extLst>
            </p:cNvPr>
            <p:cNvSpPr>
              <a:spLocks noChangeShapeType="1"/>
            </p:cNvSpPr>
            <p:nvPr/>
          </p:nvSpPr>
          <p:spPr bwMode="auto">
            <a:xfrm flipH="1">
              <a:off x="4090815" y="1601770"/>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53" name="Line 246">
              <a:extLst>
                <a:ext uri="{FF2B5EF4-FFF2-40B4-BE49-F238E27FC236}">
                  <a16:creationId xmlns:a16="http://schemas.microsoft.com/office/drawing/2014/main" id="{5633B29E-3E70-4AD9-BE34-D6B6071B00D8}"/>
                </a:ext>
              </a:extLst>
            </p:cNvPr>
            <p:cNvSpPr>
              <a:spLocks noChangeShapeType="1"/>
            </p:cNvSpPr>
            <p:nvPr/>
          </p:nvSpPr>
          <p:spPr bwMode="auto">
            <a:xfrm>
              <a:off x="4106777" y="1581273"/>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54" name="Line 247">
              <a:extLst>
                <a:ext uri="{FF2B5EF4-FFF2-40B4-BE49-F238E27FC236}">
                  <a16:creationId xmlns:a16="http://schemas.microsoft.com/office/drawing/2014/main" id="{9AD94CE1-F2D8-4796-96CF-F2400031168A}"/>
                </a:ext>
              </a:extLst>
            </p:cNvPr>
            <p:cNvSpPr>
              <a:spLocks noChangeShapeType="1"/>
            </p:cNvSpPr>
            <p:nvPr/>
          </p:nvSpPr>
          <p:spPr bwMode="auto">
            <a:xfrm flipH="1">
              <a:off x="4082834" y="1601770"/>
              <a:ext cx="4332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55" name="Line 248">
              <a:extLst>
                <a:ext uri="{FF2B5EF4-FFF2-40B4-BE49-F238E27FC236}">
                  <a16:creationId xmlns:a16="http://schemas.microsoft.com/office/drawing/2014/main" id="{C4F762C1-7F16-4E18-8148-4D29500A3D71}"/>
                </a:ext>
              </a:extLst>
            </p:cNvPr>
            <p:cNvSpPr>
              <a:spLocks noChangeShapeType="1"/>
            </p:cNvSpPr>
            <p:nvPr/>
          </p:nvSpPr>
          <p:spPr bwMode="auto">
            <a:xfrm>
              <a:off x="3971100" y="1556678"/>
              <a:ext cx="0" cy="38943"/>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56" name="Line 249">
              <a:extLst>
                <a:ext uri="{FF2B5EF4-FFF2-40B4-BE49-F238E27FC236}">
                  <a16:creationId xmlns:a16="http://schemas.microsoft.com/office/drawing/2014/main" id="{8DF8579B-4A25-4781-A7CA-C1595C387BC1}"/>
                </a:ext>
              </a:extLst>
            </p:cNvPr>
            <p:cNvSpPr>
              <a:spLocks noChangeShapeType="1"/>
            </p:cNvSpPr>
            <p:nvPr/>
          </p:nvSpPr>
          <p:spPr bwMode="auto">
            <a:xfrm flipH="1">
              <a:off x="3948297" y="1574099"/>
              <a:ext cx="467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57" name="Line 250">
              <a:extLst>
                <a:ext uri="{FF2B5EF4-FFF2-40B4-BE49-F238E27FC236}">
                  <a16:creationId xmlns:a16="http://schemas.microsoft.com/office/drawing/2014/main" id="{E985932F-6531-49A0-AB6E-96F853296963}"/>
                </a:ext>
              </a:extLst>
            </p:cNvPr>
            <p:cNvSpPr>
              <a:spLocks noChangeShapeType="1"/>
            </p:cNvSpPr>
            <p:nvPr/>
          </p:nvSpPr>
          <p:spPr bwMode="auto">
            <a:xfrm>
              <a:off x="3933475" y="1556678"/>
              <a:ext cx="0" cy="38943"/>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58" name="Line 251">
              <a:extLst>
                <a:ext uri="{FF2B5EF4-FFF2-40B4-BE49-F238E27FC236}">
                  <a16:creationId xmlns:a16="http://schemas.microsoft.com/office/drawing/2014/main" id="{DAE9401F-A4D7-4E28-98E3-A6292BEF31B9}"/>
                </a:ext>
              </a:extLst>
            </p:cNvPr>
            <p:cNvSpPr>
              <a:spLocks noChangeShapeType="1"/>
            </p:cNvSpPr>
            <p:nvPr/>
          </p:nvSpPr>
          <p:spPr bwMode="auto">
            <a:xfrm flipH="1">
              <a:off x="3909532" y="1574099"/>
              <a:ext cx="4332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59" name="Line 252">
              <a:extLst>
                <a:ext uri="{FF2B5EF4-FFF2-40B4-BE49-F238E27FC236}">
                  <a16:creationId xmlns:a16="http://schemas.microsoft.com/office/drawing/2014/main" id="{B05B3283-EC05-4EB8-8F16-5DD144063C50}"/>
                </a:ext>
              </a:extLst>
            </p:cNvPr>
            <p:cNvSpPr>
              <a:spLocks noChangeShapeType="1"/>
            </p:cNvSpPr>
            <p:nvPr/>
          </p:nvSpPr>
          <p:spPr bwMode="auto">
            <a:xfrm>
              <a:off x="3821741" y="1529007"/>
              <a:ext cx="0" cy="420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60" name="Line 253">
              <a:extLst>
                <a:ext uri="{FF2B5EF4-FFF2-40B4-BE49-F238E27FC236}">
                  <a16:creationId xmlns:a16="http://schemas.microsoft.com/office/drawing/2014/main" id="{88E8C195-4B69-4EA7-9451-B9C2E3DA161A}"/>
                </a:ext>
              </a:extLst>
            </p:cNvPr>
            <p:cNvSpPr>
              <a:spLocks noChangeShapeType="1"/>
            </p:cNvSpPr>
            <p:nvPr/>
          </p:nvSpPr>
          <p:spPr bwMode="auto">
            <a:xfrm flipH="1">
              <a:off x="3798938" y="1550529"/>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61" name="Line 254">
              <a:extLst>
                <a:ext uri="{FF2B5EF4-FFF2-40B4-BE49-F238E27FC236}">
                  <a16:creationId xmlns:a16="http://schemas.microsoft.com/office/drawing/2014/main" id="{CDCCA505-6D5D-481B-82DE-22A702A0CD2E}"/>
                </a:ext>
              </a:extLst>
            </p:cNvPr>
            <p:cNvSpPr>
              <a:spLocks noChangeShapeType="1"/>
            </p:cNvSpPr>
            <p:nvPr/>
          </p:nvSpPr>
          <p:spPr bwMode="auto">
            <a:xfrm>
              <a:off x="3710007" y="1515684"/>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62" name="Line 255">
              <a:extLst>
                <a:ext uri="{FF2B5EF4-FFF2-40B4-BE49-F238E27FC236}">
                  <a16:creationId xmlns:a16="http://schemas.microsoft.com/office/drawing/2014/main" id="{AF488049-AD3D-4CBA-825F-3BD5F3F2DA55}"/>
                </a:ext>
              </a:extLst>
            </p:cNvPr>
            <p:cNvSpPr>
              <a:spLocks noChangeShapeType="1"/>
            </p:cNvSpPr>
            <p:nvPr/>
          </p:nvSpPr>
          <p:spPr bwMode="auto">
            <a:xfrm flipH="1">
              <a:off x="3690624" y="1536181"/>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63" name="Line 256">
              <a:extLst>
                <a:ext uri="{FF2B5EF4-FFF2-40B4-BE49-F238E27FC236}">
                  <a16:creationId xmlns:a16="http://schemas.microsoft.com/office/drawing/2014/main" id="{79527299-B9C8-4E07-AB39-AA79FCD0C44B}"/>
                </a:ext>
              </a:extLst>
            </p:cNvPr>
            <p:cNvSpPr>
              <a:spLocks noChangeShapeType="1"/>
            </p:cNvSpPr>
            <p:nvPr/>
          </p:nvSpPr>
          <p:spPr bwMode="auto">
            <a:xfrm>
              <a:off x="3424971" y="1453171"/>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64" name="Line 257">
              <a:extLst>
                <a:ext uri="{FF2B5EF4-FFF2-40B4-BE49-F238E27FC236}">
                  <a16:creationId xmlns:a16="http://schemas.microsoft.com/office/drawing/2014/main" id="{02E4F39C-310D-4E15-83F5-22BDFD984795}"/>
                </a:ext>
              </a:extLst>
            </p:cNvPr>
            <p:cNvSpPr>
              <a:spLocks noChangeShapeType="1"/>
            </p:cNvSpPr>
            <p:nvPr/>
          </p:nvSpPr>
          <p:spPr bwMode="auto">
            <a:xfrm flipH="1">
              <a:off x="3402168" y="1470592"/>
              <a:ext cx="4560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65" name="Line 258">
              <a:extLst>
                <a:ext uri="{FF2B5EF4-FFF2-40B4-BE49-F238E27FC236}">
                  <a16:creationId xmlns:a16="http://schemas.microsoft.com/office/drawing/2014/main" id="{D1002B65-80DF-47CA-996F-AE28C96003A8}"/>
                </a:ext>
              </a:extLst>
            </p:cNvPr>
            <p:cNvSpPr>
              <a:spLocks noChangeShapeType="1"/>
            </p:cNvSpPr>
            <p:nvPr/>
          </p:nvSpPr>
          <p:spPr bwMode="auto">
            <a:xfrm>
              <a:off x="3329198" y="1432674"/>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66" name="Line 259">
              <a:extLst>
                <a:ext uri="{FF2B5EF4-FFF2-40B4-BE49-F238E27FC236}">
                  <a16:creationId xmlns:a16="http://schemas.microsoft.com/office/drawing/2014/main" id="{EE841D4E-A24C-488C-BD7B-90BDAB87A35B}"/>
                </a:ext>
              </a:extLst>
            </p:cNvPr>
            <p:cNvSpPr>
              <a:spLocks noChangeShapeType="1"/>
            </p:cNvSpPr>
            <p:nvPr/>
          </p:nvSpPr>
          <p:spPr bwMode="auto">
            <a:xfrm flipH="1">
              <a:off x="3305255" y="1453171"/>
              <a:ext cx="4332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67" name="Line 260">
              <a:extLst>
                <a:ext uri="{FF2B5EF4-FFF2-40B4-BE49-F238E27FC236}">
                  <a16:creationId xmlns:a16="http://schemas.microsoft.com/office/drawing/2014/main" id="{384735AD-AE51-4447-8CF4-16C2B1063502}"/>
                </a:ext>
              </a:extLst>
            </p:cNvPr>
            <p:cNvSpPr>
              <a:spLocks noChangeShapeType="1"/>
            </p:cNvSpPr>
            <p:nvPr/>
          </p:nvSpPr>
          <p:spPr bwMode="auto">
            <a:xfrm>
              <a:off x="2932427" y="1303547"/>
              <a:ext cx="0" cy="38943"/>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68" name="Line 261">
              <a:extLst>
                <a:ext uri="{FF2B5EF4-FFF2-40B4-BE49-F238E27FC236}">
                  <a16:creationId xmlns:a16="http://schemas.microsoft.com/office/drawing/2014/main" id="{042A8F12-E8A0-411D-BA2C-100A1E06DE7F}"/>
                </a:ext>
              </a:extLst>
            </p:cNvPr>
            <p:cNvSpPr>
              <a:spLocks noChangeShapeType="1"/>
            </p:cNvSpPr>
            <p:nvPr/>
          </p:nvSpPr>
          <p:spPr bwMode="auto">
            <a:xfrm flipH="1">
              <a:off x="2909624" y="1320969"/>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69" name="Line 262">
              <a:extLst>
                <a:ext uri="{FF2B5EF4-FFF2-40B4-BE49-F238E27FC236}">
                  <a16:creationId xmlns:a16="http://schemas.microsoft.com/office/drawing/2014/main" id="{2CEE283F-97C0-4685-998C-837E6F95066E}"/>
                </a:ext>
              </a:extLst>
            </p:cNvPr>
            <p:cNvSpPr>
              <a:spLocks noChangeShapeType="1"/>
            </p:cNvSpPr>
            <p:nvPr/>
          </p:nvSpPr>
          <p:spPr bwMode="auto">
            <a:xfrm>
              <a:off x="2608626" y="1230785"/>
              <a:ext cx="0" cy="38943"/>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70" name="Line 263">
              <a:extLst>
                <a:ext uri="{FF2B5EF4-FFF2-40B4-BE49-F238E27FC236}">
                  <a16:creationId xmlns:a16="http://schemas.microsoft.com/office/drawing/2014/main" id="{50B03BED-BD77-4C55-A3A1-9B09D839104F}"/>
                </a:ext>
              </a:extLst>
            </p:cNvPr>
            <p:cNvSpPr>
              <a:spLocks noChangeShapeType="1"/>
            </p:cNvSpPr>
            <p:nvPr/>
          </p:nvSpPr>
          <p:spPr bwMode="auto">
            <a:xfrm flipH="1">
              <a:off x="2589243" y="1252306"/>
              <a:ext cx="4332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71" name="Line 264">
              <a:extLst>
                <a:ext uri="{FF2B5EF4-FFF2-40B4-BE49-F238E27FC236}">
                  <a16:creationId xmlns:a16="http://schemas.microsoft.com/office/drawing/2014/main" id="{373F940B-7A0C-4F5E-9B57-C7CE0BB5C096}"/>
                </a:ext>
              </a:extLst>
            </p:cNvPr>
            <p:cNvSpPr>
              <a:spLocks noChangeShapeType="1"/>
            </p:cNvSpPr>
            <p:nvPr/>
          </p:nvSpPr>
          <p:spPr bwMode="auto">
            <a:xfrm>
              <a:off x="2466108" y="1154948"/>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72" name="Line 265">
              <a:extLst>
                <a:ext uri="{FF2B5EF4-FFF2-40B4-BE49-F238E27FC236}">
                  <a16:creationId xmlns:a16="http://schemas.microsoft.com/office/drawing/2014/main" id="{4A8A6216-5BF1-4822-A7F8-B7851A3CBBE5}"/>
                </a:ext>
              </a:extLst>
            </p:cNvPr>
            <p:cNvSpPr>
              <a:spLocks noChangeShapeType="1"/>
            </p:cNvSpPr>
            <p:nvPr/>
          </p:nvSpPr>
          <p:spPr bwMode="auto">
            <a:xfrm flipH="1">
              <a:off x="2443305" y="1172370"/>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73" name="Line 266">
              <a:extLst>
                <a:ext uri="{FF2B5EF4-FFF2-40B4-BE49-F238E27FC236}">
                  <a16:creationId xmlns:a16="http://schemas.microsoft.com/office/drawing/2014/main" id="{9556E5D2-C958-4E5D-A399-EA011931E23C}"/>
                </a:ext>
              </a:extLst>
            </p:cNvPr>
            <p:cNvSpPr>
              <a:spLocks noChangeShapeType="1"/>
            </p:cNvSpPr>
            <p:nvPr/>
          </p:nvSpPr>
          <p:spPr bwMode="auto">
            <a:xfrm>
              <a:off x="2417081" y="1144699"/>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74" name="Line 267">
              <a:extLst>
                <a:ext uri="{FF2B5EF4-FFF2-40B4-BE49-F238E27FC236}">
                  <a16:creationId xmlns:a16="http://schemas.microsoft.com/office/drawing/2014/main" id="{74E03EB7-17B2-4F42-A8EE-9CBF9A4CB820}"/>
                </a:ext>
              </a:extLst>
            </p:cNvPr>
            <p:cNvSpPr>
              <a:spLocks noChangeShapeType="1"/>
            </p:cNvSpPr>
            <p:nvPr/>
          </p:nvSpPr>
          <p:spPr bwMode="auto">
            <a:xfrm flipH="1">
              <a:off x="2393138" y="1165196"/>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75" name="Line 268">
              <a:extLst>
                <a:ext uri="{FF2B5EF4-FFF2-40B4-BE49-F238E27FC236}">
                  <a16:creationId xmlns:a16="http://schemas.microsoft.com/office/drawing/2014/main" id="{03683746-62B8-4AB5-AE93-BA7765179597}"/>
                </a:ext>
              </a:extLst>
            </p:cNvPr>
            <p:cNvSpPr>
              <a:spLocks noChangeShapeType="1"/>
            </p:cNvSpPr>
            <p:nvPr/>
          </p:nvSpPr>
          <p:spPr bwMode="auto">
            <a:xfrm>
              <a:off x="2281404" y="1137526"/>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76" name="Line 269">
              <a:extLst>
                <a:ext uri="{FF2B5EF4-FFF2-40B4-BE49-F238E27FC236}">
                  <a16:creationId xmlns:a16="http://schemas.microsoft.com/office/drawing/2014/main" id="{88AEC18A-2C8E-4FAD-8B58-8972FF0BC5D0}"/>
                </a:ext>
              </a:extLst>
            </p:cNvPr>
            <p:cNvSpPr>
              <a:spLocks noChangeShapeType="1"/>
            </p:cNvSpPr>
            <p:nvPr/>
          </p:nvSpPr>
          <p:spPr bwMode="auto">
            <a:xfrm flipH="1">
              <a:off x="2258601" y="1154948"/>
              <a:ext cx="467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77" name="Line 270">
              <a:extLst>
                <a:ext uri="{FF2B5EF4-FFF2-40B4-BE49-F238E27FC236}">
                  <a16:creationId xmlns:a16="http://schemas.microsoft.com/office/drawing/2014/main" id="{D213CEAE-3AE9-4D04-8FB9-0ED0CC3FDB15}"/>
                </a:ext>
              </a:extLst>
            </p:cNvPr>
            <p:cNvSpPr>
              <a:spLocks noChangeShapeType="1"/>
            </p:cNvSpPr>
            <p:nvPr/>
          </p:nvSpPr>
          <p:spPr bwMode="auto">
            <a:xfrm>
              <a:off x="1881212" y="1012497"/>
              <a:ext cx="0" cy="420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78" name="Line 271">
              <a:extLst>
                <a:ext uri="{FF2B5EF4-FFF2-40B4-BE49-F238E27FC236}">
                  <a16:creationId xmlns:a16="http://schemas.microsoft.com/office/drawing/2014/main" id="{38EBA25D-0124-4180-ADCB-3E11F8497872}"/>
                </a:ext>
              </a:extLst>
            </p:cNvPr>
            <p:cNvSpPr>
              <a:spLocks noChangeShapeType="1"/>
            </p:cNvSpPr>
            <p:nvPr/>
          </p:nvSpPr>
          <p:spPr bwMode="auto">
            <a:xfrm flipH="1">
              <a:off x="1861830" y="1034019"/>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79" name="Line 272">
              <a:extLst>
                <a:ext uri="{FF2B5EF4-FFF2-40B4-BE49-F238E27FC236}">
                  <a16:creationId xmlns:a16="http://schemas.microsoft.com/office/drawing/2014/main" id="{D4F3B71E-073B-4986-A7EB-43A3D3CADCA3}"/>
                </a:ext>
              </a:extLst>
            </p:cNvPr>
            <p:cNvSpPr>
              <a:spLocks noChangeShapeType="1"/>
            </p:cNvSpPr>
            <p:nvPr/>
          </p:nvSpPr>
          <p:spPr bwMode="auto">
            <a:xfrm>
              <a:off x="1623540" y="971505"/>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80" name="Line 273">
              <a:extLst>
                <a:ext uri="{FF2B5EF4-FFF2-40B4-BE49-F238E27FC236}">
                  <a16:creationId xmlns:a16="http://schemas.microsoft.com/office/drawing/2014/main" id="{BB071852-7278-4C07-8500-5F753348613A}"/>
                </a:ext>
              </a:extLst>
            </p:cNvPr>
            <p:cNvSpPr>
              <a:spLocks noChangeShapeType="1"/>
            </p:cNvSpPr>
            <p:nvPr/>
          </p:nvSpPr>
          <p:spPr bwMode="auto">
            <a:xfrm flipH="1">
              <a:off x="1600737" y="988927"/>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81" name="Line 274">
              <a:extLst>
                <a:ext uri="{FF2B5EF4-FFF2-40B4-BE49-F238E27FC236}">
                  <a16:creationId xmlns:a16="http://schemas.microsoft.com/office/drawing/2014/main" id="{1E40925B-15E6-4377-B3A0-D08F8851E360}"/>
                </a:ext>
              </a:extLst>
            </p:cNvPr>
            <p:cNvSpPr>
              <a:spLocks noChangeShapeType="1"/>
            </p:cNvSpPr>
            <p:nvPr/>
          </p:nvSpPr>
          <p:spPr bwMode="auto">
            <a:xfrm>
              <a:off x="1596176" y="971505"/>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82" name="Line 275">
              <a:extLst>
                <a:ext uri="{FF2B5EF4-FFF2-40B4-BE49-F238E27FC236}">
                  <a16:creationId xmlns:a16="http://schemas.microsoft.com/office/drawing/2014/main" id="{A8591B16-4E66-471B-9810-CC8C449D2388}"/>
                </a:ext>
              </a:extLst>
            </p:cNvPr>
            <p:cNvSpPr>
              <a:spLocks noChangeShapeType="1"/>
            </p:cNvSpPr>
            <p:nvPr/>
          </p:nvSpPr>
          <p:spPr bwMode="auto">
            <a:xfrm flipH="1">
              <a:off x="1573373" y="988927"/>
              <a:ext cx="46746"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83" name="Line 276">
              <a:extLst>
                <a:ext uri="{FF2B5EF4-FFF2-40B4-BE49-F238E27FC236}">
                  <a16:creationId xmlns:a16="http://schemas.microsoft.com/office/drawing/2014/main" id="{179C4D70-2A9A-4620-A91C-72DEB71D5F78}"/>
                </a:ext>
              </a:extLst>
            </p:cNvPr>
            <p:cNvSpPr>
              <a:spLocks noChangeShapeType="1"/>
            </p:cNvSpPr>
            <p:nvPr/>
          </p:nvSpPr>
          <p:spPr bwMode="auto">
            <a:xfrm>
              <a:off x="1608718" y="971505"/>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84" name="Line 277">
              <a:extLst>
                <a:ext uri="{FF2B5EF4-FFF2-40B4-BE49-F238E27FC236}">
                  <a16:creationId xmlns:a16="http://schemas.microsoft.com/office/drawing/2014/main" id="{127078B2-03C2-4E3A-805A-7DB908FAE370}"/>
                </a:ext>
              </a:extLst>
            </p:cNvPr>
            <p:cNvSpPr>
              <a:spLocks noChangeShapeType="1"/>
            </p:cNvSpPr>
            <p:nvPr/>
          </p:nvSpPr>
          <p:spPr bwMode="auto">
            <a:xfrm flipH="1">
              <a:off x="1589336" y="988927"/>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85" name="Line 278">
              <a:extLst>
                <a:ext uri="{FF2B5EF4-FFF2-40B4-BE49-F238E27FC236}">
                  <a16:creationId xmlns:a16="http://schemas.microsoft.com/office/drawing/2014/main" id="{61F7BF13-36C2-496A-81BF-35FB6EB12F1A}"/>
                </a:ext>
              </a:extLst>
            </p:cNvPr>
            <p:cNvSpPr>
              <a:spLocks noChangeShapeType="1"/>
            </p:cNvSpPr>
            <p:nvPr/>
          </p:nvSpPr>
          <p:spPr bwMode="auto">
            <a:xfrm>
              <a:off x="1450238" y="936661"/>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86" name="Line 279">
              <a:extLst>
                <a:ext uri="{FF2B5EF4-FFF2-40B4-BE49-F238E27FC236}">
                  <a16:creationId xmlns:a16="http://schemas.microsoft.com/office/drawing/2014/main" id="{ABC9F3B4-860C-4B7B-8F4E-ADD66A451A7D}"/>
                </a:ext>
              </a:extLst>
            </p:cNvPr>
            <p:cNvSpPr>
              <a:spLocks noChangeShapeType="1"/>
            </p:cNvSpPr>
            <p:nvPr/>
          </p:nvSpPr>
          <p:spPr bwMode="auto">
            <a:xfrm flipH="1">
              <a:off x="1427435" y="954083"/>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87" name="Line 280">
              <a:extLst>
                <a:ext uri="{FF2B5EF4-FFF2-40B4-BE49-F238E27FC236}">
                  <a16:creationId xmlns:a16="http://schemas.microsoft.com/office/drawing/2014/main" id="{4EB29977-C17C-448A-923F-3C5B9AAC0F75}"/>
                </a:ext>
              </a:extLst>
            </p:cNvPr>
            <p:cNvSpPr>
              <a:spLocks noChangeShapeType="1"/>
            </p:cNvSpPr>
            <p:nvPr/>
          </p:nvSpPr>
          <p:spPr bwMode="auto">
            <a:xfrm>
              <a:off x="1292898" y="926413"/>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88" name="Line 281">
              <a:extLst>
                <a:ext uri="{FF2B5EF4-FFF2-40B4-BE49-F238E27FC236}">
                  <a16:creationId xmlns:a16="http://schemas.microsoft.com/office/drawing/2014/main" id="{772C33A6-159C-4457-9C85-8DCF83D16829}"/>
                </a:ext>
              </a:extLst>
            </p:cNvPr>
            <p:cNvSpPr>
              <a:spLocks noChangeShapeType="1"/>
            </p:cNvSpPr>
            <p:nvPr/>
          </p:nvSpPr>
          <p:spPr bwMode="auto">
            <a:xfrm flipH="1">
              <a:off x="1273515" y="943835"/>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89" name="Line 282">
              <a:extLst>
                <a:ext uri="{FF2B5EF4-FFF2-40B4-BE49-F238E27FC236}">
                  <a16:creationId xmlns:a16="http://schemas.microsoft.com/office/drawing/2014/main" id="{97F75CA6-98CA-48D5-81D8-91ABFEAAB001}"/>
                </a:ext>
              </a:extLst>
            </p:cNvPr>
            <p:cNvSpPr>
              <a:spLocks noChangeShapeType="1"/>
            </p:cNvSpPr>
            <p:nvPr/>
          </p:nvSpPr>
          <p:spPr bwMode="auto">
            <a:xfrm>
              <a:off x="1273515" y="926413"/>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90" name="Line 283">
              <a:extLst>
                <a:ext uri="{FF2B5EF4-FFF2-40B4-BE49-F238E27FC236}">
                  <a16:creationId xmlns:a16="http://schemas.microsoft.com/office/drawing/2014/main" id="{96A2EB1F-D7D7-4370-8EEC-04352B0B3F3F}"/>
                </a:ext>
              </a:extLst>
            </p:cNvPr>
            <p:cNvSpPr>
              <a:spLocks noChangeShapeType="1"/>
            </p:cNvSpPr>
            <p:nvPr/>
          </p:nvSpPr>
          <p:spPr bwMode="auto">
            <a:xfrm flipH="1">
              <a:off x="1250712" y="943835"/>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91" name="Line 284">
              <a:extLst>
                <a:ext uri="{FF2B5EF4-FFF2-40B4-BE49-F238E27FC236}">
                  <a16:creationId xmlns:a16="http://schemas.microsoft.com/office/drawing/2014/main" id="{65BDE470-5998-47B5-8DCB-F90685866916}"/>
                </a:ext>
              </a:extLst>
            </p:cNvPr>
            <p:cNvSpPr>
              <a:spLocks noChangeShapeType="1"/>
            </p:cNvSpPr>
            <p:nvPr/>
          </p:nvSpPr>
          <p:spPr bwMode="auto">
            <a:xfrm>
              <a:off x="1265534" y="926413"/>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92" name="Line 285">
              <a:extLst>
                <a:ext uri="{FF2B5EF4-FFF2-40B4-BE49-F238E27FC236}">
                  <a16:creationId xmlns:a16="http://schemas.microsoft.com/office/drawing/2014/main" id="{E9A8D4E7-E705-4E2A-A627-B7A77FEC86A8}"/>
                </a:ext>
              </a:extLst>
            </p:cNvPr>
            <p:cNvSpPr>
              <a:spLocks noChangeShapeType="1"/>
            </p:cNvSpPr>
            <p:nvPr/>
          </p:nvSpPr>
          <p:spPr bwMode="auto">
            <a:xfrm flipH="1">
              <a:off x="1242731" y="943835"/>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93" name="Line 286">
              <a:extLst>
                <a:ext uri="{FF2B5EF4-FFF2-40B4-BE49-F238E27FC236}">
                  <a16:creationId xmlns:a16="http://schemas.microsoft.com/office/drawing/2014/main" id="{0B20608E-B6A3-4930-B9D0-29788F33E93D}"/>
                </a:ext>
              </a:extLst>
            </p:cNvPr>
            <p:cNvSpPr>
              <a:spLocks noChangeShapeType="1"/>
            </p:cNvSpPr>
            <p:nvPr/>
          </p:nvSpPr>
          <p:spPr bwMode="auto">
            <a:xfrm>
              <a:off x="1223349" y="926413"/>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94" name="Line 287">
              <a:extLst>
                <a:ext uri="{FF2B5EF4-FFF2-40B4-BE49-F238E27FC236}">
                  <a16:creationId xmlns:a16="http://schemas.microsoft.com/office/drawing/2014/main" id="{FA071923-BF9C-4977-9436-E801C01386D6}"/>
                </a:ext>
              </a:extLst>
            </p:cNvPr>
            <p:cNvSpPr>
              <a:spLocks noChangeShapeType="1"/>
            </p:cNvSpPr>
            <p:nvPr/>
          </p:nvSpPr>
          <p:spPr bwMode="auto">
            <a:xfrm flipH="1">
              <a:off x="1203966" y="943835"/>
              <a:ext cx="4218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95" name="Line 288">
              <a:extLst>
                <a:ext uri="{FF2B5EF4-FFF2-40B4-BE49-F238E27FC236}">
                  <a16:creationId xmlns:a16="http://schemas.microsoft.com/office/drawing/2014/main" id="{A307467C-A4DC-445E-8D65-25F296C3823D}"/>
                </a:ext>
              </a:extLst>
            </p:cNvPr>
            <p:cNvSpPr>
              <a:spLocks noChangeShapeType="1"/>
            </p:cNvSpPr>
            <p:nvPr/>
          </p:nvSpPr>
          <p:spPr bwMode="auto">
            <a:xfrm>
              <a:off x="1165201" y="926413"/>
              <a:ext cx="0" cy="37918"/>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96" name="Line 289">
              <a:extLst>
                <a:ext uri="{FF2B5EF4-FFF2-40B4-BE49-F238E27FC236}">
                  <a16:creationId xmlns:a16="http://schemas.microsoft.com/office/drawing/2014/main" id="{8662D591-9C5C-421A-AB9F-0439D7C9D7CD}"/>
                </a:ext>
              </a:extLst>
            </p:cNvPr>
            <p:cNvSpPr>
              <a:spLocks noChangeShapeType="1"/>
            </p:cNvSpPr>
            <p:nvPr/>
          </p:nvSpPr>
          <p:spPr bwMode="auto">
            <a:xfrm flipH="1">
              <a:off x="1145819" y="943835"/>
              <a:ext cx="43325" cy="0"/>
            </a:xfrm>
            <a:prstGeom prst="line">
              <a:avLst/>
            </a:prstGeom>
            <a:noFill/>
            <a:ln w="12700" cap="flat">
              <a:solidFill>
                <a:srgbClr val="83005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97" name="Line 290">
              <a:extLst>
                <a:ext uri="{FF2B5EF4-FFF2-40B4-BE49-F238E27FC236}">
                  <a16:creationId xmlns:a16="http://schemas.microsoft.com/office/drawing/2014/main" id="{7662937A-8FB1-418B-98A9-413EC580F7DD}"/>
                </a:ext>
              </a:extLst>
            </p:cNvPr>
            <p:cNvSpPr>
              <a:spLocks noChangeShapeType="1"/>
            </p:cNvSpPr>
            <p:nvPr/>
          </p:nvSpPr>
          <p:spPr bwMode="auto">
            <a:xfrm flipH="1">
              <a:off x="1138978" y="3407504"/>
              <a:ext cx="5226429" cy="0"/>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98" name="Line 291">
              <a:extLst>
                <a:ext uri="{FF2B5EF4-FFF2-40B4-BE49-F238E27FC236}">
                  <a16:creationId xmlns:a16="http://schemas.microsoft.com/office/drawing/2014/main" id="{DCA8F13F-3598-4319-8948-232A09945689}"/>
                </a:ext>
              </a:extLst>
            </p:cNvPr>
            <p:cNvSpPr>
              <a:spLocks noChangeShapeType="1"/>
            </p:cNvSpPr>
            <p:nvPr/>
          </p:nvSpPr>
          <p:spPr bwMode="auto">
            <a:xfrm>
              <a:off x="1103634" y="3407504"/>
              <a:ext cx="35344" cy="0"/>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299" name="Line 292">
              <a:extLst>
                <a:ext uri="{FF2B5EF4-FFF2-40B4-BE49-F238E27FC236}">
                  <a16:creationId xmlns:a16="http://schemas.microsoft.com/office/drawing/2014/main" id="{0A146CDB-1731-433A-8B8F-6D74E8241FC7}"/>
                </a:ext>
              </a:extLst>
            </p:cNvPr>
            <p:cNvSpPr>
              <a:spLocks noChangeShapeType="1"/>
            </p:cNvSpPr>
            <p:nvPr/>
          </p:nvSpPr>
          <p:spPr bwMode="auto">
            <a:xfrm flipV="1">
              <a:off x="1138978" y="3407504"/>
              <a:ext cx="0" cy="31769"/>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00" name="Line 293">
              <a:extLst>
                <a:ext uri="{FF2B5EF4-FFF2-40B4-BE49-F238E27FC236}">
                  <a16:creationId xmlns:a16="http://schemas.microsoft.com/office/drawing/2014/main" id="{DAD404F8-32C3-473B-BEB0-DA4538992664}"/>
                </a:ext>
              </a:extLst>
            </p:cNvPr>
            <p:cNvSpPr>
              <a:spLocks noChangeShapeType="1"/>
            </p:cNvSpPr>
            <p:nvPr/>
          </p:nvSpPr>
          <p:spPr bwMode="auto">
            <a:xfrm flipV="1">
              <a:off x="1446817" y="3407504"/>
              <a:ext cx="0" cy="31769"/>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01" name="Line 294">
              <a:extLst>
                <a:ext uri="{FF2B5EF4-FFF2-40B4-BE49-F238E27FC236}">
                  <a16:creationId xmlns:a16="http://schemas.microsoft.com/office/drawing/2014/main" id="{F0CD8AD8-C61F-4CB5-B6EE-34C5B6E5605C}"/>
                </a:ext>
              </a:extLst>
            </p:cNvPr>
            <p:cNvSpPr>
              <a:spLocks noChangeShapeType="1"/>
            </p:cNvSpPr>
            <p:nvPr/>
          </p:nvSpPr>
          <p:spPr bwMode="auto">
            <a:xfrm flipV="1">
              <a:off x="1754656" y="3407504"/>
              <a:ext cx="0" cy="31769"/>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02" name="Line 295">
              <a:extLst>
                <a:ext uri="{FF2B5EF4-FFF2-40B4-BE49-F238E27FC236}">
                  <a16:creationId xmlns:a16="http://schemas.microsoft.com/office/drawing/2014/main" id="{8F8899B7-9B84-4A14-9018-968B93CD3BE2}"/>
                </a:ext>
              </a:extLst>
            </p:cNvPr>
            <p:cNvSpPr>
              <a:spLocks noChangeShapeType="1"/>
            </p:cNvSpPr>
            <p:nvPr/>
          </p:nvSpPr>
          <p:spPr bwMode="auto">
            <a:xfrm flipV="1">
              <a:off x="2059075" y="3407504"/>
              <a:ext cx="0" cy="31769"/>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03" name="Line 296">
              <a:extLst>
                <a:ext uri="{FF2B5EF4-FFF2-40B4-BE49-F238E27FC236}">
                  <a16:creationId xmlns:a16="http://schemas.microsoft.com/office/drawing/2014/main" id="{294A10FC-2CA4-4950-9799-FBFC2FD78E1C}"/>
                </a:ext>
              </a:extLst>
            </p:cNvPr>
            <p:cNvSpPr>
              <a:spLocks noChangeShapeType="1"/>
            </p:cNvSpPr>
            <p:nvPr/>
          </p:nvSpPr>
          <p:spPr bwMode="auto">
            <a:xfrm flipV="1">
              <a:off x="2366915" y="3407504"/>
              <a:ext cx="0" cy="31769"/>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04" name="Line 297">
              <a:extLst>
                <a:ext uri="{FF2B5EF4-FFF2-40B4-BE49-F238E27FC236}">
                  <a16:creationId xmlns:a16="http://schemas.microsoft.com/office/drawing/2014/main" id="{38D98291-CC62-4B8D-A45A-9EBD330AB457}"/>
                </a:ext>
              </a:extLst>
            </p:cNvPr>
            <p:cNvSpPr>
              <a:spLocks noChangeShapeType="1"/>
            </p:cNvSpPr>
            <p:nvPr/>
          </p:nvSpPr>
          <p:spPr bwMode="auto">
            <a:xfrm flipV="1">
              <a:off x="2674754" y="3407504"/>
              <a:ext cx="0" cy="31769"/>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05" name="Line 298">
              <a:extLst>
                <a:ext uri="{FF2B5EF4-FFF2-40B4-BE49-F238E27FC236}">
                  <a16:creationId xmlns:a16="http://schemas.microsoft.com/office/drawing/2014/main" id="{FD76ACB1-EA72-4711-9DCE-75DDDBD42CC6}"/>
                </a:ext>
              </a:extLst>
            </p:cNvPr>
            <p:cNvSpPr>
              <a:spLocks noChangeShapeType="1"/>
            </p:cNvSpPr>
            <p:nvPr/>
          </p:nvSpPr>
          <p:spPr bwMode="auto">
            <a:xfrm flipV="1">
              <a:off x="2982594" y="3407504"/>
              <a:ext cx="0" cy="31769"/>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06" name="Line 299">
              <a:extLst>
                <a:ext uri="{FF2B5EF4-FFF2-40B4-BE49-F238E27FC236}">
                  <a16:creationId xmlns:a16="http://schemas.microsoft.com/office/drawing/2014/main" id="{1EBC960E-3BFD-4C51-B948-998B3F4B400D}"/>
                </a:ext>
              </a:extLst>
            </p:cNvPr>
            <p:cNvSpPr>
              <a:spLocks noChangeShapeType="1"/>
            </p:cNvSpPr>
            <p:nvPr/>
          </p:nvSpPr>
          <p:spPr bwMode="auto">
            <a:xfrm flipV="1">
              <a:off x="3290433" y="3407504"/>
              <a:ext cx="0" cy="31769"/>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07" name="Line 300">
              <a:extLst>
                <a:ext uri="{FF2B5EF4-FFF2-40B4-BE49-F238E27FC236}">
                  <a16:creationId xmlns:a16="http://schemas.microsoft.com/office/drawing/2014/main" id="{9D16AA26-A975-406E-AFCA-7CFBF4F0DF3A}"/>
                </a:ext>
              </a:extLst>
            </p:cNvPr>
            <p:cNvSpPr>
              <a:spLocks noChangeShapeType="1"/>
            </p:cNvSpPr>
            <p:nvPr/>
          </p:nvSpPr>
          <p:spPr bwMode="auto">
            <a:xfrm flipV="1">
              <a:off x="3598273" y="3407504"/>
              <a:ext cx="0" cy="31769"/>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08" name="Line 301">
              <a:extLst>
                <a:ext uri="{FF2B5EF4-FFF2-40B4-BE49-F238E27FC236}">
                  <a16:creationId xmlns:a16="http://schemas.microsoft.com/office/drawing/2014/main" id="{95478373-B1C6-49EE-A0E4-F86DB37C8A93}"/>
                </a:ext>
              </a:extLst>
            </p:cNvPr>
            <p:cNvSpPr>
              <a:spLocks noChangeShapeType="1"/>
            </p:cNvSpPr>
            <p:nvPr/>
          </p:nvSpPr>
          <p:spPr bwMode="auto">
            <a:xfrm flipV="1">
              <a:off x="4213951" y="3407504"/>
              <a:ext cx="0" cy="31769"/>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09" name="Line 302">
              <a:extLst>
                <a:ext uri="{FF2B5EF4-FFF2-40B4-BE49-F238E27FC236}">
                  <a16:creationId xmlns:a16="http://schemas.microsoft.com/office/drawing/2014/main" id="{5559A3D0-BC29-45CA-B5FD-5FF747C6AEFA}"/>
                </a:ext>
              </a:extLst>
            </p:cNvPr>
            <p:cNvSpPr>
              <a:spLocks noChangeShapeType="1"/>
            </p:cNvSpPr>
            <p:nvPr/>
          </p:nvSpPr>
          <p:spPr bwMode="auto">
            <a:xfrm flipV="1">
              <a:off x="4826210" y="3407504"/>
              <a:ext cx="0" cy="31769"/>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10" name="Line 303">
              <a:extLst>
                <a:ext uri="{FF2B5EF4-FFF2-40B4-BE49-F238E27FC236}">
                  <a16:creationId xmlns:a16="http://schemas.microsoft.com/office/drawing/2014/main" id="{7C07832E-6928-4327-920E-F21F31A0C9F1}"/>
                </a:ext>
              </a:extLst>
            </p:cNvPr>
            <p:cNvSpPr>
              <a:spLocks noChangeShapeType="1"/>
            </p:cNvSpPr>
            <p:nvPr/>
          </p:nvSpPr>
          <p:spPr bwMode="auto">
            <a:xfrm flipV="1">
              <a:off x="5441889" y="3407504"/>
              <a:ext cx="0" cy="31769"/>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11" name="Line 304">
              <a:extLst>
                <a:ext uri="{FF2B5EF4-FFF2-40B4-BE49-F238E27FC236}">
                  <a16:creationId xmlns:a16="http://schemas.microsoft.com/office/drawing/2014/main" id="{F1D97922-F0B9-4F7D-8F87-473D51BF0D76}"/>
                </a:ext>
              </a:extLst>
            </p:cNvPr>
            <p:cNvSpPr>
              <a:spLocks noChangeShapeType="1"/>
            </p:cNvSpPr>
            <p:nvPr/>
          </p:nvSpPr>
          <p:spPr bwMode="auto">
            <a:xfrm flipV="1">
              <a:off x="6057567" y="3407504"/>
              <a:ext cx="0" cy="31769"/>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12" name="Line 305">
              <a:extLst>
                <a:ext uri="{FF2B5EF4-FFF2-40B4-BE49-F238E27FC236}">
                  <a16:creationId xmlns:a16="http://schemas.microsoft.com/office/drawing/2014/main" id="{9D9B81C4-47B9-4E1E-8B69-EBCA349E64AB}"/>
                </a:ext>
              </a:extLst>
            </p:cNvPr>
            <p:cNvSpPr>
              <a:spLocks noChangeShapeType="1"/>
            </p:cNvSpPr>
            <p:nvPr/>
          </p:nvSpPr>
          <p:spPr bwMode="auto">
            <a:xfrm flipV="1">
              <a:off x="3906112" y="3407504"/>
              <a:ext cx="0" cy="31769"/>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13" name="Line 306">
              <a:extLst>
                <a:ext uri="{FF2B5EF4-FFF2-40B4-BE49-F238E27FC236}">
                  <a16:creationId xmlns:a16="http://schemas.microsoft.com/office/drawing/2014/main" id="{C37A5515-9800-4E2B-A3D4-220FB60173E0}"/>
                </a:ext>
              </a:extLst>
            </p:cNvPr>
            <p:cNvSpPr>
              <a:spLocks noChangeShapeType="1"/>
            </p:cNvSpPr>
            <p:nvPr/>
          </p:nvSpPr>
          <p:spPr bwMode="auto">
            <a:xfrm flipV="1">
              <a:off x="4521791" y="3407504"/>
              <a:ext cx="0" cy="31769"/>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14" name="Line 307">
              <a:extLst>
                <a:ext uri="{FF2B5EF4-FFF2-40B4-BE49-F238E27FC236}">
                  <a16:creationId xmlns:a16="http://schemas.microsoft.com/office/drawing/2014/main" id="{C26DBF28-63D6-48A9-B7DA-55AD8A503D95}"/>
                </a:ext>
              </a:extLst>
            </p:cNvPr>
            <p:cNvSpPr>
              <a:spLocks noChangeShapeType="1"/>
            </p:cNvSpPr>
            <p:nvPr/>
          </p:nvSpPr>
          <p:spPr bwMode="auto">
            <a:xfrm flipV="1">
              <a:off x="5134049" y="3407504"/>
              <a:ext cx="0" cy="31769"/>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15" name="Line 308">
              <a:extLst>
                <a:ext uri="{FF2B5EF4-FFF2-40B4-BE49-F238E27FC236}">
                  <a16:creationId xmlns:a16="http://schemas.microsoft.com/office/drawing/2014/main" id="{CBEF1175-BBD1-496A-A3EC-57D48B93F227}"/>
                </a:ext>
              </a:extLst>
            </p:cNvPr>
            <p:cNvSpPr>
              <a:spLocks noChangeShapeType="1"/>
            </p:cNvSpPr>
            <p:nvPr/>
          </p:nvSpPr>
          <p:spPr bwMode="auto">
            <a:xfrm flipV="1">
              <a:off x="5749728" y="3407504"/>
              <a:ext cx="0" cy="31769"/>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16" name="Line 309">
              <a:extLst>
                <a:ext uri="{FF2B5EF4-FFF2-40B4-BE49-F238E27FC236}">
                  <a16:creationId xmlns:a16="http://schemas.microsoft.com/office/drawing/2014/main" id="{ADCD8830-E12F-41E0-8975-F3E62AB475BF}"/>
                </a:ext>
              </a:extLst>
            </p:cNvPr>
            <p:cNvSpPr>
              <a:spLocks noChangeShapeType="1"/>
            </p:cNvSpPr>
            <p:nvPr/>
          </p:nvSpPr>
          <p:spPr bwMode="auto">
            <a:xfrm flipV="1">
              <a:off x="6365407" y="3407504"/>
              <a:ext cx="0" cy="31769"/>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67"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17" name="Line 310">
              <a:extLst>
                <a:ext uri="{FF2B5EF4-FFF2-40B4-BE49-F238E27FC236}">
                  <a16:creationId xmlns:a16="http://schemas.microsoft.com/office/drawing/2014/main" id="{B2C0BAEE-6EEB-40AB-BE4F-594AF84BCFE4}"/>
                </a:ext>
              </a:extLst>
            </p:cNvPr>
            <p:cNvSpPr>
              <a:spLocks noChangeShapeType="1"/>
            </p:cNvSpPr>
            <p:nvPr/>
          </p:nvSpPr>
          <p:spPr bwMode="auto">
            <a:xfrm>
              <a:off x="1138978" y="943835"/>
              <a:ext cx="0" cy="2463669"/>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18" name="Line 311">
              <a:extLst>
                <a:ext uri="{FF2B5EF4-FFF2-40B4-BE49-F238E27FC236}">
                  <a16:creationId xmlns:a16="http://schemas.microsoft.com/office/drawing/2014/main" id="{8B9A2FDA-FAA3-4DBD-9981-C435A49BD192}"/>
                </a:ext>
              </a:extLst>
            </p:cNvPr>
            <p:cNvSpPr>
              <a:spLocks noChangeShapeType="1"/>
            </p:cNvSpPr>
            <p:nvPr/>
          </p:nvSpPr>
          <p:spPr bwMode="auto">
            <a:xfrm>
              <a:off x="1103634" y="1189791"/>
              <a:ext cx="35344" cy="0"/>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19" name="Line 312">
              <a:extLst>
                <a:ext uri="{FF2B5EF4-FFF2-40B4-BE49-F238E27FC236}">
                  <a16:creationId xmlns:a16="http://schemas.microsoft.com/office/drawing/2014/main" id="{BE696341-1E76-45D0-A886-0651EF9A7DBB}"/>
                </a:ext>
              </a:extLst>
            </p:cNvPr>
            <p:cNvSpPr>
              <a:spLocks noChangeShapeType="1"/>
            </p:cNvSpPr>
            <p:nvPr/>
          </p:nvSpPr>
          <p:spPr bwMode="auto">
            <a:xfrm>
              <a:off x="1103634" y="1435749"/>
              <a:ext cx="35344" cy="0"/>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20" name="Line 313">
              <a:extLst>
                <a:ext uri="{FF2B5EF4-FFF2-40B4-BE49-F238E27FC236}">
                  <a16:creationId xmlns:a16="http://schemas.microsoft.com/office/drawing/2014/main" id="{B9663FF5-66E5-4B2F-A183-9B4456BCB707}"/>
                </a:ext>
              </a:extLst>
            </p:cNvPr>
            <p:cNvSpPr>
              <a:spLocks noChangeShapeType="1"/>
            </p:cNvSpPr>
            <p:nvPr/>
          </p:nvSpPr>
          <p:spPr bwMode="auto">
            <a:xfrm>
              <a:off x="1103634" y="1684780"/>
              <a:ext cx="35344" cy="0"/>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21" name="Line 314">
              <a:extLst>
                <a:ext uri="{FF2B5EF4-FFF2-40B4-BE49-F238E27FC236}">
                  <a16:creationId xmlns:a16="http://schemas.microsoft.com/office/drawing/2014/main" id="{B47E0430-2234-460C-998B-D809BCEA5401}"/>
                </a:ext>
              </a:extLst>
            </p:cNvPr>
            <p:cNvSpPr>
              <a:spLocks noChangeShapeType="1"/>
            </p:cNvSpPr>
            <p:nvPr/>
          </p:nvSpPr>
          <p:spPr bwMode="auto">
            <a:xfrm>
              <a:off x="1103634" y="1931762"/>
              <a:ext cx="35344" cy="0"/>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22" name="Line 315">
              <a:extLst>
                <a:ext uri="{FF2B5EF4-FFF2-40B4-BE49-F238E27FC236}">
                  <a16:creationId xmlns:a16="http://schemas.microsoft.com/office/drawing/2014/main" id="{22AEBC0A-6CF8-4DD6-8E4C-D18302299C1E}"/>
                </a:ext>
              </a:extLst>
            </p:cNvPr>
            <p:cNvSpPr>
              <a:spLocks noChangeShapeType="1"/>
            </p:cNvSpPr>
            <p:nvPr/>
          </p:nvSpPr>
          <p:spPr bwMode="auto">
            <a:xfrm>
              <a:off x="1103634" y="2177719"/>
              <a:ext cx="35344" cy="0"/>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23" name="Line 316">
              <a:extLst>
                <a:ext uri="{FF2B5EF4-FFF2-40B4-BE49-F238E27FC236}">
                  <a16:creationId xmlns:a16="http://schemas.microsoft.com/office/drawing/2014/main" id="{C0799FC2-6EE2-49C3-B9F1-E9FECEEC9F4E}"/>
                </a:ext>
              </a:extLst>
            </p:cNvPr>
            <p:cNvSpPr>
              <a:spLocks noChangeShapeType="1"/>
            </p:cNvSpPr>
            <p:nvPr/>
          </p:nvSpPr>
          <p:spPr bwMode="auto">
            <a:xfrm>
              <a:off x="1103634" y="2423676"/>
              <a:ext cx="35344" cy="0"/>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24" name="Line 317">
              <a:extLst>
                <a:ext uri="{FF2B5EF4-FFF2-40B4-BE49-F238E27FC236}">
                  <a16:creationId xmlns:a16="http://schemas.microsoft.com/office/drawing/2014/main" id="{2DC5EA54-80B5-49B1-95AB-B981EC65E870}"/>
                </a:ext>
              </a:extLst>
            </p:cNvPr>
            <p:cNvSpPr>
              <a:spLocks noChangeShapeType="1"/>
            </p:cNvSpPr>
            <p:nvPr/>
          </p:nvSpPr>
          <p:spPr bwMode="auto">
            <a:xfrm>
              <a:off x="1103634" y="2669633"/>
              <a:ext cx="35344" cy="0"/>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25" name="Line 318">
              <a:extLst>
                <a:ext uri="{FF2B5EF4-FFF2-40B4-BE49-F238E27FC236}">
                  <a16:creationId xmlns:a16="http://schemas.microsoft.com/office/drawing/2014/main" id="{BD4E6B37-01A9-4AD1-AAC5-364A5073B920}"/>
                </a:ext>
              </a:extLst>
            </p:cNvPr>
            <p:cNvSpPr>
              <a:spLocks noChangeShapeType="1"/>
            </p:cNvSpPr>
            <p:nvPr/>
          </p:nvSpPr>
          <p:spPr bwMode="auto">
            <a:xfrm>
              <a:off x="1103634" y="2915590"/>
              <a:ext cx="35344" cy="0"/>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26" name="Line 319">
              <a:extLst>
                <a:ext uri="{FF2B5EF4-FFF2-40B4-BE49-F238E27FC236}">
                  <a16:creationId xmlns:a16="http://schemas.microsoft.com/office/drawing/2014/main" id="{41E981CA-8F1C-454A-B7B3-F61A3EF54A1A}"/>
                </a:ext>
              </a:extLst>
            </p:cNvPr>
            <p:cNvSpPr>
              <a:spLocks noChangeShapeType="1"/>
            </p:cNvSpPr>
            <p:nvPr/>
          </p:nvSpPr>
          <p:spPr bwMode="auto">
            <a:xfrm>
              <a:off x="1103634" y="3161547"/>
              <a:ext cx="35344" cy="0"/>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27" name="Line 320">
              <a:extLst>
                <a:ext uri="{FF2B5EF4-FFF2-40B4-BE49-F238E27FC236}">
                  <a16:creationId xmlns:a16="http://schemas.microsoft.com/office/drawing/2014/main" id="{47F26989-C356-46D0-B5B9-6C1AC0E1DAE2}"/>
                </a:ext>
              </a:extLst>
            </p:cNvPr>
            <p:cNvSpPr>
              <a:spLocks noChangeShapeType="1"/>
            </p:cNvSpPr>
            <p:nvPr/>
          </p:nvSpPr>
          <p:spPr bwMode="auto">
            <a:xfrm flipH="1">
              <a:off x="1103634" y="943835"/>
              <a:ext cx="35344" cy="0"/>
            </a:xfrm>
            <a:prstGeom prst="line">
              <a:avLst/>
            </a:prstGeom>
            <a:noFill/>
            <a:ln w="1016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328" name="TextBox 327">
              <a:extLst>
                <a:ext uri="{FF2B5EF4-FFF2-40B4-BE49-F238E27FC236}">
                  <a16:creationId xmlns:a16="http://schemas.microsoft.com/office/drawing/2014/main" id="{8F5F05A4-9E83-4E3F-B42F-33D739E6DD61}"/>
                </a:ext>
              </a:extLst>
            </p:cNvPr>
            <p:cNvSpPr txBox="1"/>
            <p:nvPr/>
          </p:nvSpPr>
          <p:spPr>
            <a:xfrm>
              <a:off x="1045488" y="3457016"/>
              <a:ext cx="203421" cy="2385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0</a:t>
              </a:r>
            </a:p>
          </p:txBody>
        </p:sp>
        <p:sp>
          <p:nvSpPr>
            <p:cNvPr id="329" name="TextBox 328">
              <a:extLst>
                <a:ext uri="{FF2B5EF4-FFF2-40B4-BE49-F238E27FC236}">
                  <a16:creationId xmlns:a16="http://schemas.microsoft.com/office/drawing/2014/main" id="{362CDA96-C1C3-4638-A565-70BFD672C572}"/>
                </a:ext>
              </a:extLst>
            </p:cNvPr>
            <p:cNvSpPr txBox="1"/>
            <p:nvPr/>
          </p:nvSpPr>
          <p:spPr>
            <a:xfrm>
              <a:off x="6198969" y="3457016"/>
              <a:ext cx="333264" cy="2385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102</a:t>
              </a:r>
            </a:p>
          </p:txBody>
        </p:sp>
        <p:sp>
          <p:nvSpPr>
            <p:cNvPr id="330" name="TextBox 329">
              <a:extLst>
                <a:ext uri="{FF2B5EF4-FFF2-40B4-BE49-F238E27FC236}">
                  <a16:creationId xmlns:a16="http://schemas.microsoft.com/office/drawing/2014/main" id="{C291AEF9-7F56-4603-BB55-4607E2D1FBAF}"/>
                </a:ext>
              </a:extLst>
            </p:cNvPr>
            <p:cNvSpPr txBox="1"/>
            <p:nvPr/>
          </p:nvSpPr>
          <p:spPr>
            <a:xfrm>
              <a:off x="1352453" y="3457016"/>
              <a:ext cx="203421" cy="2385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6</a:t>
              </a:r>
            </a:p>
          </p:txBody>
        </p:sp>
        <p:sp>
          <p:nvSpPr>
            <p:cNvPr id="331" name="TextBox 330">
              <a:extLst>
                <a:ext uri="{FF2B5EF4-FFF2-40B4-BE49-F238E27FC236}">
                  <a16:creationId xmlns:a16="http://schemas.microsoft.com/office/drawing/2014/main" id="{6B0C5738-BEDE-4D5D-A0A2-92D52D819073}"/>
                </a:ext>
              </a:extLst>
            </p:cNvPr>
            <p:cNvSpPr txBox="1"/>
            <p:nvPr/>
          </p:nvSpPr>
          <p:spPr>
            <a:xfrm>
              <a:off x="1626957" y="3457016"/>
              <a:ext cx="268343" cy="2385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12</a:t>
              </a:r>
            </a:p>
          </p:txBody>
        </p:sp>
        <p:sp>
          <p:nvSpPr>
            <p:cNvPr id="332" name="TextBox 331">
              <a:extLst>
                <a:ext uri="{FF2B5EF4-FFF2-40B4-BE49-F238E27FC236}">
                  <a16:creationId xmlns:a16="http://schemas.microsoft.com/office/drawing/2014/main" id="{D94C57DF-39D9-4D6F-919B-B056A198B982}"/>
                </a:ext>
              </a:extLst>
            </p:cNvPr>
            <p:cNvSpPr txBox="1"/>
            <p:nvPr/>
          </p:nvSpPr>
          <p:spPr>
            <a:xfrm>
              <a:off x="1933922" y="3457016"/>
              <a:ext cx="268343" cy="2385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18</a:t>
              </a:r>
            </a:p>
          </p:txBody>
        </p:sp>
        <p:sp>
          <p:nvSpPr>
            <p:cNvPr id="333" name="TextBox 332">
              <a:extLst>
                <a:ext uri="{FF2B5EF4-FFF2-40B4-BE49-F238E27FC236}">
                  <a16:creationId xmlns:a16="http://schemas.microsoft.com/office/drawing/2014/main" id="{36C5B6D1-A9F6-40D2-812F-ABA117425734}"/>
                </a:ext>
              </a:extLst>
            </p:cNvPr>
            <p:cNvSpPr txBox="1"/>
            <p:nvPr/>
          </p:nvSpPr>
          <p:spPr>
            <a:xfrm>
              <a:off x="2240886" y="3457016"/>
              <a:ext cx="268343" cy="2385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24</a:t>
              </a:r>
            </a:p>
          </p:txBody>
        </p:sp>
        <p:sp>
          <p:nvSpPr>
            <p:cNvPr id="334" name="TextBox 333">
              <a:extLst>
                <a:ext uri="{FF2B5EF4-FFF2-40B4-BE49-F238E27FC236}">
                  <a16:creationId xmlns:a16="http://schemas.microsoft.com/office/drawing/2014/main" id="{B99B08F2-504A-49E4-8CD0-741BD86FC3DD}"/>
                </a:ext>
              </a:extLst>
            </p:cNvPr>
            <p:cNvSpPr txBox="1"/>
            <p:nvPr/>
          </p:nvSpPr>
          <p:spPr>
            <a:xfrm>
              <a:off x="2547851" y="3457016"/>
              <a:ext cx="268343" cy="2385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30</a:t>
              </a:r>
            </a:p>
          </p:txBody>
        </p:sp>
        <p:sp>
          <p:nvSpPr>
            <p:cNvPr id="335" name="TextBox 334">
              <a:extLst>
                <a:ext uri="{FF2B5EF4-FFF2-40B4-BE49-F238E27FC236}">
                  <a16:creationId xmlns:a16="http://schemas.microsoft.com/office/drawing/2014/main" id="{620BB0A7-D45F-41AA-A0E2-A6EFFD0B518C}"/>
                </a:ext>
              </a:extLst>
            </p:cNvPr>
            <p:cNvSpPr txBox="1"/>
            <p:nvPr/>
          </p:nvSpPr>
          <p:spPr>
            <a:xfrm>
              <a:off x="2854815" y="3457016"/>
              <a:ext cx="268343" cy="2385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36</a:t>
              </a:r>
            </a:p>
          </p:txBody>
        </p:sp>
        <p:sp>
          <p:nvSpPr>
            <p:cNvPr id="336" name="TextBox 335">
              <a:extLst>
                <a:ext uri="{FF2B5EF4-FFF2-40B4-BE49-F238E27FC236}">
                  <a16:creationId xmlns:a16="http://schemas.microsoft.com/office/drawing/2014/main" id="{5533EC48-BD42-4E79-8782-DD0B9C0677E7}"/>
                </a:ext>
              </a:extLst>
            </p:cNvPr>
            <p:cNvSpPr txBox="1"/>
            <p:nvPr/>
          </p:nvSpPr>
          <p:spPr>
            <a:xfrm>
              <a:off x="3161780" y="3457016"/>
              <a:ext cx="268343" cy="2385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42</a:t>
              </a:r>
            </a:p>
          </p:txBody>
        </p:sp>
        <p:sp>
          <p:nvSpPr>
            <p:cNvPr id="337" name="TextBox 336">
              <a:extLst>
                <a:ext uri="{FF2B5EF4-FFF2-40B4-BE49-F238E27FC236}">
                  <a16:creationId xmlns:a16="http://schemas.microsoft.com/office/drawing/2014/main" id="{3DE47830-A638-4218-969F-765FEA5F0CB7}"/>
                </a:ext>
              </a:extLst>
            </p:cNvPr>
            <p:cNvSpPr txBox="1"/>
            <p:nvPr/>
          </p:nvSpPr>
          <p:spPr>
            <a:xfrm>
              <a:off x="3468745" y="3457016"/>
              <a:ext cx="268343" cy="2385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48</a:t>
              </a:r>
            </a:p>
          </p:txBody>
        </p:sp>
        <p:sp>
          <p:nvSpPr>
            <p:cNvPr id="338" name="TextBox 337">
              <a:extLst>
                <a:ext uri="{FF2B5EF4-FFF2-40B4-BE49-F238E27FC236}">
                  <a16:creationId xmlns:a16="http://schemas.microsoft.com/office/drawing/2014/main" id="{C1FDFD39-A40C-415A-B252-D46BB67942B0}"/>
                </a:ext>
              </a:extLst>
            </p:cNvPr>
            <p:cNvSpPr txBox="1"/>
            <p:nvPr/>
          </p:nvSpPr>
          <p:spPr>
            <a:xfrm>
              <a:off x="3775709" y="3457016"/>
              <a:ext cx="268343" cy="2385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54</a:t>
              </a:r>
            </a:p>
          </p:txBody>
        </p:sp>
        <p:sp>
          <p:nvSpPr>
            <p:cNvPr id="339" name="TextBox 338">
              <a:extLst>
                <a:ext uri="{FF2B5EF4-FFF2-40B4-BE49-F238E27FC236}">
                  <a16:creationId xmlns:a16="http://schemas.microsoft.com/office/drawing/2014/main" id="{D936ACD6-0CAC-414C-A83A-1751FCA75F56}"/>
                </a:ext>
              </a:extLst>
            </p:cNvPr>
            <p:cNvSpPr txBox="1"/>
            <p:nvPr/>
          </p:nvSpPr>
          <p:spPr>
            <a:xfrm>
              <a:off x="4082674" y="3457016"/>
              <a:ext cx="268343" cy="2385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60</a:t>
              </a:r>
            </a:p>
          </p:txBody>
        </p:sp>
        <p:sp>
          <p:nvSpPr>
            <p:cNvPr id="340" name="TextBox 339">
              <a:extLst>
                <a:ext uri="{FF2B5EF4-FFF2-40B4-BE49-F238E27FC236}">
                  <a16:creationId xmlns:a16="http://schemas.microsoft.com/office/drawing/2014/main" id="{A73FC50D-CE67-4475-BC3B-54C79A1F9B0B}"/>
                </a:ext>
              </a:extLst>
            </p:cNvPr>
            <p:cNvSpPr txBox="1"/>
            <p:nvPr/>
          </p:nvSpPr>
          <p:spPr>
            <a:xfrm>
              <a:off x="4389638" y="3457016"/>
              <a:ext cx="268343" cy="2385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66</a:t>
              </a:r>
            </a:p>
          </p:txBody>
        </p:sp>
        <p:sp>
          <p:nvSpPr>
            <p:cNvPr id="341" name="TextBox 340">
              <a:extLst>
                <a:ext uri="{FF2B5EF4-FFF2-40B4-BE49-F238E27FC236}">
                  <a16:creationId xmlns:a16="http://schemas.microsoft.com/office/drawing/2014/main" id="{A8F9BFAA-DAF4-4CDF-BF16-17D13804610B}"/>
                </a:ext>
              </a:extLst>
            </p:cNvPr>
            <p:cNvSpPr txBox="1"/>
            <p:nvPr/>
          </p:nvSpPr>
          <p:spPr>
            <a:xfrm>
              <a:off x="4696602" y="3457016"/>
              <a:ext cx="268343" cy="2385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72</a:t>
              </a:r>
            </a:p>
          </p:txBody>
        </p:sp>
        <p:sp>
          <p:nvSpPr>
            <p:cNvPr id="342" name="TextBox 341">
              <a:extLst>
                <a:ext uri="{FF2B5EF4-FFF2-40B4-BE49-F238E27FC236}">
                  <a16:creationId xmlns:a16="http://schemas.microsoft.com/office/drawing/2014/main" id="{FD2EB8D4-2A1B-4D10-9C0A-E0DAB365DBF6}"/>
                </a:ext>
              </a:extLst>
            </p:cNvPr>
            <p:cNvSpPr txBox="1"/>
            <p:nvPr/>
          </p:nvSpPr>
          <p:spPr>
            <a:xfrm>
              <a:off x="5003567" y="3457016"/>
              <a:ext cx="268343" cy="2385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78</a:t>
              </a:r>
            </a:p>
          </p:txBody>
        </p:sp>
        <p:sp>
          <p:nvSpPr>
            <p:cNvPr id="343" name="TextBox 342">
              <a:extLst>
                <a:ext uri="{FF2B5EF4-FFF2-40B4-BE49-F238E27FC236}">
                  <a16:creationId xmlns:a16="http://schemas.microsoft.com/office/drawing/2014/main" id="{42C85E2F-161F-4683-B258-3E6F70507176}"/>
                </a:ext>
              </a:extLst>
            </p:cNvPr>
            <p:cNvSpPr txBox="1"/>
            <p:nvPr/>
          </p:nvSpPr>
          <p:spPr>
            <a:xfrm>
              <a:off x="5310531" y="3457016"/>
              <a:ext cx="268343" cy="2385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84</a:t>
              </a:r>
            </a:p>
          </p:txBody>
        </p:sp>
        <p:sp>
          <p:nvSpPr>
            <p:cNvPr id="344" name="TextBox 343">
              <a:extLst>
                <a:ext uri="{FF2B5EF4-FFF2-40B4-BE49-F238E27FC236}">
                  <a16:creationId xmlns:a16="http://schemas.microsoft.com/office/drawing/2014/main" id="{2975E55B-3F55-445D-99E6-460A65B6B8B5}"/>
                </a:ext>
              </a:extLst>
            </p:cNvPr>
            <p:cNvSpPr txBox="1"/>
            <p:nvPr/>
          </p:nvSpPr>
          <p:spPr>
            <a:xfrm>
              <a:off x="5617496" y="3457016"/>
              <a:ext cx="268343" cy="2385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90</a:t>
              </a:r>
            </a:p>
          </p:txBody>
        </p:sp>
        <p:sp>
          <p:nvSpPr>
            <p:cNvPr id="345" name="TextBox 344">
              <a:extLst>
                <a:ext uri="{FF2B5EF4-FFF2-40B4-BE49-F238E27FC236}">
                  <a16:creationId xmlns:a16="http://schemas.microsoft.com/office/drawing/2014/main" id="{4C0AC470-0D28-4CAA-BE87-BFDB2639FD14}"/>
                </a:ext>
              </a:extLst>
            </p:cNvPr>
            <p:cNvSpPr txBox="1"/>
            <p:nvPr/>
          </p:nvSpPr>
          <p:spPr>
            <a:xfrm>
              <a:off x="5924460" y="3457016"/>
              <a:ext cx="268343" cy="2385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96</a:t>
              </a:r>
            </a:p>
          </p:txBody>
        </p:sp>
        <p:sp>
          <p:nvSpPr>
            <p:cNvPr id="346" name="TextBox 345">
              <a:extLst>
                <a:ext uri="{FF2B5EF4-FFF2-40B4-BE49-F238E27FC236}">
                  <a16:creationId xmlns:a16="http://schemas.microsoft.com/office/drawing/2014/main" id="{688507B0-6661-4B9A-9275-41E7791E83C6}"/>
                </a:ext>
              </a:extLst>
            </p:cNvPr>
            <p:cNvSpPr txBox="1"/>
            <p:nvPr/>
          </p:nvSpPr>
          <p:spPr>
            <a:xfrm>
              <a:off x="2959789" y="3671778"/>
              <a:ext cx="1584809" cy="2385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Months since randomization</a:t>
              </a:r>
            </a:p>
          </p:txBody>
        </p:sp>
        <p:sp>
          <p:nvSpPr>
            <p:cNvPr id="347" name="TextBox 346">
              <a:extLst>
                <a:ext uri="{FF2B5EF4-FFF2-40B4-BE49-F238E27FC236}">
                  <a16:creationId xmlns:a16="http://schemas.microsoft.com/office/drawing/2014/main" id="{194B1743-60EA-4BD1-B64E-B06DC344BDA6}"/>
                </a:ext>
              </a:extLst>
            </p:cNvPr>
            <p:cNvSpPr txBox="1"/>
            <p:nvPr/>
          </p:nvSpPr>
          <p:spPr>
            <a:xfrm>
              <a:off x="897684" y="3317638"/>
              <a:ext cx="203421" cy="2385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0</a:t>
              </a:r>
            </a:p>
          </p:txBody>
        </p:sp>
        <p:sp>
          <p:nvSpPr>
            <p:cNvPr id="348" name="TextBox 347">
              <a:extLst>
                <a:ext uri="{FF2B5EF4-FFF2-40B4-BE49-F238E27FC236}">
                  <a16:creationId xmlns:a16="http://schemas.microsoft.com/office/drawing/2014/main" id="{943A4BB2-7A71-42F7-921E-96E6A1F22694}"/>
                </a:ext>
              </a:extLst>
            </p:cNvPr>
            <p:cNvSpPr txBox="1"/>
            <p:nvPr/>
          </p:nvSpPr>
          <p:spPr>
            <a:xfrm>
              <a:off x="767841" y="853969"/>
              <a:ext cx="333264" cy="2385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100</a:t>
              </a:r>
            </a:p>
          </p:txBody>
        </p:sp>
        <p:sp>
          <p:nvSpPr>
            <p:cNvPr id="349" name="TextBox 348">
              <a:extLst>
                <a:ext uri="{FF2B5EF4-FFF2-40B4-BE49-F238E27FC236}">
                  <a16:creationId xmlns:a16="http://schemas.microsoft.com/office/drawing/2014/main" id="{E1701F1F-B85F-4C7D-BC02-B8EE0BC1FD7C}"/>
                </a:ext>
              </a:extLst>
            </p:cNvPr>
            <p:cNvSpPr txBox="1"/>
            <p:nvPr/>
          </p:nvSpPr>
          <p:spPr>
            <a:xfrm>
              <a:off x="832761" y="1100336"/>
              <a:ext cx="268343" cy="2385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90</a:t>
              </a:r>
            </a:p>
          </p:txBody>
        </p:sp>
        <p:sp>
          <p:nvSpPr>
            <p:cNvPr id="350" name="TextBox 349">
              <a:extLst>
                <a:ext uri="{FF2B5EF4-FFF2-40B4-BE49-F238E27FC236}">
                  <a16:creationId xmlns:a16="http://schemas.microsoft.com/office/drawing/2014/main" id="{676B6F26-B0AE-42E6-9A3E-4EC4B6994CF6}"/>
                </a:ext>
              </a:extLst>
            </p:cNvPr>
            <p:cNvSpPr txBox="1"/>
            <p:nvPr/>
          </p:nvSpPr>
          <p:spPr>
            <a:xfrm>
              <a:off x="832761" y="1346703"/>
              <a:ext cx="268343" cy="2385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80</a:t>
              </a:r>
            </a:p>
          </p:txBody>
        </p:sp>
        <p:sp>
          <p:nvSpPr>
            <p:cNvPr id="351" name="TextBox 350">
              <a:extLst>
                <a:ext uri="{FF2B5EF4-FFF2-40B4-BE49-F238E27FC236}">
                  <a16:creationId xmlns:a16="http://schemas.microsoft.com/office/drawing/2014/main" id="{42C781E6-698F-437F-9D32-CCF5C5641708}"/>
                </a:ext>
              </a:extLst>
            </p:cNvPr>
            <p:cNvSpPr txBox="1"/>
            <p:nvPr/>
          </p:nvSpPr>
          <p:spPr>
            <a:xfrm>
              <a:off x="832761" y="1593070"/>
              <a:ext cx="268343" cy="2385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70</a:t>
              </a:r>
            </a:p>
          </p:txBody>
        </p:sp>
        <p:sp>
          <p:nvSpPr>
            <p:cNvPr id="352" name="TextBox 351">
              <a:extLst>
                <a:ext uri="{FF2B5EF4-FFF2-40B4-BE49-F238E27FC236}">
                  <a16:creationId xmlns:a16="http://schemas.microsoft.com/office/drawing/2014/main" id="{44DF7363-F603-4BEE-8B71-3302E95A3ED3}"/>
                </a:ext>
              </a:extLst>
            </p:cNvPr>
            <p:cNvSpPr txBox="1"/>
            <p:nvPr/>
          </p:nvSpPr>
          <p:spPr>
            <a:xfrm>
              <a:off x="832761" y="1839436"/>
              <a:ext cx="268343" cy="2385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60</a:t>
              </a:r>
            </a:p>
          </p:txBody>
        </p:sp>
        <p:sp>
          <p:nvSpPr>
            <p:cNvPr id="353" name="TextBox 352">
              <a:extLst>
                <a:ext uri="{FF2B5EF4-FFF2-40B4-BE49-F238E27FC236}">
                  <a16:creationId xmlns:a16="http://schemas.microsoft.com/office/drawing/2014/main" id="{D4830139-A048-4D13-9811-DF5A767E5E77}"/>
                </a:ext>
              </a:extLst>
            </p:cNvPr>
            <p:cNvSpPr txBox="1"/>
            <p:nvPr/>
          </p:nvSpPr>
          <p:spPr>
            <a:xfrm>
              <a:off x="832761" y="2085805"/>
              <a:ext cx="268343" cy="2385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50</a:t>
              </a:r>
            </a:p>
          </p:txBody>
        </p:sp>
        <p:sp>
          <p:nvSpPr>
            <p:cNvPr id="354" name="TextBox 353">
              <a:extLst>
                <a:ext uri="{FF2B5EF4-FFF2-40B4-BE49-F238E27FC236}">
                  <a16:creationId xmlns:a16="http://schemas.microsoft.com/office/drawing/2014/main" id="{76FEB4DB-AD07-4E6A-A118-9204704E7B69}"/>
                </a:ext>
              </a:extLst>
            </p:cNvPr>
            <p:cNvSpPr txBox="1"/>
            <p:nvPr/>
          </p:nvSpPr>
          <p:spPr>
            <a:xfrm>
              <a:off x="832761" y="2332172"/>
              <a:ext cx="268343" cy="2385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40</a:t>
              </a:r>
            </a:p>
          </p:txBody>
        </p:sp>
        <p:sp>
          <p:nvSpPr>
            <p:cNvPr id="355" name="TextBox 354">
              <a:extLst>
                <a:ext uri="{FF2B5EF4-FFF2-40B4-BE49-F238E27FC236}">
                  <a16:creationId xmlns:a16="http://schemas.microsoft.com/office/drawing/2014/main" id="{D8806E9D-E622-4428-BDE3-13DD23A3378B}"/>
                </a:ext>
              </a:extLst>
            </p:cNvPr>
            <p:cNvSpPr txBox="1"/>
            <p:nvPr/>
          </p:nvSpPr>
          <p:spPr>
            <a:xfrm>
              <a:off x="832761" y="2578538"/>
              <a:ext cx="268343" cy="2385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30</a:t>
              </a:r>
            </a:p>
          </p:txBody>
        </p:sp>
        <p:sp>
          <p:nvSpPr>
            <p:cNvPr id="356" name="TextBox 355">
              <a:extLst>
                <a:ext uri="{FF2B5EF4-FFF2-40B4-BE49-F238E27FC236}">
                  <a16:creationId xmlns:a16="http://schemas.microsoft.com/office/drawing/2014/main" id="{E992D42E-EF7A-47F4-A458-32F69E44DEFB}"/>
                </a:ext>
              </a:extLst>
            </p:cNvPr>
            <p:cNvSpPr txBox="1"/>
            <p:nvPr/>
          </p:nvSpPr>
          <p:spPr>
            <a:xfrm>
              <a:off x="832761" y="2824905"/>
              <a:ext cx="268343" cy="2385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20</a:t>
              </a:r>
            </a:p>
          </p:txBody>
        </p:sp>
        <p:sp>
          <p:nvSpPr>
            <p:cNvPr id="357" name="TextBox 356">
              <a:extLst>
                <a:ext uri="{FF2B5EF4-FFF2-40B4-BE49-F238E27FC236}">
                  <a16:creationId xmlns:a16="http://schemas.microsoft.com/office/drawing/2014/main" id="{D8640E9A-3B04-4539-982C-591868364EC0}"/>
                </a:ext>
              </a:extLst>
            </p:cNvPr>
            <p:cNvSpPr txBox="1"/>
            <p:nvPr/>
          </p:nvSpPr>
          <p:spPr>
            <a:xfrm>
              <a:off x="832761" y="3071272"/>
              <a:ext cx="268343" cy="2385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10</a:t>
              </a:r>
            </a:p>
          </p:txBody>
        </p:sp>
        <p:sp>
          <p:nvSpPr>
            <p:cNvPr id="358" name="TextBox 357">
              <a:extLst>
                <a:ext uri="{FF2B5EF4-FFF2-40B4-BE49-F238E27FC236}">
                  <a16:creationId xmlns:a16="http://schemas.microsoft.com/office/drawing/2014/main" id="{9BB0D299-81A4-41EE-A93E-ED7D030A4D1B}"/>
                </a:ext>
              </a:extLst>
            </p:cNvPr>
            <p:cNvSpPr txBox="1"/>
            <p:nvPr/>
          </p:nvSpPr>
          <p:spPr>
            <a:xfrm>
              <a:off x="986711" y="3944911"/>
              <a:ext cx="315230" cy="223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260</a:t>
              </a:r>
            </a:p>
          </p:txBody>
        </p:sp>
        <p:sp>
          <p:nvSpPr>
            <p:cNvPr id="359" name="TextBox 358">
              <a:extLst>
                <a:ext uri="{FF2B5EF4-FFF2-40B4-BE49-F238E27FC236}">
                  <a16:creationId xmlns:a16="http://schemas.microsoft.com/office/drawing/2014/main" id="{DE4A0439-63F1-49F1-AE61-127E2D23AF68}"/>
                </a:ext>
              </a:extLst>
            </p:cNvPr>
            <p:cNvSpPr txBox="1"/>
            <p:nvPr/>
          </p:nvSpPr>
          <p:spPr>
            <a:xfrm>
              <a:off x="6264021" y="3944911"/>
              <a:ext cx="197411" cy="223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0</a:t>
              </a:r>
            </a:p>
          </p:txBody>
        </p:sp>
        <p:sp>
          <p:nvSpPr>
            <p:cNvPr id="360" name="TextBox 359">
              <a:extLst>
                <a:ext uri="{FF2B5EF4-FFF2-40B4-BE49-F238E27FC236}">
                  <a16:creationId xmlns:a16="http://schemas.microsoft.com/office/drawing/2014/main" id="{EBED103C-F014-49E7-BDE0-A7BFE4530F92}"/>
                </a:ext>
              </a:extLst>
            </p:cNvPr>
            <p:cNvSpPr txBox="1"/>
            <p:nvPr/>
          </p:nvSpPr>
          <p:spPr>
            <a:xfrm>
              <a:off x="1293676" y="3944911"/>
              <a:ext cx="315230" cy="223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252</a:t>
              </a:r>
            </a:p>
          </p:txBody>
        </p:sp>
        <p:sp>
          <p:nvSpPr>
            <p:cNvPr id="361" name="TextBox 360">
              <a:extLst>
                <a:ext uri="{FF2B5EF4-FFF2-40B4-BE49-F238E27FC236}">
                  <a16:creationId xmlns:a16="http://schemas.microsoft.com/office/drawing/2014/main" id="{8F3A52A4-0432-4515-9C02-73234295FA72}"/>
                </a:ext>
              </a:extLst>
            </p:cNvPr>
            <p:cNvSpPr txBox="1"/>
            <p:nvPr/>
          </p:nvSpPr>
          <p:spPr>
            <a:xfrm>
              <a:off x="1600640" y="3944911"/>
              <a:ext cx="315230" cy="223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246</a:t>
              </a:r>
            </a:p>
          </p:txBody>
        </p:sp>
        <p:sp>
          <p:nvSpPr>
            <p:cNvPr id="362" name="TextBox 361">
              <a:extLst>
                <a:ext uri="{FF2B5EF4-FFF2-40B4-BE49-F238E27FC236}">
                  <a16:creationId xmlns:a16="http://schemas.microsoft.com/office/drawing/2014/main" id="{7799E4A9-E80C-441A-B4EA-1990EC0D7C79}"/>
                </a:ext>
              </a:extLst>
            </p:cNvPr>
            <p:cNvSpPr txBox="1"/>
            <p:nvPr/>
          </p:nvSpPr>
          <p:spPr>
            <a:xfrm>
              <a:off x="1907605" y="3944911"/>
              <a:ext cx="315230" cy="223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236</a:t>
              </a:r>
            </a:p>
          </p:txBody>
        </p:sp>
        <p:sp>
          <p:nvSpPr>
            <p:cNvPr id="363" name="TextBox 362">
              <a:extLst>
                <a:ext uri="{FF2B5EF4-FFF2-40B4-BE49-F238E27FC236}">
                  <a16:creationId xmlns:a16="http://schemas.microsoft.com/office/drawing/2014/main" id="{7830C5DB-45E4-44A2-A900-2A60AFE762F7}"/>
                </a:ext>
              </a:extLst>
            </p:cNvPr>
            <p:cNvSpPr txBox="1"/>
            <p:nvPr/>
          </p:nvSpPr>
          <p:spPr>
            <a:xfrm>
              <a:off x="2214569" y="3944911"/>
              <a:ext cx="315230" cy="223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227</a:t>
              </a:r>
            </a:p>
          </p:txBody>
        </p:sp>
        <p:sp>
          <p:nvSpPr>
            <p:cNvPr id="364" name="TextBox 363">
              <a:extLst>
                <a:ext uri="{FF2B5EF4-FFF2-40B4-BE49-F238E27FC236}">
                  <a16:creationId xmlns:a16="http://schemas.microsoft.com/office/drawing/2014/main" id="{4690FF79-4EB2-49D2-9FC5-6604923C7E88}"/>
                </a:ext>
              </a:extLst>
            </p:cNvPr>
            <p:cNvSpPr txBox="1"/>
            <p:nvPr/>
          </p:nvSpPr>
          <p:spPr>
            <a:xfrm>
              <a:off x="2521534" y="3944911"/>
              <a:ext cx="315230" cy="223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214</a:t>
              </a:r>
            </a:p>
          </p:txBody>
        </p:sp>
        <p:sp>
          <p:nvSpPr>
            <p:cNvPr id="365" name="TextBox 364">
              <a:extLst>
                <a:ext uri="{FF2B5EF4-FFF2-40B4-BE49-F238E27FC236}">
                  <a16:creationId xmlns:a16="http://schemas.microsoft.com/office/drawing/2014/main" id="{790E2CE2-3A8C-481F-A4DF-2C047CF6AA22}"/>
                </a:ext>
              </a:extLst>
            </p:cNvPr>
            <p:cNvSpPr txBox="1"/>
            <p:nvPr/>
          </p:nvSpPr>
          <p:spPr>
            <a:xfrm>
              <a:off x="2828499" y="3944911"/>
              <a:ext cx="315230" cy="223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203</a:t>
              </a:r>
            </a:p>
          </p:txBody>
        </p:sp>
        <p:sp>
          <p:nvSpPr>
            <p:cNvPr id="366" name="TextBox 365">
              <a:extLst>
                <a:ext uri="{FF2B5EF4-FFF2-40B4-BE49-F238E27FC236}">
                  <a16:creationId xmlns:a16="http://schemas.microsoft.com/office/drawing/2014/main" id="{6B323196-D182-4DEB-92BC-1B68F4C22D6D}"/>
                </a:ext>
              </a:extLst>
            </p:cNvPr>
            <p:cNvSpPr txBox="1"/>
            <p:nvPr/>
          </p:nvSpPr>
          <p:spPr>
            <a:xfrm>
              <a:off x="3135463" y="3944911"/>
              <a:ext cx="315230" cy="223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194</a:t>
              </a:r>
            </a:p>
          </p:txBody>
        </p:sp>
        <p:sp>
          <p:nvSpPr>
            <p:cNvPr id="367" name="TextBox 366">
              <a:extLst>
                <a:ext uri="{FF2B5EF4-FFF2-40B4-BE49-F238E27FC236}">
                  <a16:creationId xmlns:a16="http://schemas.microsoft.com/office/drawing/2014/main" id="{A2A9306A-3AEF-48C8-BAFF-96ADE52F5BD1}"/>
                </a:ext>
              </a:extLst>
            </p:cNvPr>
            <p:cNvSpPr txBox="1"/>
            <p:nvPr/>
          </p:nvSpPr>
          <p:spPr>
            <a:xfrm>
              <a:off x="3442428" y="3944911"/>
              <a:ext cx="315230" cy="223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185</a:t>
              </a:r>
            </a:p>
          </p:txBody>
        </p:sp>
        <p:sp>
          <p:nvSpPr>
            <p:cNvPr id="368" name="TextBox 367">
              <a:extLst>
                <a:ext uri="{FF2B5EF4-FFF2-40B4-BE49-F238E27FC236}">
                  <a16:creationId xmlns:a16="http://schemas.microsoft.com/office/drawing/2014/main" id="{A1C4CAFB-90A5-48D1-9E7C-BF7B96F30233}"/>
                </a:ext>
              </a:extLst>
            </p:cNvPr>
            <p:cNvSpPr txBox="1"/>
            <p:nvPr/>
          </p:nvSpPr>
          <p:spPr>
            <a:xfrm>
              <a:off x="3749392" y="3944911"/>
              <a:ext cx="315230" cy="223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177</a:t>
              </a:r>
            </a:p>
          </p:txBody>
        </p:sp>
        <p:sp>
          <p:nvSpPr>
            <p:cNvPr id="369" name="TextBox 368">
              <a:extLst>
                <a:ext uri="{FF2B5EF4-FFF2-40B4-BE49-F238E27FC236}">
                  <a16:creationId xmlns:a16="http://schemas.microsoft.com/office/drawing/2014/main" id="{5443D25A-D48F-4428-B4DF-194D7FEEA6A3}"/>
                </a:ext>
              </a:extLst>
            </p:cNvPr>
            <p:cNvSpPr txBox="1"/>
            <p:nvPr/>
          </p:nvSpPr>
          <p:spPr>
            <a:xfrm>
              <a:off x="4056356" y="3944911"/>
              <a:ext cx="315230" cy="223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170</a:t>
              </a:r>
            </a:p>
          </p:txBody>
        </p:sp>
        <p:sp>
          <p:nvSpPr>
            <p:cNvPr id="370" name="TextBox 369">
              <a:extLst>
                <a:ext uri="{FF2B5EF4-FFF2-40B4-BE49-F238E27FC236}">
                  <a16:creationId xmlns:a16="http://schemas.microsoft.com/office/drawing/2014/main" id="{CBB0C682-23FA-424E-AB45-43E9B6442858}"/>
                </a:ext>
              </a:extLst>
            </p:cNvPr>
            <p:cNvSpPr txBox="1"/>
            <p:nvPr/>
          </p:nvSpPr>
          <p:spPr>
            <a:xfrm>
              <a:off x="4363321" y="3944911"/>
              <a:ext cx="315230" cy="223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165</a:t>
              </a:r>
            </a:p>
          </p:txBody>
        </p:sp>
        <p:sp>
          <p:nvSpPr>
            <p:cNvPr id="371" name="TextBox 370">
              <a:extLst>
                <a:ext uri="{FF2B5EF4-FFF2-40B4-BE49-F238E27FC236}">
                  <a16:creationId xmlns:a16="http://schemas.microsoft.com/office/drawing/2014/main" id="{3CB52F56-33B5-420B-A4F6-9EB43984EB2C}"/>
                </a:ext>
              </a:extLst>
            </p:cNvPr>
            <p:cNvSpPr txBox="1"/>
            <p:nvPr/>
          </p:nvSpPr>
          <p:spPr>
            <a:xfrm>
              <a:off x="4670285" y="3944911"/>
              <a:ext cx="315230" cy="223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159</a:t>
              </a:r>
            </a:p>
          </p:txBody>
        </p:sp>
        <p:sp>
          <p:nvSpPr>
            <p:cNvPr id="372" name="TextBox 371">
              <a:extLst>
                <a:ext uri="{FF2B5EF4-FFF2-40B4-BE49-F238E27FC236}">
                  <a16:creationId xmlns:a16="http://schemas.microsoft.com/office/drawing/2014/main" id="{8BC3F513-588E-4D64-BD81-E10D36596C8E}"/>
                </a:ext>
              </a:extLst>
            </p:cNvPr>
            <p:cNvSpPr txBox="1"/>
            <p:nvPr/>
          </p:nvSpPr>
          <p:spPr>
            <a:xfrm>
              <a:off x="4977250" y="3944911"/>
              <a:ext cx="315230" cy="223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157</a:t>
              </a:r>
            </a:p>
          </p:txBody>
        </p:sp>
        <p:sp>
          <p:nvSpPr>
            <p:cNvPr id="373" name="TextBox 372">
              <a:extLst>
                <a:ext uri="{FF2B5EF4-FFF2-40B4-BE49-F238E27FC236}">
                  <a16:creationId xmlns:a16="http://schemas.microsoft.com/office/drawing/2014/main" id="{AA2CE6B9-6394-4C8C-95F1-1AABB16AA2E5}"/>
                </a:ext>
              </a:extLst>
            </p:cNvPr>
            <p:cNvSpPr txBox="1"/>
            <p:nvPr/>
          </p:nvSpPr>
          <p:spPr>
            <a:xfrm>
              <a:off x="5284215" y="3944911"/>
              <a:ext cx="315230" cy="223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153</a:t>
              </a:r>
            </a:p>
          </p:txBody>
        </p:sp>
        <p:sp>
          <p:nvSpPr>
            <p:cNvPr id="374" name="TextBox 373">
              <a:extLst>
                <a:ext uri="{FF2B5EF4-FFF2-40B4-BE49-F238E27FC236}">
                  <a16:creationId xmlns:a16="http://schemas.microsoft.com/office/drawing/2014/main" id="{CC3CDB20-3642-4248-B4C7-1ACC033F8E74}"/>
                </a:ext>
              </a:extLst>
            </p:cNvPr>
            <p:cNvSpPr txBox="1"/>
            <p:nvPr/>
          </p:nvSpPr>
          <p:spPr>
            <a:xfrm>
              <a:off x="5620633" y="3944911"/>
              <a:ext cx="256320" cy="223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79</a:t>
              </a:r>
            </a:p>
          </p:txBody>
        </p:sp>
        <p:sp>
          <p:nvSpPr>
            <p:cNvPr id="375" name="TextBox 374">
              <a:extLst>
                <a:ext uri="{FF2B5EF4-FFF2-40B4-BE49-F238E27FC236}">
                  <a16:creationId xmlns:a16="http://schemas.microsoft.com/office/drawing/2014/main" id="{066629D5-67B9-4A7B-AB7D-A3CB16DF601E}"/>
                </a:ext>
              </a:extLst>
            </p:cNvPr>
            <p:cNvSpPr txBox="1"/>
            <p:nvPr/>
          </p:nvSpPr>
          <p:spPr>
            <a:xfrm>
              <a:off x="5927598" y="3944911"/>
              <a:ext cx="256320" cy="223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21</a:t>
              </a:r>
            </a:p>
          </p:txBody>
        </p:sp>
        <p:sp>
          <p:nvSpPr>
            <p:cNvPr id="376" name="TextBox 375">
              <a:extLst>
                <a:ext uri="{FF2B5EF4-FFF2-40B4-BE49-F238E27FC236}">
                  <a16:creationId xmlns:a16="http://schemas.microsoft.com/office/drawing/2014/main" id="{E62F0246-E161-4173-8563-ED5C9C332C7D}"/>
                </a:ext>
              </a:extLst>
            </p:cNvPr>
            <p:cNvSpPr txBox="1"/>
            <p:nvPr/>
          </p:nvSpPr>
          <p:spPr>
            <a:xfrm>
              <a:off x="979326" y="4119590"/>
              <a:ext cx="315230" cy="223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131</a:t>
              </a:r>
            </a:p>
          </p:txBody>
        </p:sp>
        <p:sp>
          <p:nvSpPr>
            <p:cNvPr id="377" name="TextBox 376">
              <a:extLst>
                <a:ext uri="{FF2B5EF4-FFF2-40B4-BE49-F238E27FC236}">
                  <a16:creationId xmlns:a16="http://schemas.microsoft.com/office/drawing/2014/main" id="{D126DE6E-A2E9-4DA5-80B7-5E778CBC23F9}"/>
                </a:ext>
              </a:extLst>
            </p:cNvPr>
            <p:cNvSpPr txBox="1"/>
            <p:nvPr/>
          </p:nvSpPr>
          <p:spPr>
            <a:xfrm>
              <a:off x="6264021" y="4117106"/>
              <a:ext cx="197411" cy="223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0</a:t>
              </a:r>
            </a:p>
          </p:txBody>
        </p:sp>
        <p:sp>
          <p:nvSpPr>
            <p:cNvPr id="378" name="TextBox 377">
              <a:extLst>
                <a:ext uri="{FF2B5EF4-FFF2-40B4-BE49-F238E27FC236}">
                  <a16:creationId xmlns:a16="http://schemas.microsoft.com/office/drawing/2014/main" id="{54C855ED-B7D9-44DC-A680-2A43D86086D6}"/>
                </a:ext>
              </a:extLst>
            </p:cNvPr>
            <p:cNvSpPr txBox="1"/>
            <p:nvPr/>
          </p:nvSpPr>
          <p:spPr>
            <a:xfrm>
              <a:off x="1286378" y="4117105"/>
              <a:ext cx="315230" cy="223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128</a:t>
              </a:r>
            </a:p>
          </p:txBody>
        </p:sp>
        <p:sp>
          <p:nvSpPr>
            <p:cNvPr id="379" name="TextBox 378">
              <a:extLst>
                <a:ext uri="{FF2B5EF4-FFF2-40B4-BE49-F238E27FC236}">
                  <a16:creationId xmlns:a16="http://schemas.microsoft.com/office/drawing/2014/main" id="{D0C350F2-B3D9-4F6B-B57B-1FB1FE576367}"/>
                </a:ext>
              </a:extLst>
            </p:cNvPr>
            <p:cNvSpPr txBox="1"/>
            <p:nvPr/>
          </p:nvSpPr>
          <p:spPr>
            <a:xfrm>
              <a:off x="1586045" y="4117105"/>
              <a:ext cx="315230" cy="223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125</a:t>
              </a:r>
            </a:p>
          </p:txBody>
        </p:sp>
        <p:sp>
          <p:nvSpPr>
            <p:cNvPr id="380" name="TextBox 379">
              <a:extLst>
                <a:ext uri="{FF2B5EF4-FFF2-40B4-BE49-F238E27FC236}">
                  <a16:creationId xmlns:a16="http://schemas.microsoft.com/office/drawing/2014/main" id="{6F0B2F73-2563-4849-9338-0847DC102632}"/>
                </a:ext>
              </a:extLst>
            </p:cNvPr>
            <p:cNvSpPr txBox="1"/>
            <p:nvPr/>
          </p:nvSpPr>
          <p:spPr>
            <a:xfrm>
              <a:off x="1904253" y="4117106"/>
              <a:ext cx="307536" cy="223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114</a:t>
              </a:r>
            </a:p>
          </p:txBody>
        </p:sp>
        <p:sp>
          <p:nvSpPr>
            <p:cNvPr id="381" name="TextBox 380">
              <a:extLst>
                <a:ext uri="{FF2B5EF4-FFF2-40B4-BE49-F238E27FC236}">
                  <a16:creationId xmlns:a16="http://schemas.microsoft.com/office/drawing/2014/main" id="{27DC7310-6020-4F8A-A752-FC2AAC602208}"/>
                </a:ext>
              </a:extLst>
            </p:cNvPr>
            <p:cNvSpPr txBox="1"/>
            <p:nvPr/>
          </p:nvSpPr>
          <p:spPr>
            <a:xfrm>
              <a:off x="2214404" y="4117106"/>
              <a:ext cx="315230" cy="223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108</a:t>
              </a:r>
            </a:p>
          </p:txBody>
        </p:sp>
        <p:sp>
          <p:nvSpPr>
            <p:cNvPr id="382" name="TextBox 381">
              <a:extLst>
                <a:ext uri="{FF2B5EF4-FFF2-40B4-BE49-F238E27FC236}">
                  <a16:creationId xmlns:a16="http://schemas.microsoft.com/office/drawing/2014/main" id="{96DBDE72-C4D9-4176-9300-043E471A3C5B}"/>
                </a:ext>
              </a:extLst>
            </p:cNvPr>
            <p:cNvSpPr txBox="1"/>
            <p:nvPr/>
          </p:nvSpPr>
          <p:spPr>
            <a:xfrm>
              <a:off x="2506938" y="4117106"/>
              <a:ext cx="315230" cy="223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100</a:t>
              </a:r>
            </a:p>
          </p:txBody>
        </p:sp>
        <p:sp>
          <p:nvSpPr>
            <p:cNvPr id="383" name="TextBox 382">
              <a:extLst>
                <a:ext uri="{FF2B5EF4-FFF2-40B4-BE49-F238E27FC236}">
                  <a16:creationId xmlns:a16="http://schemas.microsoft.com/office/drawing/2014/main" id="{1F3A21A3-FD46-403B-9394-5B3FD45B8654}"/>
                </a:ext>
              </a:extLst>
            </p:cNvPr>
            <p:cNvSpPr txBox="1"/>
            <p:nvPr/>
          </p:nvSpPr>
          <p:spPr>
            <a:xfrm>
              <a:off x="2872803" y="4117106"/>
              <a:ext cx="256320" cy="223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97</a:t>
              </a:r>
            </a:p>
          </p:txBody>
        </p:sp>
        <p:sp>
          <p:nvSpPr>
            <p:cNvPr id="384" name="TextBox 383">
              <a:extLst>
                <a:ext uri="{FF2B5EF4-FFF2-40B4-BE49-F238E27FC236}">
                  <a16:creationId xmlns:a16="http://schemas.microsoft.com/office/drawing/2014/main" id="{3860F2E4-3160-4CAB-9470-EA2BDBE6C30E}"/>
                </a:ext>
              </a:extLst>
            </p:cNvPr>
            <p:cNvSpPr txBox="1"/>
            <p:nvPr/>
          </p:nvSpPr>
          <p:spPr>
            <a:xfrm>
              <a:off x="3179479" y="4117106"/>
              <a:ext cx="256320" cy="223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92</a:t>
              </a:r>
            </a:p>
          </p:txBody>
        </p:sp>
        <p:sp>
          <p:nvSpPr>
            <p:cNvPr id="385" name="TextBox 384">
              <a:extLst>
                <a:ext uri="{FF2B5EF4-FFF2-40B4-BE49-F238E27FC236}">
                  <a16:creationId xmlns:a16="http://schemas.microsoft.com/office/drawing/2014/main" id="{A6B6ECE7-D130-498A-8CDA-7CE4B9475B3A}"/>
                </a:ext>
              </a:extLst>
            </p:cNvPr>
            <p:cNvSpPr txBox="1"/>
            <p:nvPr/>
          </p:nvSpPr>
          <p:spPr>
            <a:xfrm>
              <a:off x="3486714" y="4117106"/>
              <a:ext cx="256320" cy="223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87</a:t>
              </a:r>
            </a:p>
          </p:txBody>
        </p:sp>
        <p:sp>
          <p:nvSpPr>
            <p:cNvPr id="386" name="TextBox 385">
              <a:extLst>
                <a:ext uri="{FF2B5EF4-FFF2-40B4-BE49-F238E27FC236}">
                  <a16:creationId xmlns:a16="http://schemas.microsoft.com/office/drawing/2014/main" id="{25CF48FE-684A-458C-9ACE-0B496BE118C4}"/>
                </a:ext>
              </a:extLst>
            </p:cNvPr>
            <p:cNvSpPr txBox="1"/>
            <p:nvPr/>
          </p:nvSpPr>
          <p:spPr>
            <a:xfrm>
              <a:off x="3796003" y="4117106"/>
              <a:ext cx="256320" cy="223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80</a:t>
              </a:r>
            </a:p>
          </p:txBody>
        </p:sp>
        <p:sp>
          <p:nvSpPr>
            <p:cNvPr id="387" name="TextBox 386">
              <a:extLst>
                <a:ext uri="{FF2B5EF4-FFF2-40B4-BE49-F238E27FC236}">
                  <a16:creationId xmlns:a16="http://schemas.microsoft.com/office/drawing/2014/main" id="{FE500E5E-A6AE-44C0-8C64-93C705BD735B}"/>
                </a:ext>
              </a:extLst>
            </p:cNvPr>
            <p:cNvSpPr txBox="1"/>
            <p:nvPr/>
          </p:nvSpPr>
          <p:spPr>
            <a:xfrm>
              <a:off x="4114499" y="4117106"/>
              <a:ext cx="256320" cy="223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73</a:t>
              </a:r>
            </a:p>
          </p:txBody>
        </p:sp>
        <p:sp>
          <p:nvSpPr>
            <p:cNvPr id="388" name="TextBox 387">
              <a:extLst>
                <a:ext uri="{FF2B5EF4-FFF2-40B4-BE49-F238E27FC236}">
                  <a16:creationId xmlns:a16="http://schemas.microsoft.com/office/drawing/2014/main" id="{36096903-5FBA-4313-9CF8-80B5CE80252A}"/>
                </a:ext>
              </a:extLst>
            </p:cNvPr>
            <p:cNvSpPr txBox="1"/>
            <p:nvPr/>
          </p:nvSpPr>
          <p:spPr>
            <a:xfrm>
              <a:off x="4414581" y="4117106"/>
              <a:ext cx="256320" cy="223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67</a:t>
              </a:r>
            </a:p>
          </p:txBody>
        </p:sp>
        <p:sp>
          <p:nvSpPr>
            <p:cNvPr id="389" name="TextBox 388">
              <a:extLst>
                <a:ext uri="{FF2B5EF4-FFF2-40B4-BE49-F238E27FC236}">
                  <a16:creationId xmlns:a16="http://schemas.microsoft.com/office/drawing/2014/main" id="{D4F900FA-5DC9-4D4B-B3FA-76BC3B0CEA70}"/>
                </a:ext>
              </a:extLst>
            </p:cNvPr>
            <p:cNvSpPr txBox="1"/>
            <p:nvPr/>
          </p:nvSpPr>
          <p:spPr>
            <a:xfrm>
              <a:off x="4721545" y="4117106"/>
              <a:ext cx="256320" cy="223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60</a:t>
              </a:r>
            </a:p>
          </p:txBody>
        </p:sp>
        <p:sp>
          <p:nvSpPr>
            <p:cNvPr id="390" name="TextBox 389">
              <a:extLst>
                <a:ext uri="{FF2B5EF4-FFF2-40B4-BE49-F238E27FC236}">
                  <a16:creationId xmlns:a16="http://schemas.microsoft.com/office/drawing/2014/main" id="{EB3C0424-0866-4755-B7B6-7F747BD85A8E}"/>
                </a:ext>
              </a:extLst>
            </p:cNvPr>
            <p:cNvSpPr txBox="1"/>
            <p:nvPr/>
          </p:nvSpPr>
          <p:spPr>
            <a:xfrm>
              <a:off x="5028510" y="4117106"/>
              <a:ext cx="256320" cy="223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54</a:t>
              </a:r>
            </a:p>
          </p:txBody>
        </p:sp>
        <p:sp>
          <p:nvSpPr>
            <p:cNvPr id="391" name="TextBox 390">
              <a:extLst>
                <a:ext uri="{FF2B5EF4-FFF2-40B4-BE49-F238E27FC236}">
                  <a16:creationId xmlns:a16="http://schemas.microsoft.com/office/drawing/2014/main" id="{8494B85A-4F90-47A1-AFB5-E60FF23E65A6}"/>
                </a:ext>
              </a:extLst>
            </p:cNvPr>
            <p:cNvSpPr txBox="1"/>
            <p:nvPr/>
          </p:nvSpPr>
          <p:spPr>
            <a:xfrm>
              <a:off x="5335475" y="4117106"/>
              <a:ext cx="256320" cy="223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52</a:t>
              </a:r>
            </a:p>
          </p:txBody>
        </p:sp>
        <p:sp>
          <p:nvSpPr>
            <p:cNvPr id="392" name="TextBox 391">
              <a:extLst>
                <a:ext uri="{FF2B5EF4-FFF2-40B4-BE49-F238E27FC236}">
                  <a16:creationId xmlns:a16="http://schemas.microsoft.com/office/drawing/2014/main" id="{C541EA52-F07F-4559-A17D-4B9FD64456A9}"/>
                </a:ext>
              </a:extLst>
            </p:cNvPr>
            <p:cNvSpPr txBox="1"/>
            <p:nvPr/>
          </p:nvSpPr>
          <p:spPr>
            <a:xfrm>
              <a:off x="5620633" y="4117106"/>
              <a:ext cx="256320" cy="223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21</a:t>
              </a:r>
            </a:p>
          </p:txBody>
        </p:sp>
        <p:sp>
          <p:nvSpPr>
            <p:cNvPr id="393" name="TextBox 392">
              <a:extLst>
                <a:ext uri="{FF2B5EF4-FFF2-40B4-BE49-F238E27FC236}">
                  <a16:creationId xmlns:a16="http://schemas.microsoft.com/office/drawing/2014/main" id="{37261524-0CAE-4300-AE4F-70DC9E3A31DF}"/>
                </a:ext>
              </a:extLst>
            </p:cNvPr>
            <p:cNvSpPr txBox="1"/>
            <p:nvPr/>
          </p:nvSpPr>
          <p:spPr>
            <a:xfrm>
              <a:off x="5957054" y="4117106"/>
              <a:ext cx="197411" cy="223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6</a:t>
              </a:r>
            </a:p>
          </p:txBody>
        </p:sp>
        <p:sp>
          <p:nvSpPr>
            <p:cNvPr id="394" name="TextBox 393">
              <a:extLst>
                <a:ext uri="{FF2B5EF4-FFF2-40B4-BE49-F238E27FC236}">
                  <a16:creationId xmlns:a16="http://schemas.microsoft.com/office/drawing/2014/main" id="{9BFEF135-5553-44B6-B80C-01183D7B80E7}"/>
                </a:ext>
              </a:extLst>
            </p:cNvPr>
            <p:cNvSpPr txBox="1"/>
            <p:nvPr/>
          </p:nvSpPr>
          <p:spPr>
            <a:xfrm>
              <a:off x="327510" y="3765179"/>
              <a:ext cx="645850" cy="223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No. at risk</a:t>
              </a:r>
            </a:p>
          </p:txBody>
        </p:sp>
        <p:sp>
          <p:nvSpPr>
            <p:cNvPr id="395" name="TextBox 394">
              <a:extLst>
                <a:ext uri="{FF2B5EF4-FFF2-40B4-BE49-F238E27FC236}">
                  <a16:creationId xmlns:a16="http://schemas.microsoft.com/office/drawing/2014/main" id="{5FF54D5A-2283-4E47-8643-D0E29F643DE4}"/>
                </a:ext>
              </a:extLst>
            </p:cNvPr>
            <p:cNvSpPr txBox="1"/>
            <p:nvPr/>
          </p:nvSpPr>
          <p:spPr>
            <a:xfrm>
              <a:off x="324467" y="3944911"/>
              <a:ext cx="536444" cy="223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830051"/>
                  </a:solidFill>
                  <a:effectLst/>
                  <a:uLnTx/>
                  <a:uFillTx/>
                  <a:latin typeface="Arial Narrow" panose="020B0606020202030204" pitchFamily="34" charset="0"/>
                  <a:ea typeface="+mn-ea"/>
                  <a:cs typeface="Arial" panose="020B0604020202020204" pitchFamily="34" charset="0"/>
                </a:rPr>
                <a:t>Olaparib</a:t>
              </a:r>
            </a:p>
          </p:txBody>
        </p:sp>
        <p:sp>
          <p:nvSpPr>
            <p:cNvPr id="396" name="TextBox 395">
              <a:extLst>
                <a:ext uri="{FF2B5EF4-FFF2-40B4-BE49-F238E27FC236}">
                  <a16:creationId xmlns:a16="http://schemas.microsoft.com/office/drawing/2014/main" id="{E6B8D342-AD8E-40F5-B121-057533B62A33}"/>
                </a:ext>
              </a:extLst>
            </p:cNvPr>
            <p:cNvSpPr txBox="1"/>
            <p:nvPr/>
          </p:nvSpPr>
          <p:spPr>
            <a:xfrm>
              <a:off x="352586" y="4117106"/>
              <a:ext cx="519614" cy="223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003865"/>
                  </a:solidFill>
                  <a:effectLst/>
                  <a:uLnTx/>
                  <a:uFillTx/>
                  <a:latin typeface="Arial Narrow" panose="020B0606020202030204" pitchFamily="34" charset="0"/>
                  <a:ea typeface="+mn-ea"/>
                  <a:cs typeface="Arial" panose="020B0604020202020204" pitchFamily="34" charset="0"/>
                </a:rPr>
                <a:t>Placebo</a:t>
              </a:r>
            </a:p>
          </p:txBody>
        </p:sp>
        <p:sp>
          <p:nvSpPr>
            <p:cNvPr id="397" name="TextBox 396">
              <a:extLst>
                <a:ext uri="{FF2B5EF4-FFF2-40B4-BE49-F238E27FC236}">
                  <a16:creationId xmlns:a16="http://schemas.microsoft.com/office/drawing/2014/main" id="{9601EA05-D175-46BE-ADD8-42B7FF1E51CC}"/>
                </a:ext>
              </a:extLst>
            </p:cNvPr>
            <p:cNvSpPr txBox="1"/>
            <p:nvPr/>
          </p:nvSpPr>
          <p:spPr>
            <a:xfrm rot="16200000">
              <a:off x="40246" y="2045940"/>
              <a:ext cx="1142380" cy="2385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Overall survival (%)</a:t>
              </a:r>
            </a:p>
          </p:txBody>
        </p:sp>
      </p:grpSp>
      <p:graphicFrame>
        <p:nvGraphicFramePr>
          <p:cNvPr id="790" name="Table 789">
            <a:extLst>
              <a:ext uri="{FF2B5EF4-FFF2-40B4-BE49-F238E27FC236}">
                <a16:creationId xmlns:a16="http://schemas.microsoft.com/office/drawing/2014/main" id="{6A6197D4-C857-434B-B288-1918B76FAC8F}"/>
              </a:ext>
            </a:extLst>
          </p:cNvPr>
          <p:cNvGraphicFramePr>
            <a:graphicFrameLocks noGrp="1"/>
          </p:cNvGraphicFramePr>
          <p:nvPr/>
        </p:nvGraphicFramePr>
        <p:xfrm>
          <a:off x="6854862" y="1029980"/>
          <a:ext cx="4991046" cy="1924462"/>
        </p:xfrm>
        <a:graphic>
          <a:graphicData uri="http://schemas.openxmlformats.org/drawingml/2006/table">
            <a:tbl>
              <a:tblPr firstRow="1" bandRow="1">
                <a:tableStyleId>{B301B821-A1FF-4177-AEE7-76D212191A09}</a:tableStyleId>
              </a:tblPr>
              <a:tblGrid>
                <a:gridCol w="1820216">
                  <a:extLst>
                    <a:ext uri="{9D8B030D-6E8A-4147-A177-3AD203B41FA5}">
                      <a16:colId xmlns:a16="http://schemas.microsoft.com/office/drawing/2014/main" val="2244434444"/>
                    </a:ext>
                  </a:extLst>
                </a:gridCol>
                <a:gridCol w="1572235">
                  <a:extLst>
                    <a:ext uri="{9D8B030D-6E8A-4147-A177-3AD203B41FA5}">
                      <a16:colId xmlns:a16="http://schemas.microsoft.com/office/drawing/2014/main" val="3804996999"/>
                    </a:ext>
                  </a:extLst>
                </a:gridCol>
                <a:gridCol w="1598595">
                  <a:extLst>
                    <a:ext uri="{9D8B030D-6E8A-4147-A177-3AD203B41FA5}">
                      <a16:colId xmlns:a16="http://schemas.microsoft.com/office/drawing/2014/main" val="227492736"/>
                    </a:ext>
                  </a:extLst>
                </a:gridCol>
              </a:tblGrid>
              <a:tr h="647528">
                <a:tc>
                  <a:txBody>
                    <a:bodyPr/>
                    <a:lstStyle/>
                    <a:p>
                      <a:pPr>
                        <a:lnSpc>
                          <a:spcPct val="85000"/>
                        </a:lnSpc>
                      </a:pPr>
                      <a:endParaRPr lang="en-US" sz="1600" b="1" dirty="0">
                        <a:latin typeface="Arial Narrow" panose="020B0606020202030204" pitchFamily="34" charset="0"/>
                        <a:cs typeface="Arial" panose="020B0604020202020204" pitchFamily="34" charset="0"/>
                      </a:endParaRPr>
                    </a:p>
                  </a:txBody>
                  <a:tcPr marL="141085" marR="141085" marT="70543" marB="70543">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NZ" sz="1600" b="1" dirty="0">
                          <a:solidFill>
                            <a:schemeClr val="bg1"/>
                          </a:solidFill>
                          <a:latin typeface="Arial Narrow" panose="020B0606020202030204" pitchFamily="34" charset="0"/>
                          <a:cs typeface="Arial" panose="020B0604020202020204" pitchFamily="34" charset="0"/>
                        </a:rPr>
                        <a:t>Olaparib</a:t>
                      </a:r>
                      <a:br>
                        <a:rPr lang="en-NZ" sz="1600" b="1" dirty="0">
                          <a:solidFill>
                            <a:schemeClr val="bg1"/>
                          </a:solidFill>
                          <a:latin typeface="Arial Narrow" panose="020B0606020202030204" pitchFamily="34" charset="0"/>
                          <a:cs typeface="Arial" panose="020B0604020202020204" pitchFamily="34" charset="0"/>
                        </a:rPr>
                      </a:br>
                      <a:r>
                        <a:rPr lang="en-NZ" sz="1600" dirty="0">
                          <a:solidFill>
                            <a:schemeClr val="bg1"/>
                          </a:solidFill>
                          <a:latin typeface="Arial Narrow" panose="020B0606020202030204" pitchFamily="34" charset="0"/>
                          <a:cs typeface="Arial" panose="020B0604020202020204" pitchFamily="34" charset="0"/>
                        </a:rPr>
                        <a:t>(N=260)</a:t>
                      </a:r>
                      <a:endParaRPr lang="en-US" sz="1600" dirty="0">
                        <a:solidFill>
                          <a:schemeClr val="bg1"/>
                        </a:solidFill>
                        <a:latin typeface="Arial Narrow" panose="020B0606020202030204" pitchFamily="34" charset="0"/>
                        <a:cs typeface="Arial" panose="020B0604020202020204" pitchFamily="34" charset="0"/>
                      </a:endParaRPr>
                    </a:p>
                  </a:txBody>
                  <a:tcPr marL="141085" marR="141085" marT="70543" marB="70543" anchor="ctr">
                    <a:lnL>
                      <a:noFill/>
                    </a:lnL>
                    <a:lnR>
                      <a:noFill/>
                    </a:lnR>
                    <a:lnT w="12700" cmpd="sng">
                      <a:noFill/>
                    </a:lnT>
                    <a:lnB w="12700" cmpd="sng">
                      <a:noFill/>
                    </a:lnB>
                    <a:lnTlToBr w="12700" cmpd="sng">
                      <a:noFill/>
                      <a:prstDash val="solid"/>
                    </a:lnTlToBr>
                    <a:lnBlToTr w="12700" cmpd="sng">
                      <a:noFill/>
                      <a:prstDash val="solid"/>
                    </a:lnBlToTr>
                    <a:solidFill>
                      <a:srgbClr val="830051"/>
                    </a:solidFill>
                  </a:tcPr>
                </a:tc>
                <a:tc>
                  <a:txBody>
                    <a:bodyPr/>
                    <a:lstStyle/>
                    <a:p>
                      <a:pPr algn="ctr">
                        <a:lnSpc>
                          <a:spcPct val="85000"/>
                        </a:lnSpc>
                      </a:pPr>
                      <a:r>
                        <a:rPr lang="en-NZ" sz="1600" b="1" dirty="0">
                          <a:solidFill>
                            <a:schemeClr val="bg1"/>
                          </a:solidFill>
                          <a:latin typeface="Arial Narrow" panose="020B0606020202030204" pitchFamily="34" charset="0"/>
                          <a:cs typeface="Arial" panose="020B0604020202020204" pitchFamily="34" charset="0"/>
                        </a:rPr>
                        <a:t>Placebo</a:t>
                      </a:r>
                      <a:br>
                        <a:rPr lang="en-NZ" sz="1600" b="1" dirty="0">
                          <a:solidFill>
                            <a:schemeClr val="bg1"/>
                          </a:solidFill>
                          <a:latin typeface="Arial Narrow" panose="020B0606020202030204" pitchFamily="34" charset="0"/>
                          <a:cs typeface="Arial" panose="020B0604020202020204" pitchFamily="34" charset="0"/>
                        </a:rPr>
                      </a:br>
                      <a:r>
                        <a:rPr lang="en-NZ" sz="1600" dirty="0">
                          <a:solidFill>
                            <a:schemeClr val="bg1"/>
                          </a:solidFill>
                          <a:latin typeface="Arial Narrow" panose="020B0606020202030204" pitchFamily="34" charset="0"/>
                          <a:cs typeface="Arial" panose="020B0604020202020204" pitchFamily="34" charset="0"/>
                        </a:rPr>
                        <a:t>(N=131)</a:t>
                      </a:r>
                      <a:endParaRPr lang="en-US" sz="1600" dirty="0">
                        <a:solidFill>
                          <a:schemeClr val="bg1"/>
                        </a:solidFill>
                        <a:latin typeface="Arial Narrow" panose="020B0606020202030204" pitchFamily="34" charset="0"/>
                        <a:cs typeface="Arial" panose="020B0604020202020204" pitchFamily="34" charset="0"/>
                      </a:endParaRPr>
                    </a:p>
                  </a:txBody>
                  <a:tcPr marL="141085" marR="141085" marT="70543" marB="70543" anchor="ctr">
                    <a:lnL>
                      <a:noFill/>
                    </a:lnL>
                    <a:lnR w="12700" cmpd="sng">
                      <a:noFill/>
                    </a:lnR>
                    <a:lnT w="12700" cmpd="sng">
                      <a:noFill/>
                    </a:lnT>
                    <a:lnB w="12700" cmpd="sng">
                      <a:noFill/>
                    </a:lnB>
                    <a:lnTlToBr w="12700" cmpd="sng">
                      <a:noFill/>
                      <a:prstDash val="solid"/>
                    </a:lnTlToBr>
                    <a:lnBlToTr w="12700" cmpd="sng">
                      <a:noFill/>
                      <a:prstDash val="solid"/>
                    </a:lnBlToTr>
                    <a:solidFill>
                      <a:srgbClr val="003865"/>
                    </a:solidFill>
                  </a:tcPr>
                </a:tc>
                <a:extLst>
                  <a:ext uri="{0D108BD9-81ED-4DB2-BD59-A6C34878D82A}">
                    <a16:rowId xmlns:a16="http://schemas.microsoft.com/office/drawing/2014/main" val="422251691"/>
                  </a:ext>
                </a:extLst>
              </a:tr>
              <a:tr h="360660">
                <a:tc>
                  <a:txBody>
                    <a:bodyPr/>
                    <a:lstStyle/>
                    <a:p>
                      <a:pPr algn="r">
                        <a:lnSpc>
                          <a:spcPct val="85000"/>
                        </a:lnSpc>
                      </a:pPr>
                      <a:r>
                        <a:rPr lang="en-NZ" sz="1600" b="1" dirty="0">
                          <a:latin typeface="Arial Narrow" panose="020B0606020202030204" pitchFamily="34" charset="0"/>
                          <a:cs typeface="Arial" panose="020B0604020202020204" pitchFamily="34" charset="0"/>
                        </a:rPr>
                        <a:t>Events, </a:t>
                      </a:r>
                      <a:r>
                        <a:rPr lang="en-NZ" sz="1600" b="0" dirty="0">
                          <a:latin typeface="Arial Narrow" panose="020B0606020202030204" pitchFamily="34" charset="0"/>
                          <a:cs typeface="Arial" panose="020B0604020202020204" pitchFamily="34" charset="0"/>
                        </a:rPr>
                        <a:t>n (%) </a:t>
                      </a:r>
                      <a:endParaRPr lang="en-US" sz="1600" b="0" dirty="0">
                        <a:latin typeface="Arial Narrow" panose="020B0606020202030204" pitchFamily="34" charset="0"/>
                        <a:cs typeface="Arial" panose="020B0604020202020204" pitchFamily="34" charset="0"/>
                      </a:endParaRPr>
                    </a:p>
                  </a:txBody>
                  <a:tcPr marL="141085" marR="141085" marT="70543" marB="70543">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85000"/>
                        </a:lnSpc>
                      </a:pPr>
                      <a:r>
                        <a:rPr lang="en-US" sz="1600" dirty="0">
                          <a:latin typeface="Arial Narrow" panose="020B0606020202030204" pitchFamily="34" charset="0"/>
                          <a:cs typeface="Arial" panose="020B0604020202020204" pitchFamily="34" charset="0"/>
                        </a:rPr>
                        <a:t>84 (32.3)</a:t>
                      </a:r>
                    </a:p>
                  </a:txBody>
                  <a:tcPr marL="141085" marR="141085" marT="70543" marB="70543" anchor="ctr">
                    <a:lnL>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85000"/>
                        </a:lnSpc>
                      </a:pPr>
                      <a:r>
                        <a:rPr lang="en-US" sz="1600" dirty="0">
                          <a:latin typeface="Arial Narrow" panose="020B0606020202030204" pitchFamily="34" charset="0"/>
                          <a:cs typeface="Arial" panose="020B0604020202020204" pitchFamily="34" charset="0"/>
                        </a:rPr>
                        <a:t>65 (49.6)</a:t>
                      </a:r>
                    </a:p>
                  </a:txBody>
                  <a:tcPr marL="141085" marR="141085" marT="70543" marB="70543" anchor="ct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41884274"/>
                  </a:ext>
                </a:extLst>
              </a:tr>
              <a:tr h="360660">
                <a:tc>
                  <a:txBody>
                    <a:bodyPr/>
                    <a:lstStyle/>
                    <a:p>
                      <a:pPr marL="0" algn="r" defTabSz="457200" rtl="0" eaLnBrk="1" latinLnBrk="0" hangingPunct="1">
                        <a:lnSpc>
                          <a:spcPct val="85000"/>
                        </a:lnSpc>
                      </a:pPr>
                      <a:r>
                        <a:rPr lang="en-NZ" sz="1600" b="1" kern="1200" dirty="0">
                          <a:solidFill>
                            <a:schemeClr val="dk1"/>
                          </a:solidFill>
                          <a:latin typeface="Arial Narrow" panose="020B0606020202030204" pitchFamily="34" charset="0"/>
                          <a:ea typeface="+mn-ea"/>
                          <a:cs typeface="Arial" panose="020B0604020202020204" pitchFamily="34" charset="0"/>
                        </a:rPr>
                        <a:t>Median OS, </a:t>
                      </a:r>
                      <a:r>
                        <a:rPr lang="en-NZ" sz="1600" b="0" kern="1200" dirty="0">
                          <a:solidFill>
                            <a:schemeClr val="dk1"/>
                          </a:solidFill>
                          <a:latin typeface="Arial Narrow" panose="020B0606020202030204" pitchFamily="34" charset="0"/>
                          <a:ea typeface="+mn-ea"/>
                          <a:cs typeface="Arial" panose="020B0604020202020204" pitchFamily="34" charset="0"/>
                        </a:rPr>
                        <a:t>months</a:t>
                      </a:r>
                      <a:endParaRPr lang="en-US" sz="1600" b="0" kern="1200" dirty="0">
                        <a:solidFill>
                          <a:schemeClr val="dk1"/>
                        </a:solidFill>
                        <a:latin typeface="Arial Narrow" panose="020B0606020202030204" pitchFamily="34" charset="0"/>
                        <a:ea typeface="+mn-ea"/>
                        <a:cs typeface="Arial" panose="020B0604020202020204" pitchFamily="34" charset="0"/>
                      </a:endParaRPr>
                    </a:p>
                  </a:txBody>
                  <a:tcPr marL="141085" marR="141085" marT="70543" marB="70543">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457200" rtl="0" eaLnBrk="1" latinLnBrk="0" hangingPunct="1">
                        <a:lnSpc>
                          <a:spcPct val="85000"/>
                        </a:lnSpc>
                      </a:pPr>
                      <a:r>
                        <a:rPr lang="en-US" sz="1600" b="1" kern="1200" dirty="0">
                          <a:solidFill>
                            <a:schemeClr val="dk1"/>
                          </a:solidFill>
                          <a:latin typeface="Arial Narrow" panose="020B0606020202030204" pitchFamily="34" charset="0"/>
                          <a:ea typeface="+mn-ea"/>
                          <a:cs typeface="Arial" panose="020B0604020202020204" pitchFamily="34" charset="0"/>
                        </a:rPr>
                        <a:t>NR</a:t>
                      </a:r>
                      <a:endParaRPr lang="en-US" sz="1600" b="1" kern="1200" baseline="30000" dirty="0">
                        <a:solidFill>
                          <a:schemeClr val="dk1"/>
                        </a:solidFill>
                        <a:latin typeface="Arial Narrow" panose="020B0606020202030204" pitchFamily="34" charset="0"/>
                        <a:ea typeface="+mn-ea"/>
                        <a:cs typeface="Arial" panose="020B0604020202020204" pitchFamily="34" charset="0"/>
                      </a:endParaRPr>
                    </a:p>
                  </a:txBody>
                  <a:tcPr marL="141085" marR="141085" marT="70543" marB="70543"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latinLnBrk="0" hangingPunct="1">
                        <a:lnSpc>
                          <a:spcPct val="85000"/>
                        </a:lnSpc>
                      </a:pPr>
                      <a:r>
                        <a:rPr lang="en-US" sz="1600" b="1" kern="1200" dirty="0">
                          <a:solidFill>
                            <a:schemeClr val="dk1"/>
                          </a:solidFill>
                          <a:latin typeface="Arial Narrow" panose="020B0606020202030204" pitchFamily="34" charset="0"/>
                          <a:ea typeface="+mn-ea"/>
                          <a:cs typeface="Arial" panose="020B0604020202020204" pitchFamily="34" charset="0"/>
                        </a:rPr>
                        <a:t>75.2</a:t>
                      </a:r>
                    </a:p>
                  </a:txBody>
                  <a:tcPr marL="141085" marR="141085" marT="70543" marB="70543" anchor="ctr">
                    <a:lnL>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58861866"/>
                  </a:ext>
                </a:extLst>
              </a:tr>
              <a:tr h="555613">
                <a:tc>
                  <a:txBody>
                    <a:bodyPr/>
                    <a:lstStyle/>
                    <a:p>
                      <a:pPr algn="r">
                        <a:lnSpc>
                          <a:spcPct val="85000"/>
                        </a:lnSpc>
                      </a:pPr>
                      <a:endParaRPr lang="en-US" sz="1600" b="1" dirty="0">
                        <a:latin typeface="Arial Narrow" panose="020B0606020202030204" pitchFamily="34" charset="0"/>
                        <a:cs typeface="Arial" panose="020B0604020202020204" pitchFamily="34" charset="0"/>
                      </a:endParaRPr>
                    </a:p>
                  </a:txBody>
                  <a:tcPr marL="141085" marR="141085" marT="70543" marB="70543">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gridSpan="2">
                  <a:txBody>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lang="en-NZ" sz="1600" b="1" dirty="0">
                          <a:latin typeface="Arial Narrow" panose="020B0606020202030204" pitchFamily="34" charset="0"/>
                          <a:cs typeface="Arial" panose="020B0604020202020204" pitchFamily="34" charset="0"/>
                        </a:rPr>
                        <a:t>HR 0.55</a:t>
                      </a:r>
                      <a:r>
                        <a:rPr lang="en-NZ" sz="1600" b="0" dirty="0">
                          <a:latin typeface="Arial Narrow" panose="020B0606020202030204" pitchFamily="34" charset="0"/>
                          <a:cs typeface="Arial" panose="020B0604020202020204" pitchFamily="34" charset="0"/>
                        </a:rPr>
                        <a:t> (</a:t>
                      </a:r>
                      <a:r>
                        <a:rPr lang="en-US" sz="1600" dirty="0">
                          <a:latin typeface="Arial Narrow" panose="020B0606020202030204" pitchFamily="34" charset="0"/>
                          <a:cs typeface="Arial" panose="020B0604020202020204" pitchFamily="34" charset="0"/>
                        </a:rPr>
                        <a:t>95% CI 0.40–0.76</a:t>
                      </a:r>
                      <a:r>
                        <a:rPr lang="en-US" sz="1600" i="0" dirty="0">
                          <a:latin typeface="Arial Narrow" panose="020B0606020202030204" pitchFamily="34" charset="0"/>
                          <a:cs typeface="Arial" panose="020B0604020202020204" pitchFamily="34" charset="0"/>
                        </a:rPr>
                        <a:t>); </a:t>
                      </a:r>
                      <a:r>
                        <a:rPr lang="en-US" sz="1600" i="1" dirty="0">
                          <a:latin typeface="Arial Narrow" panose="020B0606020202030204" pitchFamily="34" charset="0"/>
                        </a:rPr>
                        <a:t>P</a:t>
                      </a:r>
                      <a:r>
                        <a:rPr lang="en-US" sz="1600" i="0" dirty="0">
                          <a:latin typeface="Arial Narrow" panose="020B0606020202030204" pitchFamily="34" charset="0"/>
                          <a:cs typeface="Arial" panose="020B0604020202020204" pitchFamily="34" charset="0"/>
                        </a:rPr>
                        <a:t>=0.0004*</a:t>
                      </a:r>
                      <a:endParaRPr lang="en-US" sz="1600" i="0" baseline="30000" dirty="0">
                        <a:latin typeface="Arial Narrow" panose="020B0606020202030204" pitchFamily="34" charset="0"/>
                        <a:cs typeface="Arial" panose="020B0604020202020204" pitchFamily="34" charset="0"/>
                      </a:endParaRPr>
                    </a:p>
                  </a:txBody>
                  <a:tcPr marL="141085" marR="141085" marT="70543" marB="705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sz="1000" dirty="0"/>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989620145"/>
                  </a:ext>
                </a:extLst>
              </a:tr>
            </a:tbl>
          </a:graphicData>
        </a:graphic>
      </p:graphicFrame>
      <p:sp>
        <p:nvSpPr>
          <p:cNvPr id="791" name="TextBox 790">
            <a:extLst>
              <a:ext uri="{FF2B5EF4-FFF2-40B4-BE49-F238E27FC236}">
                <a16:creationId xmlns:a16="http://schemas.microsoft.com/office/drawing/2014/main" id="{4A9F18D5-886A-42E3-BB87-B25E8B401B88}"/>
              </a:ext>
            </a:extLst>
          </p:cNvPr>
          <p:cNvSpPr txBox="1"/>
          <p:nvPr/>
        </p:nvSpPr>
        <p:spPr>
          <a:xfrm>
            <a:off x="9128104" y="3454622"/>
            <a:ext cx="2698048" cy="1815882"/>
          </a:xfrm>
          <a:prstGeom prst="rect">
            <a:avLst/>
          </a:prstGeom>
          <a:solidFill>
            <a:srgbClr val="418E9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44.3% of patients in the placebo group received subsequent </a:t>
            </a:r>
            <a:br>
              <a:rPr kumimoji="0" lang="en-US" sz="1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PARP inhibitor therapy, compared with 14.6% of </a:t>
            </a:r>
            <a:br>
              <a:rPr kumimoji="0" lang="en-US" sz="1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patients in the </a:t>
            </a:r>
            <a:r>
              <a:rPr kumimoji="0" lang="en-US" sz="1600" b="0" i="0" u="none" strike="noStrike" kern="1200" cap="none" spc="0" normalizeH="0" baseline="0" noProof="0" dirty="0" err="1">
                <a:ln>
                  <a:noFill/>
                </a:ln>
                <a:solidFill>
                  <a:srgbClr val="FFFFFF"/>
                </a:solidFill>
                <a:effectLst/>
                <a:uLnTx/>
                <a:uFillTx/>
                <a:latin typeface="Arial Narrow" panose="020B0606020202030204" pitchFamily="34" charset="0"/>
                <a:ea typeface="+mn-ea"/>
                <a:cs typeface="Arial" panose="020B0604020202020204" pitchFamily="34" charset="0"/>
              </a:rPr>
              <a:t>olaparib</a:t>
            </a:r>
            <a:r>
              <a:rPr kumimoji="0" lang="en-US" sz="1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group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endParaRPr>
          </a:p>
        </p:txBody>
      </p:sp>
      <p:sp>
        <p:nvSpPr>
          <p:cNvPr id="792" name="Subtitle 4">
            <a:extLst>
              <a:ext uri="{FF2B5EF4-FFF2-40B4-BE49-F238E27FC236}">
                <a16:creationId xmlns:a16="http://schemas.microsoft.com/office/drawing/2014/main" id="{FB5D0CBA-2609-4C02-AA6B-87F39107232E}"/>
              </a:ext>
            </a:extLst>
          </p:cNvPr>
          <p:cNvSpPr txBox="1">
            <a:spLocks/>
          </p:cNvSpPr>
          <p:nvPr/>
        </p:nvSpPr>
        <p:spPr>
          <a:xfrm>
            <a:off x="246121" y="238059"/>
            <a:ext cx="11983057" cy="9049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Narrow"/>
              </a:rPr>
              <a:t>2022 SOLO1 7-year Survival Analysis </a:t>
            </a:r>
            <a:r>
              <a:rPr kumimoji="0" lang="en-GB" sz="2800" b="1" i="0" u="none" strike="noStrike" kern="1200" cap="none" spc="0" normalizeH="0" baseline="0" noProof="0" dirty="0">
                <a:ln>
                  <a:noFill/>
                </a:ln>
                <a:solidFill>
                  <a:srgbClr val="4BACC6">
                    <a:lumMod val="50000"/>
                  </a:srgbClr>
                </a:solidFill>
                <a:effectLst/>
                <a:uLnTx/>
                <a:uFillTx/>
                <a:latin typeface="Arial" panose="020B0604020202020204" pitchFamily="34" charset="0"/>
                <a:ea typeface="+mn-ea"/>
                <a:cs typeface="Arial" panose="020B0604020202020204" pitchFamily="34" charset="0"/>
                <a:sym typeface="Arial Narrow"/>
              </a:rPr>
              <a:t>(BRCA mutation carriers only)</a:t>
            </a:r>
            <a:r>
              <a:rPr kumimoji="0" lang="en-GB"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Narrow"/>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(ESMO 2022, JCO 9/2022)</a:t>
            </a:r>
            <a:endParaRPr kumimoji="0" lang="en-GB"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794" name="TextBox 793">
            <a:extLst>
              <a:ext uri="{FF2B5EF4-FFF2-40B4-BE49-F238E27FC236}">
                <a16:creationId xmlns:a16="http://schemas.microsoft.com/office/drawing/2014/main" id="{7141DE41-C39D-48F8-B2C0-7824686DE4BD}"/>
              </a:ext>
            </a:extLst>
          </p:cNvPr>
          <p:cNvSpPr txBox="1"/>
          <p:nvPr/>
        </p:nvSpPr>
        <p:spPr>
          <a:xfrm>
            <a:off x="8645602" y="5923410"/>
            <a:ext cx="320030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a:t>
            </a:r>
            <a:r>
              <a:rPr kumimoji="0" lang="en-US" sz="1200" b="0" i="1"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P</a:t>
            </a:r>
            <a:r>
              <a:rPr kumimoji="0" lang="en-US" sz="1200" b="0" i="0" u="none" strike="noStrike" kern="1200" cap="none" spc="0" normalizeH="0" baseline="0" noProof="0" dirty="0">
                <a:ln>
                  <a:noFill/>
                </a:ln>
                <a:solidFill>
                  <a:srgbClr val="000000"/>
                </a:solidFill>
                <a:effectLst/>
                <a:uLnTx/>
                <a:uFillTx/>
                <a:latin typeface="Arial Narrow" panose="020B0606020202030204" pitchFamily="34" charset="0"/>
                <a:ea typeface="MS Mincho" panose="02020609040205080304" pitchFamily="49" charset="-128"/>
                <a:cs typeface="+mn-cs"/>
              </a:rPr>
              <a:t>&lt;0.0001 required to declare statistical significance</a:t>
            </a:r>
            <a:endParaRPr kumimoji="0" lang="en-US"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p:txBody>
      </p:sp>
      <p:sp>
        <p:nvSpPr>
          <p:cNvPr id="399" name="Rectangle 398">
            <a:extLst>
              <a:ext uri="{FF2B5EF4-FFF2-40B4-BE49-F238E27FC236}">
                <a16:creationId xmlns:a16="http://schemas.microsoft.com/office/drawing/2014/main" id="{35B037D3-1F5F-4AB4-9CCE-314C4D97726C}"/>
              </a:ext>
            </a:extLst>
          </p:cNvPr>
          <p:cNvSpPr/>
          <p:nvPr/>
        </p:nvSpPr>
        <p:spPr>
          <a:xfrm>
            <a:off x="8686694" y="1950446"/>
            <a:ext cx="3155925" cy="1003996"/>
          </a:xfrm>
          <a:prstGeom prst="rect">
            <a:avLst/>
          </a:prstGeom>
          <a:noFill/>
          <a:ln w="53975" cap="flat" cmpd="sng" algn="ctr">
            <a:solidFill>
              <a:srgbClr val="C00000"/>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4165365522"/>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C07FB4-31DC-4812-9737-3340E5B0493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24013" t="22669" r="8968" b="8825"/>
          <a:stretch>
            <a:fillRect/>
          </a:stretch>
        </p:blipFill>
        <p:spPr>
          <a:xfrm>
            <a:off x="44682" y="132202"/>
            <a:ext cx="12147318" cy="6725798"/>
          </a:xfrm>
          <a:prstGeom prst="rect">
            <a:avLst/>
          </a:prstGeom>
        </p:spPr>
      </p:pic>
      <p:sp>
        <p:nvSpPr>
          <p:cNvPr id="4" name="TextBox 3">
            <a:extLst>
              <a:ext uri="{FF2B5EF4-FFF2-40B4-BE49-F238E27FC236}">
                <a16:creationId xmlns:a16="http://schemas.microsoft.com/office/drawing/2014/main" id="{B721D334-6B77-4DFE-8A7A-768AEC1A56C1}"/>
              </a:ext>
            </a:extLst>
          </p:cNvPr>
          <p:cNvSpPr txBox="1"/>
          <p:nvPr/>
        </p:nvSpPr>
        <p:spPr>
          <a:xfrm>
            <a:off x="5105400" y="4953000"/>
            <a:ext cx="568816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3-fold higher subsequent PARP inhibitor use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in placebo than niraparib arms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97A4F5A0-F51B-46AE-B2F4-B8F46226187B}"/>
              </a:ext>
            </a:extLst>
          </p:cNvPr>
          <p:cNvSpPr/>
          <p:nvPr/>
        </p:nvSpPr>
        <p:spPr>
          <a:xfrm>
            <a:off x="5029200" y="4953000"/>
            <a:ext cx="5688160" cy="762000"/>
          </a:xfrm>
          <a:prstGeom prst="rect">
            <a:avLst/>
          </a:prstGeom>
          <a:noFill/>
          <a:ln w="508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9ED58D22-310D-CEFF-DECA-C0D7C2A2DAEB}"/>
              </a:ext>
            </a:extLst>
          </p:cNvPr>
          <p:cNvSpPr/>
          <p:nvPr/>
        </p:nvSpPr>
        <p:spPr>
          <a:xfrm>
            <a:off x="5673687" y="6499952"/>
            <a:ext cx="6473631" cy="3580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AF7D552C-A8DC-00F0-9B91-6A9A53156894}"/>
              </a:ext>
            </a:extLst>
          </p:cNvPr>
          <p:cNvSpPr txBox="1"/>
          <p:nvPr/>
        </p:nvSpPr>
        <p:spPr>
          <a:xfrm>
            <a:off x="7645707" y="6519446"/>
            <a:ext cx="40114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Monk BJ et al. </a:t>
            </a:r>
            <a:r>
              <a:rPr kumimoji="0" lang="en-US" sz="1600" b="0" i="1" u="none" strike="noStrike" kern="1200" cap="none" spc="0" normalizeH="0" baseline="0" noProof="0" dirty="0">
                <a:ln>
                  <a:noFill/>
                </a:ln>
                <a:solidFill>
                  <a:prstClr val="black"/>
                </a:solidFill>
                <a:effectLst/>
                <a:uLnTx/>
                <a:uFillTx/>
                <a:latin typeface="Calibri"/>
                <a:ea typeface="+mn-ea"/>
                <a:cs typeface="+mn-cs"/>
              </a:rPr>
              <a:t>Ann Oncol </a:t>
            </a:r>
            <a:r>
              <a:rPr kumimoji="0" lang="en-US" sz="1600" b="0" i="0" u="none" strike="noStrike" kern="1200" cap="none" spc="0" normalizeH="0" baseline="0" noProof="0" dirty="0">
                <a:ln>
                  <a:noFill/>
                </a:ln>
                <a:solidFill>
                  <a:prstClr val="black"/>
                </a:solidFill>
                <a:effectLst/>
                <a:uLnTx/>
                <a:uFillTx/>
                <a:latin typeface="Calibri"/>
                <a:ea typeface="+mn-ea"/>
                <a:cs typeface="+mn-cs"/>
              </a:rPr>
              <a:t>2024;35(11):981-92.</a:t>
            </a:r>
          </a:p>
        </p:txBody>
      </p:sp>
      <p:sp>
        <p:nvSpPr>
          <p:cNvPr id="8" name="Rectangle 7">
            <a:extLst>
              <a:ext uri="{FF2B5EF4-FFF2-40B4-BE49-F238E27FC236}">
                <a16:creationId xmlns:a16="http://schemas.microsoft.com/office/drawing/2014/main" id="{64ACF5C9-1398-37BE-519E-F2D25B6C8F5C}"/>
              </a:ext>
            </a:extLst>
          </p:cNvPr>
          <p:cNvSpPr/>
          <p:nvPr/>
        </p:nvSpPr>
        <p:spPr>
          <a:xfrm>
            <a:off x="415636" y="132202"/>
            <a:ext cx="8823367" cy="5921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30798197-4B09-1A70-D8F3-C9E9D57FC538}"/>
              </a:ext>
            </a:extLst>
          </p:cNvPr>
          <p:cNvSpPr txBox="1"/>
          <p:nvPr/>
        </p:nvSpPr>
        <p:spPr>
          <a:xfrm>
            <a:off x="257926" y="78088"/>
            <a:ext cx="10047751" cy="58477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PRIMA Final OS (62.5% maturity in overall population)</a:t>
            </a:r>
          </a:p>
        </p:txBody>
      </p:sp>
    </p:spTree>
    <p:extLst>
      <p:ext uri="{BB962C8B-B14F-4D97-AF65-F5344CB8AC3E}">
        <p14:creationId xmlns:p14="http://schemas.microsoft.com/office/powerpoint/2010/main" val="1633562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CC63E5-A68B-1D3C-392D-D017D5842C5C}"/>
              </a:ext>
            </a:extLst>
          </p:cNvPr>
          <p:cNvSpPr/>
          <p:nvPr/>
        </p:nvSpPr>
        <p:spPr>
          <a:xfrm>
            <a:off x="5500784" y="6421593"/>
            <a:ext cx="6473631" cy="3580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itre 2">
            <a:extLst>
              <a:ext uri="{FF2B5EF4-FFF2-40B4-BE49-F238E27FC236}">
                <a16:creationId xmlns:a16="http://schemas.microsoft.com/office/drawing/2014/main" id="{AD56E418-30B0-4846-8C8B-F17414D2AC07}"/>
              </a:ext>
            </a:extLst>
          </p:cNvPr>
          <p:cNvSpPr>
            <a:spLocks noGrp="1"/>
          </p:cNvSpPr>
          <p:nvPr>
            <p:ph type="ctrTitle"/>
          </p:nvPr>
        </p:nvSpPr>
        <p:spPr>
          <a:xfrm>
            <a:off x="317548" y="432044"/>
            <a:ext cx="11213020" cy="576000"/>
          </a:xfrm>
        </p:spPr>
        <p:txBody>
          <a:bodyPr/>
          <a:lstStyle/>
          <a:p>
            <a:r>
              <a:rPr lang="en-GB" dirty="0"/>
              <a:t>2022 PAOLA: </a:t>
            </a:r>
            <a:r>
              <a:rPr lang="en-GB" dirty="0">
                <a:solidFill>
                  <a:srgbClr val="C00000"/>
                </a:solidFill>
              </a:rPr>
              <a:t>OS prolonged in </a:t>
            </a:r>
            <a:r>
              <a:rPr lang="fr-FR" dirty="0">
                <a:solidFill>
                  <a:srgbClr val="C00000"/>
                </a:solidFill>
              </a:rPr>
              <a:t>the HRD+ </a:t>
            </a:r>
            <a:r>
              <a:rPr lang="en-GB" dirty="0">
                <a:solidFill>
                  <a:srgbClr val="C00000"/>
                </a:solidFill>
              </a:rPr>
              <a:t>subgroup</a:t>
            </a:r>
            <a:br>
              <a:rPr lang="en-GB" dirty="0">
                <a:solidFill>
                  <a:srgbClr val="C00000"/>
                </a:solidFill>
              </a:rPr>
            </a:br>
            <a:r>
              <a:rPr lang="en-US" sz="2000" b="0" kern="1200" dirty="0">
                <a:solidFill>
                  <a:srgbClr val="003865"/>
                </a:solidFill>
                <a:latin typeface="Arial Narrow" panose="020B0606020202030204" pitchFamily="34" charset="0"/>
                <a:ea typeface="Arial Unicode MS" panose="020B0604020202020204" pitchFamily="34" charset="-128"/>
              </a:rPr>
              <a:t>HRD positive defined as a </a:t>
            </a:r>
            <a:r>
              <a:rPr lang="en-US" sz="2000" b="0" kern="1200" dirty="0" err="1">
                <a:solidFill>
                  <a:srgbClr val="003865"/>
                </a:solidFill>
                <a:latin typeface="Arial Narrow" panose="020B0606020202030204" pitchFamily="34" charset="0"/>
                <a:ea typeface="Arial Unicode MS" panose="020B0604020202020204" pitchFamily="34" charset="-128"/>
              </a:rPr>
              <a:t>tBRCAm</a:t>
            </a:r>
            <a:r>
              <a:rPr lang="en-US" sz="2000" b="0" kern="1200" dirty="0">
                <a:solidFill>
                  <a:srgbClr val="003865"/>
                </a:solidFill>
                <a:latin typeface="Arial Narrow" panose="020B0606020202030204" pitchFamily="34" charset="0"/>
                <a:ea typeface="Arial Unicode MS" panose="020B0604020202020204" pitchFamily="34" charset="-128"/>
              </a:rPr>
              <a:t> and/or genomic instability </a:t>
            </a:r>
            <a:r>
              <a:rPr lang="en-US" sz="2000" b="0" kern="1200" dirty="0">
                <a:solidFill>
                  <a:srgbClr val="003865"/>
                </a:solidFill>
                <a:latin typeface="Arial Narrow" panose="020B0606020202030204" pitchFamily="34" charset="0"/>
                <a:ea typeface="Arial Unicode MS" panose="020B0604020202020204" pitchFamily="34" charset="-128"/>
                <a:cs typeface="Arial" panose="020B0604020202020204" pitchFamily="34" charset="0"/>
              </a:rPr>
              <a:t>score of ≥42 on the Myriad </a:t>
            </a:r>
            <a:r>
              <a:rPr lang="en-US" sz="2000" b="0" kern="1200" dirty="0" err="1">
                <a:solidFill>
                  <a:srgbClr val="003865"/>
                </a:solidFill>
                <a:latin typeface="Arial Narrow" panose="020B0606020202030204" pitchFamily="34" charset="0"/>
                <a:ea typeface="Arial Unicode MS" panose="020B0604020202020204" pitchFamily="34" charset="-128"/>
                <a:cs typeface="Arial" panose="020B0604020202020204" pitchFamily="34" charset="0"/>
              </a:rPr>
              <a:t>myChoice</a:t>
            </a:r>
            <a:r>
              <a:rPr lang="en-US" sz="2000" b="0" kern="1200" dirty="0">
                <a:solidFill>
                  <a:srgbClr val="003865"/>
                </a:solidFill>
                <a:latin typeface="Arial Narrow" panose="020B0606020202030204" pitchFamily="34" charset="0"/>
                <a:ea typeface="Arial Unicode MS" panose="020B0604020202020204" pitchFamily="34" charset="-128"/>
                <a:cs typeface="Arial" panose="020B0604020202020204" pitchFamily="34" charset="0"/>
              </a:rPr>
              <a:t> HRD Plus assay</a:t>
            </a:r>
            <a:endParaRPr lang="en-GB" sz="2000" dirty="0">
              <a:solidFill>
                <a:srgbClr val="C00000"/>
              </a:solidFill>
            </a:endParaRPr>
          </a:p>
        </p:txBody>
      </p:sp>
      <p:graphicFrame>
        <p:nvGraphicFramePr>
          <p:cNvPr id="6" name="Table 5">
            <a:extLst>
              <a:ext uri="{FF2B5EF4-FFF2-40B4-BE49-F238E27FC236}">
                <a16:creationId xmlns:a16="http://schemas.microsoft.com/office/drawing/2014/main" id="{61895042-7DE7-4E0E-B173-B5584D100F27}"/>
              </a:ext>
            </a:extLst>
          </p:cNvPr>
          <p:cNvGraphicFramePr>
            <a:graphicFrameLocks noGrp="1"/>
          </p:cNvGraphicFramePr>
          <p:nvPr/>
        </p:nvGraphicFramePr>
        <p:xfrm>
          <a:off x="7106646" y="1193801"/>
          <a:ext cx="4753396" cy="2440103"/>
        </p:xfrm>
        <a:graphic>
          <a:graphicData uri="http://schemas.openxmlformats.org/drawingml/2006/table">
            <a:tbl>
              <a:tblPr firstRow="1" bandRow="1">
                <a:tableStyleId>{B301B821-A1FF-4177-AEE7-76D212191A09}</a:tableStyleId>
              </a:tblPr>
              <a:tblGrid>
                <a:gridCol w="2091172">
                  <a:extLst>
                    <a:ext uri="{9D8B030D-6E8A-4147-A177-3AD203B41FA5}">
                      <a16:colId xmlns:a16="http://schemas.microsoft.com/office/drawing/2014/main" val="2244434444"/>
                    </a:ext>
                  </a:extLst>
                </a:gridCol>
                <a:gridCol w="1331112">
                  <a:extLst>
                    <a:ext uri="{9D8B030D-6E8A-4147-A177-3AD203B41FA5}">
                      <a16:colId xmlns:a16="http://schemas.microsoft.com/office/drawing/2014/main" val="3804996999"/>
                    </a:ext>
                  </a:extLst>
                </a:gridCol>
                <a:gridCol w="1331112">
                  <a:extLst>
                    <a:ext uri="{9D8B030D-6E8A-4147-A177-3AD203B41FA5}">
                      <a16:colId xmlns:a16="http://schemas.microsoft.com/office/drawing/2014/main" val="227492736"/>
                    </a:ext>
                  </a:extLst>
                </a:gridCol>
              </a:tblGrid>
              <a:tr h="770891">
                <a:tc>
                  <a:txBody>
                    <a:bodyPr/>
                    <a:lstStyle/>
                    <a:p>
                      <a:endParaRPr lang="en-US" sz="1300" b="1" dirty="0">
                        <a:latin typeface="Arial Narrow" panose="020B0606020202030204" pitchFamily="34" charset="0"/>
                      </a:endParaRPr>
                    </a:p>
                  </a:txBody>
                  <a:tcPr marL="161291" marR="161291" marT="80645" marB="80645">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300" dirty="0">
                          <a:latin typeface="Arial Narrow" panose="020B0606020202030204" pitchFamily="34" charset="0"/>
                        </a:rPr>
                        <a:t>Olaparib + bevacizumab </a:t>
                      </a:r>
                      <a:br>
                        <a:rPr lang="en-NZ" sz="1300" dirty="0">
                          <a:latin typeface="Arial Narrow" panose="020B0606020202030204" pitchFamily="34" charset="0"/>
                        </a:rPr>
                      </a:br>
                      <a:r>
                        <a:rPr lang="en-NZ" sz="1300" dirty="0">
                          <a:latin typeface="Arial Narrow" panose="020B0606020202030204" pitchFamily="34" charset="0"/>
                        </a:rPr>
                        <a:t>(N=255)</a:t>
                      </a:r>
                      <a:endParaRPr lang="en-US" sz="1300" dirty="0">
                        <a:latin typeface="Arial Narrow" panose="020B0606020202030204" pitchFamily="34" charset="0"/>
                      </a:endParaRPr>
                    </a:p>
                  </a:txBody>
                  <a:tcPr marL="161291" marR="161291" marT="80645" marB="80645">
                    <a:lnL>
                      <a:noFill/>
                    </a:lnL>
                    <a:lnR>
                      <a:noFill/>
                    </a:lnR>
                    <a:lnT w="12700" cmpd="sng">
                      <a:noFill/>
                    </a:lnT>
                    <a:lnB w="12700" cmpd="sng">
                      <a:noFill/>
                    </a:lnB>
                    <a:lnTlToBr w="12700" cmpd="sng">
                      <a:noFill/>
                      <a:prstDash val="solid"/>
                    </a:lnTlToBr>
                    <a:lnBlToTr w="12700" cmpd="sng">
                      <a:noFill/>
                      <a:prstDash val="solid"/>
                    </a:lnBlToTr>
                    <a:solidFill>
                      <a:srgbClr val="990033"/>
                    </a:solidFill>
                  </a:tcPr>
                </a:tc>
                <a:tc>
                  <a:txBody>
                    <a:bodyPr/>
                    <a:lstStyle/>
                    <a:p>
                      <a:pPr algn="ctr"/>
                      <a:r>
                        <a:rPr lang="en-NZ" sz="1300" dirty="0">
                          <a:latin typeface="Arial Narrow" panose="020B0606020202030204" pitchFamily="34" charset="0"/>
                        </a:rPr>
                        <a:t>Placebo + bevacizumab</a:t>
                      </a:r>
                      <a:br>
                        <a:rPr lang="en-NZ" sz="1300" dirty="0">
                          <a:latin typeface="Arial Narrow" panose="020B0606020202030204" pitchFamily="34" charset="0"/>
                        </a:rPr>
                      </a:br>
                      <a:r>
                        <a:rPr lang="en-NZ" sz="1300" dirty="0">
                          <a:latin typeface="Arial Narrow" panose="020B0606020202030204" pitchFamily="34" charset="0"/>
                        </a:rPr>
                        <a:t>(N=132)</a:t>
                      </a:r>
                      <a:endParaRPr lang="en-US" sz="1300" dirty="0">
                        <a:latin typeface="Arial Narrow" panose="020B0606020202030204" pitchFamily="34" charset="0"/>
                      </a:endParaRPr>
                    </a:p>
                  </a:txBody>
                  <a:tcPr marL="161291" marR="161291" marT="80645" marB="80645">
                    <a:lnL>
                      <a:noFill/>
                    </a:lnL>
                    <a:lnR w="12700" cmpd="sng">
                      <a:noFill/>
                    </a:lnR>
                    <a:lnT w="12700" cmpd="sng">
                      <a:noFill/>
                    </a:lnT>
                    <a:lnB w="12700" cmpd="sng">
                      <a:noFill/>
                    </a:lnB>
                    <a:lnTlToBr w="12700" cmpd="sng">
                      <a:noFill/>
                      <a:prstDash val="solid"/>
                    </a:lnTlToBr>
                    <a:lnBlToTr w="12700" cmpd="sng">
                      <a:noFill/>
                      <a:prstDash val="solid"/>
                    </a:lnBlToTr>
                    <a:solidFill>
                      <a:srgbClr val="56639D"/>
                    </a:solidFill>
                  </a:tcPr>
                </a:tc>
                <a:extLst>
                  <a:ext uri="{0D108BD9-81ED-4DB2-BD59-A6C34878D82A}">
                    <a16:rowId xmlns:a16="http://schemas.microsoft.com/office/drawing/2014/main" val="422251691"/>
                  </a:ext>
                </a:extLst>
              </a:tr>
              <a:tr h="396788">
                <a:tc>
                  <a:txBody>
                    <a:bodyPr/>
                    <a:lstStyle/>
                    <a:p>
                      <a:pPr algn="r"/>
                      <a:r>
                        <a:rPr lang="en-NZ" sz="1300" b="1" dirty="0">
                          <a:latin typeface="Arial Narrow" panose="020B0606020202030204" pitchFamily="34" charset="0"/>
                        </a:rPr>
                        <a:t>Events, </a:t>
                      </a:r>
                      <a:r>
                        <a:rPr lang="en-NZ" sz="1300" b="0" dirty="0">
                          <a:latin typeface="Arial Narrow" panose="020B0606020202030204" pitchFamily="34" charset="0"/>
                        </a:rPr>
                        <a:t>n (%)</a:t>
                      </a:r>
                      <a:endParaRPr lang="en-US" sz="1300" b="0" dirty="0">
                        <a:latin typeface="Arial Narrow" panose="020B0606020202030204" pitchFamily="34" charset="0"/>
                      </a:endParaRPr>
                    </a:p>
                  </a:txBody>
                  <a:tcPr marL="161291" marR="161291" marT="80645" marB="80645">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300" dirty="0">
                          <a:latin typeface="Arial Narrow" panose="020B0606020202030204" pitchFamily="34" charset="0"/>
                        </a:rPr>
                        <a:t> 93 (36.5)</a:t>
                      </a:r>
                    </a:p>
                  </a:txBody>
                  <a:tcPr marL="161291" marR="161291" marT="80645" marB="80645" anchor="ctr">
                    <a:lnL>
                      <a:noFill/>
                    </a:lnL>
                    <a:lnR>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300" dirty="0">
                          <a:latin typeface="Arial Narrow" panose="020B0606020202030204" pitchFamily="34" charset="0"/>
                        </a:rPr>
                        <a:t>69 (52.3)</a:t>
                      </a:r>
                    </a:p>
                  </a:txBody>
                  <a:tcPr marL="161291" marR="161291" marT="80645" marB="80645" anchor="ct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41884274"/>
                  </a:ext>
                </a:extLst>
              </a:tr>
              <a:tr h="396788">
                <a:tc>
                  <a:txBody>
                    <a:bodyPr/>
                    <a:lstStyle/>
                    <a:p>
                      <a:pPr marL="0" algn="r" defTabSz="457200" rtl="0" eaLnBrk="1" latinLnBrk="0" hangingPunct="1"/>
                      <a:r>
                        <a:rPr lang="en-NZ" sz="1300" b="1" kern="1200" dirty="0">
                          <a:solidFill>
                            <a:schemeClr val="tx1"/>
                          </a:solidFill>
                          <a:latin typeface="Arial Narrow" panose="020B0606020202030204" pitchFamily="34" charset="0"/>
                          <a:ea typeface="+mn-ea"/>
                          <a:cs typeface="+mn-cs"/>
                        </a:rPr>
                        <a:t>Median OS, </a:t>
                      </a:r>
                      <a:r>
                        <a:rPr lang="en-NZ" sz="1300" b="0" kern="1200" dirty="0">
                          <a:solidFill>
                            <a:schemeClr val="tx1"/>
                          </a:solidFill>
                          <a:latin typeface="Arial Narrow" panose="020B0606020202030204" pitchFamily="34" charset="0"/>
                          <a:ea typeface="+mn-ea"/>
                          <a:cs typeface="+mn-cs"/>
                        </a:rPr>
                        <a:t>months</a:t>
                      </a:r>
                      <a:endParaRPr lang="en-US" sz="1300" b="0" kern="1200" dirty="0">
                        <a:solidFill>
                          <a:schemeClr val="tx1"/>
                        </a:solidFill>
                        <a:latin typeface="Arial Narrow" panose="020B0606020202030204" pitchFamily="34" charset="0"/>
                        <a:ea typeface="+mn-ea"/>
                        <a:cs typeface="+mn-cs"/>
                      </a:endParaRPr>
                    </a:p>
                  </a:txBody>
                  <a:tcPr marL="161291" marR="161291" marT="80645" marB="80645">
                    <a:lnL w="12700" cmpd="sng">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ctr" defTabSz="457200" rtl="0" eaLnBrk="1" latinLnBrk="0" hangingPunct="1"/>
                      <a:r>
                        <a:rPr lang="en-US" sz="1300" b="1" kern="1200" dirty="0">
                          <a:solidFill>
                            <a:schemeClr val="tx1"/>
                          </a:solidFill>
                          <a:latin typeface="Arial Narrow" panose="020B0606020202030204" pitchFamily="34" charset="0"/>
                          <a:ea typeface="+mn-ea"/>
                          <a:cs typeface="+mn-cs"/>
                        </a:rPr>
                        <a:t>75.2 </a:t>
                      </a:r>
                      <a:r>
                        <a:rPr lang="en-US" sz="1300" b="0" kern="1200" dirty="0">
                          <a:solidFill>
                            <a:schemeClr val="tx1"/>
                          </a:solidFill>
                          <a:latin typeface="Arial Narrow" panose="020B0606020202030204" pitchFamily="34" charset="0"/>
                          <a:ea typeface="+mn-ea"/>
                          <a:cs typeface="+mn-cs"/>
                        </a:rPr>
                        <a:t>(unstable)*</a:t>
                      </a:r>
                    </a:p>
                  </a:txBody>
                  <a:tcPr marL="161291" marR="161291" marT="80645" marB="80645"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latinLnBrk="0" hangingPunct="1"/>
                      <a:r>
                        <a:rPr lang="en-US" sz="1300" b="1" kern="1200" dirty="0">
                          <a:solidFill>
                            <a:schemeClr val="dk1"/>
                          </a:solidFill>
                          <a:latin typeface="Arial Narrow" panose="020B0606020202030204" pitchFamily="34" charset="0"/>
                          <a:ea typeface="+mn-ea"/>
                          <a:cs typeface="+mn-cs"/>
                        </a:rPr>
                        <a:t>57.3</a:t>
                      </a:r>
                    </a:p>
                  </a:txBody>
                  <a:tcPr marL="161291" marR="161291" marT="80645" marB="80645" anchor="ct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56098950"/>
                  </a:ext>
                </a:extLst>
              </a:tr>
              <a:tr h="396788">
                <a:tc>
                  <a:txBody>
                    <a:bodyPr/>
                    <a:lstStyle/>
                    <a:p>
                      <a:pPr marL="0" marR="0" lvl="0" indent="0" algn="r" defTabSz="457200" rtl="0" eaLnBrk="1" fontAlgn="auto" latinLnBrk="0" hangingPunct="1">
                        <a:lnSpc>
                          <a:spcPct val="100000"/>
                        </a:lnSpc>
                        <a:spcBef>
                          <a:spcPts val="0"/>
                        </a:spcBef>
                        <a:spcAft>
                          <a:spcPts val="0"/>
                        </a:spcAft>
                        <a:buClr>
                          <a:srgbClr val="000000"/>
                        </a:buClr>
                        <a:buSzTx/>
                        <a:buFont typeface="Arial"/>
                        <a:buNone/>
                        <a:tabLst/>
                        <a:defRPr/>
                      </a:pPr>
                      <a:r>
                        <a:rPr lang="en-US" sz="1300" b="1" kern="1200" dirty="0">
                          <a:solidFill>
                            <a:schemeClr val="dk1"/>
                          </a:solidFill>
                          <a:latin typeface="Arial Narrow" panose="020B0606020202030204" pitchFamily="34" charset="0"/>
                          <a:ea typeface="+mn-ea"/>
                          <a:cs typeface="+mn-cs"/>
                        </a:rPr>
                        <a:t>5-year OS rate</a:t>
                      </a:r>
                      <a:r>
                        <a:rPr lang="en-US" sz="1300" b="0" kern="1200" dirty="0">
                          <a:solidFill>
                            <a:schemeClr val="dk1"/>
                          </a:solidFill>
                          <a:latin typeface="Arial Narrow" panose="020B0606020202030204" pitchFamily="34" charset="0"/>
                          <a:ea typeface="+mn-ea"/>
                          <a:cs typeface="+mn-cs"/>
                        </a:rPr>
                        <a:t>, % </a:t>
                      </a:r>
                    </a:p>
                  </a:txBody>
                  <a:tcPr marL="161291" marR="161291" marT="80645" marB="80645">
                    <a:lnL w="12700" cmpd="sng">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ctr" defTabSz="457200" rtl="0" eaLnBrk="1" latinLnBrk="0" hangingPunct="1"/>
                      <a:r>
                        <a:rPr lang="en-US" sz="1300" b="1" kern="1200" dirty="0">
                          <a:solidFill>
                            <a:schemeClr val="tx1"/>
                          </a:solidFill>
                          <a:latin typeface="Arial Narrow" panose="020B0606020202030204" pitchFamily="34" charset="0"/>
                          <a:ea typeface="+mn-ea"/>
                          <a:cs typeface="+mn-cs"/>
                        </a:rPr>
                        <a:t>65.5</a:t>
                      </a:r>
                    </a:p>
                  </a:txBody>
                  <a:tcPr marL="161291" marR="161291" marT="80645" marB="80645"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latinLnBrk="0" hangingPunct="1"/>
                      <a:r>
                        <a:rPr lang="en-US" sz="1300" b="1" kern="1200" dirty="0">
                          <a:solidFill>
                            <a:schemeClr val="dk1"/>
                          </a:solidFill>
                          <a:latin typeface="Arial Narrow" panose="020B0606020202030204" pitchFamily="34" charset="0"/>
                          <a:ea typeface="+mn-ea"/>
                          <a:cs typeface="+mn-cs"/>
                        </a:rPr>
                        <a:t>48.4</a:t>
                      </a:r>
                    </a:p>
                  </a:txBody>
                  <a:tcPr marL="161291" marR="161291" marT="80645" marB="80645" anchor="ctr">
                    <a:lnL>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94247922"/>
                  </a:ext>
                </a:extLst>
              </a:tr>
              <a:tr h="478848">
                <a:tc>
                  <a:txBody>
                    <a:bodyPr/>
                    <a:lstStyle/>
                    <a:p>
                      <a:pPr algn="r"/>
                      <a:endParaRPr lang="en-US" sz="1300" b="1" dirty="0">
                        <a:latin typeface="Arial Narrow" panose="020B0606020202030204" pitchFamily="34" charset="0"/>
                      </a:endParaRPr>
                    </a:p>
                  </a:txBody>
                  <a:tcPr marL="161291" marR="161291" marT="80645" marB="80645">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1300" b="1" dirty="0">
                          <a:latin typeface="Arial Narrow" panose="020B0606020202030204" pitchFamily="34" charset="0"/>
                        </a:rPr>
                        <a:t>HR 0.62 </a:t>
                      </a:r>
                      <a:r>
                        <a:rPr lang="en-NZ" sz="1300" b="0" dirty="0">
                          <a:latin typeface="Arial Narrow" panose="020B0606020202030204" pitchFamily="34" charset="0"/>
                        </a:rPr>
                        <a:t>(</a:t>
                      </a:r>
                      <a:r>
                        <a:rPr lang="en-US" sz="1300" dirty="0">
                          <a:latin typeface="Arial Narrow" panose="020B0606020202030204" pitchFamily="34" charset="0"/>
                        </a:rPr>
                        <a:t>95% CI 0.45–0.85)  </a:t>
                      </a:r>
                      <a:endParaRPr lang="en-US" sz="1300" b="1" i="0" dirty="0">
                        <a:latin typeface="Arial Narrow" panose="020B0606020202030204" pitchFamily="34" charset="0"/>
                      </a:endParaRPr>
                    </a:p>
                  </a:txBody>
                  <a:tcPr marL="161291" marR="161291" marT="80645" marB="806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sz="1000" dirty="0"/>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989620145"/>
                  </a:ext>
                </a:extLst>
              </a:tr>
            </a:tbl>
          </a:graphicData>
        </a:graphic>
      </p:graphicFrame>
      <p:grpSp>
        <p:nvGrpSpPr>
          <p:cNvPr id="16" name="Group 15">
            <a:extLst>
              <a:ext uri="{FF2B5EF4-FFF2-40B4-BE49-F238E27FC236}">
                <a16:creationId xmlns:a16="http://schemas.microsoft.com/office/drawing/2014/main" id="{659A32FB-CBF5-43F6-873D-970328494F43}"/>
              </a:ext>
            </a:extLst>
          </p:cNvPr>
          <p:cNvGrpSpPr/>
          <p:nvPr/>
        </p:nvGrpSpPr>
        <p:grpSpPr>
          <a:xfrm>
            <a:off x="9046028" y="115985"/>
            <a:ext cx="3086579" cy="468384"/>
            <a:chOff x="5720912" y="144136"/>
            <a:chExt cx="3378544" cy="512689"/>
          </a:xfrm>
        </p:grpSpPr>
        <p:pic>
          <p:nvPicPr>
            <p:cNvPr id="17" name="Picture 16">
              <a:extLst>
                <a:ext uri="{FF2B5EF4-FFF2-40B4-BE49-F238E27FC236}">
                  <a16:creationId xmlns:a16="http://schemas.microsoft.com/office/drawing/2014/main" id="{5599C144-63A7-45FF-83A7-633960CD2BDB}"/>
                </a:ext>
              </a:extLst>
            </p:cNvPr>
            <p:cNvPicPr>
              <a:picLocks noChangeAspect="1"/>
            </p:cNvPicPr>
            <p:nvPr/>
          </p:nvPicPr>
          <p:blipFill>
            <a:blip r:embed="rId3"/>
            <a:stretch>
              <a:fillRect/>
            </a:stretch>
          </p:blipFill>
          <p:spPr>
            <a:xfrm>
              <a:off x="5720912" y="144136"/>
              <a:ext cx="1020536" cy="501316"/>
            </a:xfrm>
            <a:prstGeom prst="rect">
              <a:avLst/>
            </a:prstGeom>
          </p:spPr>
        </p:pic>
        <p:pic>
          <p:nvPicPr>
            <p:cNvPr id="18" name="Picture 17">
              <a:extLst>
                <a:ext uri="{FF2B5EF4-FFF2-40B4-BE49-F238E27FC236}">
                  <a16:creationId xmlns:a16="http://schemas.microsoft.com/office/drawing/2014/main" id="{38AFC4C7-68CE-4D65-ACF1-DF97BC6DB2A8}"/>
                </a:ext>
              </a:extLst>
            </p:cNvPr>
            <p:cNvPicPr>
              <a:picLocks noChangeAspect="1"/>
            </p:cNvPicPr>
            <p:nvPr/>
          </p:nvPicPr>
          <p:blipFill>
            <a:blip r:embed="rId4"/>
            <a:stretch>
              <a:fillRect/>
            </a:stretch>
          </p:blipFill>
          <p:spPr>
            <a:xfrm>
              <a:off x="6814924" y="167814"/>
              <a:ext cx="957476" cy="489011"/>
            </a:xfrm>
            <a:prstGeom prst="rect">
              <a:avLst/>
            </a:prstGeom>
          </p:spPr>
        </p:pic>
        <p:pic>
          <p:nvPicPr>
            <p:cNvPr id="19" name="Picture 18">
              <a:extLst>
                <a:ext uri="{FF2B5EF4-FFF2-40B4-BE49-F238E27FC236}">
                  <a16:creationId xmlns:a16="http://schemas.microsoft.com/office/drawing/2014/main" id="{9DCBC7B8-0436-4EF8-B06E-9DB3FDFA6566}"/>
                </a:ext>
              </a:extLst>
            </p:cNvPr>
            <p:cNvPicPr>
              <a:picLocks noChangeAspect="1"/>
            </p:cNvPicPr>
            <p:nvPr/>
          </p:nvPicPr>
          <p:blipFill>
            <a:blip r:embed="rId5"/>
            <a:stretch>
              <a:fillRect/>
            </a:stretch>
          </p:blipFill>
          <p:spPr>
            <a:xfrm>
              <a:off x="7875754" y="151624"/>
              <a:ext cx="1223702" cy="476558"/>
            </a:xfrm>
            <a:prstGeom prst="rect">
              <a:avLst/>
            </a:prstGeom>
          </p:spPr>
        </p:pic>
      </p:grpSp>
      <p:grpSp>
        <p:nvGrpSpPr>
          <p:cNvPr id="4" name="Group 3">
            <a:extLst>
              <a:ext uri="{FF2B5EF4-FFF2-40B4-BE49-F238E27FC236}">
                <a16:creationId xmlns:a16="http://schemas.microsoft.com/office/drawing/2014/main" id="{F0D58318-B32C-4837-94FB-6DA9079EA325}"/>
              </a:ext>
            </a:extLst>
          </p:cNvPr>
          <p:cNvGrpSpPr/>
          <p:nvPr/>
        </p:nvGrpSpPr>
        <p:grpSpPr>
          <a:xfrm>
            <a:off x="108792" y="1362714"/>
            <a:ext cx="8222408" cy="4591394"/>
            <a:chOff x="-61301" y="1041341"/>
            <a:chExt cx="6538302" cy="3569864"/>
          </a:xfrm>
        </p:grpSpPr>
        <p:sp>
          <p:nvSpPr>
            <p:cNvPr id="12" name="TextBox 11">
              <a:extLst>
                <a:ext uri="{FF2B5EF4-FFF2-40B4-BE49-F238E27FC236}">
                  <a16:creationId xmlns:a16="http://schemas.microsoft.com/office/drawing/2014/main" id="{705E9860-E683-4FE3-8A11-472A1D4F4148}"/>
                </a:ext>
              </a:extLst>
            </p:cNvPr>
            <p:cNvSpPr txBox="1"/>
            <p:nvPr/>
          </p:nvSpPr>
          <p:spPr>
            <a:xfrm>
              <a:off x="1106821" y="4119180"/>
              <a:ext cx="5147442" cy="150150"/>
            </a:xfrm>
            <a:prstGeom prst="rect">
              <a:avLst/>
            </a:prstGeom>
            <a:noFill/>
          </p:spPr>
          <p:txBody>
            <a:bodyPr wrap="square" lIns="0" tIns="0" rIns="0" bIns="12192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Narrow"/>
                  <a:ea typeface="+mn-ea"/>
                  <a:cs typeface="Arial Narrow"/>
                </a:rPr>
                <a:t>Time from randomization (months)</a:t>
              </a:r>
            </a:p>
          </p:txBody>
        </p:sp>
        <p:grpSp>
          <p:nvGrpSpPr>
            <p:cNvPr id="13" name="Group 12">
              <a:extLst>
                <a:ext uri="{FF2B5EF4-FFF2-40B4-BE49-F238E27FC236}">
                  <a16:creationId xmlns:a16="http://schemas.microsoft.com/office/drawing/2014/main" id="{26210023-CA9B-4E5C-B915-033FA89BEAF5}"/>
                </a:ext>
              </a:extLst>
            </p:cNvPr>
            <p:cNvGrpSpPr/>
            <p:nvPr/>
          </p:nvGrpSpPr>
          <p:grpSpPr>
            <a:xfrm>
              <a:off x="-61301" y="4228176"/>
              <a:ext cx="6316359" cy="383029"/>
              <a:chOff x="2010205" y="4418158"/>
              <a:chExt cx="4272529" cy="355078"/>
            </a:xfrm>
          </p:grpSpPr>
          <p:sp>
            <p:nvSpPr>
              <p:cNvPr id="15" name="TextBox 14">
                <a:extLst>
                  <a:ext uri="{FF2B5EF4-FFF2-40B4-BE49-F238E27FC236}">
                    <a16:creationId xmlns:a16="http://schemas.microsoft.com/office/drawing/2014/main" id="{8B69D439-EC83-4E1E-9034-61CF80C38C23}"/>
                  </a:ext>
                </a:extLst>
              </p:cNvPr>
              <p:cNvSpPr txBox="1"/>
              <p:nvPr/>
            </p:nvSpPr>
            <p:spPr>
              <a:xfrm>
                <a:off x="2707678" y="4534593"/>
                <a:ext cx="174901" cy="236719"/>
              </a:xfrm>
              <a:prstGeom prst="rect">
                <a:avLst/>
              </a:prstGeom>
              <a:noFill/>
            </p:spPr>
            <p:txBody>
              <a:bodyPr wrap="square" lIns="0" tIns="0" rIns="0" bIns="0" rtlCol="0">
                <a:spAutoFit/>
              </a:bodyPr>
              <a:lstStyle/>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B30031"/>
                    </a:solidFill>
                    <a:effectLst/>
                    <a:uLnTx/>
                    <a:uFillTx/>
                    <a:latin typeface="Arial Narrow"/>
                    <a:ea typeface="+mn-ea"/>
                    <a:cs typeface="Arial Narrow"/>
                  </a:rPr>
                  <a:t>255</a:t>
                </a:r>
              </a:p>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4F639F"/>
                    </a:solidFill>
                    <a:effectLst/>
                    <a:uLnTx/>
                    <a:uFillTx/>
                    <a:latin typeface="Arial Narrow"/>
                    <a:ea typeface="+mn-ea"/>
                    <a:cs typeface="Arial Narrow"/>
                  </a:rPr>
                  <a:t>132</a:t>
                </a:r>
                <a:endParaRPr kumimoji="0" lang="en-GB" sz="1067"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20" name="TextBox 19">
                <a:extLst>
                  <a:ext uri="{FF2B5EF4-FFF2-40B4-BE49-F238E27FC236}">
                    <a16:creationId xmlns:a16="http://schemas.microsoft.com/office/drawing/2014/main" id="{45DF61CD-B919-4B07-B7B3-6A4FC23D7B75}"/>
                  </a:ext>
                </a:extLst>
              </p:cNvPr>
              <p:cNvSpPr txBox="1"/>
              <p:nvPr/>
            </p:nvSpPr>
            <p:spPr>
              <a:xfrm>
                <a:off x="2010205" y="4418158"/>
                <a:ext cx="651913" cy="355078"/>
              </a:xfrm>
              <a:prstGeom prst="rect">
                <a:avLst/>
              </a:prstGeom>
              <a:noFill/>
            </p:spPr>
            <p:txBody>
              <a:bodyPr wrap="square" lIns="0" tIns="0" rIns="0" bIns="0" rtlCol="0">
                <a:spAutoFit/>
              </a:bodyPr>
              <a:lstStyle/>
              <a:p>
                <a:pPr marL="0" marR="0" lvl="0" indent="0" algn="r" defTabSz="1075246"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Arial Narrow"/>
                    <a:ea typeface="+mn-ea"/>
                    <a:cs typeface="Arial Narrow"/>
                  </a:rPr>
                  <a:t>No. at risk</a:t>
                </a:r>
              </a:p>
              <a:p>
                <a:pPr marL="0" marR="0" lvl="0" indent="0" algn="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B30031"/>
                    </a:solidFill>
                    <a:effectLst/>
                    <a:uLnTx/>
                    <a:uFillTx/>
                    <a:latin typeface="Arial Narrow"/>
                    <a:ea typeface="+mn-ea"/>
                    <a:cs typeface="Arial Narrow"/>
                  </a:rPr>
                  <a:t>Olaparib + bevacizumab </a:t>
                </a:r>
              </a:p>
              <a:p>
                <a:pPr marL="0" marR="0" lvl="0" indent="0" algn="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4F639F"/>
                    </a:solidFill>
                    <a:effectLst/>
                    <a:uLnTx/>
                    <a:uFillTx/>
                    <a:latin typeface="Arial Narrow"/>
                    <a:ea typeface="+mn-ea"/>
                    <a:cs typeface="Arial Narrow"/>
                  </a:rPr>
                  <a:t>Placebo + bevacizumab</a:t>
                </a:r>
                <a:endParaRPr kumimoji="0" lang="en-GB" sz="1067"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21" name="TextBox 20">
                <a:extLst>
                  <a:ext uri="{FF2B5EF4-FFF2-40B4-BE49-F238E27FC236}">
                    <a16:creationId xmlns:a16="http://schemas.microsoft.com/office/drawing/2014/main" id="{EC3E870B-E94F-4A21-A861-39E912B06690}"/>
                  </a:ext>
                </a:extLst>
              </p:cNvPr>
              <p:cNvSpPr txBox="1"/>
              <p:nvPr/>
            </p:nvSpPr>
            <p:spPr>
              <a:xfrm>
                <a:off x="2844203" y="4534593"/>
                <a:ext cx="174901" cy="236719"/>
              </a:xfrm>
              <a:prstGeom prst="rect">
                <a:avLst/>
              </a:prstGeom>
              <a:noFill/>
            </p:spPr>
            <p:txBody>
              <a:bodyPr wrap="square" lIns="0" tIns="0" rIns="0" bIns="0" rtlCol="0">
                <a:spAutoFit/>
              </a:bodyPr>
              <a:lstStyle/>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B30031"/>
                    </a:solidFill>
                    <a:effectLst/>
                    <a:uLnTx/>
                    <a:uFillTx/>
                    <a:latin typeface="Arial Narrow"/>
                    <a:ea typeface="+mn-ea"/>
                    <a:cs typeface="Arial Narrow"/>
                  </a:rPr>
                  <a:t>253</a:t>
                </a:r>
              </a:p>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4F639F"/>
                    </a:solidFill>
                    <a:effectLst/>
                    <a:uLnTx/>
                    <a:uFillTx/>
                    <a:latin typeface="Arial Narrow"/>
                    <a:ea typeface="+mn-ea"/>
                    <a:cs typeface="Arial Narrow"/>
                  </a:rPr>
                  <a:t>130</a:t>
                </a:r>
                <a:endParaRPr kumimoji="0" lang="en-GB" sz="1067"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22" name="TextBox 21">
                <a:extLst>
                  <a:ext uri="{FF2B5EF4-FFF2-40B4-BE49-F238E27FC236}">
                    <a16:creationId xmlns:a16="http://schemas.microsoft.com/office/drawing/2014/main" id="{2541D25F-B0BC-4C9A-B2B7-42FED4F5D6AC}"/>
                  </a:ext>
                </a:extLst>
              </p:cNvPr>
              <p:cNvSpPr txBox="1"/>
              <p:nvPr/>
            </p:nvSpPr>
            <p:spPr>
              <a:xfrm>
                <a:off x="2977553" y="4534593"/>
                <a:ext cx="174901" cy="236719"/>
              </a:xfrm>
              <a:prstGeom prst="rect">
                <a:avLst/>
              </a:prstGeom>
              <a:noFill/>
            </p:spPr>
            <p:txBody>
              <a:bodyPr wrap="square" lIns="0" tIns="0" rIns="0" bIns="0" rtlCol="0">
                <a:spAutoFit/>
              </a:bodyPr>
              <a:lstStyle/>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B30031"/>
                    </a:solidFill>
                    <a:effectLst/>
                    <a:uLnTx/>
                    <a:uFillTx/>
                    <a:latin typeface="Arial Narrow"/>
                    <a:ea typeface="+mn-ea"/>
                    <a:cs typeface="Arial Narrow"/>
                  </a:rPr>
                  <a:t>253</a:t>
                </a:r>
              </a:p>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4F639F"/>
                    </a:solidFill>
                    <a:effectLst/>
                    <a:uLnTx/>
                    <a:uFillTx/>
                    <a:latin typeface="Arial Narrow"/>
                    <a:ea typeface="+mn-ea"/>
                    <a:cs typeface="Arial Narrow"/>
                  </a:rPr>
                  <a:t>129</a:t>
                </a:r>
                <a:endParaRPr kumimoji="0" lang="en-GB" sz="1067"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23" name="TextBox 22">
                <a:extLst>
                  <a:ext uri="{FF2B5EF4-FFF2-40B4-BE49-F238E27FC236}">
                    <a16:creationId xmlns:a16="http://schemas.microsoft.com/office/drawing/2014/main" id="{8235816E-0936-41AE-AE94-FD7A6A7FB0C5}"/>
                  </a:ext>
                </a:extLst>
              </p:cNvPr>
              <p:cNvSpPr txBox="1"/>
              <p:nvPr/>
            </p:nvSpPr>
            <p:spPr>
              <a:xfrm>
                <a:off x="3107728" y="4534593"/>
                <a:ext cx="174901" cy="236719"/>
              </a:xfrm>
              <a:prstGeom prst="rect">
                <a:avLst/>
              </a:prstGeom>
              <a:noFill/>
            </p:spPr>
            <p:txBody>
              <a:bodyPr wrap="square" lIns="0" tIns="0" rIns="0" bIns="0" rtlCol="0">
                <a:spAutoFit/>
              </a:bodyPr>
              <a:lstStyle/>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B30031"/>
                    </a:solidFill>
                    <a:effectLst/>
                    <a:uLnTx/>
                    <a:uFillTx/>
                    <a:latin typeface="Arial Narrow"/>
                    <a:ea typeface="+mn-ea"/>
                    <a:cs typeface="Arial Narrow"/>
                  </a:rPr>
                  <a:t>252</a:t>
                </a:r>
              </a:p>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4F639F"/>
                    </a:solidFill>
                    <a:effectLst/>
                    <a:uLnTx/>
                    <a:uFillTx/>
                    <a:latin typeface="Arial Narrow"/>
                    <a:ea typeface="+mn-ea"/>
                    <a:cs typeface="Arial Narrow"/>
                  </a:rPr>
                  <a:t>128</a:t>
                </a:r>
                <a:endParaRPr kumimoji="0" lang="en-GB" sz="1067"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24" name="TextBox 23">
                <a:extLst>
                  <a:ext uri="{FF2B5EF4-FFF2-40B4-BE49-F238E27FC236}">
                    <a16:creationId xmlns:a16="http://schemas.microsoft.com/office/drawing/2014/main" id="{D6005712-D360-40CD-A183-80937118AD64}"/>
                  </a:ext>
                </a:extLst>
              </p:cNvPr>
              <p:cNvSpPr txBox="1"/>
              <p:nvPr/>
            </p:nvSpPr>
            <p:spPr>
              <a:xfrm>
                <a:off x="3241078" y="4534593"/>
                <a:ext cx="174901" cy="236719"/>
              </a:xfrm>
              <a:prstGeom prst="rect">
                <a:avLst/>
              </a:prstGeom>
              <a:noFill/>
            </p:spPr>
            <p:txBody>
              <a:bodyPr wrap="square" lIns="0" tIns="0" rIns="0" bIns="0" rtlCol="0">
                <a:spAutoFit/>
              </a:bodyPr>
              <a:lstStyle/>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B30031"/>
                    </a:solidFill>
                    <a:effectLst/>
                    <a:uLnTx/>
                    <a:uFillTx/>
                    <a:latin typeface="Arial Narrow"/>
                    <a:ea typeface="+mn-ea"/>
                    <a:cs typeface="Arial Narrow"/>
                  </a:rPr>
                  <a:t>252</a:t>
                </a:r>
              </a:p>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4F639F"/>
                    </a:solidFill>
                    <a:effectLst/>
                    <a:uLnTx/>
                    <a:uFillTx/>
                    <a:latin typeface="Arial Narrow"/>
                    <a:ea typeface="+mn-ea"/>
                    <a:cs typeface="Arial Narrow"/>
                  </a:rPr>
                  <a:t>126</a:t>
                </a:r>
                <a:endParaRPr kumimoji="0" lang="en-GB" sz="1067"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25" name="TextBox 24">
                <a:extLst>
                  <a:ext uri="{FF2B5EF4-FFF2-40B4-BE49-F238E27FC236}">
                    <a16:creationId xmlns:a16="http://schemas.microsoft.com/office/drawing/2014/main" id="{F7C106AF-8012-4AF1-B956-C49109A3129C}"/>
                  </a:ext>
                </a:extLst>
              </p:cNvPr>
              <p:cNvSpPr txBox="1"/>
              <p:nvPr/>
            </p:nvSpPr>
            <p:spPr>
              <a:xfrm>
                <a:off x="3371253" y="4534593"/>
                <a:ext cx="174901" cy="236719"/>
              </a:xfrm>
              <a:prstGeom prst="rect">
                <a:avLst/>
              </a:prstGeom>
              <a:noFill/>
            </p:spPr>
            <p:txBody>
              <a:bodyPr wrap="square" lIns="0" tIns="0" rIns="0" bIns="0" rtlCol="0">
                <a:spAutoFit/>
              </a:bodyPr>
              <a:lstStyle/>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B30031"/>
                    </a:solidFill>
                    <a:effectLst/>
                    <a:uLnTx/>
                    <a:uFillTx/>
                    <a:latin typeface="Arial Narrow"/>
                    <a:ea typeface="+mn-ea"/>
                    <a:cs typeface="Arial Narrow"/>
                  </a:rPr>
                  <a:t>244</a:t>
                </a:r>
              </a:p>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4F639F"/>
                    </a:solidFill>
                    <a:effectLst/>
                    <a:uLnTx/>
                    <a:uFillTx/>
                    <a:latin typeface="Arial Narrow"/>
                    <a:ea typeface="+mn-ea"/>
                    <a:cs typeface="Arial Narrow"/>
                  </a:rPr>
                  <a:t>121</a:t>
                </a:r>
                <a:endParaRPr kumimoji="0" lang="en-GB" sz="1067"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26" name="TextBox 25">
                <a:extLst>
                  <a:ext uri="{FF2B5EF4-FFF2-40B4-BE49-F238E27FC236}">
                    <a16:creationId xmlns:a16="http://schemas.microsoft.com/office/drawing/2014/main" id="{CA365A72-0FFD-4B10-856F-98158045917C}"/>
                  </a:ext>
                </a:extLst>
              </p:cNvPr>
              <p:cNvSpPr txBox="1"/>
              <p:nvPr/>
            </p:nvSpPr>
            <p:spPr>
              <a:xfrm>
                <a:off x="3501428" y="4534593"/>
                <a:ext cx="174901" cy="236719"/>
              </a:xfrm>
              <a:prstGeom prst="rect">
                <a:avLst/>
              </a:prstGeom>
              <a:noFill/>
            </p:spPr>
            <p:txBody>
              <a:bodyPr wrap="square" lIns="0" tIns="0" rIns="0" bIns="0" rtlCol="0">
                <a:spAutoFit/>
              </a:bodyPr>
              <a:lstStyle/>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B30031"/>
                    </a:solidFill>
                    <a:effectLst/>
                    <a:uLnTx/>
                    <a:uFillTx/>
                    <a:latin typeface="Arial Narrow"/>
                    <a:ea typeface="+mn-ea"/>
                    <a:cs typeface="Arial Narrow"/>
                  </a:rPr>
                  <a:t>238</a:t>
                </a:r>
              </a:p>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4F639F"/>
                    </a:solidFill>
                    <a:effectLst/>
                    <a:uLnTx/>
                    <a:uFillTx/>
                    <a:latin typeface="Arial Narrow"/>
                    <a:ea typeface="+mn-ea"/>
                    <a:cs typeface="Arial Narrow"/>
                  </a:rPr>
                  <a:t>117</a:t>
                </a:r>
                <a:endParaRPr kumimoji="0" lang="en-GB" sz="1067"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27" name="TextBox 26">
                <a:extLst>
                  <a:ext uri="{FF2B5EF4-FFF2-40B4-BE49-F238E27FC236}">
                    <a16:creationId xmlns:a16="http://schemas.microsoft.com/office/drawing/2014/main" id="{B41B302D-1347-42ED-9913-B515D6999415}"/>
                  </a:ext>
                </a:extLst>
              </p:cNvPr>
              <p:cNvSpPr txBox="1"/>
              <p:nvPr/>
            </p:nvSpPr>
            <p:spPr>
              <a:xfrm>
                <a:off x="3628158" y="4534593"/>
                <a:ext cx="174901" cy="236719"/>
              </a:xfrm>
              <a:prstGeom prst="rect">
                <a:avLst/>
              </a:prstGeom>
              <a:noFill/>
            </p:spPr>
            <p:txBody>
              <a:bodyPr wrap="square" lIns="0" tIns="0" rIns="0" bIns="0" rtlCol="0">
                <a:spAutoFit/>
              </a:bodyPr>
              <a:lstStyle/>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B30031"/>
                    </a:solidFill>
                    <a:effectLst/>
                    <a:uLnTx/>
                    <a:uFillTx/>
                    <a:latin typeface="Arial Narrow"/>
                    <a:ea typeface="+mn-ea"/>
                    <a:cs typeface="Arial Narrow"/>
                  </a:rPr>
                  <a:t>231</a:t>
                </a:r>
              </a:p>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4F639F"/>
                    </a:solidFill>
                    <a:effectLst/>
                    <a:uLnTx/>
                    <a:uFillTx/>
                    <a:latin typeface="Arial Narrow"/>
                    <a:ea typeface="+mn-ea"/>
                    <a:cs typeface="Arial Narrow"/>
                  </a:rPr>
                  <a:t>114</a:t>
                </a:r>
                <a:endParaRPr kumimoji="0" lang="en-GB" sz="1067"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28" name="TextBox 27">
                <a:extLst>
                  <a:ext uri="{FF2B5EF4-FFF2-40B4-BE49-F238E27FC236}">
                    <a16:creationId xmlns:a16="http://schemas.microsoft.com/office/drawing/2014/main" id="{6EA921DB-4D6B-48A7-ABC0-C00C9071FAFB}"/>
                  </a:ext>
                </a:extLst>
              </p:cNvPr>
              <p:cNvSpPr txBox="1"/>
              <p:nvPr/>
            </p:nvSpPr>
            <p:spPr>
              <a:xfrm>
                <a:off x="3758333" y="4534593"/>
                <a:ext cx="174901" cy="236719"/>
              </a:xfrm>
              <a:prstGeom prst="rect">
                <a:avLst/>
              </a:prstGeom>
              <a:noFill/>
            </p:spPr>
            <p:txBody>
              <a:bodyPr wrap="square" lIns="0" tIns="0" rIns="0" bIns="0" rtlCol="0">
                <a:spAutoFit/>
              </a:bodyPr>
              <a:lstStyle/>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B30031"/>
                    </a:solidFill>
                    <a:effectLst/>
                    <a:uLnTx/>
                    <a:uFillTx/>
                    <a:latin typeface="Arial Narrow"/>
                    <a:ea typeface="+mn-ea"/>
                    <a:cs typeface="Arial Narrow"/>
                  </a:rPr>
                  <a:t>225</a:t>
                </a:r>
              </a:p>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4F639F"/>
                    </a:solidFill>
                    <a:effectLst/>
                    <a:uLnTx/>
                    <a:uFillTx/>
                    <a:latin typeface="Arial Narrow"/>
                    <a:ea typeface="+mn-ea"/>
                    <a:cs typeface="Arial Narrow"/>
                  </a:rPr>
                  <a:t>109</a:t>
                </a:r>
                <a:endParaRPr kumimoji="0" lang="en-GB" sz="1067"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29" name="TextBox 28">
                <a:extLst>
                  <a:ext uri="{FF2B5EF4-FFF2-40B4-BE49-F238E27FC236}">
                    <a16:creationId xmlns:a16="http://schemas.microsoft.com/office/drawing/2014/main" id="{8E5D1D92-08D2-4403-AB1F-AB55B97E7867}"/>
                  </a:ext>
                </a:extLst>
              </p:cNvPr>
              <p:cNvSpPr txBox="1"/>
              <p:nvPr/>
            </p:nvSpPr>
            <p:spPr>
              <a:xfrm>
                <a:off x="3894858" y="4534593"/>
                <a:ext cx="174901" cy="236719"/>
              </a:xfrm>
              <a:prstGeom prst="rect">
                <a:avLst/>
              </a:prstGeom>
              <a:noFill/>
            </p:spPr>
            <p:txBody>
              <a:bodyPr wrap="square" lIns="0" tIns="0" rIns="0" bIns="0" rtlCol="0">
                <a:spAutoFit/>
              </a:bodyPr>
              <a:lstStyle/>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B30031"/>
                    </a:solidFill>
                    <a:effectLst/>
                    <a:uLnTx/>
                    <a:uFillTx/>
                    <a:latin typeface="Arial Narrow"/>
                    <a:ea typeface="+mn-ea"/>
                    <a:cs typeface="Arial Narrow"/>
                  </a:rPr>
                  <a:t>215</a:t>
                </a:r>
              </a:p>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4F639F"/>
                    </a:solidFill>
                    <a:effectLst/>
                    <a:uLnTx/>
                    <a:uFillTx/>
                    <a:latin typeface="Arial Narrow"/>
                    <a:ea typeface="+mn-ea"/>
                    <a:cs typeface="Arial Narrow"/>
                  </a:rPr>
                  <a:t>105</a:t>
                </a:r>
                <a:endParaRPr kumimoji="0" lang="en-GB" sz="1067"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30" name="TextBox 29">
                <a:extLst>
                  <a:ext uri="{FF2B5EF4-FFF2-40B4-BE49-F238E27FC236}">
                    <a16:creationId xmlns:a16="http://schemas.microsoft.com/office/drawing/2014/main" id="{E3A94C6C-1AA3-44F8-8DFE-3D224F6E8FA3}"/>
                  </a:ext>
                </a:extLst>
              </p:cNvPr>
              <p:cNvSpPr txBox="1"/>
              <p:nvPr/>
            </p:nvSpPr>
            <p:spPr>
              <a:xfrm>
                <a:off x="4025033" y="4534593"/>
                <a:ext cx="174901" cy="236719"/>
              </a:xfrm>
              <a:prstGeom prst="rect">
                <a:avLst/>
              </a:prstGeom>
              <a:noFill/>
            </p:spPr>
            <p:txBody>
              <a:bodyPr wrap="square" lIns="0" tIns="0" rIns="0" bIns="0" rtlCol="0">
                <a:spAutoFit/>
              </a:bodyPr>
              <a:lstStyle/>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B30031"/>
                    </a:solidFill>
                    <a:effectLst/>
                    <a:uLnTx/>
                    <a:uFillTx/>
                    <a:latin typeface="Arial Narrow"/>
                    <a:ea typeface="+mn-ea"/>
                    <a:cs typeface="Arial Narrow"/>
                  </a:rPr>
                  <a:t>205</a:t>
                </a:r>
              </a:p>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4F639F"/>
                    </a:solidFill>
                    <a:effectLst/>
                    <a:uLnTx/>
                    <a:uFillTx/>
                    <a:latin typeface="Arial Narrow"/>
                    <a:ea typeface="+mn-ea"/>
                    <a:cs typeface="Arial Narrow"/>
                  </a:rPr>
                  <a:t>100</a:t>
                </a:r>
                <a:endParaRPr kumimoji="0" lang="en-GB" sz="1067"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31" name="TextBox 30">
                <a:extLst>
                  <a:ext uri="{FF2B5EF4-FFF2-40B4-BE49-F238E27FC236}">
                    <a16:creationId xmlns:a16="http://schemas.microsoft.com/office/drawing/2014/main" id="{4EC8FF25-E3E7-4777-A970-39FD455CC38D}"/>
                  </a:ext>
                </a:extLst>
              </p:cNvPr>
              <p:cNvSpPr txBox="1"/>
              <p:nvPr/>
            </p:nvSpPr>
            <p:spPr>
              <a:xfrm>
                <a:off x="4148858" y="4534593"/>
                <a:ext cx="174901" cy="236719"/>
              </a:xfrm>
              <a:prstGeom prst="rect">
                <a:avLst/>
              </a:prstGeom>
              <a:noFill/>
            </p:spPr>
            <p:txBody>
              <a:bodyPr wrap="square" lIns="0" tIns="0" rIns="0" bIns="0" rtlCol="0">
                <a:spAutoFit/>
              </a:bodyPr>
              <a:lstStyle/>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B30031"/>
                    </a:solidFill>
                    <a:effectLst/>
                    <a:uLnTx/>
                    <a:uFillTx/>
                    <a:latin typeface="Arial Narrow"/>
                    <a:ea typeface="+mn-ea"/>
                    <a:cs typeface="Arial Narrow"/>
                  </a:rPr>
                  <a:t>200</a:t>
                </a:r>
              </a:p>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4F639F"/>
                    </a:solidFill>
                    <a:effectLst/>
                    <a:uLnTx/>
                    <a:uFillTx/>
                    <a:latin typeface="Arial Narrow"/>
                    <a:ea typeface="+mn-ea"/>
                    <a:cs typeface="Arial Narrow"/>
                  </a:rPr>
                  <a:t>96</a:t>
                </a:r>
                <a:endParaRPr kumimoji="0" lang="en-GB" sz="1067"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32" name="TextBox 31">
                <a:extLst>
                  <a:ext uri="{FF2B5EF4-FFF2-40B4-BE49-F238E27FC236}">
                    <a16:creationId xmlns:a16="http://schemas.microsoft.com/office/drawing/2014/main" id="{98101B66-512C-4B10-B318-0E47EE2C7F04}"/>
                  </a:ext>
                </a:extLst>
              </p:cNvPr>
              <p:cNvSpPr txBox="1"/>
              <p:nvPr/>
            </p:nvSpPr>
            <p:spPr>
              <a:xfrm>
                <a:off x="4285383" y="4534593"/>
                <a:ext cx="174901" cy="236719"/>
              </a:xfrm>
              <a:prstGeom prst="rect">
                <a:avLst/>
              </a:prstGeom>
              <a:noFill/>
            </p:spPr>
            <p:txBody>
              <a:bodyPr wrap="square" lIns="0" tIns="0" rIns="0" bIns="0" rtlCol="0">
                <a:spAutoFit/>
              </a:bodyPr>
              <a:lstStyle/>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B30031"/>
                    </a:solidFill>
                    <a:effectLst/>
                    <a:uLnTx/>
                    <a:uFillTx/>
                    <a:latin typeface="Arial Narrow"/>
                    <a:ea typeface="+mn-ea"/>
                    <a:cs typeface="Arial Narrow"/>
                  </a:rPr>
                  <a:t>195</a:t>
                </a:r>
              </a:p>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4F639F"/>
                    </a:solidFill>
                    <a:effectLst/>
                    <a:uLnTx/>
                    <a:uFillTx/>
                    <a:latin typeface="Arial Narrow"/>
                    <a:ea typeface="+mn-ea"/>
                    <a:cs typeface="Arial Narrow"/>
                  </a:rPr>
                  <a:t>91</a:t>
                </a:r>
                <a:endParaRPr kumimoji="0" lang="en-GB" sz="1067"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33" name="TextBox 32">
                <a:extLst>
                  <a:ext uri="{FF2B5EF4-FFF2-40B4-BE49-F238E27FC236}">
                    <a16:creationId xmlns:a16="http://schemas.microsoft.com/office/drawing/2014/main" id="{1C08B94F-930A-4C51-9A10-837AE0214612}"/>
                  </a:ext>
                </a:extLst>
              </p:cNvPr>
              <p:cNvSpPr txBox="1"/>
              <p:nvPr/>
            </p:nvSpPr>
            <p:spPr>
              <a:xfrm>
                <a:off x="4415558" y="4534593"/>
                <a:ext cx="174901" cy="236719"/>
              </a:xfrm>
              <a:prstGeom prst="rect">
                <a:avLst/>
              </a:prstGeom>
              <a:noFill/>
            </p:spPr>
            <p:txBody>
              <a:bodyPr wrap="square" lIns="0" tIns="0" rIns="0" bIns="0" rtlCol="0">
                <a:spAutoFit/>
              </a:bodyPr>
              <a:lstStyle/>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B30031"/>
                    </a:solidFill>
                    <a:effectLst/>
                    <a:uLnTx/>
                    <a:uFillTx/>
                    <a:latin typeface="Arial Narrow"/>
                    <a:ea typeface="+mn-ea"/>
                    <a:cs typeface="Arial Narrow"/>
                  </a:rPr>
                  <a:t>189</a:t>
                </a:r>
              </a:p>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4F639F"/>
                    </a:solidFill>
                    <a:effectLst/>
                    <a:uLnTx/>
                    <a:uFillTx/>
                    <a:latin typeface="Arial Narrow"/>
                    <a:ea typeface="+mn-ea"/>
                    <a:cs typeface="Arial Narrow"/>
                  </a:rPr>
                  <a:t>89</a:t>
                </a:r>
                <a:endParaRPr kumimoji="0" lang="en-GB" sz="1067"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34" name="TextBox 33">
                <a:extLst>
                  <a:ext uri="{FF2B5EF4-FFF2-40B4-BE49-F238E27FC236}">
                    <a16:creationId xmlns:a16="http://schemas.microsoft.com/office/drawing/2014/main" id="{4BC2F476-D3EC-4947-842F-1790DFB65CF4}"/>
                  </a:ext>
                </a:extLst>
              </p:cNvPr>
              <p:cNvSpPr txBox="1"/>
              <p:nvPr/>
            </p:nvSpPr>
            <p:spPr>
              <a:xfrm>
                <a:off x="4545733" y="4534593"/>
                <a:ext cx="174901" cy="236719"/>
              </a:xfrm>
              <a:prstGeom prst="rect">
                <a:avLst/>
              </a:prstGeom>
              <a:noFill/>
            </p:spPr>
            <p:txBody>
              <a:bodyPr wrap="square" lIns="0" tIns="0" rIns="0" bIns="0" rtlCol="0">
                <a:spAutoFit/>
              </a:bodyPr>
              <a:lstStyle/>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B30031"/>
                    </a:solidFill>
                    <a:effectLst/>
                    <a:uLnTx/>
                    <a:uFillTx/>
                    <a:latin typeface="Arial Narrow"/>
                    <a:ea typeface="+mn-ea"/>
                    <a:cs typeface="Arial Narrow"/>
                  </a:rPr>
                  <a:t>183</a:t>
                </a:r>
              </a:p>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4F639F"/>
                    </a:solidFill>
                    <a:effectLst/>
                    <a:uLnTx/>
                    <a:uFillTx/>
                    <a:latin typeface="Arial Narrow"/>
                    <a:ea typeface="+mn-ea"/>
                    <a:cs typeface="Arial Narrow"/>
                  </a:rPr>
                  <a:t>86</a:t>
                </a:r>
                <a:endParaRPr kumimoji="0" lang="en-GB" sz="1067"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35" name="TextBox 34">
                <a:extLst>
                  <a:ext uri="{FF2B5EF4-FFF2-40B4-BE49-F238E27FC236}">
                    <a16:creationId xmlns:a16="http://schemas.microsoft.com/office/drawing/2014/main" id="{70A34D72-4FAA-4A0C-9EAE-D505D9A181FC}"/>
                  </a:ext>
                </a:extLst>
              </p:cNvPr>
              <p:cNvSpPr txBox="1"/>
              <p:nvPr/>
            </p:nvSpPr>
            <p:spPr>
              <a:xfrm>
                <a:off x="4675908" y="4534593"/>
                <a:ext cx="174901" cy="236719"/>
              </a:xfrm>
              <a:prstGeom prst="rect">
                <a:avLst/>
              </a:prstGeom>
              <a:noFill/>
            </p:spPr>
            <p:txBody>
              <a:bodyPr wrap="square" lIns="0" tIns="0" rIns="0" bIns="0" rtlCol="0">
                <a:spAutoFit/>
              </a:bodyPr>
              <a:lstStyle/>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B30031"/>
                    </a:solidFill>
                    <a:effectLst/>
                    <a:uLnTx/>
                    <a:uFillTx/>
                    <a:latin typeface="Arial Narrow"/>
                    <a:ea typeface="+mn-ea"/>
                    <a:cs typeface="Arial Narrow"/>
                  </a:rPr>
                  <a:t>176</a:t>
                </a:r>
              </a:p>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4F639F"/>
                    </a:solidFill>
                    <a:effectLst/>
                    <a:uLnTx/>
                    <a:uFillTx/>
                    <a:latin typeface="Arial Narrow"/>
                    <a:ea typeface="+mn-ea"/>
                    <a:cs typeface="Arial Narrow"/>
                  </a:rPr>
                  <a:t>82</a:t>
                </a:r>
                <a:endParaRPr kumimoji="0" lang="en-GB" sz="1067"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36" name="TextBox 35">
                <a:extLst>
                  <a:ext uri="{FF2B5EF4-FFF2-40B4-BE49-F238E27FC236}">
                    <a16:creationId xmlns:a16="http://schemas.microsoft.com/office/drawing/2014/main" id="{F68B7C83-8410-444B-A1AF-913965ACA3AA}"/>
                  </a:ext>
                </a:extLst>
              </p:cNvPr>
              <p:cNvSpPr txBox="1"/>
              <p:nvPr/>
            </p:nvSpPr>
            <p:spPr>
              <a:xfrm>
                <a:off x="4806083" y="4534593"/>
                <a:ext cx="174901" cy="236719"/>
              </a:xfrm>
              <a:prstGeom prst="rect">
                <a:avLst/>
              </a:prstGeom>
              <a:noFill/>
            </p:spPr>
            <p:txBody>
              <a:bodyPr wrap="square" lIns="0" tIns="0" rIns="0" bIns="0" rtlCol="0">
                <a:spAutoFit/>
              </a:bodyPr>
              <a:lstStyle/>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B30031"/>
                    </a:solidFill>
                    <a:effectLst/>
                    <a:uLnTx/>
                    <a:uFillTx/>
                    <a:latin typeface="Arial Narrow"/>
                    <a:ea typeface="+mn-ea"/>
                    <a:cs typeface="Arial Narrow"/>
                  </a:rPr>
                  <a:t>174</a:t>
                </a:r>
              </a:p>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4F639F"/>
                    </a:solidFill>
                    <a:effectLst/>
                    <a:uLnTx/>
                    <a:uFillTx/>
                    <a:latin typeface="Arial Narrow"/>
                    <a:ea typeface="+mn-ea"/>
                    <a:cs typeface="Arial Narrow"/>
                  </a:rPr>
                  <a:t>79</a:t>
                </a:r>
                <a:endParaRPr kumimoji="0" lang="en-GB" sz="1067"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37" name="TextBox 36">
                <a:extLst>
                  <a:ext uri="{FF2B5EF4-FFF2-40B4-BE49-F238E27FC236}">
                    <a16:creationId xmlns:a16="http://schemas.microsoft.com/office/drawing/2014/main" id="{847D9A06-8B59-49CE-AD5B-82BC206E10DD}"/>
                  </a:ext>
                </a:extLst>
              </p:cNvPr>
              <p:cNvSpPr txBox="1"/>
              <p:nvPr/>
            </p:nvSpPr>
            <p:spPr>
              <a:xfrm>
                <a:off x="4933083" y="4534593"/>
                <a:ext cx="174901" cy="236719"/>
              </a:xfrm>
              <a:prstGeom prst="rect">
                <a:avLst/>
              </a:prstGeom>
              <a:noFill/>
            </p:spPr>
            <p:txBody>
              <a:bodyPr wrap="square" lIns="0" tIns="0" rIns="0" bIns="0" rtlCol="0">
                <a:spAutoFit/>
              </a:bodyPr>
              <a:lstStyle/>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B30031"/>
                    </a:solidFill>
                    <a:effectLst/>
                    <a:uLnTx/>
                    <a:uFillTx/>
                    <a:latin typeface="Arial Narrow"/>
                    <a:ea typeface="+mn-ea"/>
                    <a:cs typeface="Arial Narrow"/>
                  </a:rPr>
                  <a:t>170</a:t>
                </a:r>
              </a:p>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4F639F"/>
                    </a:solidFill>
                    <a:effectLst/>
                    <a:uLnTx/>
                    <a:uFillTx/>
                    <a:latin typeface="Arial Narrow"/>
                    <a:ea typeface="+mn-ea"/>
                    <a:cs typeface="Arial Narrow"/>
                  </a:rPr>
                  <a:t>77</a:t>
                </a:r>
                <a:endParaRPr kumimoji="0" lang="en-GB" sz="1067"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38" name="TextBox 37">
                <a:extLst>
                  <a:ext uri="{FF2B5EF4-FFF2-40B4-BE49-F238E27FC236}">
                    <a16:creationId xmlns:a16="http://schemas.microsoft.com/office/drawing/2014/main" id="{E55998F4-D13B-4A12-8E9D-8C16413DFFDA}"/>
                  </a:ext>
                </a:extLst>
              </p:cNvPr>
              <p:cNvSpPr txBox="1"/>
              <p:nvPr/>
            </p:nvSpPr>
            <p:spPr>
              <a:xfrm>
                <a:off x="5069608" y="4534593"/>
                <a:ext cx="174901" cy="236719"/>
              </a:xfrm>
              <a:prstGeom prst="rect">
                <a:avLst/>
              </a:prstGeom>
              <a:noFill/>
            </p:spPr>
            <p:txBody>
              <a:bodyPr wrap="square" lIns="0" tIns="0" rIns="0" bIns="0" rtlCol="0">
                <a:spAutoFit/>
              </a:bodyPr>
              <a:lstStyle/>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B30031"/>
                    </a:solidFill>
                    <a:effectLst/>
                    <a:uLnTx/>
                    <a:uFillTx/>
                    <a:latin typeface="Arial Narrow"/>
                    <a:ea typeface="+mn-ea"/>
                    <a:cs typeface="Arial Narrow"/>
                  </a:rPr>
                  <a:t>164</a:t>
                </a:r>
              </a:p>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4F639F"/>
                    </a:solidFill>
                    <a:effectLst/>
                    <a:uLnTx/>
                    <a:uFillTx/>
                    <a:latin typeface="Arial Narrow"/>
                    <a:ea typeface="+mn-ea"/>
                    <a:cs typeface="Arial Narrow"/>
                  </a:rPr>
                  <a:t>70</a:t>
                </a:r>
                <a:endParaRPr kumimoji="0" lang="en-GB" sz="1067"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39" name="TextBox 38">
                <a:extLst>
                  <a:ext uri="{FF2B5EF4-FFF2-40B4-BE49-F238E27FC236}">
                    <a16:creationId xmlns:a16="http://schemas.microsoft.com/office/drawing/2014/main" id="{DBB35853-ECEC-450C-AA73-6E6E067DC851}"/>
                  </a:ext>
                </a:extLst>
              </p:cNvPr>
              <p:cNvSpPr txBox="1"/>
              <p:nvPr/>
            </p:nvSpPr>
            <p:spPr>
              <a:xfrm>
                <a:off x="5196608" y="4534593"/>
                <a:ext cx="174901" cy="236719"/>
              </a:xfrm>
              <a:prstGeom prst="rect">
                <a:avLst/>
              </a:prstGeom>
              <a:noFill/>
            </p:spPr>
            <p:txBody>
              <a:bodyPr wrap="square" lIns="0" tIns="0" rIns="0" bIns="0" rtlCol="0">
                <a:spAutoFit/>
              </a:bodyPr>
              <a:lstStyle/>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B30031"/>
                    </a:solidFill>
                    <a:effectLst/>
                    <a:uLnTx/>
                    <a:uFillTx/>
                    <a:latin typeface="Arial Narrow"/>
                    <a:ea typeface="+mn-ea"/>
                    <a:cs typeface="Arial Narrow"/>
                  </a:rPr>
                  <a:t>142</a:t>
                </a:r>
              </a:p>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4F639F"/>
                    </a:solidFill>
                    <a:effectLst/>
                    <a:uLnTx/>
                    <a:uFillTx/>
                    <a:latin typeface="Arial Narrow"/>
                    <a:ea typeface="+mn-ea"/>
                    <a:cs typeface="Arial Narrow"/>
                  </a:rPr>
                  <a:t>59</a:t>
                </a:r>
                <a:endParaRPr kumimoji="0" lang="en-GB" sz="1067"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40" name="TextBox 39">
                <a:extLst>
                  <a:ext uri="{FF2B5EF4-FFF2-40B4-BE49-F238E27FC236}">
                    <a16:creationId xmlns:a16="http://schemas.microsoft.com/office/drawing/2014/main" id="{B66A4EAB-D6FC-44D4-B3A9-72D66D73569B}"/>
                  </a:ext>
                </a:extLst>
              </p:cNvPr>
              <p:cNvSpPr txBox="1"/>
              <p:nvPr/>
            </p:nvSpPr>
            <p:spPr>
              <a:xfrm>
                <a:off x="5333133" y="4534593"/>
                <a:ext cx="174901" cy="236719"/>
              </a:xfrm>
              <a:prstGeom prst="rect">
                <a:avLst/>
              </a:prstGeom>
              <a:noFill/>
            </p:spPr>
            <p:txBody>
              <a:bodyPr wrap="square" lIns="0" tIns="0" rIns="0" bIns="0" rtlCol="0">
                <a:spAutoFit/>
              </a:bodyPr>
              <a:lstStyle/>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B30031"/>
                    </a:solidFill>
                    <a:effectLst/>
                    <a:uLnTx/>
                    <a:uFillTx/>
                    <a:latin typeface="Arial Narrow"/>
                    <a:ea typeface="+mn-ea"/>
                    <a:cs typeface="Arial Narrow"/>
                  </a:rPr>
                  <a:t>116</a:t>
                </a:r>
              </a:p>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4F639F"/>
                    </a:solidFill>
                    <a:effectLst/>
                    <a:uLnTx/>
                    <a:uFillTx/>
                    <a:latin typeface="Arial Narrow"/>
                    <a:ea typeface="+mn-ea"/>
                    <a:cs typeface="Arial Narrow"/>
                  </a:rPr>
                  <a:t>44</a:t>
                </a:r>
                <a:endParaRPr kumimoji="0" lang="en-GB" sz="1067"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41" name="TextBox 40">
                <a:extLst>
                  <a:ext uri="{FF2B5EF4-FFF2-40B4-BE49-F238E27FC236}">
                    <a16:creationId xmlns:a16="http://schemas.microsoft.com/office/drawing/2014/main" id="{7BDE701E-B253-4DC2-8ED9-EE4867DA7140}"/>
                  </a:ext>
                </a:extLst>
              </p:cNvPr>
              <p:cNvSpPr txBox="1"/>
              <p:nvPr/>
            </p:nvSpPr>
            <p:spPr>
              <a:xfrm>
                <a:off x="5453783" y="4534593"/>
                <a:ext cx="174901" cy="236719"/>
              </a:xfrm>
              <a:prstGeom prst="rect">
                <a:avLst/>
              </a:prstGeom>
              <a:noFill/>
            </p:spPr>
            <p:txBody>
              <a:bodyPr wrap="square" lIns="0" tIns="0" rIns="0" bIns="0" rtlCol="0">
                <a:spAutoFit/>
              </a:bodyPr>
              <a:lstStyle/>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B30031"/>
                    </a:solidFill>
                    <a:effectLst/>
                    <a:uLnTx/>
                    <a:uFillTx/>
                    <a:latin typeface="Arial Narrow"/>
                    <a:ea typeface="+mn-ea"/>
                    <a:cs typeface="Arial Narrow"/>
                  </a:rPr>
                  <a:t>83</a:t>
                </a:r>
              </a:p>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4F639F"/>
                    </a:solidFill>
                    <a:effectLst/>
                    <a:uLnTx/>
                    <a:uFillTx/>
                    <a:latin typeface="Arial Narrow"/>
                    <a:ea typeface="+mn-ea"/>
                    <a:cs typeface="Arial Narrow"/>
                  </a:rPr>
                  <a:t>29</a:t>
                </a:r>
                <a:endParaRPr kumimoji="0" lang="en-GB" sz="1067"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42" name="TextBox 41">
                <a:extLst>
                  <a:ext uri="{FF2B5EF4-FFF2-40B4-BE49-F238E27FC236}">
                    <a16:creationId xmlns:a16="http://schemas.microsoft.com/office/drawing/2014/main" id="{50ADC45D-5657-42B5-9FB2-BC8129578407}"/>
                  </a:ext>
                </a:extLst>
              </p:cNvPr>
              <p:cNvSpPr txBox="1"/>
              <p:nvPr/>
            </p:nvSpPr>
            <p:spPr>
              <a:xfrm>
                <a:off x="5583958" y="4534593"/>
                <a:ext cx="174901" cy="236719"/>
              </a:xfrm>
              <a:prstGeom prst="rect">
                <a:avLst/>
              </a:prstGeom>
              <a:noFill/>
            </p:spPr>
            <p:txBody>
              <a:bodyPr wrap="square" lIns="0" tIns="0" rIns="0" bIns="0" rtlCol="0">
                <a:spAutoFit/>
              </a:bodyPr>
              <a:lstStyle/>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B30031"/>
                    </a:solidFill>
                    <a:effectLst/>
                    <a:uLnTx/>
                    <a:uFillTx/>
                    <a:latin typeface="Arial Narrow"/>
                    <a:ea typeface="+mn-ea"/>
                    <a:cs typeface="Arial Narrow"/>
                  </a:rPr>
                  <a:t>62</a:t>
                </a:r>
              </a:p>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4F639F"/>
                    </a:solidFill>
                    <a:effectLst/>
                    <a:uLnTx/>
                    <a:uFillTx/>
                    <a:latin typeface="Arial Narrow"/>
                    <a:ea typeface="+mn-ea"/>
                    <a:cs typeface="Arial Narrow"/>
                  </a:rPr>
                  <a:t>21</a:t>
                </a:r>
                <a:endParaRPr kumimoji="0" lang="en-GB" sz="1067"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43" name="TextBox 42">
                <a:extLst>
                  <a:ext uri="{FF2B5EF4-FFF2-40B4-BE49-F238E27FC236}">
                    <a16:creationId xmlns:a16="http://schemas.microsoft.com/office/drawing/2014/main" id="{5B1DE0F0-4B7E-450D-8E77-A52FEC219143}"/>
                  </a:ext>
                </a:extLst>
              </p:cNvPr>
              <p:cNvSpPr txBox="1"/>
              <p:nvPr/>
            </p:nvSpPr>
            <p:spPr>
              <a:xfrm>
                <a:off x="5723658" y="4534593"/>
                <a:ext cx="174901" cy="236719"/>
              </a:xfrm>
              <a:prstGeom prst="rect">
                <a:avLst/>
              </a:prstGeom>
              <a:noFill/>
            </p:spPr>
            <p:txBody>
              <a:bodyPr wrap="square" lIns="0" tIns="0" rIns="0" bIns="0" rtlCol="0">
                <a:spAutoFit/>
              </a:bodyPr>
              <a:lstStyle/>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B30031"/>
                    </a:solidFill>
                    <a:effectLst/>
                    <a:uLnTx/>
                    <a:uFillTx/>
                    <a:latin typeface="Arial Narrow"/>
                    <a:ea typeface="+mn-ea"/>
                    <a:cs typeface="Arial Narrow"/>
                  </a:rPr>
                  <a:t>32</a:t>
                </a:r>
              </a:p>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4F639F"/>
                    </a:solidFill>
                    <a:effectLst/>
                    <a:uLnTx/>
                    <a:uFillTx/>
                    <a:latin typeface="Arial Narrow"/>
                    <a:ea typeface="+mn-ea"/>
                    <a:cs typeface="Arial Narrow"/>
                  </a:rPr>
                  <a:t>9</a:t>
                </a:r>
                <a:endParaRPr kumimoji="0" lang="en-GB" sz="1067"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44" name="TextBox 43">
                <a:extLst>
                  <a:ext uri="{FF2B5EF4-FFF2-40B4-BE49-F238E27FC236}">
                    <a16:creationId xmlns:a16="http://schemas.microsoft.com/office/drawing/2014/main" id="{6017ED9E-1502-4129-9BA0-EC1362E5E6B0}"/>
                  </a:ext>
                </a:extLst>
              </p:cNvPr>
              <p:cNvSpPr txBox="1"/>
              <p:nvPr/>
            </p:nvSpPr>
            <p:spPr>
              <a:xfrm>
                <a:off x="5850658" y="4534593"/>
                <a:ext cx="174901" cy="236719"/>
              </a:xfrm>
              <a:prstGeom prst="rect">
                <a:avLst/>
              </a:prstGeom>
              <a:noFill/>
            </p:spPr>
            <p:txBody>
              <a:bodyPr wrap="square" lIns="0" tIns="0" rIns="0" bIns="0" rtlCol="0">
                <a:spAutoFit/>
              </a:bodyPr>
              <a:lstStyle/>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B30031"/>
                    </a:solidFill>
                    <a:effectLst/>
                    <a:uLnTx/>
                    <a:uFillTx/>
                    <a:latin typeface="Arial Narrow"/>
                    <a:ea typeface="+mn-ea"/>
                    <a:cs typeface="Arial Narrow"/>
                  </a:rPr>
                  <a:t>17</a:t>
                </a:r>
              </a:p>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4F639F"/>
                    </a:solidFill>
                    <a:effectLst/>
                    <a:uLnTx/>
                    <a:uFillTx/>
                    <a:latin typeface="Arial Narrow"/>
                    <a:ea typeface="+mn-ea"/>
                    <a:cs typeface="Arial Narrow"/>
                  </a:rPr>
                  <a:t>2</a:t>
                </a:r>
                <a:endParaRPr kumimoji="0" lang="en-GB" sz="1067"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45" name="TextBox 44">
                <a:extLst>
                  <a:ext uri="{FF2B5EF4-FFF2-40B4-BE49-F238E27FC236}">
                    <a16:creationId xmlns:a16="http://schemas.microsoft.com/office/drawing/2014/main" id="{50C7D7D8-C649-49A8-8F80-01115BAD33A5}"/>
                  </a:ext>
                </a:extLst>
              </p:cNvPr>
              <p:cNvSpPr txBox="1"/>
              <p:nvPr/>
            </p:nvSpPr>
            <p:spPr>
              <a:xfrm>
                <a:off x="5980833" y="4534593"/>
                <a:ext cx="174901" cy="236719"/>
              </a:xfrm>
              <a:prstGeom prst="rect">
                <a:avLst/>
              </a:prstGeom>
              <a:noFill/>
            </p:spPr>
            <p:txBody>
              <a:bodyPr wrap="square" lIns="0" tIns="0" rIns="0" bIns="0" rtlCol="0">
                <a:spAutoFit/>
              </a:bodyPr>
              <a:lstStyle/>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B30031"/>
                    </a:solidFill>
                    <a:effectLst/>
                    <a:uLnTx/>
                    <a:uFillTx/>
                    <a:latin typeface="Arial Narrow"/>
                    <a:ea typeface="+mn-ea"/>
                    <a:cs typeface="Arial Narrow"/>
                  </a:rPr>
                  <a:t>4</a:t>
                </a:r>
              </a:p>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4F639F"/>
                    </a:solidFill>
                    <a:effectLst/>
                    <a:uLnTx/>
                    <a:uFillTx/>
                    <a:latin typeface="Arial Narrow"/>
                    <a:ea typeface="+mn-ea"/>
                    <a:cs typeface="Arial Narrow"/>
                  </a:rPr>
                  <a:t>1</a:t>
                </a:r>
                <a:endParaRPr kumimoji="0" lang="en-GB" sz="1067" b="0" i="0" u="none" strike="noStrike" kern="1200" cap="none" spc="0" normalizeH="0" baseline="0" noProof="0" dirty="0">
                  <a:ln>
                    <a:noFill/>
                  </a:ln>
                  <a:solidFill>
                    <a:srgbClr val="4F639F"/>
                  </a:solidFill>
                  <a:effectLst/>
                  <a:uLnTx/>
                  <a:uFillTx/>
                  <a:latin typeface="Arial Narrow"/>
                  <a:ea typeface="+mn-ea"/>
                  <a:cs typeface="Arial Narrow"/>
                </a:endParaRPr>
              </a:p>
            </p:txBody>
          </p:sp>
          <p:sp>
            <p:nvSpPr>
              <p:cNvPr id="46" name="TextBox 45">
                <a:extLst>
                  <a:ext uri="{FF2B5EF4-FFF2-40B4-BE49-F238E27FC236}">
                    <a16:creationId xmlns:a16="http://schemas.microsoft.com/office/drawing/2014/main" id="{44364881-ECF8-48C4-AB6C-03E9F99891DD}"/>
                  </a:ext>
                </a:extLst>
              </p:cNvPr>
              <p:cNvSpPr txBox="1"/>
              <p:nvPr/>
            </p:nvSpPr>
            <p:spPr>
              <a:xfrm>
                <a:off x="6107833" y="4534593"/>
                <a:ext cx="174901" cy="236719"/>
              </a:xfrm>
              <a:prstGeom prst="rect">
                <a:avLst/>
              </a:prstGeom>
              <a:noFill/>
            </p:spPr>
            <p:txBody>
              <a:bodyPr wrap="square" lIns="0" tIns="0" rIns="0" bIns="0" rtlCol="0">
                <a:spAutoFit/>
              </a:bodyPr>
              <a:lstStyle/>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B30031"/>
                    </a:solidFill>
                    <a:effectLst/>
                    <a:uLnTx/>
                    <a:uFillTx/>
                    <a:latin typeface="Arial Narrow"/>
                    <a:ea typeface="+mn-ea"/>
                    <a:cs typeface="Arial Narrow"/>
                  </a:rPr>
                  <a:t>0</a:t>
                </a:r>
              </a:p>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4F639F"/>
                    </a:solidFill>
                    <a:effectLst/>
                    <a:uLnTx/>
                    <a:uFillTx/>
                    <a:latin typeface="Arial Narrow"/>
                    <a:ea typeface="+mn-ea"/>
                    <a:cs typeface="Arial Narrow"/>
                  </a:rPr>
                  <a:t>0</a:t>
                </a:r>
                <a:endParaRPr kumimoji="0" lang="en-GB" sz="1067" b="0" i="0" u="none" strike="noStrike" kern="1200" cap="none" spc="0" normalizeH="0" baseline="0" noProof="0" dirty="0">
                  <a:ln>
                    <a:noFill/>
                  </a:ln>
                  <a:solidFill>
                    <a:srgbClr val="4F639F"/>
                  </a:solidFill>
                  <a:effectLst/>
                  <a:uLnTx/>
                  <a:uFillTx/>
                  <a:latin typeface="Arial Narrow"/>
                  <a:ea typeface="+mn-ea"/>
                  <a:cs typeface="Arial Narrow"/>
                </a:endParaRPr>
              </a:p>
            </p:txBody>
          </p:sp>
        </p:grpSp>
        <p:grpSp>
          <p:nvGrpSpPr>
            <p:cNvPr id="47" name="Group 46">
              <a:extLst>
                <a:ext uri="{FF2B5EF4-FFF2-40B4-BE49-F238E27FC236}">
                  <a16:creationId xmlns:a16="http://schemas.microsoft.com/office/drawing/2014/main" id="{8E4C30AF-7806-40A6-B3E4-23A3E5F36F0C}"/>
                </a:ext>
              </a:extLst>
            </p:cNvPr>
            <p:cNvGrpSpPr/>
            <p:nvPr/>
          </p:nvGrpSpPr>
          <p:grpSpPr>
            <a:xfrm>
              <a:off x="706152" y="1041341"/>
              <a:ext cx="5770849" cy="3050755"/>
              <a:chOff x="2529327" y="1353663"/>
              <a:chExt cx="3903532" cy="2828147"/>
            </a:xfrm>
          </p:grpSpPr>
          <p:sp>
            <p:nvSpPr>
              <p:cNvPr id="48" name="Freeform 8">
                <a:extLst>
                  <a:ext uri="{FF2B5EF4-FFF2-40B4-BE49-F238E27FC236}">
                    <a16:creationId xmlns:a16="http://schemas.microsoft.com/office/drawing/2014/main" id="{130FEE06-0EA3-4AAC-A182-C5AAA295F9FD}"/>
                  </a:ext>
                </a:extLst>
              </p:cNvPr>
              <p:cNvSpPr/>
              <p:nvPr/>
            </p:nvSpPr>
            <p:spPr>
              <a:xfrm>
                <a:off x="2800350" y="1465336"/>
                <a:ext cx="3481845" cy="2478014"/>
              </a:xfrm>
              <a:custGeom>
                <a:avLst/>
                <a:gdLst>
                  <a:gd name="connsiteX0" fmla="*/ 0 w 3604037"/>
                  <a:gd name="connsiteY0" fmla="*/ 0 h 2548077"/>
                  <a:gd name="connsiteX1" fmla="*/ 0 w 3604037"/>
                  <a:gd name="connsiteY1" fmla="*/ 2483036 h 2548077"/>
                  <a:gd name="connsiteX2" fmla="*/ 168341 w 3604037"/>
                  <a:gd name="connsiteY2" fmla="*/ 2483036 h 2548077"/>
                  <a:gd name="connsiteX3" fmla="*/ 3604037 w 3604037"/>
                  <a:gd name="connsiteY3" fmla="*/ 2483036 h 2548077"/>
                  <a:gd name="connsiteX4" fmla="*/ 3604037 w 3604037"/>
                  <a:gd name="connsiteY4" fmla="*/ 2548077 h 2548077"/>
                  <a:gd name="connsiteX0" fmla="*/ 0 w 3604037"/>
                  <a:gd name="connsiteY0" fmla="*/ 0 h 2483036"/>
                  <a:gd name="connsiteX1" fmla="*/ 0 w 3604037"/>
                  <a:gd name="connsiteY1" fmla="*/ 2483036 h 2483036"/>
                  <a:gd name="connsiteX2" fmla="*/ 168341 w 3604037"/>
                  <a:gd name="connsiteY2" fmla="*/ 2483036 h 2483036"/>
                  <a:gd name="connsiteX3" fmla="*/ 3604037 w 3604037"/>
                  <a:gd name="connsiteY3" fmla="*/ 2483036 h 2483036"/>
                  <a:gd name="connsiteX0" fmla="*/ 0 w 3604037"/>
                  <a:gd name="connsiteY0" fmla="*/ 0 h 2483036"/>
                  <a:gd name="connsiteX1" fmla="*/ 0 w 3604037"/>
                  <a:gd name="connsiteY1" fmla="*/ 2483036 h 2483036"/>
                  <a:gd name="connsiteX2" fmla="*/ 3604037 w 3604037"/>
                  <a:gd name="connsiteY2" fmla="*/ 2483036 h 2483036"/>
                </a:gdLst>
                <a:ahLst/>
                <a:cxnLst>
                  <a:cxn ang="0">
                    <a:pos x="connsiteX0" y="connsiteY0"/>
                  </a:cxn>
                  <a:cxn ang="0">
                    <a:pos x="connsiteX1" y="connsiteY1"/>
                  </a:cxn>
                  <a:cxn ang="0">
                    <a:pos x="connsiteX2" y="connsiteY2"/>
                  </a:cxn>
                </a:cxnLst>
                <a:rect l="l" t="t" r="r" b="b"/>
                <a:pathLst>
                  <a:path w="3604037" h="2483036">
                    <a:moveTo>
                      <a:pt x="0" y="0"/>
                    </a:moveTo>
                    <a:lnTo>
                      <a:pt x="0" y="2483036"/>
                    </a:lnTo>
                    <a:lnTo>
                      <a:pt x="3604037" y="2483036"/>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Arial"/>
                  <a:ea typeface="+mn-ea"/>
                  <a:cs typeface="+mn-cs"/>
                </a:endParaRPr>
              </a:p>
            </p:txBody>
          </p:sp>
          <p:cxnSp>
            <p:nvCxnSpPr>
              <p:cNvPr id="49" name="Straight Connector 48">
                <a:extLst>
                  <a:ext uri="{FF2B5EF4-FFF2-40B4-BE49-F238E27FC236}">
                    <a16:creationId xmlns:a16="http://schemas.microsoft.com/office/drawing/2014/main" id="{DF99BC3A-B071-4D34-8B59-DEDA1B980C4A}"/>
                  </a:ext>
                </a:extLst>
              </p:cNvPr>
              <p:cNvCxnSpPr/>
              <p:nvPr/>
            </p:nvCxnSpPr>
            <p:spPr>
              <a:xfrm>
                <a:off x="5933697" y="3940175"/>
                <a:ext cx="0" cy="635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21E2951-E29A-4DCD-A1CF-F529A48D86B1}"/>
                  </a:ext>
                </a:extLst>
              </p:cNvPr>
              <p:cNvCxnSpPr/>
              <p:nvPr/>
            </p:nvCxnSpPr>
            <p:spPr>
              <a:xfrm>
                <a:off x="6280150" y="3940175"/>
                <a:ext cx="0" cy="635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7C7856C-F91B-4D8C-96AF-6D2BDBEF9A56}"/>
                  </a:ext>
                </a:extLst>
              </p:cNvPr>
              <p:cNvCxnSpPr/>
              <p:nvPr/>
            </p:nvCxnSpPr>
            <p:spPr>
              <a:xfrm>
                <a:off x="5409404" y="3940175"/>
                <a:ext cx="0" cy="635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B01CC5A-0CAD-4883-BF9C-402C760AB383}"/>
                  </a:ext>
                </a:extLst>
              </p:cNvPr>
              <p:cNvCxnSpPr/>
              <p:nvPr/>
            </p:nvCxnSpPr>
            <p:spPr>
              <a:xfrm>
                <a:off x="4889584" y="3940175"/>
                <a:ext cx="0" cy="635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4C1C6F4-BF81-489E-A504-4F91501373EA}"/>
                  </a:ext>
                </a:extLst>
              </p:cNvPr>
              <p:cNvCxnSpPr/>
              <p:nvPr/>
            </p:nvCxnSpPr>
            <p:spPr>
              <a:xfrm>
                <a:off x="4370291" y="3940175"/>
                <a:ext cx="0" cy="635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72702A8-2013-4297-8C67-7E72F45FB643}"/>
                  </a:ext>
                </a:extLst>
              </p:cNvPr>
              <p:cNvCxnSpPr/>
              <p:nvPr/>
            </p:nvCxnSpPr>
            <p:spPr>
              <a:xfrm>
                <a:off x="3843034" y="3940175"/>
                <a:ext cx="0" cy="635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45DCADC-26B3-4E83-8EBB-47D6FF65FD88}"/>
                  </a:ext>
                </a:extLst>
              </p:cNvPr>
              <p:cNvCxnSpPr/>
              <p:nvPr/>
            </p:nvCxnSpPr>
            <p:spPr>
              <a:xfrm>
                <a:off x="3324152" y="3940175"/>
                <a:ext cx="0" cy="635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7217377-6D1E-4CED-A59D-A87B6B7F5018}"/>
                  </a:ext>
                </a:extLst>
              </p:cNvPr>
              <p:cNvCxnSpPr/>
              <p:nvPr/>
            </p:nvCxnSpPr>
            <p:spPr>
              <a:xfrm>
                <a:off x="2800350" y="3940175"/>
                <a:ext cx="0" cy="635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EBE5F52-9D9B-40C7-8E30-B7B43F30D38B}"/>
                  </a:ext>
                </a:extLst>
              </p:cNvPr>
              <p:cNvCxnSpPr>
                <a:cxnSpLocks/>
              </p:cNvCxnSpPr>
              <p:nvPr/>
            </p:nvCxnSpPr>
            <p:spPr>
              <a:xfrm flipH="1">
                <a:off x="2746375" y="3943350"/>
                <a:ext cx="6032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111DD305-9500-401E-8063-1B285CC87F76}"/>
                  </a:ext>
                </a:extLst>
              </p:cNvPr>
              <p:cNvGrpSpPr/>
              <p:nvPr/>
            </p:nvGrpSpPr>
            <p:grpSpPr>
              <a:xfrm>
                <a:off x="2742126" y="1466850"/>
                <a:ext cx="60325" cy="2232025"/>
                <a:chOff x="2746375" y="1466850"/>
                <a:chExt cx="60325" cy="2232025"/>
              </a:xfrm>
            </p:grpSpPr>
            <p:cxnSp>
              <p:nvCxnSpPr>
                <p:cNvPr id="80" name="Straight Connector 79">
                  <a:extLst>
                    <a:ext uri="{FF2B5EF4-FFF2-40B4-BE49-F238E27FC236}">
                      <a16:creationId xmlns:a16="http://schemas.microsoft.com/office/drawing/2014/main" id="{C66000C3-124D-450C-A71B-F7B01E868387}"/>
                    </a:ext>
                  </a:extLst>
                </p:cNvPr>
                <p:cNvCxnSpPr>
                  <a:cxnSpLocks/>
                </p:cNvCxnSpPr>
                <p:nvPr/>
              </p:nvCxnSpPr>
              <p:spPr>
                <a:xfrm flipH="1">
                  <a:off x="2746375" y="3698875"/>
                  <a:ext cx="6032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2A093BD-30AF-4996-9206-3916C7B011F6}"/>
                    </a:ext>
                  </a:extLst>
                </p:cNvPr>
                <p:cNvCxnSpPr>
                  <a:cxnSpLocks/>
                </p:cNvCxnSpPr>
                <p:nvPr/>
              </p:nvCxnSpPr>
              <p:spPr>
                <a:xfrm flipH="1">
                  <a:off x="2746375" y="3451225"/>
                  <a:ext cx="6032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F199CCF-4D1F-4D4C-ACA3-8B73E7BDFA68}"/>
                    </a:ext>
                  </a:extLst>
                </p:cNvPr>
                <p:cNvCxnSpPr>
                  <a:cxnSpLocks/>
                </p:cNvCxnSpPr>
                <p:nvPr/>
              </p:nvCxnSpPr>
              <p:spPr>
                <a:xfrm flipH="1">
                  <a:off x="2746375" y="3203575"/>
                  <a:ext cx="6032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B607CBC-0357-4FFB-9E91-A3862147BBFD}"/>
                    </a:ext>
                  </a:extLst>
                </p:cNvPr>
                <p:cNvCxnSpPr>
                  <a:cxnSpLocks/>
                </p:cNvCxnSpPr>
                <p:nvPr/>
              </p:nvCxnSpPr>
              <p:spPr>
                <a:xfrm flipH="1">
                  <a:off x="2746375" y="2952750"/>
                  <a:ext cx="6032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26C506C-17EE-46A6-A25C-A18AD899E9BD}"/>
                    </a:ext>
                  </a:extLst>
                </p:cNvPr>
                <p:cNvCxnSpPr>
                  <a:cxnSpLocks/>
                </p:cNvCxnSpPr>
                <p:nvPr/>
              </p:nvCxnSpPr>
              <p:spPr>
                <a:xfrm flipH="1">
                  <a:off x="2746375" y="2708275"/>
                  <a:ext cx="6032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F4528ECC-0D02-4DFC-9403-E9BA2F4E4AA1}"/>
                    </a:ext>
                  </a:extLst>
                </p:cNvPr>
                <p:cNvCxnSpPr>
                  <a:cxnSpLocks/>
                </p:cNvCxnSpPr>
                <p:nvPr/>
              </p:nvCxnSpPr>
              <p:spPr>
                <a:xfrm flipH="1">
                  <a:off x="2746375" y="2460625"/>
                  <a:ext cx="6032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C84C452-4DB2-413F-A9DD-6A4CBE80477C}"/>
                    </a:ext>
                  </a:extLst>
                </p:cNvPr>
                <p:cNvCxnSpPr>
                  <a:cxnSpLocks/>
                </p:cNvCxnSpPr>
                <p:nvPr/>
              </p:nvCxnSpPr>
              <p:spPr>
                <a:xfrm flipH="1">
                  <a:off x="2746375" y="2206625"/>
                  <a:ext cx="6032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F9D1706D-5B21-41A7-9C84-6BAB02FB9A9F}"/>
                    </a:ext>
                  </a:extLst>
                </p:cNvPr>
                <p:cNvCxnSpPr>
                  <a:cxnSpLocks/>
                </p:cNvCxnSpPr>
                <p:nvPr/>
              </p:nvCxnSpPr>
              <p:spPr>
                <a:xfrm flipH="1">
                  <a:off x="2746375" y="1965325"/>
                  <a:ext cx="6032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0CA9B303-1280-4045-80FA-A8614FECC4AB}"/>
                    </a:ext>
                  </a:extLst>
                </p:cNvPr>
                <p:cNvCxnSpPr>
                  <a:cxnSpLocks/>
                </p:cNvCxnSpPr>
                <p:nvPr/>
              </p:nvCxnSpPr>
              <p:spPr>
                <a:xfrm flipH="1">
                  <a:off x="2746375" y="1714500"/>
                  <a:ext cx="6032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992E3F2-C265-4B67-AB1F-41C6A5E9F561}"/>
                    </a:ext>
                  </a:extLst>
                </p:cNvPr>
                <p:cNvCxnSpPr>
                  <a:cxnSpLocks/>
                </p:cNvCxnSpPr>
                <p:nvPr/>
              </p:nvCxnSpPr>
              <p:spPr>
                <a:xfrm flipH="1">
                  <a:off x="2746375" y="1466850"/>
                  <a:ext cx="6032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9" name="TextBox 58">
                <a:extLst>
                  <a:ext uri="{FF2B5EF4-FFF2-40B4-BE49-F238E27FC236}">
                    <a16:creationId xmlns:a16="http://schemas.microsoft.com/office/drawing/2014/main" id="{56CE1228-D179-46F5-97B8-CCA26FFFB7A7}"/>
                  </a:ext>
                </a:extLst>
              </p:cNvPr>
              <p:cNvSpPr txBox="1"/>
              <p:nvPr/>
            </p:nvSpPr>
            <p:spPr>
              <a:xfrm>
                <a:off x="2670910" y="3967412"/>
                <a:ext cx="263083" cy="214398"/>
              </a:xfrm>
              <a:prstGeom prst="rect">
                <a:avLst/>
              </a:prstGeom>
              <a:noFill/>
            </p:spPr>
            <p:txBody>
              <a:bodyPr wrap="square" lIns="0" rIns="0" rtlCol="0">
                <a:spAutoFit/>
              </a:bodyPr>
              <a:lstStyle/>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Narrow"/>
                    <a:ea typeface="+mn-ea"/>
                    <a:cs typeface="Arial Narrow"/>
                  </a:rPr>
                  <a:t>0</a:t>
                </a:r>
                <a:endParaRPr kumimoji="0" lang="en-GB" sz="1333" b="0" i="0" u="none" strike="noStrike" kern="1200" cap="none" spc="0" normalizeH="0" baseline="0" noProof="0" dirty="0">
                  <a:ln>
                    <a:noFill/>
                  </a:ln>
                  <a:solidFill>
                    <a:srgbClr val="000000"/>
                  </a:solidFill>
                  <a:effectLst/>
                  <a:uLnTx/>
                  <a:uFillTx/>
                  <a:latin typeface="Arial Narrow"/>
                  <a:ea typeface="+mn-ea"/>
                  <a:cs typeface="Arial Narrow"/>
                </a:endParaRPr>
              </a:p>
            </p:txBody>
          </p:sp>
          <p:sp>
            <p:nvSpPr>
              <p:cNvPr id="60" name="TextBox 59">
                <a:extLst>
                  <a:ext uri="{FF2B5EF4-FFF2-40B4-BE49-F238E27FC236}">
                    <a16:creationId xmlns:a16="http://schemas.microsoft.com/office/drawing/2014/main" id="{5ED16571-BD36-41CD-8652-285CB2044470}"/>
                  </a:ext>
                </a:extLst>
              </p:cNvPr>
              <p:cNvSpPr txBox="1"/>
              <p:nvPr/>
            </p:nvSpPr>
            <p:spPr>
              <a:xfrm>
                <a:off x="3168914" y="3967412"/>
                <a:ext cx="305419" cy="214398"/>
              </a:xfrm>
              <a:prstGeom prst="rect">
                <a:avLst/>
              </a:prstGeom>
              <a:noFill/>
            </p:spPr>
            <p:txBody>
              <a:bodyPr wrap="square" lIns="0" rIns="0" rtlCol="0">
                <a:spAutoFit/>
              </a:bodyPr>
              <a:lstStyle/>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Narrow"/>
                    <a:ea typeface="+mn-ea"/>
                    <a:cs typeface="Arial Narrow"/>
                  </a:rPr>
                  <a:t>12</a:t>
                </a:r>
                <a:endParaRPr kumimoji="0" lang="en-GB" sz="1333" b="0" i="0" u="none" strike="noStrike" kern="1200" cap="none" spc="0" normalizeH="0" baseline="0" noProof="0" dirty="0">
                  <a:ln>
                    <a:noFill/>
                  </a:ln>
                  <a:solidFill>
                    <a:srgbClr val="000000"/>
                  </a:solidFill>
                  <a:effectLst/>
                  <a:uLnTx/>
                  <a:uFillTx/>
                  <a:latin typeface="Arial Narrow"/>
                  <a:ea typeface="+mn-ea"/>
                  <a:cs typeface="Arial Narrow"/>
                </a:endParaRPr>
              </a:p>
            </p:txBody>
          </p:sp>
          <p:sp>
            <p:nvSpPr>
              <p:cNvPr id="61" name="TextBox 60">
                <a:extLst>
                  <a:ext uri="{FF2B5EF4-FFF2-40B4-BE49-F238E27FC236}">
                    <a16:creationId xmlns:a16="http://schemas.microsoft.com/office/drawing/2014/main" id="{1183F2E9-1243-4AC1-AC03-75AD42C5B902}"/>
                  </a:ext>
                </a:extLst>
              </p:cNvPr>
              <p:cNvSpPr txBox="1"/>
              <p:nvPr/>
            </p:nvSpPr>
            <p:spPr>
              <a:xfrm>
                <a:off x="3685699" y="3967412"/>
                <a:ext cx="305419" cy="214398"/>
              </a:xfrm>
              <a:prstGeom prst="rect">
                <a:avLst/>
              </a:prstGeom>
              <a:noFill/>
            </p:spPr>
            <p:txBody>
              <a:bodyPr wrap="square" lIns="0" rIns="0" rtlCol="0">
                <a:spAutoFit/>
              </a:bodyPr>
              <a:lstStyle/>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Narrow"/>
                    <a:ea typeface="+mn-ea"/>
                    <a:cs typeface="Arial Narrow"/>
                  </a:rPr>
                  <a:t>24</a:t>
                </a:r>
                <a:endParaRPr kumimoji="0" lang="en-GB" sz="1333" b="0" i="0" u="none" strike="noStrike" kern="1200" cap="none" spc="0" normalizeH="0" baseline="0" noProof="0" dirty="0">
                  <a:ln>
                    <a:noFill/>
                  </a:ln>
                  <a:solidFill>
                    <a:srgbClr val="000000"/>
                  </a:solidFill>
                  <a:effectLst/>
                  <a:uLnTx/>
                  <a:uFillTx/>
                  <a:latin typeface="Arial Narrow"/>
                  <a:ea typeface="+mn-ea"/>
                  <a:cs typeface="Arial Narrow"/>
                </a:endParaRPr>
              </a:p>
            </p:txBody>
          </p:sp>
          <p:sp>
            <p:nvSpPr>
              <p:cNvPr id="62" name="TextBox 61">
                <a:extLst>
                  <a:ext uri="{FF2B5EF4-FFF2-40B4-BE49-F238E27FC236}">
                    <a16:creationId xmlns:a16="http://schemas.microsoft.com/office/drawing/2014/main" id="{03CC71A8-7B14-464B-A61C-4AB34E696637}"/>
                  </a:ext>
                </a:extLst>
              </p:cNvPr>
              <p:cNvSpPr txBox="1"/>
              <p:nvPr/>
            </p:nvSpPr>
            <p:spPr>
              <a:xfrm>
                <a:off x="4212955" y="3967412"/>
                <a:ext cx="305419" cy="214398"/>
              </a:xfrm>
              <a:prstGeom prst="rect">
                <a:avLst/>
              </a:prstGeom>
              <a:noFill/>
            </p:spPr>
            <p:txBody>
              <a:bodyPr wrap="square" lIns="0" rIns="0" rtlCol="0">
                <a:spAutoFit/>
              </a:bodyPr>
              <a:lstStyle/>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Narrow"/>
                    <a:ea typeface="+mn-ea"/>
                    <a:cs typeface="Arial Narrow"/>
                  </a:rPr>
                  <a:t>36</a:t>
                </a:r>
                <a:endParaRPr kumimoji="0" lang="en-GB" sz="1333" b="0" i="0" u="none" strike="noStrike" kern="1200" cap="none" spc="0" normalizeH="0" baseline="0" noProof="0" dirty="0">
                  <a:ln>
                    <a:noFill/>
                  </a:ln>
                  <a:solidFill>
                    <a:srgbClr val="000000"/>
                  </a:solidFill>
                  <a:effectLst/>
                  <a:uLnTx/>
                  <a:uFillTx/>
                  <a:latin typeface="Arial Narrow"/>
                  <a:ea typeface="+mn-ea"/>
                  <a:cs typeface="Arial Narrow"/>
                </a:endParaRPr>
              </a:p>
            </p:txBody>
          </p:sp>
          <p:sp>
            <p:nvSpPr>
              <p:cNvPr id="63" name="TextBox 62">
                <a:extLst>
                  <a:ext uri="{FF2B5EF4-FFF2-40B4-BE49-F238E27FC236}">
                    <a16:creationId xmlns:a16="http://schemas.microsoft.com/office/drawing/2014/main" id="{E06FB480-267D-4104-9A5B-9E8A066269F7}"/>
                  </a:ext>
                </a:extLst>
              </p:cNvPr>
              <p:cNvSpPr txBox="1"/>
              <p:nvPr/>
            </p:nvSpPr>
            <p:spPr>
              <a:xfrm>
                <a:off x="4735422" y="3967412"/>
                <a:ext cx="305419" cy="214398"/>
              </a:xfrm>
              <a:prstGeom prst="rect">
                <a:avLst/>
              </a:prstGeom>
              <a:noFill/>
            </p:spPr>
            <p:txBody>
              <a:bodyPr wrap="square" lIns="0" rIns="0" rtlCol="0">
                <a:spAutoFit/>
              </a:bodyPr>
              <a:lstStyle/>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Narrow"/>
                    <a:ea typeface="+mn-ea"/>
                    <a:cs typeface="Arial Narrow"/>
                  </a:rPr>
                  <a:t>48</a:t>
                </a:r>
                <a:endParaRPr kumimoji="0" lang="en-GB" sz="1333" b="0" i="0" u="none" strike="noStrike" kern="1200" cap="none" spc="0" normalizeH="0" baseline="0" noProof="0" dirty="0">
                  <a:ln>
                    <a:noFill/>
                  </a:ln>
                  <a:solidFill>
                    <a:srgbClr val="000000"/>
                  </a:solidFill>
                  <a:effectLst/>
                  <a:uLnTx/>
                  <a:uFillTx/>
                  <a:latin typeface="Arial Narrow"/>
                  <a:ea typeface="+mn-ea"/>
                  <a:cs typeface="Arial Narrow"/>
                </a:endParaRPr>
              </a:p>
            </p:txBody>
          </p:sp>
          <p:sp>
            <p:nvSpPr>
              <p:cNvPr id="64" name="TextBox 63">
                <a:extLst>
                  <a:ext uri="{FF2B5EF4-FFF2-40B4-BE49-F238E27FC236}">
                    <a16:creationId xmlns:a16="http://schemas.microsoft.com/office/drawing/2014/main" id="{C0A24CA7-D446-4091-8D0E-97766D5A23CB}"/>
                  </a:ext>
                </a:extLst>
              </p:cNvPr>
              <p:cNvSpPr txBox="1"/>
              <p:nvPr/>
            </p:nvSpPr>
            <p:spPr>
              <a:xfrm>
                <a:off x="5255660" y="3967412"/>
                <a:ext cx="305419" cy="214398"/>
              </a:xfrm>
              <a:prstGeom prst="rect">
                <a:avLst/>
              </a:prstGeom>
              <a:noFill/>
            </p:spPr>
            <p:txBody>
              <a:bodyPr wrap="square" lIns="0" rIns="0" rtlCol="0">
                <a:spAutoFit/>
              </a:bodyPr>
              <a:lstStyle/>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Narrow"/>
                    <a:ea typeface="+mn-ea"/>
                    <a:cs typeface="Arial Narrow"/>
                  </a:rPr>
                  <a:t>60</a:t>
                </a:r>
                <a:endParaRPr kumimoji="0" lang="en-GB" sz="1333" b="0" i="0" u="none" strike="noStrike" kern="1200" cap="none" spc="0" normalizeH="0" baseline="0" noProof="0" dirty="0">
                  <a:ln>
                    <a:noFill/>
                  </a:ln>
                  <a:solidFill>
                    <a:srgbClr val="000000"/>
                  </a:solidFill>
                  <a:effectLst/>
                  <a:uLnTx/>
                  <a:uFillTx/>
                  <a:latin typeface="Arial Narrow"/>
                  <a:ea typeface="+mn-ea"/>
                  <a:cs typeface="Arial Narrow"/>
                </a:endParaRPr>
              </a:p>
            </p:txBody>
          </p:sp>
          <p:sp>
            <p:nvSpPr>
              <p:cNvPr id="65" name="TextBox 64">
                <a:extLst>
                  <a:ext uri="{FF2B5EF4-FFF2-40B4-BE49-F238E27FC236}">
                    <a16:creationId xmlns:a16="http://schemas.microsoft.com/office/drawing/2014/main" id="{2D664872-E645-4255-8697-A927B56C92FD}"/>
                  </a:ext>
                </a:extLst>
              </p:cNvPr>
              <p:cNvSpPr txBox="1"/>
              <p:nvPr/>
            </p:nvSpPr>
            <p:spPr>
              <a:xfrm>
                <a:off x="5779952" y="3967412"/>
                <a:ext cx="305419" cy="214398"/>
              </a:xfrm>
              <a:prstGeom prst="rect">
                <a:avLst/>
              </a:prstGeom>
              <a:noFill/>
            </p:spPr>
            <p:txBody>
              <a:bodyPr wrap="square" lIns="0" rIns="0" rtlCol="0">
                <a:spAutoFit/>
              </a:bodyPr>
              <a:lstStyle/>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Narrow"/>
                    <a:ea typeface="+mn-ea"/>
                    <a:cs typeface="Arial Narrow"/>
                  </a:rPr>
                  <a:t>72</a:t>
                </a:r>
                <a:endParaRPr kumimoji="0" lang="en-GB" sz="1333" b="0" i="0" u="none" strike="noStrike" kern="1200" cap="none" spc="0" normalizeH="0" baseline="0" noProof="0" dirty="0">
                  <a:ln>
                    <a:noFill/>
                  </a:ln>
                  <a:solidFill>
                    <a:srgbClr val="000000"/>
                  </a:solidFill>
                  <a:effectLst/>
                  <a:uLnTx/>
                  <a:uFillTx/>
                  <a:latin typeface="Arial Narrow"/>
                  <a:ea typeface="+mn-ea"/>
                  <a:cs typeface="Arial Narrow"/>
                </a:endParaRPr>
              </a:p>
            </p:txBody>
          </p:sp>
          <p:sp>
            <p:nvSpPr>
              <p:cNvPr id="66" name="TextBox 65">
                <a:extLst>
                  <a:ext uri="{FF2B5EF4-FFF2-40B4-BE49-F238E27FC236}">
                    <a16:creationId xmlns:a16="http://schemas.microsoft.com/office/drawing/2014/main" id="{372E45ED-02F6-4EE8-9B23-6194C9BAB9F3}"/>
                  </a:ext>
                </a:extLst>
              </p:cNvPr>
              <p:cNvSpPr txBox="1"/>
              <p:nvPr/>
            </p:nvSpPr>
            <p:spPr>
              <a:xfrm>
                <a:off x="6127440" y="3967412"/>
                <a:ext cx="305419" cy="214398"/>
              </a:xfrm>
              <a:prstGeom prst="rect">
                <a:avLst/>
              </a:prstGeom>
              <a:noFill/>
            </p:spPr>
            <p:txBody>
              <a:bodyPr wrap="square" lIns="0" rIns="0" rtlCol="0">
                <a:spAutoFit/>
              </a:bodyPr>
              <a:lstStyle/>
              <a:p>
                <a:pPr marL="0" marR="0" lvl="0" indent="0" algn="ctr" defTabSz="1075246"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Narrow"/>
                    <a:ea typeface="+mn-ea"/>
                    <a:cs typeface="Arial Narrow"/>
                  </a:rPr>
                  <a:t>80</a:t>
                </a:r>
                <a:endParaRPr kumimoji="0" lang="en-GB" sz="1333" b="0" i="0" u="none" strike="noStrike" kern="1200" cap="none" spc="0" normalizeH="0" baseline="0" noProof="0" dirty="0">
                  <a:ln>
                    <a:noFill/>
                  </a:ln>
                  <a:solidFill>
                    <a:srgbClr val="000000"/>
                  </a:solidFill>
                  <a:effectLst/>
                  <a:uLnTx/>
                  <a:uFillTx/>
                  <a:latin typeface="Arial Narrow"/>
                  <a:ea typeface="+mn-ea"/>
                  <a:cs typeface="Arial Narrow"/>
                </a:endParaRPr>
              </a:p>
            </p:txBody>
          </p:sp>
          <p:grpSp>
            <p:nvGrpSpPr>
              <p:cNvPr id="68" name="Group 67">
                <a:extLst>
                  <a:ext uri="{FF2B5EF4-FFF2-40B4-BE49-F238E27FC236}">
                    <a16:creationId xmlns:a16="http://schemas.microsoft.com/office/drawing/2014/main" id="{8546E1FF-5261-4BF0-9CD7-85DED6CFC7E8}"/>
                  </a:ext>
                </a:extLst>
              </p:cNvPr>
              <p:cNvGrpSpPr/>
              <p:nvPr/>
            </p:nvGrpSpPr>
            <p:grpSpPr>
              <a:xfrm>
                <a:off x="2529327" y="1353663"/>
                <a:ext cx="187745" cy="2699354"/>
                <a:chOff x="2453989" y="1353663"/>
                <a:chExt cx="263083" cy="2699354"/>
              </a:xfrm>
            </p:grpSpPr>
            <p:sp>
              <p:nvSpPr>
                <p:cNvPr id="69" name="TextBox 68">
                  <a:extLst>
                    <a:ext uri="{FF2B5EF4-FFF2-40B4-BE49-F238E27FC236}">
                      <a16:creationId xmlns:a16="http://schemas.microsoft.com/office/drawing/2014/main" id="{F97BED03-1EB8-4BE2-A10E-8C2943BDD28D}"/>
                    </a:ext>
                  </a:extLst>
                </p:cNvPr>
                <p:cNvSpPr txBox="1"/>
                <p:nvPr/>
              </p:nvSpPr>
              <p:spPr>
                <a:xfrm>
                  <a:off x="2453989" y="3838619"/>
                  <a:ext cx="263083" cy="214398"/>
                </a:xfrm>
                <a:prstGeom prst="rect">
                  <a:avLst/>
                </a:prstGeom>
                <a:noFill/>
              </p:spPr>
              <p:txBody>
                <a:bodyPr wrap="square" lIns="0" rIns="0" rtlCol="0" anchor="ctr">
                  <a:spAutoFit/>
                </a:bodyPr>
                <a:lstStyle/>
                <a:p>
                  <a:pPr marL="0" marR="0" lvl="0" indent="0" algn="r" defTabSz="1075246"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Narrow"/>
                      <a:ea typeface="+mn-ea"/>
                      <a:cs typeface="Arial Narrow"/>
                    </a:rPr>
                    <a:t>0</a:t>
                  </a:r>
                  <a:endParaRPr kumimoji="0" lang="en-GB" sz="1333" b="0" i="0" u="none" strike="noStrike" kern="1200" cap="none" spc="0" normalizeH="0" baseline="0" noProof="0" dirty="0">
                    <a:ln>
                      <a:noFill/>
                    </a:ln>
                    <a:solidFill>
                      <a:srgbClr val="000000"/>
                    </a:solidFill>
                    <a:effectLst/>
                    <a:uLnTx/>
                    <a:uFillTx/>
                    <a:latin typeface="Arial Narrow"/>
                    <a:ea typeface="+mn-ea"/>
                    <a:cs typeface="Arial Narrow"/>
                  </a:endParaRPr>
                </a:p>
              </p:txBody>
            </p:sp>
            <p:sp>
              <p:nvSpPr>
                <p:cNvPr id="70" name="TextBox 69">
                  <a:extLst>
                    <a:ext uri="{FF2B5EF4-FFF2-40B4-BE49-F238E27FC236}">
                      <a16:creationId xmlns:a16="http://schemas.microsoft.com/office/drawing/2014/main" id="{D133FFB8-C32E-40DF-9D56-B51F7D762BF8}"/>
                    </a:ext>
                  </a:extLst>
                </p:cNvPr>
                <p:cNvSpPr txBox="1"/>
                <p:nvPr/>
              </p:nvSpPr>
              <p:spPr>
                <a:xfrm>
                  <a:off x="2453989" y="3589237"/>
                  <a:ext cx="263083" cy="214398"/>
                </a:xfrm>
                <a:prstGeom prst="rect">
                  <a:avLst/>
                </a:prstGeom>
                <a:noFill/>
              </p:spPr>
              <p:txBody>
                <a:bodyPr wrap="square" lIns="0" rIns="0" rtlCol="0" anchor="ctr">
                  <a:spAutoFit/>
                </a:bodyPr>
                <a:lstStyle/>
                <a:p>
                  <a:pPr marL="0" marR="0" lvl="0" indent="0" algn="r" defTabSz="1075246"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Narrow"/>
                      <a:ea typeface="+mn-ea"/>
                      <a:cs typeface="Arial Narrow"/>
                    </a:rPr>
                    <a:t>10</a:t>
                  </a:r>
                  <a:endParaRPr kumimoji="0" lang="en-GB" sz="1333" b="0" i="0" u="none" strike="noStrike" kern="1200" cap="none" spc="0" normalizeH="0" baseline="0" noProof="0" dirty="0">
                    <a:ln>
                      <a:noFill/>
                    </a:ln>
                    <a:solidFill>
                      <a:srgbClr val="000000"/>
                    </a:solidFill>
                    <a:effectLst/>
                    <a:uLnTx/>
                    <a:uFillTx/>
                    <a:latin typeface="Arial Narrow"/>
                    <a:ea typeface="+mn-ea"/>
                    <a:cs typeface="Arial Narrow"/>
                  </a:endParaRPr>
                </a:p>
              </p:txBody>
            </p:sp>
            <p:sp>
              <p:nvSpPr>
                <p:cNvPr id="71" name="TextBox 70">
                  <a:extLst>
                    <a:ext uri="{FF2B5EF4-FFF2-40B4-BE49-F238E27FC236}">
                      <a16:creationId xmlns:a16="http://schemas.microsoft.com/office/drawing/2014/main" id="{282B6ED7-858A-4E42-B357-8636E4BF3963}"/>
                    </a:ext>
                  </a:extLst>
                </p:cNvPr>
                <p:cNvSpPr txBox="1"/>
                <p:nvPr/>
              </p:nvSpPr>
              <p:spPr>
                <a:xfrm>
                  <a:off x="2453989" y="3339855"/>
                  <a:ext cx="263083" cy="214398"/>
                </a:xfrm>
                <a:prstGeom prst="rect">
                  <a:avLst/>
                </a:prstGeom>
                <a:noFill/>
              </p:spPr>
              <p:txBody>
                <a:bodyPr wrap="square" lIns="0" rIns="0" rtlCol="0" anchor="ctr">
                  <a:spAutoFit/>
                </a:bodyPr>
                <a:lstStyle/>
                <a:p>
                  <a:pPr marL="0" marR="0" lvl="0" indent="0" algn="r" defTabSz="1075246"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Narrow"/>
                      <a:ea typeface="+mn-ea"/>
                      <a:cs typeface="Arial Narrow"/>
                    </a:rPr>
                    <a:t>20</a:t>
                  </a:r>
                  <a:endParaRPr kumimoji="0" lang="en-GB" sz="1333" b="0" i="0" u="none" strike="noStrike" kern="1200" cap="none" spc="0" normalizeH="0" baseline="0" noProof="0" dirty="0">
                    <a:ln>
                      <a:noFill/>
                    </a:ln>
                    <a:solidFill>
                      <a:srgbClr val="000000"/>
                    </a:solidFill>
                    <a:effectLst/>
                    <a:uLnTx/>
                    <a:uFillTx/>
                    <a:latin typeface="Arial Narrow"/>
                    <a:ea typeface="+mn-ea"/>
                    <a:cs typeface="Arial Narrow"/>
                  </a:endParaRPr>
                </a:p>
              </p:txBody>
            </p:sp>
            <p:sp>
              <p:nvSpPr>
                <p:cNvPr id="72" name="TextBox 71">
                  <a:extLst>
                    <a:ext uri="{FF2B5EF4-FFF2-40B4-BE49-F238E27FC236}">
                      <a16:creationId xmlns:a16="http://schemas.microsoft.com/office/drawing/2014/main" id="{BD495050-675F-4CBA-928B-136132325767}"/>
                    </a:ext>
                  </a:extLst>
                </p:cNvPr>
                <p:cNvSpPr txBox="1"/>
                <p:nvPr/>
              </p:nvSpPr>
              <p:spPr>
                <a:xfrm>
                  <a:off x="2453989" y="3094629"/>
                  <a:ext cx="263083" cy="214398"/>
                </a:xfrm>
                <a:prstGeom prst="rect">
                  <a:avLst/>
                </a:prstGeom>
                <a:noFill/>
              </p:spPr>
              <p:txBody>
                <a:bodyPr wrap="square" lIns="0" rIns="0" rtlCol="0" anchor="ctr">
                  <a:spAutoFit/>
                </a:bodyPr>
                <a:lstStyle/>
                <a:p>
                  <a:pPr marL="0" marR="0" lvl="0" indent="0" algn="r" defTabSz="1075246"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Narrow"/>
                      <a:ea typeface="+mn-ea"/>
                      <a:cs typeface="Arial Narrow"/>
                    </a:rPr>
                    <a:t>30</a:t>
                  </a:r>
                  <a:endParaRPr kumimoji="0" lang="en-GB" sz="1333" b="0" i="0" u="none" strike="noStrike" kern="1200" cap="none" spc="0" normalizeH="0" baseline="0" noProof="0" dirty="0">
                    <a:ln>
                      <a:noFill/>
                    </a:ln>
                    <a:solidFill>
                      <a:srgbClr val="000000"/>
                    </a:solidFill>
                    <a:effectLst/>
                    <a:uLnTx/>
                    <a:uFillTx/>
                    <a:latin typeface="Arial Narrow"/>
                    <a:ea typeface="+mn-ea"/>
                    <a:cs typeface="Arial Narrow"/>
                  </a:endParaRPr>
                </a:p>
              </p:txBody>
            </p:sp>
            <p:sp>
              <p:nvSpPr>
                <p:cNvPr id="73" name="TextBox 72">
                  <a:extLst>
                    <a:ext uri="{FF2B5EF4-FFF2-40B4-BE49-F238E27FC236}">
                      <a16:creationId xmlns:a16="http://schemas.microsoft.com/office/drawing/2014/main" id="{90B61120-9191-4A98-B83C-E85AA76E650D}"/>
                    </a:ext>
                  </a:extLst>
                </p:cNvPr>
                <p:cNvSpPr txBox="1"/>
                <p:nvPr/>
              </p:nvSpPr>
              <p:spPr>
                <a:xfrm>
                  <a:off x="2453989" y="2845246"/>
                  <a:ext cx="263083" cy="214398"/>
                </a:xfrm>
                <a:prstGeom prst="rect">
                  <a:avLst/>
                </a:prstGeom>
                <a:noFill/>
              </p:spPr>
              <p:txBody>
                <a:bodyPr wrap="square" lIns="0" rIns="0" rtlCol="0" anchor="ctr">
                  <a:spAutoFit/>
                </a:bodyPr>
                <a:lstStyle/>
                <a:p>
                  <a:pPr marL="0" marR="0" lvl="0" indent="0" algn="r" defTabSz="1075246"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Narrow"/>
                      <a:ea typeface="+mn-ea"/>
                      <a:cs typeface="Arial Narrow"/>
                    </a:rPr>
                    <a:t>40</a:t>
                  </a:r>
                  <a:endParaRPr kumimoji="0" lang="en-GB" sz="1333" b="0" i="0" u="none" strike="noStrike" kern="1200" cap="none" spc="0" normalizeH="0" baseline="0" noProof="0" dirty="0">
                    <a:ln>
                      <a:noFill/>
                    </a:ln>
                    <a:solidFill>
                      <a:srgbClr val="000000"/>
                    </a:solidFill>
                    <a:effectLst/>
                    <a:uLnTx/>
                    <a:uFillTx/>
                    <a:latin typeface="Arial Narrow"/>
                    <a:ea typeface="+mn-ea"/>
                    <a:cs typeface="Arial Narrow"/>
                  </a:endParaRPr>
                </a:p>
              </p:txBody>
            </p:sp>
            <p:sp>
              <p:nvSpPr>
                <p:cNvPr id="74" name="TextBox 73">
                  <a:extLst>
                    <a:ext uri="{FF2B5EF4-FFF2-40B4-BE49-F238E27FC236}">
                      <a16:creationId xmlns:a16="http://schemas.microsoft.com/office/drawing/2014/main" id="{8FDE49C9-C2EE-4A39-AE48-05CF4DC1822B}"/>
                    </a:ext>
                  </a:extLst>
                </p:cNvPr>
                <p:cNvSpPr txBox="1"/>
                <p:nvPr/>
              </p:nvSpPr>
              <p:spPr>
                <a:xfrm>
                  <a:off x="2453989" y="2595866"/>
                  <a:ext cx="263083" cy="214398"/>
                </a:xfrm>
                <a:prstGeom prst="rect">
                  <a:avLst/>
                </a:prstGeom>
                <a:noFill/>
              </p:spPr>
              <p:txBody>
                <a:bodyPr wrap="square" lIns="0" rIns="0" rtlCol="0" anchor="ctr">
                  <a:spAutoFit/>
                </a:bodyPr>
                <a:lstStyle/>
                <a:p>
                  <a:pPr marL="0" marR="0" lvl="0" indent="0" algn="r" defTabSz="1075246"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Narrow"/>
                      <a:ea typeface="+mn-ea"/>
                      <a:cs typeface="Arial Narrow"/>
                    </a:rPr>
                    <a:t>50</a:t>
                  </a:r>
                  <a:endParaRPr kumimoji="0" lang="en-GB" sz="1333" b="0" i="0" u="none" strike="noStrike" kern="1200" cap="none" spc="0" normalizeH="0" baseline="0" noProof="0" dirty="0">
                    <a:ln>
                      <a:noFill/>
                    </a:ln>
                    <a:solidFill>
                      <a:srgbClr val="000000"/>
                    </a:solidFill>
                    <a:effectLst/>
                    <a:uLnTx/>
                    <a:uFillTx/>
                    <a:latin typeface="Arial Narrow"/>
                    <a:ea typeface="+mn-ea"/>
                    <a:cs typeface="Arial Narrow"/>
                  </a:endParaRPr>
                </a:p>
              </p:txBody>
            </p:sp>
            <p:sp>
              <p:nvSpPr>
                <p:cNvPr id="75" name="TextBox 74">
                  <a:extLst>
                    <a:ext uri="{FF2B5EF4-FFF2-40B4-BE49-F238E27FC236}">
                      <a16:creationId xmlns:a16="http://schemas.microsoft.com/office/drawing/2014/main" id="{0542B250-119A-4FD7-8CE7-BE096E062520}"/>
                    </a:ext>
                  </a:extLst>
                </p:cNvPr>
                <p:cNvSpPr txBox="1"/>
                <p:nvPr/>
              </p:nvSpPr>
              <p:spPr>
                <a:xfrm>
                  <a:off x="2453989" y="2350640"/>
                  <a:ext cx="263083" cy="214398"/>
                </a:xfrm>
                <a:prstGeom prst="rect">
                  <a:avLst/>
                </a:prstGeom>
                <a:noFill/>
              </p:spPr>
              <p:txBody>
                <a:bodyPr wrap="square" lIns="0" rIns="0" rtlCol="0" anchor="ctr">
                  <a:spAutoFit/>
                </a:bodyPr>
                <a:lstStyle/>
                <a:p>
                  <a:pPr marL="0" marR="0" lvl="0" indent="0" algn="r" defTabSz="1075246"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Narrow"/>
                      <a:ea typeface="+mn-ea"/>
                      <a:cs typeface="Arial Narrow"/>
                    </a:rPr>
                    <a:t>60</a:t>
                  </a:r>
                  <a:endParaRPr kumimoji="0" lang="en-GB" sz="1333" b="0" i="0" u="none" strike="noStrike" kern="1200" cap="none" spc="0" normalizeH="0" baseline="0" noProof="0" dirty="0">
                    <a:ln>
                      <a:noFill/>
                    </a:ln>
                    <a:solidFill>
                      <a:srgbClr val="000000"/>
                    </a:solidFill>
                    <a:effectLst/>
                    <a:uLnTx/>
                    <a:uFillTx/>
                    <a:latin typeface="Arial Narrow"/>
                    <a:ea typeface="+mn-ea"/>
                    <a:cs typeface="Arial Narrow"/>
                  </a:endParaRPr>
                </a:p>
              </p:txBody>
            </p:sp>
            <p:sp>
              <p:nvSpPr>
                <p:cNvPr id="76" name="TextBox 75">
                  <a:extLst>
                    <a:ext uri="{FF2B5EF4-FFF2-40B4-BE49-F238E27FC236}">
                      <a16:creationId xmlns:a16="http://schemas.microsoft.com/office/drawing/2014/main" id="{E3F16D9E-8D52-4DF2-AEC4-DE046CBA0EEE}"/>
                    </a:ext>
                  </a:extLst>
                </p:cNvPr>
                <p:cNvSpPr txBox="1"/>
                <p:nvPr/>
              </p:nvSpPr>
              <p:spPr>
                <a:xfrm>
                  <a:off x="2453989" y="2097101"/>
                  <a:ext cx="263083" cy="214398"/>
                </a:xfrm>
                <a:prstGeom prst="rect">
                  <a:avLst/>
                </a:prstGeom>
                <a:noFill/>
              </p:spPr>
              <p:txBody>
                <a:bodyPr wrap="square" lIns="0" rIns="0" rtlCol="0" anchor="ctr">
                  <a:spAutoFit/>
                </a:bodyPr>
                <a:lstStyle/>
                <a:p>
                  <a:pPr marL="0" marR="0" lvl="0" indent="0" algn="r" defTabSz="1075246"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Narrow"/>
                      <a:ea typeface="+mn-ea"/>
                      <a:cs typeface="Arial Narrow"/>
                    </a:rPr>
                    <a:t>70</a:t>
                  </a:r>
                  <a:endParaRPr kumimoji="0" lang="en-GB" sz="1333" b="0" i="0" u="none" strike="noStrike" kern="1200" cap="none" spc="0" normalizeH="0" baseline="0" noProof="0" dirty="0">
                    <a:ln>
                      <a:noFill/>
                    </a:ln>
                    <a:solidFill>
                      <a:srgbClr val="000000"/>
                    </a:solidFill>
                    <a:effectLst/>
                    <a:uLnTx/>
                    <a:uFillTx/>
                    <a:latin typeface="Arial Narrow"/>
                    <a:ea typeface="+mn-ea"/>
                    <a:cs typeface="Arial Narrow"/>
                  </a:endParaRPr>
                </a:p>
              </p:txBody>
            </p:sp>
            <p:sp>
              <p:nvSpPr>
                <p:cNvPr id="77" name="TextBox 76">
                  <a:extLst>
                    <a:ext uri="{FF2B5EF4-FFF2-40B4-BE49-F238E27FC236}">
                      <a16:creationId xmlns:a16="http://schemas.microsoft.com/office/drawing/2014/main" id="{83B95586-D63A-42E5-98A0-F441B80EC74D}"/>
                    </a:ext>
                  </a:extLst>
                </p:cNvPr>
                <p:cNvSpPr txBox="1"/>
                <p:nvPr/>
              </p:nvSpPr>
              <p:spPr>
                <a:xfrm>
                  <a:off x="2453989" y="1856032"/>
                  <a:ext cx="263083" cy="214398"/>
                </a:xfrm>
                <a:prstGeom prst="rect">
                  <a:avLst/>
                </a:prstGeom>
                <a:noFill/>
              </p:spPr>
              <p:txBody>
                <a:bodyPr wrap="square" lIns="0" rIns="0" rtlCol="0" anchor="ctr">
                  <a:spAutoFit/>
                </a:bodyPr>
                <a:lstStyle/>
                <a:p>
                  <a:pPr marL="0" marR="0" lvl="0" indent="0" algn="r" defTabSz="1075246"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Narrow"/>
                      <a:ea typeface="+mn-ea"/>
                      <a:cs typeface="Arial Narrow"/>
                    </a:rPr>
                    <a:t>80</a:t>
                  </a:r>
                  <a:endParaRPr kumimoji="0" lang="en-GB" sz="1333" b="0" i="0" u="none" strike="noStrike" kern="1200" cap="none" spc="0" normalizeH="0" baseline="0" noProof="0" dirty="0">
                    <a:ln>
                      <a:noFill/>
                    </a:ln>
                    <a:solidFill>
                      <a:srgbClr val="000000"/>
                    </a:solidFill>
                    <a:effectLst/>
                    <a:uLnTx/>
                    <a:uFillTx/>
                    <a:latin typeface="Arial Narrow"/>
                    <a:ea typeface="+mn-ea"/>
                    <a:cs typeface="Arial Narrow"/>
                  </a:endParaRPr>
                </a:p>
              </p:txBody>
            </p:sp>
            <p:sp>
              <p:nvSpPr>
                <p:cNvPr id="78" name="TextBox 77">
                  <a:extLst>
                    <a:ext uri="{FF2B5EF4-FFF2-40B4-BE49-F238E27FC236}">
                      <a16:creationId xmlns:a16="http://schemas.microsoft.com/office/drawing/2014/main" id="{B884E014-3536-41F9-93C4-8E2160ED93A2}"/>
                    </a:ext>
                  </a:extLst>
                </p:cNvPr>
                <p:cNvSpPr txBox="1"/>
                <p:nvPr/>
              </p:nvSpPr>
              <p:spPr>
                <a:xfrm>
                  <a:off x="2453989" y="1602494"/>
                  <a:ext cx="263083" cy="214398"/>
                </a:xfrm>
                <a:prstGeom prst="rect">
                  <a:avLst/>
                </a:prstGeom>
                <a:noFill/>
              </p:spPr>
              <p:txBody>
                <a:bodyPr wrap="square" lIns="0" rIns="0" rtlCol="0" anchor="ctr">
                  <a:spAutoFit/>
                </a:bodyPr>
                <a:lstStyle/>
                <a:p>
                  <a:pPr marL="0" marR="0" lvl="0" indent="0" algn="r" defTabSz="1075246"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Narrow"/>
                      <a:ea typeface="+mn-ea"/>
                      <a:cs typeface="Arial Narrow"/>
                    </a:rPr>
                    <a:t>90</a:t>
                  </a:r>
                  <a:endParaRPr kumimoji="0" lang="en-GB" sz="1333" b="0" i="0" u="none" strike="noStrike" kern="1200" cap="none" spc="0" normalizeH="0" baseline="0" noProof="0" dirty="0">
                    <a:ln>
                      <a:noFill/>
                    </a:ln>
                    <a:solidFill>
                      <a:srgbClr val="000000"/>
                    </a:solidFill>
                    <a:effectLst/>
                    <a:uLnTx/>
                    <a:uFillTx/>
                    <a:latin typeface="Arial Narrow"/>
                    <a:ea typeface="+mn-ea"/>
                    <a:cs typeface="Arial Narrow"/>
                  </a:endParaRPr>
                </a:p>
              </p:txBody>
            </p:sp>
            <p:sp>
              <p:nvSpPr>
                <p:cNvPr id="79" name="TextBox 78">
                  <a:extLst>
                    <a:ext uri="{FF2B5EF4-FFF2-40B4-BE49-F238E27FC236}">
                      <a16:creationId xmlns:a16="http://schemas.microsoft.com/office/drawing/2014/main" id="{85E0C99A-702C-4C4C-A9DF-E2569BE3FA67}"/>
                    </a:ext>
                  </a:extLst>
                </p:cNvPr>
                <p:cNvSpPr txBox="1"/>
                <p:nvPr/>
              </p:nvSpPr>
              <p:spPr>
                <a:xfrm>
                  <a:off x="2453989" y="1353663"/>
                  <a:ext cx="263083" cy="214398"/>
                </a:xfrm>
                <a:prstGeom prst="rect">
                  <a:avLst/>
                </a:prstGeom>
                <a:noFill/>
              </p:spPr>
              <p:txBody>
                <a:bodyPr wrap="square" lIns="0" rIns="0" rtlCol="0" anchor="ctr">
                  <a:spAutoFit/>
                </a:bodyPr>
                <a:lstStyle/>
                <a:p>
                  <a:pPr marL="0" marR="0" lvl="0" indent="0" algn="r" defTabSz="1075246"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Narrow"/>
                      <a:ea typeface="+mn-ea"/>
                      <a:cs typeface="Arial Narrow"/>
                    </a:rPr>
                    <a:t>100</a:t>
                  </a:r>
                  <a:endParaRPr kumimoji="0" lang="en-GB" sz="1333" b="0" i="0" u="none" strike="noStrike" kern="1200" cap="none" spc="0" normalizeH="0" baseline="0" noProof="0" dirty="0">
                    <a:ln>
                      <a:noFill/>
                    </a:ln>
                    <a:solidFill>
                      <a:srgbClr val="000000"/>
                    </a:solidFill>
                    <a:effectLst/>
                    <a:uLnTx/>
                    <a:uFillTx/>
                    <a:latin typeface="Arial Narrow"/>
                    <a:ea typeface="+mn-ea"/>
                    <a:cs typeface="Arial Narrow"/>
                  </a:endParaRPr>
                </a:p>
              </p:txBody>
            </p:sp>
          </p:grpSp>
        </p:grpSp>
        <p:grpSp>
          <p:nvGrpSpPr>
            <p:cNvPr id="90" name="Group 89">
              <a:extLst>
                <a:ext uri="{FF2B5EF4-FFF2-40B4-BE49-F238E27FC236}">
                  <a16:creationId xmlns:a16="http://schemas.microsoft.com/office/drawing/2014/main" id="{777BBA41-A2F4-4CFB-9BEE-A2E910372385}"/>
                </a:ext>
              </a:extLst>
            </p:cNvPr>
            <p:cNvGrpSpPr/>
            <p:nvPr/>
          </p:nvGrpSpPr>
          <p:grpSpPr>
            <a:xfrm>
              <a:off x="1117634" y="1150072"/>
              <a:ext cx="5022566" cy="1602522"/>
              <a:chOff x="3468064" y="473386"/>
              <a:chExt cx="2537417" cy="1109550"/>
            </a:xfrm>
          </p:grpSpPr>
          <p:sp>
            <p:nvSpPr>
              <p:cNvPr id="91" name="Freeform 962">
                <a:extLst>
                  <a:ext uri="{FF2B5EF4-FFF2-40B4-BE49-F238E27FC236}">
                    <a16:creationId xmlns:a16="http://schemas.microsoft.com/office/drawing/2014/main" id="{FC972619-CFF3-41F7-9189-940F0A4BE361}"/>
                  </a:ext>
                </a:extLst>
              </p:cNvPr>
              <p:cNvSpPr/>
              <p:nvPr/>
            </p:nvSpPr>
            <p:spPr>
              <a:xfrm>
                <a:off x="3468064" y="484311"/>
                <a:ext cx="2534473" cy="1087794"/>
              </a:xfrm>
              <a:custGeom>
                <a:avLst/>
                <a:gdLst>
                  <a:gd name="connsiteX0" fmla="*/ 0 w 2534473"/>
                  <a:gd name="connsiteY0" fmla="*/ 0 h 1087794"/>
                  <a:gd name="connsiteX1" fmla="*/ 285017 w 2534473"/>
                  <a:gd name="connsiteY1" fmla="*/ 0 h 1087794"/>
                  <a:gd name="connsiteX2" fmla="*/ 285017 w 2534473"/>
                  <a:gd name="connsiteY2" fmla="*/ 7600 h 1087794"/>
                  <a:gd name="connsiteX3" fmla="*/ 395756 w 2534473"/>
                  <a:gd name="connsiteY3" fmla="*/ 7600 h 1087794"/>
                  <a:gd name="connsiteX4" fmla="*/ 395756 w 2534473"/>
                  <a:gd name="connsiteY4" fmla="*/ 14441 h 1087794"/>
                  <a:gd name="connsiteX5" fmla="*/ 402879 w 2534473"/>
                  <a:gd name="connsiteY5" fmla="*/ 14441 h 1087794"/>
                  <a:gd name="connsiteX6" fmla="*/ 402879 w 2534473"/>
                  <a:gd name="connsiteY6" fmla="*/ 20996 h 1087794"/>
                  <a:gd name="connsiteX7" fmla="*/ 426813 w 2534473"/>
                  <a:gd name="connsiteY7" fmla="*/ 20996 h 1087794"/>
                  <a:gd name="connsiteX8" fmla="*/ 426813 w 2534473"/>
                  <a:gd name="connsiteY8" fmla="*/ 24986 h 1087794"/>
                  <a:gd name="connsiteX9" fmla="*/ 430232 w 2534473"/>
                  <a:gd name="connsiteY9" fmla="*/ 24986 h 1087794"/>
                  <a:gd name="connsiteX10" fmla="*/ 430232 w 2534473"/>
                  <a:gd name="connsiteY10" fmla="*/ 28121 h 1087794"/>
                  <a:gd name="connsiteX11" fmla="*/ 472115 w 2534473"/>
                  <a:gd name="connsiteY11" fmla="*/ 28121 h 1087794"/>
                  <a:gd name="connsiteX12" fmla="*/ 472115 w 2534473"/>
                  <a:gd name="connsiteY12" fmla="*/ 35246 h 1087794"/>
                  <a:gd name="connsiteX13" fmla="*/ 475819 w 2534473"/>
                  <a:gd name="connsiteY13" fmla="*/ 35246 h 1087794"/>
                  <a:gd name="connsiteX14" fmla="*/ 475819 w 2534473"/>
                  <a:gd name="connsiteY14" fmla="*/ 44747 h 1087794"/>
                  <a:gd name="connsiteX15" fmla="*/ 478953 w 2534473"/>
                  <a:gd name="connsiteY15" fmla="*/ 44747 h 1087794"/>
                  <a:gd name="connsiteX16" fmla="*/ 478953 w 2534473"/>
                  <a:gd name="connsiteY16" fmla="*/ 59187 h 1087794"/>
                  <a:gd name="connsiteX17" fmla="*/ 503457 w 2534473"/>
                  <a:gd name="connsiteY17" fmla="*/ 59187 h 1087794"/>
                  <a:gd name="connsiteX18" fmla="*/ 503457 w 2534473"/>
                  <a:gd name="connsiteY18" fmla="*/ 65553 h 1087794"/>
                  <a:gd name="connsiteX19" fmla="*/ 527675 w 2534473"/>
                  <a:gd name="connsiteY19" fmla="*/ 65553 h 1087794"/>
                  <a:gd name="connsiteX20" fmla="*/ 527675 w 2534473"/>
                  <a:gd name="connsiteY20" fmla="*/ 72868 h 1087794"/>
                  <a:gd name="connsiteX21" fmla="*/ 548189 w 2534473"/>
                  <a:gd name="connsiteY21" fmla="*/ 72868 h 1087794"/>
                  <a:gd name="connsiteX22" fmla="*/ 548189 w 2534473"/>
                  <a:gd name="connsiteY22" fmla="*/ 81608 h 1087794"/>
                  <a:gd name="connsiteX23" fmla="*/ 565570 w 2534473"/>
                  <a:gd name="connsiteY23" fmla="*/ 81608 h 1087794"/>
                  <a:gd name="connsiteX24" fmla="*/ 565570 w 2534473"/>
                  <a:gd name="connsiteY24" fmla="*/ 86074 h 1087794"/>
                  <a:gd name="connsiteX25" fmla="*/ 579531 w 2534473"/>
                  <a:gd name="connsiteY25" fmla="*/ 86074 h 1087794"/>
                  <a:gd name="connsiteX26" fmla="*/ 579531 w 2534473"/>
                  <a:gd name="connsiteY26" fmla="*/ 96904 h 1087794"/>
                  <a:gd name="connsiteX27" fmla="*/ 596341 w 2534473"/>
                  <a:gd name="connsiteY27" fmla="*/ 96904 h 1087794"/>
                  <a:gd name="connsiteX28" fmla="*/ 596341 w 2534473"/>
                  <a:gd name="connsiteY28" fmla="*/ 100514 h 1087794"/>
                  <a:gd name="connsiteX29" fmla="*/ 600045 w 2534473"/>
                  <a:gd name="connsiteY29" fmla="*/ 100514 h 1087794"/>
                  <a:gd name="connsiteX30" fmla="*/ 600045 w 2534473"/>
                  <a:gd name="connsiteY30" fmla="*/ 106119 h 1087794"/>
                  <a:gd name="connsiteX31" fmla="*/ 603749 w 2534473"/>
                  <a:gd name="connsiteY31" fmla="*/ 106119 h 1087794"/>
                  <a:gd name="connsiteX32" fmla="*/ 603749 w 2534473"/>
                  <a:gd name="connsiteY32" fmla="*/ 110300 h 1087794"/>
                  <a:gd name="connsiteX33" fmla="*/ 635281 w 2534473"/>
                  <a:gd name="connsiteY33" fmla="*/ 110300 h 1087794"/>
                  <a:gd name="connsiteX34" fmla="*/ 635281 w 2534473"/>
                  <a:gd name="connsiteY34" fmla="*/ 116855 h 1087794"/>
                  <a:gd name="connsiteX35" fmla="*/ 645253 w 2534473"/>
                  <a:gd name="connsiteY35" fmla="*/ 116855 h 1087794"/>
                  <a:gd name="connsiteX36" fmla="*/ 645253 w 2534473"/>
                  <a:gd name="connsiteY36" fmla="*/ 122175 h 1087794"/>
                  <a:gd name="connsiteX37" fmla="*/ 649242 w 2534473"/>
                  <a:gd name="connsiteY37" fmla="*/ 122175 h 1087794"/>
                  <a:gd name="connsiteX38" fmla="*/ 649242 w 2534473"/>
                  <a:gd name="connsiteY38" fmla="*/ 127115 h 1087794"/>
                  <a:gd name="connsiteX39" fmla="*/ 652661 w 2534473"/>
                  <a:gd name="connsiteY39" fmla="*/ 127115 h 1087794"/>
                  <a:gd name="connsiteX40" fmla="*/ 652661 w 2534473"/>
                  <a:gd name="connsiteY40" fmla="*/ 131865 h 1087794"/>
                  <a:gd name="connsiteX41" fmla="*/ 656080 w 2534473"/>
                  <a:gd name="connsiteY41" fmla="*/ 131865 h 1087794"/>
                  <a:gd name="connsiteX42" fmla="*/ 656080 w 2534473"/>
                  <a:gd name="connsiteY42" fmla="*/ 138231 h 1087794"/>
                  <a:gd name="connsiteX43" fmla="*/ 659214 w 2534473"/>
                  <a:gd name="connsiteY43" fmla="*/ 138231 h 1087794"/>
                  <a:gd name="connsiteX44" fmla="*/ 659214 w 2534473"/>
                  <a:gd name="connsiteY44" fmla="*/ 145071 h 1087794"/>
                  <a:gd name="connsiteX45" fmla="*/ 677639 w 2534473"/>
                  <a:gd name="connsiteY45" fmla="*/ 145071 h 1087794"/>
                  <a:gd name="connsiteX46" fmla="*/ 677639 w 2534473"/>
                  <a:gd name="connsiteY46" fmla="*/ 149251 h 1087794"/>
                  <a:gd name="connsiteX47" fmla="*/ 680013 w 2534473"/>
                  <a:gd name="connsiteY47" fmla="*/ 149251 h 1087794"/>
                  <a:gd name="connsiteX48" fmla="*/ 680013 w 2534473"/>
                  <a:gd name="connsiteY48" fmla="*/ 154761 h 1087794"/>
                  <a:gd name="connsiteX49" fmla="*/ 686376 w 2534473"/>
                  <a:gd name="connsiteY49" fmla="*/ 154761 h 1087794"/>
                  <a:gd name="connsiteX50" fmla="*/ 686376 w 2534473"/>
                  <a:gd name="connsiteY50" fmla="*/ 159797 h 1087794"/>
                  <a:gd name="connsiteX51" fmla="*/ 704517 w 2534473"/>
                  <a:gd name="connsiteY51" fmla="*/ 159797 h 1087794"/>
                  <a:gd name="connsiteX52" fmla="*/ 704517 w 2534473"/>
                  <a:gd name="connsiteY52" fmla="*/ 169012 h 1087794"/>
                  <a:gd name="connsiteX53" fmla="*/ 714774 w 2534473"/>
                  <a:gd name="connsiteY53" fmla="*/ 169012 h 1087794"/>
                  <a:gd name="connsiteX54" fmla="*/ 714774 w 2534473"/>
                  <a:gd name="connsiteY54" fmla="*/ 176612 h 1087794"/>
                  <a:gd name="connsiteX55" fmla="*/ 759791 w 2534473"/>
                  <a:gd name="connsiteY55" fmla="*/ 176612 h 1087794"/>
                  <a:gd name="connsiteX56" fmla="*/ 759791 w 2534473"/>
                  <a:gd name="connsiteY56" fmla="*/ 180032 h 1087794"/>
                  <a:gd name="connsiteX57" fmla="*/ 763210 w 2534473"/>
                  <a:gd name="connsiteY57" fmla="*/ 180032 h 1087794"/>
                  <a:gd name="connsiteX58" fmla="*/ 763210 w 2534473"/>
                  <a:gd name="connsiteY58" fmla="*/ 182977 h 1087794"/>
                  <a:gd name="connsiteX59" fmla="*/ 780306 w 2534473"/>
                  <a:gd name="connsiteY59" fmla="*/ 182977 h 1087794"/>
                  <a:gd name="connsiteX60" fmla="*/ 780306 w 2534473"/>
                  <a:gd name="connsiteY60" fmla="*/ 196943 h 1087794"/>
                  <a:gd name="connsiteX61" fmla="*/ 790563 w 2534473"/>
                  <a:gd name="connsiteY61" fmla="*/ 196943 h 1087794"/>
                  <a:gd name="connsiteX62" fmla="*/ 790563 w 2534473"/>
                  <a:gd name="connsiteY62" fmla="*/ 203783 h 1087794"/>
                  <a:gd name="connsiteX63" fmla="*/ 794552 w 2534473"/>
                  <a:gd name="connsiteY63" fmla="*/ 203783 h 1087794"/>
                  <a:gd name="connsiteX64" fmla="*/ 794552 w 2534473"/>
                  <a:gd name="connsiteY64" fmla="*/ 207393 h 1087794"/>
                  <a:gd name="connsiteX65" fmla="*/ 812407 w 2534473"/>
                  <a:gd name="connsiteY65" fmla="*/ 207393 h 1087794"/>
                  <a:gd name="connsiteX66" fmla="*/ 812407 w 2534473"/>
                  <a:gd name="connsiteY66" fmla="*/ 213759 h 1087794"/>
                  <a:gd name="connsiteX67" fmla="*/ 818770 w 2534473"/>
                  <a:gd name="connsiteY67" fmla="*/ 213759 h 1087794"/>
                  <a:gd name="connsiteX68" fmla="*/ 818770 w 2534473"/>
                  <a:gd name="connsiteY68" fmla="*/ 220884 h 1087794"/>
                  <a:gd name="connsiteX69" fmla="*/ 839000 w 2534473"/>
                  <a:gd name="connsiteY69" fmla="*/ 220884 h 1087794"/>
                  <a:gd name="connsiteX70" fmla="*/ 839000 w 2534473"/>
                  <a:gd name="connsiteY70" fmla="*/ 233805 h 1087794"/>
                  <a:gd name="connsiteX71" fmla="*/ 845838 w 2534473"/>
                  <a:gd name="connsiteY71" fmla="*/ 233805 h 1087794"/>
                  <a:gd name="connsiteX72" fmla="*/ 845838 w 2534473"/>
                  <a:gd name="connsiteY72" fmla="*/ 237985 h 1087794"/>
                  <a:gd name="connsiteX73" fmla="*/ 850016 w 2534473"/>
                  <a:gd name="connsiteY73" fmla="*/ 237985 h 1087794"/>
                  <a:gd name="connsiteX74" fmla="*/ 850016 w 2534473"/>
                  <a:gd name="connsiteY74" fmla="*/ 241690 h 1087794"/>
                  <a:gd name="connsiteX75" fmla="*/ 870816 w 2534473"/>
                  <a:gd name="connsiteY75" fmla="*/ 241690 h 1087794"/>
                  <a:gd name="connsiteX76" fmla="*/ 870816 w 2534473"/>
                  <a:gd name="connsiteY76" fmla="*/ 250050 h 1087794"/>
                  <a:gd name="connsiteX77" fmla="*/ 885062 w 2534473"/>
                  <a:gd name="connsiteY77" fmla="*/ 250050 h 1087794"/>
                  <a:gd name="connsiteX78" fmla="*/ 885062 w 2534473"/>
                  <a:gd name="connsiteY78" fmla="*/ 258791 h 1087794"/>
                  <a:gd name="connsiteX79" fmla="*/ 897124 w 2534473"/>
                  <a:gd name="connsiteY79" fmla="*/ 258791 h 1087794"/>
                  <a:gd name="connsiteX80" fmla="*/ 897124 w 2534473"/>
                  <a:gd name="connsiteY80" fmla="*/ 265346 h 1087794"/>
                  <a:gd name="connsiteX81" fmla="*/ 908520 w 2534473"/>
                  <a:gd name="connsiteY81" fmla="*/ 265346 h 1087794"/>
                  <a:gd name="connsiteX82" fmla="*/ 908520 w 2534473"/>
                  <a:gd name="connsiteY82" fmla="*/ 272186 h 1087794"/>
                  <a:gd name="connsiteX83" fmla="*/ 946130 w 2534473"/>
                  <a:gd name="connsiteY83" fmla="*/ 272186 h 1087794"/>
                  <a:gd name="connsiteX84" fmla="*/ 946130 w 2534473"/>
                  <a:gd name="connsiteY84" fmla="*/ 286437 h 1087794"/>
                  <a:gd name="connsiteX85" fmla="*/ 950879 w 2534473"/>
                  <a:gd name="connsiteY85" fmla="*/ 286437 h 1087794"/>
                  <a:gd name="connsiteX86" fmla="*/ 950879 w 2534473"/>
                  <a:gd name="connsiteY86" fmla="*/ 292517 h 1087794"/>
                  <a:gd name="connsiteX87" fmla="*/ 954013 w 2534473"/>
                  <a:gd name="connsiteY87" fmla="*/ 292517 h 1087794"/>
                  <a:gd name="connsiteX88" fmla="*/ 954013 w 2534473"/>
                  <a:gd name="connsiteY88" fmla="*/ 298312 h 1087794"/>
                  <a:gd name="connsiteX89" fmla="*/ 956957 w 2534473"/>
                  <a:gd name="connsiteY89" fmla="*/ 298312 h 1087794"/>
                  <a:gd name="connsiteX90" fmla="*/ 956957 w 2534473"/>
                  <a:gd name="connsiteY90" fmla="*/ 302207 h 1087794"/>
                  <a:gd name="connsiteX91" fmla="*/ 961136 w 2534473"/>
                  <a:gd name="connsiteY91" fmla="*/ 302207 h 1087794"/>
                  <a:gd name="connsiteX92" fmla="*/ 961136 w 2534473"/>
                  <a:gd name="connsiteY92" fmla="*/ 308003 h 1087794"/>
                  <a:gd name="connsiteX93" fmla="*/ 963985 w 2534473"/>
                  <a:gd name="connsiteY93" fmla="*/ 308003 h 1087794"/>
                  <a:gd name="connsiteX94" fmla="*/ 963985 w 2534473"/>
                  <a:gd name="connsiteY94" fmla="*/ 317503 h 1087794"/>
                  <a:gd name="connsiteX95" fmla="*/ 967974 w 2534473"/>
                  <a:gd name="connsiteY95" fmla="*/ 317503 h 1087794"/>
                  <a:gd name="connsiteX96" fmla="*/ 967974 w 2534473"/>
                  <a:gd name="connsiteY96" fmla="*/ 324628 h 1087794"/>
                  <a:gd name="connsiteX97" fmla="*/ 991908 w 2534473"/>
                  <a:gd name="connsiteY97" fmla="*/ 324628 h 1087794"/>
                  <a:gd name="connsiteX98" fmla="*/ 991908 w 2534473"/>
                  <a:gd name="connsiteY98" fmla="*/ 331659 h 1087794"/>
                  <a:gd name="connsiteX99" fmla="*/ 1005299 w 2534473"/>
                  <a:gd name="connsiteY99" fmla="*/ 331659 h 1087794"/>
                  <a:gd name="connsiteX100" fmla="*/ 1005299 w 2534473"/>
                  <a:gd name="connsiteY100" fmla="*/ 339829 h 1087794"/>
                  <a:gd name="connsiteX101" fmla="*/ 1041389 w 2534473"/>
                  <a:gd name="connsiteY101" fmla="*/ 339829 h 1087794"/>
                  <a:gd name="connsiteX102" fmla="*/ 1041389 w 2534473"/>
                  <a:gd name="connsiteY102" fmla="*/ 344579 h 1087794"/>
                  <a:gd name="connsiteX103" fmla="*/ 1049842 w 2534473"/>
                  <a:gd name="connsiteY103" fmla="*/ 344579 h 1087794"/>
                  <a:gd name="connsiteX104" fmla="*/ 1049842 w 2534473"/>
                  <a:gd name="connsiteY104" fmla="*/ 352464 h 1087794"/>
                  <a:gd name="connsiteX105" fmla="*/ 1054021 w 2534473"/>
                  <a:gd name="connsiteY105" fmla="*/ 352464 h 1087794"/>
                  <a:gd name="connsiteX106" fmla="*/ 1054021 w 2534473"/>
                  <a:gd name="connsiteY106" fmla="*/ 355885 h 1087794"/>
                  <a:gd name="connsiteX107" fmla="*/ 1082228 w 2534473"/>
                  <a:gd name="connsiteY107" fmla="*/ 355885 h 1087794"/>
                  <a:gd name="connsiteX108" fmla="*/ 1082228 w 2534473"/>
                  <a:gd name="connsiteY108" fmla="*/ 362250 h 1087794"/>
                  <a:gd name="connsiteX109" fmla="*/ 1100368 w 2534473"/>
                  <a:gd name="connsiteY109" fmla="*/ 362250 h 1087794"/>
                  <a:gd name="connsiteX110" fmla="*/ 1100368 w 2534473"/>
                  <a:gd name="connsiteY110" fmla="*/ 368805 h 1087794"/>
                  <a:gd name="connsiteX111" fmla="*/ 1140922 w 2534473"/>
                  <a:gd name="connsiteY111" fmla="*/ 368805 h 1087794"/>
                  <a:gd name="connsiteX112" fmla="*/ 1140922 w 2534473"/>
                  <a:gd name="connsiteY112" fmla="*/ 375930 h 1087794"/>
                  <a:gd name="connsiteX113" fmla="*/ 1147475 w 2534473"/>
                  <a:gd name="connsiteY113" fmla="*/ 375930 h 1087794"/>
                  <a:gd name="connsiteX114" fmla="*/ 1147475 w 2534473"/>
                  <a:gd name="connsiteY114" fmla="*/ 382011 h 1087794"/>
                  <a:gd name="connsiteX115" fmla="*/ 1154598 w 2534473"/>
                  <a:gd name="connsiteY115" fmla="*/ 382011 h 1087794"/>
                  <a:gd name="connsiteX116" fmla="*/ 1154598 w 2534473"/>
                  <a:gd name="connsiteY116" fmla="*/ 386191 h 1087794"/>
                  <a:gd name="connsiteX117" fmla="*/ 1195342 w 2534473"/>
                  <a:gd name="connsiteY117" fmla="*/ 386191 h 1087794"/>
                  <a:gd name="connsiteX118" fmla="*/ 1195342 w 2534473"/>
                  <a:gd name="connsiteY118" fmla="*/ 390941 h 1087794"/>
                  <a:gd name="connsiteX119" fmla="*/ 1206928 w 2534473"/>
                  <a:gd name="connsiteY119" fmla="*/ 390941 h 1087794"/>
                  <a:gd name="connsiteX120" fmla="*/ 1206928 w 2534473"/>
                  <a:gd name="connsiteY120" fmla="*/ 398826 h 1087794"/>
                  <a:gd name="connsiteX121" fmla="*/ 1216141 w 2534473"/>
                  <a:gd name="connsiteY121" fmla="*/ 398826 h 1087794"/>
                  <a:gd name="connsiteX122" fmla="*/ 1216141 w 2534473"/>
                  <a:gd name="connsiteY122" fmla="*/ 407282 h 1087794"/>
                  <a:gd name="connsiteX123" fmla="*/ 1231432 w 2534473"/>
                  <a:gd name="connsiteY123" fmla="*/ 407282 h 1087794"/>
                  <a:gd name="connsiteX124" fmla="*/ 1231432 w 2534473"/>
                  <a:gd name="connsiteY124" fmla="*/ 413077 h 1087794"/>
                  <a:gd name="connsiteX125" fmla="*/ 1246153 w 2534473"/>
                  <a:gd name="connsiteY125" fmla="*/ 413077 h 1087794"/>
                  <a:gd name="connsiteX126" fmla="*/ 1246153 w 2534473"/>
                  <a:gd name="connsiteY126" fmla="*/ 421247 h 1087794"/>
                  <a:gd name="connsiteX127" fmla="*/ 1250142 w 2534473"/>
                  <a:gd name="connsiteY127" fmla="*/ 421247 h 1087794"/>
                  <a:gd name="connsiteX128" fmla="*/ 1250142 w 2534473"/>
                  <a:gd name="connsiteY128" fmla="*/ 430463 h 1087794"/>
                  <a:gd name="connsiteX129" fmla="*/ 1266667 w 2534473"/>
                  <a:gd name="connsiteY129" fmla="*/ 430463 h 1087794"/>
                  <a:gd name="connsiteX130" fmla="*/ 1266667 w 2534473"/>
                  <a:gd name="connsiteY130" fmla="*/ 435688 h 1087794"/>
                  <a:gd name="connsiteX131" fmla="*/ 1273030 w 2534473"/>
                  <a:gd name="connsiteY131" fmla="*/ 435688 h 1087794"/>
                  <a:gd name="connsiteX132" fmla="*/ 1273030 w 2534473"/>
                  <a:gd name="connsiteY132" fmla="*/ 444428 h 1087794"/>
                  <a:gd name="connsiteX133" fmla="*/ 1279299 w 2534473"/>
                  <a:gd name="connsiteY133" fmla="*/ 444428 h 1087794"/>
                  <a:gd name="connsiteX134" fmla="*/ 1279299 w 2534473"/>
                  <a:gd name="connsiteY134" fmla="*/ 452313 h 1087794"/>
                  <a:gd name="connsiteX135" fmla="*/ 1334573 w 2534473"/>
                  <a:gd name="connsiteY135" fmla="*/ 452313 h 1087794"/>
                  <a:gd name="connsiteX136" fmla="*/ 1334573 w 2534473"/>
                  <a:gd name="connsiteY136" fmla="*/ 459629 h 1087794"/>
                  <a:gd name="connsiteX137" fmla="*/ 1358792 w 2534473"/>
                  <a:gd name="connsiteY137" fmla="*/ 459629 h 1087794"/>
                  <a:gd name="connsiteX138" fmla="*/ 1358792 w 2534473"/>
                  <a:gd name="connsiteY138" fmla="*/ 466279 h 1087794"/>
                  <a:gd name="connsiteX139" fmla="*/ 1366675 w 2534473"/>
                  <a:gd name="connsiteY139" fmla="*/ 466279 h 1087794"/>
                  <a:gd name="connsiteX140" fmla="*/ 1366675 w 2534473"/>
                  <a:gd name="connsiteY140" fmla="*/ 473879 h 1087794"/>
                  <a:gd name="connsiteX141" fmla="*/ 1395167 w 2534473"/>
                  <a:gd name="connsiteY141" fmla="*/ 473879 h 1087794"/>
                  <a:gd name="connsiteX142" fmla="*/ 1395167 w 2534473"/>
                  <a:gd name="connsiteY142" fmla="*/ 483570 h 1087794"/>
                  <a:gd name="connsiteX143" fmla="*/ 1404094 w 2534473"/>
                  <a:gd name="connsiteY143" fmla="*/ 483570 h 1087794"/>
                  <a:gd name="connsiteX144" fmla="*/ 1404094 w 2534473"/>
                  <a:gd name="connsiteY144" fmla="*/ 489650 h 1087794"/>
                  <a:gd name="connsiteX145" fmla="*/ 1421475 w 2534473"/>
                  <a:gd name="connsiteY145" fmla="*/ 489650 h 1087794"/>
                  <a:gd name="connsiteX146" fmla="*/ 1421475 w 2534473"/>
                  <a:gd name="connsiteY146" fmla="*/ 496490 h 1087794"/>
                  <a:gd name="connsiteX147" fmla="*/ 1425368 w 2534473"/>
                  <a:gd name="connsiteY147" fmla="*/ 496490 h 1087794"/>
                  <a:gd name="connsiteX148" fmla="*/ 1425368 w 2534473"/>
                  <a:gd name="connsiteY148" fmla="*/ 505706 h 1087794"/>
                  <a:gd name="connsiteX149" fmla="*/ 1459369 w 2534473"/>
                  <a:gd name="connsiteY149" fmla="*/ 505706 h 1087794"/>
                  <a:gd name="connsiteX150" fmla="*/ 1459369 w 2534473"/>
                  <a:gd name="connsiteY150" fmla="*/ 514446 h 1087794"/>
                  <a:gd name="connsiteX151" fmla="*/ 1483778 w 2534473"/>
                  <a:gd name="connsiteY151" fmla="*/ 514446 h 1087794"/>
                  <a:gd name="connsiteX152" fmla="*/ 1483778 w 2534473"/>
                  <a:gd name="connsiteY152" fmla="*/ 519196 h 1087794"/>
                  <a:gd name="connsiteX153" fmla="*/ 1553583 w 2534473"/>
                  <a:gd name="connsiteY153" fmla="*/ 519196 h 1087794"/>
                  <a:gd name="connsiteX154" fmla="*/ 1553583 w 2534473"/>
                  <a:gd name="connsiteY154" fmla="*/ 528127 h 1087794"/>
                  <a:gd name="connsiteX155" fmla="*/ 1567544 w 2534473"/>
                  <a:gd name="connsiteY155" fmla="*/ 528127 h 1087794"/>
                  <a:gd name="connsiteX156" fmla="*/ 1567544 w 2534473"/>
                  <a:gd name="connsiteY156" fmla="*/ 534967 h 1087794"/>
                  <a:gd name="connsiteX157" fmla="*/ 1574383 w 2534473"/>
                  <a:gd name="connsiteY157" fmla="*/ 534967 h 1087794"/>
                  <a:gd name="connsiteX158" fmla="*/ 1574383 w 2534473"/>
                  <a:gd name="connsiteY158" fmla="*/ 538862 h 1087794"/>
                  <a:gd name="connsiteX159" fmla="*/ 1577802 w 2534473"/>
                  <a:gd name="connsiteY159" fmla="*/ 538862 h 1087794"/>
                  <a:gd name="connsiteX160" fmla="*/ 1577802 w 2534473"/>
                  <a:gd name="connsiteY160" fmla="*/ 542567 h 1087794"/>
                  <a:gd name="connsiteX161" fmla="*/ 1635641 w 2534473"/>
                  <a:gd name="connsiteY161" fmla="*/ 542567 h 1087794"/>
                  <a:gd name="connsiteX162" fmla="*/ 1635641 w 2534473"/>
                  <a:gd name="connsiteY162" fmla="*/ 551308 h 1087794"/>
                  <a:gd name="connsiteX163" fmla="*/ 1639345 w 2534473"/>
                  <a:gd name="connsiteY163" fmla="*/ 551308 h 1087794"/>
                  <a:gd name="connsiteX164" fmla="*/ 1639345 w 2534473"/>
                  <a:gd name="connsiteY164" fmla="*/ 559478 h 1087794"/>
                  <a:gd name="connsiteX165" fmla="*/ 1663848 w 2534473"/>
                  <a:gd name="connsiteY165" fmla="*/ 559478 h 1087794"/>
                  <a:gd name="connsiteX166" fmla="*/ 1663848 w 2534473"/>
                  <a:gd name="connsiteY166" fmla="*/ 566508 h 1087794"/>
                  <a:gd name="connsiteX167" fmla="*/ 1686452 w 2534473"/>
                  <a:gd name="connsiteY167" fmla="*/ 566508 h 1087794"/>
                  <a:gd name="connsiteX168" fmla="*/ 1686452 w 2534473"/>
                  <a:gd name="connsiteY168" fmla="*/ 573633 h 1087794"/>
                  <a:gd name="connsiteX169" fmla="*/ 1729665 w 2534473"/>
                  <a:gd name="connsiteY169" fmla="*/ 573633 h 1087794"/>
                  <a:gd name="connsiteX170" fmla="*/ 1729665 w 2534473"/>
                  <a:gd name="connsiteY170" fmla="*/ 580189 h 1087794"/>
                  <a:gd name="connsiteX171" fmla="*/ 1754073 w 2534473"/>
                  <a:gd name="connsiteY171" fmla="*/ 580189 h 1087794"/>
                  <a:gd name="connsiteX172" fmla="*/ 1754073 w 2534473"/>
                  <a:gd name="connsiteY172" fmla="*/ 596529 h 1087794"/>
                  <a:gd name="connsiteX173" fmla="*/ 1766230 w 2534473"/>
                  <a:gd name="connsiteY173" fmla="*/ 596529 h 1087794"/>
                  <a:gd name="connsiteX174" fmla="*/ 1766230 w 2534473"/>
                  <a:gd name="connsiteY174" fmla="*/ 602325 h 1087794"/>
                  <a:gd name="connsiteX175" fmla="*/ 1773638 w 2534473"/>
                  <a:gd name="connsiteY175" fmla="*/ 602325 h 1087794"/>
                  <a:gd name="connsiteX176" fmla="*/ 1773638 w 2534473"/>
                  <a:gd name="connsiteY176" fmla="*/ 607835 h 1087794"/>
                  <a:gd name="connsiteX177" fmla="*/ 1780951 w 2534473"/>
                  <a:gd name="connsiteY177" fmla="*/ 607835 h 1087794"/>
                  <a:gd name="connsiteX178" fmla="*/ 1780951 w 2534473"/>
                  <a:gd name="connsiteY178" fmla="*/ 612395 h 1087794"/>
                  <a:gd name="connsiteX179" fmla="*/ 1787314 w 2534473"/>
                  <a:gd name="connsiteY179" fmla="*/ 612395 h 1087794"/>
                  <a:gd name="connsiteX180" fmla="*/ 1787314 w 2534473"/>
                  <a:gd name="connsiteY180" fmla="*/ 620280 h 1087794"/>
                  <a:gd name="connsiteX181" fmla="*/ 1826538 w 2534473"/>
                  <a:gd name="connsiteY181" fmla="*/ 620280 h 1087794"/>
                  <a:gd name="connsiteX182" fmla="*/ 1826538 w 2534473"/>
                  <a:gd name="connsiteY182" fmla="*/ 628451 h 1087794"/>
                  <a:gd name="connsiteX183" fmla="*/ 1851232 w 2534473"/>
                  <a:gd name="connsiteY183" fmla="*/ 628451 h 1087794"/>
                  <a:gd name="connsiteX184" fmla="*/ 1851232 w 2534473"/>
                  <a:gd name="connsiteY184" fmla="*/ 639186 h 1087794"/>
                  <a:gd name="connsiteX185" fmla="*/ 1950954 w 2534473"/>
                  <a:gd name="connsiteY185" fmla="*/ 639186 h 1087794"/>
                  <a:gd name="connsiteX186" fmla="*/ 1958077 w 2534473"/>
                  <a:gd name="connsiteY186" fmla="*/ 639186 h 1087794"/>
                  <a:gd name="connsiteX187" fmla="*/ 1961211 w 2534473"/>
                  <a:gd name="connsiteY187" fmla="*/ 639186 h 1087794"/>
                  <a:gd name="connsiteX188" fmla="*/ 1961211 w 2534473"/>
                  <a:gd name="connsiteY188" fmla="*/ 648686 h 1087794"/>
                  <a:gd name="connsiteX189" fmla="*/ 1973368 w 2534473"/>
                  <a:gd name="connsiteY189" fmla="*/ 648686 h 1087794"/>
                  <a:gd name="connsiteX190" fmla="*/ 1973368 w 2534473"/>
                  <a:gd name="connsiteY190" fmla="*/ 659517 h 1087794"/>
                  <a:gd name="connsiteX191" fmla="*/ 2002335 w 2534473"/>
                  <a:gd name="connsiteY191" fmla="*/ 659517 h 1087794"/>
                  <a:gd name="connsiteX192" fmla="*/ 2002335 w 2534473"/>
                  <a:gd name="connsiteY192" fmla="*/ 670537 h 1087794"/>
                  <a:gd name="connsiteX193" fmla="*/ 2055235 w 2534473"/>
                  <a:gd name="connsiteY193" fmla="*/ 670537 h 1087794"/>
                  <a:gd name="connsiteX194" fmla="*/ 2055235 w 2534473"/>
                  <a:gd name="connsiteY194" fmla="*/ 684978 h 1087794"/>
                  <a:gd name="connsiteX195" fmla="*/ 2079644 w 2534473"/>
                  <a:gd name="connsiteY195" fmla="*/ 684978 h 1087794"/>
                  <a:gd name="connsiteX196" fmla="*/ 2079644 w 2534473"/>
                  <a:gd name="connsiteY196" fmla="*/ 700559 h 1087794"/>
                  <a:gd name="connsiteX197" fmla="*/ 2177847 w 2534473"/>
                  <a:gd name="connsiteY197" fmla="*/ 700559 h 1087794"/>
                  <a:gd name="connsiteX198" fmla="*/ 2177847 w 2534473"/>
                  <a:gd name="connsiteY198" fmla="*/ 724500 h 1087794"/>
                  <a:gd name="connsiteX199" fmla="*/ 2380806 w 2534473"/>
                  <a:gd name="connsiteY199" fmla="*/ 724500 h 1087794"/>
                  <a:gd name="connsiteX200" fmla="*/ 2380806 w 2534473"/>
                  <a:gd name="connsiteY200" fmla="*/ 836129 h 1087794"/>
                  <a:gd name="connsiteX201" fmla="*/ 2440735 w 2534473"/>
                  <a:gd name="connsiteY201" fmla="*/ 836129 h 1087794"/>
                  <a:gd name="connsiteX202" fmla="*/ 2440735 w 2534473"/>
                  <a:gd name="connsiteY202" fmla="*/ 1087794 h 1087794"/>
                  <a:gd name="connsiteX203" fmla="*/ 2534474 w 2534473"/>
                  <a:gd name="connsiteY203" fmla="*/ 1087794 h 108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2534473" h="1087794">
                    <a:moveTo>
                      <a:pt x="0" y="0"/>
                    </a:moveTo>
                    <a:lnTo>
                      <a:pt x="285017" y="0"/>
                    </a:lnTo>
                    <a:lnTo>
                      <a:pt x="285017" y="7600"/>
                    </a:lnTo>
                    <a:lnTo>
                      <a:pt x="395756" y="7600"/>
                    </a:lnTo>
                    <a:lnTo>
                      <a:pt x="395756" y="14441"/>
                    </a:lnTo>
                    <a:lnTo>
                      <a:pt x="402879" y="14441"/>
                    </a:lnTo>
                    <a:lnTo>
                      <a:pt x="402879" y="20996"/>
                    </a:lnTo>
                    <a:lnTo>
                      <a:pt x="426813" y="20996"/>
                    </a:lnTo>
                    <a:lnTo>
                      <a:pt x="426813" y="24986"/>
                    </a:lnTo>
                    <a:lnTo>
                      <a:pt x="430232" y="24986"/>
                    </a:lnTo>
                    <a:lnTo>
                      <a:pt x="430232" y="28121"/>
                    </a:lnTo>
                    <a:lnTo>
                      <a:pt x="472115" y="28121"/>
                    </a:lnTo>
                    <a:lnTo>
                      <a:pt x="472115" y="35246"/>
                    </a:lnTo>
                    <a:lnTo>
                      <a:pt x="475819" y="35246"/>
                    </a:lnTo>
                    <a:lnTo>
                      <a:pt x="475819" y="44747"/>
                    </a:lnTo>
                    <a:lnTo>
                      <a:pt x="478953" y="44747"/>
                    </a:lnTo>
                    <a:lnTo>
                      <a:pt x="478953" y="59187"/>
                    </a:lnTo>
                    <a:lnTo>
                      <a:pt x="503457" y="59187"/>
                    </a:lnTo>
                    <a:lnTo>
                      <a:pt x="503457" y="65553"/>
                    </a:lnTo>
                    <a:lnTo>
                      <a:pt x="527675" y="65553"/>
                    </a:lnTo>
                    <a:lnTo>
                      <a:pt x="527675" y="72868"/>
                    </a:lnTo>
                    <a:lnTo>
                      <a:pt x="548189" y="72868"/>
                    </a:lnTo>
                    <a:lnTo>
                      <a:pt x="548189" y="81608"/>
                    </a:lnTo>
                    <a:lnTo>
                      <a:pt x="565570" y="81608"/>
                    </a:lnTo>
                    <a:lnTo>
                      <a:pt x="565570" y="86074"/>
                    </a:lnTo>
                    <a:lnTo>
                      <a:pt x="579531" y="86074"/>
                    </a:lnTo>
                    <a:lnTo>
                      <a:pt x="579531" y="96904"/>
                    </a:lnTo>
                    <a:lnTo>
                      <a:pt x="596341" y="96904"/>
                    </a:lnTo>
                    <a:lnTo>
                      <a:pt x="596341" y="100514"/>
                    </a:lnTo>
                    <a:lnTo>
                      <a:pt x="600045" y="100514"/>
                    </a:lnTo>
                    <a:lnTo>
                      <a:pt x="600045" y="106119"/>
                    </a:lnTo>
                    <a:lnTo>
                      <a:pt x="603749" y="106119"/>
                    </a:lnTo>
                    <a:lnTo>
                      <a:pt x="603749" y="110300"/>
                    </a:lnTo>
                    <a:lnTo>
                      <a:pt x="635281" y="110300"/>
                    </a:lnTo>
                    <a:lnTo>
                      <a:pt x="635281" y="116855"/>
                    </a:lnTo>
                    <a:lnTo>
                      <a:pt x="645253" y="116855"/>
                    </a:lnTo>
                    <a:lnTo>
                      <a:pt x="645253" y="122175"/>
                    </a:lnTo>
                    <a:lnTo>
                      <a:pt x="649242" y="122175"/>
                    </a:lnTo>
                    <a:lnTo>
                      <a:pt x="649242" y="127115"/>
                    </a:lnTo>
                    <a:lnTo>
                      <a:pt x="652661" y="127115"/>
                    </a:lnTo>
                    <a:lnTo>
                      <a:pt x="652661" y="131865"/>
                    </a:lnTo>
                    <a:lnTo>
                      <a:pt x="656080" y="131865"/>
                    </a:lnTo>
                    <a:lnTo>
                      <a:pt x="656080" y="138231"/>
                    </a:lnTo>
                    <a:lnTo>
                      <a:pt x="659214" y="138231"/>
                    </a:lnTo>
                    <a:lnTo>
                      <a:pt x="659214" y="145071"/>
                    </a:lnTo>
                    <a:lnTo>
                      <a:pt x="677639" y="145071"/>
                    </a:lnTo>
                    <a:lnTo>
                      <a:pt x="677639" y="149251"/>
                    </a:lnTo>
                    <a:lnTo>
                      <a:pt x="680013" y="149251"/>
                    </a:lnTo>
                    <a:lnTo>
                      <a:pt x="680013" y="154761"/>
                    </a:lnTo>
                    <a:lnTo>
                      <a:pt x="686376" y="154761"/>
                    </a:lnTo>
                    <a:lnTo>
                      <a:pt x="686376" y="159797"/>
                    </a:lnTo>
                    <a:lnTo>
                      <a:pt x="704517" y="159797"/>
                    </a:lnTo>
                    <a:lnTo>
                      <a:pt x="704517" y="169012"/>
                    </a:lnTo>
                    <a:lnTo>
                      <a:pt x="714774" y="169012"/>
                    </a:lnTo>
                    <a:lnTo>
                      <a:pt x="714774" y="176612"/>
                    </a:lnTo>
                    <a:lnTo>
                      <a:pt x="759791" y="176612"/>
                    </a:lnTo>
                    <a:lnTo>
                      <a:pt x="759791" y="180032"/>
                    </a:lnTo>
                    <a:lnTo>
                      <a:pt x="763210" y="180032"/>
                    </a:lnTo>
                    <a:lnTo>
                      <a:pt x="763210" y="182977"/>
                    </a:lnTo>
                    <a:lnTo>
                      <a:pt x="780306" y="182977"/>
                    </a:lnTo>
                    <a:lnTo>
                      <a:pt x="780306" y="196943"/>
                    </a:lnTo>
                    <a:lnTo>
                      <a:pt x="790563" y="196943"/>
                    </a:lnTo>
                    <a:lnTo>
                      <a:pt x="790563" y="203783"/>
                    </a:lnTo>
                    <a:lnTo>
                      <a:pt x="794552" y="203783"/>
                    </a:lnTo>
                    <a:lnTo>
                      <a:pt x="794552" y="207393"/>
                    </a:lnTo>
                    <a:lnTo>
                      <a:pt x="812407" y="207393"/>
                    </a:lnTo>
                    <a:lnTo>
                      <a:pt x="812407" y="213759"/>
                    </a:lnTo>
                    <a:lnTo>
                      <a:pt x="818770" y="213759"/>
                    </a:lnTo>
                    <a:lnTo>
                      <a:pt x="818770" y="220884"/>
                    </a:lnTo>
                    <a:lnTo>
                      <a:pt x="839000" y="220884"/>
                    </a:lnTo>
                    <a:lnTo>
                      <a:pt x="839000" y="233805"/>
                    </a:lnTo>
                    <a:lnTo>
                      <a:pt x="845838" y="233805"/>
                    </a:lnTo>
                    <a:lnTo>
                      <a:pt x="845838" y="237985"/>
                    </a:lnTo>
                    <a:lnTo>
                      <a:pt x="850016" y="237985"/>
                    </a:lnTo>
                    <a:lnTo>
                      <a:pt x="850016" y="241690"/>
                    </a:lnTo>
                    <a:lnTo>
                      <a:pt x="870816" y="241690"/>
                    </a:lnTo>
                    <a:lnTo>
                      <a:pt x="870816" y="250050"/>
                    </a:lnTo>
                    <a:lnTo>
                      <a:pt x="885062" y="250050"/>
                    </a:lnTo>
                    <a:lnTo>
                      <a:pt x="885062" y="258791"/>
                    </a:lnTo>
                    <a:lnTo>
                      <a:pt x="897124" y="258791"/>
                    </a:lnTo>
                    <a:lnTo>
                      <a:pt x="897124" y="265346"/>
                    </a:lnTo>
                    <a:lnTo>
                      <a:pt x="908520" y="265346"/>
                    </a:lnTo>
                    <a:lnTo>
                      <a:pt x="908520" y="272186"/>
                    </a:lnTo>
                    <a:lnTo>
                      <a:pt x="946130" y="272186"/>
                    </a:lnTo>
                    <a:lnTo>
                      <a:pt x="946130" y="286437"/>
                    </a:lnTo>
                    <a:lnTo>
                      <a:pt x="950879" y="286437"/>
                    </a:lnTo>
                    <a:lnTo>
                      <a:pt x="950879" y="292517"/>
                    </a:lnTo>
                    <a:lnTo>
                      <a:pt x="954013" y="292517"/>
                    </a:lnTo>
                    <a:lnTo>
                      <a:pt x="954013" y="298312"/>
                    </a:lnTo>
                    <a:lnTo>
                      <a:pt x="956957" y="298312"/>
                    </a:lnTo>
                    <a:lnTo>
                      <a:pt x="956957" y="302207"/>
                    </a:lnTo>
                    <a:lnTo>
                      <a:pt x="961136" y="302207"/>
                    </a:lnTo>
                    <a:lnTo>
                      <a:pt x="961136" y="308003"/>
                    </a:lnTo>
                    <a:lnTo>
                      <a:pt x="963985" y="308003"/>
                    </a:lnTo>
                    <a:lnTo>
                      <a:pt x="963985" y="317503"/>
                    </a:lnTo>
                    <a:lnTo>
                      <a:pt x="967974" y="317503"/>
                    </a:lnTo>
                    <a:lnTo>
                      <a:pt x="967974" y="324628"/>
                    </a:lnTo>
                    <a:lnTo>
                      <a:pt x="991908" y="324628"/>
                    </a:lnTo>
                    <a:lnTo>
                      <a:pt x="991908" y="331659"/>
                    </a:lnTo>
                    <a:lnTo>
                      <a:pt x="1005299" y="331659"/>
                    </a:lnTo>
                    <a:lnTo>
                      <a:pt x="1005299" y="339829"/>
                    </a:lnTo>
                    <a:lnTo>
                      <a:pt x="1041389" y="339829"/>
                    </a:lnTo>
                    <a:lnTo>
                      <a:pt x="1041389" y="344579"/>
                    </a:lnTo>
                    <a:lnTo>
                      <a:pt x="1049842" y="344579"/>
                    </a:lnTo>
                    <a:lnTo>
                      <a:pt x="1049842" y="352464"/>
                    </a:lnTo>
                    <a:lnTo>
                      <a:pt x="1054021" y="352464"/>
                    </a:lnTo>
                    <a:lnTo>
                      <a:pt x="1054021" y="355885"/>
                    </a:lnTo>
                    <a:lnTo>
                      <a:pt x="1082228" y="355885"/>
                    </a:lnTo>
                    <a:lnTo>
                      <a:pt x="1082228" y="362250"/>
                    </a:lnTo>
                    <a:lnTo>
                      <a:pt x="1100368" y="362250"/>
                    </a:lnTo>
                    <a:lnTo>
                      <a:pt x="1100368" y="368805"/>
                    </a:lnTo>
                    <a:lnTo>
                      <a:pt x="1140922" y="368805"/>
                    </a:lnTo>
                    <a:lnTo>
                      <a:pt x="1140922" y="375930"/>
                    </a:lnTo>
                    <a:lnTo>
                      <a:pt x="1147475" y="375930"/>
                    </a:lnTo>
                    <a:lnTo>
                      <a:pt x="1147475" y="382011"/>
                    </a:lnTo>
                    <a:lnTo>
                      <a:pt x="1154598" y="382011"/>
                    </a:lnTo>
                    <a:lnTo>
                      <a:pt x="1154598" y="386191"/>
                    </a:lnTo>
                    <a:lnTo>
                      <a:pt x="1195342" y="386191"/>
                    </a:lnTo>
                    <a:lnTo>
                      <a:pt x="1195342" y="390941"/>
                    </a:lnTo>
                    <a:lnTo>
                      <a:pt x="1206928" y="390941"/>
                    </a:lnTo>
                    <a:lnTo>
                      <a:pt x="1206928" y="398826"/>
                    </a:lnTo>
                    <a:lnTo>
                      <a:pt x="1216141" y="398826"/>
                    </a:lnTo>
                    <a:lnTo>
                      <a:pt x="1216141" y="407282"/>
                    </a:lnTo>
                    <a:lnTo>
                      <a:pt x="1231432" y="407282"/>
                    </a:lnTo>
                    <a:lnTo>
                      <a:pt x="1231432" y="413077"/>
                    </a:lnTo>
                    <a:lnTo>
                      <a:pt x="1246153" y="413077"/>
                    </a:lnTo>
                    <a:lnTo>
                      <a:pt x="1246153" y="421247"/>
                    </a:lnTo>
                    <a:lnTo>
                      <a:pt x="1250142" y="421247"/>
                    </a:lnTo>
                    <a:lnTo>
                      <a:pt x="1250142" y="430463"/>
                    </a:lnTo>
                    <a:lnTo>
                      <a:pt x="1266667" y="430463"/>
                    </a:lnTo>
                    <a:lnTo>
                      <a:pt x="1266667" y="435688"/>
                    </a:lnTo>
                    <a:lnTo>
                      <a:pt x="1273030" y="435688"/>
                    </a:lnTo>
                    <a:lnTo>
                      <a:pt x="1273030" y="444428"/>
                    </a:lnTo>
                    <a:lnTo>
                      <a:pt x="1279299" y="444428"/>
                    </a:lnTo>
                    <a:lnTo>
                      <a:pt x="1279299" y="452313"/>
                    </a:lnTo>
                    <a:lnTo>
                      <a:pt x="1334573" y="452313"/>
                    </a:lnTo>
                    <a:lnTo>
                      <a:pt x="1334573" y="459629"/>
                    </a:lnTo>
                    <a:lnTo>
                      <a:pt x="1358792" y="459629"/>
                    </a:lnTo>
                    <a:lnTo>
                      <a:pt x="1358792" y="466279"/>
                    </a:lnTo>
                    <a:lnTo>
                      <a:pt x="1366675" y="466279"/>
                    </a:lnTo>
                    <a:lnTo>
                      <a:pt x="1366675" y="473879"/>
                    </a:lnTo>
                    <a:lnTo>
                      <a:pt x="1395167" y="473879"/>
                    </a:lnTo>
                    <a:lnTo>
                      <a:pt x="1395167" y="483570"/>
                    </a:lnTo>
                    <a:lnTo>
                      <a:pt x="1404094" y="483570"/>
                    </a:lnTo>
                    <a:lnTo>
                      <a:pt x="1404094" y="489650"/>
                    </a:lnTo>
                    <a:lnTo>
                      <a:pt x="1421475" y="489650"/>
                    </a:lnTo>
                    <a:lnTo>
                      <a:pt x="1421475" y="496490"/>
                    </a:lnTo>
                    <a:lnTo>
                      <a:pt x="1425368" y="496490"/>
                    </a:lnTo>
                    <a:lnTo>
                      <a:pt x="1425368" y="505706"/>
                    </a:lnTo>
                    <a:lnTo>
                      <a:pt x="1459369" y="505706"/>
                    </a:lnTo>
                    <a:lnTo>
                      <a:pt x="1459369" y="514446"/>
                    </a:lnTo>
                    <a:lnTo>
                      <a:pt x="1483778" y="514446"/>
                    </a:lnTo>
                    <a:lnTo>
                      <a:pt x="1483778" y="519196"/>
                    </a:lnTo>
                    <a:lnTo>
                      <a:pt x="1553583" y="519196"/>
                    </a:lnTo>
                    <a:lnTo>
                      <a:pt x="1553583" y="528127"/>
                    </a:lnTo>
                    <a:lnTo>
                      <a:pt x="1567544" y="528127"/>
                    </a:lnTo>
                    <a:lnTo>
                      <a:pt x="1567544" y="534967"/>
                    </a:lnTo>
                    <a:lnTo>
                      <a:pt x="1574383" y="534967"/>
                    </a:lnTo>
                    <a:lnTo>
                      <a:pt x="1574383" y="538862"/>
                    </a:lnTo>
                    <a:lnTo>
                      <a:pt x="1577802" y="538862"/>
                    </a:lnTo>
                    <a:lnTo>
                      <a:pt x="1577802" y="542567"/>
                    </a:lnTo>
                    <a:lnTo>
                      <a:pt x="1635641" y="542567"/>
                    </a:lnTo>
                    <a:lnTo>
                      <a:pt x="1635641" y="551308"/>
                    </a:lnTo>
                    <a:lnTo>
                      <a:pt x="1639345" y="551308"/>
                    </a:lnTo>
                    <a:lnTo>
                      <a:pt x="1639345" y="559478"/>
                    </a:lnTo>
                    <a:lnTo>
                      <a:pt x="1663848" y="559478"/>
                    </a:lnTo>
                    <a:lnTo>
                      <a:pt x="1663848" y="566508"/>
                    </a:lnTo>
                    <a:lnTo>
                      <a:pt x="1686452" y="566508"/>
                    </a:lnTo>
                    <a:lnTo>
                      <a:pt x="1686452" y="573633"/>
                    </a:lnTo>
                    <a:lnTo>
                      <a:pt x="1729665" y="573633"/>
                    </a:lnTo>
                    <a:lnTo>
                      <a:pt x="1729665" y="580189"/>
                    </a:lnTo>
                    <a:lnTo>
                      <a:pt x="1754073" y="580189"/>
                    </a:lnTo>
                    <a:lnTo>
                      <a:pt x="1754073" y="596529"/>
                    </a:lnTo>
                    <a:lnTo>
                      <a:pt x="1766230" y="596529"/>
                    </a:lnTo>
                    <a:lnTo>
                      <a:pt x="1766230" y="602325"/>
                    </a:lnTo>
                    <a:lnTo>
                      <a:pt x="1773638" y="602325"/>
                    </a:lnTo>
                    <a:lnTo>
                      <a:pt x="1773638" y="607835"/>
                    </a:lnTo>
                    <a:lnTo>
                      <a:pt x="1780951" y="607835"/>
                    </a:lnTo>
                    <a:lnTo>
                      <a:pt x="1780951" y="612395"/>
                    </a:lnTo>
                    <a:lnTo>
                      <a:pt x="1787314" y="612395"/>
                    </a:lnTo>
                    <a:lnTo>
                      <a:pt x="1787314" y="620280"/>
                    </a:lnTo>
                    <a:lnTo>
                      <a:pt x="1826538" y="620280"/>
                    </a:lnTo>
                    <a:lnTo>
                      <a:pt x="1826538" y="628451"/>
                    </a:lnTo>
                    <a:lnTo>
                      <a:pt x="1851232" y="628451"/>
                    </a:lnTo>
                    <a:lnTo>
                      <a:pt x="1851232" y="639186"/>
                    </a:lnTo>
                    <a:lnTo>
                      <a:pt x="1950954" y="639186"/>
                    </a:lnTo>
                    <a:lnTo>
                      <a:pt x="1958077" y="639186"/>
                    </a:lnTo>
                    <a:lnTo>
                      <a:pt x="1961211" y="639186"/>
                    </a:lnTo>
                    <a:lnTo>
                      <a:pt x="1961211" y="648686"/>
                    </a:lnTo>
                    <a:lnTo>
                      <a:pt x="1973368" y="648686"/>
                    </a:lnTo>
                    <a:lnTo>
                      <a:pt x="1973368" y="659517"/>
                    </a:lnTo>
                    <a:lnTo>
                      <a:pt x="2002335" y="659517"/>
                    </a:lnTo>
                    <a:lnTo>
                      <a:pt x="2002335" y="670537"/>
                    </a:lnTo>
                    <a:lnTo>
                      <a:pt x="2055235" y="670537"/>
                    </a:lnTo>
                    <a:lnTo>
                      <a:pt x="2055235" y="684978"/>
                    </a:lnTo>
                    <a:lnTo>
                      <a:pt x="2079644" y="684978"/>
                    </a:lnTo>
                    <a:lnTo>
                      <a:pt x="2079644" y="700559"/>
                    </a:lnTo>
                    <a:lnTo>
                      <a:pt x="2177847" y="700559"/>
                    </a:lnTo>
                    <a:lnTo>
                      <a:pt x="2177847" y="724500"/>
                    </a:lnTo>
                    <a:lnTo>
                      <a:pt x="2380806" y="724500"/>
                    </a:lnTo>
                    <a:lnTo>
                      <a:pt x="2380806" y="836129"/>
                    </a:lnTo>
                    <a:lnTo>
                      <a:pt x="2440735" y="836129"/>
                    </a:lnTo>
                    <a:lnTo>
                      <a:pt x="2440735" y="1087794"/>
                    </a:lnTo>
                    <a:lnTo>
                      <a:pt x="2534474" y="1087794"/>
                    </a:lnTo>
                  </a:path>
                </a:pathLst>
              </a:custGeom>
              <a:noFill/>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92" name="Graphic 960">
                <a:extLst>
                  <a:ext uri="{FF2B5EF4-FFF2-40B4-BE49-F238E27FC236}">
                    <a16:creationId xmlns:a16="http://schemas.microsoft.com/office/drawing/2014/main" id="{58A930C1-DB61-45E2-949B-0D29213A8420}"/>
                  </a:ext>
                </a:extLst>
              </p:cNvPr>
              <p:cNvGrpSpPr/>
              <p:nvPr/>
            </p:nvGrpSpPr>
            <p:grpSpPr>
              <a:xfrm>
                <a:off x="3497031" y="473386"/>
                <a:ext cx="2508450" cy="1109550"/>
                <a:chOff x="3497031" y="473386"/>
                <a:chExt cx="2508450" cy="1109550"/>
              </a:xfrm>
            </p:grpSpPr>
            <p:grpSp>
              <p:nvGrpSpPr>
                <p:cNvPr id="93" name="Graphic 960">
                  <a:extLst>
                    <a:ext uri="{FF2B5EF4-FFF2-40B4-BE49-F238E27FC236}">
                      <a16:creationId xmlns:a16="http://schemas.microsoft.com/office/drawing/2014/main" id="{C2A5003B-3C8A-499F-9A1B-F935EF00FEB0}"/>
                    </a:ext>
                  </a:extLst>
                </p:cNvPr>
                <p:cNvGrpSpPr/>
                <p:nvPr/>
              </p:nvGrpSpPr>
              <p:grpSpPr>
                <a:xfrm>
                  <a:off x="5984207" y="1561560"/>
                  <a:ext cx="21274" cy="21375"/>
                  <a:chOff x="5984207" y="1561560"/>
                  <a:chExt cx="21274" cy="21375"/>
                </a:xfrm>
              </p:grpSpPr>
              <p:sp>
                <p:nvSpPr>
                  <p:cNvPr id="382" name="Freeform 965">
                    <a:extLst>
                      <a:ext uri="{FF2B5EF4-FFF2-40B4-BE49-F238E27FC236}">
                        <a16:creationId xmlns:a16="http://schemas.microsoft.com/office/drawing/2014/main" id="{66112440-905D-4AC4-96FE-7518C615B9E3}"/>
                      </a:ext>
                    </a:extLst>
                  </p:cNvPr>
                  <p:cNvSpPr/>
                  <p:nvPr/>
                </p:nvSpPr>
                <p:spPr>
                  <a:xfrm>
                    <a:off x="5994845" y="1561560"/>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83" name="Freeform 966">
                    <a:extLst>
                      <a:ext uri="{FF2B5EF4-FFF2-40B4-BE49-F238E27FC236}">
                        <a16:creationId xmlns:a16="http://schemas.microsoft.com/office/drawing/2014/main" id="{72D6B9C5-112E-437D-AAE8-CB3A26D78EC2}"/>
                      </a:ext>
                    </a:extLst>
                  </p:cNvPr>
                  <p:cNvSpPr/>
                  <p:nvPr/>
                </p:nvSpPr>
                <p:spPr>
                  <a:xfrm>
                    <a:off x="5984207" y="1572200"/>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94" name="Graphic 960">
                  <a:extLst>
                    <a:ext uri="{FF2B5EF4-FFF2-40B4-BE49-F238E27FC236}">
                      <a16:creationId xmlns:a16="http://schemas.microsoft.com/office/drawing/2014/main" id="{CE317D0A-1858-457F-9983-E1AC6D694CE2}"/>
                    </a:ext>
                  </a:extLst>
                </p:cNvPr>
                <p:cNvGrpSpPr/>
                <p:nvPr/>
              </p:nvGrpSpPr>
              <p:grpSpPr>
                <a:xfrm>
                  <a:off x="5960464" y="1561560"/>
                  <a:ext cx="21369" cy="21375"/>
                  <a:chOff x="5960464" y="1561560"/>
                  <a:chExt cx="21369" cy="21375"/>
                </a:xfrm>
              </p:grpSpPr>
              <p:sp>
                <p:nvSpPr>
                  <p:cNvPr id="380" name="Freeform 968">
                    <a:extLst>
                      <a:ext uri="{FF2B5EF4-FFF2-40B4-BE49-F238E27FC236}">
                        <a16:creationId xmlns:a16="http://schemas.microsoft.com/office/drawing/2014/main" id="{D70D97A9-C119-4F58-B816-5BB240C3AF4E}"/>
                      </a:ext>
                    </a:extLst>
                  </p:cNvPr>
                  <p:cNvSpPr/>
                  <p:nvPr/>
                </p:nvSpPr>
                <p:spPr>
                  <a:xfrm>
                    <a:off x="5971101" y="1561560"/>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81" name="Freeform 969">
                    <a:extLst>
                      <a:ext uri="{FF2B5EF4-FFF2-40B4-BE49-F238E27FC236}">
                        <a16:creationId xmlns:a16="http://schemas.microsoft.com/office/drawing/2014/main" id="{B167F55F-FAAB-4A8C-8960-5D95151DA6CB}"/>
                      </a:ext>
                    </a:extLst>
                  </p:cNvPr>
                  <p:cNvSpPr/>
                  <p:nvPr/>
                </p:nvSpPr>
                <p:spPr>
                  <a:xfrm>
                    <a:off x="5960464" y="1572200"/>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95" name="Graphic 960">
                  <a:extLst>
                    <a:ext uri="{FF2B5EF4-FFF2-40B4-BE49-F238E27FC236}">
                      <a16:creationId xmlns:a16="http://schemas.microsoft.com/office/drawing/2014/main" id="{71A5E458-3A55-445C-B577-0C870B2EE485}"/>
                    </a:ext>
                  </a:extLst>
                </p:cNvPr>
                <p:cNvGrpSpPr/>
                <p:nvPr/>
              </p:nvGrpSpPr>
              <p:grpSpPr>
                <a:xfrm>
                  <a:off x="5950967" y="1561560"/>
                  <a:ext cx="21369" cy="21375"/>
                  <a:chOff x="5950967" y="1561560"/>
                  <a:chExt cx="21369" cy="21375"/>
                </a:xfrm>
              </p:grpSpPr>
              <p:sp>
                <p:nvSpPr>
                  <p:cNvPr id="378" name="Freeform 971">
                    <a:extLst>
                      <a:ext uri="{FF2B5EF4-FFF2-40B4-BE49-F238E27FC236}">
                        <a16:creationId xmlns:a16="http://schemas.microsoft.com/office/drawing/2014/main" id="{F1CD5E6A-32D1-4F38-AD10-1EFD41B47EDC}"/>
                      </a:ext>
                    </a:extLst>
                  </p:cNvPr>
                  <p:cNvSpPr/>
                  <p:nvPr/>
                </p:nvSpPr>
                <p:spPr>
                  <a:xfrm>
                    <a:off x="5961699" y="1561560"/>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79" name="Freeform 972">
                    <a:extLst>
                      <a:ext uri="{FF2B5EF4-FFF2-40B4-BE49-F238E27FC236}">
                        <a16:creationId xmlns:a16="http://schemas.microsoft.com/office/drawing/2014/main" id="{588ED9FA-11B7-40D1-8C06-A42E50F6C863}"/>
                      </a:ext>
                    </a:extLst>
                  </p:cNvPr>
                  <p:cNvSpPr/>
                  <p:nvPr/>
                </p:nvSpPr>
                <p:spPr>
                  <a:xfrm>
                    <a:off x="5950967" y="1572200"/>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96" name="Graphic 960">
                  <a:extLst>
                    <a:ext uri="{FF2B5EF4-FFF2-40B4-BE49-F238E27FC236}">
                      <a16:creationId xmlns:a16="http://schemas.microsoft.com/office/drawing/2014/main" id="{95856451-5228-406C-B8CA-88FEA6D7BC00}"/>
                    </a:ext>
                  </a:extLst>
                </p:cNvPr>
                <p:cNvGrpSpPr/>
                <p:nvPr/>
              </p:nvGrpSpPr>
              <p:grpSpPr>
                <a:xfrm>
                  <a:off x="5873278" y="1309610"/>
                  <a:ext cx="21274" cy="21375"/>
                  <a:chOff x="5873278" y="1309610"/>
                  <a:chExt cx="21274" cy="21375"/>
                </a:xfrm>
              </p:grpSpPr>
              <p:sp>
                <p:nvSpPr>
                  <p:cNvPr id="376" name="Freeform 974">
                    <a:extLst>
                      <a:ext uri="{FF2B5EF4-FFF2-40B4-BE49-F238E27FC236}">
                        <a16:creationId xmlns:a16="http://schemas.microsoft.com/office/drawing/2014/main" id="{F1BFE94B-712C-4D64-917F-603ED062DA78}"/>
                      </a:ext>
                    </a:extLst>
                  </p:cNvPr>
                  <p:cNvSpPr/>
                  <p:nvPr/>
                </p:nvSpPr>
                <p:spPr>
                  <a:xfrm>
                    <a:off x="5883915" y="1309610"/>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77" name="Freeform 975">
                    <a:extLst>
                      <a:ext uri="{FF2B5EF4-FFF2-40B4-BE49-F238E27FC236}">
                        <a16:creationId xmlns:a16="http://schemas.microsoft.com/office/drawing/2014/main" id="{80843CB8-45DF-4B2D-B932-BBA5392B38EB}"/>
                      </a:ext>
                    </a:extLst>
                  </p:cNvPr>
                  <p:cNvSpPr/>
                  <p:nvPr/>
                </p:nvSpPr>
                <p:spPr>
                  <a:xfrm>
                    <a:off x="5873278" y="1320250"/>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97" name="Graphic 960">
                  <a:extLst>
                    <a:ext uri="{FF2B5EF4-FFF2-40B4-BE49-F238E27FC236}">
                      <a16:creationId xmlns:a16="http://schemas.microsoft.com/office/drawing/2014/main" id="{0B864B86-B614-4BF9-B112-865CA6D7123D}"/>
                    </a:ext>
                  </a:extLst>
                </p:cNvPr>
                <p:cNvGrpSpPr/>
                <p:nvPr/>
              </p:nvGrpSpPr>
              <p:grpSpPr>
                <a:xfrm>
                  <a:off x="5879546" y="1309610"/>
                  <a:ext cx="21369" cy="21375"/>
                  <a:chOff x="5879546" y="1309610"/>
                  <a:chExt cx="21369" cy="21375"/>
                </a:xfrm>
              </p:grpSpPr>
              <p:sp>
                <p:nvSpPr>
                  <p:cNvPr id="374" name="Freeform 977">
                    <a:extLst>
                      <a:ext uri="{FF2B5EF4-FFF2-40B4-BE49-F238E27FC236}">
                        <a16:creationId xmlns:a16="http://schemas.microsoft.com/office/drawing/2014/main" id="{785F400F-6BB5-4D2D-9D30-82B6DFCCEE32}"/>
                      </a:ext>
                    </a:extLst>
                  </p:cNvPr>
                  <p:cNvSpPr/>
                  <p:nvPr/>
                </p:nvSpPr>
                <p:spPr>
                  <a:xfrm>
                    <a:off x="5890183" y="1309610"/>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75" name="Freeform 978">
                    <a:extLst>
                      <a:ext uri="{FF2B5EF4-FFF2-40B4-BE49-F238E27FC236}">
                        <a16:creationId xmlns:a16="http://schemas.microsoft.com/office/drawing/2014/main" id="{A5D9E63B-2B78-4886-AC9B-AD0811A31D8A}"/>
                      </a:ext>
                    </a:extLst>
                  </p:cNvPr>
                  <p:cNvSpPr/>
                  <p:nvPr/>
                </p:nvSpPr>
                <p:spPr>
                  <a:xfrm>
                    <a:off x="5879546" y="1320250"/>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98" name="Graphic 960">
                  <a:extLst>
                    <a:ext uri="{FF2B5EF4-FFF2-40B4-BE49-F238E27FC236}">
                      <a16:creationId xmlns:a16="http://schemas.microsoft.com/office/drawing/2014/main" id="{9FB83F76-EDFF-4101-BB26-1C18C5DAD28E}"/>
                    </a:ext>
                  </a:extLst>
                </p:cNvPr>
                <p:cNvGrpSpPr/>
                <p:nvPr/>
              </p:nvGrpSpPr>
              <p:grpSpPr>
                <a:xfrm>
                  <a:off x="5842032" y="1309610"/>
                  <a:ext cx="21369" cy="21375"/>
                  <a:chOff x="5842032" y="1309610"/>
                  <a:chExt cx="21369" cy="21375"/>
                </a:xfrm>
              </p:grpSpPr>
              <p:sp>
                <p:nvSpPr>
                  <p:cNvPr id="372" name="Freeform 980">
                    <a:extLst>
                      <a:ext uri="{FF2B5EF4-FFF2-40B4-BE49-F238E27FC236}">
                        <a16:creationId xmlns:a16="http://schemas.microsoft.com/office/drawing/2014/main" id="{A3F58E43-AE3D-4107-98C9-5DE81D04340A}"/>
                      </a:ext>
                    </a:extLst>
                  </p:cNvPr>
                  <p:cNvSpPr/>
                  <p:nvPr/>
                </p:nvSpPr>
                <p:spPr>
                  <a:xfrm>
                    <a:off x="5852669" y="1309610"/>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73" name="Freeform 981">
                    <a:extLst>
                      <a:ext uri="{FF2B5EF4-FFF2-40B4-BE49-F238E27FC236}">
                        <a16:creationId xmlns:a16="http://schemas.microsoft.com/office/drawing/2014/main" id="{B3E51782-D8D2-4F10-91EB-73BEA59FFCBA}"/>
                      </a:ext>
                    </a:extLst>
                  </p:cNvPr>
                  <p:cNvSpPr/>
                  <p:nvPr/>
                </p:nvSpPr>
                <p:spPr>
                  <a:xfrm>
                    <a:off x="5842032" y="1320250"/>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99" name="Graphic 960">
                  <a:extLst>
                    <a:ext uri="{FF2B5EF4-FFF2-40B4-BE49-F238E27FC236}">
                      <a16:creationId xmlns:a16="http://schemas.microsoft.com/office/drawing/2014/main" id="{FC0F86E8-04FB-402C-B298-DA207D577730}"/>
                    </a:ext>
                  </a:extLst>
                </p:cNvPr>
                <p:cNvGrpSpPr/>
                <p:nvPr/>
              </p:nvGrpSpPr>
              <p:grpSpPr>
                <a:xfrm>
                  <a:off x="5831015" y="1197885"/>
                  <a:ext cx="21274" cy="21280"/>
                  <a:chOff x="5831015" y="1197885"/>
                  <a:chExt cx="21274" cy="21280"/>
                </a:xfrm>
              </p:grpSpPr>
              <p:sp>
                <p:nvSpPr>
                  <p:cNvPr id="370" name="Freeform 983">
                    <a:extLst>
                      <a:ext uri="{FF2B5EF4-FFF2-40B4-BE49-F238E27FC236}">
                        <a16:creationId xmlns:a16="http://schemas.microsoft.com/office/drawing/2014/main" id="{31C0CB1C-DB46-4865-830C-6E82C23BEC7D}"/>
                      </a:ext>
                    </a:extLst>
                  </p:cNvPr>
                  <p:cNvSpPr/>
                  <p:nvPr/>
                </p:nvSpPr>
                <p:spPr>
                  <a:xfrm>
                    <a:off x="5841652" y="1197885"/>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71" name="Freeform 984">
                    <a:extLst>
                      <a:ext uri="{FF2B5EF4-FFF2-40B4-BE49-F238E27FC236}">
                        <a16:creationId xmlns:a16="http://schemas.microsoft.com/office/drawing/2014/main" id="{B32632B0-2ADC-4712-BFF4-02A99D825515}"/>
                      </a:ext>
                    </a:extLst>
                  </p:cNvPr>
                  <p:cNvSpPr/>
                  <p:nvPr/>
                </p:nvSpPr>
                <p:spPr>
                  <a:xfrm>
                    <a:off x="5831015" y="1208526"/>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0" name="Graphic 960">
                  <a:extLst>
                    <a:ext uri="{FF2B5EF4-FFF2-40B4-BE49-F238E27FC236}">
                      <a16:creationId xmlns:a16="http://schemas.microsoft.com/office/drawing/2014/main" id="{E999A828-7917-41FD-AF6E-273249035CCB}"/>
                    </a:ext>
                  </a:extLst>
                </p:cNvPr>
                <p:cNvGrpSpPr/>
                <p:nvPr/>
              </p:nvGrpSpPr>
              <p:grpSpPr>
                <a:xfrm>
                  <a:off x="5825886" y="1197885"/>
                  <a:ext cx="21274" cy="21280"/>
                  <a:chOff x="5825886" y="1197885"/>
                  <a:chExt cx="21274" cy="21280"/>
                </a:xfrm>
              </p:grpSpPr>
              <p:sp>
                <p:nvSpPr>
                  <p:cNvPr id="368" name="Freeform 1109">
                    <a:extLst>
                      <a:ext uri="{FF2B5EF4-FFF2-40B4-BE49-F238E27FC236}">
                        <a16:creationId xmlns:a16="http://schemas.microsoft.com/office/drawing/2014/main" id="{4D2CB5DD-7EBE-4859-977D-E8040D0F2D1B}"/>
                      </a:ext>
                    </a:extLst>
                  </p:cNvPr>
                  <p:cNvSpPr/>
                  <p:nvPr/>
                </p:nvSpPr>
                <p:spPr>
                  <a:xfrm>
                    <a:off x="5836523" y="1197885"/>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9" name="Freeform 1110">
                    <a:extLst>
                      <a:ext uri="{FF2B5EF4-FFF2-40B4-BE49-F238E27FC236}">
                        <a16:creationId xmlns:a16="http://schemas.microsoft.com/office/drawing/2014/main" id="{41DED19E-75D9-4E36-B90A-746B2EFA13B3}"/>
                      </a:ext>
                    </a:extLst>
                  </p:cNvPr>
                  <p:cNvSpPr/>
                  <p:nvPr/>
                </p:nvSpPr>
                <p:spPr>
                  <a:xfrm>
                    <a:off x="5825886" y="1208526"/>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1" name="Graphic 960">
                  <a:extLst>
                    <a:ext uri="{FF2B5EF4-FFF2-40B4-BE49-F238E27FC236}">
                      <a16:creationId xmlns:a16="http://schemas.microsoft.com/office/drawing/2014/main" id="{BD283755-1916-4DBF-93DD-F93E5C35821A}"/>
                    </a:ext>
                  </a:extLst>
                </p:cNvPr>
                <p:cNvGrpSpPr/>
                <p:nvPr/>
              </p:nvGrpSpPr>
              <p:grpSpPr>
                <a:xfrm>
                  <a:off x="5816389" y="1197885"/>
                  <a:ext cx="21274" cy="21280"/>
                  <a:chOff x="5816389" y="1197885"/>
                  <a:chExt cx="21274" cy="21280"/>
                </a:xfrm>
              </p:grpSpPr>
              <p:sp>
                <p:nvSpPr>
                  <p:cNvPr id="366" name="Freeform 1112">
                    <a:extLst>
                      <a:ext uri="{FF2B5EF4-FFF2-40B4-BE49-F238E27FC236}">
                        <a16:creationId xmlns:a16="http://schemas.microsoft.com/office/drawing/2014/main" id="{887C960B-CEE1-45AE-A863-D6E2D9C4EFA5}"/>
                      </a:ext>
                    </a:extLst>
                  </p:cNvPr>
                  <p:cNvSpPr/>
                  <p:nvPr/>
                </p:nvSpPr>
                <p:spPr>
                  <a:xfrm>
                    <a:off x="5827026" y="1197885"/>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7" name="Freeform 1113">
                    <a:extLst>
                      <a:ext uri="{FF2B5EF4-FFF2-40B4-BE49-F238E27FC236}">
                        <a16:creationId xmlns:a16="http://schemas.microsoft.com/office/drawing/2014/main" id="{17377F75-95B4-47B2-83D0-03B9CB6C05BF}"/>
                      </a:ext>
                    </a:extLst>
                  </p:cNvPr>
                  <p:cNvSpPr/>
                  <p:nvPr/>
                </p:nvSpPr>
                <p:spPr>
                  <a:xfrm>
                    <a:off x="5816389" y="1208526"/>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2" name="Graphic 960">
                  <a:extLst>
                    <a:ext uri="{FF2B5EF4-FFF2-40B4-BE49-F238E27FC236}">
                      <a16:creationId xmlns:a16="http://schemas.microsoft.com/office/drawing/2014/main" id="{49EB0C52-1C4D-40B1-9A0F-F8B270538A5A}"/>
                    </a:ext>
                  </a:extLst>
                </p:cNvPr>
                <p:cNvGrpSpPr/>
                <p:nvPr/>
              </p:nvGrpSpPr>
              <p:grpSpPr>
                <a:xfrm>
                  <a:off x="5782863" y="1197885"/>
                  <a:ext cx="21274" cy="21280"/>
                  <a:chOff x="5782863" y="1197885"/>
                  <a:chExt cx="21274" cy="21280"/>
                </a:xfrm>
              </p:grpSpPr>
              <p:sp>
                <p:nvSpPr>
                  <p:cNvPr id="364" name="Freeform 1115">
                    <a:extLst>
                      <a:ext uri="{FF2B5EF4-FFF2-40B4-BE49-F238E27FC236}">
                        <a16:creationId xmlns:a16="http://schemas.microsoft.com/office/drawing/2014/main" id="{DA1DE656-59A6-4B07-922A-58C927497140}"/>
                      </a:ext>
                    </a:extLst>
                  </p:cNvPr>
                  <p:cNvSpPr/>
                  <p:nvPr/>
                </p:nvSpPr>
                <p:spPr>
                  <a:xfrm>
                    <a:off x="5793500" y="1197885"/>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5" name="Freeform 1116">
                    <a:extLst>
                      <a:ext uri="{FF2B5EF4-FFF2-40B4-BE49-F238E27FC236}">
                        <a16:creationId xmlns:a16="http://schemas.microsoft.com/office/drawing/2014/main" id="{B6BE3ADF-EE1F-41F9-A217-FBE41B6989C9}"/>
                      </a:ext>
                    </a:extLst>
                  </p:cNvPr>
                  <p:cNvSpPr/>
                  <p:nvPr/>
                </p:nvSpPr>
                <p:spPr>
                  <a:xfrm>
                    <a:off x="5782863" y="1208526"/>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3" name="Graphic 960">
                  <a:extLst>
                    <a:ext uri="{FF2B5EF4-FFF2-40B4-BE49-F238E27FC236}">
                      <a16:creationId xmlns:a16="http://schemas.microsoft.com/office/drawing/2014/main" id="{056571DD-03ED-473C-8C63-8FACDE2498EC}"/>
                    </a:ext>
                  </a:extLst>
                </p:cNvPr>
                <p:cNvGrpSpPr/>
                <p:nvPr/>
              </p:nvGrpSpPr>
              <p:grpSpPr>
                <a:xfrm>
                  <a:off x="5793500" y="1197885"/>
                  <a:ext cx="21274" cy="21280"/>
                  <a:chOff x="5793500" y="1197885"/>
                  <a:chExt cx="21274" cy="21280"/>
                </a:xfrm>
              </p:grpSpPr>
              <p:sp>
                <p:nvSpPr>
                  <p:cNvPr id="362" name="Freeform 1118">
                    <a:extLst>
                      <a:ext uri="{FF2B5EF4-FFF2-40B4-BE49-F238E27FC236}">
                        <a16:creationId xmlns:a16="http://schemas.microsoft.com/office/drawing/2014/main" id="{59B0C3C3-7F32-4247-B85D-8C1FB8A1CDF5}"/>
                      </a:ext>
                    </a:extLst>
                  </p:cNvPr>
                  <p:cNvSpPr/>
                  <p:nvPr/>
                </p:nvSpPr>
                <p:spPr>
                  <a:xfrm>
                    <a:off x="5804137" y="1197885"/>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3" name="Freeform 1119">
                    <a:extLst>
                      <a:ext uri="{FF2B5EF4-FFF2-40B4-BE49-F238E27FC236}">
                        <a16:creationId xmlns:a16="http://schemas.microsoft.com/office/drawing/2014/main" id="{81DCC67E-929F-441B-8216-398B526900E9}"/>
                      </a:ext>
                    </a:extLst>
                  </p:cNvPr>
                  <p:cNvSpPr/>
                  <p:nvPr/>
                </p:nvSpPr>
                <p:spPr>
                  <a:xfrm>
                    <a:off x="5793500" y="1208526"/>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4" name="Graphic 960">
                  <a:extLst>
                    <a:ext uri="{FF2B5EF4-FFF2-40B4-BE49-F238E27FC236}">
                      <a16:creationId xmlns:a16="http://schemas.microsoft.com/office/drawing/2014/main" id="{711E02D5-3D29-4E28-999F-E730A93F953D}"/>
                    </a:ext>
                  </a:extLst>
                </p:cNvPr>
                <p:cNvGrpSpPr/>
                <p:nvPr/>
              </p:nvGrpSpPr>
              <p:grpSpPr>
                <a:xfrm>
                  <a:off x="5799388" y="1197885"/>
                  <a:ext cx="21369" cy="21280"/>
                  <a:chOff x="5799388" y="1197885"/>
                  <a:chExt cx="21369" cy="21280"/>
                </a:xfrm>
              </p:grpSpPr>
              <p:sp>
                <p:nvSpPr>
                  <p:cNvPr id="360" name="Freeform 1121">
                    <a:extLst>
                      <a:ext uri="{FF2B5EF4-FFF2-40B4-BE49-F238E27FC236}">
                        <a16:creationId xmlns:a16="http://schemas.microsoft.com/office/drawing/2014/main" id="{A92E474A-2028-4F9B-AED5-8EF40C0C5C4F}"/>
                      </a:ext>
                    </a:extLst>
                  </p:cNvPr>
                  <p:cNvSpPr/>
                  <p:nvPr/>
                </p:nvSpPr>
                <p:spPr>
                  <a:xfrm>
                    <a:off x="5810025" y="1197885"/>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61" name="Freeform 1122">
                    <a:extLst>
                      <a:ext uri="{FF2B5EF4-FFF2-40B4-BE49-F238E27FC236}">
                        <a16:creationId xmlns:a16="http://schemas.microsoft.com/office/drawing/2014/main" id="{E0F87ACF-C938-41AC-8276-D6B4ECD4BDC3}"/>
                      </a:ext>
                    </a:extLst>
                  </p:cNvPr>
                  <p:cNvSpPr/>
                  <p:nvPr/>
                </p:nvSpPr>
                <p:spPr>
                  <a:xfrm>
                    <a:off x="5799388" y="1208526"/>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5" name="Graphic 960">
                  <a:extLst>
                    <a:ext uri="{FF2B5EF4-FFF2-40B4-BE49-F238E27FC236}">
                      <a16:creationId xmlns:a16="http://schemas.microsoft.com/office/drawing/2014/main" id="{F2CF7B85-CC1E-4097-8972-863BDD71BB3C}"/>
                    </a:ext>
                  </a:extLst>
                </p:cNvPr>
                <p:cNvGrpSpPr/>
                <p:nvPr/>
              </p:nvGrpSpPr>
              <p:grpSpPr>
                <a:xfrm>
                  <a:off x="5768617" y="1197885"/>
                  <a:ext cx="21274" cy="21280"/>
                  <a:chOff x="5768617" y="1197885"/>
                  <a:chExt cx="21274" cy="21280"/>
                </a:xfrm>
              </p:grpSpPr>
              <p:sp>
                <p:nvSpPr>
                  <p:cNvPr id="358" name="Freeform 1124">
                    <a:extLst>
                      <a:ext uri="{FF2B5EF4-FFF2-40B4-BE49-F238E27FC236}">
                        <a16:creationId xmlns:a16="http://schemas.microsoft.com/office/drawing/2014/main" id="{89708EEE-20B0-4BB7-983D-3A5045A872EF}"/>
                      </a:ext>
                    </a:extLst>
                  </p:cNvPr>
                  <p:cNvSpPr/>
                  <p:nvPr/>
                </p:nvSpPr>
                <p:spPr>
                  <a:xfrm>
                    <a:off x="5779254" y="1197885"/>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9" name="Freeform 1125">
                    <a:extLst>
                      <a:ext uri="{FF2B5EF4-FFF2-40B4-BE49-F238E27FC236}">
                        <a16:creationId xmlns:a16="http://schemas.microsoft.com/office/drawing/2014/main" id="{49967A73-E112-4C8B-96BC-7AE894180022}"/>
                      </a:ext>
                    </a:extLst>
                  </p:cNvPr>
                  <p:cNvSpPr/>
                  <p:nvPr/>
                </p:nvSpPr>
                <p:spPr>
                  <a:xfrm>
                    <a:off x="5768617" y="1208526"/>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6" name="Graphic 960">
                  <a:extLst>
                    <a:ext uri="{FF2B5EF4-FFF2-40B4-BE49-F238E27FC236}">
                      <a16:creationId xmlns:a16="http://schemas.microsoft.com/office/drawing/2014/main" id="{709A57AA-A131-4EC9-9B24-519F493D0B1A}"/>
                    </a:ext>
                  </a:extLst>
                </p:cNvPr>
                <p:cNvGrpSpPr/>
                <p:nvPr/>
              </p:nvGrpSpPr>
              <p:grpSpPr>
                <a:xfrm>
                  <a:off x="5759119" y="1197885"/>
                  <a:ext cx="21369" cy="21280"/>
                  <a:chOff x="5759119" y="1197885"/>
                  <a:chExt cx="21369" cy="21280"/>
                </a:xfrm>
              </p:grpSpPr>
              <p:sp>
                <p:nvSpPr>
                  <p:cNvPr id="356" name="Freeform 1127">
                    <a:extLst>
                      <a:ext uri="{FF2B5EF4-FFF2-40B4-BE49-F238E27FC236}">
                        <a16:creationId xmlns:a16="http://schemas.microsoft.com/office/drawing/2014/main" id="{B0D7957C-0B29-49CE-9258-98F2D2B7CDE6}"/>
                      </a:ext>
                    </a:extLst>
                  </p:cNvPr>
                  <p:cNvSpPr/>
                  <p:nvPr/>
                </p:nvSpPr>
                <p:spPr>
                  <a:xfrm>
                    <a:off x="5769756" y="1197885"/>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7" name="Freeform 1128">
                    <a:extLst>
                      <a:ext uri="{FF2B5EF4-FFF2-40B4-BE49-F238E27FC236}">
                        <a16:creationId xmlns:a16="http://schemas.microsoft.com/office/drawing/2014/main" id="{00C06641-3302-498D-AAB7-1B642B7D0A18}"/>
                      </a:ext>
                    </a:extLst>
                  </p:cNvPr>
                  <p:cNvSpPr/>
                  <p:nvPr/>
                </p:nvSpPr>
                <p:spPr>
                  <a:xfrm>
                    <a:off x="5759119" y="1208526"/>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7" name="Graphic 960">
                  <a:extLst>
                    <a:ext uri="{FF2B5EF4-FFF2-40B4-BE49-F238E27FC236}">
                      <a16:creationId xmlns:a16="http://schemas.microsoft.com/office/drawing/2014/main" id="{ECD82B9B-9904-4127-A9E2-E1059342F3E9}"/>
                    </a:ext>
                  </a:extLst>
                </p:cNvPr>
                <p:cNvGrpSpPr/>
                <p:nvPr/>
              </p:nvGrpSpPr>
              <p:grpSpPr>
                <a:xfrm>
                  <a:off x="5748482" y="1197885"/>
                  <a:ext cx="21274" cy="21280"/>
                  <a:chOff x="5748482" y="1197885"/>
                  <a:chExt cx="21274" cy="21280"/>
                </a:xfrm>
              </p:grpSpPr>
              <p:sp>
                <p:nvSpPr>
                  <p:cNvPr id="354" name="Freeform 1130">
                    <a:extLst>
                      <a:ext uri="{FF2B5EF4-FFF2-40B4-BE49-F238E27FC236}">
                        <a16:creationId xmlns:a16="http://schemas.microsoft.com/office/drawing/2014/main" id="{2045C671-5703-4475-B8E1-B9FCBE62F563}"/>
                      </a:ext>
                    </a:extLst>
                  </p:cNvPr>
                  <p:cNvSpPr/>
                  <p:nvPr/>
                </p:nvSpPr>
                <p:spPr>
                  <a:xfrm>
                    <a:off x="5759119" y="1197885"/>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5" name="Freeform 1131">
                    <a:extLst>
                      <a:ext uri="{FF2B5EF4-FFF2-40B4-BE49-F238E27FC236}">
                        <a16:creationId xmlns:a16="http://schemas.microsoft.com/office/drawing/2014/main" id="{30DE54E4-95B5-4B0A-A2CF-5074942A6B69}"/>
                      </a:ext>
                    </a:extLst>
                  </p:cNvPr>
                  <p:cNvSpPr/>
                  <p:nvPr/>
                </p:nvSpPr>
                <p:spPr>
                  <a:xfrm>
                    <a:off x="5748482" y="1208526"/>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8" name="Graphic 960">
                  <a:extLst>
                    <a:ext uri="{FF2B5EF4-FFF2-40B4-BE49-F238E27FC236}">
                      <a16:creationId xmlns:a16="http://schemas.microsoft.com/office/drawing/2014/main" id="{8F94CF2D-B73D-4B5E-8314-51737A5D1702}"/>
                    </a:ext>
                  </a:extLst>
                </p:cNvPr>
                <p:cNvGrpSpPr/>
                <p:nvPr/>
              </p:nvGrpSpPr>
              <p:grpSpPr>
                <a:xfrm>
                  <a:off x="5718091" y="1197885"/>
                  <a:ext cx="21274" cy="21280"/>
                  <a:chOff x="5718091" y="1197885"/>
                  <a:chExt cx="21274" cy="21280"/>
                </a:xfrm>
              </p:grpSpPr>
              <p:sp>
                <p:nvSpPr>
                  <p:cNvPr id="352" name="Freeform 1133">
                    <a:extLst>
                      <a:ext uri="{FF2B5EF4-FFF2-40B4-BE49-F238E27FC236}">
                        <a16:creationId xmlns:a16="http://schemas.microsoft.com/office/drawing/2014/main" id="{58F928DE-B8A0-4DC5-B1A4-3ED51D8FDC70}"/>
                      </a:ext>
                    </a:extLst>
                  </p:cNvPr>
                  <p:cNvSpPr/>
                  <p:nvPr/>
                </p:nvSpPr>
                <p:spPr>
                  <a:xfrm>
                    <a:off x="5728728" y="1197885"/>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3" name="Freeform 1134">
                    <a:extLst>
                      <a:ext uri="{FF2B5EF4-FFF2-40B4-BE49-F238E27FC236}">
                        <a16:creationId xmlns:a16="http://schemas.microsoft.com/office/drawing/2014/main" id="{E1CE2DC4-97EF-404B-AD36-55A6D9CED1C8}"/>
                      </a:ext>
                    </a:extLst>
                  </p:cNvPr>
                  <p:cNvSpPr/>
                  <p:nvPr/>
                </p:nvSpPr>
                <p:spPr>
                  <a:xfrm>
                    <a:off x="5718091" y="1208526"/>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9" name="Graphic 960">
                  <a:extLst>
                    <a:ext uri="{FF2B5EF4-FFF2-40B4-BE49-F238E27FC236}">
                      <a16:creationId xmlns:a16="http://schemas.microsoft.com/office/drawing/2014/main" id="{1A33BE40-DA14-4695-BE6B-9C155144AEB3}"/>
                    </a:ext>
                  </a:extLst>
                </p:cNvPr>
                <p:cNvGrpSpPr/>
                <p:nvPr/>
              </p:nvGrpSpPr>
              <p:grpSpPr>
                <a:xfrm>
                  <a:off x="5728728" y="1197885"/>
                  <a:ext cx="21369" cy="21280"/>
                  <a:chOff x="5728728" y="1197885"/>
                  <a:chExt cx="21369" cy="21280"/>
                </a:xfrm>
              </p:grpSpPr>
              <p:sp>
                <p:nvSpPr>
                  <p:cNvPr id="350" name="Freeform 1136">
                    <a:extLst>
                      <a:ext uri="{FF2B5EF4-FFF2-40B4-BE49-F238E27FC236}">
                        <a16:creationId xmlns:a16="http://schemas.microsoft.com/office/drawing/2014/main" id="{FD52D4DF-83B9-4C99-A683-CC0A850B19D1}"/>
                      </a:ext>
                    </a:extLst>
                  </p:cNvPr>
                  <p:cNvSpPr/>
                  <p:nvPr/>
                </p:nvSpPr>
                <p:spPr>
                  <a:xfrm>
                    <a:off x="5739365" y="1197885"/>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51" name="Freeform 1137">
                    <a:extLst>
                      <a:ext uri="{FF2B5EF4-FFF2-40B4-BE49-F238E27FC236}">
                        <a16:creationId xmlns:a16="http://schemas.microsoft.com/office/drawing/2014/main" id="{3F49C674-EC64-44B1-8740-E6D1975172FD}"/>
                      </a:ext>
                    </a:extLst>
                  </p:cNvPr>
                  <p:cNvSpPr/>
                  <p:nvPr/>
                </p:nvSpPr>
                <p:spPr>
                  <a:xfrm>
                    <a:off x="5728728" y="1208526"/>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10" name="Graphic 960">
                  <a:extLst>
                    <a:ext uri="{FF2B5EF4-FFF2-40B4-BE49-F238E27FC236}">
                      <a16:creationId xmlns:a16="http://schemas.microsoft.com/office/drawing/2014/main" id="{5A9FF556-C2AA-4E74-A775-2DADC60B02F7}"/>
                    </a:ext>
                  </a:extLst>
                </p:cNvPr>
                <p:cNvGrpSpPr/>
                <p:nvPr/>
              </p:nvGrpSpPr>
              <p:grpSpPr>
                <a:xfrm>
                  <a:off x="5737845" y="1197885"/>
                  <a:ext cx="21274" cy="21280"/>
                  <a:chOff x="5737845" y="1197885"/>
                  <a:chExt cx="21274" cy="21280"/>
                </a:xfrm>
              </p:grpSpPr>
              <p:sp>
                <p:nvSpPr>
                  <p:cNvPr id="348" name="Freeform 1139">
                    <a:extLst>
                      <a:ext uri="{FF2B5EF4-FFF2-40B4-BE49-F238E27FC236}">
                        <a16:creationId xmlns:a16="http://schemas.microsoft.com/office/drawing/2014/main" id="{F36E9AC3-E30D-4396-B145-1EA460353C92}"/>
                      </a:ext>
                    </a:extLst>
                  </p:cNvPr>
                  <p:cNvSpPr/>
                  <p:nvPr/>
                </p:nvSpPr>
                <p:spPr>
                  <a:xfrm>
                    <a:off x="5748482" y="1197885"/>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9" name="Freeform 1140">
                    <a:extLst>
                      <a:ext uri="{FF2B5EF4-FFF2-40B4-BE49-F238E27FC236}">
                        <a16:creationId xmlns:a16="http://schemas.microsoft.com/office/drawing/2014/main" id="{C0A44167-602C-42BF-BA3E-BED45F51924B}"/>
                      </a:ext>
                    </a:extLst>
                  </p:cNvPr>
                  <p:cNvSpPr/>
                  <p:nvPr/>
                </p:nvSpPr>
                <p:spPr>
                  <a:xfrm>
                    <a:off x="5737845" y="1208526"/>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11" name="Graphic 960">
                  <a:extLst>
                    <a:ext uri="{FF2B5EF4-FFF2-40B4-BE49-F238E27FC236}">
                      <a16:creationId xmlns:a16="http://schemas.microsoft.com/office/drawing/2014/main" id="{5C945B76-B0B2-4E9A-B8AA-4AABAA2C1D39}"/>
                    </a:ext>
                  </a:extLst>
                </p:cNvPr>
                <p:cNvGrpSpPr/>
                <p:nvPr/>
              </p:nvGrpSpPr>
              <p:grpSpPr>
                <a:xfrm>
                  <a:off x="5694822" y="1197885"/>
                  <a:ext cx="21274" cy="21280"/>
                  <a:chOff x="5694822" y="1197885"/>
                  <a:chExt cx="21274" cy="21280"/>
                </a:xfrm>
              </p:grpSpPr>
              <p:sp>
                <p:nvSpPr>
                  <p:cNvPr id="346" name="Freeform 1142">
                    <a:extLst>
                      <a:ext uri="{FF2B5EF4-FFF2-40B4-BE49-F238E27FC236}">
                        <a16:creationId xmlns:a16="http://schemas.microsoft.com/office/drawing/2014/main" id="{3DEBCD32-EA78-4142-862E-35497EFCB5E0}"/>
                      </a:ext>
                    </a:extLst>
                  </p:cNvPr>
                  <p:cNvSpPr/>
                  <p:nvPr/>
                </p:nvSpPr>
                <p:spPr>
                  <a:xfrm>
                    <a:off x="5705459" y="1197885"/>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7" name="Freeform 1143">
                    <a:extLst>
                      <a:ext uri="{FF2B5EF4-FFF2-40B4-BE49-F238E27FC236}">
                        <a16:creationId xmlns:a16="http://schemas.microsoft.com/office/drawing/2014/main" id="{827E55C2-EA39-4548-B0D9-B5668D56185F}"/>
                      </a:ext>
                    </a:extLst>
                  </p:cNvPr>
                  <p:cNvSpPr/>
                  <p:nvPr/>
                </p:nvSpPr>
                <p:spPr>
                  <a:xfrm>
                    <a:off x="5694822" y="1208526"/>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12" name="Graphic 960">
                  <a:extLst>
                    <a:ext uri="{FF2B5EF4-FFF2-40B4-BE49-F238E27FC236}">
                      <a16:creationId xmlns:a16="http://schemas.microsoft.com/office/drawing/2014/main" id="{0EEE6690-5FC7-40B0-A2C4-43F11351F018}"/>
                    </a:ext>
                  </a:extLst>
                </p:cNvPr>
                <p:cNvGrpSpPr/>
                <p:nvPr/>
              </p:nvGrpSpPr>
              <p:grpSpPr>
                <a:xfrm>
                  <a:off x="5701470" y="1197885"/>
                  <a:ext cx="21369" cy="21280"/>
                  <a:chOff x="5701470" y="1197885"/>
                  <a:chExt cx="21369" cy="21280"/>
                </a:xfrm>
              </p:grpSpPr>
              <p:sp>
                <p:nvSpPr>
                  <p:cNvPr id="344" name="Freeform 1145">
                    <a:extLst>
                      <a:ext uri="{FF2B5EF4-FFF2-40B4-BE49-F238E27FC236}">
                        <a16:creationId xmlns:a16="http://schemas.microsoft.com/office/drawing/2014/main" id="{528C63C8-D722-41EE-B7E8-9692AF59C677}"/>
                      </a:ext>
                    </a:extLst>
                  </p:cNvPr>
                  <p:cNvSpPr/>
                  <p:nvPr/>
                </p:nvSpPr>
                <p:spPr>
                  <a:xfrm>
                    <a:off x="5712202" y="1197885"/>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5" name="Freeform 1146">
                    <a:extLst>
                      <a:ext uri="{FF2B5EF4-FFF2-40B4-BE49-F238E27FC236}">
                        <a16:creationId xmlns:a16="http://schemas.microsoft.com/office/drawing/2014/main" id="{EFFD7485-767F-4A3E-A5CB-75C736E99E39}"/>
                      </a:ext>
                    </a:extLst>
                  </p:cNvPr>
                  <p:cNvSpPr/>
                  <p:nvPr/>
                </p:nvSpPr>
                <p:spPr>
                  <a:xfrm>
                    <a:off x="5701470" y="1208526"/>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13" name="Graphic 960">
                  <a:extLst>
                    <a:ext uri="{FF2B5EF4-FFF2-40B4-BE49-F238E27FC236}">
                      <a16:creationId xmlns:a16="http://schemas.microsoft.com/office/drawing/2014/main" id="{D35D26BF-10C1-45FA-B82B-92A2F58117C4}"/>
                    </a:ext>
                  </a:extLst>
                </p:cNvPr>
                <p:cNvGrpSpPr/>
                <p:nvPr/>
              </p:nvGrpSpPr>
              <p:grpSpPr>
                <a:xfrm>
                  <a:off x="5636793" y="1197885"/>
                  <a:ext cx="21274" cy="21280"/>
                  <a:chOff x="5636793" y="1197885"/>
                  <a:chExt cx="21274" cy="21280"/>
                </a:xfrm>
              </p:grpSpPr>
              <p:sp>
                <p:nvSpPr>
                  <p:cNvPr id="342" name="Freeform 1148">
                    <a:extLst>
                      <a:ext uri="{FF2B5EF4-FFF2-40B4-BE49-F238E27FC236}">
                        <a16:creationId xmlns:a16="http://schemas.microsoft.com/office/drawing/2014/main" id="{E4EC75F7-20BA-455A-938B-5292858365E2}"/>
                      </a:ext>
                    </a:extLst>
                  </p:cNvPr>
                  <p:cNvSpPr/>
                  <p:nvPr/>
                </p:nvSpPr>
                <p:spPr>
                  <a:xfrm>
                    <a:off x="5647430" y="1197885"/>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3" name="Freeform 1149">
                    <a:extLst>
                      <a:ext uri="{FF2B5EF4-FFF2-40B4-BE49-F238E27FC236}">
                        <a16:creationId xmlns:a16="http://schemas.microsoft.com/office/drawing/2014/main" id="{7709F595-6156-4BD4-8BF5-04D951BDA41B}"/>
                      </a:ext>
                    </a:extLst>
                  </p:cNvPr>
                  <p:cNvSpPr/>
                  <p:nvPr/>
                </p:nvSpPr>
                <p:spPr>
                  <a:xfrm>
                    <a:off x="5636793" y="1208526"/>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14" name="Graphic 960">
                  <a:extLst>
                    <a:ext uri="{FF2B5EF4-FFF2-40B4-BE49-F238E27FC236}">
                      <a16:creationId xmlns:a16="http://schemas.microsoft.com/office/drawing/2014/main" id="{9AF7A386-189B-494F-A68C-F319BF5D6EF6}"/>
                    </a:ext>
                  </a:extLst>
                </p:cNvPr>
                <p:cNvGrpSpPr/>
                <p:nvPr/>
              </p:nvGrpSpPr>
              <p:grpSpPr>
                <a:xfrm>
                  <a:off x="5648190" y="1197885"/>
                  <a:ext cx="21369" cy="21280"/>
                  <a:chOff x="5648190" y="1197885"/>
                  <a:chExt cx="21369" cy="21280"/>
                </a:xfrm>
              </p:grpSpPr>
              <p:sp>
                <p:nvSpPr>
                  <p:cNvPr id="340" name="Freeform 779">
                    <a:extLst>
                      <a:ext uri="{FF2B5EF4-FFF2-40B4-BE49-F238E27FC236}">
                        <a16:creationId xmlns:a16="http://schemas.microsoft.com/office/drawing/2014/main" id="{C8AC1647-8CF6-447E-A5E8-D8E3D5555B34}"/>
                      </a:ext>
                    </a:extLst>
                  </p:cNvPr>
                  <p:cNvSpPr/>
                  <p:nvPr/>
                </p:nvSpPr>
                <p:spPr>
                  <a:xfrm>
                    <a:off x="5658827" y="1197885"/>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41" name="Freeform 780">
                    <a:extLst>
                      <a:ext uri="{FF2B5EF4-FFF2-40B4-BE49-F238E27FC236}">
                        <a16:creationId xmlns:a16="http://schemas.microsoft.com/office/drawing/2014/main" id="{7965101E-0C09-410C-9A92-D4FE74F55523}"/>
                      </a:ext>
                    </a:extLst>
                  </p:cNvPr>
                  <p:cNvSpPr/>
                  <p:nvPr/>
                </p:nvSpPr>
                <p:spPr>
                  <a:xfrm>
                    <a:off x="5648190" y="1208526"/>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15" name="Graphic 960">
                  <a:extLst>
                    <a:ext uri="{FF2B5EF4-FFF2-40B4-BE49-F238E27FC236}">
                      <a16:creationId xmlns:a16="http://schemas.microsoft.com/office/drawing/2014/main" id="{6010E073-CAB7-4262-9249-8E7F514D8E56}"/>
                    </a:ext>
                  </a:extLst>
                </p:cNvPr>
                <p:cNvGrpSpPr/>
                <p:nvPr/>
              </p:nvGrpSpPr>
              <p:grpSpPr>
                <a:xfrm>
                  <a:off x="5633184" y="1174324"/>
                  <a:ext cx="21369" cy="21280"/>
                  <a:chOff x="5633184" y="1174324"/>
                  <a:chExt cx="21369" cy="21280"/>
                </a:xfrm>
              </p:grpSpPr>
              <p:sp>
                <p:nvSpPr>
                  <p:cNvPr id="338" name="Freeform 782">
                    <a:extLst>
                      <a:ext uri="{FF2B5EF4-FFF2-40B4-BE49-F238E27FC236}">
                        <a16:creationId xmlns:a16="http://schemas.microsoft.com/office/drawing/2014/main" id="{4A00E25A-59CB-4C8F-9063-5E139F20A52E}"/>
                      </a:ext>
                    </a:extLst>
                  </p:cNvPr>
                  <p:cNvSpPr/>
                  <p:nvPr/>
                </p:nvSpPr>
                <p:spPr>
                  <a:xfrm>
                    <a:off x="5643821" y="1174324"/>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9" name="Freeform 783">
                    <a:extLst>
                      <a:ext uri="{FF2B5EF4-FFF2-40B4-BE49-F238E27FC236}">
                        <a16:creationId xmlns:a16="http://schemas.microsoft.com/office/drawing/2014/main" id="{C054CF51-315A-4AD4-B2D8-CADE99D82287}"/>
                      </a:ext>
                    </a:extLst>
                  </p:cNvPr>
                  <p:cNvSpPr/>
                  <p:nvPr/>
                </p:nvSpPr>
                <p:spPr>
                  <a:xfrm>
                    <a:off x="5633184" y="1184965"/>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16" name="Graphic 960">
                  <a:extLst>
                    <a:ext uri="{FF2B5EF4-FFF2-40B4-BE49-F238E27FC236}">
                      <a16:creationId xmlns:a16="http://schemas.microsoft.com/office/drawing/2014/main" id="{2CE73CB9-8105-47E7-87D6-25139A741DBC}"/>
                    </a:ext>
                  </a:extLst>
                </p:cNvPr>
                <p:cNvGrpSpPr/>
                <p:nvPr/>
              </p:nvGrpSpPr>
              <p:grpSpPr>
                <a:xfrm>
                  <a:off x="5602792" y="1174324"/>
                  <a:ext cx="21369" cy="21280"/>
                  <a:chOff x="5602792" y="1174324"/>
                  <a:chExt cx="21369" cy="21280"/>
                </a:xfrm>
              </p:grpSpPr>
              <p:sp>
                <p:nvSpPr>
                  <p:cNvPr id="336" name="Freeform 785">
                    <a:extLst>
                      <a:ext uri="{FF2B5EF4-FFF2-40B4-BE49-F238E27FC236}">
                        <a16:creationId xmlns:a16="http://schemas.microsoft.com/office/drawing/2014/main" id="{841FF3FB-E8C9-41D7-9F09-BB890273E6C0}"/>
                      </a:ext>
                    </a:extLst>
                  </p:cNvPr>
                  <p:cNvSpPr/>
                  <p:nvPr/>
                </p:nvSpPr>
                <p:spPr>
                  <a:xfrm>
                    <a:off x="5613429" y="1174324"/>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7" name="Freeform 786">
                    <a:extLst>
                      <a:ext uri="{FF2B5EF4-FFF2-40B4-BE49-F238E27FC236}">
                        <a16:creationId xmlns:a16="http://schemas.microsoft.com/office/drawing/2014/main" id="{9E056CC5-DC62-4ED4-BC12-7E922535F211}"/>
                      </a:ext>
                    </a:extLst>
                  </p:cNvPr>
                  <p:cNvSpPr/>
                  <p:nvPr/>
                </p:nvSpPr>
                <p:spPr>
                  <a:xfrm>
                    <a:off x="5602792" y="1184965"/>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17" name="Graphic 960">
                  <a:extLst>
                    <a:ext uri="{FF2B5EF4-FFF2-40B4-BE49-F238E27FC236}">
                      <a16:creationId xmlns:a16="http://schemas.microsoft.com/office/drawing/2014/main" id="{0E736775-971E-4D21-AA8A-F459456A0D32}"/>
                    </a:ext>
                  </a:extLst>
                </p:cNvPr>
                <p:cNvGrpSpPr/>
                <p:nvPr/>
              </p:nvGrpSpPr>
              <p:grpSpPr>
                <a:xfrm>
                  <a:off x="5557395" y="1174324"/>
                  <a:ext cx="21369" cy="21280"/>
                  <a:chOff x="5557395" y="1174324"/>
                  <a:chExt cx="21369" cy="21280"/>
                </a:xfrm>
              </p:grpSpPr>
              <p:sp>
                <p:nvSpPr>
                  <p:cNvPr id="334" name="Freeform 788">
                    <a:extLst>
                      <a:ext uri="{FF2B5EF4-FFF2-40B4-BE49-F238E27FC236}">
                        <a16:creationId xmlns:a16="http://schemas.microsoft.com/office/drawing/2014/main" id="{6C5F4E76-82E5-423B-A92E-0A9E1A210965}"/>
                      </a:ext>
                    </a:extLst>
                  </p:cNvPr>
                  <p:cNvSpPr/>
                  <p:nvPr/>
                </p:nvSpPr>
                <p:spPr>
                  <a:xfrm>
                    <a:off x="5568032" y="1174324"/>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5" name="Freeform 789">
                    <a:extLst>
                      <a:ext uri="{FF2B5EF4-FFF2-40B4-BE49-F238E27FC236}">
                        <a16:creationId xmlns:a16="http://schemas.microsoft.com/office/drawing/2014/main" id="{59877324-62DE-4DDB-A2AD-B556E7320036}"/>
                      </a:ext>
                    </a:extLst>
                  </p:cNvPr>
                  <p:cNvSpPr/>
                  <p:nvPr/>
                </p:nvSpPr>
                <p:spPr>
                  <a:xfrm>
                    <a:off x="5557395" y="1184965"/>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18" name="Graphic 960">
                  <a:extLst>
                    <a:ext uri="{FF2B5EF4-FFF2-40B4-BE49-F238E27FC236}">
                      <a16:creationId xmlns:a16="http://schemas.microsoft.com/office/drawing/2014/main" id="{30227690-D869-429F-84F8-0528E428BC2F}"/>
                    </a:ext>
                  </a:extLst>
                </p:cNvPr>
                <p:cNvGrpSpPr/>
                <p:nvPr/>
              </p:nvGrpSpPr>
              <p:grpSpPr>
                <a:xfrm>
                  <a:off x="5564138" y="1174324"/>
                  <a:ext cx="21274" cy="21280"/>
                  <a:chOff x="5564138" y="1174324"/>
                  <a:chExt cx="21274" cy="21280"/>
                </a:xfrm>
              </p:grpSpPr>
              <p:sp>
                <p:nvSpPr>
                  <p:cNvPr id="332" name="Freeform 791">
                    <a:extLst>
                      <a:ext uri="{FF2B5EF4-FFF2-40B4-BE49-F238E27FC236}">
                        <a16:creationId xmlns:a16="http://schemas.microsoft.com/office/drawing/2014/main" id="{D117429B-D81A-4D20-AA58-7EB33D677851}"/>
                      </a:ext>
                    </a:extLst>
                  </p:cNvPr>
                  <p:cNvSpPr/>
                  <p:nvPr/>
                </p:nvSpPr>
                <p:spPr>
                  <a:xfrm>
                    <a:off x="5574775" y="1174324"/>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3" name="Freeform 792">
                    <a:extLst>
                      <a:ext uri="{FF2B5EF4-FFF2-40B4-BE49-F238E27FC236}">
                        <a16:creationId xmlns:a16="http://schemas.microsoft.com/office/drawing/2014/main" id="{D6B7E1EE-DA78-46F9-A623-5EF23A7E52A2}"/>
                      </a:ext>
                    </a:extLst>
                  </p:cNvPr>
                  <p:cNvSpPr/>
                  <p:nvPr/>
                </p:nvSpPr>
                <p:spPr>
                  <a:xfrm>
                    <a:off x="5564138" y="1184965"/>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19" name="Graphic 960">
                  <a:extLst>
                    <a:ext uri="{FF2B5EF4-FFF2-40B4-BE49-F238E27FC236}">
                      <a16:creationId xmlns:a16="http://schemas.microsoft.com/office/drawing/2014/main" id="{3ABEFABB-A20D-4FF6-A26A-7BDF2D87B653}"/>
                    </a:ext>
                  </a:extLst>
                </p:cNvPr>
                <p:cNvGrpSpPr/>
                <p:nvPr/>
              </p:nvGrpSpPr>
              <p:grpSpPr>
                <a:xfrm>
                  <a:off x="5569266" y="1174324"/>
                  <a:ext cx="21274" cy="21280"/>
                  <a:chOff x="5569266" y="1174324"/>
                  <a:chExt cx="21274" cy="21280"/>
                </a:xfrm>
              </p:grpSpPr>
              <p:sp>
                <p:nvSpPr>
                  <p:cNvPr id="330" name="Freeform 794">
                    <a:extLst>
                      <a:ext uri="{FF2B5EF4-FFF2-40B4-BE49-F238E27FC236}">
                        <a16:creationId xmlns:a16="http://schemas.microsoft.com/office/drawing/2014/main" id="{59039F4F-1072-4DA1-A8C4-6FAEB62F82A3}"/>
                      </a:ext>
                    </a:extLst>
                  </p:cNvPr>
                  <p:cNvSpPr/>
                  <p:nvPr/>
                </p:nvSpPr>
                <p:spPr>
                  <a:xfrm>
                    <a:off x="5579904" y="1174324"/>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31" name="Freeform 795">
                    <a:extLst>
                      <a:ext uri="{FF2B5EF4-FFF2-40B4-BE49-F238E27FC236}">
                        <a16:creationId xmlns:a16="http://schemas.microsoft.com/office/drawing/2014/main" id="{889175D1-4753-4982-87BA-77F391251A3C}"/>
                      </a:ext>
                    </a:extLst>
                  </p:cNvPr>
                  <p:cNvSpPr/>
                  <p:nvPr/>
                </p:nvSpPr>
                <p:spPr>
                  <a:xfrm>
                    <a:off x="5569266" y="1184965"/>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20" name="Graphic 960">
                  <a:extLst>
                    <a:ext uri="{FF2B5EF4-FFF2-40B4-BE49-F238E27FC236}">
                      <a16:creationId xmlns:a16="http://schemas.microsoft.com/office/drawing/2014/main" id="{BEF8FB22-43D7-4E50-8FBA-45F2CB4DFAAC}"/>
                    </a:ext>
                  </a:extLst>
                </p:cNvPr>
                <p:cNvGrpSpPr/>
                <p:nvPr/>
              </p:nvGrpSpPr>
              <p:grpSpPr>
                <a:xfrm>
                  <a:off x="5576010" y="1174324"/>
                  <a:ext cx="21274" cy="21280"/>
                  <a:chOff x="5576010" y="1174324"/>
                  <a:chExt cx="21274" cy="21280"/>
                </a:xfrm>
              </p:grpSpPr>
              <p:sp>
                <p:nvSpPr>
                  <p:cNvPr id="328" name="Freeform 797">
                    <a:extLst>
                      <a:ext uri="{FF2B5EF4-FFF2-40B4-BE49-F238E27FC236}">
                        <a16:creationId xmlns:a16="http://schemas.microsoft.com/office/drawing/2014/main" id="{49C89FC3-6C63-4EDB-BC19-55A55C921FA1}"/>
                      </a:ext>
                    </a:extLst>
                  </p:cNvPr>
                  <p:cNvSpPr/>
                  <p:nvPr/>
                </p:nvSpPr>
                <p:spPr>
                  <a:xfrm>
                    <a:off x="5586647" y="1174324"/>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29" name="Freeform 798">
                    <a:extLst>
                      <a:ext uri="{FF2B5EF4-FFF2-40B4-BE49-F238E27FC236}">
                        <a16:creationId xmlns:a16="http://schemas.microsoft.com/office/drawing/2014/main" id="{AC320F64-4126-4764-B5F4-21CED26C9D7E}"/>
                      </a:ext>
                    </a:extLst>
                  </p:cNvPr>
                  <p:cNvSpPr/>
                  <p:nvPr/>
                </p:nvSpPr>
                <p:spPr>
                  <a:xfrm>
                    <a:off x="5576010" y="1184965"/>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21" name="Graphic 960">
                  <a:extLst>
                    <a:ext uri="{FF2B5EF4-FFF2-40B4-BE49-F238E27FC236}">
                      <a16:creationId xmlns:a16="http://schemas.microsoft.com/office/drawing/2014/main" id="{B8267623-9082-48DA-BBA2-1065D79BC1D9}"/>
                    </a:ext>
                  </a:extLst>
                </p:cNvPr>
                <p:cNvGrpSpPr/>
                <p:nvPr/>
              </p:nvGrpSpPr>
              <p:grpSpPr>
                <a:xfrm>
                  <a:off x="5581138" y="1174324"/>
                  <a:ext cx="21274" cy="21280"/>
                  <a:chOff x="5581138" y="1174324"/>
                  <a:chExt cx="21274" cy="21280"/>
                </a:xfrm>
              </p:grpSpPr>
              <p:sp>
                <p:nvSpPr>
                  <p:cNvPr id="326" name="Freeform 800">
                    <a:extLst>
                      <a:ext uri="{FF2B5EF4-FFF2-40B4-BE49-F238E27FC236}">
                        <a16:creationId xmlns:a16="http://schemas.microsoft.com/office/drawing/2014/main" id="{A64037C1-83F0-4D8C-BE13-D631EC3B173F}"/>
                      </a:ext>
                    </a:extLst>
                  </p:cNvPr>
                  <p:cNvSpPr/>
                  <p:nvPr/>
                </p:nvSpPr>
                <p:spPr>
                  <a:xfrm>
                    <a:off x="5591775" y="1174324"/>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27" name="Freeform 801">
                    <a:extLst>
                      <a:ext uri="{FF2B5EF4-FFF2-40B4-BE49-F238E27FC236}">
                        <a16:creationId xmlns:a16="http://schemas.microsoft.com/office/drawing/2014/main" id="{FD21C6A6-2929-49FC-BA2C-00B00C386718}"/>
                      </a:ext>
                    </a:extLst>
                  </p:cNvPr>
                  <p:cNvSpPr/>
                  <p:nvPr/>
                </p:nvSpPr>
                <p:spPr>
                  <a:xfrm>
                    <a:off x="5581138" y="1184965"/>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22" name="Graphic 960">
                  <a:extLst>
                    <a:ext uri="{FF2B5EF4-FFF2-40B4-BE49-F238E27FC236}">
                      <a16:creationId xmlns:a16="http://schemas.microsoft.com/office/drawing/2014/main" id="{019CEF51-9021-42FC-9399-AA42B1FB46FC}"/>
                    </a:ext>
                  </a:extLst>
                </p:cNvPr>
                <p:cNvGrpSpPr/>
                <p:nvPr/>
              </p:nvGrpSpPr>
              <p:grpSpPr>
                <a:xfrm>
                  <a:off x="5588166" y="1174324"/>
                  <a:ext cx="21369" cy="21280"/>
                  <a:chOff x="5588166" y="1174324"/>
                  <a:chExt cx="21369" cy="21280"/>
                </a:xfrm>
              </p:grpSpPr>
              <p:sp>
                <p:nvSpPr>
                  <p:cNvPr id="324" name="Freeform 803">
                    <a:extLst>
                      <a:ext uri="{FF2B5EF4-FFF2-40B4-BE49-F238E27FC236}">
                        <a16:creationId xmlns:a16="http://schemas.microsoft.com/office/drawing/2014/main" id="{077AFE60-A46B-4586-8C2A-EEA7E495A0E4}"/>
                      </a:ext>
                    </a:extLst>
                  </p:cNvPr>
                  <p:cNvSpPr/>
                  <p:nvPr/>
                </p:nvSpPr>
                <p:spPr>
                  <a:xfrm>
                    <a:off x="5598898" y="1174324"/>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25" name="Freeform 804">
                    <a:extLst>
                      <a:ext uri="{FF2B5EF4-FFF2-40B4-BE49-F238E27FC236}">
                        <a16:creationId xmlns:a16="http://schemas.microsoft.com/office/drawing/2014/main" id="{A57C0DEE-CA06-470E-9917-DDE1F00CFE53}"/>
                      </a:ext>
                    </a:extLst>
                  </p:cNvPr>
                  <p:cNvSpPr/>
                  <p:nvPr/>
                </p:nvSpPr>
                <p:spPr>
                  <a:xfrm>
                    <a:off x="5588166" y="1184965"/>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23" name="Graphic 960">
                  <a:extLst>
                    <a:ext uri="{FF2B5EF4-FFF2-40B4-BE49-F238E27FC236}">
                      <a16:creationId xmlns:a16="http://schemas.microsoft.com/office/drawing/2014/main" id="{92CD853B-9FA7-4C7D-98AF-423958D1718A}"/>
                    </a:ext>
                  </a:extLst>
                </p:cNvPr>
                <p:cNvGrpSpPr/>
                <p:nvPr/>
              </p:nvGrpSpPr>
              <p:grpSpPr>
                <a:xfrm>
                  <a:off x="5593295" y="1174324"/>
                  <a:ext cx="21369" cy="21280"/>
                  <a:chOff x="5593295" y="1174324"/>
                  <a:chExt cx="21369" cy="21280"/>
                </a:xfrm>
              </p:grpSpPr>
              <p:sp>
                <p:nvSpPr>
                  <p:cNvPr id="322" name="Freeform 806">
                    <a:extLst>
                      <a:ext uri="{FF2B5EF4-FFF2-40B4-BE49-F238E27FC236}">
                        <a16:creationId xmlns:a16="http://schemas.microsoft.com/office/drawing/2014/main" id="{CC2831A5-BF30-463C-BC22-0233E5D14E67}"/>
                      </a:ext>
                    </a:extLst>
                  </p:cNvPr>
                  <p:cNvSpPr/>
                  <p:nvPr/>
                </p:nvSpPr>
                <p:spPr>
                  <a:xfrm>
                    <a:off x="5604027" y="1174324"/>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23" name="Freeform 807">
                    <a:extLst>
                      <a:ext uri="{FF2B5EF4-FFF2-40B4-BE49-F238E27FC236}">
                        <a16:creationId xmlns:a16="http://schemas.microsoft.com/office/drawing/2014/main" id="{827D291C-B9E9-43FB-A8EE-BC698A696559}"/>
                      </a:ext>
                    </a:extLst>
                  </p:cNvPr>
                  <p:cNvSpPr/>
                  <p:nvPr/>
                </p:nvSpPr>
                <p:spPr>
                  <a:xfrm>
                    <a:off x="5593295" y="1184965"/>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24" name="Graphic 960">
                  <a:extLst>
                    <a:ext uri="{FF2B5EF4-FFF2-40B4-BE49-F238E27FC236}">
                      <a16:creationId xmlns:a16="http://schemas.microsoft.com/office/drawing/2014/main" id="{D1333F9C-E948-44F7-99EE-64E88847A6CC}"/>
                    </a:ext>
                  </a:extLst>
                </p:cNvPr>
                <p:cNvGrpSpPr/>
                <p:nvPr/>
              </p:nvGrpSpPr>
              <p:grpSpPr>
                <a:xfrm>
                  <a:off x="5524249" y="1158554"/>
                  <a:ext cx="21274" cy="21280"/>
                  <a:chOff x="5524249" y="1158554"/>
                  <a:chExt cx="21274" cy="21280"/>
                </a:xfrm>
              </p:grpSpPr>
              <p:sp>
                <p:nvSpPr>
                  <p:cNvPr id="320" name="Freeform 809">
                    <a:extLst>
                      <a:ext uri="{FF2B5EF4-FFF2-40B4-BE49-F238E27FC236}">
                        <a16:creationId xmlns:a16="http://schemas.microsoft.com/office/drawing/2014/main" id="{A56F7667-EF63-41EE-B9F9-340464D93AF6}"/>
                      </a:ext>
                    </a:extLst>
                  </p:cNvPr>
                  <p:cNvSpPr/>
                  <p:nvPr/>
                </p:nvSpPr>
                <p:spPr>
                  <a:xfrm>
                    <a:off x="5534886" y="1158554"/>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21" name="Freeform 810">
                    <a:extLst>
                      <a:ext uri="{FF2B5EF4-FFF2-40B4-BE49-F238E27FC236}">
                        <a16:creationId xmlns:a16="http://schemas.microsoft.com/office/drawing/2014/main" id="{2BB384F6-9EDD-498A-A790-5924A2C71E9D}"/>
                      </a:ext>
                    </a:extLst>
                  </p:cNvPr>
                  <p:cNvSpPr/>
                  <p:nvPr/>
                </p:nvSpPr>
                <p:spPr>
                  <a:xfrm>
                    <a:off x="5524249" y="1169194"/>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25" name="Graphic 960">
                  <a:extLst>
                    <a:ext uri="{FF2B5EF4-FFF2-40B4-BE49-F238E27FC236}">
                      <a16:creationId xmlns:a16="http://schemas.microsoft.com/office/drawing/2014/main" id="{87B7CDC4-2206-4D85-8BDE-64925C3A3D6E}"/>
                    </a:ext>
                  </a:extLst>
                </p:cNvPr>
                <p:cNvGrpSpPr/>
                <p:nvPr/>
              </p:nvGrpSpPr>
              <p:grpSpPr>
                <a:xfrm>
                  <a:off x="5528618" y="1158554"/>
                  <a:ext cx="21274" cy="21280"/>
                  <a:chOff x="5528618" y="1158554"/>
                  <a:chExt cx="21274" cy="21280"/>
                </a:xfrm>
              </p:grpSpPr>
              <p:sp>
                <p:nvSpPr>
                  <p:cNvPr id="318" name="Freeform 812">
                    <a:extLst>
                      <a:ext uri="{FF2B5EF4-FFF2-40B4-BE49-F238E27FC236}">
                        <a16:creationId xmlns:a16="http://schemas.microsoft.com/office/drawing/2014/main" id="{9C617829-3099-4FA9-83A6-8E28D4C89A20}"/>
                      </a:ext>
                    </a:extLst>
                  </p:cNvPr>
                  <p:cNvSpPr/>
                  <p:nvPr/>
                </p:nvSpPr>
                <p:spPr>
                  <a:xfrm>
                    <a:off x="5539255" y="1158554"/>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19" name="Freeform 813">
                    <a:extLst>
                      <a:ext uri="{FF2B5EF4-FFF2-40B4-BE49-F238E27FC236}">
                        <a16:creationId xmlns:a16="http://schemas.microsoft.com/office/drawing/2014/main" id="{CF96BA08-FF94-4C6D-9C50-566D75033A44}"/>
                      </a:ext>
                    </a:extLst>
                  </p:cNvPr>
                  <p:cNvSpPr/>
                  <p:nvPr/>
                </p:nvSpPr>
                <p:spPr>
                  <a:xfrm>
                    <a:off x="5528618" y="1169194"/>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26" name="Graphic 960">
                  <a:extLst>
                    <a:ext uri="{FF2B5EF4-FFF2-40B4-BE49-F238E27FC236}">
                      <a16:creationId xmlns:a16="http://schemas.microsoft.com/office/drawing/2014/main" id="{22B4D20F-72D6-4F84-B24E-051A244A3150}"/>
                    </a:ext>
                  </a:extLst>
                </p:cNvPr>
                <p:cNvGrpSpPr/>
                <p:nvPr/>
              </p:nvGrpSpPr>
              <p:grpSpPr>
                <a:xfrm>
                  <a:off x="5533366" y="1158554"/>
                  <a:ext cx="21274" cy="21280"/>
                  <a:chOff x="5533366" y="1158554"/>
                  <a:chExt cx="21274" cy="21280"/>
                </a:xfrm>
              </p:grpSpPr>
              <p:sp>
                <p:nvSpPr>
                  <p:cNvPr id="316" name="Freeform 815">
                    <a:extLst>
                      <a:ext uri="{FF2B5EF4-FFF2-40B4-BE49-F238E27FC236}">
                        <a16:creationId xmlns:a16="http://schemas.microsoft.com/office/drawing/2014/main" id="{932313D8-F112-4568-9BDF-1743AD6DE613}"/>
                      </a:ext>
                    </a:extLst>
                  </p:cNvPr>
                  <p:cNvSpPr/>
                  <p:nvPr/>
                </p:nvSpPr>
                <p:spPr>
                  <a:xfrm>
                    <a:off x="5544003" y="1158554"/>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17" name="Freeform 816">
                    <a:extLst>
                      <a:ext uri="{FF2B5EF4-FFF2-40B4-BE49-F238E27FC236}">
                        <a16:creationId xmlns:a16="http://schemas.microsoft.com/office/drawing/2014/main" id="{12E34CDA-636D-4C2E-822D-4AF604E63DE2}"/>
                      </a:ext>
                    </a:extLst>
                  </p:cNvPr>
                  <p:cNvSpPr/>
                  <p:nvPr/>
                </p:nvSpPr>
                <p:spPr>
                  <a:xfrm>
                    <a:off x="5533366" y="1169194"/>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27" name="Graphic 960">
                  <a:extLst>
                    <a:ext uri="{FF2B5EF4-FFF2-40B4-BE49-F238E27FC236}">
                      <a16:creationId xmlns:a16="http://schemas.microsoft.com/office/drawing/2014/main" id="{5028EE95-E76B-4D51-B17D-7216B5DFAEA0}"/>
                    </a:ext>
                  </a:extLst>
                </p:cNvPr>
                <p:cNvGrpSpPr/>
                <p:nvPr/>
              </p:nvGrpSpPr>
              <p:grpSpPr>
                <a:xfrm>
                  <a:off x="5512377" y="1158934"/>
                  <a:ext cx="21369" cy="21280"/>
                  <a:chOff x="5512377" y="1158934"/>
                  <a:chExt cx="21369" cy="21280"/>
                </a:xfrm>
              </p:grpSpPr>
              <p:sp>
                <p:nvSpPr>
                  <p:cNvPr id="314" name="Freeform 818">
                    <a:extLst>
                      <a:ext uri="{FF2B5EF4-FFF2-40B4-BE49-F238E27FC236}">
                        <a16:creationId xmlns:a16="http://schemas.microsoft.com/office/drawing/2014/main" id="{780E5341-74D0-4DD2-AA29-0D4BE752D641}"/>
                      </a:ext>
                    </a:extLst>
                  </p:cNvPr>
                  <p:cNvSpPr/>
                  <p:nvPr/>
                </p:nvSpPr>
                <p:spPr>
                  <a:xfrm>
                    <a:off x="5523109" y="1158934"/>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15" name="Freeform 819">
                    <a:extLst>
                      <a:ext uri="{FF2B5EF4-FFF2-40B4-BE49-F238E27FC236}">
                        <a16:creationId xmlns:a16="http://schemas.microsoft.com/office/drawing/2014/main" id="{BC7A990A-D3FF-43E3-9FA8-6F8D57E71989}"/>
                      </a:ext>
                    </a:extLst>
                  </p:cNvPr>
                  <p:cNvSpPr/>
                  <p:nvPr/>
                </p:nvSpPr>
                <p:spPr>
                  <a:xfrm>
                    <a:off x="5512377" y="1169574"/>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28" name="Graphic 960">
                  <a:extLst>
                    <a:ext uri="{FF2B5EF4-FFF2-40B4-BE49-F238E27FC236}">
                      <a16:creationId xmlns:a16="http://schemas.microsoft.com/office/drawing/2014/main" id="{A7BAF01C-E1B5-43CF-966D-9F75BEB5CE45}"/>
                    </a:ext>
                  </a:extLst>
                </p:cNvPr>
                <p:cNvGrpSpPr/>
                <p:nvPr/>
              </p:nvGrpSpPr>
              <p:grpSpPr>
                <a:xfrm>
                  <a:off x="5460331" y="1144683"/>
                  <a:ext cx="21274" cy="21375"/>
                  <a:chOff x="5460331" y="1144683"/>
                  <a:chExt cx="21274" cy="21375"/>
                </a:xfrm>
              </p:grpSpPr>
              <p:sp>
                <p:nvSpPr>
                  <p:cNvPr id="312" name="Freeform 821">
                    <a:extLst>
                      <a:ext uri="{FF2B5EF4-FFF2-40B4-BE49-F238E27FC236}">
                        <a16:creationId xmlns:a16="http://schemas.microsoft.com/office/drawing/2014/main" id="{06B6BE74-8BA8-4C11-B1D9-1B62F6C0F3F0}"/>
                      </a:ext>
                    </a:extLst>
                  </p:cNvPr>
                  <p:cNvSpPr/>
                  <p:nvPr/>
                </p:nvSpPr>
                <p:spPr>
                  <a:xfrm>
                    <a:off x="5470968" y="1144683"/>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13" name="Freeform 822">
                    <a:extLst>
                      <a:ext uri="{FF2B5EF4-FFF2-40B4-BE49-F238E27FC236}">
                        <a16:creationId xmlns:a16="http://schemas.microsoft.com/office/drawing/2014/main" id="{C0065E63-45A3-4A3A-A1E0-3A297ED2CD3F}"/>
                      </a:ext>
                    </a:extLst>
                  </p:cNvPr>
                  <p:cNvSpPr/>
                  <p:nvPr/>
                </p:nvSpPr>
                <p:spPr>
                  <a:xfrm>
                    <a:off x="5460331" y="1155323"/>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29" name="Graphic 960">
                  <a:extLst>
                    <a:ext uri="{FF2B5EF4-FFF2-40B4-BE49-F238E27FC236}">
                      <a16:creationId xmlns:a16="http://schemas.microsoft.com/office/drawing/2014/main" id="{E9278282-F891-4196-9D97-C2AF828DC9E1}"/>
                    </a:ext>
                  </a:extLst>
                </p:cNvPr>
                <p:cNvGrpSpPr/>
                <p:nvPr/>
              </p:nvGrpSpPr>
              <p:grpSpPr>
                <a:xfrm>
                  <a:off x="5468214" y="1144683"/>
                  <a:ext cx="21274" cy="21375"/>
                  <a:chOff x="5468214" y="1144683"/>
                  <a:chExt cx="21274" cy="21375"/>
                </a:xfrm>
              </p:grpSpPr>
              <p:sp>
                <p:nvSpPr>
                  <p:cNvPr id="310" name="Freeform 824">
                    <a:extLst>
                      <a:ext uri="{FF2B5EF4-FFF2-40B4-BE49-F238E27FC236}">
                        <a16:creationId xmlns:a16="http://schemas.microsoft.com/office/drawing/2014/main" id="{B3066635-6625-442C-AE56-446B2C9E87B7}"/>
                      </a:ext>
                    </a:extLst>
                  </p:cNvPr>
                  <p:cNvSpPr/>
                  <p:nvPr/>
                </p:nvSpPr>
                <p:spPr>
                  <a:xfrm>
                    <a:off x="5478851" y="1144683"/>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11" name="Freeform 825">
                    <a:extLst>
                      <a:ext uri="{FF2B5EF4-FFF2-40B4-BE49-F238E27FC236}">
                        <a16:creationId xmlns:a16="http://schemas.microsoft.com/office/drawing/2014/main" id="{929BD62F-31DA-488C-BA83-76340F7C3596}"/>
                      </a:ext>
                    </a:extLst>
                  </p:cNvPr>
                  <p:cNvSpPr/>
                  <p:nvPr/>
                </p:nvSpPr>
                <p:spPr>
                  <a:xfrm>
                    <a:off x="5468214" y="1155323"/>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30" name="Graphic 960">
                  <a:extLst>
                    <a:ext uri="{FF2B5EF4-FFF2-40B4-BE49-F238E27FC236}">
                      <a16:creationId xmlns:a16="http://schemas.microsoft.com/office/drawing/2014/main" id="{6A5A2AFA-4DE5-40F2-B334-6DDBA416D172}"/>
                    </a:ext>
                  </a:extLst>
                </p:cNvPr>
                <p:cNvGrpSpPr/>
                <p:nvPr/>
              </p:nvGrpSpPr>
              <p:grpSpPr>
                <a:xfrm>
                  <a:off x="5473343" y="1144683"/>
                  <a:ext cx="21274" cy="21375"/>
                  <a:chOff x="5473343" y="1144683"/>
                  <a:chExt cx="21274" cy="21375"/>
                </a:xfrm>
              </p:grpSpPr>
              <p:sp>
                <p:nvSpPr>
                  <p:cNvPr id="308" name="Freeform 827">
                    <a:extLst>
                      <a:ext uri="{FF2B5EF4-FFF2-40B4-BE49-F238E27FC236}">
                        <a16:creationId xmlns:a16="http://schemas.microsoft.com/office/drawing/2014/main" id="{9AFDCCF7-1AB2-44E8-9BFA-50A5DFF1E0B0}"/>
                      </a:ext>
                    </a:extLst>
                  </p:cNvPr>
                  <p:cNvSpPr/>
                  <p:nvPr/>
                </p:nvSpPr>
                <p:spPr>
                  <a:xfrm>
                    <a:off x="5483980" y="1144683"/>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09" name="Freeform 828">
                    <a:extLst>
                      <a:ext uri="{FF2B5EF4-FFF2-40B4-BE49-F238E27FC236}">
                        <a16:creationId xmlns:a16="http://schemas.microsoft.com/office/drawing/2014/main" id="{7546B348-7E15-4B2E-9EEA-77AF1F2E1EEB}"/>
                      </a:ext>
                    </a:extLst>
                  </p:cNvPr>
                  <p:cNvSpPr/>
                  <p:nvPr/>
                </p:nvSpPr>
                <p:spPr>
                  <a:xfrm>
                    <a:off x="5473343" y="1155323"/>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31" name="Graphic 960">
                  <a:extLst>
                    <a:ext uri="{FF2B5EF4-FFF2-40B4-BE49-F238E27FC236}">
                      <a16:creationId xmlns:a16="http://schemas.microsoft.com/office/drawing/2014/main" id="{46910ACC-C693-4BFB-8378-AA812EE72F6B}"/>
                    </a:ext>
                  </a:extLst>
                </p:cNvPr>
                <p:cNvGrpSpPr/>
                <p:nvPr/>
              </p:nvGrpSpPr>
              <p:grpSpPr>
                <a:xfrm>
                  <a:off x="5483980" y="1144683"/>
                  <a:ext cx="21274" cy="21375"/>
                  <a:chOff x="5483980" y="1144683"/>
                  <a:chExt cx="21274" cy="21375"/>
                </a:xfrm>
              </p:grpSpPr>
              <p:sp>
                <p:nvSpPr>
                  <p:cNvPr id="306" name="Freeform 830">
                    <a:extLst>
                      <a:ext uri="{FF2B5EF4-FFF2-40B4-BE49-F238E27FC236}">
                        <a16:creationId xmlns:a16="http://schemas.microsoft.com/office/drawing/2014/main" id="{4D3C5888-0E64-478D-B9C9-579A3106CA90}"/>
                      </a:ext>
                    </a:extLst>
                  </p:cNvPr>
                  <p:cNvSpPr/>
                  <p:nvPr/>
                </p:nvSpPr>
                <p:spPr>
                  <a:xfrm>
                    <a:off x="5494617" y="1144683"/>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07" name="Freeform 1151">
                    <a:extLst>
                      <a:ext uri="{FF2B5EF4-FFF2-40B4-BE49-F238E27FC236}">
                        <a16:creationId xmlns:a16="http://schemas.microsoft.com/office/drawing/2014/main" id="{23C7EC26-2650-451C-B952-A280CD82B526}"/>
                      </a:ext>
                    </a:extLst>
                  </p:cNvPr>
                  <p:cNvSpPr/>
                  <p:nvPr/>
                </p:nvSpPr>
                <p:spPr>
                  <a:xfrm>
                    <a:off x="5483980" y="1155323"/>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32" name="Graphic 960">
                  <a:extLst>
                    <a:ext uri="{FF2B5EF4-FFF2-40B4-BE49-F238E27FC236}">
                      <a16:creationId xmlns:a16="http://schemas.microsoft.com/office/drawing/2014/main" id="{31E0C063-9DB0-416F-A7D5-1592E42664A8}"/>
                    </a:ext>
                  </a:extLst>
                </p:cNvPr>
                <p:cNvGrpSpPr/>
                <p:nvPr/>
              </p:nvGrpSpPr>
              <p:grpSpPr>
                <a:xfrm>
                  <a:off x="5489488" y="1144683"/>
                  <a:ext cx="21369" cy="21375"/>
                  <a:chOff x="5489488" y="1144683"/>
                  <a:chExt cx="21369" cy="21375"/>
                </a:xfrm>
              </p:grpSpPr>
              <p:sp>
                <p:nvSpPr>
                  <p:cNvPr id="304" name="Freeform 1153">
                    <a:extLst>
                      <a:ext uri="{FF2B5EF4-FFF2-40B4-BE49-F238E27FC236}">
                        <a16:creationId xmlns:a16="http://schemas.microsoft.com/office/drawing/2014/main" id="{CBD673AB-B0A4-4262-AAFB-C865DC85D0AF}"/>
                      </a:ext>
                    </a:extLst>
                  </p:cNvPr>
                  <p:cNvSpPr/>
                  <p:nvPr/>
                </p:nvSpPr>
                <p:spPr>
                  <a:xfrm>
                    <a:off x="5500125" y="1144683"/>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05" name="Freeform 1154">
                    <a:extLst>
                      <a:ext uri="{FF2B5EF4-FFF2-40B4-BE49-F238E27FC236}">
                        <a16:creationId xmlns:a16="http://schemas.microsoft.com/office/drawing/2014/main" id="{4102B784-CC09-4626-9B06-752E800B437A}"/>
                      </a:ext>
                    </a:extLst>
                  </p:cNvPr>
                  <p:cNvSpPr/>
                  <p:nvPr/>
                </p:nvSpPr>
                <p:spPr>
                  <a:xfrm>
                    <a:off x="5489488" y="1155323"/>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33" name="Graphic 960">
                  <a:extLst>
                    <a:ext uri="{FF2B5EF4-FFF2-40B4-BE49-F238E27FC236}">
                      <a16:creationId xmlns:a16="http://schemas.microsoft.com/office/drawing/2014/main" id="{CB6A992A-64E5-401E-B8A9-826CCEBDE6C9}"/>
                    </a:ext>
                  </a:extLst>
                </p:cNvPr>
                <p:cNvGrpSpPr/>
                <p:nvPr/>
              </p:nvGrpSpPr>
              <p:grpSpPr>
                <a:xfrm>
                  <a:off x="5494997" y="1144683"/>
                  <a:ext cx="21369" cy="21375"/>
                  <a:chOff x="5494997" y="1144683"/>
                  <a:chExt cx="21369" cy="21375"/>
                </a:xfrm>
              </p:grpSpPr>
              <p:sp>
                <p:nvSpPr>
                  <p:cNvPr id="302" name="Freeform 1156">
                    <a:extLst>
                      <a:ext uri="{FF2B5EF4-FFF2-40B4-BE49-F238E27FC236}">
                        <a16:creationId xmlns:a16="http://schemas.microsoft.com/office/drawing/2014/main" id="{0B9F98C0-B46F-4F97-98D7-5819EA3866DC}"/>
                      </a:ext>
                    </a:extLst>
                  </p:cNvPr>
                  <p:cNvSpPr/>
                  <p:nvPr/>
                </p:nvSpPr>
                <p:spPr>
                  <a:xfrm>
                    <a:off x="5505729" y="1144683"/>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03" name="Freeform 1157">
                    <a:extLst>
                      <a:ext uri="{FF2B5EF4-FFF2-40B4-BE49-F238E27FC236}">
                        <a16:creationId xmlns:a16="http://schemas.microsoft.com/office/drawing/2014/main" id="{00600708-AF29-4FED-A3A6-37B4D4625338}"/>
                      </a:ext>
                    </a:extLst>
                  </p:cNvPr>
                  <p:cNvSpPr/>
                  <p:nvPr/>
                </p:nvSpPr>
                <p:spPr>
                  <a:xfrm>
                    <a:off x="5494997" y="1155323"/>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34" name="Graphic 960">
                  <a:extLst>
                    <a:ext uri="{FF2B5EF4-FFF2-40B4-BE49-F238E27FC236}">
                      <a16:creationId xmlns:a16="http://schemas.microsoft.com/office/drawing/2014/main" id="{1F48AD66-AC93-4EC2-92CE-D0D15A7E90E3}"/>
                    </a:ext>
                  </a:extLst>
                </p:cNvPr>
                <p:cNvGrpSpPr/>
                <p:nvPr/>
              </p:nvGrpSpPr>
              <p:grpSpPr>
                <a:xfrm>
                  <a:off x="5429940" y="1122167"/>
                  <a:ext cx="21274" cy="21375"/>
                  <a:chOff x="5429940" y="1122167"/>
                  <a:chExt cx="21274" cy="21375"/>
                </a:xfrm>
              </p:grpSpPr>
              <p:sp>
                <p:nvSpPr>
                  <p:cNvPr id="300" name="Freeform 1159">
                    <a:extLst>
                      <a:ext uri="{FF2B5EF4-FFF2-40B4-BE49-F238E27FC236}">
                        <a16:creationId xmlns:a16="http://schemas.microsoft.com/office/drawing/2014/main" id="{EB2B39F4-5D72-4501-8C88-D7367E561E87}"/>
                      </a:ext>
                    </a:extLst>
                  </p:cNvPr>
                  <p:cNvSpPr/>
                  <p:nvPr/>
                </p:nvSpPr>
                <p:spPr>
                  <a:xfrm>
                    <a:off x="5440577" y="1122167"/>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01" name="Freeform 1160">
                    <a:extLst>
                      <a:ext uri="{FF2B5EF4-FFF2-40B4-BE49-F238E27FC236}">
                        <a16:creationId xmlns:a16="http://schemas.microsoft.com/office/drawing/2014/main" id="{A5C24D0B-8B8E-4999-913B-1B4C233C2D0A}"/>
                      </a:ext>
                    </a:extLst>
                  </p:cNvPr>
                  <p:cNvSpPr/>
                  <p:nvPr/>
                </p:nvSpPr>
                <p:spPr>
                  <a:xfrm>
                    <a:off x="5429940" y="1132903"/>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35" name="Graphic 960">
                  <a:extLst>
                    <a:ext uri="{FF2B5EF4-FFF2-40B4-BE49-F238E27FC236}">
                      <a16:creationId xmlns:a16="http://schemas.microsoft.com/office/drawing/2014/main" id="{0D44054E-4E4E-47DA-B9CF-84578168728E}"/>
                    </a:ext>
                  </a:extLst>
                </p:cNvPr>
                <p:cNvGrpSpPr/>
                <p:nvPr/>
              </p:nvGrpSpPr>
              <p:grpSpPr>
                <a:xfrm>
                  <a:off x="5430320" y="1133283"/>
                  <a:ext cx="21274" cy="21280"/>
                  <a:chOff x="5430320" y="1133283"/>
                  <a:chExt cx="21274" cy="21280"/>
                </a:xfrm>
              </p:grpSpPr>
              <p:sp>
                <p:nvSpPr>
                  <p:cNvPr id="298" name="Freeform 1162">
                    <a:extLst>
                      <a:ext uri="{FF2B5EF4-FFF2-40B4-BE49-F238E27FC236}">
                        <a16:creationId xmlns:a16="http://schemas.microsoft.com/office/drawing/2014/main" id="{DFA25D6A-24E1-4FB2-A0FF-344764CC0CF0}"/>
                      </a:ext>
                    </a:extLst>
                  </p:cNvPr>
                  <p:cNvSpPr/>
                  <p:nvPr/>
                </p:nvSpPr>
                <p:spPr>
                  <a:xfrm>
                    <a:off x="5440957" y="1133283"/>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99" name="Freeform 1163">
                    <a:extLst>
                      <a:ext uri="{FF2B5EF4-FFF2-40B4-BE49-F238E27FC236}">
                        <a16:creationId xmlns:a16="http://schemas.microsoft.com/office/drawing/2014/main" id="{8F2DB137-182C-4556-B81A-892A0D84B8AA}"/>
                      </a:ext>
                    </a:extLst>
                  </p:cNvPr>
                  <p:cNvSpPr/>
                  <p:nvPr/>
                </p:nvSpPr>
                <p:spPr>
                  <a:xfrm>
                    <a:off x="5430320" y="1143923"/>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36" name="Graphic 960">
                  <a:extLst>
                    <a:ext uri="{FF2B5EF4-FFF2-40B4-BE49-F238E27FC236}">
                      <a16:creationId xmlns:a16="http://schemas.microsoft.com/office/drawing/2014/main" id="{838EE09A-118C-4582-94F9-F13C76673DBA}"/>
                    </a:ext>
                  </a:extLst>
                </p:cNvPr>
                <p:cNvGrpSpPr/>
                <p:nvPr/>
              </p:nvGrpSpPr>
              <p:grpSpPr>
                <a:xfrm>
                  <a:off x="5436208" y="1133283"/>
                  <a:ext cx="21274" cy="21280"/>
                  <a:chOff x="5436208" y="1133283"/>
                  <a:chExt cx="21274" cy="21280"/>
                </a:xfrm>
              </p:grpSpPr>
              <p:sp>
                <p:nvSpPr>
                  <p:cNvPr id="296" name="Freeform 1165">
                    <a:extLst>
                      <a:ext uri="{FF2B5EF4-FFF2-40B4-BE49-F238E27FC236}">
                        <a16:creationId xmlns:a16="http://schemas.microsoft.com/office/drawing/2014/main" id="{72D82069-8FF5-42A9-A6AD-7F92F31E4E93}"/>
                      </a:ext>
                    </a:extLst>
                  </p:cNvPr>
                  <p:cNvSpPr/>
                  <p:nvPr/>
                </p:nvSpPr>
                <p:spPr>
                  <a:xfrm>
                    <a:off x="5446845" y="1133283"/>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97" name="Freeform 1166">
                    <a:extLst>
                      <a:ext uri="{FF2B5EF4-FFF2-40B4-BE49-F238E27FC236}">
                        <a16:creationId xmlns:a16="http://schemas.microsoft.com/office/drawing/2014/main" id="{52D16CA5-4F0B-4AAB-AED6-BEC96B2FD884}"/>
                      </a:ext>
                    </a:extLst>
                  </p:cNvPr>
                  <p:cNvSpPr/>
                  <p:nvPr/>
                </p:nvSpPr>
                <p:spPr>
                  <a:xfrm>
                    <a:off x="5436208" y="1143923"/>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37" name="Graphic 960">
                  <a:extLst>
                    <a:ext uri="{FF2B5EF4-FFF2-40B4-BE49-F238E27FC236}">
                      <a16:creationId xmlns:a16="http://schemas.microsoft.com/office/drawing/2014/main" id="{BBBE590F-7759-4A7D-99CA-419A1280B490}"/>
                    </a:ext>
                  </a:extLst>
                </p:cNvPr>
                <p:cNvGrpSpPr/>
                <p:nvPr/>
              </p:nvGrpSpPr>
              <p:grpSpPr>
                <a:xfrm>
                  <a:off x="5441716" y="1133283"/>
                  <a:ext cx="21369" cy="21280"/>
                  <a:chOff x="5441716" y="1133283"/>
                  <a:chExt cx="21369" cy="21280"/>
                </a:xfrm>
              </p:grpSpPr>
              <p:sp>
                <p:nvSpPr>
                  <p:cNvPr id="294" name="Freeform 1168">
                    <a:extLst>
                      <a:ext uri="{FF2B5EF4-FFF2-40B4-BE49-F238E27FC236}">
                        <a16:creationId xmlns:a16="http://schemas.microsoft.com/office/drawing/2014/main" id="{AB951054-3415-415F-8F50-7ED70E96280E}"/>
                      </a:ext>
                    </a:extLst>
                  </p:cNvPr>
                  <p:cNvSpPr/>
                  <p:nvPr/>
                </p:nvSpPr>
                <p:spPr>
                  <a:xfrm>
                    <a:off x="5452354" y="1133283"/>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95" name="Freeform 1169">
                    <a:extLst>
                      <a:ext uri="{FF2B5EF4-FFF2-40B4-BE49-F238E27FC236}">
                        <a16:creationId xmlns:a16="http://schemas.microsoft.com/office/drawing/2014/main" id="{51445EA1-2BDB-4E61-B79D-33A5BA0D20D1}"/>
                      </a:ext>
                    </a:extLst>
                  </p:cNvPr>
                  <p:cNvSpPr/>
                  <p:nvPr/>
                </p:nvSpPr>
                <p:spPr>
                  <a:xfrm>
                    <a:off x="5441716" y="1143923"/>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38" name="Graphic 960">
                  <a:extLst>
                    <a:ext uri="{FF2B5EF4-FFF2-40B4-BE49-F238E27FC236}">
                      <a16:creationId xmlns:a16="http://schemas.microsoft.com/office/drawing/2014/main" id="{B7B0239E-DEEC-4288-A787-AE49A60612B8}"/>
                    </a:ext>
                  </a:extLst>
                </p:cNvPr>
                <p:cNvGrpSpPr/>
                <p:nvPr/>
              </p:nvGrpSpPr>
              <p:grpSpPr>
                <a:xfrm>
                  <a:off x="5447225" y="1133283"/>
                  <a:ext cx="21369" cy="21280"/>
                  <a:chOff x="5447225" y="1133283"/>
                  <a:chExt cx="21369" cy="21280"/>
                </a:xfrm>
              </p:grpSpPr>
              <p:sp>
                <p:nvSpPr>
                  <p:cNvPr id="292" name="Freeform 1171">
                    <a:extLst>
                      <a:ext uri="{FF2B5EF4-FFF2-40B4-BE49-F238E27FC236}">
                        <a16:creationId xmlns:a16="http://schemas.microsoft.com/office/drawing/2014/main" id="{957BD150-FA7B-4938-A33B-35E096EEC7AE}"/>
                      </a:ext>
                    </a:extLst>
                  </p:cNvPr>
                  <p:cNvSpPr/>
                  <p:nvPr/>
                </p:nvSpPr>
                <p:spPr>
                  <a:xfrm>
                    <a:off x="5457957" y="1133283"/>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93" name="Freeform 1172">
                    <a:extLst>
                      <a:ext uri="{FF2B5EF4-FFF2-40B4-BE49-F238E27FC236}">
                        <a16:creationId xmlns:a16="http://schemas.microsoft.com/office/drawing/2014/main" id="{5C02BFEB-9991-4711-BD69-C73D40A6FA3A}"/>
                      </a:ext>
                    </a:extLst>
                  </p:cNvPr>
                  <p:cNvSpPr/>
                  <p:nvPr/>
                </p:nvSpPr>
                <p:spPr>
                  <a:xfrm>
                    <a:off x="5447225" y="1143923"/>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39" name="Graphic 960">
                  <a:extLst>
                    <a:ext uri="{FF2B5EF4-FFF2-40B4-BE49-F238E27FC236}">
                      <a16:creationId xmlns:a16="http://schemas.microsoft.com/office/drawing/2014/main" id="{89BC5DC0-CC4E-48C1-95F8-A6F1C82F6060}"/>
                    </a:ext>
                  </a:extLst>
                </p:cNvPr>
                <p:cNvGrpSpPr/>
                <p:nvPr/>
              </p:nvGrpSpPr>
              <p:grpSpPr>
                <a:xfrm>
                  <a:off x="5452828" y="1133283"/>
                  <a:ext cx="21274" cy="21280"/>
                  <a:chOff x="5452828" y="1133283"/>
                  <a:chExt cx="21274" cy="21280"/>
                </a:xfrm>
              </p:grpSpPr>
              <p:sp>
                <p:nvSpPr>
                  <p:cNvPr id="290" name="Freeform 1174">
                    <a:extLst>
                      <a:ext uri="{FF2B5EF4-FFF2-40B4-BE49-F238E27FC236}">
                        <a16:creationId xmlns:a16="http://schemas.microsoft.com/office/drawing/2014/main" id="{E2C0C10E-E5F2-4FFB-9F51-DACD90525B2F}"/>
                      </a:ext>
                    </a:extLst>
                  </p:cNvPr>
                  <p:cNvSpPr/>
                  <p:nvPr/>
                </p:nvSpPr>
                <p:spPr>
                  <a:xfrm>
                    <a:off x="5463466" y="1133283"/>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91" name="Freeform 1175">
                    <a:extLst>
                      <a:ext uri="{FF2B5EF4-FFF2-40B4-BE49-F238E27FC236}">
                        <a16:creationId xmlns:a16="http://schemas.microsoft.com/office/drawing/2014/main" id="{CA5FE9C8-41E0-47C2-930F-D6D7912869F3}"/>
                      </a:ext>
                    </a:extLst>
                  </p:cNvPr>
                  <p:cNvSpPr/>
                  <p:nvPr/>
                </p:nvSpPr>
                <p:spPr>
                  <a:xfrm>
                    <a:off x="5452828" y="1143923"/>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40" name="Graphic 960">
                  <a:extLst>
                    <a:ext uri="{FF2B5EF4-FFF2-40B4-BE49-F238E27FC236}">
                      <a16:creationId xmlns:a16="http://schemas.microsoft.com/office/drawing/2014/main" id="{49891E67-2E6C-4C1B-8E59-C01ACE072E34}"/>
                    </a:ext>
                  </a:extLst>
                </p:cNvPr>
                <p:cNvGrpSpPr/>
                <p:nvPr/>
              </p:nvGrpSpPr>
              <p:grpSpPr>
                <a:xfrm>
                  <a:off x="5458337" y="1133283"/>
                  <a:ext cx="21274" cy="21280"/>
                  <a:chOff x="5458337" y="1133283"/>
                  <a:chExt cx="21274" cy="21280"/>
                </a:xfrm>
              </p:grpSpPr>
              <p:sp>
                <p:nvSpPr>
                  <p:cNvPr id="288" name="Freeform 1177">
                    <a:extLst>
                      <a:ext uri="{FF2B5EF4-FFF2-40B4-BE49-F238E27FC236}">
                        <a16:creationId xmlns:a16="http://schemas.microsoft.com/office/drawing/2014/main" id="{3B3A75AF-8540-4147-8887-157123E294E6}"/>
                      </a:ext>
                    </a:extLst>
                  </p:cNvPr>
                  <p:cNvSpPr/>
                  <p:nvPr/>
                </p:nvSpPr>
                <p:spPr>
                  <a:xfrm>
                    <a:off x="5468974" y="1133283"/>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89" name="Freeform 1178">
                    <a:extLst>
                      <a:ext uri="{FF2B5EF4-FFF2-40B4-BE49-F238E27FC236}">
                        <a16:creationId xmlns:a16="http://schemas.microsoft.com/office/drawing/2014/main" id="{89B87040-3038-49AD-B6B4-707B23C158E5}"/>
                      </a:ext>
                    </a:extLst>
                  </p:cNvPr>
                  <p:cNvSpPr/>
                  <p:nvPr/>
                </p:nvSpPr>
                <p:spPr>
                  <a:xfrm>
                    <a:off x="5458337" y="1143923"/>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41" name="Graphic 960">
                  <a:extLst>
                    <a:ext uri="{FF2B5EF4-FFF2-40B4-BE49-F238E27FC236}">
                      <a16:creationId xmlns:a16="http://schemas.microsoft.com/office/drawing/2014/main" id="{4EDC5F2E-A019-4D35-8112-0836D86EDC2D}"/>
                    </a:ext>
                  </a:extLst>
                </p:cNvPr>
                <p:cNvGrpSpPr/>
                <p:nvPr/>
              </p:nvGrpSpPr>
              <p:grpSpPr>
                <a:xfrm>
                  <a:off x="5418828" y="1123022"/>
                  <a:ext cx="21369" cy="21280"/>
                  <a:chOff x="5418828" y="1123022"/>
                  <a:chExt cx="21369" cy="21280"/>
                </a:xfrm>
              </p:grpSpPr>
              <p:sp>
                <p:nvSpPr>
                  <p:cNvPr id="286" name="Freeform 1180">
                    <a:extLst>
                      <a:ext uri="{FF2B5EF4-FFF2-40B4-BE49-F238E27FC236}">
                        <a16:creationId xmlns:a16="http://schemas.microsoft.com/office/drawing/2014/main" id="{7CDD12C7-4EBD-44A3-A03B-B3F22AE6DDF5}"/>
                      </a:ext>
                    </a:extLst>
                  </p:cNvPr>
                  <p:cNvSpPr/>
                  <p:nvPr/>
                </p:nvSpPr>
                <p:spPr>
                  <a:xfrm>
                    <a:off x="5429465" y="1123022"/>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87" name="Freeform 1181">
                    <a:extLst>
                      <a:ext uri="{FF2B5EF4-FFF2-40B4-BE49-F238E27FC236}">
                        <a16:creationId xmlns:a16="http://schemas.microsoft.com/office/drawing/2014/main" id="{6FDF43BD-78CF-458D-B23D-3A9020D27883}"/>
                      </a:ext>
                    </a:extLst>
                  </p:cNvPr>
                  <p:cNvSpPr/>
                  <p:nvPr/>
                </p:nvSpPr>
                <p:spPr>
                  <a:xfrm>
                    <a:off x="5418828" y="1133663"/>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42" name="Graphic 960">
                  <a:extLst>
                    <a:ext uri="{FF2B5EF4-FFF2-40B4-BE49-F238E27FC236}">
                      <a16:creationId xmlns:a16="http://schemas.microsoft.com/office/drawing/2014/main" id="{FD1548B8-3F85-4526-BE04-0A56126FF83B}"/>
                    </a:ext>
                  </a:extLst>
                </p:cNvPr>
                <p:cNvGrpSpPr/>
                <p:nvPr/>
              </p:nvGrpSpPr>
              <p:grpSpPr>
                <a:xfrm>
                  <a:off x="5410185" y="1112762"/>
                  <a:ext cx="21274" cy="21280"/>
                  <a:chOff x="5410185" y="1112762"/>
                  <a:chExt cx="21274" cy="21280"/>
                </a:xfrm>
              </p:grpSpPr>
              <p:sp>
                <p:nvSpPr>
                  <p:cNvPr id="284" name="Freeform 1183">
                    <a:extLst>
                      <a:ext uri="{FF2B5EF4-FFF2-40B4-BE49-F238E27FC236}">
                        <a16:creationId xmlns:a16="http://schemas.microsoft.com/office/drawing/2014/main" id="{84527583-9965-48DE-9694-43FF5461B7A4}"/>
                      </a:ext>
                    </a:extLst>
                  </p:cNvPr>
                  <p:cNvSpPr/>
                  <p:nvPr/>
                </p:nvSpPr>
                <p:spPr>
                  <a:xfrm>
                    <a:off x="5420822" y="1112762"/>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85" name="Freeform 1184">
                    <a:extLst>
                      <a:ext uri="{FF2B5EF4-FFF2-40B4-BE49-F238E27FC236}">
                        <a16:creationId xmlns:a16="http://schemas.microsoft.com/office/drawing/2014/main" id="{C5BB784C-37D2-4C62-B201-090842C5C4EA}"/>
                      </a:ext>
                    </a:extLst>
                  </p:cNvPr>
                  <p:cNvSpPr/>
                  <p:nvPr/>
                </p:nvSpPr>
                <p:spPr>
                  <a:xfrm>
                    <a:off x="5410185" y="1123402"/>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43" name="Graphic 960">
                  <a:extLst>
                    <a:ext uri="{FF2B5EF4-FFF2-40B4-BE49-F238E27FC236}">
                      <a16:creationId xmlns:a16="http://schemas.microsoft.com/office/drawing/2014/main" id="{2A9540C9-77A6-4018-BFE1-9694AD0CF73F}"/>
                    </a:ext>
                  </a:extLst>
                </p:cNvPr>
                <p:cNvGrpSpPr/>
                <p:nvPr/>
              </p:nvGrpSpPr>
              <p:grpSpPr>
                <a:xfrm>
                  <a:off x="5373430" y="1112762"/>
                  <a:ext cx="21369" cy="21280"/>
                  <a:chOff x="5373430" y="1112762"/>
                  <a:chExt cx="21369" cy="21280"/>
                </a:xfrm>
              </p:grpSpPr>
              <p:sp>
                <p:nvSpPr>
                  <p:cNvPr id="282" name="Freeform 1186">
                    <a:extLst>
                      <a:ext uri="{FF2B5EF4-FFF2-40B4-BE49-F238E27FC236}">
                        <a16:creationId xmlns:a16="http://schemas.microsoft.com/office/drawing/2014/main" id="{82A1D00A-5C21-4A37-9CC3-858FA3872385}"/>
                      </a:ext>
                    </a:extLst>
                  </p:cNvPr>
                  <p:cNvSpPr/>
                  <p:nvPr/>
                </p:nvSpPr>
                <p:spPr>
                  <a:xfrm>
                    <a:off x="5384067" y="1112762"/>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83" name="Freeform 1187">
                    <a:extLst>
                      <a:ext uri="{FF2B5EF4-FFF2-40B4-BE49-F238E27FC236}">
                        <a16:creationId xmlns:a16="http://schemas.microsoft.com/office/drawing/2014/main" id="{05DB56D2-B1DF-486A-9BCF-1C5832C93030}"/>
                      </a:ext>
                    </a:extLst>
                  </p:cNvPr>
                  <p:cNvSpPr/>
                  <p:nvPr/>
                </p:nvSpPr>
                <p:spPr>
                  <a:xfrm>
                    <a:off x="5373430" y="1123402"/>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44" name="Graphic 960">
                  <a:extLst>
                    <a:ext uri="{FF2B5EF4-FFF2-40B4-BE49-F238E27FC236}">
                      <a16:creationId xmlns:a16="http://schemas.microsoft.com/office/drawing/2014/main" id="{3071F5A7-10CC-4F71-A476-266588AAA21D}"/>
                    </a:ext>
                  </a:extLst>
                </p:cNvPr>
                <p:cNvGrpSpPr/>
                <p:nvPr/>
              </p:nvGrpSpPr>
              <p:grpSpPr>
                <a:xfrm>
                  <a:off x="5378179" y="1112762"/>
                  <a:ext cx="21274" cy="21280"/>
                  <a:chOff x="5378179" y="1112762"/>
                  <a:chExt cx="21274" cy="21280"/>
                </a:xfrm>
              </p:grpSpPr>
              <p:sp>
                <p:nvSpPr>
                  <p:cNvPr id="280" name="Freeform 1189">
                    <a:extLst>
                      <a:ext uri="{FF2B5EF4-FFF2-40B4-BE49-F238E27FC236}">
                        <a16:creationId xmlns:a16="http://schemas.microsoft.com/office/drawing/2014/main" id="{F5248CC6-D627-4B34-8074-ED99058B798B}"/>
                      </a:ext>
                    </a:extLst>
                  </p:cNvPr>
                  <p:cNvSpPr/>
                  <p:nvPr/>
                </p:nvSpPr>
                <p:spPr>
                  <a:xfrm>
                    <a:off x="5388816" y="1112762"/>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81" name="Freeform 1190">
                    <a:extLst>
                      <a:ext uri="{FF2B5EF4-FFF2-40B4-BE49-F238E27FC236}">
                        <a16:creationId xmlns:a16="http://schemas.microsoft.com/office/drawing/2014/main" id="{D616F7C1-E04A-480F-B01A-8DFC812DDD35}"/>
                      </a:ext>
                    </a:extLst>
                  </p:cNvPr>
                  <p:cNvSpPr/>
                  <p:nvPr/>
                </p:nvSpPr>
                <p:spPr>
                  <a:xfrm>
                    <a:off x="5378179" y="1123402"/>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45" name="Graphic 960">
                  <a:extLst>
                    <a:ext uri="{FF2B5EF4-FFF2-40B4-BE49-F238E27FC236}">
                      <a16:creationId xmlns:a16="http://schemas.microsoft.com/office/drawing/2014/main" id="{9CD8614B-FD50-467D-AA5F-21E9F564CD94}"/>
                    </a:ext>
                  </a:extLst>
                </p:cNvPr>
                <p:cNvGrpSpPr/>
                <p:nvPr/>
              </p:nvGrpSpPr>
              <p:grpSpPr>
                <a:xfrm>
                  <a:off x="5349402" y="1112762"/>
                  <a:ext cx="21274" cy="21280"/>
                  <a:chOff x="5349402" y="1112762"/>
                  <a:chExt cx="21274" cy="21280"/>
                </a:xfrm>
              </p:grpSpPr>
              <p:sp>
                <p:nvSpPr>
                  <p:cNvPr id="278" name="Freeform 1192">
                    <a:extLst>
                      <a:ext uri="{FF2B5EF4-FFF2-40B4-BE49-F238E27FC236}">
                        <a16:creationId xmlns:a16="http://schemas.microsoft.com/office/drawing/2014/main" id="{25E7A1B4-6B20-453E-8CB7-40AAA35A71B4}"/>
                      </a:ext>
                    </a:extLst>
                  </p:cNvPr>
                  <p:cNvSpPr/>
                  <p:nvPr/>
                </p:nvSpPr>
                <p:spPr>
                  <a:xfrm>
                    <a:off x="5360039" y="1112762"/>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79" name="Freeform 1193">
                    <a:extLst>
                      <a:ext uri="{FF2B5EF4-FFF2-40B4-BE49-F238E27FC236}">
                        <a16:creationId xmlns:a16="http://schemas.microsoft.com/office/drawing/2014/main" id="{61012ABC-5D47-48B4-A269-D2CBEAB8DA3B}"/>
                      </a:ext>
                    </a:extLst>
                  </p:cNvPr>
                  <p:cNvSpPr/>
                  <p:nvPr/>
                </p:nvSpPr>
                <p:spPr>
                  <a:xfrm>
                    <a:off x="5349402" y="1123402"/>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46" name="Graphic 960">
                  <a:extLst>
                    <a:ext uri="{FF2B5EF4-FFF2-40B4-BE49-F238E27FC236}">
                      <a16:creationId xmlns:a16="http://schemas.microsoft.com/office/drawing/2014/main" id="{7346E497-4261-46D9-BECD-BDC4453045A1}"/>
                    </a:ext>
                  </a:extLst>
                </p:cNvPr>
                <p:cNvGrpSpPr/>
                <p:nvPr/>
              </p:nvGrpSpPr>
              <p:grpSpPr>
                <a:xfrm>
                  <a:off x="5359659" y="1112287"/>
                  <a:ext cx="21274" cy="21375"/>
                  <a:chOff x="5359659" y="1112287"/>
                  <a:chExt cx="21274" cy="21375"/>
                </a:xfrm>
              </p:grpSpPr>
              <p:sp>
                <p:nvSpPr>
                  <p:cNvPr id="276" name="Freeform 1195">
                    <a:extLst>
                      <a:ext uri="{FF2B5EF4-FFF2-40B4-BE49-F238E27FC236}">
                        <a16:creationId xmlns:a16="http://schemas.microsoft.com/office/drawing/2014/main" id="{FE128764-EEE8-47F2-8014-548EAB2376CE}"/>
                      </a:ext>
                    </a:extLst>
                  </p:cNvPr>
                  <p:cNvSpPr/>
                  <p:nvPr/>
                </p:nvSpPr>
                <p:spPr>
                  <a:xfrm>
                    <a:off x="5370296" y="1112287"/>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77" name="Freeform 1196">
                    <a:extLst>
                      <a:ext uri="{FF2B5EF4-FFF2-40B4-BE49-F238E27FC236}">
                        <a16:creationId xmlns:a16="http://schemas.microsoft.com/office/drawing/2014/main" id="{BE65534E-F65B-4A5C-B1B4-DA31AADC6BA1}"/>
                      </a:ext>
                    </a:extLst>
                  </p:cNvPr>
                  <p:cNvSpPr/>
                  <p:nvPr/>
                </p:nvSpPr>
                <p:spPr>
                  <a:xfrm>
                    <a:off x="5359659" y="1123022"/>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47" name="Graphic 960">
                  <a:extLst>
                    <a:ext uri="{FF2B5EF4-FFF2-40B4-BE49-F238E27FC236}">
                      <a16:creationId xmlns:a16="http://schemas.microsoft.com/office/drawing/2014/main" id="{099B6E2F-8FF9-4EF3-986B-1FBAB8F6247C}"/>
                    </a:ext>
                  </a:extLst>
                </p:cNvPr>
                <p:cNvGrpSpPr/>
                <p:nvPr/>
              </p:nvGrpSpPr>
              <p:grpSpPr>
                <a:xfrm>
                  <a:off x="5354530" y="1112287"/>
                  <a:ext cx="21274" cy="21375"/>
                  <a:chOff x="5354530" y="1112287"/>
                  <a:chExt cx="21274" cy="21375"/>
                </a:xfrm>
              </p:grpSpPr>
              <p:sp>
                <p:nvSpPr>
                  <p:cNvPr id="274" name="Freeform 1198">
                    <a:extLst>
                      <a:ext uri="{FF2B5EF4-FFF2-40B4-BE49-F238E27FC236}">
                        <a16:creationId xmlns:a16="http://schemas.microsoft.com/office/drawing/2014/main" id="{287FC6DC-EB71-4449-9822-8731A43C5974}"/>
                      </a:ext>
                    </a:extLst>
                  </p:cNvPr>
                  <p:cNvSpPr/>
                  <p:nvPr/>
                </p:nvSpPr>
                <p:spPr>
                  <a:xfrm>
                    <a:off x="5365168" y="1112287"/>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75" name="Freeform 1199">
                    <a:extLst>
                      <a:ext uri="{FF2B5EF4-FFF2-40B4-BE49-F238E27FC236}">
                        <a16:creationId xmlns:a16="http://schemas.microsoft.com/office/drawing/2014/main" id="{4DD1F24D-4D90-4E0D-8B7B-29CCDBE23D03}"/>
                      </a:ext>
                    </a:extLst>
                  </p:cNvPr>
                  <p:cNvSpPr/>
                  <p:nvPr/>
                </p:nvSpPr>
                <p:spPr>
                  <a:xfrm>
                    <a:off x="5354530" y="1123022"/>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48" name="Graphic 960">
                  <a:extLst>
                    <a:ext uri="{FF2B5EF4-FFF2-40B4-BE49-F238E27FC236}">
                      <a16:creationId xmlns:a16="http://schemas.microsoft.com/office/drawing/2014/main" id="{E419058D-13C4-4947-9129-5C8519B0C92B}"/>
                    </a:ext>
                  </a:extLst>
                </p:cNvPr>
                <p:cNvGrpSpPr/>
                <p:nvPr/>
              </p:nvGrpSpPr>
              <p:grpSpPr>
                <a:xfrm>
                  <a:off x="5364788" y="1112287"/>
                  <a:ext cx="21274" cy="21375"/>
                  <a:chOff x="5364788" y="1112287"/>
                  <a:chExt cx="21274" cy="21375"/>
                </a:xfrm>
              </p:grpSpPr>
              <p:sp>
                <p:nvSpPr>
                  <p:cNvPr id="272" name="Freeform 1201">
                    <a:extLst>
                      <a:ext uri="{FF2B5EF4-FFF2-40B4-BE49-F238E27FC236}">
                        <a16:creationId xmlns:a16="http://schemas.microsoft.com/office/drawing/2014/main" id="{0E21AFFF-8D36-4A65-87B1-B8DA148B6F49}"/>
                      </a:ext>
                    </a:extLst>
                  </p:cNvPr>
                  <p:cNvSpPr/>
                  <p:nvPr/>
                </p:nvSpPr>
                <p:spPr>
                  <a:xfrm>
                    <a:off x="5375425" y="1112287"/>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73" name="Freeform 1202">
                    <a:extLst>
                      <a:ext uri="{FF2B5EF4-FFF2-40B4-BE49-F238E27FC236}">
                        <a16:creationId xmlns:a16="http://schemas.microsoft.com/office/drawing/2014/main" id="{A6CFBA85-331D-41F6-B0A3-F31C88DCC526}"/>
                      </a:ext>
                    </a:extLst>
                  </p:cNvPr>
                  <p:cNvSpPr/>
                  <p:nvPr/>
                </p:nvSpPr>
                <p:spPr>
                  <a:xfrm>
                    <a:off x="5364788" y="1123022"/>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49" name="Graphic 960">
                  <a:extLst>
                    <a:ext uri="{FF2B5EF4-FFF2-40B4-BE49-F238E27FC236}">
                      <a16:creationId xmlns:a16="http://schemas.microsoft.com/office/drawing/2014/main" id="{AA1C2344-EB98-4D5F-9F54-1CAC021BF161}"/>
                    </a:ext>
                  </a:extLst>
                </p:cNvPr>
                <p:cNvGrpSpPr/>
                <p:nvPr/>
              </p:nvGrpSpPr>
              <p:grpSpPr>
                <a:xfrm>
                  <a:off x="5386822" y="1112287"/>
                  <a:ext cx="21369" cy="21375"/>
                  <a:chOff x="5386822" y="1112287"/>
                  <a:chExt cx="21369" cy="21375"/>
                </a:xfrm>
              </p:grpSpPr>
              <p:sp>
                <p:nvSpPr>
                  <p:cNvPr id="270" name="Freeform 1204">
                    <a:extLst>
                      <a:ext uri="{FF2B5EF4-FFF2-40B4-BE49-F238E27FC236}">
                        <a16:creationId xmlns:a16="http://schemas.microsoft.com/office/drawing/2014/main" id="{3344558D-C25F-4013-9522-DBB887019B30}"/>
                      </a:ext>
                    </a:extLst>
                  </p:cNvPr>
                  <p:cNvSpPr/>
                  <p:nvPr/>
                </p:nvSpPr>
                <p:spPr>
                  <a:xfrm>
                    <a:off x="5397554" y="1112287"/>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71" name="Freeform 1205">
                    <a:extLst>
                      <a:ext uri="{FF2B5EF4-FFF2-40B4-BE49-F238E27FC236}">
                        <a16:creationId xmlns:a16="http://schemas.microsoft.com/office/drawing/2014/main" id="{7F8C5FBD-D4C7-4326-8391-30ACDBC34FAE}"/>
                      </a:ext>
                    </a:extLst>
                  </p:cNvPr>
                  <p:cNvSpPr/>
                  <p:nvPr/>
                </p:nvSpPr>
                <p:spPr>
                  <a:xfrm>
                    <a:off x="5386822" y="1123022"/>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50" name="Graphic 960">
                  <a:extLst>
                    <a:ext uri="{FF2B5EF4-FFF2-40B4-BE49-F238E27FC236}">
                      <a16:creationId xmlns:a16="http://schemas.microsoft.com/office/drawing/2014/main" id="{D62208B1-86B8-432E-B5A6-7483F0CD4A92}"/>
                    </a:ext>
                  </a:extLst>
                </p:cNvPr>
                <p:cNvGrpSpPr/>
                <p:nvPr/>
              </p:nvGrpSpPr>
              <p:grpSpPr>
                <a:xfrm>
                  <a:off x="5392805" y="1112287"/>
                  <a:ext cx="21274" cy="21375"/>
                  <a:chOff x="5392805" y="1112287"/>
                  <a:chExt cx="21274" cy="21375"/>
                </a:xfrm>
              </p:grpSpPr>
              <p:sp>
                <p:nvSpPr>
                  <p:cNvPr id="268" name="Freeform 1207">
                    <a:extLst>
                      <a:ext uri="{FF2B5EF4-FFF2-40B4-BE49-F238E27FC236}">
                        <a16:creationId xmlns:a16="http://schemas.microsoft.com/office/drawing/2014/main" id="{D81513CF-25A4-4A65-90F0-22104A964DE9}"/>
                      </a:ext>
                    </a:extLst>
                  </p:cNvPr>
                  <p:cNvSpPr/>
                  <p:nvPr/>
                </p:nvSpPr>
                <p:spPr>
                  <a:xfrm>
                    <a:off x="5403442" y="1112287"/>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69" name="Freeform 1208">
                    <a:extLst>
                      <a:ext uri="{FF2B5EF4-FFF2-40B4-BE49-F238E27FC236}">
                        <a16:creationId xmlns:a16="http://schemas.microsoft.com/office/drawing/2014/main" id="{D8F50975-BBD6-4841-B825-B1FCB56406BE}"/>
                      </a:ext>
                    </a:extLst>
                  </p:cNvPr>
                  <p:cNvSpPr/>
                  <p:nvPr/>
                </p:nvSpPr>
                <p:spPr>
                  <a:xfrm>
                    <a:off x="5392805" y="1123022"/>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51" name="Graphic 960">
                  <a:extLst>
                    <a:ext uri="{FF2B5EF4-FFF2-40B4-BE49-F238E27FC236}">
                      <a16:creationId xmlns:a16="http://schemas.microsoft.com/office/drawing/2014/main" id="{7EC48911-D463-4751-B8E0-F2681DED8139}"/>
                    </a:ext>
                  </a:extLst>
                </p:cNvPr>
                <p:cNvGrpSpPr/>
                <p:nvPr/>
              </p:nvGrpSpPr>
              <p:grpSpPr>
                <a:xfrm>
                  <a:off x="5398693" y="1112287"/>
                  <a:ext cx="21369" cy="21375"/>
                  <a:chOff x="5398693" y="1112287"/>
                  <a:chExt cx="21369" cy="21375"/>
                </a:xfrm>
              </p:grpSpPr>
              <p:sp>
                <p:nvSpPr>
                  <p:cNvPr id="266" name="Freeform 1210">
                    <a:extLst>
                      <a:ext uri="{FF2B5EF4-FFF2-40B4-BE49-F238E27FC236}">
                        <a16:creationId xmlns:a16="http://schemas.microsoft.com/office/drawing/2014/main" id="{4E4A0B31-9F7E-4C00-8E15-6B7D15D8A2E0}"/>
                      </a:ext>
                    </a:extLst>
                  </p:cNvPr>
                  <p:cNvSpPr/>
                  <p:nvPr/>
                </p:nvSpPr>
                <p:spPr>
                  <a:xfrm>
                    <a:off x="5409330" y="1112287"/>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67" name="Freeform 1211">
                    <a:extLst>
                      <a:ext uri="{FF2B5EF4-FFF2-40B4-BE49-F238E27FC236}">
                        <a16:creationId xmlns:a16="http://schemas.microsoft.com/office/drawing/2014/main" id="{0BD08BD9-BEEF-49FF-8E32-301B2FD23EA2}"/>
                      </a:ext>
                    </a:extLst>
                  </p:cNvPr>
                  <p:cNvSpPr/>
                  <p:nvPr/>
                </p:nvSpPr>
                <p:spPr>
                  <a:xfrm>
                    <a:off x="5398693" y="1123022"/>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52" name="Graphic 960">
                  <a:extLst>
                    <a:ext uri="{FF2B5EF4-FFF2-40B4-BE49-F238E27FC236}">
                      <a16:creationId xmlns:a16="http://schemas.microsoft.com/office/drawing/2014/main" id="{136EED4C-2198-4D6B-9B21-8BF284E5888C}"/>
                    </a:ext>
                  </a:extLst>
                </p:cNvPr>
                <p:cNvGrpSpPr/>
                <p:nvPr/>
              </p:nvGrpSpPr>
              <p:grpSpPr>
                <a:xfrm>
                  <a:off x="5404202" y="1112287"/>
                  <a:ext cx="21369" cy="21375"/>
                  <a:chOff x="5404202" y="1112287"/>
                  <a:chExt cx="21369" cy="21375"/>
                </a:xfrm>
              </p:grpSpPr>
              <p:sp>
                <p:nvSpPr>
                  <p:cNvPr id="264" name="Freeform 1213">
                    <a:extLst>
                      <a:ext uri="{FF2B5EF4-FFF2-40B4-BE49-F238E27FC236}">
                        <a16:creationId xmlns:a16="http://schemas.microsoft.com/office/drawing/2014/main" id="{4CC09F95-0087-432B-8599-D79546BA81B6}"/>
                      </a:ext>
                    </a:extLst>
                  </p:cNvPr>
                  <p:cNvSpPr/>
                  <p:nvPr/>
                </p:nvSpPr>
                <p:spPr>
                  <a:xfrm>
                    <a:off x="5414934" y="1112287"/>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65" name="Freeform 1214">
                    <a:extLst>
                      <a:ext uri="{FF2B5EF4-FFF2-40B4-BE49-F238E27FC236}">
                        <a16:creationId xmlns:a16="http://schemas.microsoft.com/office/drawing/2014/main" id="{FD81BB3B-0418-47F3-90D4-F9A72E485036}"/>
                      </a:ext>
                    </a:extLst>
                  </p:cNvPr>
                  <p:cNvSpPr/>
                  <p:nvPr/>
                </p:nvSpPr>
                <p:spPr>
                  <a:xfrm>
                    <a:off x="5404202" y="1123022"/>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53" name="Graphic 960">
                  <a:extLst>
                    <a:ext uri="{FF2B5EF4-FFF2-40B4-BE49-F238E27FC236}">
                      <a16:creationId xmlns:a16="http://schemas.microsoft.com/office/drawing/2014/main" id="{933DA2F6-1A28-4202-B949-49A541F75F10}"/>
                    </a:ext>
                  </a:extLst>
                </p:cNvPr>
                <p:cNvGrpSpPr/>
                <p:nvPr/>
              </p:nvGrpSpPr>
              <p:grpSpPr>
                <a:xfrm>
                  <a:off x="5318155" y="1112287"/>
                  <a:ext cx="21369" cy="21375"/>
                  <a:chOff x="5318155" y="1112287"/>
                  <a:chExt cx="21369" cy="21375"/>
                </a:xfrm>
              </p:grpSpPr>
              <p:sp>
                <p:nvSpPr>
                  <p:cNvPr id="262" name="Freeform 1216">
                    <a:extLst>
                      <a:ext uri="{FF2B5EF4-FFF2-40B4-BE49-F238E27FC236}">
                        <a16:creationId xmlns:a16="http://schemas.microsoft.com/office/drawing/2014/main" id="{6B47FD46-4E29-4DD5-B3A9-7E92A0DF1BB6}"/>
                      </a:ext>
                    </a:extLst>
                  </p:cNvPr>
                  <p:cNvSpPr/>
                  <p:nvPr/>
                </p:nvSpPr>
                <p:spPr>
                  <a:xfrm>
                    <a:off x="5328793" y="1112287"/>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63" name="Freeform 1217">
                    <a:extLst>
                      <a:ext uri="{FF2B5EF4-FFF2-40B4-BE49-F238E27FC236}">
                        <a16:creationId xmlns:a16="http://schemas.microsoft.com/office/drawing/2014/main" id="{3122F6DB-F2EF-4AA6-BA6C-18252F681EB6}"/>
                      </a:ext>
                    </a:extLst>
                  </p:cNvPr>
                  <p:cNvSpPr/>
                  <p:nvPr/>
                </p:nvSpPr>
                <p:spPr>
                  <a:xfrm>
                    <a:off x="5318155" y="1123022"/>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54" name="Graphic 960">
                  <a:extLst>
                    <a:ext uri="{FF2B5EF4-FFF2-40B4-BE49-F238E27FC236}">
                      <a16:creationId xmlns:a16="http://schemas.microsoft.com/office/drawing/2014/main" id="{DF78EB60-71AD-4A54-BBCD-3397D04A973B}"/>
                    </a:ext>
                  </a:extLst>
                </p:cNvPr>
                <p:cNvGrpSpPr/>
                <p:nvPr/>
              </p:nvGrpSpPr>
              <p:grpSpPr>
                <a:xfrm>
                  <a:off x="5322904" y="1112287"/>
                  <a:ext cx="21274" cy="21375"/>
                  <a:chOff x="5322904" y="1112287"/>
                  <a:chExt cx="21274" cy="21375"/>
                </a:xfrm>
              </p:grpSpPr>
              <p:sp>
                <p:nvSpPr>
                  <p:cNvPr id="260" name="Freeform 1219">
                    <a:extLst>
                      <a:ext uri="{FF2B5EF4-FFF2-40B4-BE49-F238E27FC236}">
                        <a16:creationId xmlns:a16="http://schemas.microsoft.com/office/drawing/2014/main" id="{D40CEBB6-AA4F-411E-B045-A22ED38EB414}"/>
                      </a:ext>
                    </a:extLst>
                  </p:cNvPr>
                  <p:cNvSpPr/>
                  <p:nvPr/>
                </p:nvSpPr>
                <p:spPr>
                  <a:xfrm>
                    <a:off x="5333541" y="1112287"/>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61" name="Freeform 1220">
                    <a:extLst>
                      <a:ext uri="{FF2B5EF4-FFF2-40B4-BE49-F238E27FC236}">
                        <a16:creationId xmlns:a16="http://schemas.microsoft.com/office/drawing/2014/main" id="{76D6BB06-9D21-45D3-8180-C35972169B30}"/>
                      </a:ext>
                    </a:extLst>
                  </p:cNvPr>
                  <p:cNvSpPr/>
                  <p:nvPr/>
                </p:nvSpPr>
                <p:spPr>
                  <a:xfrm>
                    <a:off x="5322904" y="1123022"/>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55" name="Graphic 960">
                  <a:extLst>
                    <a:ext uri="{FF2B5EF4-FFF2-40B4-BE49-F238E27FC236}">
                      <a16:creationId xmlns:a16="http://schemas.microsoft.com/office/drawing/2014/main" id="{16E01EFD-9332-4ABE-B573-6B5BA28BC242}"/>
                    </a:ext>
                  </a:extLst>
                </p:cNvPr>
                <p:cNvGrpSpPr/>
                <p:nvPr/>
              </p:nvGrpSpPr>
              <p:grpSpPr>
                <a:xfrm>
                  <a:off x="5328413" y="1112287"/>
                  <a:ext cx="21369" cy="21375"/>
                  <a:chOff x="5328413" y="1112287"/>
                  <a:chExt cx="21369" cy="21375"/>
                </a:xfrm>
              </p:grpSpPr>
              <p:sp>
                <p:nvSpPr>
                  <p:cNvPr id="258" name="Freeform 1222">
                    <a:extLst>
                      <a:ext uri="{FF2B5EF4-FFF2-40B4-BE49-F238E27FC236}">
                        <a16:creationId xmlns:a16="http://schemas.microsoft.com/office/drawing/2014/main" id="{8EFB2664-3690-4863-B293-23218181A190}"/>
                      </a:ext>
                    </a:extLst>
                  </p:cNvPr>
                  <p:cNvSpPr/>
                  <p:nvPr/>
                </p:nvSpPr>
                <p:spPr>
                  <a:xfrm>
                    <a:off x="5339050" y="1112287"/>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59" name="Freeform 1223">
                    <a:extLst>
                      <a:ext uri="{FF2B5EF4-FFF2-40B4-BE49-F238E27FC236}">
                        <a16:creationId xmlns:a16="http://schemas.microsoft.com/office/drawing/2014/main" id="{14FC39EE-9952-4DE8-8BB9-2D14CBC93BE0}"/>
                      </a:ext>
                    </a:extLst>
                  </p:cNvPr>
                  <p:cNvSpPr/>
                  <p:nvPr/>
                </p:nvSpPr>
                <p:spPr>
                  <a:xfrm>
                    <a:off x="5328413" y="1123022"/>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56" name="Graphic 960">
                  <a:extLst>
                    <a:ext uri="{FF2B5EF4-FFF2-40B4-BE49-F238E27FC236}">
                      <a16:creationId xmlns:a16="http://schemas.microsoft.com/office/drawing/2014/main" id="{1D06D213-366B-4389-A9F3-B86F63993704}"/>
                    </a:ext>
                  </a:extLst>
                </p:cNvPr>
                <p:cNvGrpSpPr/>
                <p:nvPr/>
              </p:nvGrpSpPr>
              <p:grpSpPr>
                <a:xfrm>
                  <a:off x="5333541" y="1112287"/>
                  <a:ext cx="21369" cy="21375"/>
                  <a:chOff x="5333541" y="1112287"/>
                  <a:chExt cx="21369" cy="21375"/>
                </a:xfrm>
              </p:grpSpPr>
              <p:sp>
                <p:nvSpPr>
                  <p:cNvPr id="256" name="Freeform 1225">
                    <a:extLst>
                      <a:ext uri="{FF2B5EF4-FFF2-40B4-BE49-F238E27FC236}">
                        <a16:creationId xmlns:a16="http://schemas.microsoft.com/office/drawing/2014/main" id="{529574F2-EDCB-40A4-992A-3C13EABA004C}"/>
                      </a:ext>
                    </a:extLst>
                  </p:cNvPr>
                  <p:cNvSpPr/>
                  <p:nvPr/>
                </p:nvSpPr>
                <p:spPr>
                  <a:xfrm>
                    <a:off x="5344178" y="1112287"/>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57" name="Freeform 1226">
                    <a:extLst>
                      <a:ext uri="{FF2B5EF4-FFF2-40B4-BE49-F238E27FC236}">
                        <a16:creationId xmlns:a16="http://schemas.microsoft.com/office/drawing/2014/main" id="{15D7C92C-5CBE-42C9-8315-82430BF3091E}"/>
                      </a:ext>
                    </a:extLst>
                  </p:cNvPr>
                  <p:cNvSpPr/>
                  <p:nvPr/>
                </p:nvSpPr>
                <p:spPr>
                  <a:xfrm>
                    <a:off x="5333541" y="1123022"/>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57" name="Graphic 960">
                  <a:extLst>
                    <a:ext uri="{FF2B5EF4-FFF2-40B4-BE49-F238E27FC236}">
                      <a16:creationId xmlns:a16="http://schemas.microsoft.com/office/drawing/2014/main" id="{B5DC2098-C5CE-42CD-9D85-5A6C197D3B81}"/>
                    </a:ext>
                  </a:extLst>
                </p:cNvPr>
                <p:cNvGrpSpPr/>
                <p:nvPr/>
              </p:nvGrpSpPr>
              <p:grpSpPr>
                <a:xfrm>
                  <a:off x="5338670" y="1112287"/>
                  <a:ext cx="21369" cy="21375"/>
                  <a:chOff x="5338670" y="1112287"/>
                  <a:chExt cx="21369" cy="21375"/>
                </a:xfrm>
              </p:grpSpPr>
              <p:sp>
                <p:nvSpPr>
                  <p:cNvPr id="254" name="Freeform 1228">
                    <a:extLst>
                      <a:ext uri="{FF2B5EF4-FFF2-40B4-BE49-F238E27FC236}">
                        <a16:creationId xmlns:a16="http://schemas.microsoft.com/office/drawing/2014/main" id="{00514F76-BEAE-4C63-9F6C-FD6C354C4B29}"/>
                      </a:ext>
                    </a:extLst>
                  </p:cNvPr>
                  <p:cNvSpPr/>
                  <p:nvPr/>
                </p:nvSpPr>
                <p:spPr>
                  <a:xfrm>
                    <a:off x="5349402" y="1112287"/>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55" name="Freeform 1229">
                    <a:extLst>
                      <a:ext uri="{FF2B5EF4-FFF2-40B4-BE49-F238E27FC236}">
                        <a16:creationId xmlns:a16="http://schemas.microsoft.com/office/drawing/2014/main" id="{D8DE34B9-145F-4B36-ABC3-E3A4FCB1F655}"/>
                      </a:ext>
                    </a:extLst>
                  </p:cNvPr>
                  <p:cNvSpPr/>
                  <p:nvPr/>
                </p:nvSpPr>
                <p:spPr>
                  <a:xfrm>
                    <a:off x="5338670" y="1123022"/>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58" name="Graphic 960">
                  <a:extLst>
                    <a:ext uri="{FF2B5EF4-FFF2-40B4-BE49-F238E27FC236}">
                      <a16:creationId xmlns:a16="http://schemas.microsoft.com/office/drawing/2014/main" id="{136F5292-DC2A-4DE2-8278-036E4D9E86D9}"/>
                    </a:ext>
                  </a:extLst>
                </p:cNvPr>
                <p:cNvGrpSpPr/>
                <p:nvPr/>
              </p:nvGrpSpPr>
              <p:grpSpPr>
                <a:xfrm>
                  <a:off x="5308278" y="1112287"/>
                  <a:ext cx="21369" cy="21375"/>
                  <a:chOff x="5308278" y="1112287"/>
                  <a:chExt cx="21369" cy="21375"/>
                </a:xfrm>
              </p:grpSpPr>
              <p:sp>
                <p:nvSpPr>
                  <p:cNvPr id="252" name="Freeform 1231">
                    <a:extLst>
                      <a:ext uri="{FF2B5EF4-FFF2-40B4-BE49-F238E27FC236}">
                        <a16:creationId xmlns:a16="http://schemas.microsoft.com/office/drawing/2014/main" id="{5DACD53E-BD89-409D-AD38-A578DEAF28C7}"/>
                      </a:ext>
                    </a:extLst>
                  </p:cNvPr>
                  <p:cNvSpPr/>
                  <p:nvPr/>
                </p:nvSpPr>
                <p:spPr>
                  <a:xfrm>
                    <a:off x="5318915" y="1112287"/>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53" name="Freeform 1232">
                    <a:extLst>
                      <a:ext uri="{FF2B5EF4-FFF2-40B4-BE49-F238E27FC236}">
                        <a16:creationId xmlns:a16="http://schemas.microsoft.com/office/drawing/2014/main" id="{29E3CAD3-C4FA-417B-89CF-69D98E2793A6}"/>
                      </a:ext>
                    </a:extLst>
                  </p:cNvPr>
                  <p:cNvSpPr/>
                  <p:nvPr/>
                </p:nvSpPr>
                <p:spPr>
                  <a:xfrm>
                    <a:off x="5308278" y="1123022"/>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59" name="Graphic 960">
                  <a:extLst>
                    <a:ext uri="{FF2B5EF4-FFF2-40B4-BE49-F238E27FC236}">
                      <a16:creationId xmlns:a16="http://schemas.microsoft.com/office/drawing/2014/main" id="{42D6BD66-3DF0-4D5C-B4A7-0C2CB61A1B16}"/>
                    </a:ext>
                  </a:extLst>
                </p:cNvPr>
                <p:cNvGrpSpPr/>
                <p:nvPr/>
              </p:nvGrpSpPr>
              <p:grpSpPr>
                <a:xfrm>
                  <a:off x="5298781" y="1102026"/>
                  <a:ext cx="21369" cy="21375"/>
                  <a:chOff x="5298781" y="1102026"/>
                  <a:chExt cx="21369" cy="21375"/>
                </a:xfrm>
              </p:grpSpPr>
              <p:sp>
                <p:nvSpPr>
                  <p:cNvPr id="250" name="Freeform 1234">
                    <a:extLst>
                      <a:ext uri="{FF2B5EF4-FFF2-40B4-BE49-F238E27FC236}">
                        <a16:creationId xmlns:a16="http://schemas.microsoft.com/office/drawing/2014/main" id="{93E49C40-A464-48AB-A292-9D3B90342479}"/>
                      </a:ext>
                    </a:extLst>
                  </p:cNvPr>
                  <p:cNvSpPr/>
                  <p:nvPr/>
                </p:nvSpPr>
                <p:spPr>
                  <a:xfrm>
                    <a:off x="5309513" y="1102026"/>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51" name="Freeform 1235">
                    <a:extLst>
                      <a:ext uri="{FF2B5EF4-FFF2-40B4-BE49-F238E27FC236}">
                        <a16:creationId xmlns:a16="http://schemas.microsoft.com/office/drawing/2014/main" id="{F86A1622-BD94-418C-AE69-6F41C4581CC9}"/>
                      </a:ext>
                    </a:extLst>
                  </p:cNvPr>
                  <p:cNvSpPr/>
                  <p:nvPr/>
                </p:nvSpPr>
                <p:spPr>
                  <a:xfrm>
                    <a:off x="5298781" y="1112762"/>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60" name="Graphic 960">
                  <a:extLst>
                    <a:ext uri="{FF2B5EF4-FFF2-40B4-BE49-F238E27FC236}">
                      <a16:creationId xmlns:a16="http://schemas.microsoft.com/office/drawing/2014/main" id="{5FE1B8E5-A131-4E36-B58A-62763C4CDB5A}"/>
                    </a:ext>
                  </a:extLst>
                </p:cNvPr>
                <p:cNvGrpSpPr/>
                <p:nvPr/>
              </p:nvGrpSpPr>
              <p:grpSpPr>
                <a:xfrm>
                  <a:off x="5287764" y="1102026"/>
                  <a:ext cx="21369" cy="21375"/>
                  <a:chOff x="5287764" y="1102026"/>
                  <a:chExt cx="21369" cy="21375"/>
                </a:xfrm>
              </p:grpSpPr>
              <p:sp>
                <p:nvSpPr>
                  <p:cNvPr id="248" name="Freeform 1237">
                    <a:extLst>
                      <a:ext uri="{FF2B5EF4-FFF2-40B4-BE49-F238E27FC236}">
                        <a16:creationId xmlns:a16="http://schemas.microsoft.com/office/drawing/2014/main" id="{3CC08E84-CC8B-4A53-A6FE-B2C7A5AB63CF}"/>
                      </a:ext>
                    </a:extLst>
                  </p:cNvPr>
                  <p:cNvSpPr/>
                  <p:nvPr/>
                </p:nvSpPr>
                <p:spPr>
                  <a:xfrm>
                    <a:off x="5298401" y="1102026"/>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49" name="Freeform 1238">
                    <a:extLst>
                      <a:ext uri="{FF2B5EF4-FFF2-40B4-BE49-F238E27FC236}">
                        <a16:creationId xmlns:a16="http://schemas.microsoft.com/office/drawing/2014/main" id="{6E9493EA-E833-47BF-9F2C-1075F4EFC259}"/>
                      </a:ext>
                    </a:extLst>
                  </p:cNvPr>
                  <p:cNvSpPr/>
                  <p:nvPr/>
                </p:nvSpPr>
                <p:spPr>
                  <a:xfrm>
                    <a:off x="5287764" y="1112762"/>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61" name="Graphic 960">
                  <a:extLst>
                    <a:ext uri="{FF2B5EF4-FFF2-40B4-BE49-F238E27FC236}">
                      <a16:creationId xmlns:a16="http://schemas.microsoft.com/office/drawing/2014/main" id="{A971C964-3CAB-4499-A991-05786B312425}"/>
                    </a:ext>
                  </a:extLst>
                </p:cNvPr>
                <p:cNvGrpSpPr/>
                <p:nvPr/>
              </p:nvGrpSpPr>
              <p:grpSpPr>
                <a:xfrm>
                  <a:off x="5272378" y="1093761"/>
                  <a:ext cx="21274" cy="21375"/>
                  <a:chOff x="5272378" y="1093761"/>
                  <a:chExt cx="21274" cy="21375"/>
                </a:xfrm>
              </p:grpSpPr>
              <p:sp>
                <p:nvSpPr>
                  <p:cNvPr id="246" name="Freeform 1240">
                    <a:extLst>
                      <a:ext uri="{FF2B5EF4-FFF2-40B4-BE49-F238E27FC236}">
                        <a16:creationId xmlns:a16="http://schemas.microsoft.com/office/drawing/2014/main" id="{B9846ADD-FEF6-4D34-9CD3-768DFF07718D}"/>
                      </a:ext>
                    </a:extLst>
                  </p:cNvPr>
                  <p:cNvSpPr/>
                  <p:nvPr/>
                </p:nvSpPr>
                <p:spPr>
                  <a:xfrm>
                    <a:off x="5283015" y="1093761"/>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47" name="Freeform 1241">
                    <a:extLst>
                      <a:ext uri="{FF2B5EF4-FFF2-40B4-BE49-F238E27FC236}">
                        <a16:creationId xmlns:a16="http://schemas.microsoft.com/office/drawing/2014/main" id="{8DEC492C-16EA-44D0-B1D9-944B5116359C}"/>
                      </a:ext>
                    </a:extLst>
                  </p:cNvPr>
                  <p:cNvSpPr/>
                  <p:nvPr/>
                </p:nvSpPr>
                <p:spPr>
                  <a:xfrm>
                    <a:off x="5272378" y="1104401"/>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62" name="Graphic 960">
                  <a:extLst>
                    <a:ext uri="{FF2B5EF4-FFF2-40B4-BE49-F238E27FC236}">
                      <a16:creationId xmlns:a16="http://schemas.microsoft.com/office/drawing/2014/main" id="{F8953B32-B04E-43AE-9D91-B5344B74E7C6}"/>
                    </a:ext>
                  </a:extLst>
                </p:cNvPr>
                <p:cNvGrpSpPr/>
                <p:nvPr/>
              </p:nvGrpSpPr>
              <p:grpSpPr>
                <a:xfrm>
                  <a:off x="5263261" y="1093761"/>
                  <a:ext cx="21369" cy="21375"/>
                  <a:chOff x="5263261" y="1093761"/>
                  <a:chExt cx="21369" cy="21375"/>
                </a:xfrm>
              </p:grpSpPr>
              <p:sp>
                <p:nvSpPr>
                  <p:cNvPr id="244" name="Freeform 1243">
                    <a:extLst>
                      <a:ext uri="{FF2B5EF4-FFF2-40B4-BE49-F238E27FC236}">
                        <a16:creationId xmlns:a16="http://schemas.microsoft.com/office/drawing/2014/main" id="{81F04036-C75B-46A3-B71B-0FAF58D7822B}"/>
                      </a:ext>
                    </a:extLst>
                  </p:cNvPr>
                  <p:cNvSpPr/>
                  <p:nvPr/>
                </p:nvSpPr>
                <p:spPr>
                  <a:xfrm>
                    <a:off x="5273993" y="1093761"/>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45" name="Freeform 1244">
                    <a:extLst>
                      <a:ext uri="{FF2B5EF4-FFF2-40B4-BE49-F238E27FC236}">
                        <a16:creationId xmlns:a16="http://schemas.microsoft.com/office/drawing/2014/main" id="{046FEF8D-D6FF-4E28-81AB-FF4E575813AF}"/>
                      </a:ext>
                    </a:extLst>
                  </p:cNvPr>
                  <p:cNvSpPr/>
                  <p:nvPr/>
                </p:nvSpPr>
                <p:spPr>
                  <a:xfrm>
                    <a:off x="5263261" y="1104401"/>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63" name="Graphic 960">
                  <a:extLst>
                    <a:ext uri="{FF2B5EF4-FFF2-40B4-BE49-F238E27FC236}">
                      <a16:creationId xmlns:a16="http://schemas.microsoft.com/office/drawing/2014/main" id="{997ECA82-E98E-44FA-9CB8-7FB4655636B7}"/>
                    </a:ext>
                  </a:extLst>
                </p:cNvPr>
                <p:cNvGrpSpPr/>
                <p:nvPr/>
              </p:nvGrpSpPr>
              <p:grpSpPr>
                <a:xfrm>
                  <a:off x="5257752" y="1093761"/>
                  <a:ext cx="21369" cy="21375"/>
                  <a:chOff x="5257752" y="1093761"/>
                  <a:chExt cx="21369" cy="21375"/>
                </a:xfrm>
              </p:grpSpPr>
              <p:sp>
                <p:nvSpPr>
                  <p:cNvPr id="242" name="Freeform 1246">
                    <a:extLst>
                      <a:ext uri="{FF2B5EF4-FFF2-40B4-BE49-F238E27FC236}">
                        <a16:creationId xmlns:a16="http://schemas.microsoft.com/office/drawing/2014/main" id="{C4C25F04-36BB-4B57-9868-C80D91B38FDF}"/>
                      </a:ext>
                    </a:extLst>
                  </p:cNvPr>
                  <p:cNvSpPr/>
                  <p:nvPr/>
                </p:nvSpPr>
                <p:spPr>
                  <a:xfrm>
                    <a:off x="5268389" y="1093761"/>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43" name="Freeform 1247">
                    <a:extLst>
                      <a:ext uri="{FF2B5EF4-FFF2-40B4-BE49-F238E27FC236}">
                        <a16:creationId xmlns:a16="http://schemas.microsoft.com/office/drawing/2014/main" id="{46C243D1-415F-4553-A008-5E920F2D115B}"/>
                      </a:ext>
                    </a:extLst>
                  </p:cNvPr>
                  <p:cNvSpPr/>
                  <p:nvPr/>
                </p:nvSpPr>
                <p:spPr>
                  <a:xfrm>
                    <a:off x="5257752" y="1104401"/>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64" name="Graphic 960">
                  <a:extLst>
                    <a:ext uri="{FF2B5EF4-FFF2-40B4-BE49-F238E27FC236}">
                      <a16:creationId xmlns:a16="http://schemas.microsoft.com/office/drawing/2014/main" id="{DCD8CF96-B388-48B4-A78D-90EB8DFD4C54}"/>
                    </a:ext>
                  </a:extLst>
                </p:cNvPr>
                <p:cNvGrpSpPr/>
                <p:nvPr/>
              </p:nvGrpSpPr>
              <p:grpSpPr>
                <a:xfrm>
                  <a:off x="5251484" y="1093761"/>
                  <a:ext cx="21274" cy="21375"/>
                  <a:chOff x="5251484" y="1093761"/>
                  <a:chExt cx="21274" cy="21375"/>
                </a:xfrm>
              </p:grpSpPr>
              <p:sp>
                <p:nvSpPr>
                  <p:cNvPr id="240" name="Freeform 1249">
                    <a:extLst>
                      <a:ext uri="{FF2B5EF4-FFF2-40B4-BE49-F238E27FC236}">
                        <a16:creationId xmlns:a16="http://schemas.microsoft.com/office/drawing/2014/main" id="{A367FA2C-DF8E-42A0-8662-1589CE0E38A9}"/>
                      </a:ext>
                    </a:extLst>
                  </p:cNvPr>
                  <p:cNvSpPr/>
                  <p:nvPr/>
                </p:nvSpPr>
                <p:spPr>
                  <a:xfrm>
                    <a:off x="5262121" y="1093761"/>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41" name="Freeform 1250">
                    <a:extLst>
                      <a:ext uri="{FF2B5EF4-FFF2-40B4-BE49-F238E27FC236}">
                        <a16:creationId xmlns:a16="http://schemas.microsoft.com/office/drawing/2014/main" id="{6FA18A92-C188-4F26-8EAC-73DACD0FF306}"/>
                      </a:ext>
                    </a:extLst>
                  </p:cNvPr>
                  <p:cNvSpPr/>
                  <p:nvPr/>
                </p:nvSpPr>
                <p:spPr>
                  <a:xfrm>
                    <a:off x="5251484" y="1104401"/>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65" name="Graphic 960">
                  <a:extLst>
                    <a:ext uri="{FF2B5EF4-FFF2-40B4-BE49-F238E27FC236}">
                      <a16:creationId xmlns:a16="http://schemas.microsoft.com/office/drawing/2014/main" id="{65714163-356A-4D3D-AF64-5ED26B72F3E9}"/>
                    </a:ext>
                  </a:extLst>
                </p:cNvPr>
                <p:cNvGrpSpPr/>
                <p:nvPr/>
              </p:nvGrpSpPr>
              <p:grpSpPr>
                <a:xfrm>
                  <a:off x="5245880" y="1093761"/>
                  <a:ext cx="21369" cy="21375"/>
                  <a:chOff x="5245880" y="1093761"/>
                  <a:chExt cx="21369" cy="21375"/>
                </a:xfrm>
              </p:grpSpPr>
              <p:sp>
                <p:nvSpPr>
                  <p:cNvPr id="238" name="Freeform 1252">
                    <a:extLst>
                      <a:ext uri="{FF2B5EF4-FFF2-40B4-BE49-F238E27FC236}">
                        <a16:creationId xmlns:a16="http://schemas.microsoft.com/office/drawing/2014/main" id="{7B24DAA7-528F-414B-85BC-823E6895231A}"/>
                      </a:ext>
                    </a:extLst>
                  </p:cNvPr>
                  <p:cNvSpPr/>
                  <p:nvPr/>
                </p:nvSpPr>
                <p:spPr>
                  <a:xfrm>
                    <a:off x="5256612" y="1093761"/>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39" name="Freeform 1253">
                    <a:extLst>
                      <a:ext uri="{FF2B5EF4-FFF2-40B4-BE49-F238E27FC236}">
                        <a16:creationId xmlns:a16="http://schemas.microsoft.com/office/drawing/2014/main" id="{1FF24AA8-499B-460C-A38B-0ED38D479DDD}"/>
                      </a:ext>
                    </a:extLst>
                  </p:cNvPr>
                  <p:cNvSpPr/>
                  <p:nvPr/>
                </p:nvSpPr>
                <p:spPr>
                  <a:xfrm>
                    <a:off x="5245880" y="1104401"/>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66" name="Graphic 960">
                  <a:extLst>
                    <a:ext uri="{FF2B5EF4-FFF2-40B4-BE49-F238E27FC236}">
                      <a16:creationId xmlns:a16="http://schemas.microsoft.com/office/drawing/2014/main" id="{93600DD5-EB39-4E71-A8AC-C8E407364981}"/>
                    </a:ext>
                  </a:extLst>
                </p:cNvPr>
                <p:cNvGrpSpPr/>
                <p:nvPr/>
              </p:nvGrpSpPr>
              <p:grpSpPr>
                <a:xfrm>
                  <a:off x="5222612" y="1070865"/>
                  <a:ext cx="21369" cy="21280"/>
                  <a:chOff x="5222612" y="1070865"/>
                  <a:chExt cx="21369" cy="21280"/>
                </a:xfrm>
              </p:grpSpPr>
              <p:sp>
                <p:nvSpPr>
                  <p:cNvPr id="236" name="Freeform 1255">
                    <a:extLst>
                      <a:ext uri="{FF2B5EF4-FFF2-40B4-BE49-F238E27FC236}">
                        <a16:creationId xmlns:a16="http://schemas.microsoft.com/office/drawing/2014/main" id="{38D91BB1-EAB0-487F-AD2C-8EA294F8AB54}"/>
                      </a:ext>
                    </a:extLst>
                  </p:cNvPr>
                  <p:cNvSpPr/>
                  <p:nvPr/>
                </p:nvSpPr>
                <p:spPr>
                  <a:xfrm>
                    <a:off x="5233249" y="1070865"/>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37" name="Freeform 1256">
                    <a:extLst>
                      <a:ext uri="{FF2B5EF4-FFF2-40B4-BE49-F238E27FC236}">
                        <a16:creationId xmlns:a16="http://schemas.microsoft.com/office/drawing/2014/main" id="{6EC283BB-1FF9-4F37-9B89-58EDB0865B83}"/>
                      </a:ext>
                    </a:extLst>
                  </p:cNvPr>
                  <p:cNvSpPr/>
                  <p:nvPr/>
                </p:nvSpPr>
                <p:spPr>
                  <a:xfrm>
                    <a:off x="5222612" y="1081505"/>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67" name="Graphic 960">
                  <a:extLst>
                    <a:ext uri="{FF2B5EF4-FFF2-40B4-BE49-F238E27FC236}">
                      <a16:creationId xmlns:a16="http://schemas.microsoft.com/office/drawing/2014/main" id="{A77D95A7-B06D-4B0F-9251-34122BF27666}"/>
                    </a:ext>
                  </a:extLst>
                </p:cNvPr>
                <p:cNvGrpSpPr/>
                <p:nvPr/>
              </p:nvGrpSpPr>
              <p:grpSpPr>
                <a:xfrm>
                  <a:off x="5212354" y="1054239"/>
                  <a:ext cx="21369" cy="21375"/>
                  <a:chOff x="5212354" y="1054239"/>
                  <a:chExt cx="21369" cy="21375"/>
                </a:xfrm>
              </p:grpSpPr>
              <p:sp>
                <p:nvSpPr>
                  <p:cNvPr id="234" name="Freeform 1258">
                    <a:extLst>
                      <a:ext uri="{FF2B5EF4-FFF2-40B4-BE49-F238E27FC236}">
                        <a16:creationId xmlns:a16="http://schemas.microsoft.com/office/drawing/2014/main" id="{094D213C-EBF9-4A1D-837B-FDB591A4FF07}"/>
                      </a:ext>
                    </a:extLst>
                  </p:cNvPr>
                  <p:cNvSpPr/>
                  <p:nvPr/>
                </p:nvSpPr>
                <p:spPr>
                  <a:xfrm>
                    <a:off x="5222992" y="1054239"/>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35" name="Freeform 1259">
                    <a:extLst>
                      <a:ext uri="{FF2B5EF4-FFF2-40B4-BE49-F238E27FC236}">
                        <a16:creationId xmlns:a16="http://schemas.microsoft.com/office/drawing/2014/main" id="{6425A82B-D7E8-427C-8B9D-958DE304484C}"/>
                      </a:ext>
                    </a:extLst>
                  </p:cNvPr>
                  <p:cNvSpPr/>
                  <p:nvPr/>
                </p:nvSpPr>
                <p:spPr>
                  <a:xfrm>
                    <a:off x="5212354" y="1064975"/>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68" name="Graphic 960">
                  <a:extLst>
                    <a:ext uri="{FF2B5EF4-FFF2-40B4-BE49-F238E27FC236}">
                      <a16:creationId xmlns:a16="http://schemas.microsoft.com/office/drawing/2014/main" id="{B3A47906-3171-4A6C-8E00-4EB31D72B00E}"/>
                    </a:ext>
                  </a:extLst>
                </p:cNvPr>
                <p:cNvGrpSpPr/>
                <p:nvPr/>
              </p:nvGrpSpPr>
              <p:grpSpPr>
                <a:xfrm>
                  <a:off x="5205611" y="1054239"/>
                  <a:ext cx="21369" cy="21375"/>
                  <a:chOff x="5205611" y="1054239"/>
                  <a:chExt cx="21369" cy="21375"/>
                </a:xfrm>
              </p:grpSpPr>
              <p:sp>
                <p:nvSpPr>
                  <p:cNvPr id="232" name="Freeform 1261">
                    <a:extLst>
                      <a:ext uri="{FF2B5EF4-FFF2-40B4-BE49-F238E27FC236}">
                        <a16:creationId xmlns:a16="http://schemas.microsoft.com/office/drawing/2014/main" id="{C832152C-539A-4EEF-9CCF-17077767460B}"/>
                      </a:ext>
                    </a:extLst>
                  </p:cNvPr>
                  <p:cNvSpPr/>
                  <p:nvPr/>
                </p:nvSpPr>
                <p:spPr>
                  <a:xfrm>
                    <a:off x="5216343" y="1054239"/>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33" name="Freeform 1262">
                    <a:extLst>
                      <a:ext uri="{FF2B5EF4-FFF2-40B4-BE49-F238E27FC236}">
                        <a16:creationId xmlns:a16="http://schemas.microsoft.com/office/drawing/2014/main" id="{D309A713-F106-42DC-BD55-5021576CAA2B}"/>
                      </a:ext>
                    </a:extLst>
                  </p:cNvPr>
                  <p:cNvSpPr/>
                  <p:nvPr/>
                </p:nvSpPr>
                <p:spPr>
                  <a:xfrm>
                    <a:off x="5205611" y="1064975"/>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69" name="Graphic 960">
                  <a:extLst>
                    <a:ext uri="{FF2B5EF4-FFF2-40B4-BE49-F238E27FC236}">
                      <a16:creationId xmlns:a16="http://schemas.microsoft.com/office/drawing/2014/main" id="{98BB4B3D-5842-4632-A8AB-EDD80BFC6CD4}"/>
                    </a:ext>
                  </a:extLst>
                </p:cNvPr>
                <p:cNvGrpSpPr/>
                <p:nvPr/>
              </p:nvGrpSpPr>
              <p:grpSpPr>
                <a:xfrm>
                  <a:off x="5182723" y="1047209"/>
                  <a:ext cx="21369" cy="21280"/>
                  <a:chOff x="5182723" y="1047209"/>
                  <a:chExt cx="21369" cy="21280"/>
                </a:xfrm>
              </p:grpSpPr>
              <p:sp>
                <p:nvSpPr>
                  <p:cNvPr id="230" name="Freeform 1264">
                    <a:extLst>
                      <a:ext uri="{FF2B5EF4-FFF2-40B4-BE49-F238E27FC236}">
                        <a16:creationId xmlns:a16="http://schemas.microsoft.com/office/drawing/2014/main" id="{6D451858-A112-48A6-B204-4AB085C1F99F}"/>
                      </a:ext>
                    </a:extLst>
                  </p:cNvPr>
                  <p:cNvSpPr/>
                  <p:nvPr/>
                </p:nvSpPr>
                <p:spPr>
                  <a:xfrm>
                    <a:off x="5193455" y="1047209"/>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31" name="Freeform 1265">
                    <a:extLst>
                      <a:ext uri="{FF2B5EF4-FFF2-40B4-BE49-F238E27FC236}">
                        <a16:creationId xmlns:a16="http://schemas.microsoft.com/office/drawing/2014/main" id="{CE50FE69-BD16-4DB4-8C6D-C315840DA593}"/>
                      </a:ext>
                    </a:extLst>
                  </p:cNvPr>
                  <p:cNvSpPr/>
                  <p:nvPr/>
                </p:nvSpPr>
                <p:spPr>
                  <a:xfrm>
                    <a:off x="5182723" y="1057849"/>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70" name="Graphic 960">
                  <a:extLst>
                    <a:ext uri="{FF2B5EF4-FFF2-40B4-BE49-F238E27FC236}">
                      <a16:creationId xmlns:a16="http://schemas.microsoft.com/office/drawing/2014/main" id="{957F5618-268A-48A3-BC62-5316BD673C34}"/>
                    </a:ext>
                  </a:extLst>
                </p:cNvPr>
                <p:cNvGrpSpPr/>
                <p:nvPr/>
              </p:nvGrpSpPr>
              <p:grpSpPr>
                <a:xfrm>
                  <a:off x="5162208" y="1047209"/>
                  <a:ext cx="21369" cy="21280"/>
                  <a:chOff x="5162208" y="1047209"/>
                  <a:chExt cx="21369" cy="21280"/>
                </a:xfrm>
              </p:grpSpPr>
              <p:sp>
                <p:nvSpPr>
                  <p:cNvPr id="228" name="Freeform 1267">
                    <a:extLst>
                      <a:ext uri="{FF2B5EF4-FFF2-40B4-BE49-F238E27FC236}">
                        <a16:creationId xmlns:a16="http://schemas.microsoft.com/office/drawing/2014/main" id="{8BBE6E98-669D-4DDE-8821-F00C801FCF75}"/>
                      </a:ext>
                    </a:extLst>
                  </p:cNvPr>
                  <p:cNvSpPr/>
                  <p:nvPr/>
                </p:nvSpPr>
                <p:spPr>
                  <a:xfrm>
                    <a:off x="5172845" y="1047209"/>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29" name="Freeform 1268">
                    <a:extLst>
                      <a:ext uri="{FF2B5EF4-FFF2-40B4-BE49-F238E27FC236}">
                        <a16:creationId xmlns:a16="http://schemas.microsoft.com/office/drawing/2014/main" id="{CFE1EC8C-3160-4A00-82CB-1A232B3C2B22}"/>
                      </a:ext>
                    </a:extLst>
                  </p:cNvPr>
                  <p:cNvSpPr/>
                  <p:nvPr/>
                </p:nvSpPr>
                <p:spPr>
                  <a:xfrm>
                    <a:off x="5162208" y="1057849"/>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71" name="Graphic 960">
                  <a:extLst>
                    <a:ext uri="{FF2B5EF4-FFF2-40B4-BE49-F238E27FC236}">
                      <a16:creationId xmlns:a16="http://schemas.microsoft.com/office/drawing/2014/main" id="{BE4B7CE1-C517-4D84-B744-A4FA49BDE6FF}"/>
                    </a:ext>
                  </a:extLst>
                </p:cNvPr>
                <p:cNvGrpSpPr/>
                <p:nvPr/>
              </p:nvGrpSpPr>
              <p:grpSpPr>
                <a:xfrm>
                  <a:off x="4892957" y="980041"/>
                  <a:ext cx="21369" cy="21280"/>
                  <a:chOff x="4892957" y="980041"/>
                  <a:chExt cx="21369" cy="21280"/>
                </a:xfrm>
              </p:grpSpPr>
              <p:sp>
                <p:nvSpPr>
                  <p:cNvPr id="226" name="Freeform 1270">
                    <a:extLst>
                      <a:ext uri="{FF2B5EF4-FFF2-40B4-BE49-F238E27FC236}">
                        <a16:creationId xmlns:a16="http://schemas.microsoft.com/office/drawing/2014/main" id="{9FF0EFD5-9537-4752-B301-7790B33CD0B9}"/>
                      </a:ext>
                    </a:extLst>
                  </p:cNvPr>
                  <p:cNvSpPr/>
                  <p:nvPr/>
                </p:nvSpPr>
                <p:spPr>
                  <a:xfrm>
                    <a:off x="4903689" y="980041"/>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27" name="Freeform 1271">
                    <a:extLst>
                      <a:ext uri="{FF2B5EF4-FFF2-40B4-BE49-F238E27FC236}">
                        <a16:creationId xmlns:a16="http://schemas.microsoft.com/office/drawing/2014/main" id="{F7933CCE-1AA2-4463-B1C2-E36751B5666D}"/>
                      </a:ext>
                    </a:extLst>
                  </p:cNvPr>
                  <p:cNvSpPr/>
                  <p:nvPr/>
                </p:nvSpPr>
                <p:spPr>
                  <a:xfrm>
                    <a:off x="4892957" y="990682"/>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72" name="Graphic 960">
                  <a:extLst>
                    <a:ext uri="{FF2B5EF4-FFF2-40B4-BE49-F238E27FC236}">
                      <a16:creationId xmlns:a16="http://schemas.microsoft.com/office/drawing/2014/main" id="{DC31AC6F-B399-46A4-B504-E890C31D86EE}"/>
                    </a:ext>
                  </a:extLst>
                </p:cNvPr>
                <p:cNvGrpSpPr/>
                <p:nvPr/>
              </p:nvGrpSpPr>
              <p:grpSpPr>
                <a:xfrm>
                  <a:off x="4777754" y="926364"/>
                  <a:ext cx="21274" cy="21280"/>
                  <a:chOff x="4777754" y="926364"/>
                  <a:chExt cx="21274" cy="21280"/>
                </a:xfrm>
              </p:grpSpPr>
              <p:sp>
                <p:nvSpPr>
                  <p:cNvPr id="224" name="Freeform 1273">
                    <a:extLst>
                      <a:ext uri="{FF2B5EF4-FFF2-40B4-BE49-F238E27FC236}">
                        <a16:creationId xmlns:a16="http://schemas.microsoft.com/office/drawing/2014/main" id="{490A26CB-DBE1-4B32-9EDE-D1AD5D8553DE}"/>
                      </a:ext>
                    </a:extLst>
                  </p:cNvPr>
                  <p:cNvSpPr/>
                  <p:nvPr/>
                </p:nvSpPr>
                <p:spPr>
                  <a:xfrm>
                    <a:off x="4788391" y="926364"/>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25" name="Freeform 1274">
                    <a:extLst>
                      <a:ext uri="{FF2B5EF4-FFF2-40B4-BE49-F238E27FC236}">
                        <a16:creationId xmlns:a16="http://schemas.microsoft.com/office/drawing/2014/main" id="{F1BEE910-F532-4CFC-9B45-857B957628DF}"/>
                      </a:ext>
                    </a:extLst>
                  </p:cNvPr>
                  <p:cNvSpPr/>
                  <p:nvPr/>
                </p:nvSpPr>
                <p:spPr>
                  <a:xfrm>
                    <a:off x="4777754" y="937005"/>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73" name="Graphic 960">
                  <a:extLst>
                    <a:ext uri="{FF2B5EF4-FFF2-40B4-BE49-F238E27FC236}">
                      <a16:creationId xmlns:a16="http://schemas.microsoft.com/office/drawing/2014/main" id="{13EB0102-E112-447D-9FF9-AD1C89F4CA70}"/>
                    </a:ext>
                  </a:extLst>
                </p:cNvPr>
                <p:cNvGrpSpPr/>
                <p:nvPr/>
              </p:nvGrpSpPr>
              <p:grpSpPr>
                <a:xfrm>
                  <a:off x="4611929" y="860336"/>
                  <a:ext cx="21274" cy="21375"/>
                  <a:chOff x="4611929" y="860336"/>
                  <a:chExt cx="21274" cy="21375"/>
                </a:xfrm>
              </p:grpSpPr>
              <p:sp>
                <p:nvSpPr>
                  <p:cNvPr id="222" name="Freeform 1276">
                    <a:extLst>
                      <a:ext uri="{FF2B5EF4-FFF2-40B4-BE49-F238E27FC236}">
                        <a16:creationId xmlns:a16="http://schemas.microsoft.com/office/drawing/2014/main" id="{A4265AB5-CE76-428C-9262-7A588983EC2B}"/>
                      </a:ext>
                    </a:extLst>
                  </p:cNvPr>
                  <p:cNvSpPr/>
                  <p:nvPr/>
                </p:nvSpPr>
                <p:spPr>
                  <a:xfrm>
                    <a:off x="4622566" y="860336"/>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23" name="Freeform 1277">
                    <a:extLst>
                      <a:ext uri="{FF2B5EF4-FFF2-40B4-BE49-F238E27FC236}">
                        <a16:creationId xmlns:a16="http://schemas.microsoft.com/office/drawing/2014/main" id="{93368E66-9572-42C6-8D21-9CD4844C67B6}"/>
                      </a:ext>
                    </a:extLst>
                  </p:cNvPr>
                  <p:cNvSpPr/>
                  <p:nvPr/>
                </p:nvSpPr>
                <p:spPr>
                  <a:xfrm>
                    <a:off x="4611929" y="871072"/>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74" name="Graphic 960">
                  <a:extLst>
                    <a:ext uri="{FF2B5EF4-FFF2-40B4-BE49-F238E27FC236}">
                      <a16:creationId xmlns:a16="http://schemas.microsoft.com/office/drawing/2014/main" id="{D8BA2D13-7D90-4154-84ED-97B20CA3BB13}"/>
                    </a:ext>
                  </a:extLst>
                </p:cNvPr>
                <p:cNvGrpSpPr/>
                <p:nvPr/>
              </p:nvGrpSpPr>
              <p:grpSpPr>
                <a:xfrm>
                  <a:off x="4497771" y="813404"/>
                  <a:ext cx="21369" cy="21280"/>
                  <a:chOff x="4497771" y="813404"/>
                  <a:chExt cx="21369" cy="21280"/>
                </a:xfrm>
              </p:grpSpPr>
              <p:sp>
                <p:nvSpPr>
                  <p:cNvPr id="220" name="Freeform 1279">
                    <a:extLst>
                      <a:ext uri="{FF2B5EF4-FFF2-40B4-BE49-F238E27FC236}">
                        <a16:creationId xmlns:a16="http://schemas.microsoft.com/office/drawing/2014/main" id="{0AC1F616-3B6B-44FB-86DD-6B9202A53BFA}"/>
                      </a:ext>
                    </a:extLst>
                  </p:cNvPr>
                  <p:cNvSpPr/>
                  <p:nvPr/>
                </p:nvSpPr>
                <p:spPr>
                  <a:xfrm>
                    <a:off x="4508503" y="813404"/>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21" name="Freeform 1280">
                    <a:extLst>
                      <a:ext uri="{FF2B5EF4-FFF2-40B4-BE49-F238E27FC236}">
                        <a16:creationId xmlns:a16="http://schemas.microsoft.com/office/drawing/2014/main" id="{A87FDB9C-9A8F-4DA6-9EA4-ED977BADE4E2}"/>
                      </a:ext>
                    </a:extLst>
                  </p:cNvPr>
                  <p:cNvSpPr/>
                  <p:nvPr/>
                </p:nvSpPr>
                <p:spPr>
                  <a:xfrm>
                    <a:off x="4497771" y="824045"/>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75" name="Graphic 960">
                  <a:extLst>
                    <a:ext uri="{FF2B5EF4-FFF2-40B4-BE49-F238E27FC236}">
                      <a16:creationId xmlns:a16="http://schemas.microsoft.com/office/drawing/2014/main" id="{1E3E203E-0990-4033-9F01-56CA597C13CC}"/>
                    </a:ext>
                  </a:extLst>
                </p:cNvPr>
                <p:cNvGrpSpPr/>
                <p:nvPr/>
              </p:nvGrpSpPr>
              <p:grpSpPr>
                <a:xfrm>
                  <a:off x="4276292" y="694555"/>
                  <a:ext cx="21369" cy="21280"/>
                  <a:chOff x="4276292" y="694555"/>
                  <a:chExt cx="21369" cy="21280"/>
                </a:xfrm>
              </p:grpSpPr>
              <p:sp>
                <p:nvSpPr>
                  <p:cNvPr id="218" name="Freeform 1282">
                    <a:extLst>
                      <a:ext uri="{FF2B5EF4-FFF2-40B4-BE49-F238E27FC236}">
                        <a16:creationId xmlns:a16="http://schemas.microsoft.com/office/drawing/2014/main" id="{B7E77CFA-D897-41B8-B141-8D0CD48F0513}"/>
                      </a:ext>
                    </a:extLst>
                  </p:cNvPr>
                  <p:cNvSpPr/>
                  <p:nvPr/>
                </p:nvSpPr>
                <p:spPr>
                  <a:xfrm>
                    <a:off x="4287024" y="694555"/>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19" name="Freeform 1283">
                    <a:extLst>
                      <a:ext uri="{FF2B5EF4-FFF2-40B4-BE49-F238E27FC236}">
                        <a16:creationId xmlns:a16="http://schemas.microsoft.com/office/drawing/2014/main" id="{58634185-36BF-4A08-9D77-834149A7CB72}"/>
                      </a:ext>
                    </a:extLst>
                  </p:cNvPr>
                  <p:cNvSpPr/>
                  <p:nvPr/>
                </p:nvSpPr>
                <p:spPr>
                  <a:xfrm>
                    <a:off x="4276292" y="705195"/>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76" name="Graphic 960">
                  <a:extLst>
                    <a:ext uri="{FF2B5EF4-FFF2-40B4-BE49-F238E27FC236}">
                      <a16:creationId xmlns:a16="http://schemas.microsoft.com/office/drawing/2014/main" id="{E2A0E4A5-4E5C-430C-A764-3A9A8B1E6711}"/>
                    </a:ext>
                  </a:extLst>
                </p:cNvPr>
                <p:cNvGrpSpPr/>
                <p:nvPr/>
              </p:nvGrpSpPr>
              <p:grpSpPr>
                <a:xfrm>
                  <a:off x="4188726" y="650283"/>
                  <a:ext cx="21274" cy="21280"/>
                  <a:chOff x="4188726" y="650283"/>
                  <a:chExt cx="21274" cy="21280"/>
                </a:xfrm>
              </p:grpSpPr>
              <p:sp>
                <p:nvSpPr>
                  <p:cNvPr id="216" name="Freeform 1285">
                    <a:extLst>
                      <a:ext uri="{FF2B5EF4-FFF2-40B4-BE49-F238E27FC236}">
                        <a16:creationId xmlns:a16="http://schemas.microsoft.com/office/drawing/2014/main" id="{7490EC8D-36EC-4179-A449-C0459EC45C9B}"/>
                      </a:ext>
                    </a:extLst>
                  </p:cNvPr>
                  <p:cNvSpPr/>
                  <p:nvPr/>
                </p:nvSpPr>
                <p:spPr>
                  <a:xfrm>
                    <a:off x="4199363" y="650283"/>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17" name="Freeform 1286">
                    <a:extLst>
                      <a:ext uri="{FF2B5EF4-FFF2-40B4-BE49-F238E27FC236}">
                        <a16:creationId xmlns:a16="http://schemas.microsoft.com/office/drawing/2014/main" id="{AAA96C19-EE5E-4B9B-9454-00AF4C2AF7AA}"/>
                      </a:ext>
                    </a:extLst>
                  </p:cNvPr>
                  <p:cNvSpPr/>
                  <p:nvPr/>
                </p:nvSpPr>
                <p:spPr>
                  <a:xfrm>
                    <a:off x="4188726" y="660923"/>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77" name="Graphic 960">
                  <a:extLst>
                    <a:ext uri="{FF2B5EF4-FFF2-40B4-BE49-F238E27FC236}">
                      <a16:creationId xmlns:a16="http://schemas.microsoft.com/office/drawing/2014/main" id="{F7931D87-15DA-4986-92D2-657E4AB77C0B}"/>
                    </a:ext>
                  </a:extLst>
                </p:cNvPr>
                <p:cNvGrpSpPr/>
                <p:nvPr/>
              </p:nvGrpSpPr>
              <p:grpSpPr>
                <a:xfrm>
                  <a:off x="3953380" y="532573"/>
                  <a:ext cx="21369" cy="21375"/>
                  <a:chOff x="3953380" y="532573"/>
                  <a:chExt cx="21369" cy="21375"/>
                </a:xfrm>
              </p:grpSpPr>
              <p:sp>
                <p:nvSpPr>
                  <p:cNvPr id="214" name="Freeform 1288">
                    <a:extLst>
                      <a:ext uri="{FF2B5EF4-FFF2-40B4-BE49-F238E27FC236}">
                        <a16:creationId xmlns:a16="http://schemas.microsoft.com/office/drawing/2014/main" id="{7D3D8FFF-B96B-4EF3-9CB6-2B198683DA01}"/>
                      </a:ext>
                    </a:extLst>
                  </p:cNvPr>
                  <p:cNvSpPr/>
                  <p:nvPr/>
                </p:nvSpPr>
                <p:spPr>
                  <a:xfrm>
                    <a:off x="3964017" y="532573"/>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15" name="Freeform 1289">
                    <a:extLst>
                      <a:ext uri="{FF2B5EF4-FFF2-40B4-BE49-F238E27FC236}">
                        <a16:creationId xmlns:a16="http://schemas.microsoft.com/office/drawing/2014/main" id="{2DB4A6A7-AE49-44A3-8C08-E226F0A3383A}"/>
                      </a:ext>
                    </a:extLst>
                  </p:cNvPr>
                  <p:cNvSpPr/>
                  <p:nvPr/>
                </p:nvSpPr>
                <p:spPr>
                  <a:xfrm>
                    <a:off x="3953380" y="543308"/>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78" name="Graphic 960">
                  <a:extLst>
                    <a:ext uri="{FF2B5EF4-FFF2-40B4-BE49-F238E27FC236}">
                      <a16:creationId xmlns:a16="http://schemas.microsoft.com/office/drawing/2014/main" id="{BE0CB8B8-E66B-4C09-AB1C-6AA2B41E72F1}"/>
                    </a:ext>
                  </a:extLst>
                </p:cNvPr>
                <p:cNvGrpSpPr/>
                <p:nvPr/>
              </p:nvGrpSpPr>
              <p:grpSpPr>
                <a:xfrm>
                  <a:off x="3895351" y="501792"/>
                  <a:ext cx="21369" cy="21375"/>
                  <a:chOff x="3895351" y="501792"/>
                  <a:chExt cx="21369" cy="21375"/>
                </a:xfrm>
              </p:grpSpPr>
              <p:sp>
                <p:nvSpPr>
                  <p:cNvPr id="212" name="Freeform 1291">
                    <a:extLst>
                      <a:ext uri="{FF2B5EF4-FFF2-40B4-BE49-F238E27FC236}">
                        <a16:creationId xmlns:a16="http://schemas.microsoft.com/office/drawing/2014/main" id="{1CACEF5F-31EC-46D5-8160-118E2ED9C0C1}"/>
                      </a:ext>
                    </a:extLst>
                  </p:cNvPr>
                  <p:cNvSpPr/>
                  <p:nvPr/>
                </p:nvSpPr>
                <p:spPr>
                  <a:xfrm>
                    <a:off x="3905988" y="501792"/>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13" name="Freeform 1292">
                    <a:extLst>
                      <a:ext uri="{FF2B5EF4-FFF2-40B4-BE49-F238E27FC236}">
                        <a16:creationId xmlns:a16="http://schemas.microsoft.com/office/drawing/2014/main" id="{087CF912-8677-413A-998D-0A6218983378}"/>
                      </a:ext>
                    </a:extLst>
                  </p:cNvPr>
                  <p:cNvSpPr/>
                  <p:nvPr/>
                </p:nvSpPr>
                <p:spPr>
                  <a:xfrm>
                    <a:off x="3895351" y="512432"/>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79" name="Graphic 960">
                  <a:extLst>
                    <a:ext uri="{FF2B5EF4-FFF2-40B4-BE49-F238E27FC236}">
                      <a16:creationId xmlns:a16="http://schemas.microsoft.com/office/drawing/2014/main" id="{B9D667B1-EDEC-4656-B4CE-B472101D2FE2}"/>
                    </a:ext>
                  </a:extLst>
                </p:cNvPr>
                <p:cNvGrpSpPr/>
                <p:nvPr/>
              </p:nvGrpSpPr>
              <p:grpSpPr>
                <a:xfrm>
                  <a:off x="3497031" y="473386"/>
                  <a:ext cx="21274" cy="21280"/>
                  <a:chOff x="3497031" y="473386"/>
                  <a:chExt cx="21274" cy="21280"/>
                </a:xfrm>
              </p:grpSpPr>
              <p:sp>
                <p:nvSpPr>
                  <p:cNvPr id="210" name="Freeform 1294">
                    <a:extLst>
                      <a:ext uri="{FF2B5EF4-FFF2-40B4-BE49-F238E27FC236}">
                        <a16:creationId xmlns:a16="http://schemas.microsoft.com/office/drawing/2014/main" id="{27EB5B67-F3DB-4A64-9E24-6561CA413DD5}"/>
                      </a:ext>
                    </a:extLst>
                  </p:cNvPr>
                  <p:cNvSpPr/>
                  <p:nvPr/>
                </p:nvSpPr>
                <p:spPr>
                  <a:xfrm>
                    <a:off x="3507668" y="473386"/>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11" name="Freeform 1295">
                    <a:extLst>
                      <a:ext uri="{FF2B5EF4-FFF2-40B4-BE49-F238E27FC236}">
                        <a16:creationId xmlns:a16="http://schemas.microsoft.com/office/drawing/2014/main" id="{87B366F1-D52F-49CC-A055-89CD9B0C3C2F}"/>
                      </a:ext>
                    </a:extLst>
                  </p:cNvPr>
                  <p:cNvSpPr/>
                  <p:nvPr/>
                </p:nvSpPr>
                <p:spPr>
                  <a:xfrm>
                    <a:off x="3497031" y="484026"/>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80" name="Graphic 960">
                  <a:extLst>
                    <a:ext uri="{FF2B5EF4-FFF2-40B4-BE49-F238E27FC236}">
                      <a16:creationId xmlns:a16="http://schemas.microsoft.com/office/drawing/2014/main" id="{701DB6AA-01C9-4581-81A7-DB1D1F7D0572}"/>
                    </a:ext>
                  </a:extLst>
                </p:cNvPr>
                <p:cNvGrpSpPr/>
                <p:nvPr/>
              </p:nvGrpSpPr>
              <p:grpSpPr>
                <a:xfrm>
                  <a:off x="3528657" y="473386"/>
                  <a:ext cx="21274" cy="21280"/>
                  <a:chOff x="3528657" y="473386"/>
                  <a:chExt cx="21274" cy="21280"/>
                </a:xfrm>
              </p:grpSpPr>
              <p:sp>
                <p:nvSpPr>
                  <p:cNvPr id="208" name="Freeform 1297">
                    <a:extLst>
                      <a:ext uri="{FF2B5EF4-FFF2-40B4-BE49-F238E27FC236}">
                        <a16:creationId xmlns:a16="http://schemas.microsoft.com/office/drawing/2014/main" id="{3536B56D-08A0-42C1-9196-5728A45545F9}"/>
                      </a:ext>
                    </a:extLst>
                  </p:cNvPr>
                  <p:cNvSpPr/>
                  <p:nvPr/>
                </p:nvSpPr>
                <p:spPr>
                  <a:xfrm>
                    <a:off x="3539294" y="473386"/>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09" name="Freeform 1298">
                    <a:extLst>
                      <a:ext uri="{FF2B5EF4-FFF2-40B4-BE49-F238E27FC236}">
                        <a16:creationId xmlns:a16="http://schemas.microsoft.com/office/drawing/2014/main" id="{7DC3B9AB-02CA-4789-9CD2-2B9C883E6040}"/>
                      </a:ext>
                    </a:extLst>
                  </p:cNvPr>
                  <p:cNvSpPr/>
                  <p:nvPr/>
                </p:nvSpPr>
                <p:spPr>
                  <a:xfrm>
                    <a:off x="3528657" y="484026"/>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81" name="Graphic 960">
                  <a:extLst>
                    <a:ext uri="{FF2B5EF4-FFF2-40B4-BE49-F238E27FC236}">
                      <a16:creationId xmlns:a16="http://schemas.microsoft.com/office/drawing/2014/main" id="{25686866-568B-46A4-9485-368833DC0F0F}"/>
                    </a:ext>
                  </a:extLst>
                </p:cNvPr>
                <p:cNvGrpSpPr/>
                <p:nvPr/>
              </p:nvGrpSpPr>
              <p:grpSpPr>
                <a:xfrm>
                  <a:off x="5610295" y="1174324"/>
                  <a:ext cx="21369" cy="21280"/>
                  <a:chOff x="5610295" y="1174324"/>
                  <a:chExt cx="21369" cy="21280"/>
                </a:xfrm>
              </p:grpSpPr>
              <p:sp>
                <p:nvSpPr>
                  <p:cNvPr id="206" name="Freeform 1300">
                    <a:extLst>
                      <a:ext uri="{FF2B5EF4-FFF2-40B4-BE49-F238E27FC236}">
                        <a16:creationId xmlns:a16="http://schemas.microsoft.com/office/drawing/2014/main" id="{F42E5AC3-04C9-4D2F-B36E-0C0C7FB45DFA}"/>
                      </a:ext>
                    </a:extLst>
                  </p:cNvPr>
                  <p:cNvSpPr/>
                  <p:nvPr/>
                </p:nvSpPr>
                <p:spPr>
                  <a:xfrm>
                    <a:off x="5620932" y="1174324"/>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07" name="Freeform 1301">
                    <a:extLst>
                      <a:ext uri="{FF2B5EF4-FFF2-40B4-BE49-F238E27FC236}">
                        <a16:creationId xmlns:a16="http://schemas.microsoft.com/office/drawing/2014/main" id="{501C3031-7789-43ED-B1EC-C8BEB11033D2}"/>
                      </a:ext>
                    </a:extLst>
                  </p:cNvPr>
                  <p:cNvSpPr/>
                  <p:nvPr/>
                </p:nvSpPr>
                <p:spPr>
                  <a:xfrm>
                    <a:off x="5610295" y="1184965"/>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82" name="Graphic 960">
                  <a:extLst>
                    <a:ext uri="{FF2B5EF4-FFF2-40B4-BE49-F238E27FC236}">
                      <a16:creationId xmlns:a16="http://schemas.microsoft.com/office/drawing/2014/main" id="{12B38895-64AC-4FDE-B838-AB6C6A690D88}"/>
                    </a:ext>
                  </a:extLst>
                </p:cNvPr>
                <p:cNvGrpSpPr/>
                <p:nvPr/>
              </p:nvGrpSpPr>
              <p:grpSpPr>
                <a:xfrm>
                  <a:off x="5615424" y="1174324"/>
                  <a:ext cx="21369" cy="21280"/>
                  <a:chOff x="5615424" y="1174324"/>
                  <a:chExt cx="21369" cy="21280"/>
                </a:xfrm>
              </p:grpSpPr>
              <p:sp>
                <p:nvSpPr>
                  <p:cNvPr id="204" name="Freeform 1303">
                    <a:extLst>
                      <a:ext uri="{FF2B5EF4-FFF2-40B4-BE49-F238E27FC236}">
                        <a16:creationId xmlns:a16="http://schemas.microsoft.com/office/drawing/2014/main" id="{34A08D1E-37A6-4E0A-89C3-5C132E331DEA}"/>
                      </a:ext>
                    </a:extLst>
                  </p:cNvPr>
                  <p:cNvSpPr/>
                  <p:nvPr/>
                </p:nvSpPr>
                <p:spPr>
                  <a:xfrm>
                    <a:off x="5626061" y="1174324"/>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05" name="Freeform 1304">
                    <a:extLst>
                      <a:ext uri="{FF2B5EF4-FFF2-40B4-BE49-F238E27FC236}">
                        <a16:creationId xmlns:a16="http://schemas.microsoft.com/office/drawing/2014/main" id="{C8CCFDFA-7714-4BC6-9ADE-DB8998E34212}"/>
                      </a:ext>
                    </a:extLst>
                  </p:cNvPr>
                  <p:cNvSpPr/>
                  <p:nvPr/>
                </p:nvSpPr>
                <p:spPr>
                  <a:xfrm>
                    <a:off x="5615424" y="1184965"/>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83" name="Graphic 960">
                  <a:extLst>
                    <a:ext uri="{FF2B5EF4-FFF2-40B4-BE49-F238E27FC236}">
                      <a16:creationId xmlns:a16="http://schemas.microsoft.com/office/drawing/2014/main" id="{A2105D72-01DA-4DA6-B776-39430274ADED}"/>
                    </a:ext>
                  </a:extLst>
                </p:cNvPr>
                <p:cNvGrpSpPr/>
                <p:nvPr/>
              </p:nvGrpSpPr>
              <p:grpSpPr>
                <a:xfrm>
                  <a:off x="5620932" y="1174324"/>
                  <a:ext cx="21369" cy="21280"/>
                  <a:chOff x="5620932" y="1174324"/>
                  <a:chExt cx="21369" cy="21280"/>
                </a:xfrm>
              </p:grpSpPr>
              <p:sp>
                <p:nvSpPr>
                  <p:cNvPr id="202" name="Freeform 1306">
                    <a:extLst>
                      <a:ext uri="{FF2B5EF4-FFF2-40B4-BE49-F238E27FC236}">
                        <a16:creationId xmlns:a16="http://schemas.microsoft.com/office/drawing/2014/main" id="{6ED24FF6-B736-4A80-9FD4-CC2E98BD9A02}"/>
                      </a:ext>
                    </a:extLst>
                  </p:cNvPr>
                  <p:cNvSpPr/>
                  <p:nvPr/>
                </p:nvSpPr>
                <p:spPr>
                  <a:xfrm>
                    <a:off x="5631664" y="1174324"/>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03" name="Freeform 1307">
                    <a:extLst>
                      <a:ext uri="{FF2B5EF4-FFF2-40B4-BE49-F238E27FC236}">
                        <a16:creationId xmlns:a16="http://schemas.microsoft.com/office/drawing/2014/main" id="{1F8C7AD0-9FA4-4B9F-8D7F-4B86668F4B92}"/>
                      </a:ext>
                    </a:extLst>
                  </p:cNvPr>
                  <p:cNvSpPr/>
                  <p:nvPr/>
                </p:nvSpPr>
                <p:spPr>
                  <a:xfrm>
                    <a:off x="5620932" y="1184965"/>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84" name="Graphic 960">
                  <a:extLst>
                    <a:ext uri="{FF2B5EF4-FFF2-40B4-BE49-F238E27FC236}">
                      <a16:creationId xmlns:a16="http://schemas.microsoft.com/office/drawing/2014/main" id="{7E474AB8-6786-4CC6-BE32-A680209B6D2D}"/>
                    </a:ext>
                  </a:extLst>
                </p:cNvPr>
                <p:cNvGrpSpPr/>
                <p:nvPr/>
              </p:nvGrpSpPr>
              <p:grpSpPr>
                <a:xfrm>
                  <a:off x="5626916" y="1174324"/>
                  <a:ext cx="21274" cy="21280"/>
                  <a:chOff x="5626916" y="1174324"/>
                  <a:chExt cx="21274" cy="21280"/>
                </a:xfrm>
              </p:grpSpPr>
              <p:sp>
                <p:nvSpPr>
                  <p:cNvPr id="200" name="Freeform 1309">
                    <a:extLst>
                      <a:ext uri="{FF2B5EF4-FFF2-40B4-BE49-F238E27FC236}">
                        <a16:creationId xmlns:a16="http://schemas.microsoft.com/office/drawing/2014/main" id="{F12854BA-0C1E-4C24-B7F0-71AD1A55C6D8}"/>
                      </a:ext>
                    </a:extLst>
                  </p:cNvPr>
                  <p:cNvSpPr/>
                  <p:nvPr/>
                </p:nvSpPr>
                <p:spPr>
                  <a:xfrm>
                    <a:off x="5637553" y="1174324"/>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201" name="Freeform 1310">
                    <a:extLst>
                      <a:ext uri="{FF2B5EF4-FFF2-40B4-BE49-F238E27FC236}">
                        <a16:creationId xmlns:a16="http://schemas.microsoft.com/office/drawing/2014/main" id="{C9F716A5-6543-4EA4-BDCF-FC7A03175E42}"/>
                      </a:ext>
                    </a:extLst>
                  </p:cNvPr>
                  <p:cNvSpPr/>
                  <p:nvPr/>
                </p:nvSpPr>
                <p:spPr>
                  <a:xfrm>
                    <a:off x="5626916" y="1184965"/>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85" name="Graphic 960">
                  <a:extLst>
                    <a:ext uri="{FF2B5EF4-FFF2-40B4-BE49-F238E27FC236}">
                      <a16:creationId xmlns:a16="http://schemas.microsoft.com/office/drawing/2014/main" id="{C08D0F5B-3A9D-49EB-9DA6-54FA64733664}"/>
                    </a:ext>
                  </a:extLst>
                </p:cNvPr>
                <p:cNvGrpSpPr/>
                <p:nvPr/>
              </p:nvGrpSpPr>
              <p:grpSpPr>
                <a:xfrm>
                  <a:off x="5655313" y="1197885"/>
                  <a:ext cx="21274" cy="21280"/>
                  <a:chOff x="5655313" y="1197885"/>
                  <a:chExt cx="21274" cy="21280"/>
                </a:xfrm>
              </p:grpSpPr>
              <p:sp>
                <p:nvSpPr>
                  <p:cNvPr id="198" name="Freeform 1312">
                    <a:extLst>
                      <a:ext uri="{FF2B5EF4-FFF2-40B4-BE49-F238E27FC236}">
                        <a16:creationId xmlns:a16="http://schemas.microsoft.com/office/drawing/2014/main" id="{3C97AD32-7EE2-4042-A519-05A820C7E152}"/>
                      </a:ext>
                    </a:extLst>
                  </p:cNvPr>
                  <p:cNvSpPr/>
                  <p:nvPr/>
                </p:nvSpPr>
                <p:spPr>
                  <a:xfrm>
                    <a:off x="5665950" y="1197885"/>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199" name="Freeform 1313">
                    <a:extLst>
                      <a:ext uri="{FF2B5EF4-FFF2-40B4-BE49-F238E27FC236}">
                        <a16:creationId xmlns:a16="http://schemas.microsoft.com/office/drawing/2014/main" id="{AA95ADDA-487D-4D9E-AEA3-96FCEEAEADF1}"/>
                      </a:ext>
                    </a:extLst>
                  </p:cNvPr>
                  <p:cNvSpPr/>
                  <p:nvPr/>
                </p:nvSpPr>
                <p:spPr>
                  <a:xfrm>
                    <a:off x="5655313" y="1208526"/>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86" name="Graphic 960">
                  <a:extLst>
                    <a:ext uri="{FF2B5EF4-FFF2-40B4-BE49-F238E27FC236}">
                      <a16:creationId xmlns:a16="http://schemas.microsoft.com/office/drawing/2014/main" id="{98BC764B-7DF6-4237-977A-A94AB3DF257A}"/>
                    </a:ext>
                  </a:extLst>
                </p:cNvPr>
                <p:cNvGrpSpPr/>
                <p:nvPr/>
              </p:nvGrpSpPr>
              <p:grpSpPr>
                <a:xfrm>
                  <a:off x="5661676" y="1197885"/>
                  <a:ext cx="21274" cy="21280"/>
                  <a:chOff x="5661676" y="1197885"/>
                  <a:chExt cx="21274" cy="21280"/>
                </a:xfrm>
              </p:grpSpPr>
              <p:sp>
                <p:nvSpPr>
                  <p:cNvPr id="196" name="Freeform 1315">
                    <a:extLst>
                      <a:ext uri="{FF2B5EF4-FFF2-40B4-BE49-F238E27FC236}">
                        <a16:creationId xmlns:a16="http://schemas.microsoft.com/office/drawing/2014/main" id="{8911DBFB-A418-4181-9A3A-E1D71CEF6C03}"/>
                      </a:ext>
                    </a:extLst>
                  </p:cNvPr>
                  <p:cNvSpPr/>
                  <p:nvPr/>
                </p:nvSpPr>
                <p:spPr>
                  <a:xfrm>
                    <a:off x="5672313" y="1197885"/>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197" name="Freeform 1316">
                    <a:extLst>
                      <a:ext uri="{FF2B5EF4-FFF2-40B4-BE49-F238E27FC236}">
                        <a16:creationId xmlns:a16="http://schemas.microsoft.com/office/drawing/2014/main" id="{484593E0-02E8-4BE9-9748-191E7928E05C}"/>
                      </a:ext>
                    </a:extLst>
                  </p:cNvPr>
                  <p:cNvSpPr/>
                  <p:nvPr/>
                </p:nvSpPr>
                <p:spPr>
                  <a:xfrm>
                    <a:off x="5661676" y="1208526"/>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87" name="Graphic 960">
                  <a:extLst>
                    <a:ext uri="{FF2B5EF4-FFF2-40B4-BE49-F238E27FC236}">
                      <a16:creationId xmlns:a16="http://schemas.microsoft.com/office/drawing/2014/main" id="{1202D546-8FCE-496C-9A18-38D2784199C8}"/>
                    </a:ext>
                  </a:extLst>
                </p:cNvPr>
                <p:cNvGrpSpPr/>
                <p:nvPr/>
              </p:nvGrpSpPr>
              <p:grpSpPr>
                <a:xfrm>
                  <a:off x="5671458" y="1197885"/>
                  <a:ext cx="21369" cy="21280"/>
                  <a:chOff x="5671458" y="1197885"/>
                  <a:chExt cx="21369" cy="21280"/>
                </a:xfrm>
              </p:grpSpPr>
              <p:sp>
                <p:nvSpPr>
                  <p:cNvPr id="194" name="Freeform 1318">
                    <a:extLst>
                      <a:ext uri="{FF2B5EF4-FFF2-40B4-BE49-F238E27FC236}">
                        <a16:creationId xmlns:a16="http://schemas.microsoft.com/office/drawing/2014/main" id="{6E90E4F9-DF80-40D3-AD47-6586CBEAA240}"/>
                      </a:ext>
                    </a:extLst>
                  </p:cNvPr>
                  <p:cNvSpPr/>
                  <p:nvPr/>
                </p:nvSpPr>
                <p:spPr>
                  <a:xfrm>
                    <a:off x="5682190" y="1197885"/>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195" name="Freeform 1319">
                    <a:extLst>
                      <a:ext uri="{FF2B5EF4-FFF2-40B4-BE49-F238E27FC236}">
                        <a16:creationId xmlns:a16="http://schemas.microsoft.com/office/drawing/2014/main" id="{C4043FA3-9387-4DFB-8932-5A1D3130BEF1}"/>
                      </a:ext>
                    </a:extLst>
                  </p:cNvPr>
                  <p:cNvSpPr/>
                  <p:nvPr/>
                </p:nvSpPr>
                <p:spPr>
                  <a:xfrm>
                    <a:off x="5671458" y="1208526"/>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88" name="Graphic 960">
                  <a:extLst>
                    <a:ext uri="{FF2B5EF4-FFF2-40B4-BE49-F238E27FC236}">
                      <a16:creationId xmlns:a16="http://schemas.microsoft.com/office/drawing/2014/main" id="{A274C686-A01E-4B52-A218-737772817E4E}"/>
                    </a:ext>
                  </a:extLst>
                </p:cNvPr>
                <p:cNvGrpSpPr/>
                <p:nvPr/>
              </p:nvGrpSpPr>
              <p:grpSpPr>
                <a:xfrm>
                  <a:off x="5679816" y="1197885"/>
                  <a:ext cx="21274" cy="21280"/>
                  <a:chOff x="5679816" y="1197885"/>
                  <a:chExt cx="21274" cy="21280"/>
                </a:xfrm>
              </p:grpSpPr>
              <p:sp>
                <p:nvSpPr>
                  <p:cNvPr id="192" name="Freeform 1321">
                    <a:extLst>
                      <a:ext uri="{FF2B5EF4-FFF2-40B4-BE49-F238E27FC236}">
                        <a16:creationId xmlns:a16="http://schemas.microsoft.com/office/drawing/2014/main" id="{83E2EF77-BA2F-498E-A6D5-09BE23EDFB72}"/>
                      </a:ext>
                    </a:extLst>
                  </p:cNvPr>
                  <p:cNvSpPr/>
                  <p:nvPr/>
                </p:nvSpPr>
                <p:spPr>
                  <a:xfrm>
                    <a:off x="5690453" y="1197885"/>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193" name="Freeform 1322">
                    <a:extLst>
                      <a:ext uri="{FF2B5EF4-FFF2-40B4-BE49-F238E27FC236}">
                        <a16:creationId xmlns:a16="http://schemas.microsoft.com/office/drawing/2014/main" id="{1A679DE2-F6D7-49BB-A85C-B664AC8E22A2}"/>
                      </a:ext>
                    </a:extLst>
                  </p:cNvPr>
                  <p:cNvSpPr/>
                  <p:nvPr/>
                </p:nvSpPr>
                <p:spPr>
                  <a:xfrm>
                    <a:off x="5679816" y="1208526"/>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89" name="Graphic 960">
                  <a:extLst>
                    <a:ext uri="{FF2B5EF4-FFF2-40B4-BE49-F238E27FC236}">
                      <a16:creationId xmlns:a16="http://schemas.microsoft.com/office/drawing/2014/main" id="{7E002912-AAA2-45B2-B587-AECEBE612569}"/>
                    </a:ext>
                  </a:extLst>
                </p:cNvPr>
                <p:cNvGrpSpPr/>
                <p:nvPr/>
              </p:nvGrpSpPr>
              <p:grpSpPr>
                <a:xfrm>
                  <a:off x="5685704" y="1197885"/>
                  <a:ext cx="21369" cy="21280"/>
                  <a:chOff x="5685704" y="1197885"/>
                  <a:chExt cx="21369" cy="21280"/>
                </a:xfrm>
              </p:grpSpPr>
              <p:sp>
                <p:nvSpPr>
                  <p:cNvPr id="190" name="Freeform 1324">
                    <a:extLst>
                      <a:ext uri="{FF2B5EF4-FFF2-40B4-BE49-F238E27FC236}">
                        <a16:creationId xmlns:a16="http://schemas.microsoft.com/office/drawing/2014/main" id="{BC3E45BA-4527-4E2D-BCFC-387F687C52A3}"/>
                      </a:ext>
                    </a:extLst>
                  </p:cNvPr>
                  <p:cNvSpPr/>
                  <p:nvPr/>
                </p:nvSpPr>
                <p:spPr>
                  <a:xfrm>
                    <a:off x="5696342" y="1197885"/>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191" name="Freeform 1325">
                    <a:extLst>
                      <a:ext uri="{FF2B5EF4-FFF2-40B4-BE49-F238E27FC236}">
                        <a16:creationId xmlns:a16="http://schemas.microsoft.com/office/drawing/2014/main" id="{4B414FF0-2A0C-4D1B-BFB9-A083DF43C599}"/>
                      </a:ext>
                    </a:extLst>
                  </p:cNvPr>
                  <p:cNvSpPr/>
                  <p:nvPr/>
                </p:nvSpPr>
                <p:spPr>
                  <a:xfrm>
                    <a:off x="5685704" y="1208526"/>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B300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grpSp>
        <p:grpSp>
          <p:nvGrpSpPr>
            <p:cNvPr id="384" name="Group 383">
              <a:extLst>
                <a:ext uri="{FF2B5EF4-FFF2-40B4-BE49-F238E27FC236}">
                  <a16:creationId xmlns:a16="http://schemas.microsoft.com/office/drawing/2014/main" id="{88065282-3CAA-473B-BFCB-2EBC90BEB25B}"/>
                </a:ext>
              </a:extLst>
            </p:cNvPr>
            <p:cNvGrpSpPr/>
            <p:nvPr/>
          </p:nvGrpSpPr>
          <p:grpSpPr>
            <a:xfrm>
              <a:off x="1108929" y="1149561"/>
              <a:ext cx="4968640" cy="1614584"/>
              <a:chOff x="3459000" y="1495261"/>
              <a:chExt cx="2515099" cy="1120095"/>
            </a:xfrm>
          </p:grpSpPr>
          <p:sp>
            <p:nvSpPr>
              <p:cNvPr id="385" name="Freeform 1912">
                <a:extLst>
                  <a:ext uri="{FF2B5EF4-FFF2-40B4-BE49-F238E27FC236}">
                    <a16:creationId xmlns:a16="http://schemas.microsoft.com/office/drawing/2014/main" id="{AC7F6411-EBD0-486B-BD6E-C10D502F0716}"/>
                  </a:ext>
                </a:extLst>
              </p:cNvPr>
              <p:cNvSpPr/>
              <p:nvPr/>
            </p:nvSpPr>
            <p:spPr>
              <a:xfrm>
                <a:off x="3461185" y="1506376"/>
                <a:ext cx="2507691" cy="1098339"/>
              </a:xfrm>
              <a:custGeom>
                <a:avLst/>
                <a:gdLst>
                  <a:gd name="connsiteX0" fmla="*/ 0 w 2507691"/>
                  <a:gd name="connsiteY0" fmla="*/ 0 h 1098339"/>
                  <a:gd name="connsiteX1" fmla="*/ 177601 w 2507691"/>
                  <a:gd name="connsiteY1" fmla="*/ 0 h 1098339"/>
                  <a:gd name="connsiteX2" fmla="*/ 177601 w 2507691"/>
                  <a:gd name="connsiteY2" fmla="*/ 14251 h 1098339"/>
                  <a:gd name="connsiteX3" fmla="*/ 229742 w 2507691"/>
                  <a:gd name="connsiteY3" fmla="*/ 14251 h 1098339"/>
                  <a:gd name="connsiteX4" fmla="*/ 229742 w 2507691"/>
                  <a:gd name="connsiteY4" fmla="*/ 28406 h 1098339"/>
                  <a:gd name="connsiteX5" fmla="*/ 354728 w 2507691"/>
                  <a:gd name="connsiteY5" fmla="*/ 28406 h 1098339"/>
                  <a:gd name="connsiteX6" fmla="*/ 354728 w 2507691"/>
                  <a:gd name="connsiteY6" fmla="*/ 41897 h 1098339"/>
                  <a:gd name="connsiteX7" fmla="*/ 389203 w 2507691"/>
                  <a:gd name="connsiteY7" fmla="*/ 41897 h 1098339"/>
                  <a:gd name="connsiteX8" fmla="*/ 389203 w 2507691"/>
                  <a:gd name="connsiteY8" fmla="*/ 56052 h 1098339"/>
                  <a:gd name="connsiteX9" fmla="*/ 406298 w 2507691"/>
                  <a:gd name="connsiteY9" fmla="*/ 56052 h 1098339"/>
                  <a:gd name="connsiteX10" fmla="*/ 406298 w 2507691"/>
                  <a:gd name="connsiteY10" fmla="*/ 70303 h 1098339"/>
                  <a:gd name="connsiteX11" fmla="*/ 444003 w 2507691"/>
                  <a:gd name="connsiteY11" fmla="*/ 70303 h 1098339"/>
                  <a:gd name="connsiteX12" fmla="*/ 444003 w 2507691"/>
                  <a:gd name="connsiteY12" fmla="*/ 86644 h 1098339"/>
                  <a:gd name="connsiteX13" fmla="*/ 454260 w 2507691"/>
                  <a:gd name="connsiteY13" fmla="*/ 86644 h 1098339"/>
                  <a:gd name="connsiteX14" fmla="*/ 454260 w 2507691"/>
                  <a:gd name="connsiteY14" fmla="*/ 100609 h 1098339"/>
                  <a:gd name="connsiteX15" fmla="*/ 478953 w 2507691"/>
                  <a:gd name="connsiteY15" fmla="*/ 100609 h 1098339"/>
                  <a:gd name="connsiteX16" fmla="*/ 478953 w 2507691"/>
                  <a:gd name="connsiteY16" fmla="*/ 115050 h 1098339"/>
                  <a:gd name="connsiteX17" fmla="*/ 486361 w 2507691"/>
                  <a:gd name="connsiteY17" fmla="*/ 115050 h 1098339"/>
                  <a:gd name="connsiteX18" fmla="*/ 486361 w 2507691"/>
                  <a:gd name="connsiteY18" fmla="*/ 128445 h 1098339"/>
                  <a:gd name="connsiteX19" fmla="*/ 519507 w 2507691"/>
                  <a:gd name="connsiteY19" fmla="*/ 128445 h 1098339"/>
                  <a:gd name="connsiteX20" fmla="*/ 519507 w 2507691"/>
                  <a:gd name="connsiteY20" fmla="*/ 142411 h 1098339"/>
                  <a:gd name="connsiteX21" fmla="*/ 559301 w 2507691"/>
                  <a:gd name="connsiteY21" fmla="*/ 142411 h 1098339"/>
                  <a:gd name="connsiteX22" fmla="*/ 559301 w 2507691"/>
                  <a:gd name="connsiteY22" fmla="*/ 156661 h 1098339"/>
                  <a:gd name="connsiteX23" fmla="*/ 572123 w 2507691"/>
                  <a:gd name="connsiteY23" fmla="*/ 156661 h 1098339"/>
                  <a:gd name="connsiteX24" fmla="*/ 572123 w 2507691"/>
                  <a:gd name="connsiteY24" fmla="*/ 171672 h 1098339"/>
                  <a:gd name="connsiteX25" fmla="*/ 579246 w 2507691"/>
                  <a:gd name="connsiteY25" fmla="*/ 171672 h 1098339"/>
                  <a:gd name="connsiteX26" fmla="*/ 579246 w 2507691"/>
                  <a:gd name="connsiteY26" fmla="*/ 186398 h 1098339"/>
                  <a:gd name="connsiteX27" fmla="*/ 595297 w 2507691"/>
                  <a:gd name="connsiteY27" fmla="*/ 186398 h 1098339"/>
                  <a:gd name="connsiteX28" fmla="*/ 595297 w 2507691"/>
                  <a:gd name="connsiteY28" fmla="*/ 199318 h 1098339"/>
                  <a:gd name="connsiteX29" fmla="*/ 625593 w 2507691"/>
                  <a:gd name="connsiteY29" fmla="*/ 199318 h 1098339"/>
                  <a:gd name="connsiteX30" fmla="*/ 625593 w 2507691"/>
                  <a:gd name="connsiteY30" fmla="*/ 213759 h 1098339"/>
                  <a:gd name="connsiteX31" fmla="*/ 658169 w 2507691"/>
                  <a:gd name="connsiteY31" fmla="*/ 213759 h 1098339"/>
                  <a:gd name="connsiteX32" fmla="*/ 658169 w 2507691"/>
                  <a:gd name="connsiteY32" fmla="*/ 228484 h 1098339"/>
                  <a:gd name="connsiteX33" fmla="*/ 693500 w 2507691"/>
                  <a:gd name="connsiteY33" fmla="*/ 228484 h 1098339"/>
                  <a:gd name="connsiteX34" fmla="*/ 693500 w 2507691"/>
                  <a:gd name="connsiteY34" fmla="*/ 242450 h 1098339"/>
                  <a:gd name="connsiteX35" fmla="*/ 697393 w 2507691"/>
                  <a:gd name="connsiteY35" fmla="*/ 242450 h 1098339"/>
                  <a:gd name="connsiteX36" fmla="*/ 697393 w 2507691"/>
                  <a:gd name="connsiteY36" fmla="*/ 256415 h 1098339"/>
                  <a:gd name="connsiteX37" fmla="*/ 708505 w 2507691"/>
                  <a:gd name="connsiteY37" fmla="*/ 256415 h 1098339"/>
                  <a:gd name="connsiteX38" fmla="*/ 708505 w 2507691"/>
                  <a:gd name="connsiteY38" fmla="*/ 270666 h 1098339"/>
                  <a:gd name="connsiteX39" fmla="*/ 754568 w 2507691"/>
                  <a:gd name="connsiteY39" fmla="*/ 270666 h 1098339"/>
                  <a:gd name="connsiteX40" fmla="*/ 754568 w 2507691"/>
                  <a:gd name="connsiteY40" fmla="*/ 285677 h 1098339"/>
                  <a:gd name="connsiteX41" fmla="*/ 763210 w 2507691"/>
                  <a:gd name="connsiteY41" fmla="*/ 285677 h 1098339"/>
                  <a:gd name="connsiteX42" fmla="*/ 763210 w 2507691"/>
                  <a:gd name="connsiteY42" fmla="*/ 299832 h 1098339"/>
                  <a:gd name="connsiteX43" fmla="*/ 799585 w 2507691"/>
                  <a:gd name="connsiteY43" fmla="*/ 299832 h 1098339"/>
                  <a:gd name="connsiteX44" fmla="*/ 799585 w 2507691"/>
                  <a:gd name="connsiteY44" fmla="*/ 311708 h 1098339"/>
                  <a:gd name="connsiteX45" fmla="*/ 817725 w 2507691"/>
                  <a:gd name="connsiteY45" fmla="*/ 311708 h 1098339"/>
                  <a:gd name="connsiteX46" fmla="*/ 817725 w 2507691"/>
                  <a:gd name="connsiteY46" fmla="*/ 326148 h 1098339"/>
                  <a:gd name="connsiteX47" fmla="*/ 827983 w 2507691"/>
                  <a:gd name="connsiteY47" fmla="*/ 326148 h 1098339"/>
                  <a:gd name="connsiteX48" fmla="*/ 827983 w 2507691"/>
                  <a:gd name="connsiteY48" fmla="*/ 340969 h 1098339"/>
                  <a:gd name="connsiteX49" fmla="*/ 863218 w 2507691"/>
                  <a:gd name="connsiteY49" fmla="*/ 340969 h 1098339"/>
                  <a:gd name="connsiteX50" fmla="*/ 863218 w 2507691"/>
                  <a:gd name="connsiteY50" fmla="*/ 354935 h 1098339"/>
                  <a:gd name="connsiteX51" fmla="*/ 905386 w 2507691"/>
                  <a:gd name="connsiteY51" fmla="*/ 354935 h 1098339"/>
                  <a:gd name="connsiteX52" fmla="*/ 905386 w 2507691"/>
                  <a:gd name="connsiteY52" fmla="*/ 369375 h 1098339"/>
                  <a:gd name="connsiteX53" fmla="*/ 922482 w 2507691"/>
                  <a:gd name="connsiteY53" fmla="*/ 369375 h 1098339"/>
                  <a:gd name="connsiteX54" fmla="*/ 922482 w 2507691"/>
                  <a:gd name="connsiteY54" fmla="*/ 383341 h 1098339"/>
                  <a:gd name="connsiteX55" fmla="*/ 944326 w 2507691"/>
                  <a:gd name="connsiteY55" fmla="*/ 383341 h 1098339"/>
                  <a:gd name="connsiteX56" fmla="*/ 944326 w 2507691"/>
                  <a:gd name="connsiteY56" fmla="*/ 397496 h 1098339"/>
                  <a:gd name="connsiteX57" fmla="*/ 963795 w 2507691"/>
                  <a:gd name="connsiteY57" fmla="*/ 397496 h 1098339"/>
                  <a:gd name="connsiteX58" fmla="*/ 963795 w 2507691"/>
                  <a:gd name="connsiteY58" fmla="*/ 412792 h 1098339"/>
                  <a:gd name="connsiteX59" fmla="*/ 967974 w 2507691"/>
                  <a:gd name="connsiteY59" fmla="*/ 412792 h 1098339"/>
                  <a:gd name="connsiteX60" fmla="*/ 967974 w 2507691"/>
                  <a:gd name="connsiteY60" fmla="*/ 425997 h 1098339"/>
                  <a:gd name="connsiteX61" fmla="*/ 983740 w 2507691"/>
                  <a:gd name="connsiteY61" fmla="*/ 425997 h 1098339"/>
                  <a:gd name="connsiteX62" fmla="*/ 983740 w 2507691"/>
                  <a:gd name="connsiteY62" fmla="*/ 440153 h 1098339"/>
                  <a:gd name="connsiteX63" fmla="*/ 1034551 w 2507691"/>
                  <a:gd name="connsiteY63" fmla="*/ 440153 h 1098339"/>
                  <a:gd name="connsiteX64" fmla="*/ 1034551 w 2507691"/>
                  <a:gd name="connsiteY64" fmla="*/ 454689 h 1098339"/>
                  <a:gd name="connsiteX65" fmla="*/ 1040629 w 2507691"/>
                  <a:gd name="connsiteY65" fmla="*/ 454689 h 1098339"/>
                  <a:gd name="connsiteX66" fmla="*/ 1040629 w 2507691"/>
                  <a:gd name="connsiteY66" fmla="*/ 469984 h 1098339"/>
                  <a:gd name="connsiteX67" fmla="*/ 1061713 w 2507691"/>
                  <a:gd name="connsiteY67" fmla="*/ 469984 h 1098339"/>
                  <a:gd name="connsiteX68" fmla="*/ 1061713 w 2507691"/>
                  <a:gd name="connsiteY68" fmla="*/ 483380 h 1098339"/>
                  <a:gd name="connsiteX69" fmla="*/ 1106446 w 2507691"/>
                  <a:gd name="connsiteY69" fmla="*/ 483380 h 1098339"/>
                  <a:gd name="connsiteX70" fmla="*/ 1106446 w 2507691"/>
                  <a:gd name="connsiteY70" fmla="*/ 498105 h 1098339"/>
                  <a:gd name="connsiteX71" fmla="*/ 1116418 w 2507691"/>
                  <a:gd name="connsiteY71" fmla="*/ 498105 h 1098339"/>
                  <a:gd name="connsiteX72" fmla="*/ 1116418 w 2507691"/>
                  <a:gd name="connsiteY72" fmla="*/ 511501 h 1098339"/>
                  <a:gd name="connsiteX73" fmla="*/ 1143771 w 2507691"/>
                  <a:gd name="connsiteY73" fmla="*/ 511501 h 1098339"/>
                  <a:gd name="connsiteX74" fmla="*/ 1143771 w 2507691"/>
                  <a:gd name="connsiteY74" fmla="*/ 526037 h 1098339"/>
                  <a:gd name="connsiteX75" fmla="*/ 1148045 w 2507691"/>
                  <a:gd name="connsiteY75" fmla="*/ 526037 h 1098339"/>
                  <a:gd name="connsiteX76" fmla="*/ 1148045 w 2507691"/>
                  <a:gd name="connsiteY76" fmla="*/ 540192 h 1098339"/>
                  <a:gd name="connsiteX77" fmla="*/ 1167989 w 2507691"/>
                  <a:gd name="connsiteY77" fmla="*/ 540192 h 1098339"/>
                  <a:gd name="connsiteX78" fmla="*/ 1167989 w 2507691"/>
                  <a:gd name="connsiteY78" fmla="*/ 554158 h 1098339"/>
                  <a:gd name="connsiteX79" fmla="*/ 1181476 w 2507691"/>
                  <a:gd name="connsiteY79" fmla="*/ 554158 h 1098339"/>
                  <a:gd name="connsiteX80" fmla="*/ 1181476 w 2507691"/>
                  <a:gd name="connsiteY80" fmla="*/ 568693 h 1098339"/>
                  <a:gd name="connsiteX81" fmla="*/ 1224594 w 2507691"/>
                  <a:gd name="connsiteY81" fmla="*/ 568693 h 1098339"/>
                  <a:gd name="connsiteX82" fmla="*/ 1224594 w 2507691"/>
                  <a:gd name="connsiteY82" fmla="*/ 583134 h 1098339"/>
                  <a:gd name="connsiteX83" fmla="*/ 1286707 w 2507691"/>
                  <a:gd name="connsiteY83" fmla="*/ 583134 h 1098339"/>
                  <a:gd name="connsiteX84" fmla="*/ 1286707 w 2507691"/>
                  <a:gd name="connsiteY84" fmla="*/ 597669 h 1098339"/>
                  <a:gd name="connsiteX85" fmla="*/ 1332484 w 2507691"/>
                  <a:gd name="connsiteY85" fmla="*/ 597669 h 1098339"/>
                  <a:gd name="connsiteX86" fmla="*/ 1332484 w 2507691"/>
                  <a:gd name="connsiteY86" fmla="*/ 611825 h 1098339"/>
                  <a:gd name="connsiteX87" fmla="*/ 1337803 w 2507691"/>
                  <a:gd name="connsiteY87" fmla="*/ 611825 h 1098339"/>
                  <a:gd name="connsiteX88" fmla="*/ 1337803 w 2507691"/>
                  <a:gd name="connsiteY88" fmla="*/ 625791 h 1098339"/>
                  <a:gd name="connsiteX89" fmla="*/ 1373038 w 2507691"/>
                  <a:gd name="connsiteY89" fmla="*/ 625791 h 1098339"/>
                  <a:gd name="connsiteX90" fmla="*/ 1373038 w 2507691"/>
                  <a:gd name="connsiteY90" fmla="*/ 641086 h 1098339"/>
                  <a:gd name="connsiteX91" fmla="*/ 1399346 w 2507691"/>
                  <a:gd name="connsiteY91" fmla="*/ 641086 h 1098339"/>
                  <a:gd name="connsiteX92" fmla="*/ 1399346 w 2507691"/>
                  <a:gd name="connsiteY92" fmla="*/ 655052 h 1098339"/>
                  <a:gd name="connsiteX93" fmla="*/ 1403525 w 2507691"/>
                  <a:gd name="connsiteY93" fmla="*/ 655052 h 1098339"/>
                  <a:gd name="connsiteX94" fmla="*/ 1403525 w 2507691"/>
                  <a:gd name="connsiteY94" fmla="*/ 683173 h 1098339"/>
                  <a:gd name="connsiteX95" fmla="*/ 1469626 w 2507691"/>
                  <a:gd name="connsiteY95" fmla="*/ 683173 h 1098339"/>
                  <a:gd name="connsiteX96" fmla="*/ 1469626 w 2507691"/>
                  <a:gd name="connsiteY96" fmla="*/ 697423 h 1098339"/>
                  <a:gd name="connsiteX97" fmla="*/ 1489856 w 2507691"/>
                  <a:gd name="connsiteY97" fmla="*/ 697423 h 1098339"/>
                  <a:gd name="connsiteX98" fmla="*/ 1489856 w 2507691"/>
                  <a:gd name="connsiteY98" fmla="*/ 711864 h 1098339"/>
                  <a:gd name="connsiteX99" fmla="*/ 1503342 w 2507691"/>
                  <a:gd name="connsiteY99" fmla="*/ 711864 h 1098339"/>
                  <a:gd name="connsiteX100" fmla="*/ 1503342 w 2507691"/>
                  <a:gd name="connsiteY100" fmla="*/ 726115 h 1098339"/>
                  <a:gd name="connsiteX101" fmla="*/ 1573623 w 2507691"/>
                  <a:gd name="connsiteY101" fmla="*/ 726115 h 1098339"/>
                  <a:gd name="connsiteX102" fmla="*/ 1573623 w 2507691"/>
                  <a:gd name="connsiteY102" fmla="*/ 740555 h 1098339"/>
                  <a:gd name="connsiteX103" fmla="*/ 1589388 w 2507691"/>
                  <a:gd name="connsiteY103" fmla="*/ 740555 h 1098339"/>
                  <a:gd name="connsiteX104" fmla="*/ 1589388 w 2507691"/>
                  <a:gd name="connsiteY104" fmla="*/ 754806 h 1098339"/>
                  <a:gd name="connsiteX105" fmla="*/ 1680468 w 2507691"/>
                  <a:gd name="connsiteY105" fmla="*/ 754806 h 1098339"/>
                  <a:gd name="connsiteX106" fmla="*/ 1680468 w 2507691"/>
                  <a:gd name="connsiteY106" fmla="*/ 769816 h 1098339"/>
                  <a:gd name="connsiteX107" fmla="*/ 1704402 w 2507691"/>
                  <a:gd name="connsiteY107" fmla="*/ 769816 h 1098339"/>
                  <a:gd name="connsiteX108" fmla="*/ 1704402 w 2507691"/>
                  <a:gd name="connsiteY108" fmla="*/ 783782 h 1098339"/>
                  <a:gd name="connsiteX109" fmla="*/ 1722257 w 2507691"/>
                  <a:gd name="connsiteY109" fmla="*/ 783782 h 1098339"/>
                  <a:gd name="connsiteX110" fmla="*/ 1722257 w 2507691"/>
                  <a:gd name="connsiteY110" fmla="*/ 797463 h 1098339"/>
                  <a:gd name="connsiteX111" fmla="*/ 1740207 w 2507691"/>
                  <a:gd name="connsiteY111" fmla="*/ 797463 h 1098339"/>
                  <a:gd name="connsiteX112" fmla="*/ 1740207 w 2507691"/>
                  <a:gd name="connsiteY112" fmla="*/ 812473 h 1098339"/>
                  <a:gd name="connsiteX113" fmla="*/ 1755213 w 2507691"/>
                  <a:gd name="connsiteY113" fmla="*/ 812473 h 1098339"/>
                  <a:gd name="connsiteX114" fmla="*/ 1755213 w 2507691"/>
                  <a:gd name="connsiteY114" fmla="*/ 826154 h 1098339"/>
                  <a:gd name="connsiteX115" fmla="*/ 1784940 w 2507691"/>
                  <a:gd name="connsiteY115" fmla="*/ 826154 h 1098339"/>
                  <a:gd name="connsiteX116" fmla="*/ 1784940 w 2507691"/>
                  <a:gd name="connsiteY116" fmla="*/ 839834 h 1098339"/>
                  <a:gd name="connsiteX117" fmla="*/ 1801465 w 2507691"/>
                  <a:gd name="connsiteY117" fmla="*/ 839834 h 1098339"/>
                  <a:gd name="connsiteX118" fmla="*/ 1801465 w 2507691"/>
                  <a:gd name="connsiteY118" fmla="*/ 856460 h 1098339"/>
                  <a:gd name="connsiteX119" fmla="*/ 1806499 w 2507691"/>
                  <a:gd name="connsiteY119" fmla="*/ 856460 h 1098339"/>
                  <a:gd name="connsiteX120" fmla="*/ 1806499 w 2507691"/>
                  <a:gd name="connsiteY120" fmla="*/ 871186 h 1098339"/>
                  <a:gd name="connsiteX121" fmla="*/ 1811248 w 2507691"/>
                  <a:gd name="connsiteY121" fmla="*/ 871186 h 1098339"/>
                  <a:gd name="connsiteX122" fmla="*/ 1811248 w 2507691"/>
                  <a:gd name="connsiteY122" fmla="*/ 887526 h 1098339"/>
                  <a:gd name="connsiteX123" fmla="*/ 1833092 w 2507691"/>
                  <a:gd name="connsiteY123" fmla="*/ 887526 h 1098339"/>
                  <a:gd name="connsiteX124" fmla="*/ 1833092 w 2507691"/>
                  <a:gd name="connsiteY124" fmla="*/ 902252 h 1098339"/>
                  <a:gd name="connsiteX125" fmla="*/ 1840500 w 2507691"/>
                  <a:gd name="connsiteY125" fmla="*/ 902252 h 1098339"/>
                  <a:gd name="connsiteX126" fmla="*/ 1840500 w 2507691"/>
                  <a:gd name="connsiteY126" fmla="*/ 917547 h 1098339"/>
                  <a:gd name="connsiteX127" fmla="*/ 1861774 w 2507691"/>
                  <a:gd name="connsiteY127" fmla="*/ 917547 h 1098339"/>
                  <a:gd name="connsiteX128" fmla="*/ 1861774 w 2507691"/>
                  <a:gd name="connsiteY128" fmla="*/ 935123 h 1098339"/>
                  <a:gd name="connsiteX129" fmla="*/ 1945256 w 2507691"/>
                  <a:gd name="connsiteY129" fmla="*/ 935123 h 1098339"/>
                  <a:gd name="connsiteX130" fmla="*/ 1945256 w 2507691"/>
                  <a:gd name="connsiteY130" fmla="*/ 955454 h 1098339"/>
                  <a:gd name="connsiteX131" fmla="*/ 2128080 w 2507691"/>
                  <a:gd name="connsiteY131" fmla="*/ 955454 h 1098339"/>
                  <a:gd name="connsiteX132" fmla="*/ 2128080 w 2507691"/>
                  <a:gd name="connsiteY132" fmla="*/ 995451 h 1098339"/>
                  <a:gd name="connsiteX133" fmla="*/ 2160467 w 2507691"/>
                  <a:gd name="connsiteY133" fmla="*/ 995451 h 1098339"/>
                  <a:gd name="connsiteX134" fmla="*/ 2160467 w 2507691"/>
                  <a:gd name="connsiteY134" fmla="*/ 1041242 h 1098339"/>
                  <a:gd name="connsiteX135" fmla="*/ 2174998 w 2507691"/>
                  <a:gd name="connsiteY135" fmla="*/ 1041242 h 1098339"/>
                  <a:gd name="connsiteX136" fmla="*/ 2174998 w 2507691"/>
                  <a:gd name="connsiteY136" fmla="*/ 1098340 h 1098339"/>
                  <a:gd name="connsiteX137" fmla="*/ 2507691 w 2507691"/>
                  <a:gd name="connsiteY137" fmla="*/ 1098340 h 109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2507691" h="1098339">
                    <a:moveTo>
                      <a:pt x="0" y="0"/>
                    </a:moveTo>
                    <a:lnTo>
                      <a:pt x="177601" y="0"/>
                    </a:lnTo>
                    <a:lnTo>
                      <a:pt x="177601" y="14251"/>
                    </a:lnTo>
                    <a:lnTo>
                      <a:pt x="229742" y="14251"/>
                    </a:lnTo>
                    <a:lnTo>
                      <a:pt x="229742" y="28406"/>
                    </a:lnTo>
                    <a:lnTo>
                      <a:pt x="354728" y="28406"/>
                    </a:lnTo>
                    <a:lnTo>
                      <a:pt x="354728" y="41897"/>
                    </a:lnTo>
                    <a:lnTo>
                      <a:pt x="389203" y="41897"/>
                    </a:lnTo>
                    <a:lnTo>
                      <a:pt x="389203" y="56052"/>
                    </a:lnTo>
                    <a:lnTo>
                      <a:pt x="406298" y="56052"/>
                    </a:lnTo>
                    <a:lnTo>
                      <a:pt x="406298" y="70303"/>
                    </a:lnTo>
                    <a:lnTo>
                      <a:pt x="444003" y="70303"/>
                    </a:lnTo>
                    <a:lnTo>
                      <a:pt x="444003" y="86644"/>
                    </a:lnTo>
                    <a:lnTo>
                      <a:pt x="454260" y="86644"/>
                    </a:lnTo>
                    <a:lnTo>
                      <a:pt x="454260" y="100609"/>
                    </a:lnTo>
                    <a:lnTo>
                      <a:pt x="478953" y="100609"/>
                    </a:lnTo>
                    <a:lnTo>
                      <a:pt x="478953" y="115050"/>
                    </a:lnTo>
                    <a:lnTo>
                      <a:pt x="486361" y="115050"/>
                    </a:lnTo>
                    <a:lnTo>
                      <a:pt x="486361" y="128445"/>
                    </a:lnTo>
                    <a:lnTo>
                      <a:pt x="519507" y="128445"/>
                    </a:lnTo>
                    <a:lnTo>
                      <a:pt x="519507" y="142411"/>
                    </a:lnTo>
                    <a:lnTo>
                      <a:pt x="559301" y="142411"/>
                    </a:lnTo>
                    <a:lnTo>
                      <a:pt x="559301" y="156661"/>
                    </a:lnTo>
                    <a:lnTo>
                      <a:pt x="572123" y="156661"/>
                    </a:lnTo>
                    <a:lnTo>
                      <a:pt x="572123" y="171672"/>
                    </a:lnTo>
                    <a:lnTo>
                      <a:pt x="579246" y="171672"/>
                    </a:lnTo>
                    <a:lnTo>
                      <a:pt x="579246" y="186398"/>
                    </a:lnTo>
                    <a:lnTo>
                      <a:pt x="595297" y="186398"/>
                    </a:lnTo>
                    <a:lnTo>
                      <a:pt x="595297" y="199318"/>
                    </a:lnTo>
                    <a:lnTo>
                      <a:pt x="625593" y="199318"/>
                    </a:lnTo>
                    <a:lnTo>
                      <a:pt x="625593" y="213759"/>
                    </a:lnTo>
                    <a:lnTo>
                      <a:pt x="658169" y="213759"/>
                    </a:lnTo>
                    <a:lnTo>
                      <a:pt x="658169" y="228484"/>
                    </a:lnTo>
                    <a:lnTo>
                      <a:pt x="693500" y="228484"/>
                    </a:lnTo>
                    <a:lnTo>
                      <a:pt x="693500" y="242450"/>
                    </a:lnTo>
                    <a:lnTo>
                      <a:pt x="697393" y="242450"/>
                    </a:lnTo>
                    <a:lnTo>
                      <a:pt x="697393" y="256415"/>
                    </a:lnTo>
                    <a:lnTo>
                      <a:pt x="708505" y="256415"/>
                    </a:lnTo>
                    <a:lnTo>
                      <a:pt x="708505" y="270666"/>
                    </a:lnTo>
                    <a:lnTo>
                      <a:pt x="754568" y="270666"/>
                    </a:lnTo>
                    <a:lnTo>
                      <a:pt x="754568" y="285677"/>
                    </a:lnTo>
                    <a:lnTo>
                      <a:pt x="763210" y="285677"/>
                    </a:lnTo>
                    <a:lnTo>
                      <a:pt x="763210" y="299832"/>
                    </a:lnTo>
                    <a:lnTo>
                      <a:pt x="799585" y="299832"/>
                    </a:lnTo>
                    <a:lnTo>
                      <a:pt x="799585" y="311708"/>
                    </a:lnTo>
                    <a:lnTo>
                      <a:pt x="817725" y="311708"/>
                    </a:lnTo>
                    <a:lnTo>
                      <a:pt x="817725" y="326148"/>
                    </a:lnTo>
                    <a:lnTo>
                      <a:pt x="827983" y="326148"/>
                    </a:lnTo>
                    <a:lnTo>
                      <a:pt x="827983" y="340969"/>
                    </a:lnTo>
                    <a:lnTo>
                      <a:pt x="863218" y="340969"/>
                    </a:lnTo>
                    <a:lnTo>
                      <a:pt x="863218" y="354935"/>
                    </a:lnTo>
                    <a:lnTo>
                      <a:pt x="905386" y="354935"/>
                    </a:lnTo>
                    <a:lnTo>
                      <a:pt x="905386" y="369375"/>
                    </a:lnTo>
                    <a:lnTo>
                      <a:pt x="922482" y="369375"/>
                    </a:lnTo>
                    <a:lnTo>
                      <a:pt x="922482" y="383341"/>
                    </a:lnTo>
                    <a:lnTo>
                      <a:pt x="944326" y="383341"/>
                    </a:lnTo>
                    <a:lnTo>
                      <a:pt x="944326" y="397496"/>
                    </a:lnTo>
                    <a:lnTo>
                      <a:pt x="963795" y="397496"/>
                    </a:lnTo>
                    <a:lnTo>
                      <a:pt x="963795" y="412792"/>
                    </a:lnTo>
                    <a:lnTo>
                      <a:pt x="967974" y="412792"/>
                    </a:lnTo>
                    <a:lnTo>
                      <a:pt x="967974" y="425997"/>
                    </a:lnTo>
                    <a:lnTo>
                      <a:pt x="983740" y="425997"/>
                    </a:lnTo>
                    <a:lnTo>
                      <a:pt x="983740" y="440153"/>
                    </a:lnTo>
                    <a:lnTo>
                      <a:pt x="1034551" y="440153"/>
                    </a:lnTo>
                    <a:lnTo>
                      <a:pt x="1034551" y="454689"/>
                    </a:lnTo>
                    <a:lnTo>
                      <a:pt x="1040629" y="454689"/>
                    </a:lnTo>
                    <a:lnTo>
                      <a:pt x="1040629" y="469984"/>
                    </a:lnTo>
                    <a:lnTo>
                      <a:pt x="1061713" y="469984"/>
                    </a:lnTo>
                    <a:lnTo>
                      <a:pt x="1061713" y="483380"/>
                    </a:lnTo>
                    <a:lnTo>
                      <a:pt x="1106446" y="483380"/>
                    </a:lnTo>
                    <a:lnTo>
                      <a:pt x="1106446" y="498105"/>
                    </a:lnTo>
                    <a:lnTo>
                      <a:pt x="1116418" y="498105"/>
                    </a:lnTo>
                    <a:lnTo>
                      <a:pt x="1116418" y="511501"/>
                    </a:lnTo>
                    <a:lnTo>
                      <a:pt x="1143771" y="511501"/>
                    </a:lnTo>
                    <a:lnTo>
                      <a:pt x="1143771" y="526037"/>
                    </a:lnTo>
                    <a:lnTo>
                      <a:pt x="1148045" y="526037"/>
                    </a:lnTo>
                    <a:lnTo>
                      <a:pt x="1148045" y="540192"/>
                    </a:lnTo>
                    <a:lnTo>
                      <a:pt x="1167989" y="540192"/>
                    </a:lnTo>
                    <a:lnTo>
                      <a:pt x="1167989" y="554158"/>
                    </a:lnTo>
                    <a:lnTo>
                      <a:pt x="1181476" y="554158"/>
                    </a:lnTo>
                    <a:lnTo>
                      <a:pt x="1181476" y="568693"/>
                    </a:lnTo>
                    <a:lnTo>
                      <a:pt x="1224594" y="568693"/>
                    </a:lnTo>
                    <a:lnTo>
                      <a:pt x="1224594" y="583134"/>
                    </a:lnTo>
                    <a:lnTo>
                      <a:pt x="1286707" y="583134"/>
                    </a:lnTo>
                    <a:lnTo>
                      <a:pt x="1286707" y="597669"/>
                    </a:lnTo>
                    <a:lnTo>
                      <a:pt x="1332484" y="597669"/>
                    </a:lnTo>
                    <a:lnTo>
                      <a:pt x="1332484" y="611825"/>
                    </a:lnTo>
                    <a:lnTo>
                      <a:pt x="1337803" y="611825"/>
                    </a:lnTo>
                    <a:lnTo>
                      <a:pt x="1337803" y="625791"/>
                    </a:lnTo>
                    <a:lnTo>
                      <a:pt x="1373038" y="625791"/>
                    </a:lnTo>
                    <a:lnTo>
                      <a:pt x="1373038" y="641086"/>
                    </a:lnTo>
                    <a:lnTo>
                      <a:pt x="1399346" y="641086"/>
                    </a:lnTo>
                    <a:lnTo>
                      <a:pt x="1399346" y="655052"/>
                    </a:lnTo>
                    <a:lnTo>
                      <a:pt x="1403525" y="655052"/>
                    </a:lnTo>
                    <a:lnTo>
                      <a:pt x="1403525" y="683173"/>
                    </a:lnTo>
                    <a:lnTo>
                      <a:pt x="1469626" y="683173"/>
                    </a:lnTo>
                    <a:lnTo>
                      <a:pt x="1469626" y="697423"/>
                    </a:lnTo>
                    <a:lnTo>
                      <a:pt x="1489856" y="697423"/>
                    </a:lnTo>
                    <a:lnTo>
                      <a:pt x="1489856" y="711864"/>
                    </a:lnTo>
                    <a:lnTo>
                      <a:pt x="1503342" y="711864"/>
                    </a:lnTo>
                    <a:lnTo>
                      <a:pt x="1503342" y="726115"/>
                    </a:lnTo>
                    <a:lnTo>
                      <a:pt x="1573623" y="726115"/>
                    </a:lnTo>
                    <a:lnTo>
                      <a:pt x="1573623" y="740555"/>
                    </a:lnTo>
                    <a:lnTo>
                      <a:pt x="1589388" y="740555"/>
                    </a:lnTo>
                    <a:lnTo>
                      <a:pt x="1589388" y="754806"/>
                    </a:lnTo>
                    <a:lnTo>
                      <a:pt x="1680468" y="754806"/>
                    </a:lnTo>
                    <a:lnTo>
                      <a:pt x="1680468" y="769816"/>
                    </a:lnTo>
                    <a:lnTo>
                      <a:pt x="1704402" y="769816"/>
                    </a:lnTo>
                    <a:lnTo>
                      <a:pt x="1704402" y="783782"/>
                    </a:lnTo>
                    <a:lnTo>
                      <a:pt x="1722257" y="783782"/>
                    </a:lnTo>
                    <a:lnTo>
                      <a:pt x="1722257" y="797463"/>
                    </a:lnTo>
                    <a:lnTo>
                      <a:pt x="1740207" y="797463"/>
                    </a:lnTo>
                    <a:lnTo>
                      <a:pt x="1740207" y="812473"/>
                    </a:lnTo>
                    <a:lnTo>
                      <a:pt x="1755213" y="812473"/>
                    </a:lnTo>
                    <a:lnTo>
                      <a:pt x="1755213" y="826154"/>
                    </a:lnTo>
                    <a:lnTo>
                      <a:pt x="1784940" y="826154"/>
                    </a:lnTo>
                    <a:lnTo>
                      <a:pt x="1784940" y="839834"/>
                    </a:lnTo>
                    <a:lnTo>
                      <a:pt x="1801465" y="839834"/>
                    </a:lnTo>
                    <a:lnTo>
                      <a:pt x="1801465" y="856460"/>
                    </a:lnTo>
                    <a:lnTo>
                      <a:pt x="1806499" y="856460"/>
                    </a:lnTo>
                    <a:lnTo>
                      <a:pt x="1806499" y="871186"/>
                    </a:lnTo>
                    <a:lnTo>
                      <a:pt x="1811248" y="871186"/>
                    </a:lnTo>
                    <a:lnTo>
                      <a:pt x="1811248" y="887526"/>
                    </a:lnTo>
                    <a:lnTo>
                      <a:pt x="1833092" y="887526"/>
                    </a:lnTo>
                    <a:lnTo>
                      <a:pt x="1833092" y="902252"/>
                    </a:lnTo>
                    <a:lnTo>
                      <a:pt x="1840500" y="902252"/>
                    </a:lnTo>
                    <a:lnTo>
                      <a:pt x="1840500" y="917547"/>
                    </a:lnTo>
                    <a:lnTo>
                      <a:pt x="1861774" y="917547"/>
                    </a:lnTo>
                    <a:lnTo>
                      <a:pt x="1861774" y="935123"/>
                    </a:lnTo>
                    <a:lnTo>
                      <a:pt x="1945256" y="935123"/>
                    </a:lnTo>
                    <a:lnTo>
                      <a:pt x="1945256" y="955454"/>
                    </a:lnTo>
                    <a:lnTo>
                      <a:pt x="2128080" y="955454"/>
                    </a:lnTo>
                    <a:lnTo>
                      <a:pt x="2128080" y="995451"/>
                    </a:lnTo>
                    <a:lnTo>
                      <a:pt x="2160467" y="995451"/>
                    </a:lnTo>
                    <a:lnTo>
                      <a:pt x="2160467" y="1041242"/>
                    </a:lnTo>
                    <a:lnTo>
                      <a:pt x="2174998" y="1041242"/>
                    </a:lnTo>
                    <a:lnTo>
                      <a:pt x="2174998" y="1098340"/>
                    </a:lnTo>
                    <a:lnTo>
                      <a:pt x="2507691" y="1098340"/>
                    </a:lnTo>
                  </a:path>
                </a:pathLst>
              </a:custGeom>
              <a:noFill/>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386" name="Graphic 1910">
                <a:extLst>
                  <a:ext uri="{FF2B5EF4-FFF2-40B4-BE49-F238E27FC236}">
                    <a16:creationId xmlns:a16="http://schemas.microsoft.com/office/drawing/2014/main" id="{86DD5A61-4C3E-48E6-A0D1-A4E2C2661C01}"/>
                  </a:ext>
                </a:extLst>
              </p:cNvPr>
              <p:cNvGrpSpPr/>
              <p:nvPr/>
            </p:nvGrpSpPr>
            <p:grpSpPr>
              <a:xfrm>
                <a:off x="3459000" y="1495261"/>
                <a:ext cx="2515099" cy="1120095"/>
                <a:chOff x="3459000" y="1495261"/>
                <a:chExt cx="2515099" cy="1120095"/>
              </a:xfrm>
            </p:grpSpPr>
            <p:grpSp>
              <p:nvGrpSpPr>
                <p:cNvPr id="387" name="Graphic 1910">
                  <a:extLst>
                    <a:ext uri="{FF2B5EF4-FFF2-40B4-BE49-F238E27FC236}">
                      <a16:creationId xmlns:a16="http://schemas.microsoft.com/office/drawing/2014/main" id="{89578AC6-D112-4697-8408-36838AD67754}"/>
                    </a:ext>
                  </a:extLst>
                </p:cNvPr>
                <p:cNvGrpSpPr/>
                <p:nvPr/>
              </p:nvGrpSpPr>
              <p:grpSpPr>
                <a:xfrm>
                  <a:off x="5813593" y="2593980"/>
                  <a:ext cx="21274" cy="21375"/>
                  <a:chOff x="5813593" y="2593980"/>
                  <a:chExt cx="21274" cy="21375"/>
                </a:xfrm>
              </p:grpSpPr>
              <p:sp>
                <p:nvSpPr>
                  <p:cNvPr id="526" name="Freeform 1915">
                    <a:extLst>
                      <a:ext uri="{FF2B5EF4-FFF2-40B4-BE49-F238E27FC236}">
                        <a16:creationId xmlns:a16="http://schemas.microsoft.com/office/drawing/2014/main" id="{BE4A8BA0-1371-4949-ADA9-7E2651D536EF}"/>
                      </a:ext>
                    </a:extLst>
                  </p:cNvPr>
                  <p:cNvSpPr/>
                  <p:nvPr/>
                </p:nvSpPr>
                <p:spPr>
                  <a:xfrm>
                    <a:off x="5824231" y="2593980"/>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527" name="Freeform 1916">
                    <a:extLst>
                      <a:ext uri="{FF2B5EF4-FFF2-40B4-BE49-F238E27FC236}">
                        <a16:creationId xmlns:a16="http://schemas.microsoft.com/office/drawing/2014/main" id="{8B46505A-4177-4E37-9FA3-8BAA5E112C35}"/>
                      </a:ext>
                    </a:extLst>
                  </p:cNvPr>
                  <p:cNvSpPr/>
                  <p:nvPr/>
                </p:nvSpPr>
                <p:spPr>
                  <a:xfrm>
                    <a:off x="5813593" y="2604621"/>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88" name="Graphic 1910">
                  <a:extLst>
                    <a:ext uri="{FF2B5EF4-FFF2-40B4-BE49-F238E27FC236}">
                      <a16:creationId xmlns:a16="http://schemas.microsoft.com/office/drawing/2014/main" id="{4C06A7AA-0431-4031-88C2-E7263A9A65F3}"/>
                    </a:ext>
                  </a:extLst>
                </p:cNvPr>
                <p:cNvGrpSpPr/>
                <p:nvPr/>
              </p:nvGrpSpPr>
              <p:grpSpPr>
                <a:xfrm>
                  <a:off x="5791180" y="2593980"/>
                  <a:ext cx="21369" cy="21375"/>
                  <a:chOff x="5791180" y="2593980"/>
                  <a:chExt cx="21369" cy="21375"/>
                </a:xfrm>
              </p:grpSpPr>
              <p:sp>
                <p:nvSpPr>
                  <p:cNvPr id="524" name="Freeform 1918">
                    <a:extLst>
                      <a:ext uri="{FF2B5EF4-FFF2-40B4-BE49-F238E27FC236}">
                        <a16:creationId xmlns:a16="http://schemas.microsoft.com/office/drawing/2014/main" id="{99D428EA-DB7D-4662-AA0C-3D60B2D97EA3}"/>
                      </a:ext>
                    </a:extLst>
                  </p:cNvPr>
                  <p:cNvSpPr/>
                  <p:nvPr/>
                </p:nvSpPr>
                <p:spPr>
                  <a:xfrm>
                    <a:off x="5801817" y="2593980"/>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525" name="Freeform 1919">
                    <a:extLst>
                      <a:ext uri="{FF2B5EF4-FFF2-40B4-BE49-F238E27FC236}">
                        <a16:creationId xmlns:a16="http://schemas.microsoft.com/office/drawing/2014/main" id="{328324EC-07A0-41B2-BB4F-1E041A0C9CA6}"/>
                      </a:ext>
                    </a:extLst>
                  </p:cNvPr>
                  <p:cNvSpPr/>
                  <p:nvPr/>
                </p:nvSpPr>
                <p:spPr>
                  <a:xfrm>
                    <a:off x="5791180" y="2604621"/>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89" name="Graphic 1910">
                  <a:extLst>
                    <a:ext uri="{FF2B5EF4-FFF2-40B4-BE49-F238E27FC236}">
                      <a16:creationId xmlns:a16="http://schemas.microsoft.com/office/drawing/2014/main" id="{E1A226C4-E2F6-49DA-8D5A-FABBB332ED02}"/>
                    </a:ext>
                  </a:extLst>
                </p:cNvPr>
                <p:cNvGrpSpPr/>
                <p:nvPr/>
              </p:nvGrpSpPr>
              <p:grpSpPr>
                <a:xfrm>
                  <a:off x="5764397" y="2593980"/>
                  <a:ext cx="21274" cy="21375"/>
                  <a:chOff x="5764397" y="2593980"/>
                  <a:chExt cx="21274" cy="21375"/>
                </a:xfrm>
              </p:grpSpPr>
              <p:sp>
                <p:nvSpPr>
                  <p:cNvPr id="522" name="Freeform 1921">
                    <a:extLst>
                      <a:ext uri="{FF2B5EF4-FFF2-40B4-BE49-F238E27FC236}">
                        <a16:creationId xmlns:a16="http://schemas.microsoft.com/office/drawing/2014/main" id="{9732BE98-74D5-4B9B-8A48-67714F581384}"/>
                      </a:ext>
                    </a:extLst>
                  </p:cNvPr>
                  <p:cNvSpPr/>
                  <p:nvPr/>
                </p:nvSpPr>
                <p:spPr>
                  <a:xfrm>
                    <a:off x="5775034" y="2593980"/>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523" name="Freeform 1922">
                    <a:extLst>
                      <a:ext uri="{FF2B5EF4-FFF2-40B4-BE49-F238E27FC236}">
                        <a16:creationId xmlns:a16="http://schemas.microsoft.com/office/drawing/2014/main" id="{9DA9D686-8D25-4BCB-8951-B594C2318B7C}"/>
                      </a:ext>
                    </a:extLst>
                  </p:cNvPr>
                  <p:cNvSpPr/>
                  <p:nvPr/>
                </p:nvSpPr>
                <p:spPr>
                  <a:xfrm>
                    <a:off x="5764397" y="2604621"/>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90" name="Graphic 1910">
                  <a:extLst>
                    <a:ext uri="{FF2B5EF4-FFF2-40B4-BE49-F238E27FC236}">
                      <a16:creationId xmlns:a16="http://schemas.microsoft.com/office/drawing/2014/main" id="{61972402-410E-4C2E-8642-60A0555DFACA}"/>
                    </a:ext>
                  </a:extLst>
                </p:cNvPr>
                <p:cNvGrpSpPr/>
                <p:nvPr/>
              </p:nvGrpSpPr>
              <p:grpSpPr>
                <a:xfrm>
                  <a:off x="5757274" y="2593980"/>
                  <a:ext cx="21274" cy="21375"/>
                  <a:chOff x="5757274" y="2593980"/>
                  <a:chExt cx="21274" cy="21375"/>
                </a:xfrm>
              </p:grpSpPr>
              <p:sp>
                <p:nvSpPr>
                  <p:cNvPr id="520" name="Freeform 1924">
                    <a:extLst>
                      <a:ext uri="{FF2B5EF4-FFF2-40B4-BE49-F238E27FC236}">
                        <a16:creationId xmlns:a16="http://schemas.microsoft.com/office/drawing/2014/main" id="{95FB7763-740B-4960-9012-8F86C81351D5}"/>
                      </a:ext>
                    </a:extLst>
                  </p:cNvPr>
                  <p:cNvSpPr/>
                  <p:nvPr/>
                </p:nvSpPr>
                <p:spPr>
                  <a:xfrm>
                    <a:off x="5767911" y="2593980"/>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521" name="Freeform 1925">
                    <a:extLst>
                      <a:ext uri="{FF2B5EF4-FFF2-40B4-BE49-F238E27FC236}">
                        <a16:creationId xmlns:a16="http://schemas.microsoft.com/office/drawing/2014/main" id="{229548A3-4966-4CFF-9EDF-BE151C241F65}"/>
                      </a:ext>
                    </a:extLst>
                  </p:cNvPr>
                  <p:cNvSpPr/>
                  <p:nvPr/>
                </p:nvSpPr>
                <p:spPr>
                  <a:xfrm>
                    <a:off x="5757274" y="2604621"/>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91" name="Graphic 1910">
                  <a:extLst>
                    <a:ext uri="{FF2B5EF4-FFF2-40B4-BE49-F238E27FC236}">
                      <a16:creationId xmlns:a16="http://schemas.microsoft.com/office/drawing/2014/main" id="{6DC6AD68-CC28-431C-A772-55B2F390D70D}"/>
                    </a:ext>
                  </a:extLst>
                </p:cNvPr>
                <p:cNvGrpSpPr/>
                <p:nvPr/>
              </p:nvGrpSpPr>
              <p:grpSpPr>
                <a:xfrm>
                  <a:off x="5696681" y="2593980"/>
                  <a:ext cx="21369" cy="21375"/>
                  <a:chOff x="5696681" y="2593980"/>
                  <a:chExt cx="21369" cy="21375"/>
                </a:xfrm>
              </p:grpSpPr>
              <p:sp>
                <p:nvSpPr>
                  <p:cNvPr id="518" name="Freeform 1927">
                    <a:extLst>
                      <a:ext uri="{FF2B5EF4-FFF2-40B4-BE49-F238E27FC236}">
                        <a16:creationId xmlns:a16="http://schemas.microsoft.com/office/drawing/2014/main" id="{071E12C6-060B-4F53-909C-A8C71902DD89}"/>
                      </a:ext>
                    </a:extLst>
                  </p:cNvPr>
                  <p:cNvSpPr/>
                  <p:nvPr/>
                </p:nvSpPr>
                <p:spPr>
                  <a:xfrm>
                    <a:off x="5707413" y="2593980"/>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519" name="Freeform 1928">
                    <a:extLst>
                      <a:ext uri="{FF2B5EF4-FFF2-40B4-BE49-F238E27FC236}">
                        <a16:creationId xmlns:a16="http://schemas.microsoft.com/office/drawing/2014/main" id="{8714D69D-E781-4141-A6D1-FDE0431A14D8}"/>
                      </a:ext>
                    </a:extLst>
                  </p:cNvPr>
                  <p:cNvSpPr/>
                  <p:nvPr/>
                </p:nvSpPr>
                <p:spPr>
                  <a:xfrm>
                    <a:off x="5696681" y="2604621"/>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92" name="Graphic 1910">
                  <a:extLst>
                    <a:ext uri="{FF2B5EF4-FFF2-40B4-BE49-F238E27FC236}">
                      <a16:creationId xmlns:a16="http://schemas.microsoft.com/office/drawing/2014/main" id="{572DF8AB-D7C8-442E-86BB-0B5E9BFCFC90}"/>
                    </a:ext>
                  </a:extLst>
                </p:cNvPr>
                <p:cNvGrpSpPr/>
                <p:nvPr/>
              </p:nvGrpSpPr>
              <p:grpSpPr>
                <a:xfrm>
                  <a:off x="5703044" y="2593980"/>
                  <a:ext cx="21274" cy="21375"/>
                  <a:chOff x="5703044" y="2593980"/>
                  <a:chExt cx="21274" cy="21375"/>
                </a:xfrm>
              </p:grpSpPr>
              <p:sp>
                <p:nvSpPr>
                  <p:cNvPr id="516" name="Freeform 1930">
                    <a:extLst>
                      <a:ext uri="{FF2B5EF4-FFF2-40B4-BE49-F238E27FC236}">
                        <a16:creationId xmlns:a16="http://schemas.microsoft.com/office/drawing/2014/main" id="{DB9AC1BD-2CC6-474C-BE82-FAF6FF53D9BE}"/>
                      </a:ext>
                    </a:extLst>
                  </p:cNvPr>
                  <p:cNvSpPr/>
                  <p:nvPr/>
                </p:nvSpPr>
                <p:spPr>
                  <a:xfrm>
                    <a:off x="5713681" y="2593980"/>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517" name="Freeform 1931">
                    <a:extLst>
                      <a:ext uri="{FF2B5EF4-FFF2-40B4-BE49-F238E27FC236}">
                        <a16:creationId xmlns:a16="http://schemas.microsoft.com/office/drawing/2014/main" id="{D5CD0709-C77C-4CB0-BD59-612776FDE3ED}"/>
                      </a:ext>
                    </a:extLst>
                  </p:cNvPr>
                  <p:cNvSpPr/>
                  <p:nvPr/>
                </p:nvSpPr>
                <p:spPr>
                  <a:xfrm>
                    <a:off x="5703044" y="2604621"/>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93" name="Graphic 1910">
                  <a:extLst>
                    <a:ext uri="{FF2B5EF4-FFF2-40B4-BE49-F238E27FC236}">
                      <a16:creationId xmlns:a16="http://schemas.microsoft.com/office/drawing/2014/main" id="{46E91671-1F81-4D26-AEC6-5D3844255B53}"/>
                    </a:ext>
                  </a:extLst>
                </p:cNvPr>
                <p:cNvGrpSpPr/>
                <p:nvPr/>
              </p:nvGrpSpPr>
              <p:grpSpPr>
                <a:xfrm>
                  <a:off x="5718810" y="2593980"/>
                  <a:ext cx="21369" cy="21375"/>
                  <a:chOff x="5718810" y="2593980"/>
                  <a:chExt cx="21369" cy="21375"/>
                </a:xfrm>
              </p:grpSpPr>
              <p:sp>
                <p:nvSpPr>
                  <p:cNvPr id="514" name="Freeform 1933">
                    <a:extLst>
                      <a:ext uri="{FF2B5EF4-FFF2-40B4-BE49-F238E27FC236}">
                        <a16:creationId xmlns:a16="http://schemas.microsoft.com/office/drawing/2014/main" id="{ED0FC6EF-465E-4C84-B140-77DFFBC1172A}"/>
                      </a:ext>
                    </a:extLst>
                  </p:cNvPr>
                  <p:cNvSpPr/>
                  <p:nvPr/>
                </p:nvSpPr>
                <p:spPr>
                  <a:xfrm>
                    <a:off x="5729447" y="2593980"/>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515" name="Freeform 1934">
                    <a:extLst>
                      <a:ext uri="{FF2B5EF4-FFF2-40B4-BE49-F238E27FC236}">
                        <a16:creationId xmlns:a16="http://schemas.microsoft.com/office/drawing/2014/main" id="{F67541C8-06BC-43DB-A5DF-0843468BDB26}"/>
                      </a:ext>
                    </a:extLst>
                  </p:cNvPr>
                  <p:cNvSpPr/>
                  <p:nvPr/>
                </p:nvSpPr>
                <p:spPr>
                  <a:xfrm>
                    <a:off x="5718810" y="2604621"/>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94" name="Graphic 1910">
                  <a:extLst>
                    <a:ext uri="{FF2B5EF4-FFF2-40B4-BE49-F238E27FC236}">
                      <a16:creationId xmlns:a16="http://schemas.microsoft.com/office/drawing/2014/main" id="{D429ABC2-5901-458B-B70A-FCEE044C88F5}"/>
                    </a:ext>
                  </a:extLst>
                </p:cNvPr>
                <p:cNvGrpSpPr/>
                <p:nvPr/>
              </p:nvGrpSpPr>
              <p:grpSpPr>
                <a:xfrm>
                  <a:off x="5671987" y="2593980"/>
                  <a:ext cx="21274" cy="21375"/>
                  <a:chOff x="5671987" y="2593980"/>
                  <a:chExt cx="21274" cy="21375"/>
                </a:xfrm>
              </p:grpSpPr>
              <p:sp>
                <p:nvSpPr>
                  <p:cNvPr id="512" name="Freeform 1936">
                    <a:extLst>
                      <a:ext uri="{FF2B5EF4-FFF2-40B4-BE49-F238E27FC236}">
                        <a16:creationId xmlns:a16="http://schemas.microsoft.com/office/drawing/2014/main" id="{9E84053E-1CAF-4105-AA49-FBA136551DCC}"/>
                      </a:ext>
                    </a:extLst>
                  </p:cNvPr>
                  <p:cNvSpPr/>
                  <p:nvPr/>
                </p:nvSpPr>
                <p:spPr>
                  <a:xfrm>
                    <a:off x="5682624" y="2593980"/>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513" name="Freeform 1937">
                    <a:extLst>
                      <a:ext uri="{FF2B5EF4-FFF2-40B4-BE49-F238E27FC236}">
                        <a16:creationId xmlns:a16="http://schemas.microsoft.com/office/drawing/2014/main" id="{ECEE6690-57E2-475C-8285-FB013B22F810}"/>
                      </a:ext>
                    </a:extLst>
                  </p:cNvPr>
                  <p:cNvSpPr/>
                  <p:nvPr/>
                </p:nvSpPr>
                <p:spPr>
                  <a:xfrm>
                    <a:off x="5671987" y="2604621"/>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95" name="Graphic 1910">
                  <a:extLst>
                    <a:ext uri="{FF2B5EF4-FFF2-40B4-BE49-F238E27FC236}">
                      <a16:creationId xmlns:a16="http://schemas.microsoft.com/office/drawing/2014/main" id="{48587FA8-9EC9-4446-AC9B-82A46E4DB79B}"/>
                    </a:ext>
                  </a:extLst>
                </p:cNvPr>
                <p:cNvGrpSpPr/>
                <p:nvPr/>
              </p:nvGrpSpPr>
              <p:grpSpPr>
                <a:xfrm>
                  <a:off x="5647199" y="2593980"/>
                  <a:ext cx="21369" cy="21375"/>
                  <a:chOff x="5647199" y="2593980"/>
                  <a:chExt cx="21369" cy="21375"/>
                </a:xfrm>
              </p:grpSpPr>
              <p:sp>
                <p:nvSpPr>
                  <p:cNvPr id="510" name="Freeform 1939">
                    <a:extLst>
                      <a:ext uri="{FF2B5EF4-FFF2-40B4-BE49-F238E27FC236}">
                        <a16:creationId xmlns:a16="http://schemas.microsoft.com/office/drawing/2014/main" id="{35CF8804-4632-4AB7-9C69-94F169C4780C}"/>
                      </a:ext>
                    </a:extLst>
                  </p:cNvPr>
                  <p:cNvSpPr/>
                  <p:nvPr/>
                </p:nvSpPr>
                <p:spPr>
                  <a:xfrm>
                    <a:off x="5657931" y="2593980"/>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511" name="Freeform 1940">
                    <a:extLst>
                      <a:ext uri="{FF2B5EF4-FFF2-40B4-BE49-F238E27FC236}">
                        <a16:creationId xmlns:a16="http://schemas.microsoft.com/office/drawing/2014/main" id="{6308C8CB-A163-42D1-9123-106E56C7F028}"/>
                      </a:ext>
                    </a:extLst>
                  </p:cNvPr>
                  <p:cNvSpPr/>
                  <p:nvPr/>
                </p:nvSpPr>
                <p:spPr>
                  <a:xfrm>
                    <a:off x="5647199" y="2604621"/>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96" name="Graphic 1910">
                  <a:extLst>
                    <a:ext uri="{FF2B5EF4-FFF2-40B4-BE49-F238E27FC236}">
                      <a16:creationId xmlns:a16="http://schemas.microsoft.com/office/drawing/2014/main" id="{B3497BF2-3EE3-4047-A504-63452394C725}"/>
                    </a:ext>
                  </a:extLst>
                </p:cNvPr>
                <p:cNvGrpSpPr/>
                <p:nvPr/>
              </p:nvGrpSpPr>
              <p:grpSpPr>
                <a:xfrm>
                  <a:off x="5653562" y="2593980"/>
                  <a:ext cx="21274" cy="21375"/>
                  <a:chOff x="5653562" y="2593980"/>
                  <a:chExt cx="21274" cy="21375"/>
                </a:xfrm>
              </p:grpSpPr>
              <p:sp>
                <p:nvSpPr>
                  <p:cNvPr id="508" name="Freeform 1942">
                    <a:extLst>
                      <a:ext uri="{FF2B5EF4-FFF2-40B4-BE49-F238E27FC236}">
                        <a16:creationId xmlns:a16="http://schemas.microsoft.com/office/drawing/2014/main" id="{8C1337FA-7FD1-4DA7-A0B9-8BD932604925}"/>
                      </a:ext>
                    </a:extLst>
                  </p:cNvPr>
                  <p:cNvSpPr/>
                  <p:nvPr/>
                </p:nvSpPr>
                <p:spPr>
                  <a:xfrm>
                    <a:off x="5664200" y="2593980"/>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509" name="Freeform 1943">
                    <a:extLst>
                      <a:ext uri="{FF2B5EF4-FFF2-40B4-BE49-F238E27FC236}">
                        <a16:creationId xmlns:a16="http://schemas.microsoft.com/office/drawing/2014/main" id="{19AEB2B9-D089-468F-BE6D-E12D9C36655F}"/>
                      </a:ext>
                    </a:extLst>
                  </p:cNvPr>
                  <p:cNvSpPr/>
                  <p:nvPr/>
                </p:nvSpPr>
                <p:spPr>
                  <a:xfrm>
                    <a:off x="5653562" y="2604621"/>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97" name="Graphic 1910">
                  <a:extLst>
                    <a:ext uri="{FF2B5EF4-FFF2-40B4-BE49-F238E27FC236}">
                      <a16:creationId xmlns:a16="http://schemas.microsoft.com/office/drawing/2014/main" id="{36FA1EE6-041E-4FF9-BC33-FEB764C1C892}"/>
                    </a:ext>
                  </a:extLst>
                </p:cNvPr>
                <p:cNvGrpSpPr/>
                <p:nvPr/>
              </p:nvGrpSpPr>
              <p:grpSpPr>
                <a:xfrm>
                  <a:off x="5629914" y="2593980"/>
                  <a:ext cx="21274" cy="21375"/>
                  <a:chOff x="5629914" y="2593980"/>
                  <a:chExt cx="21274" cy="21375"/>
                </a:xfrm>
              </p:grpSpPr>
              <p:sp>
                <p:nvSpPr>
                  <p:cNvPr id="506" name="Freeform 1945">
                    <a:extLst>
                      <a:ext uri="{FF2B5EF4-FFF2-40B4-BE49-F238E27FC236}">
                        <a16:creationId xmlns:a16="http://schemas.microsoft.com/office/drawing/2014/main" id="{5539677D-D3A2-4D15-BABC-E524EBA33CFE}"/>
                      </a:ext>
                    </a:extLst>
                  </p:cNvPr>
                  <p:cNvSpPr/>
                  <p:nvPr/>
                </p:nvSpPr>
                <p:spPr>
                  <a:xfrm>
                    <a:off x="5640551" y="2593980"/>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507" name="Freeform 1946">
                    <a:extLst>
                      <a:ext uri="{FF2B5EF4-FFF2-40B4-BE49-F238E27FC236}">
                        <a16:creationId xmlns:a16="http://schemas.microsoft.com/office/drawing/2014/main" id="{3DA0BA02-735A-4D01-8F33-6222A72240B7}"/>
                      </a:ext>
                    </a:extLst>
                  </p:cNvPr>
                  <p:cNvSpPr/>
                  <p:nvPr/>
                </p:nvSpPr>
                <p:spPr>
                  <a:xfrm>
                    <a:off x="5629914" y="2604621"/>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98" name="Graphic 1910">
                  <a:extLst>
                    <a:ext uri="{FF2B5EF4-FFF2-40B4-BE49-F238E27FC236}">
                      <a16:creationId xmlns:a16="http://schemas.microsoft.com/office/drawing/2014/main" id="{BB45A16B-A073-48E5-80C4-504B52CC9B90}"/>
                    </a:ext>
                  </a:extLst>
                </p:cNvPr>
                <p:cNvGrpSpPr/>
                <p:nvPr/>
              </p:nvGrpSpPr>
              <p:grpSpPr>
                <a:xfrm>
                  <a:off x="5623551" y="2536598"/>
                  <a:ext cx="21274" cy="21375"/>
                  <a:chOff x="5623551" y="2536598"/>
                  <a:chExt cx="21274" cy="21375"/>
                </a:xfrm>
              </p:grpSpPr>
              <p:sp>
                <p:nvSpPr>
                  <p:cNvPr id="504" name="Freeform 1948">
                    <a:extLst>
                      <a:ext uri="{FF2B5EF4-FFF2-40B4-BE49-F238E27FC236}">
                        <a16:creationId xmlns:a16="http://schemas.microsoft.com/office/drawing/2014/main" id="{477AE4D5-47F5-45A8-A8A7-AE6AAC3479FC}"/>
                      </a:ext>
                    </a:extLst>
                  </p:cNvPr>
                  <p:cNvSpPr/>
                  <p:nvPr/>
                </p:nvSpPr>
                <p:spPr>
                  <a:xfrm>
                    <a:off x="5634188" y="2536598"/>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505" name="Freeform 1949">
                    <a:extLst>
                      <a:ext uri="{FF2B5EF4-FFF2-40B4-BE49-F238E27FC236}">
                        <a16:creationId xmlns:a16="http://schemas.microsoft.com/office/drawing/2014/main" id="{9B9E9646-191C-45A3-86D8-7DE9F606D625}"/>
                      </a:ext>
                    </a:extLst>
                  </p:cNvPr>
                  <p:cNvSpPr/>
                  <p:nvPr/>
                </p:nvSpPr>
                <p:spPr>
                  <a:xfrm>
                    <a:off x="5623551" y="2547239"/>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99" name="Graphic 1910">
                  <a:extLst>
                    <a:ext uri="{FF2B5EF4-FFF2-40B4-BE49-F238E27FC236}">
                      <a16:creationId xmlns:a16="http://schemas.microsoft.com/office/drawing/2014/main" id="{18F55D02-89E7-481B-BE7F-D74B25C3613F}"/>
                    </a:ext>
                  </a:extLst>
                </p:cNvPr>
                <p:cNvGrpSpPr/>
                <p:nvPr/>
              </p:nvGrpSpPr>
              <p:grpSpPr>
                <a:xfrm>
                  <a:off x="5611964" y="2536598"/>
                  <a:ext cx="21369" cy="21375"/>
                  <a:chOff x="5611964" y="2536598"/>
                  <a:chExt cx="21369" cy="21375"/>
                </a:xfrm>
              </p:grpSpPr>
              <p:sp>
                <p:nvSpPr>
                  <p:cNvPr id="502" name="Freeform 1951">
                    <a:extLst>
                      <a:ext uri="{FF2B5EF4-FFF2-40B4-BE49-F238E27FC236}">
                        <a16:creationId xmlns:a16="http://schemas.microsoft.com/office/drawing/2014/main" id="{709D913A-FD6D-44A0-8FFC-F5365B4742F6}"/>
                      </a:ext>
                    </a:extLst>
                  </p:cNvPr>
                  <p:cNvSpPr/>
                  <p:nvPr/>
                </p:nvSpPr>
                <p:spPr>
                  <a:xfrm>
                    <a:off x="5622601" y="2536598"/>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503" name="Freeform 1952">
                    <a:extLst>
                      <a:ext uri="{FF2B5EF4-FFF2-40B4-BE49-F238E27FC236}">
                        <a16:creationId xmlns:a16="http://schemas.microsoft.com/office/drawing/2014/main" id="{71AC2356-372C-4568-8EA2-8ADA940C9160}"/>
                      </a:ext>
                    </a:extLst>
                  </p:cNvPr>
                  <p:cNvSpPr/>
                  <p:nvPr/>
                </p:nvSpPr>
                <p:spPr>
                  <a:xfrm>
                    <a:off x="5611964" y="2547239"/>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00" name="Graphic 1910">
                  <a:extLst>
                    <a:ext uri="{FF2B5EF4-FFF2-40B4-BE49-F238E27FC236}">
                      <a16:creationId xmlns:a16="http://schemas.microsoft.com/office/drawing/2014/main" id="{D9182481-99D5-4D1D-BC32-65973390CC38}"/>
                    </a:ext>
                  </a:extLst>
                </p:cNvPr>
                <p:cNvGrpSpPr/>
                <p:nvPr/>
              </p:nvGrpSpPr>
              <p:grpSpPr>
                <a:xfrm>
                  <a:off x="5608545" y="2491091"/>
                  <a:ext cx="21369" cy="21280"/>
                  <a:chOff x="5608545" y="2491091"/>
                  <a:chExt cx="21369" cy="21280"/>
                </a:xfrm>
              </p:grpSpPr>
              <p:sp>
                <p:nvSpPr>
                  <p:cNvPr id="500" name="Freeform 1954">
                    <a:extLst>
                      <a:ext uri="{FF2B5EF4-FFF2-40B4-BE49-F238E27FC236}">
                        <a16:creationId xmlns:a16="http://schemas.microsoft.com/office/drawing/2014/main" id="{A78A0850-8922-4DDC-937E-A34641E175A0}"/>
                      </a:ext>
                    </a:extLst>
                  </p:cNvPr>
                  <p:cNvSpPr/>
                  <p:nvPr/>
                </p:nvSpPr>
                <p:spPr>
                  <a:xfrm>
                    <a:off x="5619182" y="2491091"/>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501" name="Freeform 1955">
                    <a:extLst>
                      <a:ext uri="{FF2B5EF4-FFF2-40B4-BE49-F238E27FC236}">
                        <a16:creationId xmlns:a16="http://schemas.microsoft.com/office/drawing/2014/main" id="{BD2E56E3-B14F-4018-B19D-CF0A631D1896}"/>
                      </a:ext>
                    </a:extLst>
                  </p:cNvPr>
                  <p:cNvSpPr/>
                  <p:nvPr/>
                </p:nvSpPr>
                <p:spPr>
                  <a:xfrm>
                    <a:off x="5608545" y="2501732"/>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01" name="Graphic 1910">
                  <a:extLst>
                    <a:ext uri="{FF2B5EF4-FFF2-40B4-BE49-F238E27FC236}">
                      <a16:creationId xmlns:a16="http://schemas.microsoft.com/office/drawing/2014/main" id="{3E5789AA-A621-4949-BE5A-85DCF2760D85}"/>
                    </a:ext>
                  </a:extLst>
                </p:cNvPr>
                <p:cNvGrpSpPr/>
                <p:nvPr/>
              </p:nvGrpSpPr>
              <p:grpSpPr>
                <a:xfrm>
                  <a:off x="5570365" y="2451000"/>
                  <a:ext cx="21369" cy="21375"/>
                  <a:chOff x="5570365" y="2451000"/>
                  <a:chExt cx="21369" cy="21375"/>
                </a:xfrm>
              </p:grpSpPr>
              <p:sp>
                <p:nvSpPr>
                  <p:cNvPr id="498" name="Freeform 1957">
                    <a:extLst>
                      <a:ext uri="{FF2B5EF4-FFF2-40B4-BE49-F238E27FC236}">
                        <a16:creationId xmlns:a16="http://schemas.microsoft.com/office/drawing/2014/main" id="{B0BA2D51-1386-4BE8-9089-63528FF0CCE8}"/>
                      </a:ext>
                    </a:extLst>
                  </p:cNvPr>
                  <p:cNvSpPr/>
                  <p:nvPr/>
                </p:nvSpPr>
                <p:spPr>
                  <a:xfrm>
                    <a:off x="5581002" y="2451000"/>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499" name="Freeform 1958">
                    <a:extLst>
                      <a:ext uri="{FF2B5EF4-FFF2-40B4-BE49-F238E27FC236}">
                        <a16:creationId xmlns:a16="http://schemas.microsoft.com/office/drawing/2014/main" id="{31BC5D77-ED2D-4692-BB21-6D1259EB8ACF}"/>
                      </a:ext>
                    </a:extLst>
                  </p:cNvPr>
                  <p:cNvSpPr/>
                  <p:nvPr/>
                </p:nvSpPr>
                <p:spPr>
                  <a:xfrm>
                    <a:off x="5570365" y="2461735"/>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02" name="Graphic 1910">
                  <a:extLst>
                    <a:ext uri="{FF2B5EF4-FFF2-40B4-BE49-F238E27FC236}">
                      <a16:creationId xmlns:a16="http://schemas.microsoft.com/office/drawing/2014/main" id="{3A654992-E94B-424D-A2F4-74B189F15B5C}"/>
                    </a:ext>
                  </a:extLst>
                </p:cNvPr>
                <p:cNvGrpSpPr/>
                <p:nvPr/>
              </p:nvGrpSpPr>
              <p:grpSpPr>
                <a:xfrm>
                  <a:off x="5550421" y="2451000"/>
                  <a:ext cx="21274" cy="21375"/>
                  <a:chOff x="5550421" y="2451000"/>
                  <a:chExt cx="21274" cy="21375"/>
                </a:xfrm>
              </p:grpSpPr>
              <p:sp>
                <p:nvSpPr>
                  <p:cNvPr id="496" name="Freeform 1960">
                    <a:extLst>
                      <a:ext uri="{FF2B5EF4-FFF2-40B4-BE49-F238E27FC236}">
                        <a16:creationId xmlns:a16="http://schemas.microsoft.com/office/drawing/2014/main" id="{E622C76B-2DA3-4F43-ABAB-52237BFC3DDF}"/>
                      </a:ext>
                    </a:extLst>
                  </p:cNvPr>
                  <p:cNvSpPr/>
                  <p:nvPr/>
                </p:nvSpPr>
                <p:spPr>
                  <a:xfrm>
                    <a:off x="5561058" y="2451000"/>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497" name="Freeform 1961">
                    <a:extLst>
                      <a:ext uri="{FF2B5EF4-FFF2-40B4-BE49-F238E27FC236}">
                        <a16:creationId xmlns:a16="http://schemas.microsoft.com/office/drawing/2014/main" id="{CF3EF0C5-7E66-4DFA-8F61-D4210C966D75}"/>
                      </a:ext>
                    </a:extLst>
                  </p:cNvPr>
                  <p:cNvSpPr/>
                  <p:nvPr/>
                </p:nvSpPr>
                <p:spPr>
                  <a:xfrm>
                    <a:off x="5550421" y="2461735"/>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03" name="Graphic 1910">
                  <a:extLst>
                    <a:ext uri="{FF2B5EF4-FFF2-40B4-BE49-F238E27FC236}">
                      <a16:creationId xmlns:a16="http://schemas.microsoft.com/office/drawing/2014/main" id="{2F116E3B-464C-45CC-9B99-D3BAB4624655}"/>
                    </a:ext>
                  </a:extLst>
                </p:cNvPr>
                <p:cNvGrpSpPr/>
                <p:nvPr/>
              </p:nvGrpSpPr>
              <p:grpSpPr>
                <a:xfrm>
                  <a:off x="5541398" y="2451000"/>
                  <a:ext cx="21369" cy="21375"/>
                  <a:chOff x="5541398" y="2451000"/>
                  <a:chExt cx="21369" cy="21375"/>
                </a:xfrm>
              </p:grpSpPr>
              <p:sp>
                <p:nvSpPr>
                  <p:cNvPr id="494" name="Freeform 1963">
                    <a:extLst>
                      <a:ext uri="{FF2B5EF4-FFF2-40B4-BE49-F238E27FC236}">
                        <a16:creationId xmlns:a16="http://schemas.microsoft.com/office/drawing/2014/main" id="{3E0510AB-04A1-45BA-8371-37CB426EB724}"/>
                      </a:ext>
                    </a:extLst>
                  </p:cNvPr>
                  <p:cNvSpPr/>
                  <p:nvPr/>
                </p:nvSpPr>
                <p:spPr>
                  <a:xfrm>
                    <a:off x="5552130" y="2451000"/>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495" name="Freeform 1964">
                    <a:extLst>
                      <a:ext uri="{FF2B5EF4-FFF2-40B4-BE49-F238E27FC236}">
                        <a16:creationId xmlns:a16="http://schemas.microsoft.com/office/drawing/2014/main" id="{5F06FD06-434C-4F83-89E5-2F24EF87455A}"/>
                      </a:ext>
                    </a:extLst>
                  </p:cNvPr>
                  <p:cNvSpPr/>
                  <p:nvPr/>
                </p:nvSpPr>
                <p:spPr>
                  <a:xfrm>
                    <a:off x="5541398" y="2461735"/>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04" name="Graphic 1910">
                  <a:extLst>
                    <a:ext uri="{FF2B5EF4-FFF2-40B4-BE49-F238E27FC236}">
                      <a16:creationId xmlns:a16="http://schemas.microsoft.com/office/drawing/2014/main" id="{198BA515-4DB2-4481-A1E6-3480C7CFC50E}"/>
                    </a:ext>
                  </a:extLst>
                </p:cNvPr>
                <p:cNvGrpSpPr/>
                <p:nvPr/>
              </p:nvGrpSpPr>
              <p:grpSpPr>
                <a:xfrm>
                  <a:off x="5524303" y="2451000"/>
                  <a:ext cx="21369" cy="21375"/>
                  <a:chOff x="5524303" y="2451000"/>
                  <a:chExt cx="21369" cy="21375"/>
                </a:xfrm>
              </p:grpSpPr>
              <p:sp>
                <p:nvSpPr>
                  <p:cNvPr id="492" name="Freeform 1966">
                    <a:extLst>
                      <a:ext uri="{FF2B5EF4-FFF2-40B4-BE49-F238E27FC236}">
                        <a16:creationId xmlns:a16="http://schemas.microsoft.com/office/drawing/2014/main" id="{9A08AC17-4799-4F09-9F58-39FEFF125FE8}"/>
                      </a:ext>
                    </a:extLst>
                  </p:cNvPr>
                  <p:cNvSpPr/>
                  <p:nvPr/>
                </p:nvSpPr>
                <p:spPr>
                  <a:xfrm>
                    <a:off x="5535035" y="2451000"/>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493" name="Freeform 1967">
                    <a:extLst>
                      <a:ext uri="{FF2B5EF4-FFF2-40B4-BE49-F238E27FC236}">
                        <a16:creationId xmlns:a16="http://schemas.microsoft.com/office/drawing/2014/main" id="{9B2BE2AA-55C8-4A73-9990-7D369796238B}"/>
                      </a:ext>
                    </a:extLst>
                  </p:cNvPr>
                  <p:cNvSpPr/>
                  <p:nvPr/>
                </p:nvSpPr>
                <p:spPr>
                  <a:xfrm>
                    <a:off x="5524303" y="2461735"/>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05" name="Graphic 1910">
                  <a:extLst>
                    <a:ext uri="{FF2B5EF4-FFF2-40B4-BE49-F238E27FC236}">
                      <a16:creationId xmlns:a16="http://schemas.microsoft.com/office/drawing/2014/main" id="{9DA05CEF-8678-4B5F-8C71-1786765541BF}"/>
                    </a:ext>
                  </a:extLst>
                </p:cNvPr>
                <p:cNvGrpSpPr/>
                <p:nvPr/>
              </p:nvGrpSpPr>
              <p:grpSpPr>
                <a:xfrm>
                  <a:off x="5514616" y="2451000"/>
                  <a:ext cx="21274" cy="21375"/>
                  <a:chOff x="5514616" y="2451000"/>
                  <a:chExt cx="21274" cy="21375"/>
                </a:xfrm>
              </p:grpSpPr>
              <p:sp>
                <p:nvSpPr>
                  <p:cNvPr id="490" name="Freeform 1969">
                    <a:extLst>
                      <a:ext uri="{FF2B5EF4-FFF2-40B4-BE49-F238E27FC236}">
                        <a16:creationId xmlns:a16="http://schemas.microsoft.com/office/drawing/2014/main" id="{A0EED9A2-8720-4F02-A521-E88FF8B15A88}"/>
                      </a:ext>
                    </a:extLst>
                  </p:cNvPr>
                  <p:cNvSpPr/>
                  <p:nvPr/>
                </p:nvSpPr>
                <p:spPr>
                  <a:xfrm>
                    <a:off x="5525253" y="2451000"/>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491" name="Freeform 1970">
                    <a:extLst>
                      <a:ext uri="{FF2B5EF4-FFF2-40B4-BE49-F238E27FC236}">
                        <a16:creationId xmlns:a16="http://schemas.microsoft.com/office/drawing/2014/main" id="{304EB3C2-02F7-4224-ADCE-836F2C4D68F6}"/>
                      </a:ext>
                    </a:extLst>
                  </p:cNvPr>
                  <p:cNvSpPr/>
                  <p:nvPr/>
                </p:nvSpPr>
                <p:spPr>
                  <a:xfrm>
                    <a:off x="5514616" y="2461735"/>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06" name="Graphic 1910">
                  <a:extLst>
                    <a:ext uri="{FF2B5EF4-FFF2-40B4-BE49-F238E27FC236}">
                      <a16:creationId xmlns:a16="http://schemas.microsoft.com/office/drawing/2014/main" id="{0BAE4A13-38F0-4DC4-96C7-9138F53617D5}"/>
                    </a:ext>
                  </a:extLst>
                </p:cNvPr>
                <p:cNvGrpSpPr/>
                <p:nvPr/>
              </p:nvGrpSpPr>
              <p:grpSpPr>
                <a:xfrm>
                  <a:off x="5496191" y="2451000"/>
                  <a:ext cx="21274" cy="21375"/>
                  <a:chOff x="5496191" y="2451000"/>
                  <a:chExt cx="21274" cy="21375"/>
                </a:xfrm>
              </p:grpSpPr>
              <p:sp>
                <p:nvSpPr>
                  <p:cNvPr id="488" name="Freeform 1972">
                    <a:extLst>
                      <a:ext uri="{FF2B5EF4-FFF2-40B4-BE49-F238E27FC236}">
                        <a16:creationId xmlns:a16="http://schemas.microsoft.com/office/drawing/2014/main" id="{D61E5E1F-A43F-49F7-9C4D-56309F9EF354}"/>
                      </a:ext>
                    </a:extLst>
                  </p:cNvPr>
                  <p:cNvSpPr/>
                  <p:nvPr/>
                </p:nvSpPr>
                <p:spPr>
                  <a:xfrm>
                    <a:off x="5506828" y="2451000"/>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489" name="Freeform 1973">
                    <a:extLst>
                      <a:ext uri="{FF2B5EF4-FFF2-40B4-BE49-F238E27FC236}">
                        <a16:creationId xmlns:a16="http://schemas.microsoft.com/office/drawing/2014/main" id="{F8059578-D65D-4362-AE9B-12436362654F}"/>
                      </a:ext>
                    </a:extLst>
                  </p:cNvPr>
                  <p:cNvSpPr/>
                  <p:nvPr/>
                </p:nvSpPr>
                <p:spPr>
                  <a:xfrm>
                    <a:off x="5496191" y="2461735"/>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07" name="Graphic 1910">
                  <a:extLst>
                    <a:ext uri="{FF2B5EF4-FFF2-40B4-BE49-F238E27FC236}">
                      <a16:creationId xmlns:a16="http://schemas.microsoft.com/office/drawing/2014/main" id="{C0759708-3EAA-4CCA-A5C8-A3BBB8CF87FF}"/>
                    </a:ext>
                  </a:extLst>
                </p:cNvPr>
                <p:cNvGrpSpPr/>
                <p:nvPr/>
              </p:nvGrpSpPr>
              <p:grpSpPr>
                <a:xfrm>
                  <a:off x="5475866" y="2451000"/>
                  <a:ext cx="21369" cy="21375"/>
                  <a:chOff x="5475866" y="2451000"/>
                  <a:chExt cx="21369" cy="21375"/>
                </a:xfrm>
              </p:grpSpPr>
              <p:sp>
                <p:nvSpPr>
                  <p:cNvPr id="486" name="Freeform 1975">
                    <a:extLst>
                      <a:ext uri="{FF2B5EF4-FFF2-40B4-BE49-F238E27FC236}">
                        <a16:creationId xmlns:a16="http://schemas.microsoft.com/office/drawing/2014/main" id="{B7F75094-45BA-4EE6-A146-724F8AA02319}"/>
                      </a:ext>
                    </a:extLst>
                  </p:cNvPr>
                  <p:cNvSpPr/>
                  <p:nvPr/>
                </p:nvSpPr>
                <p:spPr>
                  <a:xfrm>
                    <a:off x="5486598" y="2451000"/>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487" name="Freeform 1976">
                    <a:extLst>
                      <a:ext uri="{FF2B5EF4-FFF2-40B4-BE49-F238E27FC236}">
                        <a16:creationId xmlns:a16="http://schemas.microsoft.com/office/drawing/2014/main" id="{33386695-4DB6-434C-809C-F2F5C8D3421D}"/>
                      </a:ext>
                    </a:extLst>
                  </p:cNvPr>
                  <p:cNvSpPr/>
                  <p:nvPr/>
                </p:nvSpPr>
                <p:spPr>
                  <a:xfrm>
                    <a:off x="5475866" y="2461735"/>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08" name="Graphic 1910">
                  <a:extLst>
                    <a:ext uri="{FF2B5EF4-FFF2-40B4-BE49-F238E27FC236}">
                      <a16:creationId xmlns:a16="http://schemas.microsoft.com/office/drawing/2014/main" id="{A352FF3D-9CD7-434B-A0C6-CAA2E73A7D07}"/>
                    </a:ext>
                  </a:extLst>
                </p:cNvPr>
                <p:cNvGrpSpPr/>
                <p:nvPr/>
              </p:nvGrpSpPr>
              <p:grpSpPr>
                <a:xfrm>
                  <a:off x="5465419" y="2451000"/>
                  <a:ext cx="21274" cy="21375"/>
                  <a:chOff x="5465419" y="2451000"/>
                  <a:chExt cx="21274" cy="21375"/>
                </a:xfrm>
              </p:grpSpPr>
              <p:sp>
                <p:nvSpPr>
                  <p:cNvPr id="484" name="Freeform 1978">
                    <a:extLst>
                      <a:ext uri="{FF2B5EF4-FFF2-40B4-BE49-F238E27FC236}">
                        <a16:creationId xmlns:a16="http://schemas.microsoft.com/office/drawing/2014/main" id="{A9014A40-134D-41F4-BE72-CC6E092BD59E}"/>
                      </a:ext>
                    </a:extLst>
                  </p:cNvPr>
                  <p:cNvSpPr/>
                  <p:nvPr/>
                </p:nvSpPr>
                <p:spPr>
                  <a:xfrm>
                    <a:off x="5476056" y="2451000"/>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485" name="Freeform 1979">
                    <a:extLst>
                      <a:ext uri="{FF2B5EF4-FFF2-40B4-BE49-F238E27FC236}">
                        <a16:creationId xmlns:a16="http://schemas.microsoft.com/office/drawing/2014/main" id="{C85F27CF-C528-4A81-A10E-12B375976A00}"/>
                      </a:ext>
                    </a:extLst>
                  </p:cNvPr>
                  <p:cNvSpPr/>
                  <p:nvPr/>
                </p:nvSpPr>
                <p:spPr>
                  <a:xfrm>
                    <a:off x="5465419" y="2461735"/>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09" name="Graphic 1910">
                  <a:extLst>
                    <a:ext uri="{FF2B5EF4-FFF2-40B4-BE49-F238E27FC236}">
                      <a16:creationId xmlns:a16="http://schemas.microsoft.com/office/drawing/2014/main" id="{EDC5D74C-654F-4D64-BE72-C0E4685BC03C}"/>
                    </a:ext>
                  </a:extLst>
                </p:cNvPr>
                <p:cNvGrpSpPr/>
                <p:nvPr/>
              </p:nvGrpSpPr>
              <p:grpSpPr>
                <a:xfrm>
                  <a:off x="5451458" y="2451000"/>
                  <a:ext cx="21274" cy="21375"/>
                  <a:chOff x="5451458" y="2451000"/>
                  <a:chExt cx="21274" cy="21375"/>
                </a:xfrm>
              </p:grpSpPr>
              <p:sp>
                <p:nvSpPr>
                  <p:cNvPr id="482" name="Freeform 1981">
                    <a:extLst>
                      <a:ext uri="{FF2B5EF4-FFF2-40B4-BE49-F238E27FC236}">
                        <a16:creationId xmlns:a16="http://schemas.microsoft.com/office/drawing/2014/main" id="{0FCADB41-0411-4740-AFAF-44EF08A51CDA}"/>
                      </a:ext>
                    </a:extLst>
                  </p:cNvPr>
                  <p:cNvSpPr/>
                  <p:nvPr/>
                </p:nvSpPr>
                <p:spPr>
                  <a:xfrm>
                    <a:off x="5462095" y="2451000"/>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483" name="Freeform 1982">
                    <a:extLst>
                      <a:ext uri="{FF2B5EF4-FFF2-40B4-BE49-F238E27FC236}">
                        <a16:creationId xmlns:a16="http://schemas.microsoft.com/office/drawing/2014/main" id="{1BC18976-213C-4D56-B264-EADE3A281353}"/>
                      </a:ext>
                    </a:extLst>
                  </p:cNvPr>
                  <p:cNvSpPr/>
                  <p:nvPr/>
                </p:nvSpPr>
                <p:spPr>
                  <a:xfrm>
                    <a:off x="5451458" y="2461735"/>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10" name="Graphic 1910">
                  <a:extLst>
                    <a:ext uri="{FF2B5EF4-FFF2-40B4-BE49-F238E27FC236}">
                      <a16:creationId xmlns:a16="http://schemas.microsoft.com/office/drawing/2014/main" id="{A3278AC7-BB21-472D-9F76-66A601B3C644}"/>
                    </a:ext>
                  </a:extLst>
                </p:cNvPr>
                <p:cNvGrpSpPr/>
                <p:nvPr/>
              </p:nvGrpSpPr>
              <p:grpSpPr>
                <a:xfrm>
                  <a:off x="5445095" y="2451000"/>
                  <a:ext cx="21369" cy="21375"/>
                  <a:chOff x="5445095" y="2451000"/>
                  <a:chExt cx="21369" cy="21375"/>
                </a:xfrm>
              </p:grpSpPr>
              <p:sp>
                <p:nvSpPr>
                  <p:cNvPr id="480" name="Freeform 1984">
                    <a:extLst>
                      <a:ext uri="{FF2B5EF4-FFF2-40B4-BE49-F238E27FC236}">
                        <a16:creationId xmlns:a16="http://schemas.microsoft.com/office/drawing/2014/main" id="{F0AD6A31-EB9C-4F9D-9EC7-1B79CDB555D5}"/>
                      </a:ext>
                    </a:extLst>
                  </p:cNvPr>
                  <p:cNvSpPr/>
                  <p:nvPr/>
                </p:nvSpPr>
                <p:spPr>
                  <a:xfrm>
                    <a:off x="5455732" y="2451000"/>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481" name="Freeform 1985">
                    <a:extLst>
                      <a:ext uri="{FF2B5EF4-FFF2-40B4-BE49-F238E27FC236}">
                        <a16:creationId xmlns:a16="http://schemas.microsoft.com/office/drawing/2014/main" id="{F847213A-5813-407E-AB5C-A4FF92459BDE}"/>
                      </a:ext>
                    </a:extLst>
                  </p:cNvPr>
                  <p:cNvSpPr/>
                  <p:nvPr/>
                </p:nvSpPr>
                <p:spPr>
                  <a:xfrm>
                    <a:off x="5445095" y="2461735"/>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11" name="Graphic 1910">
                  <a:extLst>
                    <a:ext uri="{FF2B5EF4-FFF2-40B4-BE49-F238E27FC236}">
                      <a16:creationId xmlns:a16="http://schemas.microsoft.com/office/drawing/2014/main" id="{6AE233B0-FE32-4AFC-84DB-57F7DD069FEE}"/>
                    </a:ext>
                  </a:extLst>
                </p:cNvPr>
                <p:cNvGrpSpPr/>
                <p:nvPr/>
              </p:nvGrpSpPr>
              <p:grpSpPr>
                <a:xfrm>
                  <a:off x="5409574" y="2450810"/>
                  <a:ext cx="21369" cy="21280"/>
                  <a:chOff x="5409574" y="2450810"/>
                  <a:chExt cx="21369" cy="21280"/>
                </a:xfrm>
              </p:grpSpPr>
              <p:sp>
                <p:nvSpPr>
                  <p:cNvPr id="478" name="Freeform 1987">
                    <a:extLst>
                      <a:ext uri="{FF2B5EF4-FFF2-40B4-BE49-F238E27FC236}">
                        <a16:creationId xmlns:a16="http://schemas.microsoft.com/office/drawing/2014/main" id="{C95A384C-D227-4F87-8E81-83075D54423C}"/>
                      </a:ext>
                    </a:extLst>
                  </p:cNvPr>
                  <p:cNvSpPr/>
                  <p:nvPr/>
                </p:nvSpPr>
                <p:spPr>
                  <a:xfrm>
                    <a:off x="5420212" y="2450810"/>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479" name="Freeform 1988">
                    <a:extLst>
                      <a:ext uri="{FF2B5EF4-FFF2-40B4-BE49-F238E27FC236}">
                        <a16:creationId xmlns:a16="http://schemas.microsoft.com/office/drawing/2014/main" id="{6556CBA0-0148-4A98-BBF3-8A2677B578E8}"/>
                      </a:ext>
                    </a:extLst>
                  </p:cNvPr>
                  <p:cNvSpPr/>
                  <p:nvPr/>
                </p:nvSpPr>
                <p:spPr>
                  <a:xfrm>
                    <a:off x="5409574" y="2461450"/>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12" name="Graphic 1910">
                  <a:extLst>
                    <a:ext uri="{FF2B5EF4-FFF2-40B4-BE49-F238E27FC236}">
                      <a16:creationId xmlns:a16="http://schemas.microsoft.com/office/drawing/2014/main" id="{E18712F0-C26B-4B6A-A086-463B1786BC66}"/>
                    </a:ext>
                  </a:extLst>
                </p:cNvPr>
                <p:cNvGrpSpPr/>
                <p:nvPr/>
              </p:nvGrpSpPr>
              <p:grpSpPr>
                <a:xfrm>
                  <a:off x="5418787" y="2450810"/>
                  <a:ext cx="21369" cy="21280"/>
                  <a:chOff x="5418787" y="2450810"/>
                  <a:chExt cx="21369" cy="21280"/>
                </a:xfrm>
              </p:grpSpPr>
              <p:sp>
                <p:nvSpPr>
                  <p:cNvPr id="476" name="Freeform 1990">
                    <a:extLst>
                      <a:ext uri="{FF2B5EF4-FFF2-40B4-BE49-F238E27FC236}">
                        <a16:creationId xmlns:a16="http://schemas.microsoft.com/office/drawing/2014/main" id="{F5D15BBD-01EB-4EF7-A88F-83FA1154BD3B}"/>
                      </a:ext>
                    </a:extLst>
                  </p:cNvPr>
                  <p:cNvSpPr/>
                  <p:nvPr/>
                </p:nvSpPr>
                <p:spPr>
                  <a:xfrm>
                    <a:off x="5429424" y="2450810"/>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477" name="Freeform 1991">
                    <a:extLst>
                      <a:ext uri="{FF2B5EF4-FFF2-40B4-BE49-F238E27FC236}">
                        <a16:creationId xmlns:a16="http://schemas.microsoft.com/office/drawing/2014/main" id="{1161C2BF-5F53-4028-B4E4-45BBE116E0FC}"/>
                      </a:ext>
                    </a:extLst>
                  </p:cNvPr>
                  <p:cNvSpPr/>
                  <p:nvPr/>
                </p:nvSpPr>
                <p:spPr>
                  <a:xfrm>
                    <a:off x="5418787" y="2461450"/>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13" name="Graphic 1910">
                  <a:extLst>
                    <a:ext uri="{FF2B5EF4-FFF2-40B4-BE49-F238E27FC236}">
                      <a16:creationId xmlns:a16="http://schemas.microsoft.com/office/drawing/2014/main" id="{439CAE4A-FE58-463E-A945-F123806499D6}"/>
                    </a:ext>
                  </a:extLst>
                </p:cNvPr>
                <p:cNvGrpSpPr/>
                <p:nvPr/>
              </p:nvGrpSpPr>
              <p:grpSpPr>
                <a:xfrm>
                  <a:off x="5434363" y="2450810"/>
                  <a:ext cx="21274" cy="21280"/>
                  <a:chOff x="5434363" y="2450810"/>
                  <a:chExt cx="21274" cy="21280"/>
                </a:xfrm>
              </p:grpSpPr>
              <p:sp>
                <p:nvSpPr>
                  <p:cNvPr id="474" name="Freeform 1993">
                    <a:extLst>
                      <a:ext uri="{FF2B5EF4-FFF2-40B4-BE49-F238E27FC236}">
                        <a16:creationId xmlns:a16="http://schemas.microsoft.com/office/drawing/2014/main" id="{F138BE48-EB45-42DC-9C78-548222D15673}"/>
                      </a:ext>
                    </a:extLst>
                  </p:cNvPr>
                  <p:cNvSpPr/>
                  <p:nvPr/>
                </p:nvSpPr>
                <p:spPr>
                  <a:xfrm>
                    <a:off x="5445000" y="2450810"/>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475" name="Freeform 1994">
                    <a:extLst>
                      <a:ext uri="{FF2B5EF4-FFF2-40B4-BE49-F238E27FC236}">
                        <a16:creationId xmlns:a16="http://schemas.microsoft.com/office/drawing/2014/main" id="{470F9CD3-9C9B-43EF-B737-D58E942728B8}"/>
                      </a:ext>
                    </a:extLst>
                  </p:cNvPr>
                  <p:cNvSpPr/>
                  <p:nvPr/>
                </p:nvSpPr>
                <p:spPr>
                  <a:xfrm>
                    <a:off x="5434363" y="2461450"/>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14" name="Graphic 1910">
                  <a:extLst>
                    <a:ext uri="{FF2B5EF4-FFF2-40B4-BE49-F238E27FC236}">
                      <a16:creationId xmlns:a16="http://schemas.microsoft.com/office/drawing/2014/main" id="{E6344ADF-F1D1-4424-A7EB-E35F4984FB0A}"/>
                    </a:ext>
                  </a:extLst>
                </p:cNvPr>
                <p:cNvGrpSpPr/>
                <p:nvPr/>
              </p:nvGrpSpPr>
              <p:grpSpPr>
                <a:xfrm>
                  <a:off x="5394853" y="2430764"/>
                  <a:ext cx="21274" cy="21375"/>
                  <a:chOff x="5394853" y="2430764"/>
                  <a:chExt cx="21274" cy="21375"/>
                </a:xfrm>
              </p:grpSpPr>
              <p:sp>
                <p:nvSpPr>
                  <p:cNvPr id="472" name="Freeform 1996">
                    <a:extLst>
                      <a:ext uri="{FF2B5EF4-FFF2-40B4-BE49-F238E27FC236}">
                        <a16:creationId xmlns:a16="http://schemas.microsoft.com/office/drawing/2014/main" id="{6A84EDF8-84F0-402F-886A-1F70A69A9858}"/>
                      </a:ext>
                    </a:extLst>
                  </p:cNvPr>
                  <p:cNvSpPr/>
                  <p:nvPr/>
                </p:nvSpPr>
                <p:spPr>
                  <a:xfrm>
                    <a:off x="5405491" y="2430764"/>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473" name="Freeform 1997">
                    <a:extLst>
                      <a:ext uri="{FF2B5EF4-FFF2-40B4-BE49-F238E27FC236}">
                        <a16:creationId xmlns:a16="http://schemas.microsoft.com/office/drawing/2014/main" id="{CCB560C9-86DB-4C70-8D05-F80CBCE4000A}"/>
                      </a:ext>
                    </a:extLst>
                  </p:cNvPr>
                  <p:cNvSpPr/>
                  <p:nvPr/>
                </p:nvSpPr>
                <p:spPr>
                  <a:xfrm>
                    <a:off x="5394853" y="2441404"/>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15" name="Graphic 1910">
                  <a:extLst>
                    <a:ext uri="{FF2B5EF4-FFF2-40B4-BE49-F238E27FC236}">
                      <a16:creationId xmlns:a16="http://schemas.microsoft.com/office/drawing/2014/main" id="{D31174D2-5ACB-4A9E-B4E0-8205D9F90D68}"/>
                    </a:ext>
                  </a:extLst>
                </p:cNvPr>
                <p:cNvGrpSpPr/>
                <p:nvPr/>
              </p:nvGrpSpPr>
              <p:grpSpPr>
                <a:xfrm>
                  <a:off x="5371680" y="2430764"/>
                  <a:ext cx="21274" cy="21375"/>
                  <a:chOff x="5371680" y="2430764"/>
                  <a:chExt cx="21274" cy="21375"/>
                </a:xfrm>
              </p:grpSpPr>
              <p:sp>
                <p:nvSpPr>
                  <p:cNvPr id="470" name="Freeform 1999">
                    <a:extLst>
                      <a:ext uri="{FF2B5EF4-FFF2-40B4-BE49-F238E27FC236}">
                        <a16:creationId xmlns:a16="http://schemas.microsoft.com/office/drawing/2014/main" id="{D7DE4EE9-D86E-4815-B65C-C74F0E246B54}"/>
                      </a:ext>
                    </a:extLst>
                  </p:cNvPr>
                  <p:cNvSpPr/>
                  <p:nvPr/>
                </p:nvSpPr>
                <p:spPr>
                  <a:xfrm>
                    <a:off x="5382317" y="2430764"/>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471" name="Freeform 2000">
                    <a:extLst>
                      <a:ext uri="{FF2B5EF4-FFF2-40B4-BE49-F238E27FC236}">
                        <a16:creationId xmlns:a16="http://schemas.microsoft.com/office/drawing/2014/main" id="{CBFB7E4B-0E38-4367-8EB0-83CF31FA503C}"/>
                      </a:ext>
                    </a:extLst>
                  </p:cNvPr>
                  <p:cNvSpPr/>
                  <p:nvPr/>
                </p:nvSpPr>
                <p:spPr>
                  <a:xfrm>
                    <a:off x="5371680" y="2441404"/>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16" name="Graphic 1910">
                  <a:extLst>
                    <a:ext uri="{FF2B5EF4-FFF2-40B4-BE49-F238E27FC236}">
                      <a16:creationId xmlns:a16="http://schemas.microsoft.com/office/drawing/2014/main" id="{91211758-FB66-42C7-9036-4DDB28E28BCE}"/>
                    </a:ext>
                  </a:extLst>
                </p:cNvPr>
                <p:cNvGrpSpPr/>
                <p:nvPr/>
              </p:nvGrpSpPr>
              <p:grpSpPr>
                <a:xfrm>
                  <a:off x="5377188" y="2430764"/>
                  <a:ext cx="21369" cy="21375"/>
                  <a:chOff x="5377188" y="2430764"/>
                  <a:chExt cx="21369" cy="21375"/>
                </a:xfrm>
              </p:grpSpPr>
              <p:sp>
                <p:nvSpPr>
                  <p:cNvPr id="468" name="Freeform 2002">
                    <a:extLst>
                      <a:ext uri="{FF2B5EF4-FFF2-40B4-BE49-F238E27FC236}">
                        <a16:creationId xmlns:a16="http://schemas.microsoft.com/office/drawing/2014/main" id="{EB447702-0006-4AC3-ACE9-8DC9DEE6DA45}"/>
                      </a:ext>
                    </a:extLst>
                  </p:cNvPr>
                  <p:cNvSpPr/>
                  <p:nvPr/>
                </p:nvSpPr>
                <p:spPr>
                  <a:xfrm>
                    <a:off x="5387825" y="2430764"/>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469" name="Freeform 2003">
                    <a:extLst>
                      <a:ext uri="{FF2B5EF4-FFF2-40B4-BE49-F238E27FC236}">
                        <a16:creationId xmlns:a16="http://schemas.microsoft.com/office/drawing/2014/main" id="{77045534-1753-42E1-B342-F7A87D71F2C4}"/>
                      </a:ext>
                    </a:extLst>
                  </p:cNvPr>
                  <p:cNvSpPr/>
                  <p:nvPr/>
                </p:nvSpPr>
                <p:spPr>
                  <a:xfrm>
                    <a:off x="5377188" y="2441404"/>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17" name="Graphic 1910">
                  <a:extLst>
                    <a:ext uri="{FF2B5EF4-FFF2-40B4-BE49-F238E27FC236}">
                      <a16:creationId xmlns:a16="http://schemas.microsoft.com/office/drawing/2014/main" id="{8BF1E96B-799B-4B22-9458-40668FC17672}"/>
                    </a:ext>
                  </a:extLst>
                </p:cNvPr>
                <p:cNvGrpSpPr/>
                <p:nvPr/>
              </p:nvGrpSpPr>
              <p:grpSpPr>
                <a:xfrm>
                  <a:off x="5386971" y="2430764"/>
                  <a:ext cx="21274" cy="21375"/>
                  <a:chOff x="5386971" y="2430764"/>
                  <a:chExt cx="21274" cy="21375"/>
                </a:xfrm>
              </p:grpSpPr>
              <p:sp>
                <p:nvSpPr>
                  <p:cNvPr id="466" name="Freeform 2005">
                    <a:extLst>
                      <a:ext uri="{FF2B5EF4-FFF2-40B4-BE49-F238E27FC236}">
                        <a16:creationId xmlns:a16="http://schemas.microsoft.com/office/drawing/2014/main" id="{41D47275-9B6B-455F-B02D-EB1D9360015D}"/>
                      </a:ext>
                    </a:extLst>
                  </p:cNvPr>
                  <p:cNvSpPr/>
                  <p:nvPr/>
                </p:nvSpPr>
                <p:spPr>
                  <a:xfrm>
                    <a:off x="5397608" y="2430764"/>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467" name="Freeform 2006">
                    <a:extLst>
                      <a:ext uri="{FF2B5EF4-FFF2-40B4-BE49-F238E27FC236}">
                        <a16:creationId xmlns:a16="http://schemas.microsoft.com/office/drawing/2014/main" id="{F662D76A-A942-443C-A7D8-CE0AE31D2937}"/>
                      </a:ext>
                    </a:extLst>
                  </p:cNvPr>
                  <p:cNvSpPr/>
                  <p:nvPr/>
                </p:nvSpPr>
                <p:spPr>
                  <a:xfrm>
                    <a:off x="5386971" y="2441404"/>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18" name="Graphic 1910">
                  <a:extLst>
                    <a:ext uri="{FF2B5EF4-FFF2-40B4-BE49-F238E27FC236}">
                      <a16:creationId xmlns:a16="http://schemas.microsoft.com/office/drawing/2014/main" id="{C7386FBD-E9BF-45F1-AE28-811A2174A918}"/>
                    </a:ext>
                  </a:extLst>
                </p:cNvPr>
                <p:cNvGrpSpPr/>
                <p:nvPr/>
              </p:nvGrpSpPr>
              <p:grpSpPr>
                <a:xfrm>
                  <a:off x="5337204" y="2430764"/>
                  <a:ext cx="21274" cy="21375"/>
                  <a:chOff x="5337204" y="2430764"/>
                  <a:chExt cx="21274" cy="21375"/>
                </a:xfrm>
              </p:grpSpPr>
              <p:sp>
                <p:nvSpPr>
                  <p:cNvPr id="464" name="Freeform 2008">
                    <a:extLst>
                      <a:ext uri="{FF2B5EF4-FFF2-40B4-BE49-F238E27FC236}">
                        <a16:creationId xmlns:a16="http://schemas.microsoft.com/office/drawing/2014/main" id="{4AA6B091-D539-4CAD-A7F4-C4D6DA4448B7}"/>
                      </a:ext>
                    </a:extLst>
                  </p:cNvPr>
                  <p:cNvSpPr/>
                  <p:nvPr/>
                </p:nvSpPr>
                <p:spPr>
                  <a:xfrm>
                    <a:off x="5347841" y="2430764"/>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465" name="Freeform 2009">
                    <a:extLst>
                      <a:ext uri="{FF2B5EF4-FFF2-40B4-BE49-F238E27FC236}">
                        <a16:creationId xmlns:a16="http://schemas.microsoft.com/office/drawing/2014/main" id="{F29AB3FA-76E8-4C0B-8211-9002EE37B20B}"/>
                      </a:ext>
                    </a:extLst>
                  </p:cNvPr>
                  <p:cNvSpPr/>
                  <p:nvPr/>
                </p:nvSpPr>
                <p:spPr>
                  <a:xfrm>
                    <a:off x="5337204" y="2441404"/>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19" name="Graphic 1910">
                  <a:extLst>
                    <a:ext uri="{FF2B5EF4-FFF2-40B4-BE49-F238E27FC236}">
                      <a16:creationId xmlns:a16="http://schemas.microsoft.com/office/drawing/2014/main" id="{08794D6D-8366-46F5-A191-B7F2328C5478}"/>
                    </a:ext>
                  </a:extLst>
                </p:cNvPr>
                <p:cNvGrpSpPr/>
                <p:nvPr/>
              </p:nvGrpSpPr>
              <p:grpSpPr>
                <a:xfrm>
                  <a:off x="5341193" y="2430764"/>
                  <a:ext cx="21274" cy="21375"/>
                  <a:chOff x="5341193" y="2430764"/>
                  <a:chExt cx="21274" cy="21375"/>
                </a:xfrm>
              </p:grpSpPr>
              <p:sp>
                <p:nvSpPr>
                  <p:cNvPr id="462" name="Freeform 2011">
                    <a:extLst>
                      <a:ext uri="{FF2B5EF4-FFF2-40B4-BE49-F238E27FC236}">
                        <a16:creationId xmlns:a16="http://schemas.microsoft.com/office/drawing/2014/main" id="{EF039304-2615-4F38-8FA1-230A45D3A6C0}"/>
                      </a:ext>
                    </a:extLst>
                  </p:cNvPr>
                  <p:cNvSpPr/>
                  <p:nvPr/>
                </p:nvSpPr>
                <p:spPr>
                  <a:xfrm>
                    <a:off x="5351830" y="2430764"/>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463" name="Freeform 2012">
                    <a:extLst>
                      <a:ext uri="{FF2B5EF4-FFF2-40B4-BE49-F238E27FC236}">
                        <a16:creationId xmlns:a16="http://schemas.microsoft.com/office/drawing/2014/main" id="{36D969FC-B254-41A6-A449-4DE219AFCB89}"/>
                      </a:ext>
                    </a:extLst>
                  </p:cNvPr>
                  <p:cNvSpPr/>
                  <p:nvPr/>
                </p:nvSpPr>
                <p:spPr>
                  <a:xfrm>
                    <a:off x="5341193" y="2441404"/>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20" name="Graphic 1910">
                  <a:extLst>
                    <a:ext uri="{FF2B5EF4-FFF2-40B4-BE49-F238E27FC236}">
                      <a16:creationId xmlns:a16="http://schemas.microsoft.com/office/drawing/2014/main" id="{7FD25173-73E6-4C8A-8AF5-977CB89C4BC8}"/>
                    </a:ext>
                  </a:extLst>
                </p:cNvPr>
                <p:cNvGrpSpPr/>
                <p:nvPr/>
              </p:nvGrpSpPr>
              <p:grpSpPr>
                <a:xfrm>
                  <a:off x="5299785" y="2413948"/>
                  <a:ext cx="21369" cy="21280"/>
                  <a:chOff x="5299785" y="2413948"/>
                  <a:chExt cx="21369" cy="21280"/>
                </a:xfrm>
              </p:grpSpPr>
              <p:sp>
                <p:nvSpPr>
                  <p:cNvPr id="460" name="Freeform 2014">
                    <a:extLst>
                      <a:ext uri="{FF2B5EF4-FFF2-40B4-BE49-F238E27FC236}">
                        <a16:creationId xmlns:a16="http://schemas.microsoft.com/office/drawing/2014/main" id="{74E73C85-4617-4181-B9BC-9E815B6F90D2}"/>
                      </a:ext>
                    </a:extLst>
                  </p:cNvPr>
                  <p:cNvSpPr/>
                  <p:nvPr/>
                </p:nvSpPr>
                <p:spPr>
                  <a:xfrm>
                    <a:off x="5310517" y="2413948"/>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461" name="Freeform 2015">
                    <a:extLst>
                      <a:ext uri="{FF2B5EF4-FFF2-40B4-BE49-F238E27FC236}">
                        <a16:creationId xmlns:a16="http://schemas.microsoft.com/office/drawing/2014/main" id="{DDDE31C6-F3D2-4665-8A8A-4EB94D4D5CE3}"/>
                      </a:ext>
                    </a:extLst>
                  </p:cNvPr>
                  <p:cNvSpPr/>
                  <p:nvPr/>
                </p:nvSpPr>
                <p:spPr>
                  <a:xfrm>
                    <a:off x="5299785" y="2424588"/>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21" name="Graphic 1910">
                  <a:extLst>
                    <a:ext uri="{FF2B5EF4-FFF2-40B4-BE49-F238E27FC236}">
                      <a16:creationId xmlns:a16="http://schemas.microsoft.com/office/drawing/2014/main" id="{BA5CA86B-C7CC-49EE-938E-622576904D05}"/>
                    </a:ext>
                  </a:extLst>
                </p:cNvPr>
                <p:cNvGrpSpPr/>
                <p:nvPr/>
              </p:nvGrpSpPr>
              <p:grpSpPr>
                <a:xfrm>
                  <a:off x="5267493" y="2383357"/>
                  <a:ext cx="21274" cy="21375"/>
                  <a:chOff x="5267493" y="2383357"/>
                  <a:chExt cx="21274" cy="21375"/>
                </a:xfrm>
              </p:grpSpPr>
              <p:sp>
                <p:nvSpPr>
                  <p:cNvPr id="458" name="Freeform 2017">
                    <a:extLst>
                      <a:ext uri="{FF2B5EF4-FFF2-40B4-BE49-F238E27FC236}">
                        <a16:creationId xmlns:a16="http://schemas.microsoft.com/office/drawing/2014/main" id="{91AC0480-EC3D-4A6F-AE99-E3447F9DBE2C}"/>
                      </a:ext>
                    </a:extLst>
                  </p:cNvPr>
                  <p:cNvSpPr/>
                  <p:nvPr/>
                </p:nvSpPr>
                <p:spPr>
                  <a:xfrm>
                    <a:off x="5278131" y="2383357"/>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459" name="Freeform 2018">
                    <a:extLst>
                      <a:ext uri="{FF2B5EF4-FFF2-40B4-BE49-F238E27FC236}">
                        <a16:creationId xmlns:a16="http://schemas.microsoft.com/office/drawing/2014/main" id="{2326FA2B-3540-42C6-B392-7C6BCD7B0017}"/>
                      </a:ext>
                    </a:extLst>
                  </p:cNvPr>
                  <p:cNvSpPr/>
                  <p:nvPr/>
                </p:nvSpPr>
                <p:spPr>
                  <a:xfrm>
                    <a:off x="5267493" y="2393997"/>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22" name="Graphic 1910">
                  <a:extLst>
                    <a:ext uri="{FF2B5EF4-FFF2-40B4-BE49-F238E27FC236}">
                      <a16:creationId xmlns:a16="http://schemas.microsoft.com/office/drawing/2014/main" id="{F1066B0B-63C3-4548-A5F7-6E6F83546F16}"/>
                    </a:ext>
                  </a:extLst>
                </p:cNvPr>
                <p:cNvGrpSpPr/>
                <p:nvPr/>
              </p:nvGrpSpPr>
              <p:grpSpPr>
                <a:xfrm>
                  <a:off x="5246694" y="2335760"/>
                  <a:ext cx="21274" cy="21280"/>
                  <a:chOff x="5246694" y="2335760"/>
                  <a:chExt cx="21274" cy="21280"/>
                </a:xfrm>
              </p:grpSpPr>
              <p:sp>
                <p:nvSpPr>
                  <p:cNvPr id="456" name="Freeform 2020">
                    <a:extLst>
                      <a:ext uri="{FF2B5EF4-FFF2-40B4-BE49-F238E27FC236}">
                        <a16:creationId xmlns:a16="http://schemas.microsoft.com/office/drawing/2014/main" id="{E0010BF5-7AD1-4471-8324-AD80260353FA}"/>
                      </a:ext>
                    </a:extLst>
                  </p:cNvPr>
                  <p:cNvSpPr/>
                  <p:nvPr/>
                </p:nvSpPr>
                <p:spPr>
                  <a:xfrm>
                    <a:off x="5257331" y="2335760"/>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457" name="Freeform 2021">
                    <a:extLst>
                      <a:ext uri="{FF2B5EF4-FFF2-40B4-BE49-F238E27FC236}">
                        <a16:creationId xmlns:a16="http://schemas.microsoft.com/office/drawing/2014/main" id="{3146FED2-B99B-48FF-8559-87BB8631305B}"/>
                      </a:ext>
                    </a:extLst>
                  </p:cNvPr>
                  <p:cNvSpPr/>
                  <p:nvPr/>
                </p:nvSpPr>
                <p:spPr>
                  <a:xfrm>
                    <a:off x="5246694" y="2346400"/>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23" name="Graphic 1910">
                  <a:extLst>
                    <a:ext uri="{FF2B5EF4-FFF2-40B4-BE49-F238E27FC236}">
                      <a16:creationId xmlns:a16="http://schemas.microsoft.com/office/drawing/2014/main" id="{59956FC5-0BFE-44C9-AD8B-B5EC855DC040}"/>
                    </a:ext>
                  </a:extLst>
                </p:cNvPr>
                <p:cNvGrpSpPr/>
                <p:nvPr/>
              </p:nvGrpSpPr>
              <p:grpSpPr>
                <a:xfrm>
                  <a:off x="5252203" y="2335760"/>
                  <a:ext cx="21274" cy="21280"/>
                  <a:chOff x="5252203" y="2335760"/>
                  <a:chExt cx="21274" cy="21280"/>
                </a:xfrm>
              </p:grpSpPr>
              <p:sp>
                <p:nvSpPr>
                  <p:cNvPr id="454" name="Freeform 2023">
                    <a:extLst>
                      <a:ext uri="{FF2B5EF4-FFF2-40B4-BE49-F238E27FC236}">
                        <a16:creationId xmlns:a16="http://schemas.microsoft.com/office/drawing/2014/main" id="{0F89ECE4-B15F-4A05-AA5D-11DBAED2BAB8}"/>
                      </a:ext>
                    </a:extLst>
                  </p:cNvPr>
                  <p:cNvSpPr/>
                  <p:nvPr/>
                </p:nvSpPr>
                <p:spPr>
                  <a:xfrm>
                    <a:off x="5262840" y="2335760"/>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455" name="Freeform 2024">
                    <a:extLst>
                      <a:ext uri="{FF2B5EF4-FFF2-40B4-BE49-F238E27FC236}">
                        <a16:creationId xmlns:a16="http://schemas.microsoft.com/office/drawing/2014/main" id="{FD22EAD3-84F2-4499-BE46-5ED21140BA75}"/>
                      </a:ext>
                    </a:extLst>
                  </p:cNvPr>
                  <p:cNvSpPr/>
                  <p:nvPr/>
                </p:nvSpPr>
                <p:spPr>
                  <a:xfrm>
                    <a:off x="5252203" y="2346400"/>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24" name="Graphic 1910">
                  <a:extLst>
                    <a:ext uri="{FF2B5EF4-FFF2-40B4-BE49-F238E27FC236}">
                      <a16:creationId xmlns:a16="http://schemas.microsoft.com/office/drawing/2014/main" id="{3138E0A1-8191-4A4D-8DC8-BD0D2254C228}"/>
                    </a:ext>
                  </a:extLst>
                </p:cNvPr>
                <p:cNvGrpSpPr/>
                <p:nvPr/>
              </p:nvGrpSpPr>
              <p:grpSpPr>
                <a:xfrm>
                  <a:off x="5225895" y="2321794"/>
                  <a:ext cx="21274" cy="21280"/>
                  <a:chOff x="5225895" y="2321794"/>
                  <a:chExt cx="21274" cy="21280"/>
                </a:xfrm>
              </p:grpSpPr>
              <p:sp>
                <p:nvSpPr>
                  <p:cNvPr id="452" name="Freeform 2026">
                    <a:extLst>
                      <a:ext uri="{FF2B5EF4-FFF2-40B4-BE49-F238E27FC236}">
                        <a16:creationId xmlns:a16="http://schemas.microsoft.com/office/drawing/2014/main" id="{CDBA296C-1559-4207-9D57-4375626B2283}"/>
                      </a:ext>
                    </a:extLst>
                  </p:cNvPr>
                  <p:cNvSpPr/>
                  <p:nvPr/>
                </p:nvSpPr>
                <p:spPr>
                  <a:xfrm>
                    <a:off x="5236532" y="2321794"/>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453" name="Freeform 2027">
                    <a:extLst>
                      <a:ext uri="{FF2B5EF4-FFF2-40B4-BE49-F238E27FC236}">
                        <a16:creationId xmlns:a16="http://schemas.microsoft.com/office/drawing/2014/main" id="{04873305-FD24-4288-B0A8-21B7EEB3F8DD}"/>
                      </a:ext>
                    </a:extLst>
                  </p:cNvPr>
                  <p:cNvSpPr/>
                  <p:nvPr/>
                </p:nvSpPr>
                <p:spPr>
                  <a:xfrm>
                    <a:off x="5225895" y="2332435"/>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25" name="Graphic 1910">
                  <a:extLst>
                    <a:ext uri="{FF2B5EF4-FFF2-40B4-BE49-F238E27FC236}">
                      <a16:creationId xmlns:a16="http://schemas.microsoft.com/office/drawing/2014/main" id="{DAB5A754-A0EE-4140-8E44-69409F0479C6}"/>
                    </a:ext>
                  </a:extLst>
                </p:cNvPr>
                <p:cNvGrpSpPr/>
                <p:nvPr/>
              </p:nvGrpSpPr>
              <p:grpSpPr>
                <a:xfrm>
                  <a:off x="5199587" y="2308589"/>
                  <a:ext cx="21274" cy="21375"/>
                  <a:chOff x="5199587" y="2308589"/>
                  <a:chExt cx="21274" cy="21375"/>
                </a:xfrm>
              </p:grpSpPr>
              <p:sp>
                <p:nvSpPr>
                  <p:cNvPr id="450" name="Freeform 2029">
                    <a:extLst>
                      <a:ext uri="{FF2B5EF4-FFF2-40B4-BE49-F238E27FC236}">
                        <a16:creationId xmlns:a16="http://schemas.microsoft.com/office/drawing/2014/main" id="{F44CCB0D-4B5F-4590-8338-84936E09EF07}"/>
                      </a:ext>
                    </a:extLst>
                  </p:cNvPr>
                  <p:cNvSpPr/>
                  <p:nvPr/>
                </p:nvSpPr>
                <p:spPr>
                  <a:xfrm>
                    <a:off x="5210224" y="2308589"/>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451" name="Freeform 2030">
                    <a:extLst>
                      <a:ext uri="{FF2B5EF4-FFF2-40B4-BE49-F238E27FC236}">
                        <a16:creationId xmlns:a16="http://schemas.microsoft.com/office/drawing/2014/main" id="{99240C1E-9CF7-4BC0-A257-C8F883E912D5}"/>
                      </a:ext>
                    </a:extLst>
                  </p:cNvPr>
                  <p:cNvSpPr/>
                  <p:nvPr/>
                </p:nvSpPr>
                <p:spPr>
                  <a:xfrm>
                    <a:off x="5199587" y="2319229"/>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26" name="Graphic 1910">
                  <a:extLst>
                    <a:ext uri="{FF2B5EF4-FFF2-40B4-BE49-F238E27FC236}">
                      <a16:creationId xmlns:a16="http://schemas.microsoft.com/office/drawing/2014/main" id="{E4883888-EF94-4AF8-AE31-9A4B7537B328}"/>
                    </a:ext>
                  </a:extLst>
                </p:cNvPr>
                <p:cNvGrpSpPr/>
                <p:nvPr/>
              </p:nvGrpSpPr>
              <p:grpSpPr>
                <a:xfrm>
                  <a:off x="5187146" y="2293103"/>
                  <a:ext cx="21369" cy="21280"/>
                  <a:chOff x="5187146" y="2293103"/>
                  <a:chExt cx="21369" cy="21280"/>
                </a:xfrm>
              </p:grpSpPr>
              <p:sp>
                <p:nvSpPr>
                  <p:cNvPr id="448" name="Freeform 2032">
                    <a:extLst>
                      <a:ext uri="{FF2B5EF4-FFF2-40B4-BE49-F238E27FC236}">
                        <a16:creationId xmlns:a16="http://schemas.microsoft.com/office/drawing/2014/main" id="{5A9CA824-147D-41C9-AFFA-D31311319794}"/>
                      </a:ext>
                    </a:extLst>
                  </p:cNvPr>
                  <p:cNvSpPr/>
                  <p:nvPr/>
                </p:nvSpPr>
                <p:spPr>
                  <a:xfrm>
                    <a:off x="5197878" y="2293103"/>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449" name="Freeform 2033">
                    <a:extLst>
                      <a:ext uri="{FF2B5EF4-FFF2-40B4-BE49-F238E27FC236}">
                        <a16:creationId xmlns:a16="http://schemas.microsoft.com/office/drawing/2014/main" id="{A172AF3C-BF08-45A8-AB62-D2DFAA6EB0C2}"/>
                      </a:ext>
                    </a:extLst>
                  </p:cNvPr>
                  <p:cNvSpPr/>
                  <p:nvPr/>
                </p:nvSpPr>
                <p:spPr>
                  <a:xfrm>
                    <a:off x="5187146" y="2303744"/>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27" name="Graphic 1910">
                  <a:extLst>
                    <a:ext uri="{FF2B5EF4-FFF2-40B4-BE49-F238E27FC236}">
                      <a16:creationId xmlns:a16="http://schemas.microsoft.com/office/drawing/2014/main" id="{E5E42134-4A4B-4C67-B14A-D74FB877FE70}"/>
                    </a:ext>
                  </a:extLst>
                </p:cNvPr>
                <p:cNvGrpSpPr/>
                <p:nvPr/>
              </p:nvGrpSpPr>
              <p:grpSpPr>
                <a:xfrm>
                  <a:off x="5315930" y="2430764"/>
                  <a:ext cx="21274" cy="21375"/>
                  <a:chOff x="5315930" y="2430764"/>
                  <a:chExt cx="21274" cy="21375"/>
                </a:xfrm>
              </p:grpSpPr>
              <p:sp>
                <p:nvSpPr>
                  <p:cNvPr id="446" name="Freeform 2035">
                    <a:extLst>
                      <a:ext uri="{FF2B5EF4-FFF2-40B4-BE49-F238E27FC236}">
                        <a16:creationId xmlns:a16="http://schemas.microsoft.com/office/drawing/2014/main" id="{019E1FEE-4D19-4174-8DF6-3E5A0E54A1F1}"/>
                      </a:ext>
                    </a:extLst>
                  </p:cNvPr>
                  <p:cNvSpPr/>
                  <p:nvPr/>
                </p:nvSpPr>
                <p:spPr>
                  <a:xfrm>
                    <a:off x="5326567" y="2430764"/>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447" name="Freeform 2036">
                    <a:extLst>
                      <a:ext uri="{FF2B5EF4-FFF2-40B4-BE49-F238E27FC236}">
                        <a16:creationId xmlns:a16="http://schemas.microsoft.com/office/drawing/2014/main" id="{3CC42155-C01C-43B3-BB0B-0554AA9825AC}"/>
                      </a:ext>
                    </a:extLst>
                  </p:cNvPr>
                  <p:cNvSpPr/>
                  <p:nvPr/>
                </p:nvSpPr>
                <p:spPr>
                  <a:xfrm>
                    <a:off x="5315930" y="2441404"/>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28" name="Graphic 1910">
                  <a:extLst>
                    <a:ext uri="{FF2B5EF4-FFF2-40B4-BE49-F238E27FC236}">
                      <a16:creationId xmlns:a16="http://schemas.microsoft.com/office/drawing/2014/main" id="{115B9BE3-4828-4C21-B260-0AADC846594D}"/>
                    </a:ext>
                  </a:extLst>
                </p:cNvPr>
                <p:cNvGrpSpPr/>
                <p:nvPr/>
              </p:nvGrpSpPr>
              <p:grpSpPr>
                <a:xfrm>
                  <a:off x="5324288" y="2430764"/>
                  <a:ext cx="21369" cy="21375"/>
                  <a:chOff x="5324288" y="2430764"/>
                  <a:chExt cx="21369" cy="21375"/>
                </a:xfrm>
              </p:grpSpPr>
              <p:sp>
                <p:nvSpPr>
                  <p:cNvPr id="444" name="Freeform 2038">
                    <a:extLst>
                      <a:ext uri="{FF2B5EF4-FFF2-40B4-BE49-F238E27FC236}">
                        <a16:creationId xmlns:a16="http://schemas.microsoft.com/office/drawing/2014/main" id="{287FAC2C-D669-485B-9265-C6A1C6DA9943}"/>
                      </a:ext>
                    </a:extLst>
                  </p:cNvPr>
                  <p:cNvSpPr/>
                  <p:nvPr/>
                </p:nvSpPr>
                <p:spPr>
                  <a:xfrm>
                    <a:off x="5334925" y="2430764"/>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445" name="Freeform 2039">
                    <a:extLst>
                      <a:ext uri="{FF2B5EF4-FFF2-40B4-BE49-F238E27FC236}">
                        <a16:creationId xmlns:a16="http://schemas.microsoft.com/office/drawing/2014/main" id="{D61F8D10-2B49-4164-992D-B5FB4C87EBDA}"/>
                      </a:ext>
                    </a:extLst>
                  </p:cNvPr>
                  <p:cNvSpPr/>
                  <p:nvPr/>
                </p:nvSpPr>
                <p:spPr>
                  <a:xfrm>
                    <a:off x="5324288" y="2441404"/>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29" name="Graphic 1910">
                  <a:extLst>
                    <a:ext uri="{FF2B5EF4-FFF2-40B4-BE49-F238E27FC236}">
                      <a16:creationId xmlns:a16="http://schemas.microsoft.com/office/drawing/2014/main" id="{D9A4E2AA-363B-4955-9149-67C6A01E5813}"/>
                    </a:ext>
                  </a:extLst>
                </p:cNvPr>
                <p:cNvGrpSpPr/>
                <p:nvPr/>
              </p:nvGrpSpPr>
              <p:grpSpPr>
                <a:xfrm>
                  <a:off x="5362182" y="2431049"/>
                  <a:ext cx="21369" cy="21280"/>
                  <a:chOff x="5362182" y="2431049"/>
                  <a:chExt cx="21369" cy="21280"/>
                </a:xfrm>
              </p:grpSpPr>
              <p:sp>
                <p:nvSpPr>
                  <p:cNvPr id="442" name="Freeform 2041">
                    <a:extLst>
                      <a:ext uri="{FF2B5EF4-FFF2-40B4-BE49-F238E27FC236}">
                        <a16:creationId xmlns:a16="http://schemas.microsoft.com/office/drawing/2014/main" id="{FA929824-DDC8-4FF4-9D85-9E9B1B91AB65}"/>
                      </a:ext>
                    </a:extLst>
                  </p:cNvPr>
                  <p:cNvSpPr/>
                  <p:nvPr/>
                </p:nvSpPr>
                <p:spPr>
                  <a:xfrm>
                    <a:off x="5372820" y="2431049"/>
                    <a:ext cx="9497" cy="21280"/>
                  </a:xfrm>
                  <a:custGeom>
                    <a:avLst/>
                    <a:gdLst>
                      <a:gd name="connsiteX0" fmla="*/ 0 w 9497"/>
                      <a:gd name="connsiteY0" fmla="*/ 0 h 21280"/>
                      <a:gd name="connsiteX1" fmla="*/ 0 w 9497"/>
                      <a:gd name="connsiteY1" fmla="*/ 21281 h 21280"/>
                    </a:gdLst>
                    <a:ahLst/>
                    <a:cxnLst>
                      <a:cxn ang="0">
                        <a:pos x="connsiteX0" y="connsiteY0"/>
                      </a:cxn>
                      <a:cxn ang="0">
                        <a:pos x="connsiteX1" y="connsiteY1"/>
                      </a:cxn>
                    </a:cxnLst>
                    <a:rect l="l" t="t" r="r" b="b"/>
                    <a:pathLst>
                      <a:path w="9497" h="21280">
                        <a:moveTo>
                          <a:pt x="0" y="0"/>
                        </a:moveTo>
                        <a:lnTo>
                          <a:pt x="0" y="21281"/>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443" name="Freeform 2042">
                    <a:extLst>
                      <a:ext uri="{FF2B5EF4-FFF2-40B4-BE49-F238E27FC236}">
                        <a16:creationId xmlns:a16="http://schemas.microsoft.com/office/drawing/2014/main" id="{DD8DD191-DF37-4527-9597-6C79EF33AA1A}"/>
                      </a:ext>
                    </a:extLst>
                  </p:cNvPr>
                  <p:cNvSpPr/>
                  <p:nvPr/>
                </p:nvSpPr>
                <p:spPr>
                  <a:xfrm>
                    <a:off x="5362182" y="2441689"/>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30" name="Graphic 1910">
                  <a:extLst>
                    <a:ext uri="{FF2B5EF4-FFF2-40B4-BE49-F238E27FC236}">
                      <a16:creationId xmlns:a16="http://schemas.microsoft.com/office/drawing/2014/main" id="{1C7AD5D2-FA1B-46E4-968A-B4BBD7DAA1D9}"/>
                    </a:ext>
                  </a:extLst>
                </p:cNvPr>
                <p:cNvGrpSpPr/>
                <p:nvPr/>
              </p:nvGrpSpPr>
              <p:grpSpPr>
                <a:xfrm>
                  <a:off x="5401977" y="2451000"/>
                  <a:ext cx="21274" cy="21375"/>
                  <a:chOff x="5401977" y="2451000"/>
                  <a:chExt cx="21274" cy="21375"/>
                </a:xfrm>
              </p:grpSpPr>
              <p:sp>
                <p:nvSpPr>
                  <p:cNvPr id="440" name="Freeform 2044">
                    <a:extLst>
                      <a:ext uri="{FF2B5EF4-FFF2-40B4-BE49-F238E27FC236}">
                        <a16:creationId xmlns:a16="http://schemas.microsoft.com/office/drawing/2014/main" id="{6CD591B1-360A-447C-9F06-5F1FD75807FA}"/>
                      </a:ext>
                    </a:extLst>
                  </p:cNvPr>
                  <p:cNvSpPr/>
                  <p:nvPr/>
                </p:nvSpPr>
                <p:spPr>
                  <a:xfrm>
                    <a:off x="5412614" y="2451000"/>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441" name="Freeform 2045">
                    <a:extLst>
                      <a:ext uri="{FF2B5EF4-FFF2-40B4-BE49-F238E27FC236}">
                        <a16:creationId xmlns:a16="http://schemas.microsoft.com/office/drawing/2014/main" id="{C31E2FEB-2762-4B64-9409-20D5C3570253}"/>
                      </a:ext>
                    </a:extLst>
                  </p:cNvPr>
                  <p:cNvSpPr/>
                  <p:nvPr/>
                </p:nvSpPr>
                <p:spPr>
                  <a:xfrm>
                    <a:off x="5401977" y="2461735"/>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31" name="Graphic 1910">
                  <a:extLst>
                    <a:ext uri="{FF2B5EF4-FFF2-40B4-BE49-F238E27FC236}">
                      <a16:creationId xmlns:a16="http://schemas.microsoft.com/office/drawing/2014/main" id="{9ABC8D28-6839-4E9C-B908-EEBDAC0A03A8}"/>
                    </a:ext>
                  </a:extLst>
                </p:cNvPr>
                <p:cNvGrpSpPr/>
                <p:nvPr/>
              </p:nvGrpSpPr>
              <p:grpSpPr>
                <a:xfrm>
                  <a:off x="5952730" y="2593980"/>
                  <a:ext cx="21369" cy="21375"/>
                  <a:chOff x="5952730" y="2593980"/>
                  <a:chExt cx="21369" cy="21375"/>
                </a:xfrm>
              </p:grpSpPr>
              <p:sp>
                <p:nvSpPr>
                  <p:cNvPr id="438" name="Freeform 2047">
                    <a:extLst>
                      <a:ext uri="{FF2B5EF4-FFF2-40B4-BE49-F238E27FC236}">
                        <a16:creationId xmlns:a16="http://schemas.microsoft.com/office/drawing/2014/main" id="{63C31C4E-59FF-4A15-B270-87C535167D66}"/>
                      </a:ext>
                    </a:extLst>
                  </p:cNvPr>
                  <p:cNvSpPr/>
                  <p:nvPr/>
                </p:nvSpPr>
                <p:spPr>
                  <a:xfrm>
                    <a:off x="5963367" y="2593980"/>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439" name="Freeform 2048">
                    <a:extLst>
                      <a:ext uri="{FF2B5EF4-FFF2-40B4-BE49-F238E27FC236}">
                        <a16:creationId xmlns:a16="http://schemas.microsoft.com/office/drawing/2014/main" id="{70AC59B7-7A55-4746-8821-980F51F1E8B3}"/>
                      </a:ext>
                    </a:extLst>
                  </p:cNvPr>
                  <p:cNvSpPr/>
                  <p:nvPr/>
                </p:nvSpPr>
                <p:spPr>
                  <a:xfrm>
                    <a:off x="5952730" y="2604621"/>
                    <a:ext cx="21369" cy="9500"/>
                  </a:xfrm>
                  <a:custGeom>
                    <a:avLst/>
                    <a:gdLst>
                      <a:gd name="connsiteX0" fmla="*/ 21369 w 21369"/>
                      <a:gd name="connsiteY0" fmla="*/ 0 h 9500"/>
                      <a:gd name="connsiteX1" fmla="*/ 0 w 21369"/>
                      <a:gd name="connsiteY1" fmla="*/ 0 h 9500"/>
                    </a:gdLst>
                    <a:ahLst/>
                    <a:cxnLst>
                      <a:cxn ang="0">
                        <a:pos x="connsiteX0" y="connsiteY0"/>
                      </a:cxn>
                      <a:cxn ang="0">
                        <a:pos x="connsiteX1" y="connsiteY1"/>
                      </a:cxn>
                    </a:cxnLst>
                    <a:rect l="l" t="t" r="r" b="b"/>
                    <a:pathLst>
                      <a:path w="21369" h="9500">
                        <a:moveTo>
                          <a:pt x="21369"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32" name="Graphic 1910">
                  <a:extLst>
                    <a:ext uri="{FF2B5EF4-FFF2-40B4-BE49-F238E27FC236}">
                      <a16:creationId xmlns:a16="http://schemas.microsoft.com/office/drawing/2014/main" id="{A94AFE48-8CC4-4E74-8121-D124499423E6}"/>
                    </a:ext>
                  </a:extLst>
                </p:cNvPr>
                <p:cNvGrpSpPr/>
                <p:nvPr/>
              </p:nvGrpSpPr>
              <p:grpSpPr>
                <a:xfrm>
                  <a:off x="3474766" y="1495261"/>
                  <a:ext cx="21274" cy="21375"/>
                  <a:chOff x="3474766" y="1495261"/>
                  <a:chExt cx="21274" cy="21375"/>
                </a:xfrm>
              </p:grpSpPr>
              <p:sp>
                <p:nvSpPr>
                  <p:cNvPr id="436" name="Freeform 2050">
                    <a:extLst>
                      <a:ext uri="{FF2B5EF4-FFF2-40B4-BE49-F238E27FC236}">
                        <a16:creationId xmlns:a16="http://schemas.microsoft.com/office/drawing/2014/main" id="{8B693340-748E-4521-A8B4-EA60952C3D02}"/>
                      </a:ext>
                    </a:extLst>
                  </p:cNvPr>
                  <p:cNvSpPr/>
                  <p:nvPr/>
                </p:nvSpPr>
                <p:spPr>
                  <a:xfrm>
                    <a:off x="3485403" y="1495261"/>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437" name="Freeform 2051">
                    <a:extLst>
                      <a:ext uri="{FF2B5EF4-FFF2-40B4-BE49-F238E27FC236}">
                        <a16:creationId xmlns:a16="http://schemas.microsoft.com/office/drawing/2014/main" id="{1031B80B-445D-4CF2-940D-974A75D22B90}"/>
                      </a:ext>
                    </a:extLst>
                  </p:cNvPr>
                  <p:cNvSpPr/>
                  <p:nvPr/>
                </p:nvSpPr>
                <p:spPr>
                  <a:xfrm>
                    <a:off x="3474766" y="1505996"/>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33" name="Graphic 1910">
                  <a:extLst>
                    <a:ext uri="{FF2B5EF4-FFF2-40B4-BE49-F238E27FC236}">
                      <a16:creationId xmlns:a16="http://schemas.microsoft.com/office/drawing/2014/main" id="{12931D19-457A-4862-B268-E4FFCB3A519D}"/>
                    </a:ext>
                  </a:extLst>
                </p:cNvPr>
                <p:cNvGrpSpPr/>
                <p:nvPr/>
              </p:nvGrpSpPr>
              <p:grpSpPr>
                <a:xfrm>
                  <a:off x="3459000" y="1495261"/>
                  <a:ext cx="21274" cy="21375"/>
                  <a:chOff x="3459000" y="1495261"/>
                  <a:chExt cx="21274" cy="21375"/>
                </a:xfrm>
              </p:grpSpPr>
              <p:sp>
                <p:nvSpPr>
                  <p:cNvPr id="434" name="Freeform 2053">
                    <a:extLst>
                      <a:ext uri="{FF2B5EF4-FFF2-40B4-BE49-F238E27FC236}">
                        <a16:creationId xmlns:a16="http://schemas.microsoft.com/office/drawing/2014/main" id="{5D0BF6B3-9D71-4493-A596-E4AFE2B704A1}"/>
                      </a:ext>
                    </a:extLst>
                  </p:cNvPr>
                  <p:cNvSpPr/>
                  <p:nvPr/>
                </p:nvSpPr>
                <p:spPr>
                  <a:xfrm>
                    <a:off x="3469637" y="1495261"/>
                    <a:ext cx="9497" cy="21375"/>
                  </a:xfrm>
                  <a:custGeom>
                    <a:avLst/>
                    <a:gdLst>
                      <a:gd name="connsiteX0" fmla="*/ 0 w 9497"/>
                      <a:gd name="connsiteY0" fmla="*/ 0 h 21375"/>
                      <a:gd name="connsiteX1" fmla="*/ 0 w 9497"/>
                      <a:gd name="connsiteY1" fmla="*/ 21376 h 21375"/>
                    </a:gdLst>
                    <a:ahLst/>
                    <a:cxnLst>
                      <a:cxn ang="0">
                        <a:pos x="connsiteX0" y="connsiteY0"/>
                      </a:cxn>
                      <a:cxn ang="0">
                        <a:pos x="connsiteX1" y="connsiteY1"/>
                      </a:cxn>
                    </a:cxnLst>
                    <a:rect l="l" t="t" r="r" b="b"/>
                    <a:pathLst>
                      <a:path w="9497" h="21375">
                        <a:moveTo>
                          <a:pt x="0" y="0"/>
                        </a:moveTo>
                        <a:lnTo>
                          <a:pt x="0" y="21376"/>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435" name="Freeform 2054">
                    <a:extLst>
                      <a:ext uri="{FF2B5EF4-FFF2-40B4-BE49-F238E27FC236}">
                        <a16:creationId xmlns:a16="http://schemas.microsoft.com/office/drawing/2014/main" id="{76BBA11B-04F1-4A8E-8732-2AE92C88677F}"/>
                      </a:ext>
                    </a:extLst>
                  </p:cNvPr>
                  <p:cNvSpPr/>
                  <p:nvPr/>
                </p:nvSpPr>
                <p:spPr>
                  <a:xfrm>
                    <a:off x="3459000" y="1505996"/>
                    <a:ext cx="21274" cy="9500"/>
                  </a:xfrm>
                  <a:custGeom>
                    <a:avLst/>
                    <a:gdLst>
                      <a:gd name="connsiteX0" fmla="*/ 21274 w 21274"/>
                      <a:gd name="connsiteY0" fmla="*/ 0 h 9500"/>
                      <a:gd name="connsiteX1" fmla="*/ 0 w 21274"/>
                      <a:gd name="connsiteY1" fmla="*/ 0 h 9500"/>
                    </a:gdLst>
                    <a:ahLst/>
                    <a:cxnLst>
                      <a:cxn ang="0">
                        <a:pos x="connsiteX0" y="connsiteY0"/>
                      </a:cxn>
                      <a:cxn ang="0">
                        <a:pos x="connsiteX1" y="connsiteY1"/>
                      </a:cxn>
                    </a:cxnLst>
                    <a:rect l="l" t="t" r="r" b="b"/>
                    <a:pathLst>
                      <a:path w="21274" h="9500">
                        <a:moveTo>
                          <a:pt x="21274" y="0"/>
                        </a:moveTo>
                        <a:lnTo>
                          <a:pt x="0" y="0"/>
                        </a:lnTo>
                      </a:path>
                    </a:pathLst>
                  </a:custGeom>
                  <a:ln w="19050" cap="flat">
                    <a:solidFill>
                      <a:srgbClr val="4F639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grpSp>
          </p:grpSp>
        </p:grpSp>
      </p:grpSp>
      <p:sp>
        <p:nvSpPr>
          <p:cNvPr id="528" name="TextBox 11">
            <a:extLst>
              <a:ext uri="{FF2B5EF4-FFF2-40B4-BE49-F238E27FC236}">
                <a16:creationId xmlns:a16="http://schemas.microsoft.com/office/drawing/2014/main" id="{FCCF1BCC-5349-4EF5-8B50-21072F73B623}"/>
              </a:ext>
            </a:extLst>
          </p:cNvPr>
          <p:cNvSpPr txBox="1"/>
          <p:nvPr/>
        </p:nvSpPr>
        <p:spPr>
          <a:xfrm>
            <a:off x="8737600" y="4241800"/>
            <a:ext cx="3125821" cy="995401"/>
          </a:xfrm>
          <a:prstGeom prst="rect">
            <a:avLst/>
          </a:prstGeom>
          <a:solidFill>
            <a:srgbClr val="003865"/>
          </a:solidFill>
          <a:ln w="12700">
            <a:noFill/>
          </a:ln>
        </p:spPr>
        <p:txBody>
          <a:bodyPr wrap="square" rtlCol="0">
            <a:spAutoFit/>
          </a:bodyPr>
          <a:lstStyle/>
          <a:p>
            <a:pPr marL="0" marR="0" lvl="0" indent="0" algn="ctr" defTabSz="806420" rtl="0" eaLnBrk="0" fontAlgn="base" latinLnBrk="0" hangingPunct="0">
              <a:lnSpc>
                <a:spcPct val="100000"/>
              </a:lnSpc>
              <a:spcBef>
                <a:spcPct val="0"/>
              </a:spcBef>
              <a:spcAft>
                <a:spcPct val="0"/>
              </a:spcAft>
              <a:buClrTx/>
              <a:buSzTx/>
              <a:buFontTx/>
              <a:buNone/>
              <a:tabLst/>
              <a:defRPr/>
            </a:pPr>
            <a:r>
              <a:rPr kumimoji="0" lang="en-GB" sz="1467" b="1" i="0" u="none" strike="noStrike" kern="1200" cap="none" spc="0" normalizeH="0" baseline="0" noProof="0" dirty="0">
                <a:ln>
                  <a:noFill/>
                </a:ln>
                <a:solidFill>
                  <a:srgbClr val="FFFFFF"/>
                </a:solidFill>
                <a:effectLst/>
                <a:uLnTx/>
                <a:uFillTx/>
                <a:latin typeface="Arial Narrow" panose="020B0606020202030204" pitchFamily="34" charset="0"/>
                <a:ea typeface="Arial Unicode MS" panose="020B0604020202020204" pitchFamily="34" charset="-128"/>
                <a:cs typeface="+mn-cs"/>
              </a:rPr>
              <a:t>Patients receiving a PARP inhibitor during any subsequent treatment</a:t>
            </a:r>
            <a:br>
              <a:rPr kumimoji="0" lang="en-GB" sz="1467" b="1" i="0" u="none" strike="noStrike" kern="1200" cap="none" spc="0" normalizeH="0" baseline="0" noProof="0" dirty="0">
                <a:ln>
                  <a:noFill/>
                </a:ln>
                <a:solidFill>
                  <a:srgbClr val="FFFFFF"/>
                </a:solidFill>
                <a:effectLst/>
                <a:uLnTx/>
                <a:uFillTx/>
                <a:latin typeface="Arial Narrow" panose="020B0606020202030204" pitchFamily="34" charset="0"/>
                <a:ea typeface="Arial Unicode MS" panose="020B0604020202020204" pitchFamily="34" charset="-128"/>
                <a:cs typeface="+mn-cs"/>
              </a:rPr>
            </a:br>
            <a:r>
              <a:rPr kumimoji="0" lang="en-GB" sz="1467" b="0" i="0" u="none" strike="noStrike" kern="1200" cap="none" spc="0" normalizeH="0" baseline="0" noProof="0" dirty="0">
                <a:ln>
                  <a:noFill/>
                </a:ln>
                <a:solidFill>
                  <a:srgbClr val="FFFFFF"/>
                </a:solidFill>
                <a:effectLst/>
                <a:uLnTx/>
                <a:uFillTx/>
                <a:latin typeface="Arial Narrow" panose="020B0606020202030204" pitchFamily="34" charset="0"/>
                <a:ea typeface="Arial Unicode MS" panose="020B0604020202020204" pitchFamily="34" charset="-128"/>
                <a:cs typeface="+mn-cs"/>
              </a:rPr>
              <a:t>Olaparib + bevacizumab: </a:t>
            </a:r>
            <a:r>
              <a:rPr kumimoji="0" lang="en-GB" sz="1467" b="1" i="0" u="none" strike="noStrike" kern="1200" cap="none" spc="0" normalizeH="0" baseline="0" noProof="0" dirty="0">
                <a:ln>
                  <a:noFill/>
                </a:ln>
                <a:solidFill>
                  <a:srgbClr val="FFFFFF"/>
                </a:solidFill>
                <a:effectLst/>
                <a:uLnTx/>
                <a:uFillTx/>
                <a:latin typeface="Arial Narrow" panose="020B0606020202030204" pitchFamily="34" charset="0"/>
                <a:ea typeface="Arial Unicode MS" panose="020B0604020202020204" pitchFamily="34" charset="-128"/>
                <a:cs typeface="+mn-cs"/>
              </a:rPr>
              <a:t>17.3% </a:t>
            </a:r>
            <a:r>
              <a:rPr kumimoji="0" lang="en-GB" sz="1467" b="0" i="0" u="none" strike="noStrike" kern="1200" cap="none" spc="0" normalizeH="0" baseline="0" noProof="0" dirty="0">
                <a:ln>
                  <a:noFill/>
                </a:ln>
                <a:solidFill>
                  <a:srgbClr val="FFFFFF"/>
                </a:solidFill>
                <a:effectLst/>
                <a:uLnTx/>
                <a:uFillTx/>
                <a:latin typeface="Arial Narrow" panose="020B0606020202030204" pitchFamily="34" charset="0"/>
                <a:ea typeface="Arial Unicode MS" panose="020B0604020202020204" pitchFamily="34" charset="-128"/>
                <a:cs typeface="+mn-cs"/>
              </a:rPr>
              <a:t>(44/255)</a:t>
            </a:r>
          </a:p>
          <a:p>
            <a:pPr marL="0" marR="0" lvl="0" indent="0" algn="ctr" defTabSz="806420" rtl="0" eaLnBrk="0" fontAlgn="base" latinLnBrk="0" hangingPunct="0">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FFFFFF"/>
                </a:solidFill>
                <a:effectLst/>
                <a:uLnTx/>
                <a:uFillTx/>
                <a:latin typeface="Arial Narrow" panose="020B0606020202030204" pitchFamily="34" charset="0"/>
                <a:ea typeface="Arial Unicode MS" panose="020B0604020202020204" pitchFamily="34" charset="-128"/>
                <a:cs typeface="+mn-cs"/>
              </a:rPr>
              <a:t>Placebo + bevacizumab: </a:t>
            </a:r>
            <a:r>
              <a:rPr kumimoji="0" lang="en-GB" sz="1467" b="1" i="0" u="none" strike="noStrike" kern="1200" cap="none" spc="0" normalizeH="0" baseline="0" noProof="0" dirty="0">
                <a:ln>
                  <a:noFill/>
                </a:ln>
                <a:solidFill>
                  <a:srgbClr val="FFFFFF"/>
                </a:solidFill>
                <a:effectLst/>
                <a:uLnTx/>
                <a:uFillTx/>
                <a:latin typeface="Arial Narrow" panose="020B0606020202030204" pitchFamily="34" charset="0"/>
                <a:ea typeface="Arial Unicode MS" panose="020B0604020202020204" pitchFamily="34" charset="-128"/>
                <a:cs typeface="+mn-cs"/>
              </a:rPr>
              <a:t>50.8% </a:t>
            </a:r>
            <a:r>
              <a:rPr kumimoji="0" lang="en-GB" sz="1467" b="0" i="0" u="none" strike="noStrike" kern="1200" cap="none" spc="0" normalizeH="0" baseline="0" noProof="0" dirty="0">
                <a:ln>
                  <a:noFill/>
                </a:ln>
                <a:solidFill>
                  <a:srgbClr val="FFFFFF"/>
                </a:solidFill>
                <a:effectLst/>
                <a:uLnTx/>
                <a:uFillTx/>
                <a:latin typeface="Arial Narrow" panose="020B0606020202030204" pitchFamily="34" charset="0"/>
                <a:ea typeface="Arial Unicode MS" panose="020B0604020202020204" pitchFamily="34" charset="-128"/>
                <a:cs typeface="+mn-cs"/>
              </a:rPr>
              <a:t>(67/132)</a:t>
            </a:r>
          </a:p>
        </p:txBody>
      </p:sp>
      <p:sp>
        <p:nvSpPr>
          <p:cNvPr id="529" name="TextBox 528">
            <a:extLst>
              <a:ext uri="{FF2B5EF4-FFF2-40B4-BE49-F238E27FC236}">
                <a16:creationId xmlns:a16="http://schemas.microsoft.com/office/drawing/2014/main" id="{2E470368-19C6-4B3A-BF65-076DF4D89985}"/>
              </a:ext>
            </a:extLst>
          </p:cNvPr>
          <p:cNvSpPr txBox="1"/>
          <p:nvPr/>
        </p:nvSpPr>
        <p:spPr>
          <a:xfrm>
            <a:off x="1248967" y="5775235"/>
            <a:ext cx="10596797"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5406B"/>
                </a:solidFill>
                <a:effectLst/>
                <a:uLnTx/>
                <a:uFillTx/>
                <a:latin typeface="Arial Narrow" panose="020B0606020202030204" pitchFamily="34" charset="0"/>
                <a:ea typeface="+mn-ea"/>
                <a:cs typeface="Arial" panose="020B0604020202020204" pitchFamily="34" charset="0"/>
              </a:rPr>
              <a:t>*Median unstable; &lt;50% data maturity.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5406B"/>
                </a:solidFill>
                <a:effectLst/>
                <a:uLnTx/>
                <a:uFillTx/>
                <a:latin typeface="Arial Narrow" panose="020B0606020202030204" pitchFamily="34" charset="0"/>
                <a:ea typeface="+mn-ea"/>
                <a:cs typeface="Arial" panose="020B0604020202020204" pitchFamily="34" charset="0"/>
              </a:rPr>
              <a:t> </a:t>
            </a:r>
            <a:br>
              <a:rPr kumimoji="0" lang="en-US" sz="1200" b="0" i="0" u="none" strike="noStrike" kern="1200" cap="none" spc="0" normalizeH="0" baseline="0" noProof="0" dirty="0">
                <a:ln>
                  <a:noFill/>
                </a:ln>
                <a:solidFill>
                  <a:srgbClr val="05406B"/>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3865"/>
                </a:solidFill>
                <a:effectLst/>
                <a:uLnTx/>
                <a:uFillTx/>
                <a:latin typeface="Arial Narrow" panose="020B0606020202030204" pitchFamily="34" charset="0"/>
                <a:ea typeface="Arial Unicode MS" panose="020B0604020202020204" pitchFamily="34" charset="-128"/>
                <a:cs typeface="+mn-cs"/>
              </a:rPr>
              <a:t>HRD positive defined as a tBRCAm and/or genomic instability </a:t>
            </a:r>
            <a:r>
              <a:rPr kumimoji="0" lang="en-US" sz="1200" b="0" i="0" u="none" strike="noStrike" kern="1200" cap="none" spc="0" normalizeH="0" baseline="0" noProof="0" dirty="0">
                <a:ln>
                  <a:noFill/>
                </a:ln>
                <a:solidFill>
                  <a:srgbClr val="003865"/>
                </a:solidFill>
                <a:effectLst/>
                <a:uLnTx/>
                <a:uFillTx/>
                <a:latin typeface="Arial Narrow" panose="020B0606020202030204" pitchFamily="34" charset="0"/>
                <a:ea typeface="Arial Unicode MS" panose="020B0604020202020204" pitchFamily="34" charset="-128"/>
                <a:cs typeface="Arial" panose="020B0604020202020204" pitchFamily="34" charset="0"/>
              </a:rPr>
              <a:t>score of ≥42 on the Myriad </a:t>
            </a:r>
            <a:r>
              <a:rPr kumimoji="0" lang="en-US" sz="1200" b="0" i="0" u="none" strike="noStrike" kern="1200" cap="none" spc="0" normalizeH="0" baseline="0" noProof="0" dirty="0" err="1">
                <a:ln>
                  <a:noFill/>
                </a:ln>
                <a:solidFill>
                  <a:srgbClr val="003865"/>
                </a:solidFill>
                <a:effectLst/>
                <a:uLnTx/>
                <a:uFillTx/>
                <a:latin typeface="Arial Narrow" panose="020B0606020202030204" pitchFamily="34" charset="0"/>
                <a:ea typeface="Arial Unicode MS" panose="020B0604020202020204" pitchFamily="34" charset="-128"/>
                <a:cs typeface="Arial" panose="020B0604020202020204" pitchFamily="34" charset="0"/>
              </a:rPr>
              <a:t>myChoice</a:t>
            </a:r>
            <a:r>
              <a:rPr kumimoji="0" lang="en-US" sz="1200" b="0" i="0" u="none" strike="noStrike" kern="1200" cap="none" spc="0" normalizeH="0" baseline="0" noProof="0" dirty="0">
                <a:ln>
                  <a:noFill/>
                </a:ln>
                <a:solidFill>
                  <a:srgbClr val="003865"/>
                </a:solidFill>
                <a:effectLst/>
                <a:uLnTx/>
                <a:uFillTx/>
                <a:latin typeface="Arial Narrow" panose="020B0606020202030204" pitchFamily="34" charset="0"/>
                <a:ea typeface="Arial Unicode MS" panose="020B0604020202020204" pitchFamily="34" charset="-128"/>
                <a:cs typeface="Arial" panose="020B0604020202020204" pitchFamily="34" charset="0"/>
              </a:rPr>
              <a:t> HRD Plus assay. </a:t>
            </a:r>
            <a:endParaRPr kumimoji="0" lang="en-US" sz="1200" b="0" i="0" u="none" strike="noStrike" kern="1200" cap="none" spc="0" normalizeH="0" baseline="0" noProof="0" dirty="0">
              <a:ln>
                <a:noFill/>
              </a:ln>
              <a:solidFill>
                <a:srgbClr val="05406B"/>
              </a:solidFill>
              <a:effectLst/>
              <a:uLnTx/>
              <a:uFillTx/>
              <a:latin typeface="Arial Narrow" panose="020B0606020202030204" pitchFamily="34" charset="0"/>
              <a:ea typeface="+mn-ea"/>
              <a:cs typeface="Arial" panose="020B0604020202020204" pitchFamily="34" charset="0"/>
            </a:endParaRPr>
          </a:p>
        </p:txBody>
      </p:sp>
      <p:sp>
        <p:nvSpPr>
          <p:cNvPr id="532" name="TextBox 531">
            <a:extLst>
              <a:ext uri="{FF2B5EF4-FFF2-40B4-BE49-F238E27FC236}">
                <a16:creationId xmlns:a16="http://schemas.microsoft.com/office/drawing/2014/main" id="{60B539D4-D90C-42AB-85C6-979021FFC2D5}"/>
              </a:ext>
            </a:extLst>
          </p:cNvPr>
          <p:cNvSpPr txBox="1"/>
          <p:nvPr/>
        </p:nvSpPr>
        <p:spPr>
          <a:xfrm rot="16200000">
            <a:off x="-169632" y="2977645"/>
            <a:ext cx="2441519" cy="273455"/>
          </a:xfrm>
          <a:prstGeom prst="rect">
            <a:avLst/>
          </a:prstGeom>
          <a:noFill/>
        </p:spPr>
        <p:txBody>
          <a:bodyPr wrap="square" lIns="0" tIns="0" rIns="0" bIns="12192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Narrow"/>
                <a:ea typeface="+mn-ea"/>
                <a:cs typeface="Arial Narrow"/>
              </a:rPr>
              <a:t>Patients who survived (%)</a:t>
            </a:r>
          </a:p>
        </p:txBody>
      </p:sp>
      <p:cxnSp>
        <p:nvCxnSpPr>
          <p:cNvPr id="533" name="Straight Connector 532">
            <a:extLst>
              <a:ext uri="{FF2B5EF4-FFF2-40B4-BE49-F238E27FC236}">
                <a16:creationId xmlns:a16="http://schemas.microsoft.com/office/drawing/2014/main" id="{5F47FD3F-90BE-4D1A-B543-1C744AD80BB0}"/>
              </a:ext>
            </a:extLst>
          </p:cNvPr>
          <p:cNvCxnSpPr>
            <a:cxnSpLocks/>
            <a:stCxn id="265" idx="1"/>
            <a:endCxn id="64" idx="0"/>
          </p:cNvCxnSpPr>
          <p:nvPr/>
        </p:nvCxnSpPr>
        <p:spPr>
          <a:xfrm>
            <a:off x="6410916" y="2709317"/>
            <a:ext cx="15597" cy="227968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34" name="TextBox 533">
            <a:extLst>
              <a:ext uri="{FF2B5EF4-FFF2-40B4-BE49-F238E27FC236}">
                <a16:creationId xmlns:a16="http://schemas.microsoft.com/office/drawing/2014/main" id="{412E688D-B666-4D84-A7E1-B4871CC6D549}"/>
              </a:ext>
            </a:extLst>
          </p:cNvPr>
          <p:cNvSpPr txBox="1"/>
          <p:nvPr/>
        </p:nvSpPr>
        <p:spPr>
          <a:xfrm>
            <a:off x="6294223" y="2294941"/>
            <a:ext cx="757608"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990033"/>
                </a:solidFill>
                <a:effectLst/>
                <a:uLnTx/>
                <a:uFillTx/>
                <a:latin typeface="Arial Narrow" panose="020B0606020202030204" pitchFamily="34" charset="0"/>
                <a:ea typeface="+mn-ea"/>
                <a:cs typeface="+mn-cs"/>
              </a:rPr>
              <a:t>65.5%</a:t>
            </a:r>
            <a:endParaRPr kumimoji="0" lang="en-GB" sz="1600" b="0" i="0" u="none" strike="noStrike" kern="1200" cap="none" spc="0" normalizeH="0" baseline="0" noProof="0" dirty="0">
              <a:ln>
                <a:noFill/>
              </a:ln>
              <a:solidFill>
                <a:srgbClr val="990033"/>
              </a:solidFill>
              <a:effectLst/>
              <a:uLnTx/>
              <a:uFillTx/>
              <a:latin typeface="Arial Narrow" panose="020B0606020202030204" pitchFamily="34" charset="0"/>
              <a:ea typeface="+mn-ea"/>
              <a:cs typeface="+mn-cs"/>
            </a:endParaRPr>
          </a:p>
        </p:txBody>
      </p:sp>
      <p:sp>
        <p:nvSpPr>
          <p:cNvPr id="535" name="TextBox 534">
            <a:extLst>
              <a:ext uri="{FF2B5EF4-FFF2-40B4-BE49-F238E27FC236}">
                <a16:creationId xmlns:a16="http://schemas.microsoft.com/office/drawing/2014/main" id="{D06FA473-DB3A-492E-979A-2652D9BB3E4C}"/>
              </a:ext>
            </a:extLst>
          </p:cNvPr>
          <p:cNvSpPr txBox="1"/>
          <p:nvPr/>
        </p:nvSpPr>
        <p:spPr>
          <a:xfrm>
            <a:off x="5719516" y="3268867"/>
            <a:ext cx="757608"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6639D"/>
                </a:solidFill>
                <a:effectLst/>
                <a:uLnTx/>
                <a:uFillTx/>
                <a:latin typeface="Arial Narrow" panose="020B0606020202030204" pitchFamily="34" charset="0"/>
                <a:ea typeface="+mn-ea"/>
                <a:cs typeface="+mn-cs"/>
              </a:rPr>
              <a:t>48.4%</a:t>
            </a:r>
            <a:endParaRPr kumimoji="0" lang="en-GB" sz="1600" b="0" i="0" u="none" strike="noStrike" kern="1200" cap="none" spc="0" normalizeH="0" baseline="0" noProof="0" dirty="0">
              <a:ln>
                <a:noFill/>
              </a:ln>
              <a:solidFill>
                <a:srgbClr val="56639D"/>
              </a:solidFill>
              <a:effectLst/>
              <a:uLnTx/>
              <a:uFillTx/>
              <a:latin typeface="Arial Narrow" panose="020B0606020202030204" pitchFamily="34" charset="0"/>
              <a:ea typeface="+mn-ea"/>
              <a:cs typeface="+mn-cs"/>
            </a:endParaRPr>
          </a:p>
        </p:txBody>
      </p:sp>
      <p:sp>
        <p:nvSpPr>
          <p:cNvPr id="537" name="TextBox 536">
            <a:extLst>
              <a:ext uri="{FF2B5EF4-FFF2-40B4-BE49-F238E27FC236}">
                <a16:creationId xmlns:a16="http://schemas.microsoft.com/office/drawing/2014/main" id="{7C737B2C-439D-4A79-B149-220E814E613E}"/>
              </a:ext>
            </a:extLst>
          </p:cNvPr>
          <p:cNvSpPr txBox="1"/>
          <p:nvPr/>
        </p:nvSpPr>
        <p:spPr>
          <a:xfrm>
            <a:off x="5765651" y="2006600"/>
            <a:ext cx="129681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5-year OS rate</a:t>
            </a:r>
            <a:endParaRPr kumimoji="0" lang="en-GB" sz="1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 name="Text Placeholder 9">
            <a:extLst>
              <a:ext uri="{FF2B5EF4-FFF2-40B4-BE49-F238E27FC236}">
                <a16:creationId xmlns:a16="http://schemas.microsoft.com/office/drawing/2014/main" id="{C3D703F1-2AB2-47FD-47F5-61427EC91FF4}"/>
              </a:ext>
            </a:extLst>
          </p:cNvPr>
          <p:cNvSpPr txBox="1">
            <a:spLocks/>
          </p:cNvSpPr>
          <p:nvPr/>
        </p:nvSpPr>
        <p:spPr>
          <a:xfrm>
            <a:off x="2360388" y="6348895"/>
            <a:ext cx="3201037" cy="223138"/>
          </a:xfrm>
          <a:prstGeom prst="rect">
            <a:avLst/>
          </a:prstGeom>
          <a:noFill/>
          <a:ln>
            <a:noFill/>
          </a:ln>
        </p:spPr>
        <p:txBody>
          <a:bodyPr spcFirstLastPara="1" vert="horz" wrap="square" lIns="0" tIns="0" rIns="0" bIns="0" anchor="ctr" anchorCtr="0">
            <a:spAutoFit/>
          </a:bodyPr>
          <a:lstStyle>
            <a:defPPr marR="0" lvl="0" algn="l" rtl="0">
              <a:lnSpc>
                <a:spcPct val="100000"/>
              </a:lnSpc>
              <a:spcBef>
                <a:spcPts val="0"/>
              </a:spcBef>
              <a:spcAft>
                <a:spcPts val="0"/>
              </a:spcAft>
            </a:defPPr>
            <a:lvl1pPr marL="457200" marR="0" lvl="0" indent="-228600" algn="l" rtl="0">
              <a:lnSpc>
                <a:spcPct val="100000"/>
              </a:lnSpc>
              <a:spcBef>
                <a:spcPts val="320"/>
              </a:spcBef>
              <a:spcAft>
                <a:spcPts val="0"/>
              </a:spcAft>
              <a:buClr>
                <a:srgbClr val="05416B"/>
              </a:buClr>
              <a:buSzPts val="1600"/>
              <a:buFont typeface="Arial"/>
              <a:buNone/>
              <a:defRPr sz="900" b="1" i="0" u="none" strike="noStrike" cap="none">
                <a:solidFill>
                  <a:srgbClr val="D79D41"/>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pPr marL="457200" marR="0" lvl="0" indent="-228600" algn="l" defTabSz="914400" rtl="0" eaLnBrk="1" fontAlgn="auto" latinLnBrk="0" hangingPunct="1">
              <a:lnSpc>
                <a:spcPct val="100000"/>
              </a:lnSpc>
              <a:spcBef>
                <a:spcPts val="320"/>
              </a:spcBef>
              <a:spcAft>
                <a:spcPts val="0"/>
              </a:spcAft>
              <a:buClr>
                <a:srgbClr val="05416B"/>
              </a:buClr>
              <a:buSzPts val="1600"/>
              <a:buFont typeface="Arial"/>
              <a:buNone/>
              <a:tabLst/>
              <a:defRPr/>
            </a:pPr>
            <a:r>
              <a:rPr kumimoji="0" lang="en-GB" sz="1200" b="1" i="0" u="none" strike="noStrike" kern="1200" cap="none" spc="0" normalizeH="0" baseline="0" noProof="0">
                <a:ln>
                  <a:noFill/>
                </a:ln>
                <a:solidFill>
                  <a:srgbClr val="D79D41"/>
                </a:solidFill>
                <a:effectLst/>
                <a:uLnTx/>
                <a:uFillTx/>
                <a:latin typeface="Arial Narrow"/>
                <a:cs typeface="Arial Narrow"/>
                <a:sym typeface="Arial Narrow"/>
              </a:rPr>
              <a:t>Isabelle Ray-Coquard</a:t>
            </a:r>
            <a:endParaRPr kumimoji="0" lang="en-GB" sz="1200" b="1" i="0" u="none" strike="noStrike" kern="1200" cap="none" spc="0" normalizeH="0" baseline="0" noProof="0" dirty="0">
              <a:ln>
                <a:noFill/>
              </a:ln>
              <a:solidFill>
                <a:srgbClr val="D79D41"/>
              </a:solidFill>
              <a:effectLst/>
              <a:uLnTx/>
              <a:uFillTx/>
              <a:latin typeface="Arial Narrow"/>
              <a:cs typeface="Arial Narrow"/>
              <a:sym typeface="Arial Narrow"/>
            </a:endParaRPr>
          </a:p>
        </p:txBody>
      </p:sp>
      <p:sp>
        <p:nvSpPr>
          <p:cNvPr id="530" name="TextBox 11">
            <a:extLst>
              <a:ext uri="{FF2B5EF4-FFF2-40B4-BE49-F238E27FC236}">
                <a16:creationId xmlns:a16="http://schemas.microsoft.com/office/drawing/2014/main" id="{6687FE04-D076-4682-9FF1-037ECF04CB02}"/>
              </a:ext>
            </a:extLst>
          </p:cNvPr>
          <p:cNvSpPr txBox="1"/>
          <p:nvPr/>
        </p:nvSpPr>
        <p:spPr>
          <a:xfrm>
            <a:off x="9197765" y="3694805"/>
            <a:ext cx="2660860" cy="461665"/>
          </a:xfrm>
          <a:prstGeom prst="rect">
            <a:avLst/>
          </a:prstGeom>
          <a:noFill/>
          <a:ln w="12700">
            <a:solidFill>
              <a:schemeClr val="tx1"/>
            </a:solidFill>
          </a:ln>
        </p:spPr>
        <p:txBody>
          <a:bodyPr wrap="square" rtlCol="0">
            <a:spAutoFit/>
          </a:bodyPr>
          <a:lstStyle/>
          <a:p>
            <a:pPr marL="0" marR="0" lvl="0" indent="0" algn="ctr" defTabSz="80642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5406B"/>
                </a:solidFill>
                <a:effectLst/>
                <a:uLnTx/>
                <a:uFillTx/>
                <a:latin typeface="Arial Narrow" panose="020B0606020202030204" pitchFamily="34" charset="0"/>
                <a:ea typeface="+mn-ea"/>
                <a:cs typeface="Arial" panose="020B0604020202020204" pitchFamily="34" charset="0"/>
              </a:rPr>
              <a:t>38% reduction in risk of death for olaparib + bevacizumab vs bevacizumab alone</a:t>
            </a:r>
            <a:endParaRPr kumimoji="0" lang="en-GB" sz="12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mn-cs"/>
            </a:endParaRPr>
          </a:p>
        </p:txBody>
      </p:sp>
      <p:sp>
        <p:nvSpPr>
          <p:cNvPr id="531" name="Rectangle 530">
            <a:extLst>
              <a:ext uri="{FF2B5EF4-FFF2-40B4-BE49-F238E27FC236}">
                <a16:creationId xmlns:a16="http://schemas.microsoft.com/office/drawing/2014/main" id="{40849BA9-251D-42FF-AE04-097C07C10157}"/>
              </a:ext>
            </a:extLst>
          </p:cNvPr>
          <p:cNvSpPr/>
          <p:nvPr/>
        </p:nvSpPr>
        <p:spPr>
          <a:xfrm>
            <a:off x="9198128" y="2323863"/>
            <a:ext cx="2702170" cy="1344128"/>
          </a:xfrm>
          <a:prstGeom prst="rect">
            <a:avLst/>
          </a:prstGeom>
          <a:noFill/>
          <a:ln w="53975" cap="flat" cmpd="sng" algn="ctr">
            <a:solidFill>
              <a:srgbClr val="C00000"/>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0000"/>
              </a:solidFill>
              <a:effectLst/>
              <a:uLnTx/>
              <a:uFillTx/>
              <a:latin typeface="Calibri"/>
              <a:ea typeface="+mn-ea"/>
              <a:cs typeface="+mn-cs"/>
            </a:endParaRPr>
          </a:p>
        </p:txBody>
      </p:sp>
      <p:sp>
        <p:nvSpPr>
          <p:cNvPr id="536" name="Rectangle 535">
            <a:extLst>
              <a:ext uri="{FF2B5EF4-FFF2-40B4-BE49-F238E27FC236}">
                <a16:creationId xmlns:a16="http://schemas.microsoft.com/office/drawing/2014/main" id="{D3EFD3EE-D41B-4F82-88FD-9EEAA14399DA}"/>
              </a:ext>
            </a:extLst>
          </p:cNvPr>
          <p:cNvSpPr/>
          <p:nvPr/>
        </p:nvSpPr>
        <p:spPr>
          <a:xfrm>
            <a:off x="5152522" y="6163244"/>
            <a:ext cx="6693242" cy="282979"/>
          </a:xfrm>
          <a:prstGeom prst="rect">
            <a:avLst/>
          </a:prstGeom>
          <a:noFill/>
          <a:ln w="53975" cap="flat" cmpd="sng" algn="ctr">
            <a:solidFill>
              <a:srgbClr val="0066CC"/>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0000"/>
              </a:solidFill>
              <a:effectLst/>
              <a:uLnTx/>
              <a:uFillTx/>
              <a:latin typeface="Calibri"/>
              <a:ea typeface="+mn-ea"/>
              <a:cs typeface="+mn-cs"/>
            </a:endParaRPr>
          </a:p>
        </p:txBody>
      </p:sp>
      <p:sp>
        <p:nvSpPr>
          <p:cNvPr id="5" name="TextBox 4">
            <a:extLst>
              <a:ext uri="{FF2B5EF4-FFF2-40B4-BE49-F238E27FC236}">
                <a16:creationId xmlns:a16="http://schemas.microsoft.com/office/drawing/2014/main" id="{89198A59-4B95-984D-5635-2E2BC1E2FC46}"/>
              </a:ext>
            </a:extLst>
          </p:cNvPr>
          <p:cNvSpPr txBox="1"/>
          <p:nvPr/>
        </p:nvSpPr>
        <p:spPr>
          <a:xfrm>
            <a:off x="7645707" y="6519446"/>
            <a:ext cx="445397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Ray-</a:t>
            </a:r>
            <a:r>
              <a:rPr kumimoji="0" lang="en-US" sz="1600" b="0" i="0" u="none" strike="noStrike" kern="1200" cap="none" spc="0" normalizeH="0" baseline="0" noProof="0" dirty="0" err="1">
                <a:ln>
                  <a:noFill/>
                </a:ln>
                <a:solidFill>
                  <a:prstClr val="black"/>
                </a:solidFill>
                <a:effectLst/>
                <a:uLnTx/>
                <a:uFillTx/>
                <a:latin typeface="Calibri"/>
                <a:ea typeface="+mn-ea"/>
                <a:cs typeface="+mn-cs"/>
              </a:rPr>
              <a:t>Coquard</a:t>
            </a:r>
            <a:r>
              <a:rPr kumimoji="0" lang="en-US" sz="1600" b="0" i="0" u="none" strike="noStrike" kern="1200" cap="none" spc="0" normalizeH="0" baseline="0" noProof="0" dirty="0">
                <a:ln>
                  <a:noFill/>
                </a:ln>
                <a:solidFill>
                  <a:prstClr val="black"/>
                </a:solidFill>
                <a:effectLst/>
                <a:uLnTx/>
                <a:uFillTx/>
                <a:latin typeface="Calibri"/>
                <a:ea typeface="+mn-ea"/>
                <a:cs typeface="+mn-cs"/>
              </a:rPr>
              <a:t> I et al. </a:t>
            </a:r>
            <a:r>
              <a:rPr kumimoji="0" lang="en-US" sz="1600" b="0" i="1" u="none" strike="noStrike" kern="1200" cap="none" spc="0" normalizeH="0" baseline="0" noProof="0" dirty="0">
                <a:ln>
                  <a:noFill/>
                </a:ln>
                <a:solidFill>
                  <a:prstClr val="black"/>
                </a:solidFill>
                <a:effectLst/>
                <a:uLnTx/>
                <a:uFillTx/>
                <a:latin typeface="Calibri"/>
                <a:ea typeface="+mn-ea"/>
                <a:cs typeface="+mn-cs"/>
              </a:rPr>
              <a:t>Ann Oncol </a:t>
            </a:r>
            <a:r>
              <a:rPr kumimoji="0" lang="en-US" sz="1600" b="0" i="0" u="none" strike="noStrike" kern="1200" cap="none" spc="0" normalizeH="0" baseline="0" noProof="0" dirty="0">
                <a:ln>
                  <a:noFill/>
                </a:ln>
                <a:solidFill>
                  <a:prstClr val="black"/>
                </a:solidFill>
                <a:effectLst/>
                <a:uLnTx/>
                <a:uFillTx/>
                <a:latin typeface="Calibri"/>
                <a:ea typeface="+mn-ea"/>
                <a:cs typeface="+mn-cs"/>
              </a:rPr>
              <a:t>2023;34(8):681-92.</a:t>
            </a:r>
          </a:p>
        </p:txBody>
      </p:sp>
    </p:spTree>
    <p:extLst>
      <p:ext uri="{BB962C8B-B14F-4D97-AF65-F5344CB8AC3E}">
        <p14:creationId xmlns:p14="http://schemas.microsoft.com/office/powerpoint/2010/main" val="36595908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775E11F9-146B-A7AE-2C84-0D72B543EF37}"/>
              </a:ext>
            </a:extLst>
          </p:cNvPr>
          <p:cNvSpPr txBox="1"/>
          <p:nvPr/>
        </p:nvSpPr>
        <p:spPr>
          <a:xfrm rot="1528110">
            <a:off x="2129491" y="2353631"/>
            <a:ext cx="1405839" cy="540256"/>
          </a:xfrm>
          <a:prstGeom prst="rect">
            <a:avLst/>
          </a:prstGeom>
          <a:noFill/>
        </p:spPr>
        <p:txBody>
          <a:bodyPr wrap="none" rtlCol="0" anchor="ctr">
            <a:prstTxWarp prst="textArchUp">
              <a:avLst>
                <a:gd name="adj" fmla="val 12415040"/>
              </a:avLst>
            </a:prstTxWarp>
            <a:noAutofit/>
          </a:bodyPr>
          <a:lstStyle/>
          <a:p>
            <a:pPr marL="0" marR="0" lvl="0" indent="0" algn="ctr" defTabSz="914354" rtl="0" eaLnBrk="1" fontAlgn="auto" latinLnBrk="0" hangingPunct="1">
              <a:lnSpc>
                <a:spcPct val="100000"/>
              </a:lnSpc>
              <a:spcBef>
                <a:spcPts val="0"/>
              </a:spcBef>
              <a:spcAft>
                <a:spcPts val="0"/>
              </a:spcAft>
              <a:buClr>
                <a:srgbClr val="544F40"/>
              </a:buClr>
              <a:buSzTx/>
              <a:buFontTx/>
              <a:buNone/>
              <a:tabLst/>
              <a:defRPr/>
            </a:pPr>
            <a:r>
              <a:rPr kumimoji="0" lang="en-US" sz="1100" b="1" i="0" u="none" strike="noStrike" kern="1200" cap="none" spc="0" normalizeH="0" baseline="0" noProof="0">
                <a:ln>
                  <a:noFill/>
                </a:ln>
                <a:solidFill>
                  <a:srgbClr val="00A0AF"/>
                </a:solidFill>
                <a:effectLst/>
                <a:uLnTx/>
                <a:uFillTx/>
                <a:latin typeface="Arial"/>
                <a:ea typeface="+mn-ea"/>
                <a:cs typeface="+mn-cs"/>
              </a:rPr>
              <a:t>Olaparib + bevacizumab</a:t>
            </a:r>
            <a:r>
              <a:rPr kumimoji="0" lang="en-US" sz="1100" b="1" i="0" u="none" strike="noStrike" kern="1200" cap="none" spc="0" normalizeH="0" baseline="30000" noProof="0">
                <a:ln>
                  <a:noFill/>
                </a:ln>
                <a:solidFill>
                  <a:srgbClr val="00A0AF"/>
                </a:solidFill>
                <a:effectLst/>
                <a:uLnTx/>
                <a:uFillTx/>
                <a:latin typeface="Arial"/>
                <a:ea typeface="+mn-ea"/>
                <a:cs typeface="+mn-cs"/>
              </a:rPr>
              <a:t>3,4</a:t>
            </a:r>
          </a:p>
        </p:txBody>
      </p:sp>
      <p:sp>
        <p:nvSpPr>
          <p:cNvPr id="2" name="Title 1">
            <a:extLst>
              <a:ext uri="{FF2B5EF4-FFF2-40B4-BE49-F238E27FC236}">
                <a16:creationId xmlns:a16="http://schemas.microsoft.com/office/drawing/2014/main" id="{1A1075E4-FA51-4059-81EC-D3E91241293A}"/>
              </a:ext>
            </a:extLst>
          </p:cNvPr>
          <p:cNvSpPr>
            <a:spLocks noGrp="1"/>
          </p:cNvSpPr>
          <p:nvPr>
            <p:ph type="title"/>
          </p:nvPr>
        </p:nvSpPr>
        <p:spPr>
          <a:xfrm>
            <a:off x="1143918" y="186927"/>
            <a:ext cx="10291863" cy="914400"/>
          </a:xfrm>
        </p:spPr>
        <p:txBody>
          <a:bodyPr/>
          <a:lstStyle/>
          <a:p>
            <a:r>
              <a:rPr lang="en-US" sz="2600" dirty="0" err="1">
                <a:latin typeface="Arial"/>
                <a:cs typeface="Arial"/>
              </a:rPr>
              <a:t>PARPi</a:t>
            </a:r>
            <a:r>
              <a:rPr lang="en-US" sz="2600" dirty="0">
                <a:latin typeface="Arial"/>
                <a:cs typeface="Arial"/>
              </a:rPr>
              <a:t> as 1L Maintenance Therapies were Studied Across Biomarker Subgroups with Different Indications</a:t>
            </a:r>
            <a:endParaRPr lang="en-US" sz="2600" dirty="0"/>
          </a:p>
        </p:txBody>
      </p:sp>
      <p:sp>
        <p:nvSpPr>
          <p:cNvPr id="4" name="Text Placeholder 3">
            <a:extLst>
              <a:ext uri="{FF2B5EF4-FFF2-40B4-BE49-F238E27FC236}">
                <a16:creationId xmlns:a16="http://schemas.microsoft.com/office/drawing/2014/main" id="{12B2A5F7-8D32-4F14-88DD-1E98070511A0}"/>
              </a:ext>
            </a:extLst>
          </p:cNvPr>
          <p:cNvSpPr>
            <a:spLocks noGrp="1"/>
          </p:cNvSpPr>
          <p:nvPr>
            <p:ph type="body" sz="quarter" idx="13"/>
          </p:nvPr>
        </p:nvSpPr>
        <p:spPr>
          <a:xfrm>
            <a:off x="503187" y="5960981"/>
            <a:ext cx="11092932" cy="773427"/>
          </a:xfrm>
        </p:spPr>
        <p:txBody>
          <a:bodyPr/>
          <a:lstStyle/>
          <a:p>
            <a:r>
              <a:rPr lang="en-US" dirty="0"/>
              <a:t>1L, first-line; </a:t>
            </a:r>
            <a:r>
              <a:rPr lang="en-US" i="1" dirty="0" err="1"/>
              <a:t>BRCA</a:t>
            </a:r>
            <a:r>
              <a:rPr lang="en-US" dirty="0" err="1"/>
              <a:t>m</a:t>
            </a:r>
            <a:r>
              <a:rPr lang="en-US" dirty="0"/>
              <a:t>, breast cancer gene mutant; </a:t>
            </a:r>
            <a:r>
              <a:rPr lang="en-US" i="1" dirty="0" err="1"/>
              <a:t>BRCA</a:t>
            </a:r>
            <a:r>
              <a:rPr lang="en-US" dirty="0" err="1"/>
              <a:t>wt</a:t>
            </a:r>
            <a:r>
              <a:rPr lang="en-US" dirty="0"/>
              <a:t>, breast cancer gene wild type; </a:t>
            </a:r>
            <a:r>
              <a:rPr lang="en-US" dirty="0" err="1"/>
              <a:t>HRd</a:t>
            </a:r>
            <a:r>
              <a:rPr lang="en-US" dirty="0"/>
              <a:t>, homologous recombination deficient; </a:t>
            </a:r>
            <a:r>
              <a:rPr lang="en-US" dirty="0" err="1"/>
              <a:t>HRp</a:t>
            </a:r>
            <a:r>
              <a:rPr lang="en-US" dirty="0"/>
              <a:t>, homologous recombination proficient; PARP, poly(ADP-ribose) polymerase; </a:t>
            </a:r>
            <a:r>
              <a:rPr lang="en-US" dirty="0" err="1"/>
              <a:t>PARPi</a:t>
            </a:r>
            <a:r>
              <a:rPr lang="en-US" dirty="0"/>
              <a:t>, poly(ADP-ribose) polymerase inhibitor.</a:t>
            </a:r>
          </a:p>
          <a:p>
            <a:r>
              <a:rPr lang="en-US" dirty="0"/>
              <a:t>1. Cancer Genome Atlas Research Network. Nature. 2011 Jun 29;474(7353):609-15. 2. Pennington KP, Walsh T, Harrell MI, et al. Clin Cancer Res. 2014 Feb 1;20(3):764-75. 3. Olaparib; 2023 Nov. US prescribing information. </a:t>
            </a:r>
            <a:br>
              <a:rPr lang="en-US" dirty="0"/>
            </a:br>
            <a:r>
              <a:rPr lang="en-US" dirty="0"/>
              <a:t>4. Olaparib; 2022. Summary of product characteristics. 5. Niraparib; 2022. Summary of product characteristics. 6. Niraparib; 2024 May. Prescribing information 7. Rucaparib; 2023 Jun. Prescribing information. 8. Rucaparib). Summary of product characteristics. 2022. </a:t>
            </a:r>
          </a:p>
        </p:txBody>
      </p:sp>
      <p:sp>
        <p:nvSpPr>
          <p:cNvPr id="17" name="TextBox 16">
            <a:extLst>
              <a:ext uri="{FF2B5EF4-FFF2-40B4-BE49-F238E27FC236}">
                <a16:creationId xmlns:a16="http://schemas.microsoft.com/office/drawing/2014/main" id="{37D2F3A5-4B62-43B9-A632-3F96D7EEBBF7}"/>
              </a:ext>
            </a:extLst>
          </p:cNvPr>
          <p:cNvSpPr txBox="1"/>
          <p:nvPr/>
        </p:nvSpPr>
        <p:spPr>
          <a:xfrm>
            <a:off x="418796" y="1104437"/>
            <a:ext cx="3814449" cy="58477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err="1">
                <a:ln>
                  <a:noFill/>
                </a:ln>
                <a:solidFill>
                  <a:prstClr val="black"/>
                </a:solidFill>
                <a:effectLst/>
                <a:uLnTx/>
                <a:uFillTx/>
                <a:latin typeface="Arial" panose="020B0604020202020204"/>
                <a:ea typeface="+mn-ea"/>
                <a:cs typeface="+mn-cs"/>
              </a:rPr>
              <a:t>PARP</a:t>
            </a:r>
            <a:r>
              <a:rPr kumimoji="0" lang="en-US" sz="1600" b="1" i="0" u="none" strike="noStrike" kern="1200" cap="none" spc="0" normalizeH="0" baseline="0" noProof="0">
                <a:ln>
                  <a:noFill/>
                </a:ln>
                <a:solidFill>
                  <a:prstClr val="black"/>
                </a:solidFill>
                <a:effectLst/>
                <a:uLnTx/>
                <a:uFillTx/>
                <a:latin typeface="Arial" panose="020B0604020202020204"/>
                <a:ea typeface="+mn-ea"/>
                <a:cs typeface="+mn-cs"/>
              </a:rPr>
              <a:t> inhibitor </a:t>
            </a:r>
            <a:r>
              <a:rPr kumimoji="0" lang="en-US" sz="1600" b="1" i="0" u="none" strike="noStrike" kern="1200" cap="none" spc="0" normalizeH="0" baseline="0" noProof="0" err="1">
                <a:ln>
                  <a:noFill/>
                </a:ln>
                <a:solidFill>
                  <a:prstClr val="black"/>
                </a:solidFill>
                <a:effectLst/>
                <a:uLnTx/>
                <a:uFillTx/>
                <a:latin typeface="Arial" panose="020B0604020202020204"/>
                <a:ea typeface="+mn-ea"/>
                <a:cs typeface="+mn-cs"/>
              </a:rPr>
              <a:t>1L</a:t>
            </a:r>
            <a:r>
              <a:rPr kumimoji="0" lang="en-US" sz="1600" b="1" i="0" u="none" strike="noStrike" kern="1200" cap="none" spc="0" normalizeH="0" baseline="0" noProof="0">
                <a:ln>
                  <a:noFill/>
                </a:ln>
                <a:solidFill>
                  <a:prstClr val="black"/>
                </a:solidFill>
                <a:effectLst/>
                <a:uLnTx/>
                <a:uFillTx/>
                <a:latin typeface="Arial" panose="020B0604020202020204"/>
                <a:ea typeface="+mn-ea"/>
                <a:cs typeface="+mn-cs"/>
              </a:rPr>
              <a:t> </a:t>
            </a:r>
            <a:br>
              <a:rPr kumimoji="0" lang="en-US" sz="1600" b="1" i="0" u="none" strike="noStrike" kern="1200" cap="none" spc="0" normalizeH="0" baseline="0" noProof="0">
                <a:ln>
                  <a:noFill/>
                </a:ln>
                <a:solidFill>
                  <a:prstClr val="black"/>
                </a:solidFill>
                <a:effectLst/>
                <a:uLnTx/>
                <a:uFillTx/>
                <a:latin typeface="Arial" panose="020B0604020202020204"/>
                <a:ea typeface="+mn-ea"/>
                <a:cs typeface="+mn-cs"/>
              </a:rPr>
            </a:br>
            <a:r>
              <a:rPr kumimoji="0" lang="en-US" sz="1600" b="1" i="0" u="none" strike="noStrike" kern="1200" cap="none" spc="0" normalizeH="0" baseline="0" noProof="0">
                <a:ln>
                  <a:noFill/>
                </a:ln>
                <a:solidFill>
                  <a:prstClr val="black"/>
                </a:solidFill>
                <a:effectLst/>
                <a:uLnTx/>
                <a:uFillTx/>
                <a:latin typeface="Arial" panose="020B0604020202020204"/>
                <a:ea typeface="+mn-ea"/>
                <a:cs typeface="+mn-cs"/>
              </a:rPr>
              <a:t>maintenance therapy options</a:t>
            </a:r>
          </a:p>
        </p:txBody>
      </p:sp>
      <p:sp>
        <p:nvSpPr>
          <p:cNvPr id="33" name="TextBox 32">
            <a:extLst>
              <a:ext uri="{FF2B5EF4-FFF2-40B4-BE49-F238E27FC236}">
                <a16:creationId xmlns:a16="http://schemas.microsoft.com/office/drawing/2014/main" id="{2E3DBBE0-CF5E-4584-B503-493AB5E1579C}"/>
              </a:ext>
            </a:extLst>
          </p:cNvPr>
          <p:cNvSpPr txBox="1"/>
          <p:nvPr/>
        </p:nvSpPr>
        <p:spPr>
          <a:xfrm>
            <a:off x="4734048" y="4984835"/>
            <a:ext cx="6838105" cy="769441"/>
          </a:xfrm>
          <a:prstGeom prst="rect">
            <a:avLst/>
          </a:prstGeom>
          <a:noFill/>
        </p:spPr>
        <p:txBody>
          <a:bodyPr wrap="square" lIns="0" tIns="45720" rIns="0" bIns="45720"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7988"/>
                </a:solidFill>
                <a:effectLst/>
                <a:uLnTx/>
                <a:uFillTx/>
                <a:latin typeface="Arial" panose="020B0604020202020204"/>
                <a:ea typeface="+mn-ea"/>
                <a:cs typeface="+mn-cs"/>
              </a:rPr>
              <a:t>The data presented are not intended to make comparisons and are used merely for didactic purposes. </a:t>
            </a:r>
            <a:br>
              <a:rPr kumimoji="0" lang="en-US" sz="1100" b="1" i="0" u="none" strike="noStrike" kern="1200" cap="none" spc="0" normalizeH="0" baseline="0" noProof="0">
                <a:ln>
                  <a:noFill/>
                </a:ln>
                <a:solidFill>
                  <a:srgbClr val="007988"/>
                </a:solidFill>
                <a:effectLst/>
                <a:uLnTx/>
                <a:uFillTx/>
                <a:latin typeface="Arial" panose="020B0604020202020204"/>
                <a:ea typeface="+mn-ea"/>
                <a:cs typeface="+mn-cs"/>
              </a:rPr>
            </a:br>
            <a:r>
              <a:rPr kumimoji="0" lang="en-US" sz="1100" b="1" i="0" u="none" strike="noStrike" kern="1200" cap="none" spc="0" normalizeH="0" baseline="0" noProof="0">
                <a:ln>
                  <a:noFill/>
                </a:ln>
                <a:solidFill>
                  <a:srgbClr val="007988"/>
                </a:solidFill>
                <a:effectLst/>
                <a:uLnTx/>
                <a:uFillTx/>
                <a:latin typeface="Arial" panose="020B0604020202020204"/>
                <a:ea typeface="+mn-ea"/>
                <a:cs typeface="+mn-cs"/>
              </a:rPr>
              <a:t>Direct or indirect comparisons between drugs should be based on head-to-head/comparative trials with level I or II of evidence. In the absence of comparative studies, efficacy and safety cannot be compared and are not intended.</a:t>
            </a:r>
          </a:p>
        </p:txBody>
      </p:sp>
      <p:grpSp>
        <p:nvGrpSpPr>
          <p:cNvPr id="20" name="Group 19">
            <a:extLst>
              <a:ext uri="{FF2B5EF4-FFF2-40B4-BE49-F238E27FC236}">
                <a16:creationId xmlns:a16="http://schemas.microsoft.com/office/drawing/2014/main" id="{1571A134-5E43-A378-F04F-D94BBDF7FFCD}"/>
              </a:ext>
            </a:extLst>
          </p:cNvPr>
          <p:cNvGrpSpPr/>
          <p:nvPr/>
        </p:nvGrpSpPr>
        <p:grpSpPr>
          <a:xfrm>
            <a:off x="5588215" y="2417065"/>
            <a:ext cx="5259279" cy="2112143"/>
            <a:chOff x="517525" y="1964557"/>
            <a:chExt cx="8326156" cy="3277907"/>
          </a:xfrm>
        </p:grpSpPr>
        <p:sp>
          <p:nvSpPr>
            <p:cNvPr id="22" name="TextBox 21">
              <a:extLst>
                <a:ext uri="{FF2B5EF4-FFF2-40B4-BE49-F238E27FC236}">
                  <a16:creationId xmlns:a16="http://schemas.microsoft.com/office/drawing/2014/main" id="{7A1A1328-6D48-FE28-4456-F14A35CEC67D}"/>
                </a:ext>
              </a:extLst>
            </p:cNvPr>
            <p:cNvSpPr txBox="1"/>
            <p:nvPr/>
          </p:nvSpPr>
          <p:spPr>
            <a:xfrm>
              <a:off x="517525" y="3113963"/>
              <a:ext cx="2679454" cy="2128501"/>
            </a:xfrm>
            <a:prstGeom prst="rect">
              <a:avLst/>
            </a:prstGeom>
            <a:solidFill>
              <a:schemeClr val="bg1"/>
            </a:solidFill>
            <a:ln w="19050">
              <a:solidFill>
                <a:schemeClr val="accent2"/>
              </a:solidFill>
            </a:ln>
            <a:effectLst>
              <a:outerShdw blurRad="50800" dist="38100" dir="5400000" algn="t" rotWithShape="0">
                <a:schemeClr val="tx2">
                  <a:alpha val="40000"/>
                </a:schemeClr>
              </a:outerShdw>
            </a:effectLst>
          </p:spPr>
          <p:txBody>
            <a:bodyPr wrap="square" lIns="182880" tIns="91440" rIns="182880" bIns="9144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err="1">
                  <a:ln>
                    <a:noFill/>
                  </a:ln>
                  <a:solidFill>
                    <a:prstClr val="black"/>
                  </a:solidFill>
                  <a:effectLst/>
                  <a:uLnTx/>
                  <a:uFillTx/>
                  <a:latin typeface="Arial" panose="020B0604020202020204" pitchFamily="34" charset="0"/>
                  <a:ea typeface="+mn-ea"/>
                  <a:cs typeface="+mn-cs"/>
                </a:rPr>
                <a:t>BRCA</a:t>
              </a:r>
              <a:r>
                <a:rPr kumimoji="0" lang="en-US" sz="1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m</a:t>
              </a:r>
              <a:endPar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3" name="TextBox 22">
              <a:extLst>
                <a:ext uri="{FF2B5EF4-FFF2-40B4-BE49-F238E27FC236}">
                  <a16:creationId xmlns:a16="http://schemas.microsoft.com/office/drawing/2014/main" id="{8C7F9C7F-A3FB-AE2B-81E2-ACB30078F465}"/>
                </a:ext>
              </a:extLst>
            </p:cNvPr>
            <p:cNvSpPr txBox="1"/>
            <p:nvPr/>
          </p:nvSpPr>
          <p:spPr>
            <a:xfrm>
              <a:off x="517525" y="1964557"/>
              <a:ext cx="2679454" cy="1149406"/>
            </a:xfrm>
            <a:prstGeom prst="round2SameRect">
              <a:avLst/>
            </a:prstGeom>
            <a:solidFill>
              <a:schemeClr val="accent2"/>
            </a:solidFill>
            <a:ln w="19050">
              <a:solidFill>
                <a:schemeClr val="accent2"/>
              </a:solidFill>
            </a:ln>
          </p:spPr>
          <p:txBody>
            <a:bodyPr wrap="square"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rial" panose="020B0604020202020204" pitchFamily="34" charset="0"/>
                  <a:ea typeface="+mn-ea"/>
                  <a:cs typeface="+mn-cs"/>
                </a:rPr>
                <a:t>Olaparib</a:t>
              </a:r>
              <a:r>
                <a:rPr kumimoji="0" lang="en-US" sz="1400" b="1" i="0" u="none" strike="noStrike" kern="0" cap="none" spc="0" normalizeH="0" baseline="30000" noProof="0">
                  <a:ln>
                    <a:noFill/>
                  </a:ln>
                  <a:solidFill>
                    <a:prstClr val="white"/>
                  </a:solidFill>
                  <a:effectLst/>
                  <a:uLnTx/>
                  <a:uFillTx/>
                  <a:latin typeface="Arial" panose="020B0604020202020204" pitchFamily="34" charset="0"/>
                  <a:ea typeface="+mn-ea"/>
                  <a:cs typeface="+mn-cs"/>
                </a:rPr>
                <a:t>3,4</a:t>
              </a:r>
            </a:p>
          </p:txBody>
        </p:sp>
        <p:sp>
          <p:nvSpPr>
            <p:cNvPr id="24" name="TextBox 23">
              <a:extLst>
                <a:ext uri="{FF2B5EF4-FFF2-40B4-BE49-F238E27FC236}">
                  <a16:creationId xmlns:a16="http://schemas.microsoft.com/office/drawing/2014/main" id="{EAC03DC2-2373-4585-665E-ACAEA090625F}"/>
                </a:ext>
              </a:extLst>
            </p:cNvPr>
            <p:cNvSpPr txBox="1"/>
            <p:nvPr/>
          </p:nvSpPr>
          <p:spPr>
            <a:xfrm>
              <a:off x="3340876" y="3113963"/>
              <a:ext cx="2679454" cy="2128501"/>
            </a:xfrm>
            <a:prstGeom prst="rect">
              <a:avLst/>
            </a:prstGeom>
            <a:solidFill>
              <a:schemeClr val="bg1"/>
            </a:solidFill>
            <a:ln w="19050">
              <a:solidFill>
                <a:schemeClr val="accent3"/>
              </a:solidFill>
            </a:ln>
            <a:effectLst>
              <a:outerShdw blurRad="50800" dist="38100" dir="5400000" algn="t" rotWithShape="0">
                <a:schemeClr val="tx2">
                  <a:alpha val="40000"/>
                </a:schemeClr>
              </a:outerShdw>
            </a:effectLst>
          </p:spPr>
          <p:txBody>
            <a:bodyPr wrap="square" lIns="182880" tIns="91440" rIns="182880" bIns="9144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err="1">
                  <a:ln>
                    <a:noFill/>
                  </a:ln>
                  <a:solidFill>
                    <a:prstClr val="black"/>
                  </a:solidFill>
                  <a:effectLst/>
                  <a:uLnTx/>
                  <a:uFillTx/>
                  <a:latin typeface="Arial" panose="020B0604020202020204" pitchFamily="34" charset="0"/>
                  <a:ea typeface="+mn-ea"/>
                  <a:cs typeface="+mn-cs"/>
                </a:rPr>
                <a:t>BRCA</a:t>
              </a:r>
              <a:r>
                <a:rPr kumimoji="0" lang="en-US" sz="1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m</a:t>
              </a:r>
              <a:endPar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HRd</a:t>
              </a:r>
              <a:r>
                <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a:t>
              </a:r>
              <a:r>
                <a:rPr kumimoji="0" lang="en-US" sz="1600" b="0" i="1" u="none" strike="noStrike" kern="0" cap="none" spc="0" normalizeH="0" baseline="0" noProof="0" dirty="0" err="1">
                  <a:ln>
                    <a:noFill/>
                  </a:ln>
                  <a:solidFill>
                    <a:prstClr val="black"/>
                  </a:solidFill>
                  <a:effectLst/>
                  <a:uLnTx/>
                  <a:uFillTx/>
                  <a:latin typeface="Arial" panose="020B0604020202020204" pitchFamily="34" charset="0"/>
                  <a:ea typeface="+mn-ea"/>
                  <a:cs typeface="+mn-cs"/>
                </a:rPr>
                <a:t>BRCA</a:t>
              </a:r>
              <a:r>
                <a:rPr kumimoji="0" lang="en-US" sz="1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m</a:t>
              </a:r>
              <a:r>
                <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HRd</a:t>
              </a:r>
              <a:r>
                <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a:t>
              </a:r>
              <a:r>
                <a:rPr kumimoji="0" lang="en-US" sz="1600" b="0" i="1" u="none" strike="noStrike" kern="0" cap="none" spc="0" normalizeH="0" baseline="0" noProof="0" dirty="0" err="1">
                  <a:ln>
                    <a:noFill/>
                  </a:ln>
                  <a:solidFill>
                    <a:prstClr val="black"/>
                  </a:solidFill>
                  <a:effectLst/>
                  <a:uLnTx/>
                  <a:uFillTx/>
                  <a:latin typeface="Arial" panose="020B0604020202020204" pitchFamily="34" charset="0"/>
                  <a:ea typeface="+mn-ea"/>
                  <a:cs typeface="+mn-cs"/>
                </a:rPr>
                <a:t>BRCA</a:t>
              </a:r>
              <a:r>
                <a:rPr kumimoji="0" lang="en-US" sz="1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wt</a:t>
              </a:r>
              <a:r>
                <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25" name="TextBox 24">
              <a:extLst>
                <a:ext uri="{FF2B5EF4-FFF2-40B4-BE49-F238E27FC236}">
                  <a16:creationId xmlns:a16="http://schemas.microsoft.com/office/drawing/2014/main" id="{5F669E47-23E6-6FD4-397E-7D943A7E9B85}"/>
                </a:ext>
              </a:extLst>
            </p:cNvPr>
            <p:cNvSpPr txBox="1"/>
            <p:nvPr/>
          </p:nvSpPr>
          <p:spPr>
            <a:xfrm>
              <a:off x="3340877" y="1964557"/>
              <a:ext cx="2679454" cy="1149406"/>
            </a:xfrm>
            <a:prstGeom prst="round2SameRect">
              <a:avLst/>
            </a:prstGeom>
            <a:solidFill>
              <a:schemeClr val="accent3"/>
            </a:solidFill>
            <a:ln w="19050">
              <a:solidFill>
                <a:schemeClr val="accent3"/>
              </a:solidFill>
            </a:ln>
          </p:spPr>
          <p:txBody>
            <a:bodyPr wrap="square"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rial" panose="020B0604020202020204" pitchFamily="34" charset="0"/>
                  <a:ea typeface="+mn-ea"/>
                  <a:cs typeface="+mn-cs"/>
                </a:rPr>
                <a:t>Niraparib</a:t>
              </a:r>
              <a:r>
                <a:rPr kumimoji="0" lang="en-US" sz="1400" b="1" i="0" u="none" strike="noStrike" kern="0" cap="none" spc="0" normalizeH="0" baseline="30000" noProof="0">
                  <a:ln>
                    <a:noFill/>
                  </a:ln>
                  <a:solidFill>
                    <a:srgbClr val="FFFFFF"/>
                  </a:solidFill>
                  <a:effectLst/>
                  <a:uLnTx/>
                  <a:uFillTx/>
                  <a:latin typeface="Arial" panose="020B0604020202020204" pitchFamily="34" charset="0"/>
                  <a:ea typeface="+mn-ea"/>
                  <a:cs typeface="+mn-cs"/>
                </a:rPr>
                <a:t>5,6</a:t>
              </a:r>
            </a:p>
          </p:txBody>
        </p:sp>
        <p:sp>
          <p:nvSpPr>
            <p:cNvPr id="26" name="TextBox 25">
              <a:extLst>
                <a:ext uri="{FF2B5EF4-FFF2-40B4-BE49-F238E27FC236}">
                  <a16:creationId xmlns:a16="http://schemas.microsoft.com/office/drawing/2014/main" id="{6EAC207D-50DF-120A-99C5-A85BCEC3933C}"/>
                </a:ext>
              </a:extLst>
            </p:cNvPr>
            <p:cNvSpPr txBox="1"/>
            <p:nvPr/>
          </p:nvSpPr>
          <p:spPr>
            <a:xfrm>
              <a:off x="6164227" y="3113963"/>
              <a:ext cx="2679454" cy="2128501"/>
            </a:xfrm>
            <a:prstGeom prst="rect">
              <a:avLst/>
            </a:prstGeom>
            <a:solidFill>
              <a:schemeClr val="bg1"/>
            </a:solidFill>
            <a:ln w="19050">
              <a:solidFill>
                <a:schemeClr val="accent1"/>
              </a:solidFill>
            </a:ln>
            <a:effectLst>
              <a:outerShdw blurRad="50800" dist="38100" dir="5400000" algn="t" rotWithShape="0">
                <a:schemeClr val="tx2">
                  <a:alpha val="40000"/>
                </a:schemeClr>
              </a:outerShdw>
            </a:effectLst>
          </p:spPr>
          <p:txBody>
            <a:bodyPr wrap="square" lIns="182880" tIns="91440" rIns="182880" bIns="9144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err="1">
                  <a:ln>
                    <a:noFill/>
                  </a:ln>
                  <a:solidFill>
                    <a:prstClr val="black"/>
                  </a:solidFill>
                  <a:effectLst/>
                  <a:uLnTx/>
                  <a:uFillTx/>
                  <a:latin typeface="Arial" panose="020B0604020202020204" pitchFamily="34" charset="0"/>
                  <a:ea typeface="+mn-ea"/>
                  <a:cs typeface="+mn-cs"/>
                </a:rPr>
                <a:t>BRCA</a:t>
              </a:r>
              <a:r>
                <a:rPr kumimoji="0" lang="en-US" sz="1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m</a:t>
              </a:r>
              <a:endPar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HRd</a:t>
              </a:r>
              <a:r>
                <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a:t>
              </a:r>
              <a:r>
                <a:rPr kumimoji="0" lang="en-US" sz="1600" b="0" i="1" u="none" strike="noStrike" kern="0" cap="none" spc="0" normalizeH="0" baseline="0" noProof="0" dirty="0" err="1">
                  <a:ln>
                    <a:noFill/>
                  </a:ln>
                  <a:solidFill>
                    <a:prstClr val="black"/>
                  </a:solidFill>
                  <a:effectLst/>
                  <a:uLnTx/>
                  <a:uFillTx/>
                  <a:latin typeface="Arial" panose="020B0604020202020204" pitchFamily="34" charset="0"/>
                  <a:ea typeface="+mn-ea"/>
                  <a:cs typeface="+mn-cs"/>
                </a:rPr>
                <a:t>BRCA</a:t>
              </a:r>
              <a:r>
                <a:rPr kumimoji="0" lang="en-US" sz="1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m</a:t>
              </a:r>
              <a:r>
                <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HRd</a:t>
              </a:r>
              <a:r>
                <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a:t>
              </a:r>
              <a:r>
                <a:rPr kumimoji="0" lang="en-US" sz="1600" b="0" i="1" u="none" strike="noStrike" kern="0" cap="none" spc="0" normalizeH="0" baseline="0" noProof="0" dirty="0" err="1">
                  <a:ln>
                    <a:noFill/>
                  </a:ln>
                  <a:solidFill>
                    <a:prstClr val="black"/>
                  </a:solidFill>
                  <a:effectLst/>
                  <a:uLnTx/>
                  <a:uFillTx/>
                  <a:latin typeface="Arial" panose="020B0604020202020204" pitchFamily="34" charset="0"/>
                  <a:ea typeface="+mn-ea"/>
                  <a:cs typeface="+mn-cs"/>
                </a:rPr>
                <a:t>BRCA</a:t>
              </a:r>
              <a:r>
                <a:rPr kumimoji="0" lang="en-US" sz="1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wt</a:t>
              </a:r>
              <a:r>
                <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27" name="TextBox 26">
              <a:extLst>
                <a:ext uri="{FF2B5EF4-FFF2-40B4-BE49-F238E27FC236}">
                  <a16:creationId xmlns:a16="http://schemas.microsoft.com/office/drawing/2014/main" id="{59C29852-D150-F1EB-206D-4B36C85AF14F}"/>
                </a:ext>
              </a:extLst>
            </p:cNvPr>
            <p:cNvSpPr txBox="1"/>
            <p:nvPr/>
          </p:nvSpPr>
          <p:spPr>
            <a:xfrm>
              <a:off x="6164227" y="1964557"/>
              <a:ext cx="2679454" cy="1149406"/>
            </a:xfrm>
            <a:prstGeom prst="round2SameRect">
              <a:avLst/>
            </a:prstGeom>
            <a:solidFill>
              <a:schemeClr val="accent1"/>
            </a:solidFill>
            <a:ln w="19050">
              <a:solidFill>
                <a:schemeClr val="accent1"/>
              </a:solidFill>
            </a:ln>
          </p:spPr>
          <p:txBody>
            <a:bodyPr wrap="square"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rial" panose="020B0604020202020204" pitchFamily="34" charset="0"/>
                  <a:ea typeface="+mn-ea"/>
                  <a:cs typeface="+mn-cs"/>
                </a:rPr>
                <a:t>Olaparib + bevacizumab</a:t>
              </a:r>
              <a:r>
                <a:rPr kumimoji="0" lang="en-US" sz="1400" b="1" i="0" u="none" strike="noStrike" kern="0" cap="none" spc="0" normalizeH="0" baseline="30000" noProof="0">
                  <a:ln>
                    <a:noFill/>
                  </a:ln>
                  <a:solidFill>
                    <a:srgbClr val="FFFFFF"/>
                  </a:solidFill>
                  <a:effectLst/>
                  <a:uLnTx/>
                  <a:uFillTx/>
                  <a:latin typeface="Arial" panose="020B0604020202020204" pitchFamily="34" charset="0"/>
                  <a:ea typeface="+mn-ea"/>
                  <a:cs typeface="+mn-cs"/>
                </a:rPr>
                <a:t>3,4</a:t>
              </a:r>
            </a:p>
          </p:txBody>
        </p:sp>
      </p:grpSp>
      <p:graphicFrame>
        <p:nvGraphicFramePr>
          <p:cNvPr id="19" name="Chart 18">
            <a:extLst>
              <a:ext uri="{FF2B5EF4-FFF2-40B4-BE49-F238E27FC236}">
                <a16:creationId xmlns:a16="http://schemas.microsoft.com/office/drawing/2014/main" id="{16E6F557-0661-9B97-7137-0EDC7763DAE8}"/>
              </a:ext>
            </a:extLst>
          </p:cNvPr>
          <p:cNvGraphicFramePr/>
          <p:nvPr/>
        </p:nvGraphicFramePr>
        <p:xfrm>
          <a:off x="893476" y="2668562"/>
          <a:ext cx="2866283" cy="2370956"/>
        </p:xfrm>
        <a:graphic>
          <a:graphicData uri="http://schemas.openxmlformats.org/drawingml/2006/chart">
            <c:chart xmlns:c="http://schemas.openxmlformats.org/drawingml/2006/chart" xmlns:r="http://schemas.openxmlformats.org/officeDocument/2006/relationships" r:id="rId3"/>
          </a:graphicData>
        </a:graphic>
      </p:graphicFrame>
      <p:sp>
        <p:nvSpPr>
          <p:cNvPr id="29" name="TextBox 28">
            <a:extLst>
              <a:ext uri="{FF2B5EF4-FFF2-40B4-BE49-F238E27FC236}">
                <a16:creationId xmlns:a16="http://schemas.microsoft.com/office/drawing/2014/main" id="{F9CD0329-C820-4C4C-5BD1-90DC8C823D26}"/>
              </a:ext>
            </a:extLst>
          </p:cNvPr>
          <p:cNvSpPr txBox="1"/>
          <p:nvPr/>
        </p:nvSpPr>
        <p:spPr>
          <a:xfrm rot="1007731">
            <a:off x="2166915" y="2471378"/>
            <a:ext cx="941436" cy="306199"/>
          </a:xfrm>
          <a:prstGeom prst="rect">
            <a:avLst/>
          </a:prstGeom>
          <a:noFill/>
        </p:spPr>
        <p:txBody>
          <a:bodyPr wrap="none" rtlCol="0">
            <a:prstTxWarp prst="textArchUp">
              <a:avLst>
                <a:gd name="adj" fmla="val 13337641"/>
              </a:avLst>
            </a:prstTxWarp>
            <a:noAutofit/>
          </a:bodyPr>
          <a:lstStyle/>
          <a:p>
            <a:pPr marL="0" marR="0" lvl="0" indent="0" algn="ctr" defTabSz="914354" rtl="0" eaLnBrk="1" fontAlgn="auto" latinLnBrk="0" hangingPunct="1">
              <a:lnSpc>
                <a:spcPct val="100000"/>
              </a:lnSpc>
              <a:spcBef>
                <a:spcPts val="0"/>
              </a:spcBef>
              <a:spcAft>
                <a:spcPts val="0"/>
              </a:spcAft>
              <a:buClr>
                <a:srgbClr val="544F40"/>
              </a:buClr>
              <a:buSzTx/>
              <a:buFontTx/>
              <a:buNone/>
              <a:tabLst/>
              <a:defRPr/>
            </a:pPr>
            <a:r>
              <a:rPr kumimoji="0" lang="en-US" sz="1000" b="1" i="0" u="none" strike="noStrike" kern="1200" cap="none" spc="0" normalizeH="0" baseline="0" noProof="0">
                <a:ln>
                  <a:noFill/>
                </a:ln>
                <a:solidFill>
                  <a:srgbClr val="A6A6A6"/>
                </a:solidFill>
                <a:effectLst/>
                <a:uLnTx/>
                <a:uFillTx/>
                <a:latin typeface="Arial"/>
                <a:ea typeface="+mn-ea"/>
                <a:cs typeface="+mn-cs"/>
              </a:rPr>
              <a:t>Rucaparib</a:t>
            </a:r>
            <a:r>
              <a:rPr kumimoji="0" lang="en-US" sz="1000" b="1" i="0" u="none" strike="noStrike" kern="1200" cap="none" spc="0" normalizeH="0" baseline="30000" noProof="0">
                <a:ln>
                  <a:noFill/>
                </a:ln>
                <a:solidFill>
                  <a:srgbClr val="A6A6A6"/>
                </a:solidFill>
                <a:effectLst/>
                <a:uLnTx/>
                <a:uFillTx/>
                <a:latin typeface="Arial"/>
                <a:ea typeface="+mn-ea"/>
                <a:cs typeface="+mn-cs"/>
              </a:rPr>
              <a:t>7,8</a:t>
            </a:r>
            <a:endParaRPr kumimoji="0" lang="en-US" sz="1051" b="1" i="0" u="none" strike="noStrike" kern="1200" cap="none" spc="0" normalizeH="0" baseline="30000" noProof="0">
              <a:ln>
                <a:noFill/>
              </a:ln>
              <a:solidFill>
                <a:srgbClr val="A6A6A6"/>
              </a:solidFill>
              <a:effectLst/>
              <a:uLnTx/>
              <a:uFillTx/>
              <a:latin typeface="Arial"/>
              <a:ea typeface="+mn-ea"/>
              <a:cs typeface="+mn-cs"/>
            </a:endParaRPr>
          </a:p>
        </p:txBody>
      </p:sp>
      <p:sp>
        <p:nvSpPr>
          <p:cNvPr id="32" name="TextBox 31">
            <a:extLst>
              <a:ext uri="{FF2B5EF4-FFF2-40B4-BE49-F238E27FC236}">
                <a16:creationId xmlns:a16="http://schemas.microsoft.com/office/drawing/2014/main" id="{DDEE5503-4130-5FB6-E8F5-49FB414640BA}"/>
              </a:ext>
            </a:extLst>
          </p:cNvPr>
          <p:cNvSpPr txBox="1"/>
          <p:nvPr/>
        </p:nvSpPr>
        <p:spPr>
          <a:xfrm rot="2105840">
            <a:off x="2777202" y="2817264"/>
            <a:ext cx="260008" cy="338554"/>
          </a:xfrm>
          <a:prstGeom prst="rect">
            <a:avLst/>
          </a:prstGeom>
          <a:noFill/>
        </p:spPr>
        <p:txBody>
          <a:bodyPr wrap="none" rtlCol="0">
            <a:spAutoFit/>
          </a:bodyPr>
          <a:lstStyle/>
          <a:p>
            <a:pPr marL="0" marR="0" lvl="0" indent="0" algn="ctr" defTabSz="914354" rtl="0" eaLnBrk="1" fontAlgn="auto" latinLnBrk="0" hangingPunct="1">
              <a:lnSpc>
                <a:spcPct val="100000"/>
              </a:lnSpc>
              <a:spcBef>
                <a:spcPts val="0"/>
              </a:spcBef>
              <a:spcAft>
                <a:spcPts val="0"/>
              </a:spcAft>
              <a:buClr>
                <a:srgbClr val="544F40"/>
              </a:buClr>
              <a:buSzTx/>
              <a:buFontTx/>
              <a:buNone/>
              <a:tabLst/>
              <a:defRPr/>
            </a:pPr>
            <a:r>
              <a:rPr kumimoji="0" lang="en-US" sz="1600" b="1" i="0" u="none" strike="noStrike" kern="1200" cap="none" spc="0" normalizeH="0" baseline="30000" noProof="0">
                <a:ln>
                  <a:noFill/>
                </a:ln>
                <a:solidFill>
                  <a:srgbClr val="FFFFFF"/>
                </a:solidFill>
                <a:effectLst/>
                <a:uLnTx/>
                <a:uFillTx/>
                <a:latin typeface="Arial"/>
                <a:ea typeface="+mn-ea"/>
                <a:cs typeface="+mn-cs"/>
              </a:rPr>
              <a:t>1</a:t>
            </a:r>
            <a:endParaRPr kumimoji="0" lang="en-US" sz="1600" b="1" i="0" u="none" strike="noStrike" kern="1200" cap="none" spc="0" normalizeH="0" baseline="0" noProof="0">
              <a:ln>
                <a:noFill/>
              </a:ln>
              <a:solidFill>
                <a:srgbClr val="FFFFFF"/>
              </a:solidFill>
              <a:effectLst/>
              <a:uLnTx/>
              <a:uFillTx/>
              <a:latin typeface="Arial"/>
              <a:ea typeface="+mn-ea"/>
              <a:cs typeface="+mn-cs"/>
            </a:endParaRPr>
          </a:p>
        </p:txBody>
      </p:sp>
      <p:sp>
        <p:nvSpPr>
          <p:cNvPr id="34" name="TextBox 33">
            <a:extLst>
              <a:ext uri="{FF2B5EF4-FFF2-40B4-BE49-F238E27FC236}">
                <a16:creationId xmlns:a16="http://schemas.microsoft.com/office/drawing/2014/main" id="{F663F9FE-1C94-1B00-97B7-0D918371AEEA}"/>
              </a:ext>
            </a:extLst>
          </p:cNvPr>
          <p:cNvSpPr txBox="1"/>
          <p:nvPr/>
        </p:nvSpPr>
        <p:spPr>
          <a:xfrm rot="635112">
            <a:off x="2121265" y="1857330"/>
            <a:ext cx="1020316" cy="384279"/>
          </a:xfrm>
          <a:prstGeom prst="rect">
            <a:avLst/>
          </a:prstGeom>
          <a:noFill/>
        </p:spPr>
        <p:txBody>
          <a:bodyPr spcFirstLastPara="1" wrap="none" lIns="91440" tIns="45720" rIns="91440" bIns="45720" numCol="1" rtlCol="0" anchor="ctr">
            <a:prstTxWarp prst="textArchUp">
              <a:avLst>
                <a:gd name="adj" fmla="val 12066734"/>
              </a:avLst>
            </a:prstTxWarp>
            <a:noAutofit/>
          </a:bodyPr>
          <a:lstStyle/>
          <a:p>
            <a:pPr marL="0" marR="0" lvl="0" indent="0" algn="ctr" defTabSz="914354" rtl="0" eaLnBrk="1" fontAlgn="auto" latinLnBrk="0" hangingPunct="1">
              <a:lnSpc>
                <a:spcPct val="100000"/>
              </a:lnSpc>
              <a:spcBef>
                <a:spcPts val="0"/>
              </a:spcBef>
              <a:spcAft>
                <a:spcPts val="0"/>
              </a:spcAft>
              <a:buClr>
                <a:srgbClr val="544F40"/>
              </a:buClr>
              <a:buSzTx/>
              <a:buFontTx/>
              <a:buNone/>
              <a:tabLst/>
              <a:defRPr/>
            </a:pPr>
            <a:r>
              <a:rPr kumimoji="0" lang="en-US" sz="1100" b="1" i="0" u="none" strike="noStrike" kern="1200" cap="none" spc="0" normalizeH="0" baseline="0" noProof="0">
                <a:ln>
                  <a:noFill/>
                </a:ln>
                <a:solidFill>
                  <a:srgbClr val="007988"/>
                </a:solidFill>
                <a:effectLst/>
                <a:uLnTx/>
                <a:uFillTx/>
                <a:latin typeface="Arial"/>
                <a:ea typeface="+mn-ea"/>
                <a:cs typeface="+mn-cs"/>
              </a:rPr>
              <a:t>Olaparib</a:t>
            </a:r>
            <a:r>
              <a:rPr kumimoji="0" lang="en-US" sz="1100" b="1" i="0" u="none" strike="noStrike" kern="1200" cap="none" spc="0" normalizeH="0" baseline="30000" noProof="0">
                <a:ln>
                  <a:noFill/>
                </a:ln>
                <a:solidFill>
                  <a:srgbClr val="007988"/>
                </a:solidFill>
                <a:effectLst/>
                <a:uLnTx/>
                <a:uFillTx/>
                <a:latin typeface="Arial"/>
                <a:ea typeface="+mn-ea"/>
                <a:cs typeface="+mn-cs"/>
              </a:rPr>
              <a:t>3,4</a:t>
            </a:r>
          </a:p>
        </p:txBody>
      </p:sp>
      <p:sp>
        <p:nvSpPr>
          <p:cNvPr id="37" name="TextBox 36">
            <a:extLst>
              <a:ext uri="{FF2B5EF4-FFF2-40B4-BE49-F238E27FC236}">
                <a16:creationId xmlns:a16="http://schemas.microsoft.com/office/drawing/2014/main" id="{87927AB2-0D85-87EE-114E-B9CCE5649697}"/>
              </a:ext>
            </a:extLst>
          </p:cNvPr>
          <p:cNvSpPr txBox="1"/>
          <p:nvPr/>
        </p:nvSpPr>
        <p:spPr>
          <a:xfrm>
            <a:off x="1659238" y="3862654"/>
            <a:ext cx="803425" cy="261610"/>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
                <a:srgbClr val="544F40"/>
              </a:buClr>
              <a:buSzTx/>
              <a:buFontTx/>
              <a:buNone/>
              <a:tabLst/>
              <a:defRPr/>
            </a:pPr>
            <a:r>
              <a:rPr kumimoji="0" lang="en-US" sz="1100" b="1" i="1" u="none" strike="noStrike" kern="1200" cap="none" spc="0" normalizeH="0" baseline="0" noProof="0">
                <a:ln>
                  <a:noFill/>
                </a:ln>
                <a:solidFill>
                  <a:prstClr val="white"/>
                </a:solidFill>
                <a:effectLst/>
                <a:uLnTx/>
                <a:uFillTx/>
                <a:latin typeface="Arial"/>
                <a:ea typeface="+mn-ea"/>
                <a:cs typeface="+mn-cs"/>
              </a:rPr>
              <a:t>BRCA</a:t>
            </a:r>
            <a:r>
              <a:rPr kumimoji="0" lang="en-US" sz="1100" b="1" i="0" u="none" strike="noStrike" kern="1200" cap="none" spc="0" normalizeH="0" baseline="0" noProof="0">
                <a:ln>
                  <a:noFill/>
                </a:ln>
                <a:solidFill>
                  <a:prstClr val="white"/>
                </a:solidFill>
                <a:effectLst/>
                <a:uLnTx/>
                <a:uFillTx/>
                <a:latin typeface="Arial"/>
                <a:ea typeface="+mn-ea"/>
                <a:cs typeface="+mn-cs"/>
              </a:rPr>
              <a:t>wt</a:t>
            </a:r>
            <a:r>
              <a:rPr kumimoji="0" lang="en-US" sz="1100" b="1" i="0" u="none" strike="noStrike" kern="1200" cap="none" spc="0" normalizeH="0" baseline="30000" noProof="0">
                <a:ln>
                  <a:noFill/>
                </a:ln>
                <a:solidFill>
                  <a:prstClr val="white"/>
                </a:solidFill>
                <a:effectLst/>
                <a:uLnTx/>
                <a:uFillTx/>
                <a:latin typeface="Arial"/>
                <a:ea typeface="+mn-ea"/>
                <a:cs typeface="+mn-cs"/>
              </a:rPr>
              <a:t>2</a:t>
            </a:r>
            <a:endParaRPr kumimoji="0" lang="en-US" sz="900" b="1" i="0" u="none" strike="noStrike" kern="1200" cap="none" spc="0" normalizeH="0" baseline="0" noProof="0">
              <a:ln>
                <a:noFill/>
              </a:ln>
              <a:solidFill>
                <a:prstClr val="white"/>
              </a:solidFill>
              <a:effectLst/>
              <a:uLnTx/>
              <a:uFillTx/>
              <a:latin typeface="Arial"/>
              <a:ea typeface="+mn-ea"/>
              <a:cs typeface="+mn-cs"/>
            </a:endParaRPr>
          </a:p>
        </p:txBody>
      </p:sp>
      <p:sp>
        <p:nvSpPr>
          <p:cNvPr id="38" name="Arc 37">
            <a:extLst>
              <a:ext uri="{FF2B5EF4-FFF2-40B4-BE49-F238E27FC236}">
                <a16:creationId xmlns:a16="http://schemas.microsoft.com/office/drawing/2014/main" id="{D6EB629B-CED7-51A9-E996-9B91F582D3AF}"/>
              </a:ext>
            </a:extLst>
          </p:cNvPr>
          <p:cNvSpPr/>
          <p:nvPr/>
        </p:nvSpPr>
        <p:spPr>
          <a:xfrm>
            <a:off x="701307" y="2123919"/>
            <a:ext cx="3250120" cy="3377547"/>
          </a:xfrm>
          <a:prstGeom prst="arc">
            <a:avLst>
              <a:gd name="adj1" fmla="val 16200000"/>
              <a:gd name="adj2" fmla="val 16106112"/>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31F20"/>
              </a:solidFill>
              <a:effectLst/>
              <a:uLnTx/>
              <a:uFillTx/>
              <a:latin typeface="Arial"/>
              <a:ea typeface="+mn-ea"/>
              <a:cs typeface="+mn-cs"/>
            </a:endParaRPr>
          </a:p>
        </p:txBody>
      </p:sp>
      <p:sp>
        <p:nvSpPr>
          <p:cNvPr id="39" name="Arc 38">
            <a:extLst>
              <a:ext uri="{FF2B5EF4-FFF2-40B4-BE49-F238E27FC236}">
                <a16:creationId xmlns:a16="http://schemas.microsoft.com/office/drawing/2014/main" id="{5B1ACF85-C8A1-15C9-5E79-C228F60A5BE8}"/>
              </a:ext>
            </a:extLst>
          </p:cNvPr>
          <p:cNvSpPr/>
          <p:nvPr/>
        </p:nvSpPr>
        <p:spPr>
          <a:xfrm>
            <a:off x="872528" y="2321951"/>
            <a:ext cx="2907675" cy="3021676"/>
          </a:xfrm>
          <a:prstGeom prst="arc">
            <a:avLst>
              <a:gd name="adj1" fmla="val 16200000"/>
              <a:gd name="adj2" fmla="val 5442558"/>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31F20"/>
              </a:solidFill>
              <a:effectLst/>
              <a:uLnTx/>
              <a:uFillTx/>
              <a:latin typeface="Arial"/>
              <a:ea typeface="+mn-ea"/>
              <a:cs typeface="+mn-cs"/>
            </a:endParaRPr>
          </a:p>
        </p:txBody>
      </p:sp>
      <p:sp>
        <p:nvSpPr>
          <p:cNvPr id="40" name="Arc 39">
            <a:extLst>
              <a:ext uri="{FF2B5EF4-FFF2-40B4-BE49-F238E27FC236}">
                <a16:creationId xmlns:a16="http://schemas.microsoft.com/office/drawing/2014/main" id="{F01D853A-CFD7-3745-ED50-C665217DB0BE}"/>
              </a:ext>
            </a:extLst>
          </p:cNvPr>
          <p:cNvSpPr/>
          <p:nvPr/>
        </p:nvSpPr>
        <p:spPr>
          <a:xfrm>
            <a:off x="1039947" y="2495933"/>
            <a:ext cx="2572839" cy="2673711"/>
          </a:xfrm>
          <a:prstGeom prst="arc">
            <a:avLst>
              <a:gd name="adj1" fmla="val 16200000"/>
              <a:gd name="adj2" fmla="val 16073857"/>
            </a:avLst>
          </a:prstGeom>
          <a:ln w="38100">
            <a:solidFill>
              <a:srgbClr val="A6A6A6"/>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31F20"/>
              </a:solidFill>
              <a:effectLst/>
              <a:uLnTx/>
              <a:uFillTx/>
              <a:latin typeface="Arial"/>
              <a:ea typeface="+mn-ea"/>
              <a:cs typeface="+mn-cs"/>
            </a:endParaRPr>
          </a:p>
        </p:txBody>
      </p:sp>
      <p:sp>
        <p:nvSpPr>
          <p:cNvPr id="42" name="TextBox 41">
            <a:extLst>
              <a:ext uri="{FF2B5EF4-FFF2-40B4-BE49-F238E27FC236}">
                <a16:creationId xmlns:a16="http://schemas.microsoft.com/office/drawing/2014/main" id="{FC241FD9-AF04-CA63-7CF8-0331C0AE8954}"/>
              </a:ext>
            </a:extLst>
          </p:cNvPr>
          <p:cNvSpPr txBox="1"/>
          <p:nvPr/>
        </p:nvSpPr>
        <p:spPr>
          <a:xfrm rot="19480850">
            <a:off x="1433639" y="3015631"/>
            <a:ext cx="745807" cy="210343"/>
          </a:xfrm>
          <a:prstGeom prst="rect">
            <a:avLst/>
          </a:prstGeom>
          <a:noFill/>
        </p:spPr>
        <p:txBody>
          <a:bodyPr wrap="none" rtlCol="0">
            <a:prstTxWarp prst="textArchUp">
              <a:avLst/>
            </a:prstTxWarp>
            <a:spAutoFit/>
          </a:bodyPr>
          <a:lstStyle/>
          <a:p>
            <a:pPr marL="0" marR="0" lvl="0" indent="0" algn="ctr" defTabSz="914354" rtl="0" eaLnBrk="1" fontAlgn="auto" latinLnBrk="0" hangingPunct="1">
              <a:lnSpc>
                <a:spcPct val="100000"/>
              </a:lnSpc>
              <a:spcBef>
                <a:spcPts val="0"/>
              </a:spcBef>
              <a:spcAft>
                <a:spcPts val="0"/>
              </a:spcAft>
              <a:buClr>
                <a:srgbClr val="544F40"/>
              </a:buClr>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HRp</a:t>
            </a:r>
            <a:r>
              <a:rPr kumimoji="0" lang="en-US" sz="1600" b="1" i="0" u="none" strike="noStrike" kern="1200" cap="none" spc="0" normalizeH="0" baseline="30000" noProof="0">
                <a:ln>
                  <a:noFill/>
                </a:ln>
                <a:solidFill>
                  <a:srgbClr val="FFFFFF"/>
                </a:solidFill>
                <a:effectLst/>
                <a:uLnTx/>
                <a:uFillTx/>
                <a:latin typeface="Arial"/>
                <a:ea typeface="+mn-ea"/>
                <a:cs typeface="+mn-cs"/>
              </a:rPr>
              <a:t>1</a:t>
            </a:r>
            <a:endParaRPr kumimoji="0" lang="en-US" sz="1600" b="1" i="0" u="none" strike="noStrike" kern="1200" cap="none" spc="0" normalizeH="0" baseline="0" noProof="0">
              <a:ln>
                <a:noFill/>
              </a:ln>
              <a:solidFill>
                <a:srgbClr val="FFFFFF"/>
              </a:solidFill>
              <a:effectLst/>
              <a:uLnTx/>
              <a:uFillTx/>
              <a:latin typeface="Arial"/>
              <a:ea typeface="+mn-ea"/>
              <a:cs typeface="+mn-cs"/>
            </a:endParaRPr>
          </a:p>
        </p:txBody>
      </p:sp>
      <p:sp>
        <p:nvSpPr>
          <p:cNvPr id="43" name="TextBox 42">
            <a:extLst>
              <a:ext uri="{FF2B5EF4-FFF2-40B4-BE49-F238E27FC236}">
                <a16:creationId xmlns:a16="http://schemas.microsoft.com/office/drawing/2014/main" id="{702DD6ED-887D-7185-2A88-D6BDAD81489D}"/>
              </a:ext>
            </a:extLst>
          </p:cNvPr>
          <p:cNvSpPr txBox="1"/>
          <p:nvPr/>
        </p:nvSpPr>
        <p:spPr>
          <a:xfrm rot="781859">
            <a:off x="2121264" y="2243923"/>
            <a:ext cx="1020317" cy="216840"/>
          </a:xfrm>
          <a:prstGeom prst="rect">
            <a:avLst/>
          </a:prstGeom>
          <a:noFill/>
        </p:spPr>
        <p:txBody>
          <a:bodyPr wrap="none" rtlCol="0" anchor="ctr">
            <a:prstTxWarp prst="textArchUp">
              <a:avLst>
                <a:gd name="adj" fmla="val 12066734"/>
              </a:avLst>
            </a:prstTxWarp>
            <a:noAutofit/>
          </a:bodyPr>
          <a:lstStyle/>
          <a:p>
            <a:pPr marL="0" marR="0" lvl="0" indent="0" algn="ctr" defTabSz="914354" rtl="0" eaLnBrk="1" fontAlgn="auto" latinLnBrk="0" hangingPunct="1">
              <a:lnSpc>
                <a:spcPct val="100000"/>
              </a:lnSpc>
              <a:spcBef>
                <a:spcPts val="0"/>
              </a:spcBef>
              <a:spcAft>
                <a:spcPts val="0"/>
              </a:spcAft>
              <a:buClr>
                <a:srgbClr val="544F40"/>
              </a:buClr>
              <a:buSzTx/>
              <a:buFontTx/>
              <a:buNone/>
              <a:tabLst/>
              <a:defRPr/>
            </a:pPr>
            <a:r>
              <a:rPr kumimoji="0" lang="en-US" sz="1100" b="1" i="0" u="none" strike="noStrike" kern="1200" cap="none" spc="0" normalizeH="0" baseline="0" noProof="0">
                <a:ln>
                  <a:noFill/>
                </a:ln>
                <a:solidFill>
                  <a:srgbClr val="CE9A07"/>
                </a:solidFill>
                <a:effectLst/>
                <a:uLnTx/>
                <a:uFillTx/>
                <a:latin typeface="Arial"/>
                <a:ea typeface="+mn-ea"/>
                <a:cs typeface="+mn-cs"/>
              </a:rPr>
              <a:t>Niraparib</a:t>
            </a:r>
            <a:r>
              <a:rPr kumimoji="0" lang="en-US" sz="1100" b="1" i="0" u="none" strike="noStrike" kern="1200" cap="none" spc="0" normalizeH="0" baseline="30000" noProof="0">
                <a:ln>
                  <a:noFill/>
                </a:ln>
                <a:solidFill>
                  <a:srgbClr val="CE9A07"/>
                </a:solidFill>
                <a:effectLst/>
                <a:uLnTx/>
                <a:uFillTx/>
                <a:latin typeface="Arial"/>
                <a:ea typeface="+mn-ea"/>
                <a:cs typeface="+mn-cs"/>
              </a:rPr>
              <a:t>5,6</a:t>
            </a:r>
          </a:p>
          <a:p>
            <a:pPr marL="0" marR="0" lvl="0" indent="0" algn="ctr" defTabSz="914354" rtl="0" eaLnBrk="1" fontAlgn="auto" latinLnBrk="0" hangingPunct="1">
              <a:lnSpc>
                <a:spcPct val="100000"/>
              </a:lnSpc>
              <a:spcBef>
                <a:spcPts val="0"/>
              </a:spcBef>
              <a:spcAft>
                <a:spcPts val="0"/>
              </a:spcAft>
              <a:buClr>
                <a:srgbClr val="544F40"/>
              </a:buClr>
              <a:buSzTx/>
              <a:buFontTx/>
              <a:buNone/>
              <a:tabLst/>
              <a:defRPr/>
            </a:pPr>
            <a:endParaRPr kumimoji="0" lang="en-US" sz="1100" b="1" i="0" u="none" strike="noStrike" kern="1200" cap="none" spc="0" normalizeH="0" baseline="0" noProof="0">
              <a:ln>
                <a:noFill/>
              </a:ln>
              <a:solidFill>
                <a:srgbClr val="CE9A07"/>
              </a:solidFill>
              <a:effectLst/>
              <a:uLnTx/>
              <a:uFillTx/>
              <a:latin typeface="Arial"/>
              <a:ea typeface="+mn-ea"/>
              <a:cs typeface="+mn-cs"/>
            </a:endParaRPr>
          </a:p>
        </p:txBody>
      </p:sp>
      <p:graphicFrame>
        <p:nvGraphicFramePr>
          <p:cNvPr id="18" name="Chart 17">
            <a:extLst>
              <a:ext uri="{FF2B5EF4-FFF2-40B4-BE49-F238E27FC236}">
                <a16:creationId xmlns:a16="http://schemas.microsoft.com/office/drawing/2014/main" id="{E0188688-A9FF-4DA8-BCC7-3BB849938268}"/>
              </a:ext>
            </a:extLst>
          </p:cNvPr>
          <p:cNvGraphicFramePr/>
          <p:nvPr/>
        </p:nvGraphicFramePr>
        <p:xfrm>
          <a:off x="589937" y="2609961"/>
          <a:ext cx="3482643" cy="2488155"/>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9A9FF692-768F-7C30-4EAF-929300844162}"/>
              </a:ext>
            </a:extLst>
          </p:cNvPr>
          <p:cNvSpPr txBox="1"/>
          <p:nvPr/>
        </p:nvSpPr>
        <p:spPr>
          <a:xfrm rot="5400000">
            <a:off x="2572746" y="3623290"/>
            <a:ext cx="1053407" cy="396743"/>
          </a:xfrm>
          <a:prstGeom prst="rect">
            <a:avLst/>
          </a:prstGeom>
          <a:noFill/>
        </p:spPr>
        <p:txBody>
          <a:bodyPr wrap="none" rtlCol="0" anchor="ctr">
            <a:prstTxWarp prst="textArchUp">
              <a:avLst>
                <a:gd name="adj" fmla="val 12066734"/>
              </a:avLst>
            </a:prstTxWarp>
            <a:noAutofit/>
          </a:bodyPr>
          <a:lstStyle/>
          <a:p>
            <a:pPr marL="0" marR="0" lvl="0" indent="0" algn="ctr" defTabSz="914354" rtl="0" eaLnBrk="1" fontAlgn="auto" latinLnBrk="0" hangingPunct="1">
              <a:lnSpc>
                <a:spcPct val="100000"/>
              </a:lnSpc>
              <a:spcBef>
                <a:spcPts val="0"/>
              </a:spcBef>
              <a:spcAft>
                <a:spcPts val="0"/>
              </a:spcAft>
              <a:buClr>
                <a:srgbClr val="544F40"/>
              </a:buClr>
              <a:buSzTx/>
              <a:buFontTx/>
              <a:buNone/>
              <a:tabLst/>
              <a:defRPr/>
            </a:pPr>
            <a:r>
              <a:rPr kumimoji="0" lang="en-US" sz="1300" b="1" i="0" u="none" strike="noStrike" kern="1200" cap="none" spc="0" normalizeH="0" baseline="0" noProof="0" dirty="0">
                <a:ln>
                  <a:noFill/>
                </a:ln>
                <a:solidFill>
                  <a:prstClr val="black">
                    <a:lumMod val="75000"/>
                    <a:lumOff val="25000"/>
                  </a:prstClr>
                </a:solidFill>
                <a:effectLst/>
                <a:uLnTx/>
                <a:uFillTx/>
                <a:latin typeface="Arial"/>
                <a:ea typeface="+mn-ea"/>
                <a:cs typeface="+mn-cs"/>
              </a:rPr>
              <a:t>~50% HRd</a:t>
            </a:r>
            <a:r>
              <a:rPr kumimoji="0" lang="en-US" sz="1300" b="1" i="0" u="none" strike="noStrike" kern="1200" cap="none" spc="0" normalizeH="0" baseline="30000" noProof="0" dirty="0">
                <a:ln>
                  <a:noFill/>
                </a:ln>
                <a:solidFill>
                  <a:prstClr val="black">
                    <a:lumMod val="75000"/>
                    <a:lumOff val="25000"/>
                  </a:prstClr>
                </a:solidFill>
                <a:effectLst/>
                <a:uLnTx/>
                <a:uFillTx/>
                <a:latin typeface="Arial"/>
                <a:ea typeface="+mn-ea"/>
                <a:cs typeface="+mn-cs"/>
              </a:rPr>
              <a:t>1</a:t>
            </a:r>
          </a:p>
        </p:txBody>
      </p:sp>
      <p:sp>
        <p:nvSpPr>
          <p:cNvPr id="14" name="TextBox 13">
            <a:extLst>
              <a:ext uri="{FF2B5EF4-FFF2-40B4-BE49-F238E27FC236}">
                <a16:creationId xmlns:a16="http://schemas.microsoft.com/office/drawing/2014/main" id="{9B14953A-E3A9-6F7D-8CF2-BBEBBFA43BB9}"/>
              </a:ext>
            </a:extLst>
          </p:cNvPr>
          <p:cNvSpPr txBox="1"/>
          <p:nvPr/>
        </p:nvSpPr>
        <p:spPr>
          <a:xfrm rot="16200000">
            <a:off x="1024510" y="3655670"/>
            <a:ext cx="1053407" cy="396743"/>
          </a:xfrm>
          <a:prstGeom prst="rect">
            <a:avLst/>
          </a:prstGeom>
          <a:noFill/>
        </p:spPr>
        <p:txBody>
          <a:bodyPr wrap="none" rtlCol="0" anchor="ctr">
            <a:prstTxWarp prst="textArchUp">
              <a:avLst>
                <a:gd name="adj" fmla="val 12066734"/>
              </a:avLst>
            </a:prstTxWarp>
            <a:noAutofit/>
          </a:bodyPr>
          <a:lstStyle/>
          <a:p>
            <a:pPr marL="0" marR="0" lvl="0" indent="0" algn="ctr" defTabSz="914354" rtl="0" eaLnBrk="1" fontAlgn="auto" latinLnBrk="0" hangingPunct="1">
              <a:lnSpc>
                <a:spcPct val="100000"/>
              </a:lnSpc>
              <a:spcBef>
                <a:spcPts val="0"/>
              </a:spcBef>
              <a:spcAft>
                <a:spcPts val="0"/>
              </a:spcAft>
              <a:buClr>
                <a:srgbClr val="544F40"/>
              </a:buClr>
              <a:buSzTx/>
              <a:buFontTx/>
              <a:buNone/>
              <a:tabLst/>
              <a:defRPr/>
            </a:pPr>
            <a:r>
              <a:rPr kumimoji="0" lang="en-US" sz="1300" b="1" i="0" u="none" strike="noStrike" kern="1200" cap="none" spc="0" normalizeH="0" baseline="0" noProof="0">
                <a:ln>
                  <a:noFill/>
                </a:ln>
                <a:solidFill>
                  <a:prstClr val="white"/>
                </a:solidFill>
                <a:effectLst/>
                <a:uLnTx/>
                <a:uFillTx/>
                <a:latin typeface="Arial"/>
                <a:ea typeface="+mn-ea"/>
                <a:cs typeface="+mn-cs"/>
              </a:rPr>
              <a:t> ~50% HRp</a:t>
            </a:r>
            <a:r>
              <a:rPr kumimoji="0" lang="en-US" sz="1300" b="1" i="0" u="none" strike="noStrike" kern="1200" cap="none" spc="0" normalizeH="0" baseline="30000" noProof="0">
                <a:ln>
                  <a:noFill/>
                </a:ln>
                <a:solidFill>
                  <a:prstClr val="white"/>
                </a:solidFill>
                <a:effectLst/>
                <a:uLnTx/>
                <a:uFillTx/>
                <a:latin typeface="Arial"/>
                <a:ea typeface="+mn-ea"/>
                <a:cs typeface="+mn-cs"/>
              </a:rPr>
              <a:t>1</a:t>
            </a:r>
          </a:p>
        </p:txBody>
      </p:sp>
      <p:sp>
        <p:nvSpPr>
          <p:cNvPr id="15" name="Arc 14">
            <a:extLst>
              <a:ext uri="{FF2B5EF4-FFF2-40B4-BE49-F238E27FC236}">
                <a16:creationId xmlns:a16="http://schemas.microsoft.com/office/drawing/2014/main" id="{7B92365D-4B99-7FEA-F50D-475E1825FE56}"/>
              </a:ext>
            </a:extLst>
          </p:cNvPr>
          <p:cNvSpPr/>
          <p:nvPr/>
        </p:nvSpPr>
        <p:spPr>
          <a:xfrm>
            <a:off x="501648" y="1928840"/>
            <a:ext cx="3645801" cy="3788741"/>
          </a:xfrm>
          <a:prstGeom prst="arc">
            <a:avLst>
              <a:gd name="adj1" fmla="val 16200000"/>
              <a:gd name="adj2" fmla="val 67810"/>
            </a:avLst>
          </a:prstGeom>
          <a:ln w="38100">
            <a:solidFill>
              <a:srgbClr val="007988"/>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31F20"/>
              </a:solidFill>
              <a:effectLst/>
              <a:uLnTx/>
              <a:uFillTx/>
              <a:latin typeface="Arial"/>
              <a:ea typeface="+mn-ea"/>
              <a:cs typeface="+mn-cs"/>
            </a:endParaRPr>
          </a:p>
        </p:txBody>
      </p:sp>
      <p:sp>
        <p:nvSpPr>
          <p:cNvPr id="36" name="TextBox 35">
            <a:extLst>
              <a:ext uri="{FF2B5EF4-FFF2-40B4-BE49-F238E27FC236}">
                <a16:creationId xmlns:a16="http://schemas.microsoft.com/office/drawing/2014/main" id="{617D5164-5FFB-1D66-A3F1-556EBD641CDD}"/>
              </a:ext>
            </a:extLst>
          </p:cNvPr>
          <p:cNvSpPr txBox="1"/>
          <p:nvPr/>
        </p:nvSpPr>
        <p:spPr>
          <a:xfrm>
            <a:off x="2362811" y="3216208"/>
            <a:ext cx="730143" cy="598027"/>
          </a:xfrm>
          <a:prstGeom prst="rect">
            <a:avLst/>
          </a:prstGeom>
          <a:solidFill>
            <a:srgbClr val="F9CE53"/>
          </a:solidFill>
        </p:spPr>
        <p:txBody>
          <a:bodyPr wrap="none" lIns="0" tIns="0" rIns="0" bIns="0" rtlCol="0" anchor="ctr">
            <a:noAutofit/>
          </a:bodyPr>
          <a:lstStyle/>
          <a:p>
            <a:pPr marL="0" marR="0" lvl="0" indent="0" algn="l" defTabSz="914354" rtl="0" eaLnBrk="1" fontAlgn="auto" latinLnBrk="0" hangingPunct="1">
              <a:lnSpc>
                <a:spcPct val="100000"/>
              </a:lnSpc>
              <a:spcBef>
                <a:spcPts val="0"/>
              </a:spcBef>
              <a:spcAft>
                <a:spcPts val="0"/>
              </a:spcAft>
              <a:buClr>
                <a:srgbClr val="544F40"/>
              </a:buClr>
              <a:buSzTx/>
              <a:buFontTx/>
              <a:buNone/>
              <a:tabLst/>
              <a:defRPr/>
            </a:pPr>
            <a:r>
              <a:rPr kumimoji="0" lang="en-US" sz="1100" b="1" i="1" u="none" strike="noStrike" kern="1200" cap="none" spc="0" normalizeH="0" baseline="0" noProof="0" dirty="0">
                <a:ln>
                  <a:noFill/>
                </a:ln>
                <a:solidFill>
                  <a:prstClr val="black">
                    <a:lumMod val="65000"/>
                    <a:lumOff val="35000"/>
                  </a:prstClr>
                </a:solidFill>
                <a:effectLst/>
                <a:uLnTx/>
                <a:uFillTx/>
                <a:latin typeface="Arial"/>
                <a:ea typeface="+mn-ea"/>
                <a:cs typeface="+mn-cs"/>
              </a:rPr>
              <a:t>BRCA</a:t>
            </a:r>
            <a:r>
              <a:rPr kumimoji="0" lang="en-US" sz="1100" b="1" i="0" u="none" strike="noStrike" kern="1200" cap="none" spc="0" normalizeH="0" baseline="0" noProof="0" dirty="0">
                <a:ln>
                  <a:noFill/>
                </a:ln>
                <a:solidFill>
                  <a:prstClr val="black">
                    <a:lumMod val="65000"/>
                    <a:lumOff val="35000"/>
                  </a:prstClr>
                </a:solidFill>
                <a:effectLst/>
                <a:uLnTx/>
                <a:uFillTx/>
                <a:latin typeface="Arial"/>
                <a:ea typeface="+mn-ea"/>
                <a:cs typeface="+mn-cs"/>
              </a:rPr>
              <a:t>m</a:t>
            </a:r>
            <a:r>
              <a:rPr kumimoji="0" lang="en-US" sz="1100" b="1" i="0" u="none" strike="noStrike" kern="1200" cap="none" spc="0" normalizeH="0" baseline="30000" noProof="0" dirty="0">
                <a:ln>
                  <a:noFill/>
                </a:ln>
                <a:solidFill>
                  <a:prstClr val="black">
                    <a:lumMod val="65000"/>
                    <a:lumOff val="35000"/>
                  </a:prstClr>
                </a:solidFill>
                <a:effectLst/>
                <a:uLnTx/>
                <a:uFillTx/>
                <a:latin typeface="Arial"/>
                <a:ea typeface="+mn-ea"/>
                <a:cs typeface="+mn-cs"/>
              </a:rPr>
              <a:t>2</a:t>
            </a:r>
          </a:p>
          <a:p>
            <a:pPr marL="0" marR="0" lvl="0" indent="0" algn="ctr" defTabSz="914354" rtl="0" eaLnBrk="1" fontAlgn="auto" latinLnBrk="0" hangingPunct="1">
              <a:lnSpc>
                <a:spcPct val="100000"/>
              </a:lnSpc>
              <a:spcBef>
                <a:spcPts val="0"/>
              </a:spcBef>
              <a:spcAft>
                <a:spcPts val="0"/>
              </a:spcAft>
              <a:buClr>
                <a:srgbClr val="544F40"/>
              </a:buClr>
              <a:buSzTx/>
              <a:buFontTx/>
              <a:buNone/>
              <a:tabLst/>
              <a:defRPr/>
            </a:pPr>
            <a:r>
              <a:rPr kumimoji="0" lang="en-US" sz="2133" b="1" i="0" u="none" strike="noStrike" kern="1200" cap="none" spc="0" normalizeH="0" baseline="0" noProof="0" dirty="0">
                <a:ln>
                  <a:noFill/>
                </a:ln>
                <a:solidFill>
                  <a:prstClr val="black">
                    <a:lumMod val="65000"/>
                    <a:lumOff val="35000"/>
                  </a:prstClr>
                </a:solidFill>
                <a:effectLst/>
                <a:uLnTx/>
                <a:uFillTx/>
                <a:latin typeface="Arial"/>
                <a:ea typeface="+mn-ea"/>
                <a:cs typeface="+mn-cs"/>
              </a:rPr>
              <a:t>25%</a:t>
            </a:r>
          </a:p>
        </p:txBody>
      </p:sp>
    </p:spTree>
    <p:extLst>
      <p:ext uri="{BB962C8B-B14F-4D97-AF65-F5344CB8AC3E}">
        <p14:creationId xmlns:p14="http://schemas.microsoft.com/office/powerpoint/2010/main" val="2241081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Monk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61854844"/>
              </p:ext>
            </p:extLst>
          </p:nvPr>
        </p:nvGraphicFramePr>
        <p:xfrm>
          <a:off x="1236095" y="1556792"/>
          <a:ext cx="9719807" cy="4176464"/>
        </p:xfrm>
        <a:graphic>
          <a:graphicData uri="http://schemas.openxmlformats.org/drawingml/2006/table">
            <a:tbl>
              <a:tblPr firstRow="1" bandRow="1">
                <a:tableStyleId>{F2DE63D5-997A-4646-A377-4702673A728D}</a:tableStyleId>
              </a:tblPr>
              <a:tblGrid>
                <a:gridCol w="2483641">
                  <a:extLst>
                    <a:ext uri="{9D8B030D-6E8A-4147-A177-3AD203B41FA5}">
                      <a16:colId xmlns:a16="http://schemas.microsoft.com/office/drawing/2014/main" val="20000"/>
                    </a:ext>
                  </a:extLst>
                </a:gridCol>
                <a:gridCol w="7236166">
                  <a:extLst>
                    <a:ext uri="{9D8B030D-6E8A-4147-A177-3AD203B41FA5}">
                      <a16:colId xmlns:a16="http://schemas.microsoft.com/office/drawing/2014/main" val="20001"/>
                    </a:ext>
                  </a:extLst>
                </a:gridCol>
              </a:tblGrid>
              <a:tr h="3200953">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Alkermes, AstraZeneca Pharmaceuticals LP, BioNTech SE, </a:t>
                      </a:r>
                      <a:r>
                        <a:rPr lang="en-US" sz="1800" b="0" kern="1200" dirty="0" err="1">
                          <a:solidFill>
                            <a:schemeClr val="tx1"/>
                          </a:solidFill>
                          <a:effectLst/>
                          <a:latin typeface="+mn-lt"/>
                          <a:ea typeface="+mn-ea"/>
                          <a:cs typeface="+mn-cs"/>
                        </a:rPr>
                        <a:t>Corcept</a:t>
                      </a:r>
                      <a:r>
                        <a:rPr lang="en-US" sz="1800" b="0" kern="1200" dirty="0">
                          <a:solidFill>
                            <a:schemeClr val="tx1"/>
                          </a:solidFill>
                          <a:effectLst/>
                          <a:latin typeface="+mn-lt"/>
                          <a:ea typeface="+mn-ea"/>
                          <a:cs typeface="+mn-cs"/>
                        </a:rPr>
                        <a:t> Therapeutics Inc, Daiichi Sankyo Inc, Eisai Inc, Genentech, a member of the Roche Group, Genmab US Inc, GSK, </a:t>
                      </a:r>
                      <a:r>
                        <a:rPr lang="en-US" sz="1800" b="0" kern="1200" dirty="0" err="1">
                          <a:solidFill>
                            <a:schemeClr val="tx1"/>
                          </a:solidFill>
                          <a:effectLst/>
                          <a:latin typeface="+mn-lt"/>
                          <a:ea typeface="+mn-ea"/>
                          <a:cs typeface="+mn-cs"/>
                        </a:rPr>
                        <a:t>ImmunoGen</a:t>
                      </a:r>
                      <a:r>
                        <a:rPr lang="en-US" sz="1800" b="0" kern="1200" dirty="0">
                          <a:solidFill>
                            <a:schemeClr val="tx1"/>
                          </a:solidFill>
                          <a:effectLst/>
                          <a:latin typeface="+mn-lt"/>
                          <a:ea typeface="+mn-ea"/>
                          <a:cs typeface="+mn-cs"/>
                        </a:rPr>
                        <a:t> Inc, Incyte Corporation, </a:t>
                      </a:r>
                      <a:r>
                        <a:rPr lang="en-US" sz="1800" b="0" kern="1200" dirty="0" err="1">
                          <a:solidFill>
                            <a:schemeClr val="tx1"/>
                          </a:solidFill>
                          <a:effectLst/>
                          <a:latin typeface="+mn-lt"/>
                          <a:ea typeface="+mn-ea"/>
                          <a:cs typeface="+mn-cs"/>
                        </a:rPr>
                        <a:t>Karyopharm</a:t>
                      </a:r>
                      <a:r>
                        <a:rPr lang="en-US" sz="1800" b="0" kern="1200" dirty="0">
                          <a:solidFill>
                            <a:schemeClr val="tx1"/>
                          </a:solidFill>
                          <a:effectLst/>
                          <a:latin typeface="+mn-lt"/>
                          <a:ea typeface="+mn-ea"/>
                          <a:cs typeface="+mn-cs"/>
                        </a:rPr>
                        <a:t> Therapeutics, Lilly, Merck, Mersana Therapeutics Inc, Mural Oncology Inc, Myriad Genetic Laboratories Inc, Natera Inc, Novartis, </a:t>
                      </a:r>
                      <a:r>
                        <a:rPr lang="en-US" sz="1800" b="0" kern="1200" dirty="0" err="1">
                          <a:solidFill>
                            <a:schemeClr val="tx1"/>
                          </a:solidFill>
                          <a:effectLst/>
                          <a:latin typeface="+mn-lt"/>
                          <a:ea typeface="+mn-ea"/>
                          <a:cs typeface="+mn-cs"/>
                        </a:rPr>
                        <a:t>Novocure</a:t>
                      </a:r>
                      <a:r>
                        <a:rPr lang="en-US" sz="1800" b="0" kern="1200" dirty="0">
                          <a:solidFill>
                            <a:schemeClr val="tx1"/>
                          </a:solidFill>
                          <a:effectLst/>
                          <a:latin typeface="+mn-lt"/>
                          <a:ea typeface="+mn-ea"/>
                          <a:cs typeface="+mn-cs"/>
                        </a:rPr>
                        <a:t> Inc, OncoC4, </a:t>
                      </a:r>
                      <a:r>
                        <a:rPr lang="en-US" sz="1800" b="0" kern="1200" dirty="0" err="1">
                          <a:solidFill>
                            <a:schemeClr val="tx1"/>
                          </a:solidFill>
                          <a:effectLst/>
                          <a:latin typeface="+mn-lt"/>
                          <a:ea typeface="+mn-ea"/>
                          <a:cs typeface="+mn-cs"/>
                        </a:rPr>
                        <a:t>Panavance</a:t>
                      </a:r>
                      <a:r>
                        <a:rPr lang="en-US" sz="1800" b="0" kern="1200" dirty="0">
                          <a:solidFill>
                            <a:schemeClr val="tx1"/>
                          </a:solidFill>
                          <a:effectLst/>
                          <a:latin typeface="+mn-lt"/>
                          <a:ea typeface="+mn-ea"/>
                          <a:cs typeface="+mn-cs"/>
                        </a:rPr>
                        <a:t> Therapeutics, Pfizer Inc, </a:t>
                      </a:r>
                      <a:r>
                        <a:rPr lang="en-US" sz="1800" b="0" kern="1200" dirty="0" err="1">
                          <a:solidFill>
                            <a:schemeClr val="tx1"/>
                          </a:solidFill>
                          <a:effectLst/>
                          <a:latin typeface="+mn-lt"/>
                          <a:ea typeface="+mn-ea"/>
                          <a:cs typeface="+mn-cs"/>
                        </a:rPr>
                        <a:t>pharmaand</a:t>
                      </a:r>
                      <a:r>
                        <a:rPr lang="en-US" sz="1800" b="0" kern="1200" dirty="0">
                          <a:solidFill>
                            <a:schemeClr val="tx1"/>
                          </a:solidFill>
                          <a:effectLst/>
                          <a:latin typeface="+mn-lt"/>
                          <a:ea typeface="+mn-ea"/>
                          <a:cs typeface="+mn-cs"/>
                        </a:rPr>
                        <a:t> GmbH, </a:t>
                      </a:r>
                      <a:r>
                        <a:rPr lang="en-US" sz="1800" b="0" kern="1200" dirty="0" err="1">
                          <a:solidFill>
                            <a:schemeClr val="tx1"/>
                          </a:solidFill>
                          <a:effectLst/>
                          <a:latin typeface="+mn-lt"/>
                          <a:ea typeface="+mn-ea"/>
                          <a:cs typeface="+mn-cs"/>
                        </a:rPr>
                        <a:t>ProfoundBio</a:t>
                      </a:r>
                      <a:r>
                        <a:rPr lang="en-US" sz="1800" b="0" kern="1200" dirty="0">
                          <a:solidFill>
                            <a:schemeClr val="tx1"/>
                          </a:solidFill>
                          <a:effectLst/>
                          <a:latin typeface="+mn-lt"/>
                          <a:ea typeface="+mn-ea"/>
                          <a:cs typeface="+mn-cs"/>
                        </a:rPr>
                        <a:t>, Regeneron Pharmaceuticals Inc,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 Sutro Biopharma, Takeda Pharmaceuticals USA Inc, </a:t>
                      </a:r>
                      <a:r>
                        <a:rPr lang="en-US" sz="1800" b="0" kern="1200" dirty="0" err="1">
                          <a:solidFill>
                            <a:schemeClr val="tx1"/>
                          </a:solidFill>
                          <a:effectLst/>
                          <a:latin typeface="+mn-lt"/>
                          <a:ea typeface="+mn-ea"/>
                          <a:cs typeface="+mn-cs"/>
                        </a:rPr>
                        <a:t>Tubulis</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Verastem</a:t>
                      </a:r>
                      <a:r>
                        <a:rPr lang="en-US" sz="1800" b="0" kern="1200" dirty="0">
                          <a:solidFill>
                            <a:schemeClr val="tx1"/>
                          </a:solidFill>
                          <a:effectLst/>
                          <a:latin typeface="+mn-lt"/>
                          <a:ea typeface="+mn-ea"/>
                          <a:cs typeface="+mn-cs"/>
                        </a:rPr>
                        <a:t> Inc, Zai Lab, </a:t>
                      </a:r>
                      <a:r>
                        <a:rPr lang="en-US" sz="1800" b="0" kern="1200" dirty="0" err="1">
                          <a:solidFill>
                            <a:schemeClr val="tx1"/>
                          </a:solidFill>
                          <a:effectLst/>
                          <a:latin typeface="+mn-lt"/>
                          <a:ea typeface="+mn-ea"/>
                          <a:cs typeface="+mn-cs"/>
                        </a:rPr>
                        <a:t>Zentalis</a:t>
                      </a:r>
                      <a:r>
                        <a:rPr lang="en-US" sz="1800" b="0" kern="1200" dirty="0">
                          <a:solidFill>
                            <a:schemeClr val="tx1"/>
                          </a:solidFill>
                          <a:effectLst/>
                          <a:latin typeface="+mn-lt"/>
                          <a:ea typeface="+mn-ea"/>
                          <a:cs typeface="+mn-cs"/>
                        </a:rPr>
                        <a:t> Pharmaceuticals, </a:t>
                      </a:r>
                      <a:r>
                        <a:rPr lang="en-US" sz="1800" b="0" kern="1200" dirty="0" err="1">
                          <a:solidFill>
                            <a:schemeClr val="tx1"/>
                          </a:solidFill>
                          <a:effectLst/>
                          <a:latin typeface="+mn-lt"/>
                          <a:ea typeface="+mn-ea"/>
                          <a:cs typeface="+mn-cs"/>
                        </a:rPr>
                        <a:t>Zymeworks</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75511">
                <a:tc>
                  <a:txBody>
                    <a:bodyPr/>
                    <a:lstStyle/>
                    <a:p>
                      <a:r>
                        <a:rPr lang="en-US" sz="1800" b="1" kern="1200" dirty="0">
                          <a:solidFill>
                            <a:schemeClr val="tx1"/>
                          </a:solidFill>
                          <a:effectLst/>
                          <a:latin typeface="+mn-lt"/>
                          <a:ea typeface="+mn-ea"/>
                          <a:cs typeface="+mn-cs"/>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AstraZeneca Pharmaceuticals LP, Daiichi Sankyo Inc, Eisai Inc, GSK, </a:t>
                      </a:r>
                      <a:r>
                        <a:rPr lang="en-US" sz="1800" b="0" kern="1200" dirty="0" err="1">
                          <a:solidFill>
                            <a:schemeClr val="tx1"/>
                          </a:solidFill>
                          <a:effectLst/>
                          <a:latin typeface="+mn-lt"/>
                          <a:ea typeface="+mn-ea"/>
                          <a:cs typeface="+mn-cs"/>
                        </a:rPr>
                        <a:t>ImmunoGen</a:t>
                      </a:r>
                      <a:r>
                        <a:rPr lang="en-US" sz="1800" b="0" kern="1200" dirty="0">
                          <a:solidFill>
                            <a:schemeClr val="tx1"/>
                          </a:solidFill>
                          <a:effectLst/>
                          <a:latin typeface="+mn-lt"/>
                          <a:ea typeface="+mn-ea"/>
                          <a:cs typeface="+mn-cs"/>
                        </a:rPr>
                        <a:t> Inc, Merck, Takeda Pharmaceuticals USA Inc, Zai Lab</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1374932"/>
                  </a:ext>
                </a:extLst>
              </a:tr>
            </a:tbl>
          </a:graphicData>
        </a:graphic>
      </p:graphicFrame>
    </p:spTree>
    <p:custDataLst>
      <p:tags r:id="rId1"/>
    </p:custDataLst>
    <p:extLst>
      <p:ext uri="{BB962C8B-B14F-4D97-AF65-F5344CB8AC3E}">
        <p14:creationId xmlns:p14="http://schemas.microsoft.com/office/powerpoint/2010/main" val="26211617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C2628D9-7EDB-D24F-A0DC-E8ABFA3F0001}"/>
              </a:ext>
            </a:extLst>
          </p:cNvPr>
          <p:cNvGrpSpPr/>
          <p:nvPr/>
        </p:nvGrpSpPr>
        <p:grpSpPr>
          <a:xfrm>
            <a:off x="379610" y="1213582"/>
            <a:ext cx="11432783" cy="5114647"/>
            <a:chOff x="374903" y="1743353"/>
            <a:chExt cx="11432783" cy="5114646"/>
          </a:xfrm>
        </p:grpSpPr>
        <p:sp>
          <p:nvSpPr>
            <p:cNvPr id="2" name="Round Same Side Corner Rectangle 1">
              <a:extLst>
                <a:ext uri="{FF2B5EF4-FFF2-40B4-BE49-F238E27FC236}">
                  <a16:creationId xmlns:a16="http://schemas.microsoft.com/office/drawing/2014/main" id="{64857067-37DF-4142-8208-84357BAF40D9}"/>
                </a:ext>
              </a:extLst>
            </p:cNvPr>
            <p:cNvSpPr/>
            <p:nvPr/>
          </p:nvSpPr>
          <p:spPr>
            <a:xfrm>
              <a:off x="374903" y="1775012"/>
              <a:ext cx="11432783" cy="5082987"/>
            </a:xfrm>
            <a:prstGeom prst="round2SameRect">
              <a:avLst>
                <a:gd name="adj1" fmla="val 5774"/>
                <a:gd name="adj2" fmla="val 0"/>
              </a:avLst>
            </a:prstGeom>
            <a:solidFill>
              <a:srgbClr val="4551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 Same Side Corner Rectangle 9">
              <a:extLst>
                <a:ext uri="{FF2B5EF4-FFF2-40B4-BE49-F238E27FC236}">
                  <a16:creationId xmlns:a16="http://schemas.microsoft.com/office/drawing/2014/main" id="{016B5BEE-7FA4-D34B-9324-BB5AEFE843E8}"/>
                </a:ext>
              </a:extLst>
            </p:cNvPr>
            <p:cNvSpPr/>
            <p:nvPr/>
          </p:nvSpPr>
          <p:spPr>
            <a:xfrm>
              <a:off x="775442" y="2150982"/>
              <a:ext cx="10631704" cy="4691075"/>
            </a:xfrm>
            <a:prstGeom prst="round2SameRect">
              <a:avLst>
                <a:gd name="adj1" fmla="val 5380"/>
                <a:gd name="adj2" fmla="val 0"/>
              </a:avLst>
            </a:prstGeom>
            <a:solidFill>
              <a:schemeClr val="bg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82999BCC-224F-0E4F-8C9B-C1C0F472586C}"/>
                </a:ext>
              </a:extLst>
            </p:cNvPr>
            <p:cNvGrpSpPr/>
            <p:nvPr/>
          </p:nvGrpSpPr>
          <p:grpSpPr>
            <a:xfrm>
              <a:off x="3868356" y="1743353"/>
              <a:ext cx="4445876" cy="739779"/>
              <a:chOff x="2039588" y="1743353"/>
              <a:chExt cx="4445876" cy="739779"/>
            </a:xfrm>
          </p:grpSpPr>
          <p:sp>
            <p:nvSpPr>
              <p:cNvPr id="54" name="Rounded Rectangle 53">
                <a:extLst>
                  <a:ext uri="{FF2B5EF4-FFF2-40B4-BE49-F238E27FC236}">
                    <a16:creationId xmlns:a16="http://schemas.microsoft.com/office/drawing/2014/main" id="{344FC24D-605E-6143-A8C5-27508F102A05}"/>
                  </a:ext>
                </a:extLst>
              </p:cNvPr>
              <p:cNvSpPr/>
              <p:nvPr/>
            </p:nvSpPr>
            <p:spPr>
              <a:xfrm>
                <a:off x="2039588" y="1877170"/>
                <a:ext cx="4445876" cy="605962"/>
              </a:xfrm>
              <a:prstGeom prst="roundRect">
                <a:avLst/>
              </a:prstGeom>
              <a:noFill/>
              <a:ln w="1270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ound Same Side Corner Rectangle 8">
                <a:extLst>
                  <a:ext uri="{FF2B5EF4-FFF2-40B4-BE49-F238E27FC236}">
                    <a16:creationId xmlns:a16="http://schemas.microsoft.com/office/drawing/2014/main" id="{514FC6F8-2306-464D-BBA4-F160DE3EAEB0}"/>
                  </a:ext>
                </a:extLst>
              </p:cNvPr>
              <p:cNvSpPr/>
              <p:nvPr/>
            </p:nvSpPr>
            <p:spPr>
              <a:xfrm rot="10800000">
                <a:off x="2532200" y="1743353"/>
                <a:ext cx="3460653" cy="34230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5" name="Group 24">
                <a:extLst>
                  <a:ext uri="{FF2B5EF4-FFF2-40B4-BE49-F238E27FC236}">
                    <a16:creationId xmlns:a16="http://schemas.microsoft.com/office/drawing/2014/main" id="{0A9BDD7B-98B9-B54A-960B-1CC1F74D507F}"/>
                  </a:ext>
                </a:extLst>
              </p:cNvPr>
              <p:cNvGrpSpPr/>
              <p:nvPr/>
            </p:nvGrpSpPr>
            <p:grpSpPr>
              <a:xfrm flipH="1">
                <a:off x="2679803" y="1840341"/>
                <a:ext cx="3240318" cy="53773"/>
                <a:chOff x="2841171" y="1840341"/>
                <a:chExt cx="3240318" cy="53773"/>
              </a:xfrm>
            </p:grpSpPr>
            <p:sp>
              <p:nvSpPr>
                <p:cNvPr id="23" name="Rounded Rectangle 22">
                  <a:extLst>
                    <a:ext uri="{FF2B5EF4-FFF2-40B4-BE49-F238E27FC236}">
                      <a16:creationId xmlns:a16="http://schemas.microsoft.com/office/drawing/2014/main" id="{F701AEF8-6AAF-F944-A774-BCFEF6ECAD77}"/>
                    </a:ext>
                  </a:extLst>
                </p:cNvPr>
                <p:cNvSpPr/>
                <p:nvPr/>
              </p:nvSpPr>
              <p:spPr>
                <a:xfrm>
                  <a:off x="2841171" y="1840341"/>
                  <a:ext cx="2073082"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Rounded Rectangle 23">
                  <a:extLst>
                    <a:ext uri="{FF2B5EF4-FFF2-40B4-BE49-F238E27FC236}">
                      <a16:creationId xmlns:a16="http://schemas.microsoft.com/office/drawing/2014/main" id="{4249DB5C-3B8C-ED49-95CB-2BAF51007243}"/>
                    </a:ext>
                  </a:extLst>
                </p:cNvPr>
                <p:cNvSpPr/>
                <p:nvPr/>
              </p:nvSpPr>
              <p:spPr>
                <a:xfrm>
                  <a:off x="5061860" y="1840341"/>
                  <a:ext cx="1019629" cy="5377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sp>
          <p:nvSpPr>
            <p:cNvPr id="17" name="TextBox 16">
              <a:extLst>
                <a:ext uri="{FF2B5EF4-FFF2-40B4-BE49-F238E27FC236}">
                  <a16:creationId xmlns:a16="http://schemas.microsoft.com/office/drawing/2014/main" id="{6586262A-8A40-B644-A358-0FD3C8400A48}"/>
                </a:ext>
              </a:extLst>
            </p:cNvPr>
            <p:cNvSpPr txBox="1"/>
            <p:nvPr/>
          </p:nvSpPr>
          <p:spPr>
            <a:xfrm>
              <a:off x="2381371" y="3127287"/>
              <a:ext cx="6177002" cy="369332"/>
            </a:xfrm>
            <a:prstGeom prst="rect">
              <a:avLst/>
            </a:prstGeom>
            <a:noFill/>
          </p:spPr>
          <p:txBody>
            <a:bodyPr wrap="square" lIns="91440" tIns="45720" rIns="91440" bIns="45720" rtlCol="0" anchor="t">
              <a:spAutoFit/>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7484F"/>
                  </a:solidFill>
                  <a:effectLst/>
                  <a:uLnTx/>
                  <a:uFillTx/>
                  <a:latin typeface="Arial" panose="020B0604020202020204" pitchFamily="34" charset="0"/>
                  <a:ea typeface="+mn-ea"/>
                  <a:cs typeface="+mn-cs"/>
                </a:rPr>
                <a:t>56-Year-Old Woman With Abdominal Pain</a:t>
              </a:r>
              <a:endParaRPr kumimoji="0" lang="en-US" sz="1800" b="0" i="0" u="none" strike="noStrike" kern="1200" cap="none" spc="0" normalizeH="0" baseline="0" noProof="0">
                <a:ln>
                  <a:noFill/>
                </a:ln>
                <a:solidFill>
                  <a:srgbClr val="47484F"/>
                </a:solidFill>
                <a:effectLst/>
                <a:uLnTx/>
                <a:uFillTx/>
                <a:latin typeface="Arial" panose="020B0604020202020204" pitchFamily="34" charset="0"/>
                <a:ea typeface="+mn-ea"/>
                <a:cs typeface="+mn-cs"/>
              </a:endParaRPr>
            </a:p>
          </p:txBody>
        </p:sp>
      </p:grpSp>
      <p:sp>
        <p:nvSpPr>
          <p:cNvPr id="3" name="Title 2">
            <a:extLst>
              <a:ext uri="{FF2B5EF4-FFF2-40B4-BE49-F238E27FC236}">
                <a16:creationId xmlns:a16="http://schemas.microsoft.com/office/drawing/2014/main" id="{CE277A00-6C6E-43D8-8032-3376F6394B13}"/>
              </a:ext>
            </a:extLst>
          </p:cNvPr>
          <p:cNvSpPr>
            <a:spLocks noGrp="1"/>
          </p:cNvSpPr>
          <p:nvPr>
            <p:ph type="title"/>
          </p:nvPr>
        </p:nvSpPr>
        <p:spPr/>
        <p:txBody>
          <a:bodyPr>
            <a:normAutofit/>
          </a:bodyPr>
          <a:lstStyle/>
          <a:p>
            <a:r>
              <a:rPr lang="en-US" b="1" dirty="0">
                <a:latin typeface="+mn-lt"/>
              </a:rPr>
              <a:t>Case Study</a:t>
            </a:r>
            <a:endParaRPr lang="en-US" b="1" i="1" dirty="0">
              <a:latin typeface="+mn-lt"/>
            </a:endParaRPr>
          </a:p>
        </p:txBody>
      </p:sp>
      <p:sp>
        <p:nvSpPr>
          <p:cNvPr id="4" name="Text Placeholder 3">
            <a:extLst>
              <a:ext uri="{FF2B5EF4-FFF2-40B4-BE49-F238E27FC236}">
                <a16:creationId xmlns:a16="http://schemas.microsoft.com/office/drawing/2014/main" id="{877BFB58-F54A-413F-8A35-693D737860E0}"/>
              </a:ext>
            </a:extLst>
          </p:cNvPr>
          <p:cNvSpPr>
            <a:spLocks noGrp="1"/>
          </p:cNvSpPr>
          <p:nvPr>
            <p:ph type="body" sz="quarter" idx="14"/>
          </p:nvPr>
        </p:nvSpPr>
        <p:spPr>
          <a:xfrm>
            <a:off x="2" y="6434137"/>
            <a:ext cx="12191999" cy="278332"/>
          </a:xfrm>
        </p:spPr>
        <p:txBody>
          <a:bodyPr/>
          <a:lstStyle/>
          <a:p>
            <a:r>
              <a:rPr lang="en-US"/>
              <a:t>CA-125, cancer antigen 125; ECOG PS, Eastern Cooperative Oncology Group performance status.</a:t>
            </a:r>
          </a:p>
        </p:txBody>
      </p:sp>
      <p:graphicFrame>
        <p:nvGraphicFramePr>
          <p:cNvPr id="15" name="Table 7">
            <a:extLst>
              <a:ext uri="{FF2B5EF4-FFF2-40B4-BE49-F238E27FC236}">
                <a16:creationId xmlns:a16="http://schemas.microsoft.com/office/drawing/2014/main" id="{CD6384B3-2326-41EC-93F7-8C09FEE7706E}"/>
              </a:ext>
            </a:extLst>
          </p:cNvPr>
          <p:cNvGraphicFramePr>
            <a:graphicFrameLocks noGrp="1"/>
          </p:cNvGraphicFramePr>
          <p:nvPr/>
        </p:nvGraphicFramePr>
        <p:xfrm>
          <a:off x="780147" y="3549600"/>
          <a:ext cx="10618899" cy="2286000"/>
        </p:xfrm>
        <a:graphic>
          <a:graphicData uri="http://schemas.openxmlformats.org/drawingml/2006/table">
            <a:tbl>
              <a:tblPr firstRow="1" bandRow="1">
                <a:tableStyleId>{5C22544A-7EE6-4342-B048-85BDC9FD1C3A}</a:tableStyleId>
              </a:tblPr>
              <a:tblGrid>
                <a:gridCol w="10618899">
                  <a:extLst>
                    <a:ext uri="{9D8B030D-6E8A-4147-A177-3AD203B41FA5}">
                      <a16:colId xmlns:a16="http://schemas.microsoft.com/office/drawing/2014/main" val="2724245921"/>
                    </a:ext>
                  </a:extLst>
                </a:gridCol>
              </a:tblGrid>
              <a:tr h="2286000">
                <a:tc>
                  <a:txBody>
                    <a:bodyPr/>
                    <a:lstStyle/>
                    <a:p>
                      <a:pPr marL="0" marR="0" lvl="0" indent="0" algn="l" defTabSz="457200" rtl="0" eaLnBrk="1" fontAlgn="ctr" latinLnBrk="0" hangingPunct="1">
                        <a:lnSpc>
                          <a:spcPct val="100000"/>
                        </a:lnSpc>
                        <a:spcBef>
                          <a:spcPts val="0"/>
                        </a:spcBef>
                        <a:spcAft>
                          <a:spcPts val="0"/>
                        </a:spcAft>
                        <a:buClr>
                          <a:schemeClr val="accent6"/>
                        </a:buClr>
                        <a:buSzTx/>
                        <a:buFont typeface="Wingdings" panose="05000000000000000000" pitchFamily="2" charset="2"/>
                        <a:buNone/>
                        <a:tabLst/>
                        <a:defRPr/>
                      </a:pPr>
                      <a:r>
                        <a:rPr kumimoji="0" lang="en-US" sz="1900" b="1"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Presentation:</a:t>
                      </a:r>
                    </a:p>
                    <a:p>
                      <a:pPr marL="285750" marR="0" lvl="0" indent="-285750" algn="l" defTabSz="457200" rtl="0" eaLnBrk="1" fontAlgn="ctr" latinLnBrk="0" hangingPunct="1">
                        <a:lnSpc>
                          <a:spcPct val="100000"/>
                        </a:lnSpc>
                        <a:spcBef>
                          <a:spcPts val="0"/>
                        </a:spcBef>
                        <a:spcAft>
                          <a:spcPts val="0"/>
                        </a:spcAft>
                        <a:buClr>
                          <a:schemeClr val="accent6"/>
                        </a:buClr>
                        <a:buSzTx/>
                        <a:buFont typeface="Wingdings" panose="05000000000000000000" pitchFamily="2" charset="2"/>
                        <a:buChar char="§"/>
                        <a:tabLst/>
                        <a:defRPr/>
                      </a:pPr>
                      <a:r>
                        <a:rPr kumimoji="0" lang="en-US" sz="19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65 kg; platelet count 240,000</a:t>
                      </a:r>
                    </a:p>
                    <a:p>
                      <a:pPr marL="285750" marR="0" lvl="0" indent="-285750" algn="l" defTabSz="457200" rtl="0" eaLnBrk="1" fontAlgn="ctr" latinLnBrk="0" hangingPunct="1">
                        <a:lnSpc>
                          <a:spcPct val="100000"/>
                        </a:lnSpc>
                        <a:spcBef>
                          <a:spcPts val="0"/>
                        </a:spcBef>
                        <a:spcAft>
                          <a:spcPts val="0"/>
                        </a:spcAft>
                        <a:buClr>
                          <a:schemeClr val="accent6"/>
                        </a:buClr>
                        <a:buSzTx/>
                        <a:buFont typeface="Wingdings" panose="05000000000000000000" pitchFamily="2" charset="2"/>
                        <a:buChar char="§"/>
                        <a:tabLst/>
                        <a:defRPr/>
                      </a:pPr>
                      <a:r>
                        <a:rPr kumimoji="0" lang="en-US" sz="19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CA-125: 2257 IU/mL</a:t>
                      </a:r>
                    </a:p>
                    <a:p>
                      <a:pPr marL="285750" marR="0" lvl="0" indent="-285750" algn="l" defTabSz="457200" rtl="0" eaLnBrk="1" fontAlgn="ctr" latinLnBrk="0" hangingPunct="1">
                        <a:lnSpc>
                          <a:spcPct val="100000"/>
                        </a:lnSpc>
                        <a:spcBef>
                          <a:spcPts val="0"/>
                        </a:spcBef>
                        <a:spcAft>
                          <a:spcPts val="0"/>
                        </a:spcAft>
                        <a:buClr>
                          <a:schemeClr val="accent6"/>
                        </a:buClr>
                        <a:buSzTx/>
                        <a:buFont typeface="Wingdings" panose="05000000000000000000" pitchFamily="2" charset="2"/>
                        <a:buChar char="§"/>
                        <a:tabLst/>
                        <a:defRPr/>
                      </a:pPr>
                      <a:r>
                        <a:rPr kumimoji="0" lang="en-US" sz="19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ECOG PS 0</a:t>
                      </a:r>
                    </a:p>
                    <a:p>
                      <a:pPr marL="285750" marR="0" lvl="0" indent="-285750" algn="l" defTabSz="457200" rtl="0" eaLnBrk="1" fontAlgn="ctr" latinLnBrk="0" hangingPunct="1">
                        <a:lnSpc>
                          <a:spcPct val="100000"/>
                        </a:lnSpc>
                        <a:spcBef>
                          <a:spcPts val="0"/>
                        </a:spcBef>
                        <a:spcAft>
                          <a:spcPts val="0"/>
                        </a:spcAft>
                        <a:buClr>
                          <a:schemeClr val="accent6"/>
                        </a:buClr>
                        <a:buSzTx/>
                        <a:buFont typeface="Wingdings" panose="05000000000000000000" pitchFamily="2" charset="2"/>
                        <a:buChar char="§"/>
                        <a:tabLst/>
                        <a:defRPr/>
                      </a:pPr>
                      <a:r>
                        <a:rPr kumimoji="0" lang="en-US" sz="19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Hypertension controlled</a:t>
                      </a:r>
                    </a:p>
                    <a:p>
                      <a:pPr marL="285750" marR="0" lvl="0" indent="-285750" algn="l" defTabSz="457200" rtl="0" eaLnBrk="1" fontAlgn="ctr" latinLnBrk="0" hangingPunct="1">
                        <a:lnSpc>
                          <a:spcPct val="100000"/>
                        </a:lnSpc>
                        <a:spcBef>
                          <a:spcPts val="0"/>
                        </a:spcBef>
                        <a:spcAft>
                          <a:spcPts val="0"/>
                        </a:spcAft>
                        <a:buClr>
                          <a:schemeClr val="accent6"/>
                        </a:buClr>
                        <a:buSzTx/>
                        <a:buFont typeface="Wingdings" panose="05000000000000000000" pitchFamily="2" charset="2"/>
                        <a:buChar char="§"/>
                        <a:tabLst/>
                        <a:defRPr/>
                      </a:pPr>
                      <a:r>
                        <a:rPr kumimoji="0" lang="en-US" sz="19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Aunt with breast cancer at 39 years</a:t>
                      </a:r>
                      <a:br>
                        <a:rPr kumimoji="0" lang="en-US" sz="19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br>
                      <a:r>
                        <a:rPr kumimoji="0" lang="en-US" sz="19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of age</a:t>
                      </a:r>
                    </a:p>
                  </a:txBody>
                  <a:tcPr anchor="ctr">
                    <a:solidFill>
                      <a:schemeClr val="bg1">
                        <a:lumMod val="95000"/>
                      </a:schemeClr>
                    </a:solidFill>
                  </a:tcPr>
                </a:tc>
                <a:extLst>
                  <a:ext uri="{0D108BD9-81ED-4DB2-BD59-A6C34878D82A}">
                    <a16:rowId xmlns:a16="http://schemas.microsoft.com/office/drawing/2014/main" val="677862991"/>
                  </a:ext>
                </a:extLst>
              </a:tr>
            </a:tbl>
          </a:graphicData>
        </a:graphic>
      </p:graphicFrame>
      <p:pic>
        <p:nvPicPr>
          <p:cNvPr id="1026" name="Picture 2">
            <a:extLst>
              <a:ext uri="{FF2B5EF4-FFF2-40B4-BE49-F238E27FC236}">
                <a16:creationId xmlns:a16="http://schemas.microsoft.com/office/drawing/2014/main" id="{B3344A7E-5462-4DBC-9F90-0B392CF11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051" y="2116953"/>
            <a:ext cx="1310123" cy="13101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close-up of a coin&#10;&#10;Description automatically generated">
            <a:extLst>
              <a:ext uri="{FF2B5EF4-FFF2-40B4-BE49-F238E27FC236}">
                <a16:creationId xmlns:a16="http://schemas.microsoft.com/office/drawing/2014/main" id="{A038CAEB-A2FD-4DA5-AFC3-7554F08504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06070" y="3394059"/>
            <a:ext cx="3206052" cy="2525803"/>
          </a:xfrm>
          <a:prstGeom prst="rect">
            <a:avLst/>
          </a:prstGeom>
        </p:spPr>
      </p:pic>
      <p:pic>
        <p:nvPicPr>
          <p:cNvPr id="20" name="Picture 19">
            <a:extLst>
              <a:ext uri="{FF2B5EF4-FFF2-40B4-BE49-F238E27FC236}">
                <a16:creationId xmlns:a16="http://schemas.microsoft.com/office/drawing/2014/main" id="{25D19F8B-C665-4BD5-8283-6D4CE7E1D60B}"/>
              </a:ext>
            </a:extLst>
          </p:cNvPr>
          <p:cNvPicPr>
            <a:picLocks noChangeAspect="1"/>
          </p:cNvPicPr>
          <p:nvPr/>
        </p:nvPicPr>
        <p:blipFill>
          <a:blip r:embed="rId5"/>
          <a:stretch>
            <a:fillRect/>
          </a:stretch>
        </p:blipFill>
        <p:spPr>
          <a:xfrm>
            <a:off x="5261571" y="3415270"/>
            <a:ext cx="3126883" cy="2541519"/>
          </a:xfrm>
          <a:prstGeom prst="rect">
            <a:avLst/>
          </a:prstGeom>
        </p:spPr>
      </p:pic>
    </p:spTree>
    <p:extLst>
      <p:ext uri="{BB962C8B-B14F-4D97-AF65-F5344CB8AC3E}">
        <p14:creationId xmlns:p14="http://schemas.microsoft.com/office/powerpoint/2010/main" val="6897411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C2628D9-7EDB-D24F-A0DC-E8ABFA3F0001}"/>
              </a:ext>
            </a:extLst>
          </p:cNvPr>
          <p:cNvGrpSpPr/>
          <p:nvPr/>
        </p:nvGrpSpPr>
        <p:grpSpPr>
          <a:xfrm>
            <a:off x="379610" y="1213582"/>
            <a:ext cx="11432783" cy="5114647"/>
            <a:chOff x="374903" y="1743353"/>
            <a:chExt cx="11432783" cy="5114646"/>
          </a:xfrm>
        </p:grpSpPr>
        <p:sp>
          <p:nvSpPr>
            <p:cNvPr id="2" name="Round Same Side Corner Rectangle 1">
              <a:extLst>
                <a:ext uri="{FF2B5EF4-FFF2-40B4-BE49-F238E27FC236}">
                  <a16:creationId xmlns:a16="http://schemas.microsoft.com/office/drawing/2014/main" id="{64857067-37DF-4142-8208-84357BAF40D9}"/>
                </a:ext>
              </a:extLst>
            </p:cNvPr>
            <p:cNvSpPr/>
            <p:nvPr/>
          </p:nvSpPr>
          <p:spPr>
            <a:xfrm>
              <a:off x="374903" y="1775012"/>
              <a:ext cx="11432783" cy="5082987"/>
            </a:xfrm>
            <a:prstGeom prst="round2SameRect">
              <a:avLst>
                <a:gd name="adj1" fmla="val 5774"/>
                <a:gd name="adj2" fmla="val 0"/>
              </a:avLst>
            </a:prstGeom>
            <a:solidFill>
              <a:srgbClr val="4551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 Same Side Corner Rectangle 9">
              <a:extLst>
                <a:ext uri="{FF2B5EF4-FFF2-40B4-BE49-F238E27FC236}">
                  <a16:creationId xmlns:a16="http://schemas.microsoft.com/office/drawing/2014/main" id="{016B5BEE-7FA4-D34B-9324-BB5AEFE843E8}"/>
                </a:ext>
              </a:extLst>
            </p:cNvPr>
            <p:cNvSpPr/>
            <p:nvPr/>
          </p:nvSpPr>
          <p:spPr>
            <a:xfrm>
              <a:off x="775442" y="2150982"/>
              <a:ext cx="10631704" cy="4691075"/>
            </a:xfrm>
            <a:prstGeom prst="round2SameRect">
              <a:avLst>
                <a:gd name="adj1" fmla="val 5380"/>
                <a:gd name="adj2" fmla="val 0"/>
              </a:avLst>
            </a:prstGeom>
            <a:solidFill>
              <a:schemeClr val="bg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82999BCC-224F-0E4F-8C9B-C1C0F472586C}"/>
                </a:ext>
              </a:extLst>
            </p:cNvPr>
            <p:cNvGrpSpPr/>
            <p:nvPr/>
          </p:nvGrpSpPr>
          <p:grpSpPr>
            <a:xfrm>
              <a:off x="3868356" y="1743353"/>
              <a:ext cx="4445876" cy="739779"/>
              <a:chOff x="2039588" y="1743353"/>
              <a:chExt cx="4445876" cy="739779"/>
            </a:xfrm>
          </p:grpSpPr>
          <p:sp>
            <p:nvSpPr>
              <p:cNvPr id="54" name="Rounded Rectangle 53">
                <a:extLst>
                  <a:ext uri="{FF2B5EF4-FFF2-40B4-BE49-F238E27FC236}">
                    <a16:creationId xmlns:a16="http://schemas.microsoft.com/office/drawing/2014/main" id="{344FC24D-605E-6143-A8C5-27508F102A05}"/>
                  </a:ext>
                </a:extLst>
              </p:cNvPr>
              <p:cNvSpPr/>
              <p:nvPr/>
            </p:nvSpPr>
            <p:spPr>
              <a:xfrm>
                <a:off x="2039588" y="1877170"/>
                <a:ext cx="4445876" cy="605962"/>
              </a:xfrm>
              <a:prstGeom prst="roundRect">
                <a:avLst/>
              </a:prstGeom>
              <a:noFill/>
              <a:ln w="1270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ound Same Side Corner Rectangle 8">
                <a:extLst>
                  <a:ext uri="{FF2B5EF4-FFF2-40B4-BE49-F238E27FC236}">
                    <a16:creationId xmlns:a16="http://schemas.microsoft.com/office/drawing/2014/main" id="{514FC6F8-2306-464D-BBA4-F160DE3EAEB0}"/>
                  </a:ext>
                </a:extLst>
              </p:cNvPr>
              <p:cNvSpPr/>
              <p:nvPr/>
            </p:nvSpPr>
            <p:spPr>
              <a:xfrm rot="10800000">
                <a:off x="2532200" y="1743353"/>
                <a:ext cx="3460653" cy="34230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5" name="Group 24">
                <a:extLst>
                  <a:ext uri="{FF2B5EF4-FFF2-40B4-BE49-F238E27FC236}">
                    <a16:creationId xmlns:a16="http://schemas.microsoft.com/office/drawing/2014/main" id="{0A9BDD7B-98B9-B54A-960B-1CC1F74D507F}"/>
                  </a:ext>
                </a:extLst>
              </p:cNvPr>
              <p:cNvGrpSpPr/>
              <p:nvPr/>
            </p:nvGrpSpPr>
            <p:grpSpPr>
              <a:xfrm flipH="1">
                <a:off x="2679803" y="1840341"/>
                <a:ext cx="3240318" cy="53773"/>
                <a:chOff x="2841171" y="1840341"/>
                <a:chExt cx="3240318" cy="53773"/>
              </a:xfrm>
            </p:grpSpPr>
            <p:sp>
              <p:nvSpPr>
                <p:cNvPr id="23" name="Rounded Rectangle 22">
                  <a:extLst>
                    <a:ext uri="{FF2B5EF4-FFF2-40B4-BE49-F238E27FC236}">
                      <a16:creationId xmlns:a16="http://schemas.microsoft.com/office/drawing/2014/main" id="{F701AEF8-6AAF-F944-A774-BCFEF6ECAD77}"/>
                    </a:ext>
                  </a:extLst>
                </p:cNvPr>
                <p:cNvSpPr/>
                <p:nvPr/>
              </p:nvSpPr>
              <p:spPr>
                <a:xfrm>
                  <a:off x="2841171" y="1840341"/>
                  <a:ext cx="2073082"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Rounded Rectangle 23">
                  <a:extLst>
                    <a:ext uri="{FF2B5EF4-FFF2-40B4-BE49-F238E27FC236}">
                      <a16:creationId xmlns:a16="http://schemas.microsoft.com/office/drawing/2014/main" id="{4249DB5C-3B8C-ED49-95CB-2BAF51007243}"/>
                    </a:ext>
                  </a:extLst>
                </p:cNvPr>
                <p:cNvSpPr/>
                <p:nvPr/>
              </p:nvSpPr>
              <p:spPr>
                <a:xfrm>
                  <a:off x="5061860" y="1840341"/>
                  <a:ext cx="1019629" cy="5377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grpSp>
      <p:sp>
        <p:nvSpPr>
          <p:cNvPr id="3" name="Title 2">
            <a:extLst>
              <a:ext uri="{FF2B5EF4-FFF2-40B4-BE49-F238E27FC236}">
                <a16:creationId xmlns:a16="http://schemas.microsoft.com/office/drawing/2014/main" id="{CE277A00-6C6E-43D8-8032-3376F6394B13}"/>
              </a:ext>
            </a:extLst>
          </p:cNvPr>
          <p:cNvSpPr>
            <a:spLocks noGrp="1"/>
          </p:cNvSpPr>
          <p:nvPr>
            <p:ph type="title"/>
          </p:nvPr>
        </p:nvSpPr>
        <p:spPr/>
        <p:txBody>
          <a:bodyPr>
            <a:normAutofit/>
          </a:bodyPr>
          <a:lstStyle/>
          <a:p>
            <a:r>
              <a:rPr lang="en-US" b="1" dirty="0">
                <a:latin typeface="+mn-lt"/>
              </a:rPr>
              <a:t>Case Study</a:t>
            </a:r>
            <a:endParaRPr lang="en-US" b="1" i="1" dirty="0">
              <a:latin typeface="+mn-lt"/>
            </a:endParaRPr>
          </a:p>
        </p:txBody>
      </p:sp>
      <p:sp>
        <p:nvSpPr>
          <p:cNvPr id="4" name="Text Placeholder 3">
            <a:extLst>
              <a:ext uri="{FF2B5EF4-FFF2-40B4-BE49-F238E27FC236}">
                <a16:creationId xmlns:a16="http://schemas.microsoft.com/office/drawing/2014/main" id="{877BFB58-F54A-413F-8A35-693D737860E0}"/>
              </a:ext>
            </a:extLst>
          </p:cNvPr>
          <p:cNvSpPr>
            <a:spLocks noGrp="1"/>
          </p:cNvSpPr>
          <p:nvPr>
            <p:ph type="body" sz="quarter" idx="14"/>
          </p:nvPr>
        </p:nvSpPr>
        <p:spPr>
          <a:xfrm>
            <a:off x="2" y="6434137"/>
            <a:ext cx="12191999" cy="278332"/>
          </a:xfrm>
        </p:spPr>
        <p:txBody>
          <a:bodyPr/>
          <a:lstStyle/>
          <a:p>
            <a:r>
              <a:rPr lang="en-US"/>
              <a:t>CA-125, cancer antigen 125; ECOG PS, Eastern Cooperative Oncology Group performance status.</a:t>
            </a:r>
          </a:p>
        </p:txBody>
      </p:sp>
      <p:pic>
        <p:nvPicPr>
          <p:cNvPr id="1026" name="Picture 2">
            <a:extLst>
              <a:ext uri="{FF2B5EF4-FFF2-40B4-BE49-F238E27FC236}">
                <a16:creationId xmlns:a16="http://schemas.microsoft.com/office/drawing/2014/main" id="{B3344A7E-5462-4DBC-9F90-0B392CF11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051" y="2116953"/>
            <a:ext cx="1310123" cy="131012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493C8E48-5588-498D-B4CA-796A9ABC9901}"/>
              </a:ext>
            </a:extLst>
          </p:cNvPr>
          <p:cNvSpPr txBox="1"/>
          <p:nvPr/>
        </p:nvSpPr>
        <p:spPr>
          <a:xfrm>
            <a:off x="780147" y="3851612"/>
            <a:ext cx="4104972" cy="2062103"/>
          </a:xfrm>
          <a:prstGeom prst="rect">
            <a:avLst/>
          </a:prstGeom>
          <a:solidFill>
            <a:srgbClr val="116EA7">
              <a:alpha val="10196"/>
            </a:srgbClr>
          </a:solidFill>
        </p:spPr>
        <p:txBody>
          <a:bodyPr wrap="square" rtlCol="0">
            <a:spAutoFit/>
          </a:bodyPr>
          <a:lstStyle/>
          <a:p>
            <a:pPr marL="0" marR="0" lvl="0" indent="0" algn="l" defTabSz="121917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09345A"/>
                </a:solidFill>
                <a:effectLst/>
                <a:uLnTx/>
                <a:uFillTx/>
                <a:latin typeface="Arial"/>
                <a:ea typeface="+mn-ea"/>
                <a:cs typeface="+mn-cs"/>
              </a:rPr>
              <a:t>Key Questions:</a:t>
            </a:r>
          </a:p>
          <a:p>
            <a:pPr marL="274313" marR="0" lvl="0" indent="-274313" algn="l" defTabSz="1219170" rtl="0" eaLnBrk="1" fontAlgn="auto" latinLnBrk="0" hangingPunct="1">
              <a:lnSpc>
                <a:spcPct val="100000"/>
              </a:lnSpc>
              <a:spcBef>
                <a:spcPts val="0"/>
              </a:spcBef>
              <a:spcAft>
                <a:spcPts val="600"/>
              </a:spcAft>
              <a:buClrTx/>
              <a:buSzTx/>
              <a:buFont typeface="+mj-lt"/>
              <a:buAutoNum type="arabicPeriod"/>
              <a:tabLst/>
              <a:defRPr/>
            </a:pPr>
            <a:r>
              <a:rPr kumimoji="0" lang="en-US" sz="1800" b="1" i="0" u="none" strike="noStrike" kern="1200" cap="none" spc="0" normalizeH="0" baseline="0" noProof="0" dirty="0">
                <a:ln>
                  <a:noFill/>
                </a:ln>
                <a:solidFill>
                  <a:srgbClr val="09345A"/>
                </a:solidFill>
                <a:effectLst/>
                <a:uLnTx/>
                <a:uFillTx/>
                <a:latin typeface="Arial"/>
                <a:ea typeface="+mn-ea"/>
                <a:cs typeface="+mn-cs"/>
              </a:rPr>
              <a:t>What type of cancer (GYN vs non-GYN)?</a:t>
            </a:r>
          </a:p>
          <a:p>
            <a:pPr marL="274313" marR="0" lvl="0" indent="-274313" algn="l" defTabSz="1219170" rtl="0" eaLnBrk="1" fontAlgn="auto" latinLnBrk="0" hangingPunct="1">
              <a:lnSpc>
                <a:spcPct val="100000"/>
              </a:lnSpc>
              <a:spcBef>
                <a:spcPts val="0"/>
              </a:spcBef>
              <a:spcAft>
                <a:spcPts val="600"/>
              </a:spcAft>
              <a:buClrTx/>
              <a:buSzTx/>
              <a:buFont typeface="+mj-lt"/>
              <a:buAutoNum type="arabicPeriod"/>
              <a:tabLst/>
              <a:defRPr/>
            </a:pPr>
            <a:r>
              <a:rPr kumimoji="0" lang="en-US" sz="1800" b="1" i="0" u="none" strike="noStrike" kern="1200" cap="none" spc="0" normalizeH="0" baseline="0" noProof="0" dirty="0">
                <a:ln>
                  <a:noFill/>
                </a:ln>
                <a:solidFill>
                  <a:srgbClr val="09345A"/>
                </a:solidFill>
                <a:effectLst/>
                <a:uLnTx/>
                <a:uFillTx/>
                <a:latin typeface="Arial"/>
                <a:ea typeface="+mn-ea"/>
                <a:cs typeface="+mn-cs"/>
              </a:rPr>
              <a:t>Histologic cell type?</a:t>
            </a:r>
          </a:p>
          <a:p>
            <a:pPr marL="274313" marR="0" lvl="0" indent="-274313" algn="l" defTabSz="1219170" rtl="0" eaLnBrk="1" fontAlgn="auto" latinLnBrk="0" hangingPunct="1">
              <a:lnSpc>
                <a:spcPct val="100000"/>
              </a:lnSpc>
              <a:spcBef>
                <a:spcPts val="0"/>
              </a:spcBef>
              <a:spcAft>
                <a:spcPts val="600"/>
              </a:spcAft>
              <a:buClrTx/>
              <a:buSzTx/>
              <a:buFont typeface="+mj-lt"/>
              <a:buAutoNum type="arabicPeriod"/>
              <a:tabLst/>
              <a:defRPr/>
            </a:pPr>
            <a:r>
              <a:rPr kumimoji="0" lang="en-US" sz="1800" b="1" i="0" u="none" strike="noStrike" kern="1200" cap="none" spc="0" normalizeH="0" baseline="0" noProof="0" dirty="0">
                <a:ln>
                  <a:noFill/>
                </a:ln>
                <a:solidFill>
                  <a:srgbClr val="09345A"/>
                </a:solidFill>
                <a:effectLst/>
                <a:uLnTx/>
                <a:uFillTx/>
                <a:latin typeface="Arial"/>
                <a:ea typeface="+mn-ea"/>
                <a:cs typeface="+mn-cs"/>
              </a:rPr>
              <a:t>Grade (low grade vs high grade)?</a:t>
            </a:r>
          </a:p>
          <a:p>
            <a:pPr marL="274313" marR="0" lvl="0" indent="-274313" algn="l" defTabSz="1219170" rtl="0" eaLnBrk="1" fontAlgn="auto" latinLnBrk="0" hangingPunct="1">
              <a:lnSpc>
                <a:spcPct val="100000"/>
              </a:lnSpc>
              <a:spcBef>
                <a:spcPts val="0"/>
              </a:spcBef>
              <a:spcAft>
                <a:spcPts val="600"/>
              </a:spcAft>
              <a:buClrTx/>
              <a:buSzTx/>
              <a:buFont typeface="+mj-lt"/>
              <a:buAutoNum type="arabicPeriod"/>
              <a:tabLst/>
              <a:defRPr/>
            </a:pPr>
            <a:r>
              <a:rPr kumimoji="0" lang="en-US" sz="1800" b="1" i="0" u="none" strike="noStrike" kern="1200" cap="none" spc="0" normalizeH="0" baseline="0" noProof="0" dirty="0">
                <a:ln>
                  <a:noFill/>
                </a:ln>
                <a:solidFill>
                  <a:srgbClr val="09345A"/>
                </a:solidFill>
                <a:effectLst/>
                <a:uLnTx/>
                <a:uFillTx/>
                <a:latin typeface="Arial"/>
                <a:ea typeface="+mn-ea"/>
                <a:cs typeface="+mn-cs"/>
              </a:rPr>
              <a:t>Molecular testing</a:t>
            </a:r>
          </a:p>
        </p:txBody>
      </p:sp>
      <p:pic>
        <p:nvPicPr>
          <p:cNvPr id="21" name="Picture 20" descr="A close-up of a coin&#10;&#10;Description automatically generated">
            <a:extLst>
              <a:ext uri="{FF2B5EF4-FFF2-40B4-BE49-F238E27FC236}">
                <a16:creationId xmlns:a16="http://schemas.microsoft.com/office/drawing/2014/main" id="{3327DDAE-9BC3-49A2-9B5B-A8D511F621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23827" y="3442791"/>
            <a:ext cx="3206052" cy="2525803"/>
          </a:xfrm>
          <a:prstGeom prst="rect">
            <a:avLst/>
          </a:prstGeom>
        </p:spPr>
      </p:pic>
      <p:pic>
        <p:nvPicPr>
          <p:cNvPr id="22" name="Picture 21">
            <a:extLst>
              <a:ext uri="{FF2B5EF4-FFF2-40B4-BE49-F238E27FC236}">
                <a16:creationId xmlns:a16="http://schemas.microsoft.com/office/drawing/2014/main" id="{00D4BB30-9876-44F6-A55A-78FA950B5D9C}"/>
              </a:ext>
            </a:extLst>
          </p:cNvPr>
          <p:cNvPicPr>
            <a:picLocks noChangeAspect="1"/>
          </p:cNvPicPr>
          <p:nvPr/>
        </p:nvPicPr>
        <p:blipFill>
          <a:blip r:embed="rId5"/>
          <a:stretch>
            <a:fillRect/>
          </a:stretch>
        </p:blipFill>
        <p:spPr>
          <a:xfrm>
            <a:off x="4885120" y="3427075"/>
            <a:ext cx="3126883" cy="2541519"/>
          </a:xfrm>
          <a:prstGeom prst="rect">
            <a:avLst/>
          </a:prstGeom>
        </p:spPr>
      </p:pic>
      <p:sp>
        <p:nvSpPr>
          <p:cNvPr id="5" name="TextBox 4">
            <a:extLst>
              <a:ext uri="{FF2B5EF4-FFF2-40B4-BE49-F238E27FC236}">
                <a16:creationId xmlns:a16="http://schemas.microsoft.com/office/drawing/2014/main" id="{EE55C08D-5541-2E78-1CA0-12299076D552}"/>
              </a:ext>
            </a:extLst>
          </p:cNvPr>
          <p:cNvSpPr txBox="1"/>
          <p:nvPr/>
        </p:nvSpPr>
        <p:spPr>
          <a:xfrm>
            <a:off x="2386077" y="2597518"/>
            <a:ext cx="6177001" cy="369332"/>
          </a:xfrm>
          <a:prstGeom prst="rect">
            <a:avLst/>
          </a:prstGeom>
          <a:noFill/>
        </p:spPr>
        <p:txBody>
          <a:bodyPr wrap="square" lIns="91440" tIns="45720" rIns="91440" bIns="45720" rtlCol="0" anchor="t">
            <a:spAutoFit/>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7484F"/>
                </a:solidFill>
                <a:effectLst/>
                <a:uLnTx/>
                <a:uFillTx/>
                <a:latin typeface="Arial" panose="020B0604020202020204" pitchFamily="34" charset="0"/>
                <a:ea typeface="+mn-ea"/>
                <a:cs typeface="+mn-cs"/>
              </a:rPr>
              <a:t>56-Year-Old Woman With Abdominal Pain</a:t>
            </a:r>
            <a:endParaRPr kumimoji="0" lang="en-US" sz="1800" b="0" i="0" u="none" strike="noStrike" kern="1200" cap="none" spc="0" normalizeH="0" baseline="0" noProof="0">
              <a:ln>
                <a:noFill/>
              </a:ln>
              <a:solidFill>
                <a:srgbClr val="47484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27076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C2628D9-7EDB-D24F-A0DC-E8ABFA3F0001}"/>
              </a:ext>
            </a:extLst>
          </p:cNvPr>
          <p:cNvGrpSpPr/>
          <p:nvPr/>
        </p:nvGrpSpPr>
        <p:grpSpPr>
          <a:xfrm>
            <a:off x="379610" y="1213582"/>
            <a:ext cx="11432783" cy="5114647"/>
            <a:chOff x="374903" y="1743353"/>
            <a:chExt cx="11432783" cy="5114646"/>
          </a:xfrm>
        </p:grpSpPr>
        <p:sp>
          <p:nvSpPr>
            <p:cNvPr id="2" name="Round Same Side Corner Rectangle 1">
              <a:extLst>
                <a:ext uri="{FF2B5EF4-FFF2-40B4-BE49-F238E27FC236}">
                  <a16:creationId xmlns:a16="http://schemas.microsoft.com/office/drawing/2014/main" id="{64857067-37DF-4142-8208-84357BAF40D9}"/>
                </a:ext>
              </a:extLst>
            </p:cNvPr>
            <p:cNvSpPr/>
            <p:nvPr/>
          </p:nvSpPr>
          <p:spPr>
            <a:xfrm>
              <a:off x="374903" y="1775012"/>
              <a:ext cx="11432783" cy="5082987"/>
            </a:xfrm>
            <a:prstGeom prst="round2SameRect">
              <a:avLst>
                <a:gd name="adj1" fmla="val 5774"/>
                <a:gd name="adj2" fmla="val 0"/>
              </a:avLst>
            </a:prstGeom>
            <a:solidFill>
              <a:srgbClr val="4551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 Same Side Corner Rectangle 9">
              <a:extLst>
                <a:ext uri="{FF2B5EF4-FFF2-40B4-BE49-F238E27FC236}">
                  <a16:creationId xmlns:a16="http://schemas.microsoft.com/office/drawing/2014/main" id="{016B5BEE-7FA4-D34B-9324-BB5AEFE843E8}"/>
                </a:ext>
              </a:extLst>
            </p:cNvPr>
            <p:cNvSpPr/>
            <p:nvPr/>
          </p:nvSpPr>
          <p:spPr>
            <a:xfrm>
              <a:off x="775442" y="2150982"/>
              <a:ext cx="10631704" cy="4691075"/>
            </a:xfrm>
            <a:prstGeom prst="round2SameRect">
              <a:avLst>
                <a:gd name="adj1" fmla="val 5380"/>
                <a:gd name="adj2" fmla="val 0"/>
              </a:avLst>
            </a:prstGeom>
            <a:solidFill>
              <a:schemeClr val="bg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82999BCC-224F-0E4F-8C9B-C1C0F472586C}"/>
                </a:ext>
              </a:extLst>
            </p:cNvPr>
            <p:cNvGrpSpPr/>
            <p:nvPr/>
          </p:nvGrpSpPr>
          <p:grpSpPr>
            <a:xfrm>
              <a:off x="3868356" y="1743353"/>
              <a:ext cx="4445876" cy="739779"/>
              <a:chOff x="2039588" y="1743353"/>
              <a:chExt cx="4445876" cy="739779"/>
            </a:xfrm>
          </p:grpSpPr>
          <p:sp>
            <p:nvSpPr>
              <p:cNvPr id="54" name="Rounded Rectangle 53">
                <a:extLst>
                  <a:ext uri="{FF2B5EF4-FFF2-40B4-BE49-F238E27FC236}">
                    <a16:creationId xmlns:a16="http://schemas.microsoft.com/office/drawing/2014/main" id="{344FC24D-605E-6143-A8C5-27508F102A05}"/>
                  </a:ext>
                </a:extLst>
              </p:cNvPr>
              <p:cNvSpPr/>
              <p:nvPr/>
            </p:nvSpPr>
            <p:spPr>
              <a:xfrm>
                <a:off x="2039588" y="1877170"/>
                <a:ext cx="4445876" cy="605962"/>
              </a:xfrm>
              <a:prstGeom prst="roundRect">
                <a:avLst/>
              </a:prstGeom>
              <a:noFill/>
              <a:ln w="1270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ound Same Side Corner Rectangle 8">
                <a:extLst>
                  <a:ext uri="{FF2B5EF4-FFF2-40B4-BE49-F238E27FC236}">
                    <a16:creationId xmlns:a16="http://schemas.microsoft.com/office/drawing/2014/main" id="{514FC6F8-2306-464D-BBA4-F160DE3EAEB0}"/>
                  </a:ext>
                </a:extLst>
              </p:cNvPr>
              <p:cNvSpPr/>
              <p:nvPr/>
            </p:nvSpPr>
            <p:spPr>
              <a:xfrm rot="10800000">
                <a:off x="2532200" y="1743353"/>
                <a:ext cx="3460653" cy="34230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5" name="Group 24">
                <a:extLst>
                  <a:ext uri="{FF2B5EF4-FFF2-40B4-BE49-F238E27FC236}">
                    <a16:creationId xmlns:a16="http://schemas.microsoft.com/office/drawing/2014/main" id="{0A9BDD7B-98B9-B54A-960B-1CC1F74D507F}"/>
                  </a:ext>
                </a:extLst>
              </p:cNvPr>
              <p:cNvGrpSpPr/>
              <p:nvPr/>
            </p:nvGrpSpPr>
            <p:grpSpPr>
              <a:xfrm flipH="1">
                <a:off x="2679803" y="1840341"/>
                <a:ext cx="3240318" cy="53773"/>
                <a:chOff x="2841171" y="1840341"/>
                <a:chExt cx="3240318" cy="53773"/>
              </a:xfrm>
            </p:grpSpPr>
            <p:sp>
              <p:nvSpPr>
                <p:cNvPr id="23" name="Rounded Rectangle 22">
                  <a:extLst>
                    <a:ext uri="{FF2B5EF4-FFF2-40B4-BE49-F238E27FC236}">
                      <a16:creationId xmlns:a16="http://schemas.microsoft.com/office/drawing/2014/main" id="{F701AEF8-6AAF-F944-A774-BCFEF6ECAD77}"/>
                    </a:ext>
                  </a:extLst>
                </p:cNvPr>
                <p:cNvSpPr/>
                <p:nvPr/>
              </p:nvSpPr>
              <p:spPr>
                <a:xfrm>
                  <a:off x="2841171" y="1840341"/>
                  <a:ext cx="2073082"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Rounded Rectangle 23">
                  <a:extLst>
                    <a:ext uri="{FF2B5EF4-FFF2-40B4-BE49-F238E27FC236}">
                      <a16:creationId xmlns:a16="http://schemas.microsoft.com/office/drawing/2014/main" id="{4249DB5C-3B8C-ED49-95CB-2BAF51007243}"/>
                    </a:ext>
                  </a:extLst>
                </p:cNvPr>
                <p:cNvSpPr/>
                <p:nvPr/>
              </p:nvSpPr>
              <p:spPr>
                <a:xfrm>
                  <a:off x="5061860" y="1840341"/>
                  <a:ext cx="1019629" cy="5377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sp>
          <p:nvSpPr>
            <p:cNvPr id="17" name="TextBox 16">
              <a:extLst>
                <a:ext uri="{FF2B5EF4-FFF2-40B4-BE49-F238E27FC236}">
                  <a16:creationId xmlns:a16="http://schemas.microsoft.com/office/drawing/2014/main" id="{6586262A-8A40-B644-A358-0FD3C8400A48}"/>
                </a:ext>
              </a:extLst>
            </p:cNvPr>
            <p:cNvSpPr txBox="1"/>
            <p:nvPr/>
          </p:nvSpPr>
          <p:spPr>
            <a:xfrm>
              <a:off x="2381371" y="3127287"/>
              <a:ext cx="6177002" cy="369332"/>
            </a:xfrm>
            <a:prstGeom prst="rect">
              <a:avLst/>
            </a:prstGeom>
            <a:noFill/>
          </p:spPr>
          <p:txBody>
            <a:bodyPr wrap="square" lIns="91440" tIns="45720" rIns="91440" bIns="45720" rtlCol="0" anchor="t">
              <a:spAutoFit/>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7484F"/>
                  </a:solidFill>
                  <a:effectLst/>
                  <a:uLnTx/>
                  <a:uFillTx/>
                  <a:latin typeface="Arial" panose="020B0604020202020204" pitchFamily="34" charset="0"/>
                  <a:ea typeface="+mn-ea"/>
                  <a:cs typeface="+mn-cs"/>
                </a:rPr>
                <a:t>56-Year-Old Woman With Abdominal Pain</a:t>
              </a:r>
              <a:endParaRPr kumimoji="0" lang="en-US" sz="1800" b="0" i="0" u="none" strike="noStrike" kern="1200" cap="none" spc="0" normalizeH="0" baseline="0" noProof="0">
                <a:ln>
                  <a:noFill/>
                </a:ln>
                <a:solidFill>
                  <a:srgbClr val="47484F"/>
                </a:solidFill>
                <a:effectLst/>
                <a:uLnTx/>
                <a:uFillTx/>
                <a:latin typeface="Arial" panose="020B0604020202020204" pitchFamily="34" charset="0"/>
                <a:ea typeface="+mn-ea"/>
                <a:cs typeface="+mn-cs"/>
              </a:endParaRPr>
            </a:p>
          </p:txBody>
        </p:sp>
      </p:grpSp>
      <p:sp>
        <p:nvSpPr>
          <p:cNvPr id="3" name="Title 2">
            <a:extLst>
              <a:ext uri="{FF2B5EF4-FFF2-40B4-BE49-F238E27FC236}">
                <a16:creationId xmlns:a16="http://schemas.microsoft.com/office/drawing/2014/main" id="{CE277A00-6C6E-43D8-8032-3376F6394B13}"/>
              </a:ext>
            </a:extLst>
          </p:cNvPr>
          <p:cNvSpPr>
            <a:spLocks noGrp="1"/>
          </p:cNvSpPr>
          <p:nvPr>
            <p:ph type="title"/>
          </p:nvPr>
        </p:nvSpPr>
        <p:spPr/>
        <p:txBody>
          <a:bodyPr>
            <a:normAutofit/>
          </a:bodyPr>
          <a:lstStyle/>
          <a:p>
            <a:r>
              <a:rPr lang="en-US" b="1" dirty="0">
                <a:latin typeface="+mn-lt"/>
              </a:rPr>
              <a:t>Case Study</a:t>
            </a:r>
            <a:endParaRPr lang="en-US" b="1" i="1" dirty="0">
              <a:latin typeface="+mn-lt"/>
            </a:endParaRPr>
          </a:p>
        </p:txBody>
      </p:sp>
      <p:sp>
        <p:nvSpPr>
          <p:cNvPr id="4" name="Text Placeholder 3">
            <a:extLst>
              <a:ext uri="{FF2B5EF4-FFF2-40B4-BE49-F238E27FC236}">
                <a16:creationId xmlns:a16="http://schemas.microsoft.com/office/drawing/2014/main" id="{EA09C689-078D-4319-A0BA-B3CCB5AD47F3}"/>
              </a:ext>
            </a:extLst>
          </p:cNvPr>
          <p:cNvSpPr>
            <a:spLocks noGrp="1"/>
          </p:cNvSpPr>
          <p:nvPr>
            <p:ph type="body" sz="quarter" idx="14"/>
          </p:nvPr>
        </p:nvSpPr>
        <p:spPr>
          <a:xfrm>
            <a:off x="2" y="6438901"/>
            <a:ext cx="12191999" cy="278332"/>
          </a:xfrm>
        </p:spPr>
        <p:txBody>
          <a:bodyPr/>
          <a:lstStyle/>
          <a:p>
            <a:r>
              <a:rPr lang="en-US">
                <a:latin typeface="+mn-lt"/>
              </a:rPr>
              <a:t>FIGO, </a:t>
            </a:r>
            <a:r>
              <a:rPr lang="en-GB" b="0" i="0">
                <a:solidFill>
                  <a:srgbClr val="4D5156"/>
                </a:solidFill>
                <a:effectLst/>
                <a:latin typeface="+mn-lt"/>
              </a:rPr>
              <a:t>International Federation of </a:t>
            </a:r>
            <a:r>
              <a:rPr lang="en-GB" b="0" i="0" err="1">
                <a:solidFill>
                  <a:srgbClr val="4D5156"/>
                </a:solidFill>
                <a:effectLst/>
                <a:latin typeface="+mn-lt"/>
              </a:rPr>
              <a:t>Gynecology</a:t>
            </a:r>
            <a:r>
              <a:rPr lang="en-GB" b="0" i="0">
                <a:solidFill>
                  <a:srgbClr val="4D5156"/>
                </a:solidFill>
                <a:effectLst/>
                <a:latin typeface="+mn-lt"/>
              </a:rPr>
              <a:t> and Obstetrics; </a:t>
            </a:r>
            <a:r>
              <a:rPr lang="en-US">
                <a:latin typeface="+mn-lt"/>
              </a:rPr>
              <a:t>OC, ovarian cancer.</a:t>
            </a:r>
          </a:p>
        </p:txBody>
      </p:sp>
      <p:graphicFrame>
        <p:nvGraphicFramePr>
          <p:cNvPr id="15" name="Table 7">
            <a:extLst>
              <a:ext uri="{FF2B5EF4-FFF2-40B4-BE49-F238E27FC236}">
                <a16:creationId xmlns:a16="http://schemas.microsoft.com/office/drawing/2014/main" id="{CD6384B3-2326-41EC-93F7-8C09FEE7706E}"/>
              </a:ext>
            </a:extLst>
          </p:cNvPr>
          <p:cNvGraphicFramePr>
            <a:graphicFrameLocks noGrp="1"/>
          </p:cNvGraphicFramePr>
          <p:nvPr/>
        </p:nvGraphicFramePr>
        <p:xfrm>
          <a:off x="780147" y="3549555"/>
          <a:ext cx="4133599" cy="2697480"/>
        </p:xfrm>
        <a:graphic>
          <a:graphicData uri="http://schemas.openxmlformats.org/drawingml/2006/table">
            <a:tbl>
              <a:tblPr firstRow="1" bandRow="1">
                <a:tableStyleId>{5C22544A-7EE6-4342-B048-85BDC9FD1C3A}</a:tableStyleId>
              </a:tblPr>
              <a:tblGrid>
                <a:gridCol w="4133599">
                  <a:extLst>
                    <a:ext uri="{9D8B030D-6E8A-4147-A177-3AD203B41FA5}">
                      <a16:colId xmlns:a16="http://schemas.microsoft.com/office/drawing/2014/main" val="2724245921"/>
                    </a:ext>
                  </a:extLst>
                </a:gridCol>
              </a:tblGrid>
              <a:tr h="2651760">
                <a:tc>
                  <a:txBody>
                    <a:bodyPr/>
                    <a:lstStyle/>
                    <a:p>
                      <a:pPr marL="0" marR="0" lvl="0" indent="0" algn="l" defTabSz="457200" rtl="0" eaLnBrk="1" fontAlgn="ctr" latinLnBrk="0" hangingPunct="1">
                        <a:lnSpc>
                          <a:spcPct val="100000"/>
                        </a:lnSpc>
                        <a:spcBef>
                          <a:spcPts val="0"/>
                        </a:spcBef>
                        <a:spcAft>
                          <a:spcPts val="0"/>
                        </a:spcAft>
                        <a:buClr>
                          <a:schemeClr val="accent6"/>
                        </a:buClr>
                        <a:buSzTx/>
                        <a:buFont typeface="Wingdings" panose="05000000000000000000" pitchFamily="2" charset="2"/>
                        <a:buNone/>
                        <a:tabLst/>
                        <a:defRPr/>
                      </a:pPr>
                      <a:r>
                        <a:rPr kumimoji="0" lang="en-US" sz="1900" b="1"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Presentation:</a:t>
                      </a:r>
                    </a:p>
                    <a:p>
                      <a:pPr marL="285750" marR="0" lvl="0" indent="-285750" algn="l" defTabSz="457200" rtl="0" eaLnBrk="1" fontAlgn="ctr" latinLnBrk="0" hangingPunct="1">
                        <a:lnSpc>
                          <a:spcPct val="100000"/>
                        </a:lnSpc>
                        <a:spcBef>
                          <a:spcPts val="0"/>
                        </a:spcBef>
                        <a:spcAft>
                          <a:spcPts val="0"/>
                        </a:spcAft>
                        <a:buClr>
                          <a:schemeClr val="accent6"/>
                        </a:buClr>
                        <a:buSzTx/>
                        <a:buFont typeface="Wingdings" panose="05000000000000000000" pitchFamily="2" charset="2"/>
                        <a:buChar char="§"/>
                        <a:tabLst/>
                        <a:defRPr/>
                      </a:pPr>
                      <a:r>
                        <a:rPr kumimoji="0" lang="en-US" sz="19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65 kg; platelet count 240,000</a:t>
                      </a:r>
                    </a:p>
                    <a:p>
                      <a:pPr marL="285750" marR="0" lvl="0" indent="-285750" algn="l" defTabSz="457200" rtl="0" eaLnBrk="1" fontAlgn="ctr" latinLnBrk="0" hangingPunct="1">
                        <a:lnSpc>
                          <a:spcPct val="100000"/>
                        </a:lnSpc>
                        <a:spcBef>
                          <a:spcPts val="0"/>
                        </a:spcBef>
                        <a:spcAft>
                          <a:spcPts val="0"/>
                        </a:spcAft>
                        <a:buClr>
                          <a:schemeClr val="accent6"/>
                        </a:buClr>
                        <a:buSzTx/>
                        <a:buFont typeface="Wingdings" panose="05000000000000000000" pitchFamily="2" charset="2"/>
                        <a:buChar char="§"/>
                        <a:tabLst/>
                        <a:defRPr/>
                      </a:pPr>
                      <a:r>
                        <a:rPr kumimoji="0" lang="en-US" sz="19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CA-125: 2257 IU/mL</a:t>
                      </a:r>
                    </a:p>
                    <a:p>
                      <a:pPr marL="285750" marR="0" lvl="0" indent="-285750" algn="l" defTabSz="457200" rtl="0" eaLnBrk="1" fontAlgn="ctr" latinLnBrk="0" hangingPunct="1">
                        <a:lnSpc>
                          <a:spcPct val="100000"/>
                        </a:lnSpc>
                        <a:spcBef>
                          <a:spcPts val="0"/>
                        </a:spcBef>
                        <a:spcAft>
                          <a:spcPts val="0"/>
                        </a:spcAft>
                        <a:buClr>
                          <a:schemeClr val="accent6"/>
                        </a:buClr>
                        <a:buSzTx/>
                        <a:buFont typeface="Wingdings" panose="05000000000000000000" pitchFamily="2" charset="2"/>
                        <a:buChar char="§"/>
                        <a:tabLst/>
                        <a:defRPr/>
                      </a:pPr>
                      <a:r>
                        <a:rPr kumimoji="0" lang="en-US" sz="19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ECOG PS 0</a:t>
                      </a:r>
                    </a:p>
                    <a:p>
                      <a:pPr marL="285750" marR="0" lvl="0" indent="-285750" algn="l" defTabSz="457200" rtl="0" eaLnBrk="1" fontAlgn="ctr" latinLnBrk="0" hangingPunct="1">
                        <a:lnSpc>
                          <a:spcPct val="100000"/>
                        </a:lnSpc>
                        <a:spcBef>
                          <a:spcPts val="0"/>
                        </a:spcBef>
                        <a:spcAft>
                          <a:spcPts val="0"/>
                        </a:spcAft>
                        <a:buClr>
                          <a:schemeClr val="accent6"/>
                        </a:buClr>
                        <a:buSzTx/>
                        <a:buFont typeface="Wingdings" panose="05000000000000000000" pitchFamily="2" charset="2"/>
                        <a:buChar char="§"/>
                        <a:tabLst/>
                        <a:defRPr/>
                      </a:pPr>
                      <a:r>
                        <a:rPr kumimoji="0" lang="en-US" sz="19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Hypertension controlled</a:t>
                      </a:r>
                    </a:p>
                    <a:p>
                      <a:pPr marL="285750" marR="0" lvl="0" indent="-285750" algn="l" defTabSz="457200" rtl="0" eaLnBrk="1" fontAlgn="ctr" latinLnBrk="0" hangingPunct="1">
                        <a:lnSpc>
                          <a:spcPct val="100000"/>
                        </a:lnSpc>
                        <a:spcBef>
                          <a:spcPts val="0"/>
                        </a:spcBef>
                        <a:spcAft>
                          <a:spcPts val="0"/>
                        </a:spcAft>
                        <a:buClr>
                          <a:schemeClr val="accent6"/>
                        </a:buClr>
                        <a:buSzTx/>
                        <a:buFont typeface="Wingdings" panose="05000000000000000000" pitchFamily="2" charset="2"/>
                        <a:buChar char="§"/>
                        <a:tabLst/>
                        <a:defRPr/>
                      </a:pPr>
                      <a:r>
                        <a:rPr kumimoji="0" lang="en-US" sz="19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Relevant personal history of diverticulitis</a:t>
                      </a:r>
                    </a:p>
                    <a:p>
                      <a:pPr marL="285750" marR="0" lvl="0" indent="-285750" algn="l" defTabSz="457200" rtl="0" eaLnBrk="1" fontAlgn="ctr" latinLnBrk="0" hangingPunct="1">
                        <a:lnSpc>
                          <a:spcPct val="100000"/>
                        </a:lnSpc>
                        <a:spcBef>
                          <a:spcPts val="0"/>
                        </a:spcBef>
                        <a:spcAft>
                          <a:spcPts val="0"/>
                        </a:spcAft>
                        <a:buClr>
                          <a:schemeClr val="accent6"/>
                        </a:buClr>
                        <a:buSzTx/>
                        <a:buFont typeface="Wingdings" panose="05000000000000000000" pitchFamily="2" charset="2"/>
                        <a:buChar char="§"/>
                        <a:tabLst/>
                        <a:defRPr/>
                      </a:pPr>
                      <a:r>
                        <a:rPr kumimoji="0" lang="en-US" sz="19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Aunt with breast cancer at 39 years of age</a:t>
                      </a:r>
                    </a:p>
                  </a:txBody>
                  <a:tcPr anchor="ctr">
                    <a:solidFill>
                      <a:schemeClr val="bg1">
                        <a:lumMod val="95000"/>
                      </a:schemeClr>
                    </a:solidFill>
                  </a:tcPr>
                </a:tc>
                <a:extLst>
                  <a:ext uri="{0D108BD9-81ED-4DB2-BD59-A6C34878D82A}">
                    <a16:rowId xmlns:a16="http://schemas.microsoft.com/office/drawing/2014/main" val="677862991"/>
                  </a:ext>
                </a:extLst>
              </a:tr>
            </a:tbl>
          </a:graphicData>
        </a:graphic>
      </p:graphicFrame>
      <p:pic>
        <p:nvPicPr>
          <p:cNvPr id="1026" name="Picture 2">
            <a:extLst>
              <a:ext uri="{FF2B5EF4-FFF2-40B4-BE49-F238E27FC236}">
                <a16:creationId xmlns:a16="http://schemas.microsoft.com/office/drawing/2014/main" id="{B3344A7E-5462-4DBC-9F90-0B392CF11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051" y="2116953"/>
            <a:ext cx="1310123" cy="131012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5D0AD8D-A910-4A1F-A9AF-BADAE056E440}"/>
              </a:ext>
            </a:extLst>
          </p:cNvPr>
          <p:cNvSpPr txBox="1"/>
          <p:nvPr/>
        </p:nvSpPr>
        <p:spPr>
          <a:xfrm>
            <a:off x="5435513" y="3676892"/>
            <a:ext cx="5454572" cy="2308324"/>
          </a:xfrm>
          <a:prstGeom prst="rect">
            <a:avLst/>
          </a:prstGeom>
          <a:solidFill>
            <a:srgbClr val="116EA7">
              <a:alpha val="10196"/>
            </a:srgb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9345A"/>
                </a:solidFill>
                <a:effectLst/>
                <a:uLnTx/>
                <a:uFillTx/>
                <a:latin typeface="Arial"/>
                <a:ea typeface="+mn-ea"/>
                <a:cs typeface="+mn-cs"/>
              </a:rPr>
              <a:t>Diagnostic Work-Up</a:t>
            </a:r>
          </a:p>
          <a:p>
            <a:pPr marL="285744" marR="0" lvl="0" indent="-285744" algn="l" defTabSz="121917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srgbClr val="09345A"/>
                </a:solidFill>
                <a:effectLst/>
                <a:uLnTx/>
                <a:uFillTx/>
                <a:latin typeface="Arial"/>
                <a:ea typeface="+mn-ea"/>
                <a:cs typeface="+mn-cs"/>
              </a:rPr>
              <a:t>High-grade serous OC</a:t>
            </a:r>
          </a:p>
          <a:p>
            <a:pPr marL="285744" marR="0" lvl="0" indent="-285744" algn="l" defTabSz="121917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srgbClr val="09345A"/>
                </a:solidFill>
                <a:effectLst/>
                <a:uLnTx/>
                <a:uFillTx/>
                <a:latin typeface="Arial"/>
                <a:ea typeface="+mn-ea"/>
                <a:cs typeface="+mn-cs"/>
              </a:rPr>
              <a:t>FIGO stage IIIC</a:t>
            </a:r>
          </a:p>
          <a:p>
            <a:pPr marL="285744" marR="0" lvl="0" indent="-28574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09345A"/>
              </a:solidFill>
              <a:effectLst/>
              <a:uLnTx/>
              <a:uFillTx/>
              <a:latin typeface="Arial"/>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9345A"/>
                </a:solidFill>
                <a:effectLst/>
                <a:uLnTx/>
                <a:uFillTx/>
                <a:latin typeface="Arial"/>
                <a:ea typeface="+mn-ea"/>
                <a:cs typeface="+mn-cs"/>
              </a:rPr>
              <a:t>Germline Panel Testing </a:t>
            </a:r>
          </a:p>
          <a:p>
            <a:pPr marL="285744" marR="0" lvl="0" indent="-285744" algn="l" defTabSz="121917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srgbClr val="09345A"/>
                </a:solidFill>
                <a:effectLst/>
                <a:uLnTx/>
                <a:uFillTx/>
                <a:latin typeface="Arial"/>
                <a:ea typeface="+mn-ea"/>
                <a:cs typeface="+mn-cs"/>
              </a:rPr>
              <a:t>Confirmed </a:t>
            </a:r>
            <a:r>
              <a:rPr kumimoji="0" lang="en-US" sz="1800" b="1" i="0" u="none" strike="noStrike" kern="1200" cap="none" spc="0" normalizeH="0" baseline="0" noProof="0" dirty="0" err="1">
                <a:ln>
                  <a:noFill/>
                </a:ln>
                <a:solidFill>
                  <a:srgbClr val="FF0000"/>
                </a:solidFill>
                <a:effectLst/>
                <a:uLnTx/>
                <a:uFillTx/>
                <a:latin typeface="Arial"/>
                <a:ea typeface="+mn-ea"/>
                <a:cs typeface="+mn-cs"/>
              </a:rPr>
              <a:t>g</a:t>
            </a:r>
            <a:r>
              <a:rPr kumimoji="0" lang="en-US" sz="1800" b="1" i="1" u="none" strike="noStrike" kern="1200" cap="none" spc="0" normalizeH="0" baseline="0" noProof="0" dirty="0" err="1">
                <a:ln>
                  <a:noFill/>
                </a:ln>
                <a:solidFill>
                  <a:srgbClr val="FF0000"/>
                </a:solidFill>
                <a:effectLst/>
                <a:uLnTx/>
                <a:uFillTx/>
                <a:latin typeface="Arial"/>
                <a:ea typeface="+mn-ea"/>
                <a:cs typeface="+mn-cs"/>
              </a:rPr>
              <a:t>BRCA</a:t>
            </a:r>
            <a:r>
              <a:rPr kumimoji="0" lang="en-US" sz="1800" b="1" i="0" u="none" strike="noStrike" kern="1200" cap="none" spc="0" normalizeH="0" baseline="0" noProof="0" dirty="0" err="1">
                <a:ln>
                  <a:noFill/>
                </a:ln>
                <a:solidFill>
                  <a:srgbClr val="09345A"/>
                </a:solidFill>
                <a:effectLst/>
                <a:uLnTx/>
                <a:uFillTx/>
                <a:latin typeface="Arial"/>
                <a:ea typeface="+mn-ea"/>
                <a:cs typeface="+mn-cs"/>
              </a:rPr>
              <a:t>wt</a:t>
            </a:r>
            <a:r>
              <a:rPr kumimoji="0" lang="en-US" sz="1800" b="1" i="0" u="none" strike="noStrike" kern="1200" cap="none" spc="0" normalizeH="0" baseline="0" noProof="0" dirty="0">
                <a:ln>
                  <a:noFill/>
                </a:ln>
                <a:solidFill>
                  <a:srgbClr val="09345A"/>
                </a:solidFill>
                <a:effectLst/>
                <a:uLnTx/>
                <a:uFillTx/>
                <a:latin typeface="Arial"/>
                <a:ea typeface="+mn-ea"/>
                <a:cs typeface="+mn-cs"/>
              </a:rPr>
              <a:t>; </a:t>
            </a:r>
            <a:r>
              <a:rPr kumimoji="0" lang="en-US" sz="1800" b="1" i="0" u="none" strike="noStrike" kern="1200" cap="none" spc="0" normalizeH="0" baseline="0" noProof="0" dirty="0">
                <a:ln>
                  <a:noFill/>
                </a:ln>
                <a:solidFill>
                  <a:srgbClr val="FF0000"/>
                </a:solidFill>
                <a:effectLst/>
                <a:uLnTx/>
                <a:uFillTx/>
                <a:latin typeface="Arial"/>
                <a:ea typeface="+mn-ea"/>
                <a:cs typeface="+mn-cs"/>
              </a:rPr>
              <a:t>HRD</a:t>
            </a:r>
            <a:r>
              <a:rPr kumimoji="0" lang="en-US" sz="1800" b="1" i="0" u="none" strike="noStrike" kern="1200" cap="none" spc="0" normalizeH="0" baseline="0" noProof="0" dirty="0">
                <a:ln>
                  <a:noFill/>
                </a:ln>
                <a:solidFill>
                  <a:srgbClr val="09345A"/>
                </a:solidFill>
                <a:effectLst/>
                <a:uLnTx/>
                <a:uFillTx/>
                <a:latin typeface="Arial"/>
                <a:ea typeface="+mn-ea"/>
                <a:cs typeface="+mn-cs"/>
              </a:rPr>
              <a:t> score 44, </a:t>
            </a:r>
            <a:r>
              <a:rPr kumimoji="0" lang="en-US" sz="1800" b="1" i="0" u="none" strike="noStrike" kern="1200" cap="none" spc="0" normalizeH="0" baseline="0" noProof="0" dirty="0">
                <a:ln>
                  <a:noFill/>
                </a:ln>
                <a:solidFill>
                  <a:srgbClr val="FF0000"/>
                </a:solidFill>
                <a:effectLst/>
                <a:uLnTx/>
                <a:uFillTx/>
                <a:latin typeface="Arial"/>
                <a:ea typeface="+mn-ea"/>
                <a:cs typeface="+mn-cs"/>
              </a:rPr>
              <a:t>HER2</a:t>
            </a:r>
            <a:r>
              <a:rPr kumimoji="0" lang="en-US" sz="1800" b="1" i="0" u="none" strike="noStrike" kern="1200" cap="none" spc="0" normalizeH="0" baseline="0" noProof="0" dirty="0">
                <a:ln>
                  <a:noFill/>
                </a:ln>
                <a:solidFill>
                  <a:srgbClr val="09345A"/>
                </a:solidFill>
                <a:effectLst/>
                <a:uLnTx/>
                <a:uFillTx/>
                <a:latin typeface="Arial"/>
                <a:ea typeface="+mn-ea"/>
                <a:cs typeface="+mn-cs"/>
              </a:rPr>
              <a:t> IHC 1+, </a:t>
            </a:r>
            <a:r>
              <a:rPr kumimoji="0" lang="en-US" sz="1800" b="1" i="0" u="none" strike="noStrike" kern="1200" cap="none" spc="0" normalizeH="0" baseline="0" noProof="0" dirty="0">
                <a:ln>
                  <a:noFill/>
                </a:ln>
                <a:solidFill>
                  <a:srgbClr val="FF0000"/>
                </a:solidFill>
                <a:effectLst/>
                <a:uLnTx/>
                <a:uFillTx/>
                <a:latin typeface="Arial"/>
                <a:ea typeface="+mn-ea"/>
                <a:cs typeface="+mn-cs"/>
              </a:rPr>
              <a:t>FR-alpha</a:t>
            </a:r>
            <a:r>
              <a:rPr kumimoji="0" lang="en-US" sz="1800" b="1" i="0" u="none" strike="noStrike" kern="1200" cap="none" spc="0" normalizeH="0" baseline="0" noProof="0" dirty="0">
                <a:ln>
                  <a:noFill/>
                </a:ln>
                <a:solidFill>
                  <a:srgbClr val="09345A"/>
                </a:solidFill>
                <a:effectLst/>
                <a:uLnTx/>
                <a:uFillTx/>
                <a:latin typeface="Arial"/>
                <a:ea typeface="+mn-ea"/>
                <a:cs typeface="+mn-cs"/>
              </a:rPr>
              <a:t> 70% 2+, </a:t>
            </a:r>
            <a:r>
              <a:rPr kumimoji="0" lang="en-US" sz="1800" b="1" i="0" u="none" strike="noStrike" kern="1200" cap="none" spc="0" normalizeH="0" baseline="0" noProof="0" dirty="0">
                <a:ln>
                  <a:noFill/>
                </a:ln>
                <a:solidFill>
                  <a:srgbClr val="FF0000"/>
                </a:solidFill>
                <a:effectLst/>
                <a:uLnTx/>
                <a:uFillTx/>
                <a:latin typeface="Arial"/>
                <a:ea typeface="+mn-ea"/>
                <a:cs typeface="+mn-cs"/>
              </a:rPr>
              <a:t>PD-L1</a:t>
            </a:r>
            <a:r>
              <a:rPr kumimoji="0" lang="en-US" sz="1800" b="1" i="0" u="none" strike="noStrike" kern="1200" cap="none" spc="0" normalizeH="0" baseline="0" noProof="0" dirty="0">
                <a:ln>
                  <a:noFill/>
                </a:ln>
                <a:solidFill>
                  <a:srgbClr val="09345A"/>
                </a:solidFill>
                <a:effectLst/>
                <a:uLnTx/>
                <a:uFillTx/>
                <a:latin typeface="Arial"/>
                <a:ea typeface="+mn-ea"/>
                <a:cs typeface="+mn-cs"/>
              </a:rPr>
              <a:t> CPS 6</a:t>
            </a:r>
          </a:p>
          <a:p>
            <a:pPr marL="285744" marR="0" lvl="0" indent="-285744" algn="l" defTabSz="121917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srgbClr val="09345A"/>
                </a:solidFill>
                <a:effectLst/>
                <a:uLnTx/>
                <a:uFillTx/>
                <a:latin typeface="Arial"/>
                <a:ea typeface="+mn-ea"/>
                <a:cs typeface="+mn-cs"/>
              </a:rPr>
              <a:t>Surgeon recommends neoadjuvant therapy</a:t>
            </a:r>
          </a:p>
        </p:txBody>
      </p:sp>
    </p:spTree>
    <p:extLst>
      <p:ext uri="{BB962C8B-B14F-4D97-AF65-F5344CB8AC3E}">
        <p14:creationId xmlns:p14="http://schemas.microsoft.com/office/powerpoint/2010/main" val="724415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C2628D9-7EDB-D24F-A0DC-E8ABFA3F0001}"/>
              </a:ext>
            </a:extLst>
          </p:cNvPr>
          <p:cNvGrpSpPr/>
          <p:nvPr/>
        </p:nvGrpSpPr>
        <p:grpSpPr>
          <a:xfrm>
            <a:off x="379610" y="1213582"/>
            <a:ext cx="11432783" cy="5114647"/>
            <a:chOff x="374903" y="1743353"/>
            <a:chExt cx="11432783" cy="5114646"/>
          </a:xfrm>
        </p:grpSpPr>
        <p:sp>
          <p:nvSpPr>
            <p:cNvPr id="2" name="Round Same Side Corner Rectangle 1">
              <a:extLst>
                <a:ext uri="{FF2B5EF4-FFF2-40B4-BE49-F238E27FC236}">
                  <a16:creationId xmlns:a16="http://schemas.microsoft.com/office/drawing/2014/main" id="{64857067-37DF-4142-8208-84357BAF40D9}"/>
                </a:ext>
              </a:extLst>
            </p:cNvPr>
            <p:cNvSpPr/>
            <p:nvPr/>
          </p:nvSpPr>
          <p:spPr>
            <a:xfrm>
              <a:off x="374903" y="1775012"/>
              <a:ext cx="11432783" cy="5082987"/>
            </a:xfrm>
            <a:prstGeom prst="round2SameRect">
              <a:avLst>
                <a:gd name="adj1" fmla="val 5774"/>
                <a:gd name="adj2" fmla="val 0"/>
              </a:avLst>
            </a:prstGeom>
            <a:solidFill>
              <a:srgbClr val="4551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 Same Side Corner Rectangle 9">
              <a:extLst>
                <a:ext uri="{FF2B5EF4-FFF2-40B4-BE49-F238E27FC236}">
                  <a16:creationId xmlns:a16="http://schemas.microsoft.com/office/drawing/2014/main" id="{016B5BEE-7FA4-D34B-9324-BB5AEFE843E8}"/>
                </a:ext>
              </a:extLst>
            </p:cNvPr>
            <p:cNvSpPr/>
            <p:nvPr/>
          </p:nvSpPr>
          <p:spPr>
            <a:xfrm>
              <a:off x="775442" y="2150982"/>
              <a:ext cx="10631704" cy="4691075"/>
            </a:xfrm>
            <a:prstGeom prst="round2SameRect">
              <a:avLst>
                <a:gd name="adj1" fmla="val 5380"/>
                <a:gd name="adj2" fmla="val 0"/>
              </a:avLst>
            </a:prstGeom>
            <a:solidFill>
              <a:schemeClr val="bg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82999BCC-224F-0E4F-8C9B-C1C0F472586C}"/>
                </a:ext>
              </a:extLst>
            </p:cNvPr>
            <p:cNvGrpSpPr/>
            <p:nvPr/>
          </p:nvGrpSpPr>
          <p:grpSpPr>
            <a:xfrm>
              <a:off x="3868356" y="1743353"/>
              <a:ext cx="4445876" cy="739779"/>
              <a:chOff x="2039588" y="1743353"/>
              <a:chExt cx="4445876" cy="739779"/>
            </a:xfrm>
          </p:grpSpPr>
          <p:sp>
            <p:nvSpPr>
              <p:cNvPr id="54" name="Rounded Rectangle 53">
                <a:extLst>
                  <a:ext uri="{FF2B5EF4-FFF2-40B4-BE49-F238E27FC236}">
                    <a16:creationId xmlns:a16="http://schemas.microsoft.com/office/drawing/2014/main" id="{344FC24D-605E-6143-A8C5-27508F102A05}"/>
                  </a:ext>
                </a:extLst>
              </p:cNvPr>
              <p:cNvSpPr/>
              <p:nvPr/>
            </p:nvSpPr>
            <p:spPr>
              <a:xfrm>
                <a:off x="2039588" y="1877170"/>
                <a:ext cx="4445876" cy="605962"/>
              </a:xfrm>
              <a:prstGeom prst="roundRect">
                <a:avLst/>
              </a:prstGeom>
              <a:noFill/>
              <a:ln w="1270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ound Same Side Corner Rectangle 8">
                <a:extLst>
                  <a:ext uri="{FF2B5EF4-FFF2-40B4-BE49-F238E27FC236}">
                    <a16:creationId xmlns:a16="http://schemas.microsoft.com/office/drawing/2014/main" id="{514FC6F8-2306-464D-BBA4-F160DE3EAEB0}"/>
                  </a:ext>
                </a:extLst>
              </p:cNvPr>
              <p:cNvSpPr/>
              <p:nvPr/>
            </p:nvSpPr>
            <p:spPr>
              <a:xfrm rot="10800000">
                <a:off x="2532200" y="1743353"/>
                <a:ext cx="3460653" cy="34230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5" name="Group 24">
                <a:extLst>
                  <a:ext uri="{FF2B5EF4-FFF2-40B4-BE49-F238E27FC236}">
                    <a16:creationId xmlns:a16="http://schemas.microsoft.com/office/drawing/2014/main" id="{0A9BDD7B-98B9-B54A-960B-1CC1F74D507F}"/>
                  </a:ext>
                </a:extLst>
              </p:cNvPr>
              <p:cNvGrpSpPr/>
              <p:nvPr/>
            </p:nvGrpSpPr>
            <p:grpSpPr>
              <a:xfrm flipH="1">
                <a:off x="2679803" y="1840341"/>
                <a:ext cx="3240318" cy="53773"/>
                <a:chOff x="2841171" y="1840341"/>
                <a:chExt cx="3240318" cy="53773"/>
              </a:xfrm>
            </p:grpSpPr>
            <p:sp>
              <p:nvSpPr>
                <p:cNvPr id="23" name="Rounded Rectangle 22">
                  <a:extLst>
                    <a:ext uri="{FF2B5EF4-FFF2-40B4-BE49-F238E27FC236}">
                      <a16:creationId xmlns:a16="http://schemas.microsoft.com/office/drawing/2014/main" id="{F701AEF8-6AAF-F944-A774-BCFEF6ECAD77}"/>
                    </a:ext>
                  </a:extLst>
                </p:cNvPr>
                <p:cNvSpPr/>
                <p:nvPr/>
              </p:nvSpPr>
              <p:spPr>
                <a:xfrm>
                  <a:off x="2841171" y="1840341"/>
                  <a:ext cx="2073082"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Rounded Rectangle 23">
                  <a:extLst>
                    <a:ext uri="{FF2B5EF4-FFF2-40B4-BE49-F238E27FC236}">
                      <a16:creationId xmlns:a16="http://schemas.microsoft.com/office/drawing/2014/main" id="{4249DB5C-3B8C-ED49-95CB-2BAF51007243}"/>
                    </a:ext>
                  </a:extLst>
                </p:cNvPr>
                <p:cNvSpPr/>
                <p:nvPr/>
              </p:nvSpPr>
              <p:spPr>
                <a:xfrm>
                  <a:off x="5061860" y="1840341"/>
                  <a:ext cx="1019629" cy="5377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sp>
          <p:nvSpPr>
            <p:cNvPr id="17" name="TextBox 16">
              <a:extLst>
                <a:ext uri="{FF2B5EF4-FFF2-40B4-BE49-F238E27FC236}">
                  <a16:creationId xmlns:a16="http://schemas.microsoft.com/office/drawing/2014/main" id="{6586262A-8A40-B644-A358-0FD3C8400A48}"/>
                </a:ext>
              </a:extLst>
            </p:cNvPr>
            <p:cNvSpPr txBox="1"/>
            <p:nvPr/>
          </p:nvSpPr>
          <p:spPr>
            <a:xfrm>
              <a:off x="2381371" y="3127287"/>
              <a:ext cx="6177002" cy="369332"/>
            </a:xfrm>
            <a:prstGeom prst="rect">
              <a:avLst/>
            </a:prstGeom>
            <a:noFill/>
          </p:spPr>
          <p:txBody>
            <a:bodyPr wrap="square" lIns="91440" tIns="45720" rIns="91440" bIns="45720" rtlCol="0" anchor="t">
              <a:spAutoFit/>
            </a:bodyPr>
            <a:lstStyle/>
            <a:p>
              <a:pPr marL="0" marR="0" lvl="0" indent="0" algn="l" defTabSz="457189" rtl="0" eaLnBrk="1" fontAlgn="ctr"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7484F"/>
                  </a:solidFill>
                  <a:effectLst/>
                  <a:uLnTx/>
                  <a:uFillTx/>
                  <a:latin typeface="Arial" panose="020B0604020202020204" pitchFamily="34" charset="0"/>
                  <a:ea typeface="+mn-ea"/>
                  <a:cs typeface="+mn-cs"/>
                </a:rPr>
                <a:t>56-Year-Old Woman With Abdominal Pain</a:t>
              </a:r>
              <a:endParaRPr kumimoji="0" lang="en-US" sz="1800" b="0" i="0" u="none" strike="noStrike" kern="1200" cap="none" spc="0" normalizeH="0" baseline="0" noProof="0">
                <a:ln>
                  <a:noFill/>
                </a:ln>
                <a:solidFill>
                  <a:srgbClr val="47484F"/>
                </a:solidFill>
                <a:effectLst/>
                <a:uLnTx/>
                <a:uFillTx/>
                <a:latin typeface="Arial" panose="020B0604020202020204" pitchFamily="34" charset="0"/>
                <a:ea typeface="+mn-ea"/>
                <a:cs typeface="+mn-cs"/>
              </a:endParaRPr>
            </a:p>
          </p:txBody>
        </p:sp>
      </p:grpSp>
      <p:sp>
        <p:nvSpPr>
          <p:cNvPr id="3" name="Title 2">
            <a:extLst>
              <a:ext uri="{FF2B5EF4-FFF2-40B4-BE49-F238E27FC236}">
                <a16:creationId xmlns:a16="http://schemas.microsoft.com/office/drawing/2014/main" id="{CE277A00-6C6E-43D8-8032-3376F6394B13}"/>
              </a:ext>
            </a:extLst>
          </p:cNvPr>
          <p:cNvSpPr>
            <a:spLocks noGrp="1"/>
          </p:cNvSpPr>
          <p:nvPr>
            <p:ph type="title"/>
          </p:nvPr>
        </p:nvSpPr>
        <p:spPr/>
        <p:txBody>
          <a:bodyPr>
            <a:normAutofit/>
          </a:bodyPr>
          <a:lstStyle/>
          <a:p>
            <a:r>
              <a:rPr lang="en-US" b="1" dirty="0">
                <a:latin typeface="+mn-lt"/>
              </a:rPr>
              <a:t>Case Study</a:t>
            </a:r>
            <a:endParaRPr lang="en-US" b="1" i="1" dirty="0">
              <a:latin typeface="+mn-lt"/>
            </a:endParaRPr>
          </a:p>
        </p:txBody>
      </p:sp>
      <p:graphicFrame>
        <p:nvGraphicFramePr>
          <p:cNvPr id="15" name="Table 7">
            <a:extLst>
              <a:ext uri="{FF2B5EF4-FFF2-40B4-BE49-F238E27FC236}">
                <a16:creationId xmlns:a16="http://schemas.microsoft.com/office/drawing/2014/main" id="{CD6384B3-2326-41EC-93F7-8C09FEE7706E}"/>
              </a:ext>
            </a:extLst>
          </p:cNvPr>
          <p:cNvGraphicFramePr>
            <a:graphicFrameLocks noGrp="1"/>
          </p:cNvGraphicFramePr>
          <p:nvPr/>
        </p:nvGraphicFramePr>
        <p:xfrm>
          <a:off x="780146" y="3549555"/>
          <a:ext cx="4078181" cy="2407920"/>
        </p:xfrm>
        <a:graphic>
          <a:graphicData uri="http://schemas.openxmlformats.org/drawingml/2006/table">
            <a:tbl>
              <a:tblPr firstRow="1" bandRow="1">
                <a:tableStyleId>{5C22544A-7EE6-4342-B048-85BDC9FD1C3A}</a:tableStyleId>
              </a:tblPr>
              <a:tblGrid>
                <a:gridCol w="4078181">
                  <a:extLst>
                    <a:ext uri="{9D8B030D-6E8A-4147-A177-3AD203B41FA5}">
                      <a16:colId xmlns:a16="http://schemas.microsoft.com/office/drawing/2014/main" val="2724245921"/>
                    </a:ext>
                  </a:extLst>
                </a:gridCol>
              </a:tblGrid>
              <a:tr h="2367280">
                <a:tc>
                  <a:txBody>
                    <a:bodyPr/>
                    <a:lstStyle/>
                    <a:p>
                      <a:pPr marL="0" marR="0" lvl="0" indent="0" algn="l" defTabSz="457200" rtl="0" eaLnBrk="1" fontAlgn="ctr" latinLnBrk="0" hangingPunct="1">
                        <a:lnSpc>
                          <a:spcPct val="100000"/>
                        </a:lnSpc>
                        <a:spcBef>
                          <a:spcPts val="0"/>
                        </a:spcBef>
                        <a:spcAft>
                          <a:spcPts val="0"/>
                        </a:spcAft>
                        <a:buClr>
                          <a:schemeClr val="accent6"/>
                        </a:buClr>
                        <a:buSzTx/>
                        <a:buFont typeface="Wingdings" panose="05000000000000000000" pitchFamily="2" charset="2"/>
                        <a:buNone/>
                        <a:tabLst/>
                        <a:defRPr/>
                      </a:pPr>
                      <a:r>
                        <a:rPr kumimoji="0" lang="en-US" sz="1900" b="1"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Presentation:</a:t>
                      </a:r>
                    </a:p>
                    <a:p>
                      <a:pPr marL="285750" marR="0" lvl="0" indent="-285750" algn="l" defTabSz="457200" rtl="0" eaLnBrk="1" fontAlgn="ctr" latinLnBrk="0" hangingPunct="1">
                        <a:lnSpc>
                          <a:spcPct val="100000"/>
                        </a:lnSpc>
                        <a:spcBef>
                          <a:spcPts val="0"/>
                        </a:spcBef>
                        <a:spcAft>
                          <a:spcPts val="0"/>
                        </a:spcAft>
                        <a:buClr>
                          <a:schemeClr val="accent6"/>
                        </a:buClr>
                        <a:buSzTx/>
                        <a:buFont typeface="Wingdings" panose="05000000000000000000" pitchFamily="2" charset="2"/>
                        <a:buChar char="§"/>
                        <a:tabLst/>
                        <a:defRPr/>
                      </a:pPr>
                      <a:r>
                        <a:rPr kumimoji="0" lang="en-US" sz="19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65 kg; platelet count 240,000</a:t>
                      </a:r>
                    </a:p>
                    <a:p>
                      <a:pPr marL="285750" marR="0" lvl="0" indent="-285750" algn="l" defTabSz="457200" rtl="0" eaLnBrk="1" fontAlgn="ctr" latinLnBrk="0" hangingPunct="1">
                        <a:lnSpc>
                          <a:spcPct val="100000"/>
                        </a:lnSpc>
                        <a:spcBef>
                          <a:spcPts val="0"/>
                        </a:spcBef>
                        <a:spcAft>
                          <a:spcPts val="0"/>
                        </a:spcAft>
                        <a:buClr>
                          <a:schemeClr val="accent6"/>
                        </a:buClr>
                        <a:buSzTx/>
                        <a:buFont typeface="Wingdings" panose="05000000000000000000" pitchFamily="2" charset="2"/>
                        <a:buChar char="§"/>
                        <a:tabLst/>
                        <a:defRPr/>
                      </a:pPr>
                      <a:r>
                        <a:rPr kumimoji="0" lang="en-US" sz="19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CA-125: 2257 IU/mL</a:t>
                      </a:r>
                    </a:p>
                    <a:p>
                      <a:pPr marL="285750" marR="0" lvl="0" indent="-285750" algn="l" defTabSz="457200" rtl="0" eaLnBrk="1" fontAlgn="ctr" latinLnBrk="0" hangingPunct="1">
                        <a:lnSpc>
                          <a:spcPct val="100000"/>
                        </a:lnSpc>
                        <a:spcBef>
                          <a:spcPts val="0"/>
                        </a:spcBef>
                        <a:spcAft>
                          <a:spcPts val="0"/>
                        </a:spcAft>
                        <a:buClr>
                          <a:schemeClr val="accent6"/>
                        </a:buClr>
                        <a:buSzTx/>
                        <a:buFont typeface="Wingdings" panose="05000000000000000000" pitchFamily="2" charset="2"/>
                        <a:buChar char="§"/>
                        <a:tabLst/>
                        <a:defRPr/>
                      </a:pPr>
                      <a:r>
                        <a:rPr kumimoji="0" lang="en-US" sz="19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ECOG PS 0</a:t>
                      </a:r>
                    </a:p>
                    <a:p>
                      <a:pPr marL="285750" marR="0" lvl="0" indent="-285750" algn="l" defTabSz="457200" rtl="0" eaLnBrk="1" fontAlgn="ctr" latinLnBrk="0" hangingPunct="1">
                        <a:lnSpc>
                          <a:spcPct val="100000"/>
                        </a:lnSpc>
                        <a:spcBef>
                          <a:spcPts val="0"/>
                        </a:spcBef>
                        <a:spcAft>
                          <a:spcPts val="0"/>
                        </a:spcAft>
                        <a:buClr>
                          <a:schemeClr val="accent6"/>
                        </a:buClr>
                        <a:buSzTx/>
                        <a:buFont typeface="Wingdings" panose="05000000000000000000" pitchFamily="2" charset="2"/>
                        <a:buChar char="§"/>
                        <a:tabLst/>
                        <a:defRPr/>
                      </a:pPr>
                      <a:r>
                        <a:rPr kumimoji="0" lang="en-US" sz="19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Hypertension controlled</a:t>
                      </a:r>
                    </a:p>
                    <a:p>
                      <a:pPr marL="285750" marR="0" lvl="0" indent="-285750" algn="l" defTabSz="457200" rtl="0" eaLnBrk="1" fontAlgn="ctr" latinLnBrk="0" hangingPunct="1">
                        <a:lnSpc>
                          <a:spcPct val="100000"/>
                        </a:lnSpc>
                        <a:spcBef>
                          <a:spcPts val="0"/>
                        </a:spcBef>
                        <a:spcAft>
                          <a:spcPts val="0"/>
                        </a:spcAft>
                        <a:buClr>
                          <a:schemeClr val="accent6"/>
                        </a:buClr>
                        <a:buSzTx/>
                        <a:buFont typeface="Wingdings" panose="05000000000000000000" pitchFamily="2" charset="2"/>
                        <a:buChar char="§"/>
                        <a:tabLst/>
                        <a:defRPr/>
                      </a:pPr>
                      <a:r>
                        <a:rPr kumimoji="0" lang="en-US" sz="19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No relevant personal history</a:t>
                      </a:r>
                    </a:p>
                    <a:p>
                      <a:pPr marL="285750" marR="0" lvl="0" indent="-285750" algn="l" defTabSz="457200" rtl="0" eaLnBrk="1" fontAlgn="ctr" latinLnBrk="0" hangingPunct="1">
                        <a:lnSpc>
                          <a:spcPct val="100000"/>
                        </a:lnSpc>
                        <a:spcBef>
                          <a:spcPts val="0"/>
                        </a:spcBef>
                        <a:spcAft>
                          <a:spcPts val="0"/>
                        </a:spcAft>
                        <a:buClr>
                          <a:schemeClr val="accent6"/>
                        </a:buClr>
                        <a:buSzTx/>
                        <a:buFont typeface="Wingdings" panose="05000000000000000000" pitchFamily="2" charset="2"/>
                        <a:buChar char="§"/>
                        <a:tabLst/>
                        <a:defRPr/>
                      </a:pPr>
                      <a:r>
                        <a:rPr kumimoji="0" lang="en-US" sz="19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Aunt with breast cancer at 39 years of age</a:t>
                      </a:r>
                    </a:p>
                  </a:txBody>
                  <a:tcPr anchor="ctr">
                    <a:solidFill>
                      <a:schemeClr val="bg1">
                        <a:lumMod val="95000"/>
                      </a:schemeClr>
                    </a:solidFill>
                  </a:tcPr>
                </a:tc>
                <a:extLst>
                  <a:ext uri="{0D108BD9-81ED-4DB2-BD59-A6C34878D82A}">
                    <a16:rowId xmlns:a16="http://schemas.microsoft.com/office/drawing/2014/main" val="677862991"/>
                  </a:ext>
                </a:extLst>
              </a:tr>
            </a:tbl>
          </a:graphicData>
        </a:graphic>
      </p:graphicFrame>
      <p:pic>
        <p:nvPicPr>
          <p:cNvPr id="1026" name="Picture 2">
            <a:extLst>
              <a:ext uri="{FF2B5EF4-FFF2-40B4-BE49-F238E27FC236}">
                <a16:creationId xmlns:a16="http://schemas.microsoft.com/office/drawing/2014/main" id="{B3344A7E-5462-4DBC-9F90-0B392CF11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051" y="2116953"/>
            <a:ext cx="1310123" cy="131012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5D0AD8D-A910-4A1F-A9AF-BADAE056E440}"/>
              </a:ext>
            </a:extLst>
          </p:cNvPr>
          <p:cNvSpPr txBox="1"/>
          <p:nvPr/>
        </p:nvSpPr>
        <p:spPr>
          <a:xfrm>
            <a:off x="4892614" y="3451386"/>
            <a:ext cx="3285052" cy="3046988"/>
          </a:xfrm>
          <a:prstGeom prst="rect">
            <a:avLst/>
          </a:prstGeom>
          <a:solidFill>
            <a:schemeClr val="bg1"/>
          </a:solid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Diagnostic Work-Up</a:t>
            </a:r>
          </a:p>
          <a:p>
            <a:pPr marL="285744" marR="0" lvl="0" indent="-285744" algn="l" defTabSz="457189" rtl="0" eaLnBrk="1" fontAlgn="auto" latinLnBrk="0" hangingPunct="1">
              <a:lnSpc>
                <a:spcPct val="100000"/>
              </a:lnSpc>
              <a:spcBef>
                <a:spcPts val="0"/>
              </a:spcBef>
              <a:spcAft>
                <a:spcPts val="0"/>
              </a:spcAft>
              <a:buClr>
                <a:srgbClr val="510B11"/>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High-grade serous OC</a:t>
            </a:r>
          </a:p>
          <a:p>
            <a:pPr marL="285744" marR="0" lvl="0" indent="-285744" algn="l" defTabSz="457189" rtl="0" eaLnBrk="1" fontAlgn="auto" latinLnBrk="0" hangingPunct="1">
              <a:lnSpc>
                <a:spcPct val="100000"/>
              </a:lnSpc>
              <a:spcBef>
                <a:spcPts val="0"/>
              </a:spcBef>
              <a:spcAft>
                <a:spcPts val="0"/>
              </a:spcAft>
              <a:buClr>
                <a:srgbClr val="510B11"/>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FIGO stage IIIC</a:t>
            </a:r>
          </a:p>
          <a:p>
            <a:pPr marL="285744" marR="0" lvl="0" indent="-285744"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Germline Testing</a:t>
            </a:r>
            <a:b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(48 genes, normal)</a:t>
            </a:r>
          </a:p>
          <a:p>
            <a:pPr marL="285744" marR="0" lvl="0" indent="-285744" algn="l" defTabSz="121917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1200" cap="none" spc="0" normalizeH="0" baseline="0" noProof="0" dirty="0">
                <a:ln>
                  <a:noFill/>
                </a:ln>
                <a:solidFill>
                  <a:srgbClr val="09345A"/>
                </a:solidFill>
                <a:effectLst/>
                <a:uLnTx/>
                <a:uFillTx/>
                <a:latin typeface="Arial"/>
                <a:ea typeface="+mn-ea"/>
                <a:cs typeface="+mn-cs"/>
              </a:rPr>
              <a:t>Confirmed </a:t>
            </a:r>
            <a:r>
              <a:rPr kumimoji="0" lang="en-US" sz="1600" b="1" i="0" u="none" strike="noStrike" kern="1200" cap="none" spc="0" normalizeH="0" baseline="0" noProof="0" dirty="0" err="1">
                <a:ln>
                  <a:noFill/>
                </a:ln>
                <a:solidFill>
                  <a:srgbClr val="FF0000"/>
                </a:solidFill>
                <a:effectLst/>
                <a:uLnTx/>
                <a:uFillTx/>
                <a:latin typeface="Arial"/>
                <a:ea typeface="+mn-ea"/>
                <a:cs typeface="+mn-cs"/>
              </a:rPr>
              <a:t>g</a:t>
            </a:r>
            <a:r>
              <a:rPr kumimoji="0" lang="en-US" sz="1600" b="1" i="1" u="none" strike="noStrike" kern="1200" cap="none" spc="0" normalizeH="0" baseline="0" noProof="0" dirty="0" err="1">
                <a:ln>
                  <a:noFill/>
                </a:ln>
                <a:solidFill>
                  <a:srgbClr val="FF0000"/>
                </a:solidFill>
                <a:effectLst/>
                <a:uLnTx/>
                <a:uFillTx/>
                <a:latin typeface="Arial"/>
                <a:ea typeface="+mn-ea"/>
                <a:cs typeface="+mn-cs"/>
              </a:rPr>
              <a:t>BRCA</a:t>
            </a:r>
            <a:r>
              <a:rPr kumimoji="0" lang="en-US" sz="1600" b="1" i="0" u="none" strike="noStrike" kern="1200" cap="none" spc="0" normalizeH="0" baseline="0" noProof="0" dirty="0" err="1">
                <a:ln>
                  <a:noFill/>
                </a:ln>
                <a:solidFill>
                  <a:srgbClr val="09345A"/>
                </a:solidFill>
                <a:effectLst/>
                <a:uLnTx/>
                <a:uFillTx/>
                <a:latin typeface="Arial"/>
                <a:ea typeface="+mn-ea"/>
                <a:cs typeface="+mn-cs"/>
              </a:rPr>
              <a:t>wt</a:t>
            </a:r>
            <a:r>
              <a:rPr kumimoji="0" lang="en-US" sz="1600" b="1" i="0" u="none" strike="noStrike" kern="1200" cap="none" spc="0" normalizeH="0" baseline="0" noProof="0" dirty="0">
                <a:ln>
                  <a:noFill/>
                </a:ln>
                <a:solidFill>
                  <a:srgbClr val="09345A"/>
                </a:solidFill>
                <a:effectLst/>
                <a:uLnTx/>
                <a:uFillTx/>
                <a:latin typeface="Arial"/>
                <a:ea typeface="+mn-ea"/>
                <a:cs typeface="+mn-cs"/>
              </a:rPr>
              <a:t>; </a:t>
            </a:r>
            <a:r>
              <a:rPr kumimoji="0" lang="en-US" sz="1600" b="1" i="0" u="none" strike="noStrike" kern="1200" cap="none" spc="0" normalizeH="0" baseline="0" noProof="0" dirty="0">
                <a:ln>
                  <a:noFill/>
                </a:ln>
                <a:solidFill>
                  <a:srgbClr val="FF0000"/>
                </a:solidFill>
                <a:effectLst/>
                <a:uLnTx/>
                <a:uFillTx/>
                <a:latin typeface="Arial"/>
                <a:ea typeface="+mn-ea"/>
                <a:cs typeface="+mn-cs"/>
              </a:rPr>
              <a:t>HRD</a:t>
            </a:r>
            <a:r>
              <a:rPr kumimoji="0" lang="en-US" sz="1600" b="1" i="0" u="none" strike="noStrike" kern="1200" cap="none" spc="0" normalizeH="0" baseline="0" noProof="0" dirty="0">
                <a:ln>
                  <a:noFill/>
                </a:ln>
                <a:solidFill>
                  <a:srgbClr val="09345A"/>
                </a:solidFill>
                <a:effectLst/>
                <a:uLnTx/>
                <a:uFillTx/>
                <a:latin typeface="Arial"/>
                <a:ea typeface="+mn-ea"/>
                <a:cs typeface="+mn-cs"/>
              </a:rPr>
              <a:t> score 44, </a:t>
            </a:r>
            <a:r>
              <a:rPr kumimoji="0" lang="en-US" sz="1600" b="1" i="0" u="none" strike="noStrike" kern="1200" cap="none" spc="0" normalizeH="0" baseline="0" noProof="0" dirty="0">
                <a:ln>
                  <a:noFill/>
                </a:ln>
                <a:solidFill>
                  <a:srgbClr val="FF0000"/>
                </a:solidFill>
                <a:effectLst/>
                <a:uLnTx/>
                <a:uFillTx/>
                <a:latin typeface="Arial"/>
                <a:ea typeface="+mn-ea"/>
                <a:cs typeface="+mn-cs"/>
              </a:rPr>
              <a:t>HER2</a:t>
            </a:r>
            <a:r>
              <a:rPr kumimoji="0" lang="en-US" sz="1600" b="1" i="0" u="none" strike="noStrike" kern="1200" cap="none" spc="0" normalizeH="0" baseline="0" noProof="0" dirty="0">
                <a:ln>
                  <a:noFill/>
                </a:ln>
                <a:solidFill>
                  <a:srgbClr val="09345A"/>
                </a:solidFill>
                <a:effectLst/>
                <a:uLnTx/>
                <a:uFillTx/>
                <a:latin typeface="Arial"/>
                <a:ea typeface="+mn-ea"/>
                <a:cs typeface="+mn-cs"/>
              </a:rPr>
              <a:t> IHC 1+, </a:t>
            </a:r>
            <a:r>
              <a:rPr kumimoji="0" lang="en-US" sz="1600" b="1" i="0" u="none" strike="noStrike" kern="1200" cap="none" spc="0" normalizeH="0" baseline="0" noProof="0" dirty="0">
                <a:ln>
                  <a:noFill/>
                </a:ln>
                <a:solidFill>
                  <a:srgbClr val="FF0000"/>
                </a:solidFill>
                <a:effectLst/>
                <a:uLnTx/>
                <a:uFillTx/>
                <a:latin typeface="Arial"/>
                <a:ea typeface="+mn-ea"/>
                <a:cs typeface="+mn-cs"/>
              </a:rPr>
              <a:t>FR-alpha</a:t>
            </a:r>
            <a:r>
              <a:rPr kumimoji="0" lang="en-US" sz="1600" b="1" i="0" u="none" strike="noStrike" kern="1200" cap="none" spc="0" normalizeH="0" baseline="0" noProof="0" dirty="0">
                <a:ln>
                  <a:noFill/>
                </a:ln>
                <a:solidFill>
                  <a:srgbClr val="09345A"/>
                </a:solidFill>
                <a:effectLst/>
                <a:uLnTx/>
                <a:uFillTx/>
                <a:latin typeface="Arial"/>
                <a:ea typeface="+mn-ea"/>
                <a:cs typeface="+mn-cs"/>
              </a:rPr>
              <a:t> 70% 2+, </a:t>
            </a:r>
            <a:r>
              <a:rPr kumimoji="0" lang="en-US" sz="1600" b="1" i="0" u="none" strike="noStrike" kern="1200" cap="none" spc="0" normalizeH="0" baseline="0" noProof="0" dirty="0">
                <a:ln>
                  <a:noFill/>
                </a:ln>
                <a:solidFill>
                  <a:srgbClr val="FF0000"/>
                </a:solidFill>
                <a:effectLst/>
                <a:uLnTx/>
                <a:uFillTx/>
                <a:latin typeface="Arial"/>
                <a:ea typeface="+mn-ea"/>
                <a:cs typeface="+mn-cs"/>
              </a:rPr>
              <a:t>PD-L1</a:t>
            </a:r>
            <a:r>
              <a:rPr kumimoji="0" lang="en-US" sz="1600" b="1" i="0" u="none" strike="noStrike" kern="1200" cap="none" spc="0" normalizeH="0" baseline="0" noProof="0" dirty="0">
                <a:ln>
                  <a:noFill/>
                </a:ln>
                <a:solidFill>
                  <a:srgbClr val="09345A"/>
                </a:solidFill>
                <a:effectLst/>
                <a:uLnTx/>
                <a:uFillTx/>
                <a:latin typeface="Arial"/>
                <a:ea typeface="+mn-ea"/>
                <a:cs typeface="+mn-cs"/>
              </a:rPr>
              <a:t> CPS 6</a:t>
            </a:r>
          </a:p>
          <a:p>
            <a:pPr marL="285744" marR="0" lvl="0" indent="-285744" algn="l" defTabSz="457189" rtl="0" eaLnBrk="1" fontAlgn="auto" latinLnBrk="0" hangingPunct="1">
              <a:lnSpc>
                <a:spcPct val="100000"/>
              </a:lnSpc>
              <a:spcBef>
                <a:spcPts val="0"/>
              </a:spcBef>
              <a:spcAft>
                <a:spcPts val="0"/>
              </a:spcAft>
              <a:buClr>
                <a:srgbClr val="510B11"/>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Surgeon recommends neoadjuvant therapy</a:t>
            </a:r>
          </a:p>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4ADA11C1-7800-4816-9E57-71E096F58804}"/>
              </a:ext>
            </a:extLst>
          </p:cNvPr>
          <p:cNvSpPr txBox="1"/>
          <p:nvPr/>
        </p:nvSpPr>
        <p:spPr>
          <a:xfrm>
            <a:off x="8177665" y="3427076"/>
            <a:ext cx="3199899" cy="3016210"/>
          </a:xfrm>
          <a:prstGeom prst="rect">
            <a:avLst/>
          </a:prstGeom>
          <a:solidFill>
            <a:srgbClr val="116EA7">
              <a:alpha val="10196"/>
            </a:srgbClr>
          </a:solidFill>
        </p:spPr>
        <p:txBody>
          <a:bodyPr wrap="square" rtlCol="0">
            <a:spAutoFit/>
          </a:bodyPr>
          <a:lstStyle/>
          <a:p>
            <a:pPr marL="0" marR="0" lvl="0" indent="0" algn="l" defTabSz="457189"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09345A"/>
                </a:solidFill>
                <a:effectLst/>
                <a:uLnTx/>
                <a:uFillTx/>
                <a:latin typeface="Arial" panose="020B0604020202020204"/>
                <a:ea typeface="+mn-ea"/>
                <a:cs typeface="+mn-cs"/>
              </a:rPr>
              <a:t>First-Line Treatment</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9345A"/>
                </a:solidFill>
                <a:effectLst/>
                <a:uLnTx/>
                <a:uFillTx/>
                <a:latin typeface="Arial" panose="020B0604020202020204"/>
                <a:ea typeface="+mn-ea"/>
                <a:cs typeface="+mn-cs"/>
              </a:rPr>
              <a:t>Three cycles of:</a:t>
            </a:r>
          </a:p>
          <a:p>
            <a:pPr marL="285744" marR="0" lvl="0" indent="-285744" algn="l" defTabSz="457189"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srgbClr val="FF0000"/>
                </a:solidFill>
                <a:effectLst/>
                <a:uLnTx/>
                <a:uFillTx/>
                <a:latin typeface="Arial" panose="020B0604020202020204"/>
                <a:ea typeface="+mn-ea"/>
                <a:cs typeface="+mn-cs"/>
              </a:rPr>
              <a:t>Paclitaxel</a:t>
            </a:r>
            <a:r>
              <a:rPr kumimoji="0" lang="en-US" sz="1800" b="1" i="0" u="none" strike="noStrike" kern="1200" cap="none" spc="0" normalizeH="0" baseline="0" noProof="0" dirty="0">
                <a:ln>
                  <a:noFill/>
                </a:ln>
                <a:solidFill>
                  <a:srgbClr val="09345A"/>
                </a:solidFill>
                <a:effectLst/>
                <a:uLnTx/>
                <a:uFillTx/>
                <a:latin typeface="Arial" panose="020B0604020202020204"/>
                <a:ea typeface="+mn-ea"/>
                <a:cs typeface="+mn-cs"/>
              </a:rPr>
              <a:t> (175 mg/m</a:t>
            </a:r>
            <a:r>
              <a:rPr kumimoji="0" lang="en-US" sz="1800" b="1" i="0" u="none" strike="noStrike" kern="1200" cap="none" spc="0" normalizeH="0" baseline="30000" noProof="0" dirty="0">
                <a:ln>
                  <a:noFill/>
                </a:ln>
                <a:solidFill>
                  <a:srgbClr val="09345A"/>
                </a:solidFill>
                <a:effectLst/>
                <a:uLnTx/>
                <a:uFillTx/>
                <a:latin typeface="Arial" panose="020B0604020202020204"/>
                <a:ea typeface="+mn-ea"/>
                <a:cs typeface="+mn-cs"/>
              </a:rPr>
              <a:t>2</a:t>
            </a:r>
            <a:r>
              <a:rPr kumimoji="0" lang="en-US" sz="1800" b="1" i="0" u="none" strike="noStrike" kern="1200" cap="none" spc="0" normalizeH="0" baseline="0" noProof="0" dirty="0">
                <a:ln>
                  <a:noFill/>
                </a:ln>
                <a:solidFill>
                  <a:srgbClr val="09345A"/>
                </a:solidFill>
                <a:effectLst/>
                <a:uLnTx/>
                <a:uFillTx/>
                <a:latin typeface="Arial" panose="020B0604020202020204"/>
                <a:ea typeface="+mn-ea"/>
                <a:cs typeface="+mn-cs"/>
              </a:rPr>
              <a:t> IV over 3h) + </a:t>
            </a:r>
            <a:r>
              <a:rPr kumimoji="0" lang="en-US" sz="1800" b="1" i="0" u="none" strike="noStrike" kern="1200" cap="none" spc="0" normalizeH="0" baseline="0" noProof="0" dirty="0">
                <a:ln>
                  <a:noFill/>
                </a:ln>
                <a:solidFill>
                  <a:srgbClr val="FF0000"/>
                </a:solidFill>
                <a:effectLst/>
                <a:uLnTx/>
                <a:uFillTx/>
                <a:latin typeface="Arial" panose="020B0604020202020204"/>
                <a:ea typeface="+mn-ea"/>
                <a:cs typeface="+mn-cs"/>
              </a:rPr>
              <a:t>carboplatin</a:t>
            </a:r>
            <a:r>
              <a:rPr kumimoji="0" lang="en-US" sz="1800" b="1" i="0" u="none" strike="noStrike" kern="1200" cap="none" spc="0" normalizeH="0" baseline="0" noProof="0" dirty="0">
                <a:ln>
                  <a:noFill/>
                </a:ln>
                <a:solidFill>
                  <a:srgbClr val="09345A"/>
                </a:solidFill>
                <a:effectLst/>
                <a:uLnTx/>
                <a:uFillTx/>
                <a:latin typeface="Arial" panose="020B0604020202020204"/>
                <a:ea typeface="+mn-ea"/>
                <a:cs typeface="+mn-cs"/>
              </a:rPr>
              <a:t> (AUC6) + </a:t>
            </a:r>
            <a:r>
              <a:rPr kumimoji="0" lang="en-US" sz="1800" b="1" i="0" u="none" strike="noStrike" kern="1200" cap="none" spc="0" normalizeH="0" baseline="0" noProof="0" dirty="0">
                <a:ln>
                  <a:noFill/>
                </a:ln>
                <a:solidFill>
                  <a:srgbClr val="FF0000"/>
                </a:solidFill>
                <a:effectLst/>
                <a:uLnTx/>
                <a:uFillTx/>
                <a:latin typeface="Arial" panose="020B0604020202020204"/>
                <a:ea typeface="+mn-ea"/>
                <a:cs typeface="+mn-cs"/>
              </a:rPr>
              <a:t>bevacizumab</a:t>
            </a:r>
            <a:r>
              <a:rPr kumimoji="0" lang="en-US" sz="1800" b="1" i="0" u="none" strike="noStrike" kern="1200" cap="none" spc="0" normalizeH="0" baseline="0" noProof="0" dirty="0">
                <a:ln>
                  <a:noFill/>
                </a:ln>
                <a:solidFill>
                  <a:srgbClr val="09345A"/>
                </a:solidFill>
                <a:effectLst/>
                <a:uLnTx/>
                <a:uFillTx/>
                <a:latin typeface="Arial" panose="020B0604020202020204"/>
                <a:ea typeface="+mn-ea"/>
                <a:cs typeface="+mn-cs"/>
              </a:rPr>
              <a:t> (15mg/kg cycles 1,2 5,6 and maintenance)</a:t>
            </a:r>
          </a:p>
          <a:p>
            <a:pPr marL="285744" marR="0" lvl="0" indent="-285744" algn="l" defTabSz="457189"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srgbClr val="FF0000"/>
                </a:solidFill>
                <a:effectLst/>
                <a:uLnTx/>
                <a:uFillTx/>
                <a:latin typeface="Arial" panose="020B0604020202020204"/>
                <a:ea typeface="+mn-ea"/>
                <a:cs typeface="+mn-cs"/>
              </a:rPr>
              <a:t>Interval debulking</a:t>
            </a:r>
            <a:r>
              <a:rPr kumimoji="0" lang="en-US" sz="1800" b="1" i="0" u="none" strike="noStrike" kern="1200" cap="none" spc="0" normalizeH="0" baseline="0" noProof="0" dirty="0">
                <a:ln>
                  <a:noFill/>
                </a:ln>
                <a:solidFill>
                  <a:srgbClr val="09345A"/>
                </a:solidFill>
                <a:effectLst/>
                <a:uLnTx/>
                <a:uFillTx/>
                <a:latin typeface="Arial" panose="020B0604020202020204"/>
                <a:ea typeface="+mn-ea"/>
                <a:cs typeface="+mn-cs"/>
              </a:rPr>
              <a:t>, R0, three additional c</a:t>
            </a:r>
            <a:r>
              <a:rPr kumimoji="0" lang="en-US" sz="1800" b="1" i="0" u="none" strike="noStrike" kern="1200" cap="none" spc="0" normalizeH="0" baseline="0" noProof="0" dirty="0" err="1">
                <a:ln>
                  <a:noFill/>
                </a:ln>
                <a:solidFill>
                  <a:srgbClr val="09345A"/>
                </a:solidFill>
                <a:effectLst/>
                <a:uLnTx/>
                <a:uFillTx/>
                <a:latin typeface="Arial" panose="020B0604020202020204"/>
                <a:ea typeface="+mn-ea"/>
                <a:cs typeface="+mn-cs"/>
              </a:rPr>
              <a:t>ycles</a:t>
            </a:r>
            <a:endParaRPr kumimoji="0" lang="en-US" sz="1800" b="1" i="0" u="none" strike="noStrike" kern="1200" cap="none" spc="0" normalizeH="0" baseline="0" noProof="0" dirty="0">
              <a:ln>
                <a:noFill/>
              </a:ln>
              <a:solidFill>
                <a:srgbClr val="09345A"/>
              </a:solidFill>
              <a:effectLst/>
              <a:uLnTx/>
              <a:uFillTx/>
              <a:latin typeface="Arial" panose="020B0604020202020204"/>
              <a:ea typeface="+mn-ea"/>
              <a:cs typeface="+mn-cs"/>
            </a:endParaRPr>
          </a:p>
          <a:p>
            <a:pPr marL="285744" marR="0" lvl="0" indent="-285744" algn="l" defTabSz="457189"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srgbClr val="09345A"/>
                </a:solidFill>
                <a:effectLst/>
                <a:uLnTx/>
                <a:uFillTx/>
                <a:latin typeface="Arial" panose="020B0604020202020204"/>
                <a:ea typeface="+mn-ea"/>
                <a:cs typeface="+mn-cs"/>
              </a:rPr>
              <a:t>Normal CA-125: 25 IU/mL</a:t>
            </a:r>
          </a:p>
        </p:txBody>
      </p:sp>
      <p:sp>
        <p:nvSpPr>
          <p:cNvPr id="5" name="TextBox 4">
            <a:extLst>
              <a:ext uri="{FF2B5EF4-FFF2-40B4-BE49-F238E27FC236}">
                <a16:creationId xmlns:a16="http://schemas.microsoft.com/office/drawing/2014/main" id="{C4850DFC-3BE5-E745-5DC0-03EF821A0414}"/>
              </a:ext>
            </a:extLst>
          </p:cNvPr>
          <p:cNvSpPr txBox="1"/>
          <p:nvPr/>
        </p:nvSpPr>
        <p:spPr>
          <a:xfrm>
            <a:off x="814437" y="6331529"/>
            <a:ext cx="9813071" cy="58477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a:ea typeface="+mn-ea"/>
                <a:cs typeface="+mn-cs"/>
              </a:rPr>
              <a:t>PAOLA-1: Add olaparib in the maintenance phase</a:t>
            </a:r>
          </a:p>
        </p:txBody>
      </p:sp>
    </p:spTree>
    <p:extLst>
      <p:ext uri="{BB962C8B-B14F-4D97-AF65-F5344CB8AC3E}">
        <p14:creationId xmlns:p14="http://schemas.microsoft.com/office/powerpoint/2010/main" val="418106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FBA04-CFDD-BEE8-D54B-741A358EBC1F}"/>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6B4F523C-0276-F820-F0F8-45BF9F7C1C5E}"/>
              </a:ext>
            </a:extLst>
          </p:cNvPr>
          <p:cNvSpPr>
            <a:spLocks noGrp="1"/>
          </p:cNvSpPr>
          <p:nvPr>
            <p:ph idx="1"/>
          </p:nvPr>
        </p:nvSpPr>
        <p:spPr/>
        <p:txBody>
          <a:bodyPr/>
          <a:lstStyle/>
          <a:p>
            <a:pPr marL="98425" indent="0">
              <a:buNone/>
            </a:pPr>
            <a:r>
              <a:rPr lang="en-US" sz="28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Should all patients with advanced OC be offered a PARP inhibitor as up-front maintenance therapy? </a:t>
            </a:r>
            <a:r>
              <a:rPr lang="en-US" sz="2800" dirty="0">
                <a:latin typeface="Arial" panose="020B0604020202020204" pitchFamily="34" charset="0"/>
                <a:cs typeface="Arial" panose="020B0604020202020204" pitchFamily="34" charset="0"/>
              </a:rPr>
              <a:t>How do you decide which of these to use for individual patients and whether to include bevacizumab or not? </a:t>
            </a:r>
            <a:endParaRPr lang="en-US" sz="2800" kern="100" dirty="0">
              <a:solidFill>
                <a:srgbClr val="000000"/>
              </a:solidFill>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5319271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B4A1C-359F-4A7B-8FB3-9A35A86D20D6}"/>
              </a:ext>
            </a:extLst>
          </p:cNvPr>
          <p:cNvSpPr>
            <a:spLocks noGrp="1"/>
          </p:cNvSpPr>
          <p:nvPr>
            <p:ph type="ctrTitle"/>
          </p:nvPr>
        </p:nvSpPr>
        <p:spPr/>
        <p:txBody>
          <a:bodyPr>
            <a:normAutofit fontScale="90000"/>
          </a:bodyPr>
          <a:lstStyle/>
          <a:p>
            <a:r>
              <a:rPr lang="en-US" dirty="0"/>
              <a:t>Side Effects and Other Practical Considerations with PARP Inhibitors</a:t>
            </a:r>
          </a:p>
        </p:txBody>
      </p:sp>
      <p:sp>
        <p:nvSpPr>
          <p:cNvPr id="3" name="Subtitle 2">
            <a:extLst>
              <a:ext uri="{FF2B5EF4-FFF2-40B4-BE49-F238E27FC236}">
                <a16:creationId xmlns:a16="http://schemas.microsoft.com/office/drawing/2014/main" id="{75B67686-A711-4615-B47C-DDBFBE2AC3F6}"/>
              </a:ext>
            </a:extLst>
          </p:cNvPr>
          <p:cNvSpPr>
            <a:spLocks noGrp="1"/>
          </p:cNvSpPr>
          <p:nvPr>
            <p:ph type="subTitle" idx="1"/>
          </p:nvPr>
        </p:nvSpPr>
        <p:spPr>
          <a:xfrm>
            <a:off x="1524000" y="4267055"/>
            <a:ext cx="9144000" cy="2196089"/>
          </a:xfrm>
        </p:spPr>
        <p:txBody>
          <a:bodyPr>
            <a:normAutofit lnSpcReduction="10000"/>
          </a:bodyPr>
          <a:lstStyle/>
          <a:p>
            <a:r>
              <a:rPr lang="en-US" b="1" dirty="0"/>
              <a:t>Jaclyn Shaver, MS, APRN, CNP, WHNP</a:t>
            </a:r>
          </a:p>
          <a:p>
            <a:r>
              <a:rPr lang="en-US" dirty="0"/>
              <a:t>Section of Gynecologic Oncology</a:t>
            </a:r>
          </a:p>
          <a:p>
            <a:r>
              <a:rPr lang="en-US" dirty="0"/>
              <a:t>Stephenson Cancer Center</a:t>
            </a:r>
          </a:p>
          <a:p>
            <a:r>
              <a:rPr lang="en-US" dirty="0"/>
              <a:t>OU Health</a:t>
            </a:r>
          </a:p>
          <a:p>
            <a:r>
              <a:rPr lang="en-US" dirty="0"/>
              <a:t>Oklahoma City, Oklahoma</a:t>
            </a:r>
          </a:p>
        </p:txBody>
      </p:sp>
    </p:spTree>
    <p:extLst>
      <p:ext uri="{BB962C8B-B14F-4D97-AF65-F5344CB8AC3E}">
        <p14:creationId xmlns:p14="http://schemas.microsoft.com/office/powerpoint/2010/main" val="563683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6E8F2-EFAA-4A96-915E-B687FA2E63B7}"/>
              </a:ext>
            </a:extLst>
          </p:cNvPr>
          <p:cNvSpPr>
            <a:spLocks noGrp="1"/>
          </p:cNvSpPr>
          <p:nvPr>
            <p:ph type="title"/>
          </p:nvPr>
        </p:nvSpPr>
        <p:spPr/>
        <p:txBody>
          <a:bodyPr/>
          <a:lstStyle/>
          <a:p>
            <a:r>
              <a:rPr lang="en-US" dirty="0"/>
              <a:t>PARP Inhibitors in Ovarian, Fallopian tube, or Primary Peritoneal Cancer</a:t>
            </a:r>
          </a:p>
        </p:txBody>
      </p:sp>
      <p:sp>
        <p:nvSpPr>
          <p:cNvPr id="3" name="Content Placeholder 2">
            <a:extLst>
              <a:ext uri="{FF2B5EF4-FFF2-40B4-BE49-F238E27FC236}">
                <a16:creationId xmlns:a16="http://schemas.microsoft.com/office/drawing/2014/main" id="{3770B1AB-B26E-4343-A9EE-B6C61B5C4DF6}"/>
              </a:ext>
            </a:extLst>
          </p:cNvPr>
          <p:cNvSpPr>
            <a:spLocks noGrp="1"/>
          </p:cNvSpPr>
          <p:nvPr>
            <p:ph idx="1"/>
          </p:nvPr>
        </p:nvSpPr>
        <p:spPr/>
        <p:txBody>
          <a:bodyPr>
            <a:normAutofit/>
          </a:bodyPr>
          <a:lstStyle/>
          <a:p>
            <a:r>
              <a:rPr lang="en-US" dirty="0" err="1"/>
              <a:t>Olaparib</a:t>
            </a:r>
            <a:endParaRPr lang="en-US" dirty="0"/>
          </a:p>
          <a:p>
            <a:pPr lvl="1"/>
            <a:r>
              <a:rPr lang="en-US" dirty="0"/>
              <a:t>First Line Maintenance with a </a:t>
            </a:r>
            <a:r>
              <a:rPr lang="en-US" dirty="0" err="1"/>
              <a:t>BRCAm</a:t>
            </a:r>
            <a:r>
              <a:rPr lang="en-US" dirty="0"/>
              <a:t> </a:t>
            </a:r>
          </a:p>
          <a:p>
            <a:pPr lvl="1"/>
            <a:r>
              <a:rPr lang="en-US" dirty="0"/>
              <a:t>First Line Maintenance HRD + with Bevacizumab</a:t>
            </a:r>
          </a:p>
          <a:p>
            <a:pPr lvl="1"/>
            <a:r>
              <a:rPr lang="en-US" dirty="0"/>
              <a:t>Recurrent - Maintenance with </a:t>
            </a:r>
            <a:r>
              <a:rPr lang="en-US" dirty="0" err="1"/>
              <a:t>BRCAm</a:t>
            </a:r>
            <a:endParaRPr lang="en-US" dirty="0"/>
          </a:p>
          <a:p>
            <a:r>
              <a:rPr lang="en-US" dirty="0"/>
              <a:t>Niraparib</a:t>
            </a:r>
          </a:p>
          <a:p>
            <a:pPr lvl="1"/>
            <a:r>
              <a:rPr lang="en-US" dirty="0"/>
              <a:t>First –Line maintenance with a </a:t>
            </a:r>
            <a:r>
              <a:rPr lang="en-US" dirty="0" err="1"/>
              <a:t>BRCAm</a:t>
            </a:r>
            <a:r>
              <a:rPr lang="en-US" dirty="0"/>
              <a:t> or HRD +</a:t>
            </a:r>
          </a:p>
          <a:p>
            <a:pPr lvl="1"/>
            <a:r>
              <a:rPr lang="en-US" dirty="0"/>
              <a:t>Recurrent – maintenance with </a:t>
            </a:r>
            <a:r>
              <a:rPr lang="en-US" dirty="0" err="1"/>
              <a:t>BRCAm</a:t>
            </a:r>
            <a:endParaRPr lang="en-US" dirty="0"/>
          </a:p>
          <a:p>
            <a:r>
              <a:rPr lang="en-US" dirty="0"/>
              <a:t>Rucaparib</a:t>
            </a:r>
          </a:p>
          <a:p>
            <a:pPr lvl="1"/>
            <a:r>
              <a:rPr lang="en-US" dirty="0"/>
              <a:t>First line Maintenance with BRCA</a:t>
            </a:r>
          </a:p>
          <a:p>
            <a:pPr lvl="1"/>
            <a:r>
              <a:rPr lang="en-US" dirty="0"/>
              <a:t>Recurrent – Maintenance with </a:t>
            </a:r>
            <a:r>
              <a:rPr lang="en-US" dirty="0" err="1"/>
              <a:t>BRCAm</a:t>
            </a:r>
            <a:endParaRPr lang="en-US" dirty="0"/>
          </a:p>
        </p:txBody>
      </p:sp>
    </p:spTree>
    <p:extLst>
      <p:ext uri="{BB962C8B-B14F-4D97-AF65-F5344CB8AC3E}">
        <p14:creationId xmlns:p14="http://schemas.microsoft.com/office/powerpoint/2010/main" val="19753402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3FE43-BA76-4D02-9227-F048DFD90B4A}"/>
              </a:ext>
            </a:extLst>
          </p:cNvPr>
          <p:cNvSpPr>
            <a:spLocks noGrp="1"/>
          </p:cNvSpPr>
          <p:nvPr>
            <p:ph type="title"/>
          </p:nvPr>
        </p:nvSpPr>
        <p:spPr/>
        <p:txBody>
          <a:bodyPr/>
          <a:lstStyle/>
          <a:p>
            <a:r>
              <a:rPr lang="en-US" dirty="0"/>
              <a:t>Dosing of PARP Inhibitors</a:t>
            </a:r>
          </a:p>
        </p:txBody>
      </p:sp>
      <p:sp>
        <p:nvSpPr>
          <p:cNvPr id="3" name="Content Placeholder 2">
            <a:extLst>
              <a:ext uri="{FF2B5EF4-FFF2-40B4-BE49-F238E27FC236}">
                <a16:creationId xmlns:a16="http://schemas.microsoft.com/office/drawing/2014/main" id="{FD5DF375-FA79-43CC-A159-D21501301AC9}"/>
              </a:ext>
            </a:extLst>
          </p:cNvPr>
          <p:cNvSpPr>
            <a:spLocks noGrp="1"/>
          </p:cNvSpPr>
          <p:nvPr>
            <p:ph idx="1"/>
          </p:nvPr>
        </p:nvSpPr>
        <p:spPr/>
        <p:txBody>
          <a:bodyPr>
            <a:normAutofit/>
          </a:bodyPr>
          <a:lstStyle/>
          <a:p>
            <a:r>
              <a:rPr lang="en-US" dirty="0"/>
              <a:t>Optimal Start Time – 4-6 weeks post last dose of chemo with maximum window of 12 weeks in first line maintenance and no longer than 8 weeks in the recurrent setting</a:t>
            </a:r>
          </a:p>
          <a:p>
            <a:r>
              <a:rPr lang="en-US" dirty="0"/>
              <a:t>Key Considerations </a:t>
            </a:r>
          </a:p>
          <a:p>
            <a:pPr lvl="1"/>
            <a:r>
              <a:rPr lang="en-US" dirty="0"/>
              <a:t>Resolution of most adverse effect from chemo such as neutropenia and thrombocytopenia to grade 1</a:t>
            </a:r>
          </a:p>
          <a:p>
            <a:r>
              <a:rPr lang="en-US" dirty="0"/>
              <a:t>Olaparib </a:t>
            </a:r>
          </a:p>
          <a:p>
            <a:pPr lvl="1"/>
            <a:r>
              <a:rPr lang="en-US" dirty="0"/>
              <a:t>300 mg (2- 150 mg tablets) twice daily with or without food</a:t>
            </a:r>
          </a:p>
          <a:p>
            <a:pPr lvl="1"/>
            <a:r>
              <a:rPr lang="en-US" dirty="0"/>
              <a:t>1</a:t>
            </a:r>
            <a:r>
              <a:rPr lang="en-US" baseline="30000" dirty="0"/>
              <a:t>st</a:t>
            </a:r>
            <a:r>
              <a:rPr lang="en-US" dirty="0"/>
              <a:t> dose reduction to 250 mg twice daily</a:t>
            </a:r>
          </a:p>
          <a:p>
            <a:pPr lvl="1"/>
            <a:r>
              <a:rPr lang="en-US" dirty="0"/>
              <a:t>2</a:t>
            </a:r>
            <a:r>
              <a:rPr lang="en-US" baseline="30000" dirty="0"/>
              <a:t>nd</a:t>
            </a:r>
            <a:r>
              <a:rPr lang="en-US" dirty="0"/>
              <a:t> dose reduction to 200 mg twice daily</a:t>
            </a:r>
          </a:p>
        </p:txBody>
      </p:sp>
    </p:spTree>
    <p:extLst>
      <p:ext uri="{BB962C8B-B14F-4D97-AF65-F5344CB8AC3E}">
        <p14:creationId xmlns:p14="http://schemas.microsoft.com/office/powerpoint/2010/main" val="5786334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AFB07-0787-3282-AE9C-FD6401194AEF}"/>
              </a:ext>
            </a:extLst>
          </p:cNvPr>
          <p:cNvSpPr>
            <a:spLocks noGrp="1"/>
          </p:cNvSpPr>
          <p:nvPr>
            <p:ph type="title"/>
          </p:nvPr>
        </p:nvSpPr>
        <p:spPr>
          <a:xfrm>
            <a:off x="838200" y="209261"/>
            <a:ext cx="10515600" cy="1325563"/>
          </a:xfrm>
        </p:spPr>
        <p:txBody>
          <a:bodyPr/>
          <a:lstStyle/>
          <a:p>
            <a:r>
              <a:rPr lang="en-US" dirty="0"/>
              <a:t>Dosing of PARP Inhibitors</a:t>
            </a:r>
          </a:p>
        </p:txBody>
      </p:sp>
      <p:sp>
        <p:nvSpPr>
          <p:cNvPr id="3" name="Content Placeholder 2">
            <a:extLst>
              <a:ext uri="{FF2B5EF4-FFF2-40B4-BE49-F238E27FC236}">
                <a16:creationId xmlns:a16="http://schemas.microsoft.com/office/drawing/2014/main" id="{6CD86370-ADBC-0BD3-96E0-B8CA54699262}"/>
              </a:ext>
            </a:extLst>
          </p:cNvPr>
          <p:cNvSpPr>
            <a:spLocks noGrp="1"/>
          </p:cNvSpPr>
          <p:nvPr>
            <p:ph idx="1"/>
          </p:nvPr>
        </p:nvSpPr>
        <p:spPr>
          <a:xfrm>
            <a:off x="838200" y="1669760"/>
            <a:ext cx="10515600" cy="4959639"/>
          </a:xfrm>
        </p:spPr>
        <p:txBody>
          <a:bodyPr>
            <a:normAutofit lnSpcReduction="10000"/>
          </a:bodyPr>
          <a:lstStyle/>
          <a:p>
            <a:r>
              <a:rPr lang="en-US" dirty="0"/>
              <a:t>Niraparib</a:t>
            </a:r>
          </a:p>
          <a:p>
            <a:pPr lvl="1"/>
            <a:r>
              <a:rPr lang="en-US" dirty="0"/>
              <a:t>With or without food</a:t>
            </a:r>
          </a:p>
          <a:p>
            <a:pPr lvl="1"/>
            <a:r>
              <a:rPr lang="en-US" dirty="0"/>
              <a:t>First line maintenance – weight and platelets</a:t>
            </a:r>
          </a:p>
          <a:p>
            <a:pPr lvl="1"/>
            <a:r>
              <a:rPr lang="en-US" dirty="0"/>
              <a:t>&lt;77kg(&lt;170lbs) or </a:t>
            </a:r>
            <a:r>
              <a:rPr lang="en-US" dirty="0" err="1"/>
              <a:t>Plt</a:t>
            </a:r>
            <a:r>
              <a:rPr lang="en-US" dirty="0"/>
              <a:t> &lt;150,000= 200 mg once daily</a:t>
            </a:r>
          </a:p>
          <a:p>
            <a:pPr lvl="1"/>
            <a:r>
              <a:rPr lang="en-US" dirty="0"/>
              <a:t>1st dose reduction -&gt; 100 mg/day, 2nd discontinue</a:t>
            </a:r>
          </a:p>
          <a:p>
            <a:pPr lvl="1"/>
            <a:r>
              <a:rPr lang="en-US" dirty="0"/>
              <a:t>&gt;77 kg (&gt;170lbs) AND </a:t>
            </a:r>
            <a:r>
              <a:rPr lang="en-US" dirty="0" err="1"/>
              <a:t>Plt</a:t>
            </a:r>
            <a:r>
              <a:rPr lang="en-US" dirty="0"/>
              <a:t> &gt;150,000 = 300 mg once daily</a:t>
            </a:r>
          </a:p>
          <a:p>
            <a:pPr lvl="1"/>
            <a:r>
              <a:rPr lang="en-US" dirty="0"/>
              <a:t>1st dose reduction -&gt; 200 mg/day, 2nd dose reduction-&gt; 100 mg/day</a:t>
            </a:r>
          </a:p>
          <a:p>
            <a:pPr lvl="1"/>
            <a:r>
              <a:rPr lang="en-US" dirty="0"/>
              <a:t>Moderate Hepatic Impairment – 200 mg/day regardless of weight or platelets</a:t>
            </a:r>
          </a:p>
          <a:p>
            <a:r>
              <a:rPr lang="en-US" dirty="0"/>
              <a:t>Rucaparib</a:t>
            </a:r>
          </a:p>
          <a:p>
            <a:pPr lvl="1"/>
            <a:r>
              <a:rPr lang="en-US" dirty="0"/>
              <a:t>600 mg twice daily with or without food</a:t>
            </a:r>
          </a:p>
          <a:p>
            <a:pPr lvl="1"/>
            <a:r>
              <a:rPr lang="en-US" dirty="0"/>
              <a:t>1st dose reduction 500 mg BID</a:t>
            </a:r>
          </a:p>
          <a:p>
            <a:pPr lvl="1"/>
            <a:r>
              <a:rPr lang="en-US" dirty="0"/>
              <a:t>2nd dose reduction 400 mg BID</a:t>
            </a:r>
          </a:p>
          <a:p>
            <a:pPr lvl="1"/>
            <a:r>
              <a:rPr lang="en-US" dirty="0"/>
              <a:t>3rd dose reduction 300 mg BID</a:t>
            </a:r>
          </a:p>
          <a:p>
            <a:endParaRPr lang="en-US" dirty="0"/>
          </a:p>
        </p:txBody>
      </p:sp>
    </p:spTree>
    <p:extLst>
      <p:ext uri="{BB962C8B-B14F-4D97-AF65-F5344CB8AC3E}">
        <p14:creationId xmlns:p14="http://schemas.microsoft.com/office/powerpoint/2010/main" val="27603639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06106-AAA3-460F-9543-9ED4BCD33599}"/>
              </a:ext>
            </a:extLst>
          </p:cNvPr>
          <p:cNvSpPr>
            <a:spLocks noGrp="1"/>
          </p:cNvSpPr>
          <p:nvPr>
            <p:ph type="title"/>
          </p:nvPr>
        </p:nvSpPr>
        <p:spPr/>
        <p:txBody>
          <a:bodyPr/>
          <a:lstStyle/>
          <a:p>
            <a:r>
              <a:rPr lang="en-US" dirty="0"/>
              <a:t>Adverse Reactions</a:t>
            </a:r>
          </a:p>
        </p:txBody>
      </p:sp>
      <p:sp>
        <p:nvSpPr>
          <p:cNvPr id="3" name="Content Placeholder 2">
            <a:extLst>
              <a:ext uri="{FF2B5EF4-FFF2-40B4-BE49-F238E27FC236}">
                <a16:creationId xmlns:a16="http://schemas.microsoft.com/office/drawing/2014/main" id="{954BB543-F574-4CCF-9CE3-3C81E8E626EA}"/>
              </a:ext>
            </a:extLst>
          </p:cNvPr>
          <p:cNvSpPr>
            <a:spLocks noGrp="1"/>
          </p:cNvSpPr>
          <p:nvPr>
            <p:ph idx="1"/>
          </p:nvPr>
        </p:nvSpPr>
        <p:spPr>
          <a:xfrm>
            <a:off x="838200" y="1825625"/>
            <a:ext cx="10515600" cy="4667250"/>
          </a:xfrm>
        </p:spPr>
        <p:txBody>
          <a:bodyPr>
            <a:normAutofit/>
          </a:bodyPr>
          <a:lstStyle/>
          <a:p>
            <a:r>
              <a:rPr lang="en-US" dirty="0"/>
              <a:t>More common within the first 1-3 months</a:t>
            </a:r>
          </a:p>
          <a:p>
            <a:r>
              <a:rPr lang="en-US" dirty="0"/>
              <a:t>Olaparib</a:t>
            </a:r>
          </a:p>
          <a:p>
            <a:pPr lvl="1"/>
            <a:r>
              <a:rPr lang="en-US" dirty="0"/>
              <a:t>Nausea, fatigue, vomiting, anemia, neutropenia, thrombocytopenia</a:t>
            </a:r>
          </a:p>
          <a:p>
            <a:r>
              <a:rPr lang="en-US" dirty="0"/>
              <a:t>Niraparib</a:t>
            </a:r>
          </a:p>
          <a:p>
            <a:pPr lvl="1"/>
            <a:r>
              <a:rPr lang="en-US" dirty="0"/>
              <a:t>Thrombocytopenia, anemia, neutropenia, nausea, vomiting, constipation, fatigue, joint pain, loss of appetite, HTN, headaches, insomnia, dizziness, cough</a:t>
            </a:r>
          </a:p>
          <a:p>
            <a:r>
              <a:rPr lang="en-US" dirty="0"/>
              <a:t>Rucaparib</a:t>
            </a:r>
          </a:p>
          <a:p>
            <a:pPr lvl="1"/>
            <a:r>
              <a:rPr lang="en-US" dirty="0"/>
              <a:t>Nausea, vomiting, constipation, diarrhea, </a:t>
            </a:r>
            <a:r>
              <a:rPr lang="en-US" dirty="0" err="1"/>
              <a:t>abd</a:t>
            </a:r>
            <a:r>
              <a:rPr lang="en-US" dirty="0"/>
              <a:t> pain, fatigue, dysgeusia, rash, increased sensitivity to sunlight, increased ALT/AST, creatinine, anemia, and thrombocytopenia</a:t>
            </a:r>
          </a:p>
          <a:p>
            <a:pPr marL="0" indent="0">
              <a:buNone/>
            </a:pPr>
            <a:endParaRPr lang="en-US" dirty="0"/>
          </a:p>
        </p:txBody>
      </p:sp>
    </p:spTree>
    <p:extLst>
      <p:ext uri="{BB962C8B-B14F-4D97-AF65-F5344CB8AC3E}">
        <p14:creationId xmlns:p14="http://schemas.microsoft.com/office/powerpoint/2010/main" val="129459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Schlenker — Disclosures</a:t>
            </a:r>
          </a:p>
        </p:txBody>
      </p:sp>
      <p:graphicFrame>
        <p:nvGraphicFramePr>
          <p:cNvPr id="3" name="Content Placeholder 3">
            <a:extLst>
              <a:ext uri="{FF2B5EF4-FFF2-40B4-BE49-F238E27FC236}">
                <a16:creationId xmlns:a16="http://schemas.microsoft.com/office/drawing/2014/main" id="{9E479DE3-863B-8312-8A3A-F157AAD0EF88}"/>
              </a:ext>
            </a:extLst>
          </p:cNvPr>
          <p:cNvGraphicFramePr>
            <a:graphicFrameLocks/>
          </p:cNvGraphicFramePr>
          <p:nvPr>
            <p:extLst>
              <p:ext uri="{D42A27DB-BD31-4B8C-83A1-F6EECF244321}">
                <p14:modId xmlns:p14="http://schemas.microsoft.com/office/powerpoint/2010/main" val="1123133015"/>
              </p:ext>
            </p:extLst>
          </p:nvPr>
        </p:nvGraphicFramePr>
        <p:xfrm>
          <a:off x="1236095" y="2204864"/>
          <a:ext cx="9719807" cy="1224136"/>
        </p:xfrm>
        <a:graphic>
          <a:graphicData uri="http://schemas.openxmlformats.org/drawingml/2006/table">
            <a:tbl>
              <a:tblPr firstRow="1" bandRow="1">
                <a:tableStyleId>{F2DE63D5-997A-4646-A377-4702673A728D}</a:tableStyleId>
              </a:tblPr>
              <a:tblGrid>
                <a:gridCol w="9719807">
                  <a:extLst>
                    <a:ext uri="{9D8B030D-6E8A-4147-A177-3AD203B41FA5}">
                      <a16:colId xmlns:a16="http://schemas.microsoft.com/office/drawing/2014/main" val="20000"/>
                    </a:ext>
                  </a:extLst>
                </a:gridCol>
              </a:tblGrid>
              <a:tr h="1224136">
                <a:tc>
                  <a:txBody>
                    <a:bodyPr/>
                    <a:lstStyle/>
                    <a:p>
                      <a:pPr algn="ctr"/>
                      <a:r>
                        <a:rPr lang="en-US" sz="1800" b="0" kern="1200" dirty="0">
                          <a:solidFill>
                            <a:schemeClr val="tx1"/>
                          </a:solidFill>
                          <a:effectLst/>
                          <a:latin typeface="+mn-lt"/>
                          <a:ea typeface="+mn-ea"/>
                          <a:cs typeface="+mn-cs"/>
                        </a:rPr>
                        <a:t>No relevant financial relationships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2246332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16C57-5BDB-45A1-A576-F5B00BA2732C}"/>
              </a:ext>
            </a:extLst>
          </p:cNvPr>
          <p:cNvSpPr>
            <a:spLocks noGrp="1"/>
          </p:cNvSpPr>
          <p:nvPr>
            <p:ph type="title"/>
          </p:nvPr>
        </p:nvSpPr>
        <p:spPr/>
        <p:txBody>
          <a:bodyPr/>
          <a:lstStyle/>
          <a:p>
            <a:r>
              <a:rPr lang="en-US" dirty="0"/>
              <a:t>Safety Information</a:t>
            </a:r>
            <a:br>
              <a:rPr lang="en-US" dirty="0"/>
            </a:br>
            <a:r>
              <a:rPr lang="en-US" dirty="0"/>
              <a:t>Warning and Precautions</a:t>
            </a:r>
          </a:p>
        </p:txBody>
      </p:sp>
      <p:sp>
        <p:nvSpPr>
          <p:cNvPr id="3" name="Content Placeholder 2">
            <a:extLst>
              <a:ext uri="{FF2B5EF4-FFF2-40B4-BE49-F238E27FC236}">
                <a16:creationId xmlns:a16="http://schemas.microsoft.com/office/drawing/2014/main" id="{9B4B2C3D-3C1D-45E8-8B5C-0BAE42E9FBAF}"/>
              </a:ext>
            </a:extLst>
          </p:cNvPr>
          <p:cNvSpPr>
            <a:spLocks noGrp="1"/>
          </p:cNvSpPr>
          <p:nvPr>
            <p:ph idx="1"/>
          </p:nvPr>
        </p:nvSpPr>
        <p:spPr/>
        <p:txBody>
          <a:bodyPr>
            <a:normAutofit fontScale="85000" lnSpcReduction="20000"/>
          </a:bodyPr>
          <a:lstStyle/>
          <a:p>
            <a:r>
              <a:rPr lang="en-US" dirty="0" err="1"/>
              <a:t>Olaparib</a:t>
            </a:r>
            <a:endParaRPr lang="en-US" dirty="0"/>
          </a:p>
          <a:p>
            <a:pPr lvl="1"/>
            <a:r>
              <a:rPr lang="en-US" dirty="0"/>
              <a:t>No contraindications</a:t>
            </a:r>
          </a:p>
          <a:p>
            <a:pPr lvl="1"/>
            <a:r>
              <a:rPr lang="en-US" dirty="0"/>
              <a:t>MDS/AML - ~ 1.2%</a:t>
            </a:r>
          </a:p>
          <a:p>
            <a:pPr lvl="1"/>
            <a:r>
              <a:rPr lang="en-US" dirty="0"/>
              <a:t>Pneumonitis – 1.0%</a:t>
            </a:r>
          </a:p>
          <a:p>
            <a:pPr lvl="1"/>
            <a:r>
              <a:rPr lang="en-US" dirty="0"/>
              <a:t>Embryo- Fetal Toxicity</a:t>
            </a:r>
          </a:p>
          <a:p>
            <a:pPr lvl="1"/>
            <a:r>
              <a:rPr lang="en-US" dirty="0"/>
              <a:t>Hepatotoxicity, including Drug – Induced Liver Injury</a:t>
            </a:r>
          </a:p>
          <a:p>
            <a:pPr lvl="2"/>
            <a:r>
              <a:rPr lang="en-US" dirty="0"/>
              <a:t>Monitor-  Bilirubin and Transaminases</a:t>
            </a:r>
          </a:p>
          <a:p>
            <a:r>
              <a:rPr lang="en-US" dirty="0"/>
              <a:t>Niraparib</a:t>
            </a:r>
          </a:p>
          <a:p>
            <a:pPr lvl="1"/>
            <a:r>
              <a:rPr lang="en-US" dirty="0"/>
              <a:t>No contraindications</a:t>
            </a:r>
          </a:p>
          <a:p>
            <a:pPr lvl="1"/>
            <a:r>
              <a:rPr lang="en-US" dirty="0"/>
              <a:t>MDS/AML ~ 2.4-3.3%</a:t>
            </a:r>
          </a:p>
          <a:p>
            <a:pPr lvl="1"/>
            <a:r>
              <a:rPr lang="en-US" dirty="0"/>
              <a:t>Bone marrow suppression –increased risk for G3/4 toxicity</a:t>
            </a:r>
          </a:p>
          <a:p>
            <a:pPr lvl="1"/>
            <a:r>
              <a:rPr lang="en-US" dirty="0"/>
              <a:t>HTN</a:t>
            </a:r>
          </a:p>
          <a:p>
            <a:pPr lvl="1"/>
            <a:r>
              <a:rPr lang="en-US" dirty="0"/>
              <a:t>PRES – Posterior Reversible Encephalopathy Syndrome – 0.1%</a:t>
            </a:r>
          </a:p>
          <a:p>
            <a:pPr lvl="2"/>
            <a:r>
              <a:rPr lang="en-US" dirty="0"/>
              <a:t>Seizure, headache, altered mental status, visible disturbance, cortical blindness</a:t>
            </a:r>
          </a:p>
          <a:p>
            <a:pPr lvl="1"/>
            <a:r>
              <a:rPr lang="en-US" dirty="0"/>
              <a:t>Embry-Fetal Toxicity</a:t>
            </a:r>
          </a:p>
          <a:p>
            <a:endParaRPr lang="en-US" dirty="0"/>
          </a:p>
        </p:txBody>
      </p:sp>
    </p:spTree>
    <p:extLst>
      <p:ext uri="{BB962C8B-B14F-4D97-AF65-F5344CB8AC3E}">
        <p14:creationId xmlns:p14="http://schemas.microsoft.com/office/powerpoint/2010/main" val="3710845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AD365-0A12-D54D-5182-39FDC13F325C}"/>
              </a:ext>
            </a:extLst>
          </p:cNvPr>
          <p:cNvSpPr>
            <a:spLocks noGrp="1"/>
          </p:cNvSpPr>
          <p:nvPr>
            <p:ph type="title"/>
          </p:nvPr>
        </p:nvSpPr>
        <p:spPr/>
        <p:txBody>
          <a:bodyPr/>
          <a:lstStyle/>
          <a:p>
            <a:r>
              <a:rPr lang="en-US" dirty="0"/>
              <a:t>Safety Information</a:t>
            </a:r>
            <a:br>
              <a:rPr lang="en-US" dirty="0"/>
            </a:br>
            <a:r>
              <a:rPr lang="en-US" dirty="0"/>
              <a:t>Warning and Precautions</a:t>
            </a:r>
          </a:p>
        </p:txBody>
      </p:sp>
      <p:sp>
        <p:nvSpPr>
          <p:cNvPr id="3" name="Content Placeholder 2">
            <a:extLst>
              <a:ext uri="{FF2B5EF4-FFF2-40B4-BE49-F238E27FC236}">
                <a16:creationId xmlns:a16="http://schemas.microsoft.com/office/drawing/2014/main" id="{20A627DC-D9C0-BFC6-DE02-A2BDAB768966}"/>
              </a:ext>
            </a:extLst>
          </p:cNvPr>
          <p:cNvSpPr>
            <a:spLocks noGrp="1"/>
          </p:cNvSpPr>
          <p:nvPr>
            <p:ph idx="1"/>
          </p:nvPr>
        </p:nvSpPr>
        <p:spPr/>
        <p:txBody>
          <a:bodyPr/>
          <a:lstStyle/>
          <a:p>
            <a:r>
              <a:rPr lang="en-US" dirty="0"/>
              <a:t>Rucaparib</a:t>
            </a:r>
          </a:p>
          <a:p>
            <a:pPr lvl="1"/>
            <a:r>
              <a:rPr lang="en-US" dirty="0"/>
              <a:t>No contraindications</a:t>
            </a:r>
          </a:p>
          <a:p>
            <a:pPr lvl="1"/>
            <a:r>
              <a:rPr lang="en-US" dirty="0"/>
              <a:t>MDS/AML – 1.6%</a:t>
            </a:r>
          </a:p>
          <a:p>
            <a:pPr lvl="1"/>
            <a:r>
              <a:rPr lang="en-US" dirty="0"/>
              <a:t>Pneumonitis -rare</a:t>
            </a:r>
          </a:p>
          <a:p>
            <a:pPr lvl="1"/>
            <a:r>
              <a:rPr lang="en-US" dirty="0"/>
              <a:t>Embryo- Fetal toxicity</a:t>
            </a:r>
          </a:p>
          <a:p>
            <a:pPr lvl="1"/>
            <a:r>
              <a:rPr lang="en-US" dirty="0"/>
              <a:t>Photosensitivity – use SPF 30+ sunscreen, protective clothing, hats when outdoors</a:t>
            </a:r>
          </a:p>
        </p:txBody>
      </p:sp>
    </p:spTree>
    <p:extLst>
      <p:ext uri="{BB962C8B-B14F-4D97-AF65-F5344CB8AC3E}">
        <p14:creationId xmlns:p14="http://schemas.microsoft.com/office/powerpoint/2010/main" val="33500414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7B24-C6A6-7BED-E67F-1C204E2E2BB0}"/>
              </a:ext>
            </a:extLst>
          </p:cNvPr>
          <p:cNvSpPr>
            <a:spLocks noGrp="1"/>
          </p:cNvSpPr>
          <p:nvPr>
            <p:ph type="title"/>
          </p:nvPr>
        </p:nvSpPr>
        <p:spPr>
          <a:xfrm>
            <a:off x="838200" y="126134"/>
            <a:ext cx="10515600" cy="1325563"/>
          </a:xfrm>
        </p:spPr>
        <p:txBody>
          <a:bodyPr/>
          <a:lstStyle/>
          <a:p>
            <a:r>
              <a:rPr lang="en-US" dirty="0"/>
              <a:t>Key Monitoring </a:t>
            </a:r>
          </a:p>
        </p:txBody>
      </p:sp>
      <p:sp>
        <p:nvSpPr>
          <p:cNvPr id="3" name="Content Placeholder 2">
            <a:extLst>
              <a:ext uri="{FF2B5EF4-FFF2-40B4-BE49-F238E27FC236}">
                <a16:creationId xmlns:a16="http://schemas.microsoft.com/office/drawing/2014/main" id="{87A0E64C-8783-F0AD-8DF0-1A4A57244F43}"/>
              </a:ext>
            </a:extLst>
          </p:cNvPr>
          <p:cNvSpPr>
            <a:spLocks noGrp="1"/>
          </p:cNvSpPr>
          <p:nvPr>
            <p:ph idx="1"/>
          </p:nvPr>
        </p:nvSpPr>
        <p:spPr>
          <a:xfrm>
            <a:off x="838200" y="1616364"/>
            <a:ext cx="10515600" cy="4876511"/>
          </a:xfrm>
        </p:spPr>
        <p:txBody>
          <a:bodyPr>
            <a:normAutofit fontScale="92500" lnSpcReduction="10000"/>
          </a:bodyPr>
          <a:lstStyle/>
          <a:p>
            <a:r>
              <a:rPr lang="en-US" dirty="0"/>
              <a:t>Hematologic Monitoring</a:t>
            </a:r>
          </a:p>
          <a:p>
            <a:pPr lvl="1"/>
            <a:r>
              <a:rPr lang="en-US" dirty="0"/>
              <a:t>Frequent CBC’s, CMP’s</a:t>
            </a:r>
          </a:p>
          <a:p>
            <a:pPr lvl="2"/>
            <a:r>
              <a:rPr lang="en-US" dirty="0"/>
              <a:t>Niraparib –weekly for the first month then monthly</a:t>
            </a:r>
          </a:p>
          <a:p>
            <a:pPr lvl="2"/>
            <a:r>
              <a:rPr lang="en-US" dirty="0"/>
              <a:t>Olaparib/Rucaparib – Monthly monitoring</a:t>
            </a:r>
          </a:p>
          <a:p>
            <a:pPr lvl="2"/>
            <a:r>
              <a:rPr lang="en-US" dirty="0"/>
              <a:t>Can space out to every 3M once dosage is tolerated</a:t>
            </a:r>
          </a:p>
          <a:p>
            <a:r>
              <a:rPr lang="en-US" dirty="0"/>
              <a:t>Cardiovascular Monitoring</a:t>
            </a:r>
          </a:p>
          <a:p>
            <a:pPr lvl="1"/>
            <a:r>
              <a:rPr lang="en-US" dirty="0"/>
              <a:t>Niraparib – Home BP/HR monitoring</a:t>
            </a:r>
          </a:p>
          <a:p>
            <a:r>
              <a:rPr lang="en-US" dirty="0"/>
              <a:t>Duration</a:t>
            </a:r>
          </a:p>
          <a:p>
            <a:pPr lvl="1"/>
            <a:r>
              <a:rPr lang="en-US" dirty="0"/>
              <a:t>Most side effects occur shortly after starting treatment, especially in first 3 months</a:t>
            </a:r>
          </a:p>
          <a:p>
            <a:r>
              <a:rPr lang="en-US" dirty="0"/>
              <a:t>Dose modifications</a:t>
            </a:r>
          </a:p>
          <a:p>
            <a:pPr lvl="1"/>
            <a:r>
              <a:rPr lang="en-US" dirty="0"/>
              <a:t>Hold vs dose reduce as indicated</a:t>
            </a:r>
          </a:p>
          <a:p>
            <a:r>
              <a:rPr lang="en-US" dirty="0"/>
              <a:t>Long term safety</a:t>
            </a:r>
          </a:p>
          <a:p>
            <a:pPr lvl="1"/>
            <a:r>
              <a:rPr lang="en-US" dirty="0"/>
              <a:t>Monitor for MDS/AML – look for persistent cytopenia</a:t>
            </a:r>
          </a:p>
        </p:txBody>
      </p:sp>
    </p:spTree>
    <p:extLst>
      <p:ext uri="{BB962C8B-B14F-4D97-AF65-F5344CB8AC3E}">
        <p14:creationId xmlns:p14="http://schemas.microsoft.com/office/powerpoint/2010/main" val="16550719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D7DB-0D22-EE9A-DBF4-604641C069CC}"/>
              </a:ext>
            </a:extLst>
          </p:cNvPr>
          <p:cNvSpPr>
            <a:spLocks noGrp="1"/>
          </p:cNvSpPr>
          <p:nvPr>
            <p:ph type="title"/>
          </p:nvPr>
        </p:nvSpPr>
        <p:spPr/>
        <p:txBody>
          <a:bodyPr/>
          <a:lstStyle/>
          <a:p>
            <a:r>
              <a:rPr lang="en-US" dirty="0"/>
              <a:t>Patient Education</a:t>
            </a:r>
          </a:p>
        </p:txBody>
      </p:sp>
      <p:sp>
        <p:nvSpPr>
          <p:cNvPr id="3" name="Content Placeholder 2">
            <a:extLst>
              <a:ext uri="{FF2B5EF4-FFF2-40B4-BE49-F238E27FC236}">
                <a16:creationId xmlns:a16="http://schemas.microsoft.com/office/drawing/2014/main" id="{63854A0E-7660-09BD-CF7A-756119BF2E74}"/>
              </a:ext>
            </a:extLst>
          </p:cNvPr>
          <p:cNvSpPr>
            <a:spLocks noGrp="1"/>
          </p:cNvSpPr>
          <p:nvPr>
            <p:ph idx="1"/>
          </p:nvPr>
        </p:nvSpPr>
        <p:spPr/>
        <p:txBody>
          <a:bodyPr/>
          <a:lstStyle/>
          <a:p>
            <a:r>
              <a:rPr lang="en-US" dirty="0"/>
              <a:t>First 3M – side effects are the worse, then improve</a:t>
            </a:r>
          </a:p>
          <a:p>
            <a:r>
              <a:rPr lang="en-US" dirty="0"/>
              <a:t>Oral medication compliance</a:t>
            </a:r>
          </a:p>
          <a:p>
            <a:r>
              <a:rPr lang="en-US" dirty="0"/>
              <a:t>Frequency of labs value monitoring and office visits</a:t>
            </a:r>
          </a:p>
          <a:p>
            <a:r>
              <a:rPr lang="en-US" dirty="0"/>
              <a:t>Anti-emetics prior to taking PARP inhibitor</a:t>
            </a:r>
          </a:p>
          <a:p>
            <a:r>
              <a:rPr lang="en-US" dirty="0"/>
              <a:t>Home BP/HR monitoring</a:t>
            </a:r>
          </a:p>
          <a:p>
            <a:r>
              <a:rPr lang="en-US" dirty="0"/>
              <a:t>Reporting symptoms- </a:t>
            </a:r>
            <a:r>
              <a:rPr lang="en-US" dirty="0" err="1"/>
              <a:t>ie</a:t>
            </a:r>
            <a:r>
              <a:rPr lang="en-US" dirty="0"/>
              <a:t> hypertension, uncontrolled nausea/vomiting, worsening fatigue, bruising, </a:t>
            </a:r>
            <a:r>
              <a:rPr lang="en-US" dirty="0" err="1"/>
              <a:t>abd</a:t>
            </a:r>
            <a:r>
              <a:rPr lang="en-US" dirty="0"/>
              <a:t> pain, HTN, fever</a:t>
            </a:r>
          </a:p>
        </p:txBody>
      </p:sp>
    </p:spTree>
    <p:extLst>
      <p:ext uri="{BB962C8B-B14F-4D97-AF65-F5344CB8AC3E}">
        <p14:creationId xmlns:p14="http://schemas.microsoft.com/office/powerpoint/2010/main" val="38359182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6C5F8-B1A0-01DF-B7C4-F961DB4E0457}"/>
              </a:ext>
            </a:extLst>
          </p:cNvPr>
          <p:cNvSpPr>
            <a:spLocks noGrp="1"/>
          </p:cNvSpPr>
          <p:nvPr>
            <p:ph type="title"/>
          </p:nvPr>
        </p:nvSpPr>
        <p:spPr/>
        <p:txBody>
          <a:bodyPr/>
          <a:lstStyle/>
          <a:p>
            <a:r>
              <a:rPr lang="en-US" dirty="0"/>
              <a:t>Case Study</a:t>
            </a:r>
          </a:p>
        </p:txBody>
      </p:sp>
      <p:sp>
        <p:nvSpPr>
          <p:cNvPr id="3" name="Content Placeholder 2">
            <a:extLst>
              <a:ext uri="{FF2B5EF4-FFF2-40B4-BE49-F238E27FC236}">
                <a16:creationId xmlns:a16="http://schemas.microsoft.com/office/drawing/2014/main" id="{DAA1C205-631D-C72F-DED4-838D9B5C1283}"/>
              </a:ext>
            </a:extLst>
          </p:cNvPr>
          <p:cNvSpPr>
            <a:spLocks noGrp="1"/>
          </p:cNvSpPr>
          <p:nvPr>
            <p:ph idx="1"/>
          </p:nvPr>
        </p:nvSpPr>
        <p:spPr>
          <a:xfrm>
            <a:off x="838200" y="1690688"/>
            <a:ext cx="10515600" cy="4845339"/>
          </a:xfrm>
        </p:spPr>
        <p:txBody>
          <a:bodyPr>
            <a:normAutofit/>
          </a:bodyPr>
          <a:lstStyle/>
          <a:p>
            <a:r>
              <a:rPr lang="en-US" dirty="0"/>
              <a:t>53 y/o AAF G1P1</a:t>
            </a:r>
          </a:p>
          <a:p>
            <a:r>
              <a:rPr lang="en-US" dirty="0" err="1"/>
              <a:t>Comorbidites</a:t>
            </a:r>
            <a:r>
              <a:rPr lang="en-US" dirty="0"/>
              <a:t>: HTN, obesity, hypercholesterolemia. Family history – mother and maternal aunt (breast cancer in their 60’s)</a:t>
            </a:r>
          </a:p>
          <a:p>
            <a:r>
              <a:rPr lang="en-US" dirty="0"/>
              <a:t>Lives with her husband in Oklahoma City</a:t>
            </a:r>
          </a:p>
          <a:p>
            <a:r>
              <a:rPr lang="en-US" dirty="0"/>
              <a:t>She presented to her PCP with complaints of </a:t>
            </a:r>
            <a:r>
              <a:rPr lang="en-US" dirty="0" err="1"/>
              <a:t>abd</a:t>
            </a:r>
            <a:r>
              <a:rPr lang="en-US" dirty="0"/>
              <a:t> bloating and constipation for several months. CT scan was ordered and was found to have a large 10.5 cm pelvic mass. She had not seen her gynecologic provider in several years</a:t>
            </a:r>
          </a:p>
          <a:p>
            <a:r>
              <a:rPr lang="en-US" dirty="0"/>
              <a:t>CA 125 - 765</a:t>
            </a:r>
          </a:p>
          <a:p>
            <a:r>
              <a:rPr lang="en-US" dirty="0"/>
              <a:t>She was referred to gyn/</a:t>
            </a:r>
            <a:r>
              <a:rPr lang="en-US" dirty="0" err="1"/>
              <a:t>onc</a:t>
            </a:r>
            <a:r>
              <a:rPr lang="en-US" dirty="0"/>
              <a:t> at SCC for further evaluation</a:t>
            </a:r>
          </a:p>
        </p:txBody>
      </p:sp>
    </p:spTree>
    <p:extLst>
      <p:ext uri="{BB962C8B-B14F-4D97-AF65-F5344CB8AC3E}">
        <p14:creationId xmlns:p14="http://schemas.microsoft.com/office/powerpoint/2010/main" val="39984802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3AC13-B1EF-2328-FCAA-A11466BA50E5}"/>
              </a:ext>
            </a:extLst>
          </p:cNvPr>
          <p:cNvSpPr>
            <a:spLocks noGrp="1"/>
          </p:cNvSpPr>
          <p:nvPr>
            <p:ph type="title"/>
          </p:nvPr>
        </p:nvSpPr>
        <p:spPr>
          <a:xfrm>
            <a:off x="838200" y="84570"/>
            <a:ext cx="10515600" cy="1325563"/>
          </a:xfrm>
        </p:spPr>
        <p:txBody>
          <a:bodyPr/>
          <a:lstStyle/>
          <a:p>
            <a:r>
              <a:rPr lang="en-US" dirty="0"/>
              <a:t>Case Study</a:t>
            </a:r>
          </a:p>
        </p:txBody>
      </p:sp>
      <p:sp>
        <p:nvSpPr>
          <p:cNvPr id="3" name="Content Placeholder 2">
            <a:extLst>
              <a:ext uri="{FF2B5EF4-FFF2-40B4-BE49-F238E27FC236}">
                <a16:creationId xmlns:a16="http://schemas.microsoft.com/office/drawing/2014/main" id="{FE801F47-6511-F312-092F-C40077338CA3}"/>
              </a:ext>
            </a:extLst>
          </p:cNvPr>
          <p:cNvSpPr>
            <a:spLocks noGrp="1"/>
          </p:cNvSpPr>
          <p:nvPr>
            <p:ph idx="1"/>
          </p:nvPr>
        </p:nvSpPr>
        <p:spPr>
          <a:xfrm>
            <a:off x="838199" y="1555606"/>
            <a:ext cx="10352809" cy="5053012"/>
          </a:xfrm>
        </p:spPr>
        <p:txBody>
          <a:bodyPr>
            <a:noAutofit/>
          </a:bodyPr>
          <a:lstStyle/>
          <a:p>
            <a:pPr>
              <a:lnSpc>
                <a:spcPct val="100000"/>
              </a:lnSpc>
            </a:pPr>
            <a:r>
              <a:rPr lang="en-US" sz="2200" dirty="0"/>
              <a:t>She was scheduled for tumor debulking surgery and was resected to no gross residual</a:t>
            </a:r>
          </a:p>
          <a:p>
            <a:pPr>
              <a:lnSpc>
                <a:spcPct val="100000"/>
              </a:lnSpc>
            </a:pPr>
            <a:r>
              <a:rPr lang="en-US" sz="2200" dirty="0"/>
              <a:t>Diagnosed with IIIC HGSOC. Germline and tumor testing was completed and was found to be BRCA 1+</a:t>
            </a:r>
          </a:p>
          <a:p>
            <a:pPr>
              <a:lnSpc>
                <a:spcPct val="100000"/>
              </a:lnSpc>
            </a:pPr>
            <a:r>
              <a:rPr lang="en-US" sz="2200" dirty="0"/>
              <a:t>She was counseled and started on carboplatin and paclitaxel for 6 cycles. Overall tolerated treatment well, but did need to undergo blood transfusion for anemia prior to cycle #6</a:t>
            </a:r>
          </a:p>
          <a:p>
            <a:pPr>
              <a:lnSpc>
                <a:spcPct val="100000"/>
              </a:lnSpc>
            </a:pPr>
            <a:r>
              <a:rPr lang="en-US" sz="2200" dirty="0"/>
              <a:t>CT scan after cycle #6 was NED and CA 125 was now </a:t>
            </a:r>
            <a:r>
              <a:rPr lang="en-US" sz="2200" dirty="0" err="1"/>
              <a:t>wnl</a:t>
            </a:r>
            <a:r>
              <a:rPr lang="en-US" sz="2200" dirty="0"/>
              <a:t> – 10. Her hemoglobin after cycle # 6 was 8.3 with some G1-2 fatigue. She was then counseled on starting olaparib maintenance 300 mg BID for 2 years</a:t>
            </a:r>
          </a:p>
          <a:p>
            <a:pPr>
              <a:lnSpc>
                <a:spcPct val="100000"/>
              </a:lnSpc>
            </a:pPr>
            <a:r>
              <a:rPr lang="en-US" sz="2200" dirty="0"/>
              <a:t>Her hemoglobin 5 weeks after her last chemo infusion was 10.3 and she felt ready to start olaparib, but with some grade 1 fatigue</a:t>
            </a:r>
          </a:p>
        </p:txBody>
      </p:sp>
    </p:spTree>
    <p:extLst>
      <p:ext uri="{BB962C8B-B14F-4D97-AF65-F5344CB8AC3E}">
        <p14:creationId xmlns:p14="http://schemas.microsoft.com/office/powerpoint/2010/main" val="24961115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D8194-23BA-C1E0-B268-294D81268D58}"/>
              </a:ext>
            </a:extLst>
          </p:cNvPr>
          <p:cNvSpPr>
            <a:spLocks noGrp="1"/>
          </p:cNvSpPr>
          <p:nvPr>
            <p:ph type="title"/>
          </p:nvPr>
        </p:nvSpPr>
        <p:spPr/>
        <p:txBody>
          <a:bodyPr/>
          <a:lstStyle/>
          <a:p>
            <a:r>
              <a:rPr lang="en-US" dirty="0"/>
              <a:t>Case Study</a:t>
            </a:r>
          </a:p>
        </p:txBody>
      </p:sp>
      <p:sp>
        <p:nvSpPr>
          <p:cNvPr id="3" name="Content Placeholder 2">
            <a:extLst>
              <a:ext uri="{FF2B5EF4-FFF2-40B4-BE49-F238E27FC236}">
                <a16:creationId xmlns:a16="http://schemas.microsoft.com/office/drawing/2014/main" id="{67515D86-71D1-3C16-625A-C12EFBF0F5DD}"/>
              </a:ext>
            </a:extLst>
          </p:cNvPr>
          <p:cNvSpPr>
            <a:spLocks noGrp="1"/>
          </p:cNvSpPr>
          <p:nvPr>
            <p:ph idx="1"/>
          </p:nvPr>
        </p:nvSpPr>
        <p:spPr/>
        <p:txBody>
          <a:bodyPr>
            <a:noAutofit/>
          </a:bodyPr>
          <a:lstStyle/>
          <a:p>
            <a:r>
              <a:rPr lang="en-US" sz="2400" dirty="0"/>
              <a:t>Weekly labs were drawn to include CBC and CMP. </a:t>
            </a:r>
            <a:r>
              <a:rPr lang="en-US" sz="2400" b="1" dirty="0"/>
              <a:t>Week 2 of olaparib her hemoglobin did drop to 7.8. She was given 2 units of blood and olaparib was held until grade 1. </a:t>
            </a:r>
          </a:p>
          <a:p>
            <a:r>
              <a:rPr lang="en-US" sz="2400" b="1" dirty="0"/>
              <a:t>Her dose was reduced  1 level to 250 mg BID.</a:t>
            </a:r>
          </a:p>
          <a:p>
            <a:r>
              <a:rPr lang="en-US" sz="2400" dirty="0"/>
              <a:t>She continued weekly labs for the next month and did not need any further interruptions or dose reductions. </a:t>
            </a:r>
          </a:p>
          <a:p>
            <a:r>
              <a:rPr lang="en-US" sz="2400" b="1" dirty="0"/>
              <a:t>At her 1-month f/u she also complained of fatigue grade 1-2 and some grade 1-2 nausea. She was sometimes forgetting to take her anti-emetics prior to each olaparib dose. </a:t>
            </a:r>
          </a:p>
          <a:p>
            <a:r>
              <a:rPr lang="en-US" sz="2400" b="1" dirty="0"/>
              <a:t>At her 2-month f/u her fatigue was still grade 1-2, but tolerable and nausea controlled with her anti-emetics. </a:t>
            </a:r>
          </a:p>
        </p:txBody>
      </p:sp>
    </p:spTree>
    <p:extLst>
      <p:ext uri="{BB962C8B-B14F-4D97-AF65-F5344CB8AC3E}">
        <p14:creationId xmlns:p14="http://schemas.microsoft.com/office/powerpoint/2010/main" val="42439714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B3AE6-00A3-28D9-89D6-ECA0F6A25EF2}"/>
              </a:ext>
            </a:extLst>
          </p:cNvPr>
          <p:cNvSpPr>
            <a:spLocks noGrp="1"/>
          </p:cNvSpPr>
          <p:nvPr>
            <p:ph type="title"/>
          </p:nvPr>
        </p:nvSpPr>
        <p:spPr/>
        <p:txBody>
          <a:bodyPr/>
          <a:lstStyle/>
          <a:p>
            <a:r>
              <a:rPr lang="en-US" dirty="0"/>
              <a:t>Case Study</a:t>
            </a:r>
          </a:p>
        </p:txBody>
      </p:sp>
      <p:sp>
        <p:nvSpPr>
          <p:cNvPr id="3" name="Content Placeholder 2">
            <a:extLst>
              <a:ext uri="{FF2B5EF4-FFF2-40B4-BE49-F238E27FC236}">
                <a16:creationId xmlns:a16="http://schemas.microsoft.com/office/drawing/2014/main" id="{9E1A6386-5740-512C-2F0A-52A7CB26B3C6}"/>
              </a:ext>
            </a:extLst>
          </p:cNvPr>
          <p:cNvSpPr>
            <a:spLocks noGrp="1"/>
          </p:cNvSpPr>
          <p:nvPr>
            <p:ph idx="1"/>
          </p:nvPr>
        </p:nvSpPr>
        <p:spPr/>
        <p:txBody>
          <a:bodyPr/>
          <a:lstStyle/>
          <a:p>
            <a:r>
              <a:rPr lang="en-US" dirty="0"/>
              <a:t>At her 3-month f/u she was feeling better with occasional nausea and fatigue. Her labs were grade 1 and we were able to able to extend her office visits out to 3M. CT scan was NED and CA 125 -6.</a:t>
            </a:r>
          </a:p>
          <a:p>
            <a:r>
              <a:rPr lang="en-US" dirty="0"/>
              <a:t>At her 6M  follow up she was feeling well with no side effects. CA 125 remained normal at 5.</a:t>
            </a:r>
          </a:p>
          <a:p>
            <a:r>
              <a:rPr lang="en-US" dirty="0"/>
              <a:t>She completed 2 years of olaparib maintenance and was NED. </a:t>
            </a:r>
          </a:p>
          <a:p>
            <a:r>
              <a:rPr lang="en-US" dirty="0"/>
              <a:t>She is currently in surveillance – 1 year from last olaparib and NED –Ca 125 normal at 7.</a:t>
            </a:r>
          </a:p>
          <a:p>
            <a:r>
              <a:rPr lang="en-US" dirty="0"/>
              <a:t>Her daughter did get tested for </a:t>
            </a:r>
            <a:r>
              <a:rPr lang="en-US"/>
              <a:t>BRCA 1 </a:t>
            </a:r>
            <a:r>
              <a:rPr lang="en-US" dirty="0"/>
              <a:t>and is negative.</a:t>
            </a:r>
          </a:p>
          <a:p>
            <a:endParaRPr lang="en-US" dirty="0"/>
          </a:p>
        </p:txBody>
      </p:sp>
    </p:spTree>
    <p:extLst>
      <p:ext uri="{BB962C8B-B14F-4D97-AF65-F5344CB8AC3E}">
        <p14:creationId xmlns:p14="http://schemas.microsoft.com/office/powerpoint/2010/main" val="33517041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7ECBF-309E-1CFF-9336-778C746D3A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E771E6-D58D-A4A4-59CE-4AE9252E7391}"/>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A14314B1-AD0C-0BF6-E2DD-81D141C2C7E2}"/>
              </a:ext>
            </a:extLst>
          </p:cNvPr>
          <p:cNvSpPr>
            <a:spLocks noGrp="1"/>
          </p:cNvSpPr>
          <p:nvPr>
            <p:ph idx="1"/>
          </p:nvPr>
        </p:nvSpPr>
        <p:spPr/>
        <p:txBody>
          <a:bodyPr/>
          <a:lstStyle/>
          <a:p>
            <a:pPr marL="98425" indent="0">
              <a:buNone/>
            </a:pPr>
            <a:r>
              <a:rPr lang="en-US" sz="28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How, if at all, do the tolerability profile and other practical considerations with individual PARP inhibitors affect your selection among them? </a:t>
            </a:r>
          </a:p>
        </p:txBody>
      </p:sp>
    </p:spTree>
    <p:extLst>
      <p:ext uri="{BB962C8B-B14F-4D97-AF65-F5344CB8AC3E}">
        <p14:creationId xmlns:p14="http://schemas.microsoft.com/office/powerpoint/2010/main" val="27027618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AD19D-E30B-00E3-FE34-A2C85ED72A8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DECAE94-DEFC-8C63-DCF1-A8386ACE4457}"/>
              </a:ext>
            </a:extLst>
          </p:cNvPr>
          <p:cNvSpPr/>
          <p:nvPr/>
        </p:nvSpPr>
        <p:spPr bwMode="auto">
          <a:xfrm>
            <a:off x="758948" y="2348880"/>
            <a:ext cx="10953676" cy="50405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7389E964-F632-E7CB-F0B4-346E6DDD3D49}"/>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BAB076E1-1B83-C226-F89B-867DF4B598E6}"/>
              </a:ext>
            </a:extLst>
          </p:cNvPr>
          <p:cNvSpPr>
            <a:spLocks noGrp="1"/>
          </p:cNvSpPr>
          <p:nvPr>
            <p:ph idx="1"/>
          </p:nvPr>
        </p:nvSpPr>
        <p:spPr>
          <a:xfrm>
            <a:off x="912286" y="1143000"/>
            <a:ext cx="10728330" cy="4799013"/>
          </a:xfrm>
        </p:spPr>
        <p:txBody>
          <a:bodyPr/>
          <a:lstStyle/>
          <a:p>
            <a:pPr marL="0" marR="0" indent="0">
              <a:spcBef>
                <a:spcPts val="1800"/>
              </a:spcBef>
              <a:spcAft>
                <a:spcPts val="0"/>
              </a:spcAft>
              <a:buNone/>
            </a:pPr>
            <a:r>
              <a:rPr lang="en-US" sz="2500" dirty="0">
                <a:solidFill>
                  <a:srgbClr val="0432FF"/>
                </a:solidFill>
              </a:rPr>
              <a:t>Module 1: </a:t>
            </a:r>
            <a:r>
              <a:rPr lang="en-US" sz="2500" dirty="0">
                <a:solidFill>
                  <a:schemeClr val="tx1"/>
                </a:solidFill>
              </a:rPr>
              <a:t>Overview of Ovarian Cancer (OC)</a:t>
            </a:r>
          </a:p>
          <a:p>
            <a:pPr marL="0" indent="0">
              <a:spcBef>
                <a:spcPts val="1800"/>
              </a:spcBef>
              <a:spcAft>
                <a:spcPts val="0"/>
              </a:spcAft>
              <a:buNone/>
            </a:pPr>
            <a:r>
              <a:rPr lang="en-US" sz="2500" dirty="0">
                <a:solidFill>
                  <a:srgbClr val="0432FF"/>
                </a:solidFill>
              </a:rPr>
              <a:t>Module 2: </a:t>
            </a:r>
            <a:r>
              <a:rPr lang="en-US" sz="2500" dirty="0">
                <a:solidFill>
                  <a:schemeClr val="tx1"/>
                </a:solidFill>
              </a:rPr>
              <a:t>Role of PARP Inhibitors in Advanced OC </a:t>
            </a:r>
          </a:p>
          <a:p>
            <a:pPr marL="0" indent="0">
              <a:spcBef>
                <a:spcPts val="1800"/>
              </a:spcBef>
              <a:spcAft>
                <a:spcPts val="0"/>
              </a:spcAft>
              <a:buNone/>
            </a:pPr>
            <a:r>
              <a:rPr lang="en-US" sz="2500" dirty="0">
                <a:solidFill>
                  <a:schemeClr val="bg1"/>
                </a:solidFill>
              </a:rPr>
              <a:t>Module 3: Current and Potential Future Role of Mirvetuximab Soravtansine in OC </a:t>
            </a:r>
          </a:p>
          <a:p>
            <a:pPr marL="0" indent="0">
              <a:spcBef>
                <a:spcPts val="1800"/>
              </a:spcBef>
              <a:spcAft>
                <a:spcPts val="0"/>
              </a:spcAft>
              <a:buNone/>
            </a:pPr>
            <a:r>
              <a:rPr lang="en-US" sz="2500" dirty="0">
                <a:solidFill>
                  <a:srgbClr val="0432FF"/>
                </a:solidFill>
              </a:rPr>
              <a:t>Module 4: </a:t>
            </a:r>
            <a:r>
              <a:rPr lang="en-US" sz="2500" dirty="0">
                <a:solidFill>
                  <a:schemeClr val="tx1"/>
                </a:solidFill>
              </a:rPr>
              <a:t>Role of Relacorilant in Advanced OC </a:t>
            </a:r>
          </a:p>
          <a:p>
            <a:pPr marL="0" indent="0">
              <a:spcBef>
                <a:spcPts val="1800"/>
              </a:spcBef>
              <a:spcAft>
                <a:spcPts val="0"/>
              </a:spcAft>
              <a:buNone/>
            </a:pPr>
            <a:r>
              <a:rPr lang="en-US" sz="2500" dirty="0">
                <a:solidFill>
                  <a:srgbClr val="0432FF"/>
                </a:solidFill>
              </a:rPr>
              <a:t>Module 5: </a:t>
            </a:r>
            <a:r>
              <a:rPr lang="en-US" sz="2500" dirty="0">
                <a:solidFill>
                  <a:schemeClr val="tx1"/>
                </a:solidFill>
              </a:rPr>
              <a:t>Utility of Immune Checkpoint Inhibition in Advanced OC </a:t>
            </a:r>
          </a:p>
        </p:txBody>
      </p:sp>
    </p:spTree>
    <p:extLst>
      <p:ext uri="{BB962C8B-B14F-4D97-AF65-F5344CB8AC3E}">
        <p14:creationId xmlns:p14="http://schemas.microsoft.com/office/powerpoint/2010/main" val="3721434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65006-3E7C-1482-1CD1-2F7493BA04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C3B7C2-B0C0-6BED-E517-F6E5AE333165}"/>
              </a:ext>
            </a:extLst>
          </p:cNvPr>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Shaver — Disclosures</a:t>
            </a:r>
          </a:p>
        </p:txBody>
      </p:sp>
      <p:graphicFrame>
        <p:nvGraphicFramePr>
          <p:cNvPr id="5" name="Content Placeholder 3">
            <a:extLst>
              <a:ext uri="{FF2B5EF4-FFF2-40B4-BE49-F238E27FC236}">
                <a16:creationId xmlns:a16="http://schemas.microsoft.com/office/drawing/2014/main" id="{5D84F240-E7A5-C492-5EBD-44C49028A4AF}"/>
              </a:ext>
            </a:extLst>
          </p:cNvPr>
          <p:cNvGraphicFramePr>
            <a:graphicFrameLocks/>
          </p:cNvGraphicFramePr>
          <p:nvPr>
            <p:extLst>
              <p:ext uri="{D42A27DB-BD31-4B8C-83A1-F6EECF244321}">
                <p14:modId xmlns:p14="http://schemas.microsoft.com/office/powerpoint/2010/main" val="2217756954"/>
              </p:ext>
            </p:extLst>
          </p:nvPr>
        </p:nvGraphicFramePr>
        <p:xfrm>
          <a:off x="1236095" y="2204864"/>
          <a:ext cx="9719807" cy="1224136"/>
        </p:xfrm>
        <a:graphic>
          <a:graphicData uri="http://schemas.openxmlformats.org/drawingml/2006/table">
            <a:tbl>
              <a:tblPr firstRow="1" bandRow="1">
                <a:tableStyleId>{F2DE63D5-997A-4646-A377-4702673A728D}</a:tableStyleId>
              </a:tblPr>
              <a:tblGrid>
                <a:gridCol w="9719807">
                  <a:extLst>
                    <a:ext uri="{9D8B030D-6E8A-4147-A177-3AD203B41FA5}">
                      <a16:colId xmlns:a16="http://schemas.microsoft.com/office/drawing/2014/main" val="20000"/>
                    </a:ext>
                  </a:extLst>
                </a:gridCol>
              </a:tblGrid>
              <a:tr h="1224136">
                <a:tc>
                  <a:txBody>
                    <a:bodyPr/>
                    <a:lstStyle/>
                    <a:p>
                      <a:pPr algn="ctr"/>
                      <a:r>
                        <a:rPr lang="en-US" sz="1800" b="0" kern="1200" dirty="0">
                          <a:solidFill>
                            <a:schemeClr val="tx1"/>
                          </a:solidFill>
                          <a:effectLst/>
                          <a:latin typeface="+mn-lt"/>
                          <a:ea typeface="+mn-ea"/>
                          <a:cs typeface="+mn-cs"/>
                        </a:rPr>
                        <a:t>No relevant financial relationships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12817220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sz="quarter"/>
          </p:nvPr>
        </p:nvSpPr>
        <p:spPr>
          <a:xfrm>
            <a:off x="395121" y="516608"/>
            <a:ext cx="5901490" cy="1179456"/>
          </a:xfrm>
        </p:spPr>
        <p:txBody>
          <a:bodyPr anchor="t">
            <a:normAutofit/>
          </a:bodyPr>
          <a:lstStyle/>
          <a:p>
            <a:r>
              <a:rPr lang="en-US" b="1" dirty="0"/>
              <a:t>Current and Potential Future Role of Mirvetuximab Soravtansine in </a:t>
            </a:r>
            <a:r>
              <a:rPr lang="en-US" b="1"/>
              <a:t>OC Treatment </a:t>
            </a:r>
            <a:br>
              <a:rPr lang="en-US" b="1" dirty="0"/>
            </a:br>
            <a:endParaRPr lang="en-US" b="1" cap="all" dirty="0">
              <a:solidFill>
                <a:srgbClr val="FF0000"/>
              </a:solidFill>
            </a:endParaRPr>
          </a:p>
        </p:txBody>
      </p:sp>
      <p:sp>
        <p:nvSpPr>
          <p:cNvPr id="4" name="Subtitle 5">
            <a:extLst>
              <a:ext uri="{FF2B5EF4-FFF2-40B4-BE49-F238E27FC236}">
                <a16:creationId xmlns:a16="http://schemas.microsoft.com/office/drawing/2014/main" id="{2070AAF1-F0DF-3C63-BAAB-97AC1D137791}"/>
              </a:ext>
            </a:extLst>
          </p:cNvPr>
          <p:cNvSpPr txBox="1">
            <a:spLocks/>
          </p:cNvSpPr>
          <p:nvPr/>
        </p:nvSpPr>
        <p:spPr bwMode="auto">
          <a:xfrm>
            <a:off x="395121" y="1399599"/>
            <a:ext cx="4046535" cy="5929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fontAlgn="base">
              <a:lnSpc>
                <a:spcPct val="85000"/>
              </a:lnSpc>
              <a:spcBef>
                <a:spcPts val="0"/>
              </a:spcBef>
              <a:spcAft>
                <a:spcPct val="0"/>
              </a:spcAft>
              <a:buClr>
                <a:srgbClr val="B2B2B2"/>
              </a:buClr>
              <a:buFont typeface="Wingdings" pitchFamily="2" charset="2"/>
              <a:buNone/>
              <a:defRPr sz="1350">
                <a:solidFill>
                  <a:schemeClr val="accent1"/>
                </a:solidFill>
                <a:latin typeface="+mn-lt"/>
                <a:ea typeface="+mn-ea"/>
                <a:cs typeface="+mn-cs"/>
              </a:defRPr>
            </a:lvl1pPr>
            <a:lvl2pPr marL="742950" indent="-285750" algn="l" rtl="0" fontAlgn="base">
              <a:lnSpc>
                <a:spcPct val="85000"/>
              </a:lnSpc>
              <a:spcBef>
                <a:spcPts val="600"/>
              </a:spcBef>
              <a:spcAft>
                <a:spcPct val="0"/>
              </a:spcAft>
              <a:buClr>
                <a:srgbClr val="B2B2B2"/>
              </a:buClr>
              <a:buFont typeface="Wingdings" pitchFamily="2" charset="2"/>
              <a:buChar char="§"/>
              <a:defRPr sz="2200">
                <a:solidFill>
                  <a:schemeClr val="tx1"/>
                </a:solidFill>
                <a:latin typeface="+mn-lt"/>
              </a:defRPr>
            </a:lvl2pPr>
            <a:lvl3pPr marL="1143000" indent="-228600" algn="l" rtl="0" fontAlgn="base">
              <a:lnSpc>
                <a:spcPct val="85000"/>
              </a:lnSpc>
              <a:spcBef>
                <a:spcPct val="35000"/>
              </a:spcBef>
              <a:spcAft>
                <a:spcPct val="0"/>
              </a:spcAft>
              <a:buClr>
                <a:srgbClr val="B2B2B2"/>
              </a:buClr>
              <a:buFont typeface="Wingdings" pitchFamily="2" charset="2"/>
              <a:buChar char="§"/>
              <a:defRPr sz="2000">
                <a:solidFill>
                  <a:schemeClr val="tx1"/>
                </a:solidFill>
                <a:latin typeface="+mn-lt"/>
              </a:defRPr>
            </a:lvl3pPr>
            <a:lvl4pPr marL="1600200" indent="-228600" algn="l" rtl="0" fontAlgn="base">
              <a:lnSpc>
                <a:spcPct val="85000"/>
              </a:lnSpc>
              <a:spcBef>
                <a:spcPct val="35000"/>
              </a:spcBef>
              <a:spcAft>
                <a:spcPct val="0"/>
              </a:spcAft>
              <a:buClr>
                <a:srgbClr val="B2B2B2"/>
              </a:buClr>
              <a:buFont typeface="Wingdings" pitchFamily="2" charset="2"/>
              <a:buChar char="§"/>
              <a:defRPr>
                <a:solidFill>
                  <a:schemeClr val="tx1"/>
                </a:solidFill>
                <a:latin typeface="+mn-lt"/>
              </a:defRPr>
            </a:lvl4pPr>
            <a:lvl5pPr marL="2057400" indent="-228600" algn="l" rtl="0" fontAlgn="base">
              <a:lnSpc>
                <a:spcPct val="85000"/>
              </a:lnSpc>
              <a:spcBef>
                <a:spcPct val="35000"/>
              </a:spcBef>
              <a:spcAft>
                <a:spcPct val="0"/>
              </a:spcAft>
              <a:buClr>
                <a:srgbClr val="B2B2B2"/>
              </a:buClr>
              <a:buFont typeface="Wingdings" pitchFamily="2" charset="2"/>
              <a:buChar char="§"/>
              <a:defRPr>
                <a:solidFill>
                  <a:schemeClr val="tx1"/>
                </a:solidFill>
                <a:latin typeface="+mn-lt"/>
              </a:defRPr>
            </a:lvl5pPr>
            <a:lvl6pPr marL="2514600" indent="-228600"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800" indent="-228600"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9000" indent="-228600"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6200" indent="-228600"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a:lstStyle>
          <a:p>
            <a:pPr marL="0" marR="0" lvl="0" indent="0" algn="l" defTabSz="914400" rtl="0" eaLnBrk="1" fontAlgn="base" latinLnBrk="0" hangingPunct="1">
              <a:lnSpc>
                <a:spcPct val="90000"/>
              </a:lnSpc>
              <a:spcBef>
                <a:spcPts val="0"/>
              </a:spcBef>
              <a:spcAft>
                <a:spcPct val="0"/>
              </a:spcAft>
              <a:buClr>
                <a:srgbClr val="B2B2B2"/>
              </a:buClr>
              <a:buSzTx/>
              <a:buFont typeface="Wingdings" pitchFamily="2" charset="2"/>
              <a:buNone/>
              <a:tabLst/>
              <a:defRPr/>
            </a:pPr>
            <a:r>
              <a:rPr kumimoji="0" lang="en-US" sz="1500" b="0" i="0" u="none" strike="noStrike" kern="0" cap="none" spc="0" normalizeH="0" baseline="0" noProof="0" dirty="0">
                <a:ln>
                  <a:noFill/>
                </a:ln>
                <a:solidFill>
                  <a:srgbClr val="000000"/>
                </a:solidFill>
                <a:effectLst/>
                <a:uLnTx/>
                <a:uFillTx/>
                <a:latin typeface="Arial"/>
                <a:ea typeface="+mn-ea"/>
                <a:cs typeface="+mn-cs"/>
              </a:rPr>
              <a:t>David O’Malley, MD</a:t>
            </a:r>
          </a:p>
          <a:p>
            <a:pPr marL="0" marR="0" lvl="0" indent="0" algn="l" defTabSz="914400" rtl="0" eaLnBrk="1" fontAlgn="base" latinLnBrk="0" hangingPunct="1">
              <a:lnSpc>
                <a:spcPct val="85000"/>
              </a:lnSpc>
              <a:spcBef>
                <a:spcPts val="0"/>
              </a:spcBef>
              <a:spcAft>
                <a:spcPct val="0"/>
              </a:spcAft>
              <a:buClr>
                <a:srgbClr val="B2B2B2"/>
              </a:buClr>
              <a:buSzTx/>
              <a:buFont typeface="Wingdings" pitchFamily="2" charset="2"/>
              <a:buNone/>
              <a:tabLst/>
              <a:defRPr/>
            </a:pPr>
            <a:r>
              <a:rPr kumimoji="0" lang="en-US" sz="1350" b="0" i="0" u="none" strike="noStrike" kern="0" cap="none" spc="0" normalizeH="0" baseline="0" noProof="0" dirty="0">
                <a:ln>
                  <a:noFill/>
                </a:ln>
                <a:solidFill>
                  <a:srgbClr val="000000"/>
                </a:solidFill>
                <a:effectLst/>
                <a:uLnTx/>
                <a:uFillTx/>
                <a:latin typeface="Arial"/>
                <a:ea typeface="+mn-ea"/>
                <a:cs typeface="+mn-cs"/>
              </a:rPr>
              <a:t>Director for Translational and Clinical Research Partnerships at OSUCCC</a:t>
            </a:r>
          </a:p>
          <a:p>
            <a:pPr marL="0" marR="0" lvl="0" indent="0" algn="l" defTabSz="914400" rtl="0" eaLnBrk="1" fontAlgn="base" latinLnBrk="0" hangingPunct="1">
              <a:lnSpc>
                <a:spcPct val="85000"/>
              </a:lnSpc>
              <a:spcBef>
                <a:spcPts val="0"/>
              </a:spcBef>
              <a:spcAft>
                <a:spcPct val="0"/>
              </a:spcAft>
              <a:buClr>
                <a:srgbClr val="B2B2B2"/>
              </a:buClr>
              <a:buSzTx/>
              <a:buFont typeface="Wingdings" pitchFamily="2" charset="2"/>
              <a:buNone/>
              <a:tabLst/>
              <a:defRPr/>
            </a:pPr>
            <a:r>
              <a:rPr kumimoji="0" lang="en-US" sz="1350" b="0" i="0" u="none" strike="noStrike" kern="0" cap="none" spc="0" normalizeH="0" baseline="0" noProof="0" dirty="0">
                <a:ln>
                  <a:noFill/>
                </a:ln>
                <a:solidFill>
                  <a:srgbClr val="000000"/>
                </a:solidFill>
                <a:effectLst/>
                <a:uLnTx/>
                <a:uFillTx/>
                <a:latin typeface="Arial"/>
                <a:ea typeface="+mn-ea"/>
                <a:cs typeface="+mn-cs"/>
              </a:rPr>
              <a:t>Leader of Clinical Trial Innovation in the Center for Cancer Innovation </a:t>
            </a:r>
            <a:br>
              <a:rPr kumimoji="0" lang="en-US" sz="1500" b="0" i="0" u="none" strike="noStrike" kern="0" cap="none" spc="0" normalizeH="0" baseline="0" noProof="0" dirty="0">
                <a:ln>
                  <a:noFill/>
                </a:ln>
                <a:solidFill>
                  <a:srgbClr val="F2DE90">
                    <a:lumMod val="50000"/>
                  </a:srgbClr>
                </a:solidFill>
                <a:effectLst/>
                <a:uLnTx/>
                <a:uFillTx/>
                <a:latin typeface="Arial"/>
                <a:ea typeface="+mn-ea"/>
                <a:cs typeface="+mn-cs"/>
              </a:rPr>
            </a:br>
            <a:r>
              <a:rPr kumimoji="0" lang="en-US" sz="1200" b="0" i="0" u="none" strike="noStrike" kern="0" cap="none" spc="0" normalizeH="0" baseline="0" noProof="0" dirty="0">
                <a:ln>
                  <a:noFill/>
                </a:ln>
                <a:solidFill>
                  <a:srgbClr val="000000"/>
                </a:solidFill>
                <a:effectLst/>
                <a:uLnTx/>
                <a:uFillTx/>
                <a:latin typeface="Arial"/>
                <a:ea typeface="+mn-ea"/>
                <a:cs typeface="+mn-cs"/>
              </a:rPr>
              <a:t>Professor, Division of Gyn Oncology</a:t>
            </a:r>
          </a:p>
          <a:p>
            <a:pPr marL="0" marR="0" lvl="0" indent="0" algn="l" defTabSz="914400" rtl="0" eaLnBrk="1" fontAlgn="base" latinLnBrk="0" hangingPunct="1">
              <a:lnSpc>
                <a:spcPct val="90000"/>
              </a:lnSpc>
              <a:spcBef>
                <a:spcPts val="0"/>
              </a:spcBef>
              <a:spcAft>
                <a:spcPct val="0"/>
              </a:spcAft>
              <a:buClr>
                <a:srgbClr val="B2B2B2"/>
              </a:buClr>
              <a:buSzTx/>
              <a:buFont typeface="Wingdings" pitchFamily="2" charset="2"/>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mn-cs"/>
              </a:rPr>
              <a:t>John G. </a:t>
            </a:r>
            <a:r>
              <a:rPr kumimoji="0" lang="en-US" sz="1200" b="0" i="0" u="none" strike="noStrike" kern="0" cap="none" spc="0" normalizeH="0" baseline="0" noProof="0" dirty="0" err="1">
                <a:ln>
                  <a:noFill/>
                </a:ln>
                <a:solidFill>
                  <a:srgbClr val="000000"/>
                </a:solidFill>
                <a:effectLst/>
                <a:uLnTx/>
                <a:uFillTx/>
                <a:latin typeface="Arial"/>
                <a:ea typeface="+mn-ea"/>
                <a:cs typeface="+mn-cs"/>
              </a:rPr>
              <a:t>Boutselis</a:t>
            </a:r>
            <a:r>
              <a:rPr kumimoji="0" lang="en-US" sz="1200" b="0" i="0" u="none" strike="noStrike" kern="0" cap="none" spc="0" normalizeH="0" baseline="0" noProof="0" dirty="0">
                <a:ln>
                  <a:noFill/>
                </a:ln>
                <a:solidFill>
                  <a:srgbClr val="000000"/>
                </a:solidFill>
                <a:effectLst/>
                <a:uLnTx/>
                <a:uFillTx/>
                <a:latin typeface="Arial"/>
                <a:ea typeface="+mn-ea"/>
                <a:cs typeface="+mn-cs"/>
              </a:rPr>
              <a:t> Chair in Gynecologic Oncology </a:t>
            </a:r>
          </a:p>
          <a:p>
            <a:pPr marL="0" marR="0" lvl="0" indent="0" algn="l" defTabSz="914400" rtl="0" eaLnBrk="1" fontAlgn="base" latinLnBrk="0" hangingPunct="1">
              <a:lnSpc>
                <a:spcPct val="90000"/>
              </a:lnSpc>
              <a:spcBef>
                <a:spcPts val="0"/>
              </a:spcBef>
              <a:spcAft>
                <a:spcPct val="0"/>
              </a:spcAft>
              <a:buClr>
                <a:srgbClr val="B2B2B2"/>
              </a:buClr>
              <a:buSzTx/>
              <a:buFont typeface="Wingdings" pitchFamily="2" charset="2"/>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mn-cs"/>
              </a:rPr>
              <a:t>Co-Director, Gyn Oncology Phase I Program</a:t>
            </a:r>
          </a:p>
          <a:p>
            <a:pPr marL="0" marR="0" lvl="0" indent="0" algn="l" defTabSz="914400" rtl="0" eaLnBrk="1" fontAlgn="base" latinLnBrk="0" hangingPunct="1">
              <a:lnSpc>
                <a:spcPct val="90000"/>
              </a:lnSpc>
              <a:spcBef>
                <a:spcPts val="0"/>
              </a:spcBef>
              <a:spcAft>
                <a:spcPct val="0"/>
              </a:spcAft>
              <a:buClr>
                <a:srgbClr val="B2B2B2"/>
              </a:buClr>
              <a:buSzTx/>
              <a:buFont typeface="Wingdings" pitchFamily="2" charset="2"/>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90000"/>
              </a:lnSpc>
              <a:spcBef>
                <a:spcPts val="0"/>
              </a:spcBef>
              <a:spcAft>
                <a:spcPct val="0"/>
              </a:spcAft>
              <a:buClr>
                <a:srgbClr val="B2B2B2"/>
              </a:buClr>
              <a:buSzTx/>
              <a:buFont typeface="Wingdings" pitchFamily="2" charset="2"/>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mn-cs"/>
              </a:rPr>
              <a:t>Ovarian Cancer Portfolio Lead, GOG-P</a:t>
            </a:r>
          </a:p>
          <a:p>
            <a:pPr marL="0" marR="0" lvl="0" indent="0" algn="l" defTabSz="914400" rtl="0" eaLnBrk="1" fontAlgn="base" latinLnBrk="0" hangingPunct="1">
              <a:lnSpc>
                <a:spcPct val="90000"/>
              </a:lnSpc>
              <a:spcBef>
                <a:spcPts val="0"/>
              </a:spcBef>
              <a:spcAft>
                <a:spcPct val="0"/>
              </a:spcAft>
              <a:buClr>
                <a:srgbClr val="B2B2B2"/>
              </a:buClr>
              <a:buSzTx/>
              <a:buFont typeface="Wingdings" pitchFamily="2" charset="2"/>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mn-cs"/>
              </a:rPr>
              <a:t>BOD, GOG Foundation</a:t>
            </a:r>
            <a:br>
              <a:rPr kumimoji="0" lang="en-US" sz="225" b="0" i="0" u="none" strike="noStrike" kern="0" cap="none" spc="0" normalizeH="0" baseline="0" noProof="0" dirty="0">
                <a:ln>
                  <a:noFill/>
                </a:ln>
                <a:solidFill>
                  <a:srgbClr val="000000"/>
                </a:solidFill>
                <a:effectLst/>
                <a:uLnTx/>
                <a:uFillTx/>
                <a:latin typeface="Arial"/>
                <a:ea typeface="+mn-ea"/>
                <a:cs typeface="+mn-cs"/>
              </a:rPr>
            </a:br>
            <a:br>
              <a:rPr kumimoji="0" lang="en-US" sz="225" b="0" i="0" u="none" strike="noStrike" kern="0" cap="none" spc="0" normalizeH="0" baseline="0" noProof="0" dirty="0">
                <a:ln>
                  <a:noFill/>
                </a:ln>
                <a:solidFill>
                  <a:srgbClr val="000000"/>
                </a:solidFill>
                <a:effectLst/>
                <a:uLnTx/>
                <a:uFillTx/>
                <a:latin typeface="Arial"/>
                <a:ea typeface="+mn-ea"/>
                <a:cs typeface="+mn-cs"/>
              </a:rPr>
            </a:br>
            <a:endParaRPr kumimoji="0" lang="en-US" sz="225" b="0" i="0" u="none" strike="noStrike" kern="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3112756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6200" y="864194"/>
            <a:ext cx="8229600" cy="980017"/>
          </a:xfrm>
        </p:spPr>
        <p:txBody>
          <a:bodyPr/>
          <a:lstStyle/>
          <a:p>
            <a:r>
              <a:rPr lang="en-US" sz="4000" dirty="0"/>
              <a:t>Agenda</a:t>
            </a:r>
          </a:p>
        </p:txBody>
      </p:sp>
      <p:sp>
        <p:nvSpPr>
          <p:cNvPr id="3" name="Content Placeholder 2"/>
          <p:cNvSpPr>
            <a:spLocks noGrp="1"/>
          </p:cNvSpPr>
          <p:nvPr>
            <p:ph sz="half" idx="1"/>
          </p:nvPr>
        </p:nvSpPr>
        <p:spPr>
          <a:xfrm>
            <a:off x="1178933" y="1844211"/>
            <a:ext cx="9448179" cy="3961564"/>
          </a:xfrm>
        </p:spPr>
        <p:txBody>
          <a:bodyPr/>
          <a:lstStyle/>
          <a:p>
            <a:r>
              <a:rPr lang="en-US" dirty="0"/>
              <a:t>Frequency of and rationale for targeting folate receptor alpha (FR</a:t>
            </a:r>
            <a:r>
              <a:rPr lang="el-GR" dirty="0"/>
              <a:t>α) </a:t>
            </a:r>
            <a:r>
              <a:rPr lang="en-US" dirty="0"/>
              <a:t>in OC</a:t>
            </a:r>
          </a:p>
          <a:p>
            <a:r>
              <a:rPr lang="en-US" dirty="0"/>
              <a:t>Mechanism of action and structural components of mirvetuximab soravtansine</a:t>
            </a:r>
          </a:p>
          <a:p>
            <a:r>
              <a:rPr lang="en-US" dirty="0"/>
              <a:t>Mirvetuximab soravtansine in patients with FR</a:t>
            </a:r>
            <a:r>
              <a:rPr lang="el-GR" dirty="0"/>
              <a:t>α-</a:t>
            </a:r>
            <a:r>
              <a:rPr lang="en-US" dirty="0"/>
              <a:t>high, platinum-resistant OC</a:t>
            </a:r>
          </a:p>
          <a:p>
            <a:r>
              <a:rPr lang="en-US" dirty="0"/>
              <a:t>Mirvetuximab soravtansine in FR</a:t>
            </a:r>
            <a:r>
              <a:rPr lang="el-GR" dirty="0"/>
              <a:t>α-</a:t>
            </a:r>
            <a:r>
              <a:rPr lang="en-US" dirty="0"/>
              <a:t>high, platinum-sensitive advanced OC</a:t>
            </a:r>
          </a:p>
          <a:p>
            <a:pPr lvl="1"/>
            <a:endParaRPr lang="en-US" dirty="0"/>
          </a:p>
        </p:txBody>
      </p:sp>
    </p:spTree>
    <p:extLst>
      <p:ext uri="{BB962C8B-B14F-4D97-AF65-F5344CB8AC3E}">
        <p14:creationId xmlns:p14="http://schemas.microsoft.com/office/powerpoint/2010/main" val="19486894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8967C6E-381E-B5A6-9A78-2CED8053776D}"/>
              </a:ext>
            </a:extLst>
          </p:cNvPr>
          <p:cNvSpPr>
            <a:spLocks noGrp="1"/>
          </p:cNvSpPr>
          <p:nvPr>
            <p:ph type="title"/>
          </p:nvPr>
        </p:nvSpPr>
        <p:spPr>
          <a:xfrm>
            <a:off x="2075600" y="579862"/>
            <a:ext cx="8040801" cy="837379"/>
          </a:xfrm>
        </p:spPr>
        <p:txBody>
          <a:bodyPr/>
          <a:lstStyle/>
          <a:p>
            <a:r>
              <a:rPr lang="en-GB" dirty="0"/>
              <a:t>Rationale for targeting FR</a:t>
            </a:r>
            <a:r>
              <a:rPr lang="el-GR" dirty="0"/>
              <a:t>α </a:t>
            </a:r>
            <a:r>
              <a:rPr lang="en-GB" dirty="0"/>
              <a:t>in ovarian cancer</a:t>
            </a:r>
          </a:p>
        </p:txBody>
      </p:sp>
      <p:sp>
        <p:nvSpPr>
          <p:cNvPr id="13" name="Text Placeholder 12">
            <a:extLst>
              <a:ext uri="{FF2B5EF4-FFF2-40B4-BE49-F238E27FC236}">
                <a16:creationId xmlns:a16="http://schemas.microsoft.com/office/drawing/2014/main" id="{506A58A1-1A71-C23C-FE77-9B9386EA832F}"/>
              </a:ext>
            </a:extLst>
          </p:cNvPr>
          <p:cNvSpPr>
            <a:spLocks noGrp="1"/>
          </p:cNvSpPr>
          <p:nvPr>
            <p:ph type="body" idx="1"/>
          </p:nvPr>
        </p:nvSpPr>
        <p:spPr>
          <a:xfrm>
            <a:off x="1349875" y="2712844"/>
            <a:ext cx="4746127" cy="256740"/>
          </a:xfrm>
          <a:solidFill>
            <a:schemeClr val="accent2">
              <a:lumMod val="20000"/>
              <a:lumOff val="80000"/>
            </a:schemeClr>
          </a:solidFill>
          <a:ln>
            <a:solidFill>
              <a:schemeClr val="accent2"/>
            </a:solidFill>
          </a:ln>
        </p:spPr>
        <p:txBody>
          <a:bodyPr vert="horz" wrap="square" lIns="54000" tIns="45720" rIns="54000" bIns="45720" numCol="1" anchor="b" anchorCtr="0" compatLnSpc="1">
            <a:prstTxWarp prst="textNoShape">
              <a:avLst/>
            </a:prstTxWarp>
            <a:noAutofit/>
          </a:bodyPr>
          <a:lstStyle/>
          <a:p>
            <a:r>
              <a:rPr lang="en-GB" sz="1500" dirty="0"/>
              <a:t>FR</a:t>
            </a:r>
            <a:r>
              <a:rPr lang="el-GR" sz="1500" dirty="0"/>
              <a:t>α </a:t>
            </a:r>
            <a:r>
              <a:rPr lang="en-GB" sz="1500" dirty="0"/>
              <a:t>in ovarian tumours</a:t>
            </a:r>
          </a:p>
        </p:txBody>
      </p:sp>
      <p:sp>
        <p:nvSpPr>
          <p:cNvPr id="14" name="Content Placeholder 13">
            <a:extLst>
              <a:ext uri="{FF2B5EF4-FFF2-40B4-BE49-F238E27FC236}">
                <a16:creationId xmlns:a16="http://schemas.microsoft.com/office/drawing/2014/main" id="{AE04178C-BC92-151A-08C7-11304E08AA89}"/>
              </a:ext>
            </a:extLst>
          </p:cNvPr>
          <p:cNvSpPr>
            <a:spLocks noGrp="1"/>
          </p:cNvSpPr>
          <p:nvPr>
            <p:ph sz="half" idx="2"/>
          </p:nvPr>
        </p:nvSpPr>
        <p:spPr>
          <a:xfrm>
            <a:off x="1349875" y="2969587"/>
            <a:ext cx="4746127" cy="2088641"/>
          </a:xfrm>
          <a:ln>
            <a:solidFill>
              <a:schemeClr val="accent2"/>
            </a:solidFill>
          </a:ln>
        </p:spPr>
        <p:txBody>
          <a:bodyPr vert="horz" wrap="square" lIns="54000" tIns="81000" rIns="54000" bIns="45720" numCol="1" anchor="t" anchorCtr="0" compatLnSpc="1">
            <a:prstTxWarp prst="textNoShape">
              <a:avLst/>
            </a:prstTxWarp>
            <a:noAutofit/>
          </a:bodyPr>
          <a:lstStyle/>
          <a:p>
            <a:pPr>
              <a:spcBef>
                <a:spcPts val="300"/>
              </a:spcBef>
              <a:buClr>
                <a:schemeClr val="accent2"/>
              </a:buClr>
            </a:pPr>
            <a:r>
              <a:rPr lang="en-GB" sz="1500" dirty="0"/>
              <a:t>Expression </a:t>
            </a:r>
            <a:r>
              <a:rPr lang="en-GB" sz="1500" b="1" dirty="0"/>
              <a:t>varies by sub-type</a:t>
            </a:r>
            <a:r>
              <a:rPr lang="en-GB" sz="1500" dirty="0"/>
              <a:t>, e.g., a consortium-based analysis of data from 12 studies showed FR</a:t>
            </a:r>
            <a:r>
              <a:rPr lang="el-GR" sz="1500" dirty="0"/>
              <a:t>α </a:t>
            </a:r>
            <a:r>
              <a:rPr lang="en-GB" sz="1500" dirty="0"/>
              <a:t>expression in:</a:t>
            </a:r>
            <a:r>
              <a:rPr lang="en-GB" sz="1500" baseline="30000" dirty="0"/>
              <a:t>2</a:t>
            </a:r>
          </a:p>
          <a:p>
            <a:pPr lvl="1">
              <a:spcBef>
                <a:spcPts val="150"/>
              </a:spcBef>
              <a:buClr>
                <a:schemeClr val="accent2"/>
              </a:buClr>
            </a:pPr>
            <a:r>
              <a:rPr lang="en-GB" sz="1500" b="1" dirty="0"/>
              <a:t>76%</a:t>
            </a:r>
            <a:r>
              <a:rPr lang="en-GB" sz="1500" dirty="0"/>
              <a:t> of high-grade serous</a:t>
            </a:r>
          </a:p>
          <a:p>
            <a:pPr lvl="1">
              <a:spcBef>
                <a:spcPts val="150"/>
              </a:spcBef>
              <a:buClr>
                <a:schemeClr val="accent2"/>
              </a:buClr>
            </a:pPr>
            <a:r>
              <a:rPr lang="en-GB" sz="1500" b="1" dirty="0"/>
              <a:t>50%</a:t>
            </a:r>
            <a:r>
              <a:rPr lang="en-GB" sz="1500" dirty="0"/>
              <a:t> of low-grade serous</a:t>
            </a:r>
          </a:p>
          <a:p>
            <a:pPr lvl="1">
              <a:spcBef>
                <a:spcPts val="150"/>
              </a:spcBef>
              <a:buClr>
                <a:schemeClr val="accent2"/>
              </a:buClr>
            </a:pPr>
            <a:r>
              <a:rPr lang="en-GB" sz="1500" b="1" dirty="0"/>
              <a:t>32% </a:t>
            </a:r>
            <a:r>
              <a:rPr lang="en-GB" sz="1500" dirty="0"/>
              <a:t>of clear cell carcinomas</a:t>
            </a:r>
          </a:p>
          <a:p>
            <a:pPr>
              <a:spcBef>
                <a:spcPts val="300"/>
              </a:spcBef>
              <a:buClr>
                <a:schemeClr val="accent2"/>
              </a:buClr>
            </a:pPr>
            <a:r>
              <a:rPr lang="en-GB" sz="1500" dirty="0"/>
              <a:t>Expression is </a:t>
            </a:r>
            <a:r>
              <a:rPr lang="en-GB" sz="1500" b="1" dirty="0"/>
              <a:t>retained in recurrent and metastatic </a:t>
            </a:r>
            <a:r>
              <a:rPr lang="en-GB" sz="1500" dirty="0"/>
              <a:t>tumours</a:t>
            </a:r>
            <a:r>
              <a:rPr lang="en-GB" sz="1500" baseline="30000" dirty="0"/>
              <a:t> </a:t>
            </a:r>
            <a:r>
              <a:rPr lang="en-GB" sz="1500" dirty="0"/>
              <a:t>and is </a:t>
            </a:r>
            <a:r>
              <a:rPr lang="en-GB" sz="1500" b="1" dirty="0"/>
              <a:t>not significantly altered in response to chemotherapy</a:t>
            </a:r>
            <a:r>
              <a:rPr lang="en-GB" sz="1500" baseline="30000" dirty="0"/>
              <a:t>3-5</a:t>
            </a:r>
          </a:p>
        </p:txBody>
      </p:sp>
      <p:sp>
        <p:nvSpPr>
          <p:cNvPr id="15" name="Text Placeholder 14">
            <a:extLst>
              <a:ext uri="{FF2B5EF4-FFF2-40B4-BE49-F238E27FC236}">
                <a16:creationId xmlns:a16="http://schemas.microsoft.com/office/drawing/2014/main" id="{E2AB3BBF-856D-4EA9-437D-A6B3A3440641}"/>
              </a:ext>
            </a:extLst>
          </p:cNvPr>
          <p:cNvSpPr>
            <a:spLocks noGrp="1"/>
          </p:cNvSpPr>
          <p:nvPr>
            <p:ph type="body" sz="quarter" idx="3"/>
          </p:nvPr>
        </p:nvSpPr>
        <p:spPr>
          <a:xfrm>
            <a:off x="6204371" y="2712844"/>
            <a:ext cx="4746128" cy="256740"/>
          </a:xfrm>
          <a:solidFill>
            <a:schemeClr val="accent5">
              <a:lumMod val="20000"/>
              <a:lumOff val="80000"/>
            </a:schemeClr>
          </a:solidFill>
          <a:ln>
            <a:solidFill>
              <a:schemeClr val="accent5"/>
            </a:solidFill>
          </a:ln>
        </p:spPr>
        <p:txBody>
          <a:bodyPr vert="horz" wrap="square" lIns="54000" tIns="45720" rIns="54000" bIns="45720" numCol="1" anchor="b" anchorCtr="0" compatLnSpc="1">
            <a:prstTxWarp prst="textNoShape">
              <a:avLst/>
            </a:prstTxWarp>
            <a:noAutofit/>
          </a:bodyPr>
          <a:lstStyle/>
          <a:p>
            <a:r>
              <a:rPr lang="en-GB" sz="1500" dirty="0"/>
              <a:t>FR</a:t>
            </a:r>
            <a:r>
              <a:rPr lang="el-GR" sz="1500" dirty="0"/>
              <a:t>α </a:t>
            </a:r>
            <a:r>
              <a:rPr lang="en-GB" sz="1500" dirty="0"/>
              <a:t>in non-malignant ovarian tissues</a:t>
            </a:r>
          </a:p>
        </p:txBody>
      </p:sp>
      <p:sp>
        <p:nvSpPr>
          <p:cNvPr id="16" name="Content Placeholder 15">
            <a:extLst>
              <a:ext uri="{FF2B5EF4-FFF2-40B4-BE49-F238E27FC236}">
                <a16:creationId xmlns:a16="http://schemas.microsoft.com/office/drawing/2014/main" id="{E7753694-2B3A-F045-07C0-2485CFCF4AEC}"/>
              </a:ext>
            </a:extLst>
          </p:cNvPr>
          <p:cNvSpPr>
            <a:spLocks noGrp="1"/>
          </p:cNvSpPr>
          <p:nvPr>
            <p:ph sz="quarter" idx="4"/>
          </p:nvPr>
        </p:nvSpPr>
        <p:spPr>
          <a:xfrm>
            <a:off x="6204371" y="2969586"/>
            <a:ext cx="4746128" cy="2088641"/>
          </a:xfrm>
          <a:ln>
            <a:solidFill>
              <a:schemeClr val="accent5"/>
            </a:solidFill>
          </a:ln>
        </p:spPr>
        <p:txBody>
          <a:bodyPr vert="horz" wrap="square" lIns="54000" tIns="81000" rIns="54000" bIns="45720" numCol="1" anchor="t" anchorCtr="0" compatLnSpc="1">
            <a:prstTxWarp prst="textNoShape">
              <a:avLst/>
            </a:prstTxWarp>
            <a:noAutofit/>
          </a:bodyPr>
          <a:lstStyle/>
          <a:p>
            <a:pPr>
              <a:spcBef>
                <a:spcPts val="300"/>
              </a:spcBef>
              <a:buClr>
                <a:schemeClr val="accent5">
                  <a:lumMod val="75000"/>
                </a:schemeClr>
              </a:buClr>
            </a:pPr>
            <a:r>
              <a:rPr lang="en-GB" sz="1500" dirty="0"/>
              <a:t>FR</a:t>
            </a:r>
            <a:r>
              <a:rPr lang="el-GR" sz="1500" dirty="0"/>
              <a:t>α </a:t>
            </a:r>
            <a:r>
              <a:rPr lang="en-GB" sz="1500" dirty="0"/>
              <a:t>is </a:t>
            </a:r>
            <a:r>
              <a:rPr lang="en-GB" sz="1500" b="1" dirty="0"/>
              <a:t>scarcely expressed </a:t>
            </a:r>
            <a:r>
              <a:rPr lang="en-GB" sz="1500" dirty="0"/>
              <a:t>in non-malignant ovarian tissues</a:t>
            </a:r>
            <a:r>
              <a:rPr lang="en-GB" sz="1500" baseline="30000" dirty="0"/>
              <a:t>6</a:t>
            </a:r>
          </a:p>
          <a:p>
            <a:pPr>
              <a:spcBef>
                <a:spcPts val="300"/>
              </a:spcBef>
              <a:buClr>
                <a:schemeClr val="accent5">
                  <a:lumMod val="75000"/>
                </a:schemeClr>
              </a:buClr>
            </a:pPr>
            <a:r>
              <a:rPr lang="en-GB" sz="1500" dirty="0"/>
              <a:t>Limited to polarized epithelia, such as in the choroid plexus, kidney, lung, and placenta</a:t>
            </a:r>
            <a:r>
              <a:rPr lang="en-GB" sz="1500" baseline="30000" dirty="0"/>
              <a:t>3,7</a:t>
            </a:r>
          </a:p>
          <a:p>
            <a:pPr>
              <a:spcBef>
                <a:spcPts val="300"/>
              </a:spcBef>
              <a:buClr>
                <a:schemeClr val="accent5">
                  <a:lumMod val="75000"/>
                </a:schemeClr>
              </a:buClr>
            </a:pPr>
            <a:r>
              <a:rPr lang="en-GB" sz="1500" dirty="0"/>
              <a:t>FR</a:t>
            </a:r>
            <a:r>
              <a:rPr lang="el-GR" sz="1500" dirty="0"/>
              <a:t>α </a:t>
            </a:r>
            <a:r>
              <a:rPr lang="en-GB" sz="1500" dirty="0"/>
              <a:t>has a </a:t>
            </a:r>
            <a:r>
              <a:rPr lang="en-GB" sz="1500" b="1" dirty="0"/>
              <a:t>minimal physiological role in non-malignant tissues</a:t>
            </a:r>
            <a:r>
              <a:rPr lang="en-GB" sz="1500" dirty="0"/>
              <a:t> after embryogenesis</a:t>
            </a:r>
            <a:r>
              <a:rPr lang="en-GB" sz="1500" baseline="30000" dirty="0"/>
              <a:t>6</a:t>
            </a:r>
          </a:p>
        </p:txBody>
      </p:sp>
      <p:sp>
        <p:nvSpPr>
          <p:cNvPr id="17" name="TextBox 16">
            <a:extLst>
              <a:ext uri="{FF2B5EF4-FFF2-40B4-BE49-F238E27FC236}">
                <a16:creationId xmlns:a16="http://schemas.microsoft.com/office/drawing/2014/main" id="{B8666BA1-AF7C-4EF5-4F87-B7426BF04410}"/>
              </a:ext>
            </a:extLst>
          </p:cNvPr>
          <p:cNvSpPr txBox="1"/>
          <p:nvPr/>
        </p:nvSpPr>
        <p:spPr>
          <a:xfrm>
            <a:off x="2157047" y="1718269"/>
            <a:ext cx="8137927" cy="801552"/>
          </a:xfrm>
          <a:prstGeom prst="rect">
            <a:avLst/>
          </a:prstGeom>
          <a:noFill/>
          <a:ln>
            <a:solidFill>
              <a:schemeClr val="accent2"/>
            </a:solidFill>
          </a:ln>
        </p:spPr>
        <p:txBody>
          <a:bodyPr wrap="square" lIns="108000" tIns="54000" rIns="108000" bIns="5400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0000"/>
                </a:solidFill>
                <a:effectLst/>
                <a:uLnTx/>
                <a:uFillTx/>
                <a:latin typeface="Arial" charset="0"/>
                <a:ea typeface="+mn-ea"/>
                <a:cs typeface="+mn-cs"/>
              </a:rPr>
              <a:t>“</a:t>
            </a:r>
            <a:r>
              <a:rPr kumimoji="0" lang="en-GB" sz="1500" b="1" i="0" u="none" strike="noStrike" kern="1200" cap="none" spc="0" normalizeH="0" baseline="0" noProof="0" dirty="0">
                <a:ln>
                  <a:noFill/>
                </a:ln>
                <a:solidFill>
                  <a:srgbClr val="D25F15"/>
                </a:solidFill>
                <a:effectLst/>
                <a:uLnTx/>
                <a:uFillTx/>
                <a:latin typeface="Arial" charset="0"/>
                <a:ea typeface="+mn-ea"/>
                <a:cs typeface="+mn-cs"/>
              </a:rPr>
              <a:t>FR</a:t>
            </a:r>
            <a:r>
              <a:rPr kumimoji="0" lang="el-GR" sz="1500" b="1" i="0" u="none" strike="noStrike" kern="1200" cap="none" spc="0" normalizeH="0" baseline="0" noProof="0" dirty="0">
                <a:ln>
                  <a:noFill/>
                </a:ln>
                <a:solidFill>
                  <a:srgbClr val="D25F15"/>
                </a:solidFill>
                <a:effectLst/>
                <a:uLnTx/>
                <a:uFillTx/>
                <a:latin typeface="Arial" charset="0"/>
                <a:ea typeface="+mn-ea"/>
                <a:cs typeface="+mn-cs"/>
              </a:rPr>
              <a:t>α </a:t>
            </a:r>
            <a:r>
              <a:rPr kumimoji="0" lang="en-GB" sz="1500" b="1" i="0" u="none" strike="noStrike" kern="1200" cap="none" spc="0" normalizeH="0" baseline="0" noProof="0" dirty="0">
                <a:ln>
                  <a:noFill/>
                </a:ln>
                <a:solidFill>
                  <a:srgbClr val="D25F15"/>
                </a:solidFill>
                <a:effectLst/>
                <a:uLnTx/>
                <a:uFillTx/>
                <a:latin typeface="Arial" charset="0"/>
                <a:ea typeface="+mn-ea"/>
                <a:cs typeface="+mn-cs"/>
              </a:rPr>
              <a:t>has emerged as one of the most attractive candidates </a:t>
            </a:r>
            <a:r>
              <a:rPr kumimoji="0" lang="en-GB" sz="1500" b="0" i="0" u="none" strike="noStrike" kern="1200" cap="none" spc="0" normalizeH="0" baseline="0" noProof="0" dirty="0">
                <a:ln>
                  <a:noFill/>
                </a:ln>
                <a:solidFill>
                  <a:srgbClr val="000000"/>
                </a:solidFill>
                <a:effectLst/>
                <a:uLnTx/>
                <a:uFillTx/>
                <a:latin typeface="Arial" charset="0"/>
                <a:ea typeface="+mn-ea"/>
                <a:cs typeface="+mn-cs"/>
              </a:rPr>
              <a:t>for molecularly targeted approaches for OC due to its </a:t>
            </a:r>
            <a:r>
              <a:rPr kumimoji="0" lang="en-GB" sz="1500" b="1" i="0" u="none" strike="noStrike" kern="1200" cap="none" spc="0" normalizeH="0" baseline="0" noProof="0" dirty="0">
                <a:ln>
                  <a:noFill/>
                </a:ln>
                <a:solidFill>
                  <a:srgbClr val="D25F15"/>
                </a:solidFill>
                <a:effectLst/>
                <a:uLnTx/>
                <a:uFillTx/>
                <a:latin typeface="Arial" charset="0"/>
                <a:ea typeface="+mn-ea"/>
                <a:cs typeface="+mn-cs"/>
              </a:rPr>
              <a:t>almost ubiquitous expression on the surface of HGSOC</a:t>
            </a:r>
            <a:r>
              <a:rPr kumimoji="0" lang="en-GB" sz="1500" b="0" i="0" u="none" strike="noStrike" kern="1200" cap="none" spc="0" normalizeH="0" baseline="0" noProof="0" dirty="0">
                <a:ln>
                  <a:noFill/>
                </a:ln>
                <a:solidFill>
                  <a:srgbClr val="000000"/>
                </a:solidFill>
                <a:effectLst/>
                <a:uLnTx/>
                <a:uFillTx/>
                <a:latin typeface="Arial" charset="0"/>
                <a:ea typeface="+mn-ea"/>
                <a:cs typeface="+mn-cs"/>
              </a:rPr>
              <a:t> and its </a:t>
            </a:r>
            <a:r>
              <a:rPr kumimoji="0" lang="en-GB" sz="1500" b="1" i="0" u="none" strike="noStrike" kern="1200" cap="none" spc="0" normalizeH="0" baseline="0" noProof="0" dirty="0">
                <a:ln>
                  <a:noFill/>
                </a:ln>
                <a:solidFill>
                  <a:srgbClr val="D25F15"/>
                </a:solidFill>
                <a:effectLst/>
                <a:uLnTx/>
                <a:uFillTx/>
                <a:latin typeface="Arial" charset="0"/>
                <a:ea typeface="+mn-ea"/>
                <a:cs typeface="+mn-cs"/>
              </a:rPr>
              <a:t>ability to internalize large molecules containing a cytotoxic payload</a:t>
            </a:r>
            <a:r>
              <a:rPr kumimoji="0" lang="en-GB" sz="1500" b="0" i="0" u="none" strike="noStrike" kern="1200" cap="none" spc="0" normalizeH="0" baseline="0" noProof="0" dirty="0">
                <a:ln>
                  <a:noFill/>
                </a:ln>
                <a:solidFill>
                  <a:srgbClr val="000000"/>
                </a:solidFill>
                <a:effectLst/>
                <a:uLnTx/>
                <a:uFillTx/>
                <a:latin typeface="Arial" charset="0"/>
                <a:ea typeface="+mn-ea"/>
                <a:cs typeface="+mn-cs"/>
              </a:rPr>
              <a:t>”</a:t>
            </a:r>
            <a:r>
              <a:rPr kumimoji="0" lang="en-GB" sz="1500" b="0" i="0" u="none" strike="noStrike" kern="1200" cap="none" spc="0" normalizeH="0" baseline="30000" noProof="0" dirty="0">
                <a:ln>
                  <a:noFill/>
                </a:ln>
                <a:solidFill>
                  <a:srgbClr val="000000"/>
                </a:solidFill>
                <a:effectLst/>
                <a:uLnTx/>
                <a:uFillTx/>
                <a:latin typeface="Arial" charset="0"/>
                <a:ea typeface="+mn-ea"/>
                <a:cs typeface="+mn-cs"/>
              </a:rPr>
              <a:t>1</a:t>
            </a:r>
          </a:p>
        </p:txBody>
      </p:sp>
      <p:sp>
        <p:nvSpPr>
          <p:cNvPr id="18" name="TextBox 17">
            <a:extLst>
              <a:ext uri="{FF2B5EF4-FFF2-40B4-BE49-F238E27FC236}">
                <a16:creationId xmlns:a16="http://schemas.microsoft.com/office/drawing/2014/main" id="{46D492B4-DDBF-CE3A-80F3-975F6160CF7F}"/>
              </a:ext>
            </a:extLst>
          </p:cNvPr>
          <p:cNvSpPr txBox="1"/>
          <p:nvPr/>
        </p:nvSpPr>
        <p:spPr>
          <a:xfrm>
            <a:off x="1200647" y="5222631"/>
            <a:ext cx="9526828" cy="570720"/>
          </a:xfrm>
          <a:prstGeom prst="rect">
            <a:avLst/>
          </a:prstGeom>
          <a:noFill/>
          <a:ln>
            <a:noFill/>
          </a:ln>
        </p:spPr>
        <p:txBody>
          <a:bodyPr wrap="square" lIns="108000" tIns="54000" rIns="108000" bIns="5400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0000"/>
                </a:solidFill>
                <a:effectLst/>
                <a:uLnTx/>
                <a:uFillTx/>
                <a:latin typeface="Arial" charset="0"/>
                <a:ea typeface="+mn-ea"/>
                <a:cs typeface="+mn-cs"/>
              </a:rPr>
              <a:t>Following the disappointing activity of FR</a:t>
            </a:r>
            <a:r>
              <a:rPr kumimoji="0" lang="el-GR" sz="1500" b="0" i="0" u="none" strike="noStrike" kern="1200" cap="none" spc="0" normalizeH="0" baseline="0" noProof="0" dirty="0">
                <a:ln>
                  <a:noFill/>
                </a:ln>
                <a:solidFill>
                  <a:srgbClr val="000000"/>
                </a:solidFill>
                <a:effectLst/>
                <a:uLnTx/>
                <a:uFillTx/>
                <a:latin typeface="Arial" charset="0"/>
                <a:ea typeface="+mn-ea"/>
                <a:cs typeface="+mn-cs"/>
              </a:rPr>
              <a:t>α-</a:t>
            </a:r>
            <a:r>
              <a:rPr kumimoji="0" lang="en-GB" sz="1500" b="0" i="0" u="none" strike="noStrike" kern="1200" cap="none" spc="0" normalizeH="0" baseline="0" noProof="0" dirty="0">
                <a:ln>
                  <a:noFill/>
                </a:ln>
                <a:solidFill>
                  <a:srgbClr val="000000"/>
                </a:solidFill>
                <a:effectLst/>
                <a:uLnTx/>
                <a:uFillTx/>
                <a:latin typeface="Arial" charset="0"/>
                <a:ea typeface="+mn-ea"/>
                <a:cs typeface="+mn-cs"/>
              </a:rPr>
              <a:t>targeted antibodies and early folate–drug conjugates, reproducible single-agent activity has been seen with FR</a:t>
            </a:r>
            <a:r>
              <a:rPr kumimoji="0" lang="el-GR" sz="1500" b="0" i="0" u="none" strike="noStrike" kern="1200" cap="none" spc="0" normalizeH="0" baseline="0" noProof="0" dirty="0">
                <a:ln>
                  <a:noFill/>
                </a:ln>
                <a:solidFill>
                  <a:srgbClr val="000000"/>
                </a:solidFill>
                <a:effectLst/>
                <a:uLnTx/>
                <a:uFillTx/>
                <a:latin typeface="Arial" charset="0"/>
                <a:ea typeface="+mn-ea"/>
                <a:cs typeface="+mn-cs"/>
              </a:rPr>
              <a:t>α-</a:t>
            </a:r>
            <a:r>
              <a:rPr kumimoji="0" lang="en-GB" sz="1500" b="0" i="0" u="none" strike="noStrike" kern="1200" cap="none" spc="0" normalizeH="0" baseline="0" noProof="0" dirty="0">
                <a:ln>
                  <a:noFill/>
                </a:ln>
                <a:solidFill>
                  <a:srgbClr val="000000"/>
                </a:solidFill>
                <a:effectLst/>
                <a:uLnTx/>
                <a:uFillTx/>
                <a:latin typeface="Arial" charset="0"/>
                <a:ea typeface="+mn-ea"/>
                <a:cs typeface="+mn-cs"/>
              </a:rPr>
              <a:t>targeted antibody–drug conjugates and small molecules</a:t>
            </a:r>
            <a:r>
              <a:rPr kumimoji="0" lang="en-GB" sz="1500" b="0" i="0" u="none" strike="noStrike" kern="1200" cap="none" spc="0" normalizeH="0" baseline="30000" noProof="0" dirty="0">
                <a:ln>
                  <a:noFill/>
                </a:ln>
                <a:solidFill>
                  <a:srgbClr val="000000"/>
                </a:solidFill>
                <a:effectLst/>
                <a:uLnTx/>
                <a:uFillTx/>
                <a:latin typeface="Arial" charset="0"/>
                <a:ea typeface="+mn-ea"/>
                <a:cs typeface="+mn-cs"/>
              </a:rPr>
              <a:t>6</a:t>
            </a:r>
          </a:p>
        </p:txBody>
      </p:sp>
      <p:sp>
        <p:nvSpPr>
          <p:cNvPr id="2" name="TextBox 1">
            <a:extLst>
              <a:ext uri="{FF2B5EF4-FFF2-40B4-BE49-F238E27FC236}">
                <a16:creationId xmlns:a16="http://schemas.microsoft.com/office/drawing/2014/main" id="{72EB84D6-D584-5DD6-0113-BA43C9BDF8F7}"/>
              </a:ext>
            </a:extLst>
          </p:cNvPr>
          <p:cNvSpPr txBox="1"/>
          <p:nvPr/>
        </p:nvSpPr>
        <p:spPr>
          <a:xfrm>
            <a:off x="304594" y="5957754"/>
            <a:ext cx="9716061" cy="90024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dirty="0">
                <a:ln>
                  <a:noFill/>
                </a:ln>
                <a:solidFill>
                  <a:srgbClr val="000000"/>
                </a:solidFill>
                <a:effectLst/>
                <a:uLnTx/>
                <a:uFillTx/>
                <a:latin typeface="Arial" charset="0"/>
                <a:ea typeface="+mn-ea"/>
                <a:cs typeface="+mn-cs"/>
              </a:rPr>
              <a:t>FR, folate receptor; HGSOC, high-grade serous ovarian cancer; OC, ovarian cancer.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dirty="0">
                <a:ln>
                  <a:noFill/>
                </a:ln>
                <a:solidFill>
                  <a:srgbClr val="000000"/>
                </a:solidFill>
                <a:effectLst/>
                <a:uLnTx/>
                <a:uFillTx/>
                <a:latin typeface="Arial" charset="0"/>
                <a:ea typeface="+mn-ea"/>
                <a:cs typeface="+mn-cs"/>
              </a:rPr>
              <a:t>1. Chelariu-Raicu A, et al. Int J </a:t>
            </a:r>
            <a:r>
              <a:rPr kumimoji="0" lang="en-GB" sz="1050" b="0" i="0" u="none" strike="noStrike" kern="1200" cap="none" spc="0" normalizeH="0" baseline="0" noProof="0" dirty="0" err="1">
                <a:ln>
                  <a:noFill/>
                </a:ln>
                <a:solidFill>
                  <a:srgbClr val="000000"/>
                </a:solidFill>
                <a:effectLst/>
                <a:uLnTx/>
                <a:uFillTx/>
                <a:latin typeface="Arial" charset="0"/>
                <a:ea typeface="+mn-ea"/>
                <a:cs typeface="+mn-cs"/>
              </a:rPr>
              <a:t>Gynecol</a:t>
            </a:r>
            <a:r>
              <a:rPr kumimoji="0" lang="en-GB" sz="1050" b="0" i="0" u="none" strike="noStrike" kern="1200" cap="none" spc="0" normalizeH="0" baseline="0" noProof="0" dirty="0">
                <a:ln>
                  <a:noFill/>
                </a:ln>
                <a:solidFill>
                  <a:srgbClr val="000000"/>
                </a:solidFill>
                <a:effectLst/>
                <a:uLnTx/>
                <a:uFillTx/>
                <a:latin typeface="Arial" charset="0"/>
                <a:ea typeface="+mn-ea"/>
                <a:cs typeface="+mn-cs"/>
              </a:rPr>
              <a:t> Cancer. 2023;33(3):420-429. 2. </a:t>
            </a:r>
            <a:r>
              <a:rPr kumimoji="0" lang="en-GB" sz="1050" b="0" i="0" u="none" strike="noStrike" kern="1200" cap="none" spc="0" normalizeH="0" baseline="0" noProof="0" dirty="0" err="1">
                <a:ln>
                  <a:noFill/>
                </a:ln>
                <a:solidFill>
                  <a:srgbClr val="000000"/>
                </a:solidFill>
                <a:effectLst/>
                <a:uLnTx/>
                <a:uFillTx/>
                <a:latin typeface="Arial" charset="0"/>
                <a:ea typeface="+mn-ea"/>
                <a:cs typeface="+mn-cs"/>
              </a:rPr>
              <a:t>Köbel</a:t>
            </a:r>
            <a:r>
              <a:rPr kumimoji="0" lang="en-GB" sz="1050" b="0" i="0" u="none" strike="noStrike" kern="1200" cap="none" spc="0" normalizeH="0" baseline="0" noProof="0" dirty="0">
                <a:ln>
                  <a:noFill/>
                </a:ln>
                <a:solidFill>
                  <a:srgbClr val="000000"/>
                </a:solidFill>
                <a:effectLst/>
                <a:uLnTx/>
                <a:uFillTx/>
                <a:latin typeface="Arial" charset="0"/>
                <a:ea typeface="+mn-ea"/>
                <a:cs typeface="+mn-cs"/>
              </a:rPr>
              <a:t> M, et al. Br J Cancer. 2014;111(12):2297-307. 3. Birrer MJ, et al. Oncologist. 2019;24(4):425-429. 4. </a:t>
            </a:r>
            <a:r>
              <a:rPr kumimoji="0" lang="en-GB" sz="1050" b="0" i="0" u="none" strike="noStrike" kern="1200" cap="none" spc="0" normalizeH="0" baseline="0" noProof="0" dirty="0" err="1">
                <a:ln>
                  <a:noFill/>
                </a:ln>
                <a:solidFill>
                  <a:srgbClr val="000000"/>
                </a:solidFill>
                <a:effectLst/>
                <a:uLnTx/>
                <a:uFillTx/>
                <a:latin typeface="Arial" charset="0"/>
                <a:ea typeface="+mn-ea"/>
                <a:cs typeface="+mn-cs"/>
              </a:rPr>
              <a:t>Despierre</a:t>
            </a:r>
            <a:r>
              <a:rPr kumimoji="0" lang="en-GB" sz="1050" b="0" i="0" u="none" strike="noStrike" kern="1200" cap="none" spc="0" normalizeH="0" baseline="0" noProof="0" dirty="0">
                <a:ln>
                  <a:noFill/>
                </a:ln>
                <a:solidFill>
                  <a:srgbClr val="000000"/>
                </a:solidFill>
                <a:effectLst/>
                <a:uLnTx/>
                <a:uFillTx/>
                <a:latin typeface="Arial" charset="0"/>
                <a:ea typeface="+mn-ea"/>
                <a:cs typeface="+mn-cs"/>
              </a:rPr>
              <a:t> E, et al. </a:t>
            </a:r>
            <a:r>
              <a:rPr kumimoji="0" lang="en-GB" sz="1050" b="0" i="0" u="none" strike="noStrike" kern="1200" cap="none" spc="0" normalizeH="0" baseline="0" noProof="0" dirty="0" err="1">
                <a:ln>
                  <a:noFill/>
                </a:ln>
                <a:solidFill>
                  <a:srgbClr val="000000"/>
                </a:solidFill>
                <a:effectLst/>
                <a:uLnTx/>
                <a:uFillTx/>
                <a:latin typeface="Arial" charset="0"/>
                <a:ea typeface="+mn-ea"/>
                <a:cs typeface="+mn-cs"/>
              </a:rPr>
              <a:t>Gynecol</a:t>
            </a:r>
            <a:r>
              <a:rPr kumimoji="0" lang="en-GB" sz="1050" b="0" i="0" u="none" strike="noStrike" kern="1200" cap="none" spc="0" normalizeH="0" baseline="0" noProof="0" dirty="0">
                <a:ln>
                  <a:noFill/>
                </a:ln>
                <a:solidFill>
                  <a:srgbClr val="000000"/>
                </a:solidFill>
                <a:effectLst/>
                <a:uLnTx/>
                <a:uFillTx/>
                <a:latin typeface="Arial" charset="0"/>
                <a:ea typeface="+mn-ea"/>
                <a:cs typeface="+mn-cs"/>
              </a:rPr>
              <a:t> Oncol. 2013;130(1):192-9. 5. </a:t>
            </a:r>
            <a:r>
              <a:rPr kumimoji="0" lang="en-GB" sz="1050" b="0" i="0" u="none" strike="noStrike" kern="1200" cap="none" spc="0" normalizeH="0" baseline="0" noProof="0" dirty="0" err="1">
                <a:ln>
                  <a:noFill/>
                </a:ln>
                <a:solidFill>
                  <a:srgbClr val="000000"/>
                </a:solidFill>
                <a:effectLst/>
                <a:uLnTx/>
                <a:uFillTx/>
                <a:latin typeface="Arial" charset="0"/>
                <a:ea typeface="+mn-ea"/>
                <a:cs typeface="+mn-cs"/>
              </a:rPr>
              <a:t>Rubinsak</a:t>
            </a:r>
            <a:r>
              <a:rPr kumimoji="0" lang="en-GB" sz="1050" b="0" i="0" u="none" strike="noStrike" kern="1200" cap="none" spc="0" normalizeH="0" baseline="0" noProof="0" dirty="0">
                <a:ln>
                  <a:noFill/>
                </a:ln>
                <a:solidFill>
                  <a:srgbClr val="000000"/>
                </a:solidFill>
                <a:effectLst/>
                <a:uLnTx/>
                <a:uFillTx/>
                <a:latin typeface="Arial" charset="0"/>
                <a:ea typeface="+mn-ea"/>
                <a:cs typeface="+mn-cs"/>
              </a:rPr>
              <a:t> LA, et al. Appl </a:t>
            </a:r>
            <a:r>
              <a:rPr kumimoji="0" lang="en-GB" sz="1050" b="0" i="0" u="none" strike="noStrike" kern="1200" cap="none" spc="0" normalizeH="0" baseline="0" noProof="0" dirty="0" err="1">
                <a:ln>
                  <a:noFill/>
                </a:ln>
                <a:solidFill>
                  <a:srgbClr val="000000"/>
                </a:solidFill>
                <a:effectLst/>
                <a:uLnTx/>
                <a:uFillTx/>
                <a:latin typeface="Arial" charset="0"/>
                <a:ea typeface="+mn-ea"/>
                <a:cs typeface="+mn-cs"/>
              </a:rPr>
              <a:t>Immunohistochem</a:t>
            </a:r>
            <a:r>
              <a:rPr kumimoji="0" lang="en-GB" sz="1050" b="0" i="0" u="none" strike="noStrike" kern="1200" cap="none" spc="0" normalizeH="0" baseline="0" noProof="0" dirty="0">
                <a:ln>
                  <a:noFill/>
                </a:ln>
                <a:solidFill>
                  <a:srgbClr val="000000"/>
                </a:solidFill>
                <a:effectLst/>
                <a:uLnTx/>
                <a:uFillTx/>
                <a:latin typeface="Arial" charset="0"/>
                <a:ea typeface="+mn-ea"/>
                <a:cs typeface="+mn-cs"/>
              </a:rPr>
              <a:t> Mol </a:t>
            </a:r>
            <a:r>
              <a:rPr kumimoji="0" lang="en-GB" sz="1050" b="0" i="0" u="none" strike="noStrike" kern="1200" cap="none" spc="0" normalizeH="0" baseline="0" noProof="0" dirty="0" err="1">
                <a:ln>
                  <a:noFill/>
                </a:ln>
                <a:solidFill>
                  <a:srgbClr val="000000"/>
                </a:solidFill>
                <a:effectLst/>
                <a:uLnTx/>
                <a:uFillTx/>
                <a:latin typeface="Arial" charset="0"/>
                <a:ea typeface="+mn-ea"/>
                <a:cs typeface="+mn-cs"/>
              </a:rPr>
              <a:t>Morphol</a:t>
            </a:r>
            <a:r>
              <a:rPr kumimoji="0" lang="en-GB" sz="1050" b="0" i="0" u="none" strike="noStrike" kern="1200" cap="none" spc="0" normalizeH="0" baseline="0" noProof="0" dirty="0">
                <a:ln>
                  <a:noFill/>
                </a:ln>
                <a:solidFill>
                  <a:srgbClr val="000000"/>
                </a:solidFill>
                <a:effectLst/>
                <a:uLnTx/>
                <a:uFillTx/>
                <a:latin typeface="Arial" charset="0"/>
                <a:ea typeface="+mn-ea"/>
                <a:cs typeface="+mn-cs"/>
              </a:rPr>
              <a:t>. 2018;26(8):567-572. 6. </a:t>
            </a:r>
            <a:r>
              <a:rPr kumimoji="0" lang="en-GB" sz="1050" b="0" i="0" u="none" strike="noStrike" kern="1200" cap="none" spc="0" normalizeH="0" baseline="0" noProof="0" dirty="0" err="1">
                <a:ln>
                  <a:noFill/>
                </a:ln>
                <a:solidFill>
                  <a:srgbClr val="000000"/>
                </a:solidFill>
                <a:effectLst/>
                <a:uLnTx/>
                <a:uFillTx/>
                <a:latin typeface="Arial" charset="0"/>
                <a:ea typeface="+mn-ea"/>
                <a:cs typeface="+mn-cs"/>
              </a:rPr>
              <a:t>Scaranti</a:t>
            </a:r>
            <a:r>
              <a:rPr kumimoji="0" lang="en-GB" sz="1050" b="0" i="0" u="none" strike="noStrike" kern="1200" cap="none" spc="0" normalizeH="0" baseline="0" noProof="0" dirty="0">
                <a:ln>
                  <a:noFill/>
                </a:ln>
                <a:solidFill>
                  <a:srgbClr val="000000"/>
                </a:solidFill>
                <a:effectLst/>
                <a:uLnTx/>
                <a:uFillTx/>
                <a:latin typeface="Arial" charset="0"/>
                <a:ea typeface="+mn-ea"/>
                <a:cs typeface="+mn-cs"/>
              </a:rPr>
              <a:t> M, et al. Nat Rev Clin Oncol. 2020;17(6):349-359. 7. </a:t>
            </a:r>
            <a:r>
              <a:rPr kumimoji="0" lang="en-GB" sz="1050" b="0" i="0" u="none" strike="noStrike" kern="1200" cap="none" spc="0" normalizeH="0" baseline="0" noProof="0" dirty="0" err="1">
                <a:ln>
                  <a:noFill/>
                </a:ln>
                <a:solidFill>
                  <a:srgbClr val="000000"/>
                </a:solidFill>
                <a:effectLst/>
                <a:uLnTx/>
                <a:uFillTx/>
                <a:latin typeface="Arial" charset="0"/>
                <a:ea typeface="+mn-ea"/>
                <a:cs typeface="+mn-cs"/>
              </a:rPr>
              <a:t>Elnakat</a:t>
            </a:r>
            <a:r>
              <a:rPr kumimoji="0" lang="en-GB" sz="1050" b="0" i="0" u="none" strike="noStrike" kern="1200" cap="none" spc="0" normalizeH="0" baseline="0" noProof="0" dirty="0">
                <a:ln>
                  <a:noFill/>
                </a:ln>
                <a:solidFill>
                  <a:srgbClr val="000000"/>
                </a:solidFill>
                <a:effectLst/>
                <a:uLnTx/>
                <a:uFillTx/>
                <a:latin typeface="Arial" charset="0"/>
                <a:ea typeface="+mn-ea"/>
                <a:cs typeface="+mn-cs"/>
              </a:rPr>
              <a:t> H, et al. Adv Drug Deliv Rev. 2004;56(8):1067-84. </a:t>
            </a:r>
            <a:r>
              <a:rPr kumimoji="0" lang="en-GB" sz="1050" b="0" i="0" u="none" strike="noStrike" kern="1200" cap="none" spc="0" normalizeH="0" baseline="0" noProof="0" dirty="0" err="1">
                <a:ln>
                  <a:noFill/>
                </a:ln>
                <a:solidFill>
                  <a:srgbClr val="000000"/>
                </a:solidFill>
                <a:effectLst/>
                <a:uLnTx/>
                <a:uFillTx/>
                <a:latin typeface="Arial" charset="0"/>
                <a:ea typeface="+mn-ea"/>
                <a:cs typeface="+mn-cs"/>
              </a:rPr>
              <a:t>Elnakat</a:t>
            </a:r>
            <a:endParaRPr kumimoji="0" lang="en-GB" sz="105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979479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1BBE20-83A6-F252-DCE2-6DAD5984B643}"/>
              </a:ext>
            </a:extLst>
          </p:cNvPr>
          <p:cNvSpPr>
            <a:spLocks noGrp="1"/>
          </p:cNvSpPr>
          <p:nvPr>
            <p:ph type="title"/>
          </p:nvPr>
        </p:nvSpPr>
        <p:spPr/>
        <p:txBody>
          <a:bodyPr/>
          <a:lstStyle/>
          <a:p>
            <a:pPr algn="ctr"/>
            <a:r>
              <a:rPr lang="en-GB" dirty="0"/>
              <a:t>Characterization of folate receptor alpha (FR</a:t>
            </a:r>
            <a:r>
              <a:rPr lang="el-GR" dirty="0"/>
              <a:t>α) </a:t>
            </a:r>
            <a:r>
              <a:rPr lang="en-GB" dirty="0"/>
              <a:t>expression</a:t>
            </a:r>
          </a:p>
        </p:txBody>
      </p:sp>
      <p:grpSp>
        <p:nvGrpSpPr>
          <p:cNvPr id="2" name="Group 1">
            <a:extLst>
              <a:ext uri="{FF2B5EF4-FFF2-40B4-BE49-F238E27FC236}">
                <a16:creationId xmlns:a16="http://schemas.microsoft.com/office/drawing/2014/main" id="{50A210CC-0EFE-7390-3BA9-8FC9CB4619E9}"/>
              </a:ext>
            </a:extLst>
          </p:cNvPr>
          <p:cNvGrpSpPr/>
          <p:nvPr/>
        </p:nvGrpSpPr>
        <p:grpSpPr>
          <a:xfrm>
            <a:off x="372533" y="1719997"/>
            <a:ext cx="5625079" cy="3697530"/>
            <a:chOff x="2273819" y="2185164"/>
            <a:chExt cx="3822181" cy="2512432"/>
          </a:xfrm>
        </p:grpSpPr>
        <p:sp>
          <p:nvSpPr>
            <p:cNvPr id="21" name="TextBox 20">
              <a:extLst>
                <a:ext uri="{FF2B5EF4-FFF2-40B4-BE49-F238E27FC236}">
                  <a16:creationId xmlns:a16="http://schemas.microsoft.com/office/drawing/2014/main" id="{03D1F9CA-BA74-7DE5-AA6F-C029476A4FF7}"/>
                </a:ext>
              </a:extLst>
            </p:cNvPr>
            <p:cNvSpPr txBox="1"/>
            <p:nvPr/>
          </p:nvSpPr>
          <p:spPr>
            <a:xfrm>
              <a:off x="2315767" y="2185164"/>
              <a:ext cx="3591634" cy="313696"/>
            </a:xfrm>
            <a:prstGeom prst="rect">
              <a:avLst/>
            </a:prstGeom>
            <a:noFill/>
          </p:spPr>
          <p:txBody>
            <a:bodyPr wrap="square" lIns="0" r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charset="0"/>
                  <a:ea typeface="+mn-ea"/>
                  <a:cs typeface="+mn-cs"/>
                </a:rPr>
                <a:t>Representative low, medium, and high staining patterns for FR</a:t>
              </a:r>
              <a:r>
                <a:rPr kumimoji="0" lang="el-GR" sz="1200" b="1" i="0" u="none" strike="noStrike" kern="1200" cap="none" spc="0" normalizeH="0" baseline="0" noProof="0" dirty="0">
                  <a:ln>
                    <a:noFill/>
                  </a:ln>
                  <a:solidFill>
                    <a:srgbClr val="000000"/>
                  </a:solidFill>
                  <a:effectLst/>
                  <a:uLnTx/>
                  <a:uFillTx/>
                  <a:latin typeface="Arial" charset="0"/>
                  <a:ea typeface="+mn-ea"/>
                  <a:cs typeface="+mn-cs"/>
                </a:rPr>
                <a:t>α </a:t>
              </a:r>
              <a:r>
                <a:rPr kumimoji="0" lang="en-GB" sz="1200" b="1" i="0" u="none" strike="noStrike" kern="1200" cap="none" spc="0" normalizeH="0" baseline="0" noProof="0" dirty="0">
                  <a:ln>
                    <a:noFill/>
                  </a:ln>
                  <a:solidFill>
                    <a:srgbClr val="000000"/>
                  </a:solidFill>
                  <a:effectLst/>
                  <a:uLnTx/>
                  <a:uFillTx/>
                  <a:latin typeface="Arial" charset="0"/>
                  <a:ea typeface="+mn-ea"/>
                  <a:cs typeface="+mn-cs"/>
                </a:rPr>
                <a:t>from archival tumour specimens</a:t>
              </a:r>
              <a:r>
                <a:rPr kumimoji="0" lang="en-GB" sz="1200" b="1" i="0" u="none" strike="noStrike" kern="1200" cap="none" spc="0" normalizeH="0" baseline="30000" noProof="0" dirty="0">
                  <a:ln>
                    <a:noFill/>
                  </a:ln>
                  <a:solidFill>
                    <a:srgbClr val="000000"/>
                  </a:solidFill>
                  <a:effectLst/>
                  <a:uLnTx/>
                  <a:uFillTx/>
                  <a:latin typeface="Arial" charset="0"/>
                  <a:ea typeface="+mn-ea"/>
                  <a:cs typeface="+mn-cs"/>
                </a:rPr>
                <a:t>1</a:t>
              </a:r>
            </a:p>
          </p:txBody>
        </p:sp>
        <p:pic>
          <p:nvPicPr>
            <p:cNvPr id="28" name="Picture 27">
              <a:extLst>
                <a:ext uri="{FF2B5EF4-FFF2-40B4-BE49-F238E27FC236}">
                  <a16:creationId xmlns:a16="http://schemas.microsoft.com/office/drawing/2014/main" id="{E6EB83FE-29C3-33A8-927C-C58C307BBB43}"/>
                </a:ext>
              </a:extLst>
            </p:cNvPr>
            <p:cNvPicPr>
              <a:picLocks noChangeAspect="1"/>
            </p:cNvPicPr>
            <p:nvPr/>
          </p:nvPicPr>
          <p:blipFill>
            <a:blip r:embed="rId2"/>
            <a:stretch>
              <a:fillRect/>
            </a:stretch>
          </p:blipFill>
          <p:spPr>
            <a:xfrm>
              <a:off x="2286322" y="2720527"/>
              <a:ext cx="3809678" cy="1353298"/>
            </a:xfrm>
            <a:prstGeom prst="rect">
              <a:avLst/>
            </a:prstGeom>
          </p:spPr>
        </p:pic>
        <p:sp>
          <p:nvSpPr>
            <p:cNvPr id="29" name="TextBox 28">
              <a:extLst>
                <a:ext uri="{FF2B5EF4-FFF2-40B4-BE49-F238E27FC236}">
                  <a16:creationId xmlns:a16="http://schemas.microsoft.com/office/drawing/2014/main" id="{D4FE15CF-9E92-4C7C-C251-DCBA5D8676E1}"/>
                </a:ext>
              </a:extLst>
            </p:cNvPr>
            <p:cNvSpPr txBox="1"/>
            <p:nvPr/>
          </p:nvSpPr>
          <p:spPr>
            <a:xfrm>
              <a:off x="2273819" y="4059907"/>
              <a:ext cx="1226565" cy="5078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charset="0"/>
                  <a:ea typeface="+mn-ea"/>
                  <a:cs typeface="+mn-cs"/>
                </a:rPr>
                <a:t>Low</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25–49% of cells with</a:t>
              </a:r>
              <a:br>
                <a:rPr kumimoji="0" lang="en-US" sz="900" b="0" i="0" u="none" strike="noStrike" kern="1200" cap="none" spc="0" normalizeH="0" baseline="0" noProof="0" dirty="0">
                  <a:ln>
                    <a:noFill/>
                  </a:ln>
                  <a:solidFill>
                    <a:srgbClr val="000000"/>
                  </a:solidFill>
                  <a:effectLst/>
                  <a:uLnTx/>
                  <a:uFillTx/>
                  <a:latin typeface="Arial" charset="0"/>
                  <a:ea typeface="+mn-ea"/>
                  <a:cs typeface="+mn-cs"/>
                </a:rPr>
              </a:br>
              <a:r>
                <a:rPr kumimoji="0" lang="en-US" sz="900" b="0" i="0" u="none" strike="noStrike" kern="1200" cap="none" spc="0" normalizeH="0" baseline="0" noProof="0" dirty="0">
                  <a:ln>
                    <a:noFill/>
                  </a:ln>
                  <a:solidFill>
                    <a:srgbClr val="000000"/>
                  </a:solidFill>
                  <a:effectLst/>
                  <a:uLnTx/>
                  <a:uFillTx/>
                  <a:latin typeface="Arial" charset="0"/>
                  <a:ea typeface="+mn-ea"/>
                  <a:cs typeface="+mn-cs"/>
                </a:rPr>
                <a:t>≥2+ intensity</a:t>
              </a:r>
            </a:p>
          </p:txBody>
        </p:sp>
        <p:sp>
          <p:nvSpPr>
            <p:cNvPr id="30" name="TextBox 29">
              <a:extLst>
                <a:ext uri="{FF2B5EF4-FFF2-40B4-BE49-F238E27FC236}">
                  <a16:creationId xmlns:a16="http://schemas.microsoft.com/office/drawing/2014/main" id="{37BD7ECF-FD19-77E9-A364-2838EACCC236}"/>
                </a:ext>
              </a:extLst>
            </p:cNvPr>
            <p:cNvSpPr txBox="1"/>
            <p:nvPr/>
          </p:nvSpPr>
          <p:spPr>
            <a:xfrm>
              <a:off x="3580990" y="4059906"/>
              <a:ext cx="1226565" cy="5078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charset="0"/>
                  <a:ea typeface="+mn-ea"/>
                  <a:cs typeface="+mn-cs"/>
                </a:rPr>
                <a:t>Medium</a:t>
              </a:r>
              <a:br>
                <a:rPr kumimoji="0" lang="en-US" sz="900" b="0" i="0" u="none" strike="noStrike" kern="1200" cap="none" spc="0" normalizeH="0" baseline="0" noProof="0" dirty="0">
                  <a:ln>
                    <a:noFill/>
                  </a:ln>
                  <a:solidFill>
                    <a:srgbClr val="000000"/>
                  </a:solidFill>
                  <a:effectLst/>
                  <a:uLnTx/>
                  <a:uFillTx/>
                  <a:latin typeface="Arial" charset="0"/>
                  <a:ea typeface="+mn-ea"/>
                  <a:cs typeface="+mn-cs"/>
                </a:rPr>
              </a:br>
              <a:r>
                <a:rPr kumimoji="0" lang="en-US" sz="900" b="0" i="0" u="none" strike="noStrike" kern="1200" cap="none" spc="0" normalizeH="0" baseline="0" noProof="0" dirty="0">
                  <a:ln>
                    <a:noFill/>
                  </a:ln>
                  <a:solidFill>
                    <a:srgbClr val="000000"/>
                  </a:solidFill>
                  <a:effectLst/>
                  <a:uLnTx/>
                  <a:uFillTx/>
                  <a:latin typeface="Arial" charset="0"/>
                  <a:ea typeface="+mn-ea"/>
                  <a:cs typeface="+mn-cs"/>
                </a:rPr>
                <a:t>50–74% of cells with</a:t>
              </a:r>
              <a:br>
                <a:rPr kumimoji="0" lang="en-US" sz="900" b="0" i="0" u="none" strike="noStrike" kern="1200" cap="none" spc="0" normalizeH="0" baseline="0" noProof="0" dirty="0">
                  <a:ln>
                    <a:noFill/>
                  </a:ln>
                  <a:solidFill>
                    <a:srgbClr val="000000"/>
                  </a:solidFill>
                  <a:effectLst/>
                  <a:uLnTx/>
                  <a:uFillTx/>
                  <a:latin typeface="Arial" charset="0"/>
                  <a:ea typeface="+mn-ea"/>
                  <a:cs typeface="+mn-cs"/>
                </a:rPr>
              </a:br>
              <a:r>
                <a:rPr kumimoji="0" lang="en-US" sz="900" b="0" i="0" u="none" strike="noStrike" kern="1200" cap="none" spc="0" normalizeH="0" baseline="0" noProof="0" dirty="0">
                  <a:ln>
                    <a:noFill/>
                  </a:ln>
                  <a:solidFill>
                    <a:srgbClr val="000000"/>
                  </a:solidFill>
                  <a:effectLst/>
                  <a:uLnTx/>
                  <a:uFillTx/>
                  <a:latin typeface="Arial" charset="0"/>
                  <a:ea typeface="+mn-ea"/>
                  <a:cs typeface="+mn-cs"/>
                </a:rPr>
                <a:t>≥2+ intensity</a:t>
              </a:r>
            </a:p>
          </p:txBody>
        </p:sp>
        <p:sp>
          <p:nvSpPr>
            <p:cNvPr id="31" name="TextBox 30">
              <a:extLst>
                <a:ext uri="{FF2B5EF4-FFF2-40B4-BE49-F238E27FC236}">
                  <a16:creationId xmlns:a16="http://schemas.microsoft.com/office/drawing/2014/main" id="{80FF8ED5-8E67-E249-F301-32AC6C857386}"/>
                </a:ext>
              </a:extLst>
            </p:cNvPr>
            <p:cNvSpPr txBox="1"/>
            <p:nvPr/>
          </p:nvSpPr>
          <p:spPr>
            <a:xfrm>
              <a:off x="4842642" y="4059906"/>
              <a:ext cx="1199896" cy="5078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charset="0"/>
                  <a:ea typeface="+mn-ea"/>
                  <a:cs typeface="+mn-cs"/>
                </a:rPr>
                <a:t>High</a:t>
              </a:r>
              <a:br>
                <a:rPr kumimoji="0" lang="en-US" sz="900" b="0" i="0" u="none" strike="noStrike" kern="1200" cap="none" spc="0" normalizeH="0" baseline="0" noProof="0" dirty="0">
                  <a:ln>
                    <a:noFill/>
                  </a:ln>
                  <a:solidFill>
                    <a:srgbClr val="000000"/>
                  </a:solidFill>
                  <a:effectLst/>
                  <a:uLnTx/>
                  <a:uFillTx/>
                  <a:latin typeface="Arial" charset="0"/>
                  <a:ea typeface="+mn-ea"/>
                  <a:cs typeface="+mn-cs"/>
                </a:rPr>
              </a:br>
              <a:r>
                <a:rPr kumimoji="0" lang="en-US" sz="900" b="0" i="0" u="none" strike="noStrike" kern="1200" cap="none" spc="0" normalizeH="0" baseline="0" noProof="0" dirty="0">
                  <a:ln>
                    <a:noFill/>
                  </a:ln>
                  <a:solidFill>
                    <a:srgbClr val="000000"/>
                  </a:solidFill>
                  <a:effectLst/>
                  <a:uLnTx/>
                  <a:uFillTx/>
                  <a:latin typeface="Arial" charset="0"/>
                  <a:ea typeface="+mn-ea"/>
                  <a:cs typeface="+mn-cs"/>
                </a:rPr>
                <a:t>≥75% of cells with </a:t>
              </a:r>
              <a:br>
                <a:rPr kumimoji="0" lang="en-US" sz="900" b="0" i="0" u="none" strike="noStrike" kern="1200" cap="none" spc="0" normalizeH="0" baseline="0" noProof="0" dirty="0">
                  <a:ln>
                    <a:noFill/>
                  </a:ln>
                  <a:solidFill>
                    <a:srgbClr val="000000"/>
                  </a:solidFill>
                  <a:effectLst/>
                  <a:uLnTx/>
                  <a:uFillTx/>
                  <a:latin typeface="Arial" charset="0"/>
                  <a:ea typeface="+mn-ea"/>
                  <a:cs typeface="+mn-cs"/>
                </a:rPr>
              </a:br>
              <a:r>
                <a:rPr kumimoji="0" lang="en-US" sz="900" b="0" i="0" u="none" strike="noStrike" kern="1200" cap="none" spc="0" normalizeH="0" baseline="0" noProof="0" dirty="0">
                  <a:ln>
                    <a:noFill/>
                  </a:ln>
                  <a:solidFill>
                    <a:srgbClr val="000000"/>
                  </a:solidFill>
                  <a:effectLst/>
                  <a:uLnTx/>
                  <a:uFillTx/>
                  <a:latin typeface="Arial" charset="0"/>
                  <a:ea typeface="+mn-ea"/>
                  <a:cs typeface="+mn-cs"/>
                </a:rPr>
                <a:t>≥2+ intensity</a:t>
              </a:r>
            </a:p>
          </p:txBody>
        </p:sp>
        <p:sp>
          <p:nvSpPr>
            <p:cNvPr id="9" name="TextBox 8">
              <a:extLst>
                <a:ext uri="{FF2B5EF4-FFF2-40B4-BE49-F238E27FC236}">
                  <a16:creationId xmlns:a16="http://schemas.microsoft.com/office/drawing/2014/main" id="{42BE8FBD-CEE8-C6F0-9791-C8AF4C90D99A}"/>
                </a:ext>
              </a:extLst>
            </p:cNvPr>
            <p:cNvSpPr txBox="1"/>
            <p:nvPr/>
          </p:nvSpPr>
          <p:spPr>
            <a:xfrm>
              <a:off x="2317271" y="4501388"/>
              <a:ext cx="1441100" cy="196208"/>
            </a:xfrm>
            <a:prstGeom prst="rect">
              <a:avLst/>
            </a:prstGeom>
            <a:noFill/>
          </p:spPr>
          <p:txBody>
            <a:bodyPr wrap="none" lIns="0" r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75" b="0" i="0" u="none" strike="noStrike" kern="1200" cap="none" spc="0" normalizeH="0" baseline="0" noProof="0" dirty="0">
                  <a:ln>
                    <a:noFill/>
                  </a:ln>
                  <a:solidFill>
                    <a:srgbClr val="000000"/>
                  </a:solidFill>
                  <a:effectLst/>
                  <a:uLnTx/>
                  <a:uFillTx/>
                  <a:latin typeface="Arial" charset="0"/>
                  <a:ea typeface="+mn-ea"/>
                  <a:cs typeface="+mn-cs"/>
                </a:rPr>
                <a:t>Figure adapted from Martin LP, et al.</a:t>
              </a:r>
              <a:r>
                <a:rPr kumimoji="0" lang="en-GB" sz="675" b="0" i="0" u="none" strike="noStrike" kern="1200" cap="none" spc="0" normalizeH="0" baseline="30000" noProof="0" dirty="0">
                  <a:ln>
                    <a:noFill/>
                  </a:ln>
                  <a:solidFill>
                    <a:srgbClr val="000000"/>
                  </a:solidFill>
                  <a:effectLst/>
                  <a:uLnTx/>
                  <a:uFillTx/>
                  <a:latin typeface="Arial" charset="0"/>
                  <a:ea typeface="+mn-ea"/>
                  <a:cs typeface="+mn-cs"/>
                </a:rPr>
                <a:t>1</a:t>
              </a:r>
            </a:p>
          </p:txBody>
        </p:sp>
      </p:grpSp>
      <p:pic>
        <p:nvPicPr>
          <p:cNvPr id="12" name="Picture 11">
            <a:extLst>
              <a:ext uri="{FF2B5EF4-FFF2-40B4-BE49-F238E27FC236}">
                <a16:creationId xmlns:a16="http://schemas.microsoft.com/office/drawing/2014/main" id="{D6E9AAF4-093B-9E1D-C654-B2E55A5C2D4A}"/>
              </a:ext>
            </a:extLst>
          </p:cNvPr>
          <p:cNvPicPr>
            <a:picLocks noChangeAspect="1"/>
          </p:cNvPicPr>
          <p:nvPr/>
        </p:nvPicPr>
        <p:blipFill>
          <a:blip r:embed="rId3"/>
          <a:stretch>
            <a:fillRect/>
          </a:stretch>
        </p:blipFill>
        <p:spPr>
          <a:xfrm>
            <a:off x="6319914" y="1314878"/>
            <a:ext cx="5121237" cy="4102649"/>
          </a:xfrm>
          <a:prstGeom prst="rect">
            <a:avLst/>
          </a:prstGeom>
        </p:spPr>
      </p:pic>
    </p:spTree>
    <p:extLst>
      <p:ext uri="{BB962C8B-B14F-4D97-AF65-F5344CB8AC3E}">
        <p14:creationId xmlns:p14="http://schemas.microsoft.com/office/powerpoint/2010/main" val="39257532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469F6C-7BFA-C069-E0D4-6922252A1580}"/>
              </a:ext>
            </a:extLst>
          </p:cNvPr>
          <p:cNvSpPr>
            <a:spLocks noGrp="1"/>
          </p:cNvSpPr>
          <p:nvPr>
            <p:ph type="title"/>
          </p:nvPr>
        </p:nvSpPr>
        <p:spPr>
          <a:xfrm>
            <a:off x="952549" y="624445"/>
            <a:ext cx="8229600" cy="857250"/>
          </a:xfrm>
        </p:spPr>
        <p:txBody>
          <a:bodyPr>
            <a:normAutofit/>
          </a:bodyPr>
          <a:lstStyle/>
          <a:p>
            <a:r>
              <a:rPr lang="en-US" dirty="0"/>
              <a:t>Background  	</a:t>
            </a:r>
          </a:p>
        </p:txBody>
      </p:sp>
      <p:sp>
        <p:nvSpPr>
          <p:cNvPr id="6" name="Content Placeholder 5">
            <a:extLst>
              <a:ext uri="{FF2B5EF4-FFF2-40B4-BE49-F238E27FC236}">
                <a16:creationId xmlns:a16="http://schemas.microsoft.com/office/drawing/2014/main" id="{88859A63-F410-FC1A-BD45-42E801415D72}"/>
              </a:ext>
            </a:extLst>
          </p:cNvPr>
          <p:cNvSpPr>
            <a:spLocks noGrp="1"/>
          </p:cNvSpPr>
          <p:nvPr>
            <p:ph sz="quarter" idx="13"/>
          </p:nvPr>
        </p:nvSpPr>
        <p:spPr>
          <a:xfrm>
            <a:off x="661639" y="1709545"/>
            <a:ext cx="5880804" cy="4524010"/>
          </a:xfrm>
        </p:spPr>
        <p:txBody>
          <a:bodyPr vert="horz" wrap="square" lIns="68580" tIns="34290" rIns="68580" bIns="34290" numCol="1" rtlCol="0" anchor="t" anchorCtr="0" compatLnSpc="1">
            <a:prstTxWarp prst="textNoShape">
              <a:avLst/>
            </a:prstTxWarp>
            <a:noAutofit/>
          </a:bodyPr>
          <a:lstStyle/>
          <a:p>
            <a:pPr marL="173351" indent="-173351">
              <a:spcBef>
                <a:spcPts val="1500"/>
              </a:spcBef>
            </a:pPr>
            <a:r>
              <a:rPr lang="en-US" sz="1500" dirty="0">
                <a:solidFill>
                  <a:srgbClr val="002060"/>
                </a:solidFill>
                <a:latin typeface="Arial"/>
                <a:cs typeface="Arial"/>
              </a:rPr>
              <a:t>No </a:t>
            </a:r>
            <a:r>
              <a:rPr lang="en-US" sz="1500" dirty="0">
                <a:latin typeface="Arial"/>
                <a:cs typeface="Arial"/>
              </a:rPr>
              <a:t>randomized phase 3 trial </a:t>
            </a:r>
            <a:r>
              <a:rPr lang="en-US" sz="1500" dirty="0">
                <a:solidFill>
                  <a:srgbClr val="002060"/>
                </a:solidFill>
                <a:latin typeface="Arial"/>
                <a:cs typeface="Arial"/>
              </a:rPr>
              <a:t>has shown an overall survival (OS) benefit of a novel therapy in platinum-resistant ovarian cancer (PROC)</a:t>
            </a:r>
            <a:r>
              <a:rPr lang="en-US" sz="1500" baseline="30000" dirty="0">
                <a:solidFill>
                  <a:srgbClr val="002060"/>
                </a:solidFill>
                <a:latin typeface="Arial"/>
                <a:cs typeface="Arial"/>
              </a:rPr>
              <a:t>1, 2</a:t>
            </a:r>
            <a:endParaRPr lang="en-US" sz="1500" dirty="0">
              <a:latin typeface="Arial"/>
              <a:cs typeface="Arial"/>
            </a:endParaRPr>
          </a:p>
          <a:p>
            <a:pPr marL="173351" indent="-173351">
              <a:spcBef>
                <a:spcPts val="1500"/>
              </a:spcBef>
            </a:pPr>
            <a:r>
              <a:rPr lang="en-US" sz="1500" b="1" dirty="0">
                <a:latin typeface="Arial"/>
                <a:cs typeface="Arial"/>
              </a:rPr>
              <a:t>Mirvetuximab soravtansine (MIRV) is an ADC comprising a FRα-binding antibody, cleavable linker, and maytansinoid DM4, a potent tubulin-targeting agent</a:t>
            </a:r>
            <a:r>
              <a:rPr lang="en-US" sz="1500" b="1" baseline="30000" dirty="0">
                <a:latin typeface="Arial"/>
                <a:cs typeface="Arial"/>
                <a:sym typeface="Symbol" panose="05050102010706020507" pitchFamily="18" charset="2"/>
              </a:rPr>
              <a:t>3,4</a:t>
            </a:r>
            <a:endParaRPr lang="en-US" sz="1500" b="1" baseline="30000" dirty="0">
              <a:latin typeface="Arial"/>
              <a:cs typeface="Arial"/>
            </a:endParaRPr>
          </a:p>
          <a:p>
            <a:pPr marL="173351" indent="-173351">
              <a:spcBef>
                <a:spcPts val="1500"/>
              </a:spcBef>
            </a:pPr>
            <a:r>
              <a:rPr lang="en-US" sz="1500" dirty="0">
                <a:latin typeface="Arial"/>
                <a:cs typeface="Arial"/>
              </a:rPr>
              <a:t>FR</a:t>
            </a:r>
            <a:r>
              <a:rPr lang="en-US" sz="1500" dirty="0">
                <a:latin typeface="Arial"/>
                <a:cs typeface="Arial"/>
                <a:sym typeface="Symbol" panose="05050102010706020507" pitchFamily="18" charset="2"/>
              </a:rPr>
              <a:t> </a:t>
            </a:r>
            <a:r>
              <a:rPr lang="en-US" sz="1500" dirty="0">
                <a:latin typeface="Arial"/>
                <a:cs typeface="Arial"/>
              </a:rPr>
              <a:t>is expressed in ~90% of ovarian carcinomas,</a:t>
            </a:r>
            <a:r>
              <a:rPr lang="en-US" sz="1500" baseline="30000" dirty="0">
                <a:latin typeface="Arial"/>
                <a:cs typeface="Arial"/>
              </a:rPr>
              <a:t>5, 6</a:t>
            </a:r>
            <a:r>
              <a:rPr lang="en-US" sz="1500" dirty="0">
                <a:latin typeface="Arial"/>
                <a:cs typeface="Arial"/>
              </a:rPr>
              <a:t> with 35-40%</a:t>
            </a:r>
            <a:r>
              <a:rPr lang="en-US" sz="1500" baseline="30000" dirty="0">
                <a:latin typeface="Arial"/>
                <a:ea typeface="Calibri" panose="020F0502020204030204" pitchFamily="34" charset="0"/>
                <a:cs typeface="Arial"/>
              </a:rPr>
              <a:t>7</a:t>
            </a:r>
            <a:r>
              <a:rPr lang="en-US" sz="1500" dirty="0">
                <a:latin typeface="Arial"/>
                <a:ea typeface="Calibri" panose="020F0502020204030204" pitchFamily="34" charset="0"/>
                <a:cs typeface="Arial"/>
              </a:rPr>
              <a:t> of PROC tumors exhibiting high FR</a:t>
            </a:r>
            <a:r>
              <a:rPr lang="en-US" sz="1500" dirty="0">
                <a:latin typeface="Arial"/>
                <a:ea typeface="Symbol" panose="05050102010706020507" pitchFamily="18" charset="2"/>
                <a:cs typeface="Arial"/>
                <a:sym typeface="Symbol" panose="05050102010706020507" pitchFamily="18" charset="2"/>
              </a:rPr>
              <a:t></a:t>
            </a:r>
            <a:r>
              <a:rPr lang="en-US" sz="1500" dirty="0">
                <a:latin typeface="Arial"/>
                <a:ea typeface="Calibri" panose="020F0502020204030204" pitchFamily="34" charset="0"/>
                <a:cs typeface="Arial"/>
              </a:rPr>
              <a:t> expression (≥75% of tumor cells </a:t>
            </a:r>
            <a:r>
              <a:rPr lang="en-US" sz="1500" dirty="0">
                <a:latin typeface="Arial"/>
                <a:ea typeface="Symbol" panose="05050102010706020507" pitchFamily="18" charset="2"/>
                <a:cs typeface="Arial"/>
                <a:sym typeface="Symbol" panose="05050102010706020507" pitchFamily="18" charset="2"/>
              </a:rPr>
              <a:t>positive with </a:t>
            </a:r>
            <a:r>
              <a:rPr lang="en-US" sz="1500" dirty="0">
                <a:latin typeface="Arial"/>
                <a:ea typeface="Calibri" panose="020F0502020204030204" pitchFamily="34" charset="0"/>
                <a:cs typeface="Arial"/>
              </a:rPr>
              <a:t>≥2+ intensity)</a:t>
            </a:r>
            <a:r>
              <a:rPr lang="en-US" sz="1500" baseline="30000" dirty="0">
                <a:latin typeface="Arial"/>
                <a:ea typeface="Calibri" panose="020F0502020204030204" pitchFamily="34" charset="0"/>
                <a:cs typeface="Arial"/>
              </a:rPr>
              <a:t>8</a:t>
            </a:r>
            <a:endParaRPr lang="en-US" sz="1500" baseline="30000" dirty="0">
              <a:latin typeface="Arial"/>
              <a:cs typeface="Arial"/>
            </a:endParaRPr>
          </a:p>
          <a:p>
            <a:pPr marL="173351" indent="-173351">
              <a:spcBef>
                <a:spcPts val="1500"/>
              </a:spcBef>
            </a:pPr>
            <a:r>
              <a:rPr lang="en-US" sz="1500" dirty="0">
                <a:latin typeface="Arial"/>
                <a:cs typeface="Arial"/>
              </a:rPr>
              <a:t>MIRV demonstrated an ORR of 32% and </a:t>
            </a:r>
            <a:r>
              <a:rPr lang="en-US" sz="1500" dirty="0" err="1">
                <a:latin typeface="Arial"/>
                <a:cs typeface="Arial"/>
              </a:rPr>
              <a:t>mDOR</a:t>
            </a:r>
            <a:r>
              <a:rPr lang="en-US" sz="1500" dirty="0">
                <a:latin typeface="Arial"/>
                <a:cs typeface="Arial"/>
              </a:rPr>
              <a:t> 6.9 months in the single-arm study SORAYA</a:t>
            </a:r>
            <a:r>
              <a:rPr lang="en-US" sz="1500" baseline="30000" dirty="0">
                <a:latin typeface="Arial"/>
                <a:cs typeface="Arial"/>
              </a:rPr>
              <a:t>8</a:t>
            </a:r>
            <a:r>
              <a:rPr lang="en-US" sz="1500" dirty="0">
                <a:latin typeface="Arial"/>
                <a:cs typeface="Arial"/>
              </a:rPr>
              <a:t> of BEV pre-treated PROC to support accelerated approval by the FDA</a:t>
            </a:r>
            <a:r>
              <a:rPr lang="en-US" sz="1500" baseline="30000" dirty="0">
                <a:latin typeface="Arial"/>
                <a:cs typeface="Arial"/>
              </a:rPr>
              <a:t>9</a:t>
            </a:r>
            <a:endParaRPr lang="en-US" sz="1500" dirty="0">
              <a:latin typeface="Arial"/>
              <a:cs typeface="Arial"/>
            </a:endParaRPr>
          </a:p>
          <a:p>
            <a:pPr marL="173351" indent="-173351">
              <a:spcBef>
                <a:spcPts val="1500"/>
              </a:spcBef>
            </a:pPr>
            <a:r>
              <a:rPr lang="en-US" sz="1500" dirty="0">
                <a:latin typeface="Arial"/>
                <a:cs typeface="Arial"/>
              </a:rPr>
              <a:t>MIRASOL was the confirmatory, randomized, global phase 3 trial designed to support approval worldwide  </a:t>
            </a:r>
            <a:endParaRPr lang="en-US" sz="1500" dirty="0"/>
          </a:p>
        </p:txBody>
      </p:sp>
      <p:sp>
        <p:nvSpPr>
          <p:cNvPr id="3" name="Text Placeholder 8">
            <a:extLst>
              <a:ext uri="{FF2B5EF4-FFF2-40B4-BE49-F238E27FC236}">
                <a16:creationId xmlns:a16="http://schemas.microsoft.com/office/drawing/2014/main" id="{0F77D447-FFA0-53CE-98D0-A456FE7A2B0D}"/>
              </a:ext>
            </a:extLst>
          </p:cNvPr>
          <p:cNvSpPr>
            <a:spLocks noGrp="1"/>
          </p:cNvSpPr>
          <p:nvPr>
            <p:ph type="body" sz="quarter" idx="15"/>
          </p:nvPr>
        </p:nvSpPr>
        <p:spPr>
          <a:xfrm>
            <a:off x="5114583" y="5689264"/>
            <a:ext cx="1427860" cy="211016"/>
          </a:xfrm>
        </p:spPr>
        <p:txBody>
          <a:bodyPr/>
          <a:lstStyle/>
          <a:p>
            <a:r>
              <a:rPr lang="en-US" dirty="0">
                <a:solidFill>
                  <a:schemeClr val="bg1"/>
                </a:solidFill>
              </a:rPr>
              <a:t>Kathleen Moore,  ASCO 2023 </a:t>
            </a:r>
          </a:p>
        </p:txBody>
      </p:sp>
      <p:sp>
        <p:nvSpPr>
          <p:cNvPr id="45" name="Footer Placeholder 44">
            <a:extLst>
              <a:ext uri="{FF2B5EF4-FFF2-40B4-BE49-F238E27FC236}">
                <a16:creationId xmlns:a16="http://schemas.microsoft.com/office/drawing/2014/main" id="{77A6753D-C01A-6DBB-4B91-3AD4D2E3A901}"/>
              </a:ext>
            </a:extLst>
          </p:cNvPr>
          <p:cNvSpPr>
            <a:spLocks noGrp="1"/>
          </p:cNvSpPr>
          <p:nvPr>
            <p:ph type="ftr" sz="quarter" idx="16"/>
          </p:nvPr>
        </p:nvSpPr>
        <p:spPr>
          <a:xfrm>
            <a:off x="402591" y="6152397"/>
            <a:ext cx="11127770" cy="493729"/>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2557"/>
                </a:solidFill>
                <a:effectLst/>
                <a:uLnTx/>
                <a:uFillTx/>
                <a:latin typeface="Arial" panose="020B0604020202020204"/>
                <a:ea typeface="+mn-ea"/>
                <a:cs typeface="+mn-cs"/>
              </a:rPr>
              <a:t>1. </a:t>
            </a:r>
            <a:r>
              <a:rPr kumimoji="0" lang="en-US" sz="1000" b="0" i="0" u="none" strike="noStrike" kern="1200" cap="none" spc="0" normalizeH="0" baseline="0" noProof="0" dirty="0">
                <a:ln>
                  <a:noFill/>
                </a:ln>
                <a:solidFill>
                  <a:srgbClr val="002557"/>
                </a:solidFill>
                <a:effectLst/>
                <a:uLnTx/>
                <a:uFillTx/>
                <a:latin typeface="Arial" panose="020B0604020202020204"/>
                <a:ea typeface="+mn-ea"/>
                <a:cs typeface="+mn-cs"/>
              </a:rPr>
              <a:t>Pujade-Lauraine et al. </a:t>
            </a:r>
            <a:r>
              <a:rPr kumimoji="0" lang="en-US" sz="1000" b="0" i="1" u="none" strike="noStrike" kern="1200" cap="none" spc="0" normalizeH="0" baseline="0" noProof="0" dirty="0">
                <a:ln>
                  <a:noFill/>
                </a:ln>
                <a:solidFill>
                  <a:srgbClr val="002557"/>
                </a:solidFill>
                <a:effectLst/>
                <a:uLnTx/>
                <a:uFillTx/>
                <a:latin typeface="Arial" panose="020B0604020202020204"/>
                <a:ea typeface="+mn-ea"/>
                <a:cs typeface="+mn-cs"/>
              </a:rPr>
              <a:t>J Clin Oncol</a:t>
            </a:r>
            <a:r>
              <a:rPr kumimoji="0" lang="en-US" sz="1000" b="0" i="0" u="none" strike="noStrike" kern="1200" cap="none" spc="0" normalizeH="0" baseline="0" noProof="0" dirty="0">
                <a:ln>
                  <a:noFill/>
                </a:ln>
                <a:solidFill>
                  <a:srgbClr val="002557"/>
                </a:solidFill>
                <a:effectLst/>
                <a:uLnTx/>
                <a:uFillTx/>
                <a:latin typeface="Arial" panose="020B0604020202020204"/>
                <a:ea typeface="+mn-ea"/>
                <a:cs typeface="+mn-cs"/>
              </a:rPr>
              <a:t>. 2014;32(13):1302-1308. </a:t>
            </a:r>
            <a:r>
              <a:rPr kumimoji="0" lang="en-US" sz="1000" b="1" i="0" u="none" strike="noStrike" kern="1200" cap="none" spc="0" normalizeH="0" baseline="0" noProof="0" dirty="0">
                <a:ln>
                  <a:noFill/>
                </a:ln>
                <a:solidFill>
                  <a:srgbClr val="002557"/>
                </a:solidFill>
                <a:effectLst/>
                <a:uLnTx/>
                <a:uFillTx/>
                <a:latin typeface="Arial" panose="020B0604020202020204"/>
                <a:ea typeface="+mn-ea"/>
                <a:cs typeface="+mn-cs"/>
              </a:rPr>
              <a:t>2. </a:t>
            </a:r>
            <a:r>
              <a:rPr kumimoji="0" lang="en-US" sz="1000" b="0" i="0" u="none" strike="noStrike" kern="1200" cap="none" spc="0" normalizeH="0" baseline="0" noProof="0" dirty="0">
                <a:ln>
                  <a:noFill/>
                </a:ln>
                <a:solidFill>
                  <a:srgbClr val="002557"/>
                </a:solidFill>
                <a:effectLst/>
                <a:uLnTx/>
                <a:uFillTx/>
                <a:latin typeface="Arial" panose="020B0604020202020204"/>
                <a:ea typeface="+mn-ea"/>
                <a:cs typeface="+mn-cs"/>
              </a:rPr>
              <a:t>Richardson et al. </a:t>
            </a:r>
            <a:r>
              <a:rPr kumimoji="0" lang="en-US" sz="1000" b="0" i="1" u="none" strike="noStrike" kern="1200" cap="none" spc="0" normalizeH="0" baseline="0" noProof="0" dirty="0">
                <a:ln>
                  <a:noFill/>
                </a:ln>
                <a:solidFill>
                  <a:srgbClr val="002557"/>
                </a:solidFill>
                <a:effectLst/>
                <a:uLnTx/>
                <a:uFillTx/>
                <a:latin typeface="Arial" panose="020B0604020202020204"/>
                <a:ea typeface="+mn-ea"/>
                <a:cs typeface="+mn-cs"/>
              </a:rPr>
              <a:t>JAMA Oncol.</a:t>
            </a:r>
            <a:r>
              <a:rPr kumimoji="0" lang="en-US" sz="1000" b="0" i="0" u="none" strike="noStrike" kern="1200" cap="none" spc="0" normalizeH="0" baseline="0" noProof="0" dirty="0">
                <a:ln>
                  <a:noFill/>
                </a:ln>
                <a:solidFill>
                  <a:srgbClr val="002557"/>
                </a:solidFill>
                <a:effectLst/>
                <a:uLnTx/>
                <a:uFillTx/>
                <a:latin typeface="Arial" panose="020B0604020202020204"/>
                <a:ea typeface="+mn-ea"/>
                <a:cs typeface="+mn-cs"/>
              </a:rPr>
              <a:t> 2023;10.1001/jamaoncol.2023.0197. </a:t>
            </a:r>
            <a:r>
              <a:rPr kumimoji="0" lang="en-US" sz="1000" b="1" i="0" u="none" strike="noStrike" kern="1200" cap="none" spc="0" normalizeH="0" baseline="0" noProof="0" dirty="0">
                <a:ln>
                  <a:noFill/>
                </a:ln>
                <a:solidFill>
                  <a:srgbClr val="002557"/>
                </a:solidFill>
                <a:effectLst/>
                <a:uLnTx/>
                <a:uFillTx/>
                <a:latin typeface="Arial" panose="020B0604020202020204"/>
                <a:ea typeface="+mn-ea"/>
                <a:cs typeface="+mn-cs"/>
              </a:rPr>
              <a:t>3. </a:t>
            </a:r>
            <a:r>
              <a:rPr kumimoji="0" lang="en-US" sz="1000" b="0" i="0" u="none" strike="noStrike" kern="1200" cap="none" spc="0" normalizeH="0" baseline="0" noProof="0" dirty="0">
                <a:ln>
                  <a:noFill/>
                </a:ln>
                <a:solidFill>
                  <a:srgbClr val="002557"/>
                </a:solidFill>
                <a:effectLst/>
                <a:uLnTx/>
                <a:uFillTx/>
                <a:latin typeface="Arial" panose="020B0604020202020204"/>
                <a:ea typeface="+mn-ea"/>
                <a:cs typeface="+mn-cs"/>
              </a:rPr>
              <a:t>Moore et al. </a:t>
            </a:r>
            <a:r>
              <a:rPr kumimoji="0" lang="it-IT" sz="1000" b="0" i="1" u="none" strike="noStrike" kern="1200" cap="none" spc="0" normalizeH="0" baseline="0" noProof="0" dirty="0">
                <a:ln>
                  <a:noFill/>
                </a:ln>
                <a:solidFill>
                  <a:srgbClr val="002557"/>
                </a:solidFill>
                <a:effectLst/>
                <a:uLnTx/>
                <a:uFillTx/>
                <a:latin typeface="Arial" panose="020B0604020202020204"/>
                <a:ea typeface="+mn-ea"/>
                <a:cs typeface="+mn-cs"/>
              </a:rPr>
              <a:t>Cancer</a:t>
            </a:r>
            <a:r>
              <a:rPr kumimoji="0" lang="it-IT" sz="1000" b="0" i="0" u="none" strike="noStrike" kern="1200" cap="none" spc="0" normalizeH="0" baseline="0" noProof="0" dirty="0">
                <a:ln>
                  <a:noFill/>
                </a:ln>
                <a:solidFill>
                  <a:srgbClr val="002557"/>
                </a:solidFill>
                <a:effectLst/>
                <a:uLnTx/>
                <a:uFillTx/>
                <a:latin typeface="Arial" panose="020B0604020202020204"/>
                <a:ea typeface="+mn-ea"/>
                <a:cs typeface="+mn-cs"/>
              </a:rPr>
              <a:t>. 2017;123(16):3080-3087. </a:t>
            </a:r>
            <a:r>
              <a:rPr kumimoji="0" lang="it-IT" sz="1000" b="1" i="0" u="none" strike="noStrike" kern="1200" cap="none" spc="0" normalizeH="0" baseline="0" noProof="0" dirty="0">
                <a:ln>
                  <a:noFill/>
                </a:ln>
                <a:solidFill>
                  <a:srgbClr val="002557"/>
                </a:solidFill>
                <a:effectLst/>
                <a:uLnTx/>
                <a:uFillTx/>
                <a:latin typeface="Arial" panose="020B0604020202020204"/>
                <a:ea typeface="+mn-ea"/>
                <a:cs typeface="+mn-cs"/>
              </a:rPr>
              <a:t>4. </a:t>
            </a:r>
            <a:r>
              <a:rPr kumimoji="0" lang="en-US" sz="1000" b="0" i="0" u="none" strike="noStrike" kern="1200" cap="none" spc="0" normalizeH="0" baseline="0" noProof="0" dirty="0">
                <a:ln>
                  <a:noFill/>
                </a:ln>
                <a:solidFill>
                  <a:srgbClr val="002557"/>
                </a:solidFill>
                <a:effectLst/>
                <a:uLnTx/>
                <a:uFillTx/>
                <a:latin typeface="Arial" panose="020B0604020202020204"/>
                <a:ea typeface="+mn-ea"/>
                <a:cs typeface="+mn-cs"/>
              </a:rPr>
              <a:t>Ab et al. </a:t>
            </a:r>
            <a:r>
              <a:rPr kumimoji="0" lang="en-US" sz="1000" b="0" i="1" u="none" strike="noStrike" kern="1200" cap="none" spc="0" normalizeH="0" baseline="0" noProof="0" dirty="0">
                <a:ln>
                  <a:noFill/>
                </a:ln>
                <a:solidFill>
                  <a:srgbClr val="002557"/>
                </a:solidFill>
                <a:effectLst/>
                <a:uLnTx/>
                <a:uFillTx/>
                <a:latin typeface="Arial" panose="020B0604020202020204"/>
                <a:ea typeface="+mn-ea"/>
                <a:cs typeface="+mn-cs"/>
              </a:rPr>
              <a:t>Mol Cancer </a:t>
            </a:r>
            <a:r>
              <a:rPr kumimoji="0" lang="en-US" sz="1000" b="0" i="1" u="none" strike="noStrike" kern="1200" cap="none" spc="0" normalizeH="0" baseline="0" noProof="0" dirty="0" err="1">
                <a:ln>
                  <a:noFill/>
                </a:ln>
                <a:solidFill>
                  <a:srgbClr val="002557"/>
                </a:solidFill>
                <a:effectLst/>
                <a:uLnTx/>
                <a:uFillTx/>
                <a:latin typeface="Arial" panose="020B0604020202020204"/>
                <a:ea typeface="+mn-ea"/>
                <a:cs typeface="+mn-cs"/>
              </a:rPr>
              <a:t>Ther</a:t>
            </a:r>
            <a:r>
              <a:rPr kumimoji="0" lang="en-US" sz="1000" b="0" i="0" u="none" strike="noStrike" kern="1200" cap="none" spc="0" normalizeH="0" baseline="0" noProof="0" dirty="0">
                <a:ln>
                  <a:noFill/>
                </a:ln>
                <a:solidFill>
                  <a:srgbClr val="002557"/>
                </a:solidFill>
                <a:effectLst/>
                <a:uLnTx/>
                <a:uFillTx/>
                <a:latin typeface="Arial" panose="020B0604020202020204"/>
                <a:ea typeface="+mn-ea"/>
                <a:cs typeface="+mn-cs"/>
              </a:rPr>
              <a:t>. 2015;14(7):1605-1613. </a:t>
            </a:r>
            <a:r>
              <a:rPr kumimoji="0" lang="en-US" sz="1000" b="1" i="0" u="none" strike="noStrike" kern="1200" cap="none" spc="0" normalizeH="0" baseline="0" noProof="0" dirty="0">
                <a:ln>
                  <a:noFill/>
                </a:ln>
                <a:solidFill>
                  <a:srgbClr val="002557"/>
                </a:solidFill>
                <a:effectLst/>
                <a:uLnTx/>
                <a:uFillTx/>
                <a:latin typeface="Arial" panose="020B0604020202020204"/>
                <a:ea typeface="+mn-ea"/>
                <a:cs typeface="+mn-cs"/>
              </a:rPr>
              <a:t>5. </a:t>
            </a:r>
            <a:r>
              <a:rPr kumimoji="0" lang="en-US" sz="1000" b="0" i="0" u="none" strike="noStrike" kern="1200" cap="none" spc="0" normalizeH="0" baseline="0" noProof="0" dirty="0" err="1">
                <a:ln>
                  <a:noFill/>
                </a:ln>
                <a:solidFill>
                  <a:srgbClr val="002557"/>
                </a:solidFill>
                <a:effectLst/>
                <a:uLnTx/>
                <a:uFillTx/>
                <a:latin typeface="Arial" panose="020B0604020202020204"/>
                <a:ea typeface="+mn-ea"/>
                <a:cs typeface="+mn-cs"/>
              </a:rPr>
              <a:t>Markert</a:t>
            </a:r>
            <a:r>
              <a:rPr kumimoji="0" lang="en-US" sz="1000" b="0" i="0" u="none" strike="noStrike" kern="1200" cap="none" spc="0" normalizeH="0" baseline="0" noProof="0" dirty="0">
                <a:ln>
                  <a:noFill/>
                </a:ln>
                <a:solidFill>
                  <a:srgbClr val="002557"/>
                </a:solidFill>
                <a:effectLst/>
                <a:uLnTx/>
                <a:uFillTx/>
                <a:latin typeface="Arial" panose="020B0604020202020204"/>
                <a:ea typeface="+mn-ea"/>
                <a:cs typeface="+mn-cs"/>
              </a:rPr>
              <a:t> et al. </a:t>
            </a:r>
            <a:r>
              <a:rPr kumimoji="0" lang="en-US" sz="1000" b="0" i="1" u="none" strike="noStrike" kern="1200" cap="none" spc="0" normalizeH="0" baseline="0" noProof="0" dirty="0">
                <a:ln>
                  <a:noFill/>
                </a:ln>
                <a:solidFill>
                  <a:srgbClr val="002557"/>
                </a:solidFill>
                <a:effectLst/>
                <a:uLnTx/>
                <a:uFillTx/>
                <a:latin typeface="Arial" panose="020B0604020202020204"/>
                <a:ea typeface="+mn-ea"/>
                <a:cs typeface="+mn-cs"/>
              </a:rPr>
              <a:t>Anticancer Res. </a:t>
            </a:r>
            <a:r>
              <a:rPr kumimoji="0" lang="en-US" sz="1000" b="0" i="0" u="none" strike="noStrike" kern="1200" cap="none" spc="0" normalizeH="0" baseline="0" noProof="0" dirty="0">
                <a:ln>
                  <a:noFill/>
                </a:ln>
                <a:solidFill>
                  <a:srgbClr val="002557"/>
                </a:solidFill>
                <a:effectLst/>
                <a:uLnTx/>
                <a:uFillTx/>
                <a:latin typeface="Arial" panose="020B0604020202020204"/>
                <a:ea typeface="+mn-ea"/>
                <a:cs typeface="+mn-cs"/>
              </a:rPr>
              <a:t>2008;28(6A):3567-3572. </a:t>
            </a:r>
            <a:r>
              <a:rPr kumimoji="0" lang="en-US" sz="1000" b="1" i="0" u="none" strike="noStrike" kern="1200" cap="none" spc="0" normalizeH="0" baseline="0" noProof="0" dirty="0">
                <a:ln>
                  <a:noFill/>
                </a:ln>
                <a:solidFill>
                  <a:srgbClr val="002557"/>
                </a:solidFill>
                <a:effectLst/>
                <a:uLnTx/>
                <a:uFillTx/>
                <a:latin typeface="Arial" panose="020B0604020202020204"/>
                <a:ea typeface="+mn-ea"/>
                <a:cs typeface="+mn-cs"/>
              </a:rPr>
              <a:t>6. </a:t>
            </a:r>
            <a:r>
              <a:rPr kumimoji="0" lang="en-US" sz="1000" b="0" i="0" u="none" strike="noStrike" kern="1200" cap="none" spc="0" normalizeH="0" baseline="0" noProof="0" dirty="0">
                <a:ln>
                  <a:noFill/>
                </a:ln>
                <a:solidFill>
                  <a:srgbClr val="002557"/>
                </a:solidFill>
                <a:effectLst/>
                <a:uLnTx/>
                <a:uFillTx/>
                <a:latin typeface="Arial" panose="020B0604020202020204"/>
                <a:ea typeface="+mn-ea"/>
                <a:cs typeface="+mn-cs"/>
              </a:rPr>
              <a:t>Martin et al. </a:t>
            </a:r>
            <a:r>
              <a:rPr kumimoji="0" lang="en-US" sz="1000" b="0" i="1" u="none" strike="noStrike" kern="1200" cap="none" spc="0" normalizeH="0" baseline="0" noProof="0" dirty="0" err="1">
                <a:ln>
                  <a:noFill/>
                </a:ln>
                <a:solidFill>
                  <a:srgbClr val="002557"/>
                </a:solidFill>
                <a:effectLst/>
                <a:uLnTx/>
                <a:uFillTx/>
                <a:latin typeface="Arial" panose="020B0604020202020204"/>
                <a:ea typeface="+mn-ea"/>
                <a:cs typeface="+mn-cs"/>
              </a:rPr>
              <a:t>Gynecol</a:t>
            </a:r>
            <a:r>
              <a:rPr kumimoji="0" lang="en-US" sz="1000" b="0" i="1" u="none" strike="noStrike" kern="1200" cap="none" spc="0" normalizeH="0" baseline="0" noProof="0" dirty="0">
                <a:ln>
                  <a:noFill/>
                </a:ln>
                <a:solidFill>
                  <a:srgbClr val="002557"/>
                </a:solidFill>
                <a:effectLst/>
                <a:uLnTx/>
                <a:uFillTx/>
                <a:latin typeface="Arial" panose="020B0604020202020204"/>
                <a:ea typeface="+mn-ea"/>
                <a:cs typeface="+mn-cs"/>
              </a:rPr>
              <a:t> Oncol. </a:t>
            </a:r>
            <a:r>
              <a:rPr kumimoji="0" lang="en-US" sz="1000" b="0" i="0" u="none" strike="noStrike" kern="1200" cap="none" spc="0" normalizeH="0" baseline="0" noProof="0" dirty="0">
                <a:ln>
                  <a:noFill/>
                </a:ln>
                <a:solidFill>
                  <a:srgbClr val="002557"/>
                </a:solidFill>
                <a:effectLst/>
                <a:uLnTx/>
                <a:uFillTx/>
                <a:latin typeface="Arial" panose="020B0604020202020204"/>
                <a:ea typeface="+mn-ea"/>
                <a:cs typeface="+mn-cs"/>
              </a:rPr>
              <a:t>2017;147(2):402-407. 7. Data on file. </a:t>
            </a:r>
            <a:r>
              <a:rPr kumimoji="0" lang="en-US" sz="1000" b="1" i="0" u="none" strike="noStrike" kern="1200" cap="none" spc="0" normalizeH="0" baseline="0" noProof="0" dirty="0">
                <a:ln>
                  <a:noFill/>
                </a:ln>
                <a:solidFill>
                  <a:srgbClr val="002557"/>
                </a:solidFill>
                <a:effectLst/>
                <a:uLnTx/>
                <a:uFillTx/>
                <a:latin typeface="Arial" panose="020B0604020202020204"/>
                <a:ea typeface="+mn-ea"/>
                <a:cs typeface="+mn-cs"/>
              </a:rPr>
              <a:t>8. </a:t>
            </a:r>
            <a:r>
              <a:rPr kumimoji="0" lang="en-US" sz="1000" b="0" i="0" u="none" strike="noStrike" kern="1200" cap="none" spc="0" normalizeH="0" baseline="0" noProof="0" dirty="0">
                <a:ln>
                  <a:noFill/>
                </a:ln>
                <a:solidFill>
                  <a:srgbClr val="002557"/>
                </a:solidFill>
                <a:effectLst/>
                <a:uLnTx/>
                <a:uFillTx/>
                <a:latin typeface="Arial" panose="020B0604020202020204"/>
                <a:ea typeface="+mn-ea"/>
                <a:cs typeface="+mn-cs"/>
              </a:rPr>
              <a:t>Matulonis et al. </a:t>
            </a:r>
            <a:r>
              <a:rPr kumimoji="0" lang="it-IT" sz="1000" b="0" i="1" u="none" strike="noStrike" kern="1200" cap="none" spc="0" normalizeH="0" baseline="0" noProof="0" dirty="0">
                <a:ln>
                  <a:noFill/>
                </a:ln>
                <a:solidFill>
                  <a:srgbClr val="002557"/>
                </a:solidFill>
                <a:effectLst/>
                <a:uLnTx/>
                <a:uFillTx/>
                <a:latin typeface="Arial" panose="020B0604020202020204"/>
                <a:ea typeface="+mn-ea"/>
                <a:cs typeface="+mn-cs"/>
              </a:rPr>
              <a:t>J </a:t>
            </a:r>
            <a:r>
              <a:rPr kumimoji="0" lang="it-IT" sz="1000" b="0" i="1" u="none" strike="noStrike" kern="1200" cap="none" spc="0" normalizeH="0" baseline="0" noProof="0" dirty="0" err="1">
                <a:ln>
                  <a:noFill/>
                </a:ln>
                <a:solidFill>
                  <a:srgbClr val="002557"/>
                </a:solidFill>
                <a:effectLst/>
                <a:uLnTx/>
                <a:uFillTx/>
                <a:latin typeface="Arial" panose="020B0604020202020204"/>
                <a:ea typeface="+mn-ea"/>
                <a:cs typeface="+mn-cs"/>
              </a:rPr>
              <a:t>Clin</a:t>
            </a:r>
            <a:r>
              <a:rPr kumimoji="0" lang="it-IT" sz="1000" b="0" i="1" u="none" strike="noStrike" kern="1200" cap="none" spc="0" normalizeH="0" baseline="0" noProof="0" dirty="0">
                <a:ln>
                  <a:noFill/>
                </a:ln>
                <a:solidFill>
                  <a:srgbClr val="002557"/>
                </a:solidFill>
                <a:effectLst/>
                <a:uLnTx/>
                <a:uFillTx/>
                <a:latin typeface="Arial" panose="020B0604020202020204"/>
                <a:ea typeface="+mn-ea"/>
                <a:cs typeface="+mn-cs"/>
              </a:rPr>
              <a:t> </a:t>
            </a:r>
            <a:r>
              <a:rPr kumimoji="0" lang="it-IT" sz="1000" b="0" i="1" u="none" strike="noStrike" kern="1200" cap="none" spc="0" normalizeH="0" baseline="0" noProof="0" dirty="0" err="1">
                <a:ln>
                  <a:noFill/>
                </a:ln>
                <a:solidFill>
                  <a:srgbClr val="002557"/>
                </a:solidFill>
                <a:effectLst/>
                <a:uLnTx/>
                <a:uFillTx/>
                <a:latin typeface="Arial" panose="020B0604020202020204"/>
                <a:ea typeface="+mn-ea"/>
                <a:cs typeface="+mn-cs"/>
              </a:rPr>
              <a:t>Oncol</a:t>
            </a:r>
            <a:r>
              <a:rPr kumimoji="0" lang="it-IT" sz="1000" b="0" i="0" u="none" strike="noStrike" kern="1200" cap="none" spc="0" normalizeH="0" baseline="0" noProof="0" dirty="0">
                <a:ln>
                  <a:noFill/>
                </a:ln>
                <a:solidFill>
                  <a:srgbClr val="002557"/>
                </a:solidFill>
                <a:effectLst/>
                <a:uLnTx/>
                <a:uFillTx/>
                <a:latin typeface="Arial" panose="020B0604020202020204"/>
                <a:ea typeface="+mn-ea"/>
                <a:cs typeface="+mn-cs"/>
              </a:rPr>
              <a:t>. 2023:41(13):2436-2445. </a:t>
            </a:r>
            <a:r>
              <a:rPr kumimoji="0" lang="it-IT" sz="1000" b="1" i="0" u="none" strike="noStrike" kern="1200" cap="none" spc="0" normalizeH="0" baseline="0" noProof="0" dirty="0">
                <a:ln>
                  <a:noFill/>
                </a:ln>
                <a:solidFill>
                  <a:srgbClr val="002557"/>
                </a:solidFill>
                <a:effectLst/>
                <a:uLnTx/>
                <a:uFillTx/>
                <a:latin typeface="Arial" panose="020B0604020202020204"/>
                <a:ea typeface="+mn-ea"/>
                <a:cs typeface="+mn-cs"/>
              </a:rPr>
              <a:t>9.</a:t>
            </a:r>
            <a:r>
              <a:rPr kumimoji="0" lang="it-IT" sz="1000" b="0" i="0" u="none" strike="noStrike" kern="1200" cap="none" spc="0" normalizeH="0" baseline="0" noProof="0" dirty="0">
                <a:ln>
                  <a:noFill/>
                </a:ln>
                <a:solidFill>
                  <a:srgbClr val="002557"/>
                </a:solidFill>
                <a:effectLst/>
                <a:uLnTx/>
                <a:uFillTx/>
                <a:latin typeface="Arial" panose="020B0604020202020204"/>
                <a:ea typeface="+mn-ea"/>
                <a:cs typeface="+mn-cs"/>
              </a:rPr>
              <a:t> </a:t>
            </a:r>
            <a:r>
              <a:rPr kumimoji="0" lang="en-US" sz="1000" b="0" i="0" u="none" strike="noStrike" kern="1200" cap="none" spc="0" normalizeH="0" baseline="0" noProof="0" dirty="0">
                <a:ln>
                  <a:noFill/>
                </a:ln>
                <a:solidFill>
                  <a:srgbClr val="002557"/>
                </a:solidFill>
                <a:effectLst/>
                <a:uLnTx/>
                <a:uFillTx/>
                <a:latin typeface="Arial" panose="020B0604020202020204"/>
                <a:ea typeface="+mn-ea"/>
                <a:cs typeface="+mn-cs"/>
              </a:rPr>
              <a:t>U.S. FOOD &amp; DRUG ADMINISTRATION. BLA ACCELERATED APPROVAL. https://www.accessdata.fda.gov/drugsatfda_docs/appletter/2022/761310Orig1s000ltr.pdf. Accessed May 23, 2023.</a:t>
            </a:r>
          </a:p>
        </p:txBody>
      </p:sp>
      <p:pic>
        <p:nvPicPr>
          <p:cNvPr id="4" name="Picture 3">
            <a:extLst>
              <a:ext uri="{FF2B5EF4-FFF2-40B4-BE49-F238E27FC236}">
                <a16:creationId xmlns:a16="http://schemas.microsoft.com/office/drawing/2014/main" id="{5265BF6B-8241-5A92-FB29-DB99071F4619}"/>
              </a:ext>
            </a:extLst>
          </p:cNvPr>
          <p:cNvPicPr>
            <a:picLocks noChangeAspect="1"/>
          </p:cNvPicPr>
          <p:nvPr/>
        </p:nvPicPr>
        <p:blipFill rotWithShape="1">
          <a:blip r:embed="rId3">
            <a:extLst>
              <a:ext uri="{28A0092B-C50C-407E-A947-70E740481C1C}">
                <a14:useLocalDpi xmlns:a14="http://schemas.microsoft.com/office/drawing/2010/main" val="0"/>
              </a:ext>
            </a:extLst>
          </a:blip>
          <a:srcRect t="1702"/>
          <a:stretch/>
        </p:blipFill>
        <p:spPr>
          <a:xfrm>
            <a:off x="6895164" y="698360"/>
            <a:ext cx="4573970" cy="5077972"/>
          </a:xfrm>
          <a:prstGeom prst="rect">
            <a:avLst/>
          </a:prstGeom>
        </p:spPr>
      </p:pic>
    </p:spTree>
    <p:extLst>
      <p:ext uri="{BB962C8B-B14F-4D97-AF65-F5344CB8AC3E}">
        <p14:creationId xmlns:p14="http://schemas.microsoft.com/office/powerpoint/2010/main" val="17548504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39AB9-BCC6-22D2-4292-4A7626A4D879}"/>
              </a:ext>
            </a:extLst>
          </p:cNvPr>
          <p:cNvSpPr>
            <a:spLocks noGrp="1"/>
          </p:cNvSpPr>
          <p:nvPr>
            <p:ph type="title"/>
          </p:nvPr>
        </p:nvSpPr>
        <p:spPr/>
        <p:txBody>
          <a:bodyPr/>
          <a:lstStyle/>
          <a:p>
            <a:pPr algn="ctr"/>
            <a:r>
              <a:rPr lang="en-US" sz="2600" dirty="0"/>
              <a:t>MIRASOL: Phase 3 Trial of Mirv in FR</a:t>
            </a:r>
            <a:r>
              <a:rPr lang="el-GR" sz="2600" dirty="0"/>
              <a:t>α</a:t>
            </a:r>
            <a:r>
              <a:rPr lang="en-US" sz="2600" dirty="0"/>
              <a:t>-High PROC</a:t>
            </a:r>
            <a:br>
              <a:rPr lang="en-US" dirty="0"/>
            </a:br>
            <a:r>
              <a:rPr lang="en-US" sz="1650" dirty="0">
                <a:latin typeface="+mn-lt"/>
              </a:rPr>
              <a:t>Study Design and Patients</a:t>
            </a:r>
          </a:p>
        </p:txBody>
      </p:sp>
      <p:sp>
        <p:nvSpPr>
          <p:cNvPr id="5" name="Text Placeholder 4">
            <a:extLst>
              <a:ext uri="{FF2B5EF4-FFF2-40B4-BE49-F238E27FC236}">
                <a16:creationId xmlns:a16="http://schemas.microsoft.com/office/drawing/2014/main" id="{E1C59032-B92C-339F-A4B0-21A712240C4B}"/>
              </a:ext>
            </a:extLst>
          </p:cNvPr>
          <p:cNvSpPr>
            <a:spLocks noGrp="1"/>
          </p:cNvSpPr>
          <p:nvPr>
            <p:ph type="body" sz="quarter" idx="10"/>
          </p:nvPr>
        </p:nvSpPr>
        <p:spPr>
          <a:xfrm>
            <a:off x="1006575" y="5537955"/>
            <a:ext cx="4178760" cy="449129"/>
          </a:xfrm>
        </p:spPr>
        <p:txBody>
          <a:bodyPr/>
          <a:lstStyle/>
          <a:p>
            <a:pPr>
              <a:lnSpc>
                <a:spcPct val="90000"/>
              </a:lnSpc>
              <a:spcBef>
                <a:spcPts val="0"/>
              </a:spcBef>
            </a:pPr>
            <a:r>
              <a:rPr lang="en-US" baseline="30000" dirty="0"/>
              <a:t>a </a:t>
            </a:r>
            <a:r>
              <a:rPr lang="en-US" dirty="0"/>
              <a:t>Adjusted to ideal body weight.</a:t>
            </a:r>
          </a:p>
          <a:p>
            <a:pPr>
              <a:lnSpc>
                <a:spcPct val="90000"/>
              </a:lnSpc>
              <a:spcBef>
                <a:spcPts val="0"/>
              </a:spcBef>
            </a:pPr>
            <a:r>
              <a:rPr lang="da-DK" b="1" dirty="0">
                <a:sym typeface="Symbol" pitchFamily="2" charset="2"/>
              </a:rPr>
              <a:t>1. </a:t>
            </a:r>
            <a:r>
              <a:rPr lang="da-DK" dirty="0">
                <a:sym typeface="Symbol" pitchFamily="2" charset="2"/>
              </a:rPr>
              <a:t>Moore K, et al. </a:t>
            </a:r>
            <a:r>
              <a:rPr lang="da-DK" i="1" dirty="0">
                <a:sym typeface="Symbol" pitchFamily="2" charset="2"/>
              </a:rPr>
              <a:t>N </a:t>
            </a:r>
            <a:r>
              <a:rPr lang="da-DK" i="1" dirty="0" err="1">
                <a:sym typeface="Symbol" pitchFamily="2" charset="2"/>
              </a:rPr>
              <a:t>Engl</a:t>
            </a:r>
            <a:r>
              <a:rPr lang="da-DK" i="1" dirty="0">
                <a:sym typeface="Symbol" pitchFamily="2" charset="2"/>
              </a:rPr>
              <a:t> J Med. </a:t>
            </a:r>
            <a:r>
              <a:rPr lang="da-DK" dirty="0">
                <a:sym typeface="Symbol" pitchFamily="2" charset="2"/>
              </a:rPr>
              <a:t>2023;389(23):2162-2174. </a:t>
            </a:r>
            <a:endParaRPr lang="en-US" dirty="0"/>
          </a:p>
        </p:txBody>
      </p:sp>
      <p:graphicFrame>
        <p:nvGraphicFramePr>
          <p:cNvPr id="10" name="Content Placeholder 27">
            <a:extLst>
              <a:ext uri="{FF2B5EF4-FFF2-40B4-BE49-F238E27FC236}">
                <a16:creationId xmlns:a16="http://schemas.microsoft.com/office/drawing/2014/main" id="{CFF8E0A8-B7E6-1571-A9E0-9E98CD77CAC0}"/>
              </a:ext>
            </a:extLst>
          </p:cNvPr>
          <p:cNvGraphicFramePr>
            <a:graphicFrameLocks/>
          </p:cNvGraphicFramePr>
          <p:nvPr/>
        </p:nvGraphicFramePr>
        <p:xfrm>
          <a:off x="5754300" y="1880549"/>
          <a:ext cx="5497280" cy="4442198"/>
        </p:xfrm>
        <a:graphic>
          <a:graphicData uri="http://schemas.openxmlformats.org/drawingml/2006/table">
            <a:tbl>
              <a:tblPr firstRow="1" bandRow="1">
                <a:tableStyleId>{93296810-A885-4BE3-A3E7-6D5BEEA58F35}</a:tableStyleId>
              </a:tblPr>
              <a:tblGrid>
                <a:gridCol w="2393126">
                  <a:extLst>
                    <a:ext uri="{9D8B030D-6E8A-4147-A177-3AD203B41FA5}">
                      <a16:colId xmlns:a16="http://schemas.microsoft.com/office/drawing/2014/main" val="20000"/>
                    </a:ext>
                  </a:extLst>
                </a:gridCol>
                <a:gridCol w="1207984">
                  <a:extLst>
                    <a:ext uri="{9D8B030D-6E8A-4147-A177-3AD203B41FA5}">
                      <a16:colId xmlns:a16="http://schemas.microsoft.com/office/drawing/2014/main" val="2812977694"/>
                    </a:ext>
                  </a:extLst>
                </a:gridCol>
                <a:gridCol w="1025784">
                  <a:extLst>
                    <a:ext uri="{9D8B030D-6E8A-4147-A177-3AD203B41FA5}">
                      <a16:colId xmlns:a16="http://schemas.microsoft.com/office/drawing/2014/main" val="101102371"/>
                    </a:ext>
                  </a:extLst>
                </a:gridCol>
                <a:gridCol w="870386">
                  <a:extLst>
                    <a:ext uri="{9D8B030D-6E8A-4147-A177-3AD203B41FA5}">
                      <a16:colId xmlns:a16="http://schemas.microsoft.com/office/drawing/2014/main" val="946979582"/>
                    </a:ext>
                  </a:extLst>
                </a:gridCol>
              </a:tblGrid>
              <a:tr h="413492">
                <a:tc gridSpan="2">
                  <a:txBody>
                    <a:bodyPr/>
                    <a:lstStyle/>
                    <a:p>
                      <a:r>
                        <a:rPr lang="en-US" sz="1000" dirty="0">
                          <a:solidFill>
                            <a:schemeClr val="tx1"/>
                          </a:solidFill>
                        </a:rPr>
                        <a:t>Patient Characteristics</a:t>
                      </a:r>
                      <a:endParaRPr lang="en-US" sz="1000" dirty="0">
                        <a:solidFill>
                          <a:schemeClr val="tx1"/>
                        </a:solidFill>
                        <a:latin typeface="+mn-lt"/>
                      </a:endParaRPr>
                    </a:p>
                  </a:txBody>
                  <a:tcPr marL="81000" marR="18288" marT="13716" marB="13716"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lang="en-US" sz="1300">
                        <a:latin typeface="+mn-lt"/>
                      </a:endParaRPr>
                    </a:p>
                  </a:txBody>
                  <a:tcPr marL="108000" marR="24384" marT="18288" marB="18288" anchor="ctr"/>
                </a:tc>
                <a:tc>
                  <a:txBody>
                    <a:bodyPr/>
                    <a:lstStyle/>
                    <a:p>
                      <a:pPr algn="ctr"/>
                      <a:r>
                        <a:rPr lang="en-US" sz="1000"/>
                        <a:t>Mirv</a:t>
                      </a:r>
                    </a:p>
                    <a:p>
                      <a:pPr algn="ctr"/>
                      <a:r>
                        <a:rPr lang="en-US" sz="1000"/>
                        <a:t>n=227</a:t>
                      </a:r>
                      <a:endParaRPr lang="en-US" sz="1000" baseline="30000">
                        <a:latin typeface="+mn-lt"/>
                      </a:endParaRPr>
                    </a:p>
                  </a:txBody>
                  <a:tcPr marL="18288" marR="18288" marT="13716" marB="137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3"/>
                    </a:solidFill>
                  </a:tcPr>
                </a:tc>
                <a:tc>
                  <a:txBody>
                    <a:bodyPr/>
                    <a:lstStyle/>
                    <a:p>
                      <a:pPr algn="ctr"/>
                      <a:r>
                        <a:rPr lang="en-US" sz="1000"/>
                        <a:t>IC Chemo</a:t>
                      </a:r>
                    </a:p>
                    <a:p>
                      <a:pPr algn="ctr"/>
                      <a:r>
                        <a:rPr lang="en-US" sz="1000"/>
                        <a:t>n=226</a:t>
                      </a:r>
                      <a:endParaRPr lang="en-US" sz="1000" baseline="30000">
                        <a:latin typeface="+mn-lt"/>
                      </a:endParaRPr>
                    </a:p>
                  </a:txBody>
                  <a:tcPr marL="18288" marR="18288" marT="13716" marB="13716"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4473C5"/>
                    </a:solidFill>
                  </a:tcPr>
                </a:tc>
                <a:extLst>
                  <a:ext uri="{0D108BD9-81ED-4DB2-BD59-A6C34878D82A}">
                    <a16:rowId xmlns:a16="http://schemas.microsoft.com/office/drawing/2014/main" val="2973427671"/>
                  </a:ext>
                </a:extLst>
              </a:tr>
              <a:tr h="223817">
                <a:tc gridSpan="2">
                  <a:txBody>
                    <a:bodyPr/>
                    <a:lstStyle/>
                    <a:p>
                      <a:r>
                        <a:rPr lang="en-US" sz="1000">
                          <a:solidFill>
                            <a:schemeClr val="tx1"/>
                          </a:solidFill>
                        </a:rPr>
                        <a:t>Median age (range), years</a:t>
                      </a:r>
                      <a:endParaRPr lang="en-US" sz="1000">
                        <a:solidFill>
                          <a:schemeClr val="tx1"/>
                        </a:solidFill>
                        <a:latin typeface="+mn-lt"/>
                      </a:endParaRPr>
                    </a:p>
                  </a:txBody>
                  <a:tcPr marL="81000" marR="18288" marT="13716" marB="13716"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sz="1300">
                        <a:latin typeface="+mn-lt"/>
                      </a:endParaRPr>
                    </a:p>
                  </a:txBody>
                  <a:tcPr marL="108000" marR="24384" marT="18288" marB="18288" anchor="ctr"/>
                </a:tc>
                <a:tc>
                  <a:txBody>
                    <a:bodyPr/>
                    <a:lstStyle/>
                    <a:p>
                      <a:pPr algn="ctr"/>
                      <a:r>
                        <a:rPr lang="en-US" sz="1000">
                          <a:solidFill>
                            <a:schemeClr val="tx1"/>
                          </a:solidFill>
                        </a:rPr>
                        <a:t>63 (32-88)</a:t>
                      </a:r>
                      <a:endParaRPr lang="en-US" sz="1000">
                        <a:solidFill>
                          <a:schemeClr val="tx1"/>
                        </a:solidFill>
                        <a:latin typeface="+mn-lt"/>
                      </a:endParaRPr>
                    </a:p>
                  </a:txBody>
                  <a:tcPr marL="18288" marR="18288" marT="13716" marB="137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alpha val="20000"/>
                      </a:schemeClr>
                    </a:solidFill>
                  </a:tcPr>
                </a:tc>
                <a:tc>
                  <a:txBody>
                    <a:bodyPr/>
                    <a:lstStyle/>
                    <a:p>
                      <a:pPr algn="ctr"/>
                      <a:r>
                        <a:rPr lang="en-US" sz="1000">
                          <a:solidFill>
                            <a:schemeClr val="tx1"/>
                          </a:solidFill>
                        </a:rPr>
                        <a:t>62 (29-87)</a:t>
                      </a:r>
                      <a:endParaRPr lang="en-US" sz="1000">
                        <a:solidFill>
                          <a:schemeClr val="tx1"/>
                        </a:solidFill>
                        <a:latin typeface="+mn-lt"/>
                      </a:endParaRPr>
                    </a:p>
                  </a:txBody>
                  <a:tcPr marL="18288" marR="18288" marT="13716" marB="13716"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473C5">
                        <a:alpha val="20000"/>
                      </a:srgbClr>
                    </a:solidFill>
                  </a:tcPr>
                </a:tc>
                <a:extLst>
                  <a:ext uri="{0D108BD9-81ED-4DB2-BD59-A6C34878D82A}">
                    <a16:rowId xmlns:a16="http://schemas.microsoft.com/office/drawing/2014/main" val="1269893593"/>
                  </a:ext>
                </a:extLst>
              </a:tr>
              <a:tr h="223817">
                <a:tc rowSpan="3">
                  <a:txBody>
                    <a:bodyPr/>
                    <a:lstStyle/>
                    <a:p>
                      <a:r>
                        <a:rPr lang="en-US" sz="1000">
                          <a:solidFill>
                            <a:schemeClr val="tx1"/>
                          </a:solidFill>
                        </a:rPr>
                        <a:t>Stage at diagnosis, n (%)</a:t>
                      </a:r>
                      <a:endParaRPr lang="en-US" sz="1000">
                        <a:solidFill>
                          <a:schemeClr val="tx1"/>
                        </a:solidFill>
                        <a:latin typeface="+mn-lt"/>
                      </a:endParaRPr>
                    </a:p>
                  </a:txBody>
                  <a:tcPr marL="81000" marR="18288" marT="13716" marB="13716"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000">
                          <a:solidFill>
                            <a:schemeClr val="tx1"/>
                          </a:solidFill>
                        </a:rPr>
                        <a:t>I-II</a:t>
                      </a:r>
                    </a:p>
                  </a:txBody>
                  <a:tcPr marL="81000" marR="18288" marT="13716" marB="137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a:solidFill>
                            <a:schemeClr val="tx1"/>
                          </a:solidFill>
                        </a:rPr>
                        <a:t>9 (4)</a:t>
                      </a:r>
                      <a:endParaRPr lang="en-US" sz="1000">
                        <a:solidFill>
                          <a:schemeClr val="tx1"/>
                        </a:solidFill>
                        <a:latin typeface="+mn-lt"/>
                      </a:endParaRPr>
                    </a:p>
                  </a:txBody>
                  <a:tcPr marL="18288" marR="18288" marT="13716" marB="137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alpha val="10000"/>
                      </a:schemeClr>
                    </a:solidFill>
                  </a:tcPr>
                </a:tc>
                <a:tc>
                  <a:txBody>
                    <a:bodyPr/>
                    <a:lstStyle/>
                    <a:p>
                      <a:pPr algn="ctr"/>
                      <a:r>
                        <a:rPr lang="en-US" sz="1000">
                          <a:solidFill>
                            <a:schemeClr val="tx1"/>
                          </a:solidFill>
                        </a:rPr>
                        <a:t>9 (4)</a:t>
                      </a:r>
                      <a:endParaRPr lang="en-US" sz="1000">
                        <a:solidFill>
                          <a:schemeClr val="tx1"/>
                        </a:solidFill>
                        <a:latin typeface="+mn-lt"/>
                      </a:endParaRPr>
                    </a:p>
                  </a:txBody>
                  <a:tcPr marL="18288" marR="18288" marT="13716" marB="13716"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473C5">
                        <a:alpha val="10000"/>
                      </a:srgbClr>
                    </a:solidFill>
                  </a:tcPr>
                </a:tc>
                <a:extLst>
                  <a:ext uri="{0D108BD9-81ED-4DB2-BD59-A6C34878D82A}">
                    <a16:rowId xmlns:a16="http://schemas.microsoft.com/office/drawing/2014/main" val="4006604548"/>
                  </a:ext>
                </a:extLst>
              </a:tr>
              <a:tr h="223817">
                <a:tc vMerge="1">
                  <a:txBody>
                    <a:bodyPr/>
                    <a:lstStyle/>
                    <a:p>
                      <a:endParaRPr lang="en-US"/>
                    </a:p>
                  </a:txBody>
                  <a:tcPr/>
                </a:tc>
                <a:tc>
                  <a:txBody>
                    <a:bodyPr/>
                    <a:lstStyle/>
                    <a:p>
                      <a:r>
                        <a:rPr lang="en-US" sz="1000">
                          <a:solidFill>
                            <a:schemeClr val="tx1"/>
                          </a:solidFill>
                        </a:rPr>
                        <a:t>III</a:t>
                      </a:r>
                    </a:p>
                  </a:txBody>
                  <a:tcPr marL="81000" marR="18288" marT="13716" marB="137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a:solidFill>
                            <a:schemeClr val="tx1"/>
                          </a:solidFill>
                        </a:rPr>
                        <a:t>137 (60)</a:t>
                      </a:r>
                      <a:endParaRPr lang="en-US" sz="1000">
                        <a:solidFill>
                          <a:schemeClr val="tx1"/>
                        </a:solidFill>
                        <a:latin typeface="+mn-lt"/>
                      </a:endParaRPr>
                    </a:p>
                  </a:txBody>
                  <a:tcPr marL="18288" marR="18288" marT="13716" marB="137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alpha val="20000"/>
                      </a:schemeClr>
                    </a:solidFill>
                  </a:tcPr>
                </a:tc>
                <a:tc>
                  <a:txBody>
                    <a:bodyPr/>
                    <a:lstStyle/>
                    <a:p>
                      <a:pPr algn="ctr"/>
                      <a:r>
                        <a:rPr lang="en-US" sz="1000">
                          <a:solidFill>
                            <a:schemeClr val="tx1"/>
                          </a:solidFill>
                        </a:rPr>
                        <a:t>147 (65)</a:t>
                      </a:r>
                      <a:endParaRPr lang="en-US" sz="1000">
                        <a:solidFill>
                          <a:schemeClr val="tx1"/>
                        </a:solidFill>
                        <a:latin typeface="+mn-lt"/>
                      </a:endParaRPr>
                    </a:p>
                  </a:txBody>
                  <a:tcPr marL="18288" marR="18288" marT="13716" marB="13716"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473C5">
                        <a:alpha val="20000"/>
                      </a:srgbClr>
                    </a:solidFill>
                  </a:tcPr>
                </a:tc>
                <a:extLst>
                  <a:ext uri="{0D108BD9-81ED-4DB2-BD59-A6C34878D82A}">
                    <a16:rowId xmlns:a16="http://schemas.microsoft.com/office/drawing/2014/main" val="4112891301"/>
                  </a:ext>
                </a:extLst>
              </a:tr>
              <a:tr h="223817">
                <a:tc vMerge="1">
                  <a:txBody>
                    <a:bodyPr/>
                    <a:lstStyle/>
                    <a:p>
                      <a:endParaRPr lang="en-US"/>
                    </a:p>
                  </a:txBody>
                  <a:tcPr/>
                </a:tc>
                <a:tc>
                  <a:txBody>
                    <a:bodyPr/>
                    <a:lstStyle/>
                    <a:p>
                      <a:r>
                        <a:rPr lang="en-US" sz="1000">
                          <a:solidFill>
                            <a:schemeClr val="tx1"/>
                          </a:solidFill>
                        </a:rPr>
                        <a:t>IV</a:t>
                      </a:r>
                    </a:p>
                  </a:txBody>
                  <a:tcPr marL="81000" marR="18288" marT="13716" marB="137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a:solidFill>
                            <a:schemeClr val="tx1"/>
                          </a:solidFill>
                        </a:rPr>
                        <a:t>76 (33)</a:t>
                      </a:r>
                      <a:endParaRPr lang="en-US" sz="1000">
                        <a:solidFill>
                          <a:schemeClr val="tx1"/>
                        </a:solidFill>
                        <a:latin typeface="+mn-lt"/>
                      </a:endParaRPr>
                    </a:p>
                  </a:txBody>
                  <a:tcPr marL="18288" marR="18288" marT="13716" marB="137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alpha val="10000"/>
                      </a:schemeClr>
                    </a:solidFill>
                  </a:tcPr>
                </a:tc>
                <a:tc>
                  <a:txBody>
                    <a:bodyPr/>
                    <a:lstStyle/>
                    <a:p>
                      <a:pPr algn="ctr"/>
                      <a:r>
                        <a:rPr lang="en-US" sz="1000">
                          <a:solidFill>
                            <a:schemeClr val="tx1"/>
                          </a:solidFill>
                        </a:rPr>
                        <a:t>65 (29)</a:t>
                      </a:r>
                      <a:endParaRPr lang="en-US" sz="1000">
                        <a:solidFill>
                          <a:schemeClr val="tx1"/>
                        </a:solidFill>
                        <a:latin typeface="+mn-lt"/>
                      </a:endParaRPr>
                    </a:p>
                  </a:txBody>
                  <a:tcPr marL="18288" marR="18288" marT="13716" marB="13716"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473C5">
                        <a:alpha val="10000"/>
                      </a:srgbClr>
                    </a:solidFill>
                  </a:tcPr>
                </a:tc>
                <a:extLst>
                  <a:ext uri="{0D108BD9-81ED-4DB2-BD59-A6C34878D82A}">
                    <a16:rowId xmlns:a16="http://schemas.microsoft.com/office/drawing/2014/main" val="3786554861"/>
                  </a:ext>
                </a:extLst>
              </a:tr>
              <a:tr h="22381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dirty="0" err="1">
                          <a:solidFill>
                            <a:schemeClr val="tx1"/>
                          </a:solidFill>
                        </a:rPr>
                        <a:t>BRCA</a:t>
                      </a:r>
                      <a:r>
                        <a:rPr lang="en-US" sz="1000" dirty="0" err="1">
                          <a:solidFill>
                            <a:schemeClr val="tx1"/>
                          </a:solidFill>
                        </a:rPr>
                        <a:t>mut</a:t>
                      </a:r>
                      <a:r>
                        <a:rPr lang="en-US" sz="1000" dirty="0">
                          <a:solidFill>
                            <a:schemeClr val="tx1"/>
                          </a:solidFill>
                        </a:rPr>
                        <a:t>, n (%) </a:t>
                      </a:r>
                      <a:endParaRPr lang="en-US" sz="1000" i="1" dirty="0">
                        <a:solidFill>
                          <a:schemeClr val="tx1"/>
                        </a:solidFill>
                        <a:latin typeface="+mn-lt"/>
                      </a:endParaRPr>
                    </a:p>
                  </a:txBody>
                  <a:tcPr marL="81000" marR="18288" marT="13716" marB="13716"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i="1">
                        <a:latin typeface="+mn-lt"/>
                      </a:endParaRPr>
                    </a:p>
                  </a:txBody>
                  <a:tcPr marL="108000" marR="24384" marT="18288" marB="1828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29 (13)</a:t>
                      </a:r>
                      <a:endParaRPr lang="en-US" sz="1000">
                        <a:solidFill>
                          <a:schemeClr val="tx1"/>
                        </a:solidFill>
                        <a:latin typeface="+mn-lt"/>
                      </a:endParaRPr>
                    </a:p>
                  </a:txBody>
                  <a:tcPr marL="18288" marR="18288" marT="13716" marB="137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36 (16)</a:t>
                      </a:r>
                      <a:endParaRPr lang="en-US" sz="1000">
                        <a:solidFill>
                          <a:schemeClr val="tx1"/>
                        </a:solidFill>
                        <a:latin typeface="+mn-lt"/>
                      </a:endParaRPr>
                    </a:p>
                  </a:txBody>
                  <a:tcPr marL="18288" marR="18288" marT="13716" marB="13716"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473C5">
                        <a:alpha val="20000"/>
                      </a:srgbClr>
                    </a:solidFill>
                  </a:tcPr>
                </a:tc>
                <a:extLst>
                  <a:ext uri="{0D108BD9-81ED-4DB2-BD59-A6C34878D82A}">
                    <a16:rowId xmlns:a16="http://schemas.microsoft.com/office/drawing/2014/main" val="3585423554"/>
                  </a:ext>
                </a:extLst>
              </a:tr>
              <a:tr h="223817">
                <a:tc rowSpan="3">
                  <a:txBody>
                    <a:bodyPr/>
                    <a:lstStyle/>
                    <a:p>
                      <a:r>
                        <a:rPr lang="en-US" sz="1000" dirty="0">
                          <a:solidFill>
                            <a:schemeClr val="tx1"/>
                          </a:solidFill>
                        </a:rPr>
                        <a:t>Prior exposure, n (%)</a:t>
                      </a:r>
                      <a:endParaRPr lang="en-US" sz="1000" dirty="0">
                        <a:solidFill>
                          <a:schemeClr val="tx1"/>
                        </a:solidFill>
                        <a:latin typeface="+mn-lt"/>
                      </a:endParaRPr>
                    </a:p>
                  </a:txBody>
                  <a:tcPr marL="81000" marR="18288" marT="13716" marB="13716"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000">
                          <a:solidFill>
                            <a:schemeClr val="tx1"/>
                          </a:solidFill>
                        </a:rPr>
                        <a:t>Bev</a:t>
                      </a:r>
                    </a:p>
                  </a:txBody>
                  <a:tcPr marL="81000" marR="18288" marT="13716" marB="137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a:solidFill>
                            <a:schemeClr val="tx1"/>
                          </a:solidFill>
                        </a:rPr>
                        <a:t>138 (61)</a:t>
                      </a:r>
                      <a:endParaRPr lang="en-US" sz="1000">
                        <a:solidFill>
                          <a:schemeClr val="tx1"/>
                        </a:solidFill>
                        <a:latin typeface="+mn-lt"/>
                      </a:endParaRPr>
                    </a:p>
                  </a:txBody>
                  <a:tcPr marL="18288" marR="18288" marT="13716" marB="137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alpha val="10000"/>
                      </a:schemeClr>
                    </a:solidFill>
                  </a:tcPr>
                </a:tc>
                <a:tc>
                  <a:txBody>
                    <a:bodyPr/>
                    <a:lstStyle/>
                    <a:p>
                      <a:pPr algn="ctr"/>
                      <a:r>
                        <a:rPr lang="en-US" sz="1000">
                          <a:solidFill>
                            <a:schemeClr val="tx1"/>
                          </a:solidFill>
                        </a:rPr>
                        <a:t>143 (63)</a:t>
                      </a:r>
                      <a:endParaRPr lang="en-US" sz="1000">
                        <a:solidFill>
                          <a:schemeClr val="tx1"/>
                        </a:solidFill>
                        <a:latin typeface="+mn-lt"/>
                      </a:endParaRPr>
                    </a:p>
                  </a:txBody>
                  <a:tcPr marL="18288" marR="18288" marT="13716" marB="13716"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473C5">
                        <a:alpha val="10000"/>
                      </a:srgbClr>
                    </a:solidFill>
                  </a:tcPr>
                </a:tc>
                <a:extLst>
                  <a:ext uri="{0D108BD9-81ED-4DB2-BD59-A6C34878D82A}">
                    <a16:rowId xmlns:a16="http://schemas.microsoft.com/office/drawing/2014/main" val="392552323"/>
                  </a:ext>
                </a:extLst>
              </a:tr>
              <a:tr h="223817">
                <a:tc vMerge="1">
                  <a:txBody>
                    <a:bodyPr/>
                    <a:lstStyle/>
                    <a:p>
                      <a:endParaRPr lang="en-US"/>
                    </a:p>
                  </a:txBody>
                  <a:tcPr/>
                </a:tc>
                <a:tc>
                  <a:txBody>
                    <a:bodyPr/>
                    <a:lstStyle/>
                    <a:p>
                      <a:r>
                        <a:rPr lang="en-US" sz="1000">
                          <a:solidFill>
                            <a:schemeClr val="tx1"/>
                          </a:solidFill>
                        </a:rPr>
                        <a:t>PARPi</a:t>
                      </a:r>
                    </a:p>
                  </a:txBody>
                  <a:tcPr marL="81000" marR="18288" marT="13716" marB="137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a:solidFill>
                            <a:schemeClr val="tx1"/>
                          </a:solidFill>
                        </a:rPr>
                        <a:t>124 (55)</a:t>
                      </a:r>
                      <a:endParaRPr lang="en-US" sz="1000">
                        <a:solidFill>
                          <a:schemeClr val="tx1"/>
                        </a:solidFill>
                        <a:latin typeface="+mn-lt"/>
                      </a:endParaRPr>
                    </a:p>
                  </a:txBody>
                  <a:tcPr marL="18288" marR="18288" marT="13716" marB="137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alpha val="20000"/>
                      </a:schemeClr>
                    </a:solidFill>
                  </a:tcPr>
                </a:tc>
                <a:tc>
                  <a:txBody>
                    <a:bodyPr/>
                    <a:lstStyle/>
                    <a:p>
                      <a:pPr algn="ctr"/>
                      <a:r>
                        <a:rPr lang="en-US" sz="1000">
                          <a:solidFill>
                            <a:schemeClr val="tx1"/>
                          </a:solidFill>
                        </a:rPr>
                        <a:t>127 (56)</a:t>
                      </a:r>
                      <a:endParaRPr lang="en-US" sz="1000">
                        <a:solidFill>
                          <a:schemeClr val="tx1"/>
                        </a:solidFill>
                        <a:latin typeface="+mn-lt"/>
                      </a:endParaRPr>
                    </a:p>
                  </a:txBody>
                  <a:tcPr marL="18288" marR="18288" marT="13716" marB="13716"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473C5">
                        <a:alpha val="20000"/>
                      </a:srgbClr>
                    </a:solidFill>
                  </a:tcPr>
                </a:tc>
                <a:extLst>
                  <a:ext uri="{0D108BD9-81ED-4DB2-BD59-A6C34878D82A}">
                    <a16:rowId xmlns:a16="http://schemas.microsoft.com/office/drawing/2014/main" val="4000155016"/>
                  </a:ext>
                </a:extLst>
              </a:tr>
              <a:tr h="223817">
                <a:tc vMerge="1">
                  <a:txBody>
                    <a:bodyPr/>
                    <a:lstStyle/>
                    <a:p>
                      <a:endParaRPr lang="en-US" sz="1400">
                        <a:latin typeface="+mn-lt"/>
                      </a:endParaRPr>
                    </a:p>
                  </a:txBody>
                  <a:tcPr marL="108000" marR="24384" marT="18288" marB="18288"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000">
                          <a:solidFill>
                            <a:schemeClr val="tx1"/>
                          </a:solidFill>
                        </a:rPr>
                        <a:t>Taxanes</a:t>
                      </a:r>
                    </a:p>
                  </a:txBody>
                  <a:tcPr marL="81000" marR="18288" marT="13716" marB="137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a:solidFill>
                            <a:schemeClr val="tx1"/>
                          </a:solidFill>
                        </a:rPr>
                        <a:t>227 (100)</a:t>
                      </a:r>
                      <a:endParaRPr lang="en-US" sz="1000">
                        <a:solidFill>
                          <a:schemeClr val="tx1"/>
                        </a:solidFill>
                        <a:latin typeface="+mn-lt"/>
                      </a:endParaRPr>
                    </a:p>
                  </a:txBody>
                  <a:tcPr marL="18288" marR="18288" marT="13716" marB="137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alpha val="10000"/>
                      </a:schemeClr>
                    </a:solidFill>
                  </a:tcPr>
                </a:tc>
                <a:tc>
                  <a:txBody>
                    <a:bodyPr/>
                    <a:lstStyle/>
                    <a:p>
                      <a:pPr algn="ctr"/>
                      <a:r>
                        <a:rPr lang="en-US" sz="1000">
                          <a:solidFill>
                            <a:schemeClr val="tx1"/>
                          </a:solidFill>
                        </a:rPr>
                        <a:t>224 (99)</a:t>
                      </a:r>
                      <a:endParaRPr lang="en-US" sz="1000">
                        <a:solidFill>
                          <a:schemeClr val="tx1"/>
                        </a:solidFill>
                        <a:latin typeface="+mn-lt"/>
                      </a:endParaRPr>
                    </a:p>
                  </a:txBody>
                  <a:tcPr marL="18288" marR="18288" marT="13716" marB="13716"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473C5">
                        <a:alpha val="10000"/>
                      </a:srgbClr>
                    </a:solidFill>
                  </a:tcPr>
                </a:tc>
                <a:extLst>
                  <a:ext uri="{0D108BD9-81ED-4DB2-BD59-A6C34878D82A}">
                    <a16:rowId xmlns:a16="http://schemas.microsoft.com/office/drawing/2014/main" val="138386252"/>
                  </a:ext>
                </a:extLst>
              </a:tr>
              <a:tr h="223817">
                <a:tc rowSpan="3">
                  <a:txBody>
                    <a:bodyPr/>
                    <a:lstStyle/>
                    <a:p>
                      <a:br>
                        <a:rPr lang="en-US" sz="1000">
                          <a:solidFill>
                            <a:schemeClr val="tx1"/>
                          </a:solidFill>
                        </a:rPr>
                      </a:br>
                      <a:r>
                        <a:rPr lang="en-US" sz="1000">
                          <a:solidFill>
                            <a:schemeClr val="tx1"/>
                          </a:solidFill>
                        </a:rPr>
                        <a:t>Prior IC Chemo type, n (%)</a:t>
                      </a:r>
                      <a:endParaRPr lang="en-US" sz="1000">
                        <a:solidFill>
                          <a:schemeClr val="tx1"/>
                        </a:solidFill>
                        <a:latin typeface="+mn-lt"/>
                      </a:endParaRPr>
                    </a:p>
                  </a:txBody>
                  <a:tcPr marL="81000" marR="18288" marT="13716" marB="13716"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000">
                          <a:solidFill>
                            <a:schemeClr val="tx1"/>
                          </a:solidFill>
                        </a:rPr>
                        <a:t>Paclitaxel</a:t>
                      </a:r>
                    </a:p>
                  </a:txBody>
                  <a:tcPr marL="81000" marR="18288" marT="13716" marB="137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a:solidFill>
                            <a:schemeClr val="tx1"/>
                          </a:solidFill>
                        </a:rPr>
                        <a:t>93 (41)</a:t>
                      </a:r>
                      <a:endParaRPr lang="en-US" sz="1000">
                        <a:solidFill>
                          <a:schemeClr val="tx1"/>
                        </a:solidFill>
                        <a:latin typeface="+mn-lt"/>
                      </a:endParaRPr>
                    </a:p>
                  </a:txBody>
                  <a:tcPr marL="18288" marR="18288" marT="13716" marB="137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alpha val="20000"/>
                      </a:schemeClr>
                    </a:solidFill>
                  </a:tcPr>
                </a:tc>
                <a:tc>
                  <a:txBody>
                    <a:bodyPr/>
                    <a:lstStyle/>
                    <a:p>
                      <a:pPr algn="ctr"/>
                      <a:r>
                        <a:rPr lang="en-US" sz="1000">
                          <a:solidFill>
                            <a:schemeClr val="tx1"/>
                          </a:solidFill>
                        </a:rPr>
                        <a:t>92 (41)</a:t>
                      </a:r>
                      <a:endParaRPr lang="en-US" sz="1000">
                        <a:solidFill>
                          <a:schemeClr val="tx1"/>
                        </a:solidFill>
                        <a:latin typeface="+mn-lt"/>
                      </a:endParaRPr>
                    </a:p>
                  </a:txBody>
                  <a:tcPr marL="18288" marR="18288" marT="13716" marB="13716"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473C5">
                        <a:alpha val="20000"/>
                      </a:srgbClr>
                    </a:solidFill>
                  </a:tcPr>
                </a:tc>
                <a:extLst>
                  <a:ext uri="{0D108BD9-81ED-4DB2-BD59-A6C34878D82A}">
                    <a16:rowId xmlns:a16="http://schemas.microsoft.com/office/drawing/2014/main" val="204709744"/>
                  </a:ext>
                </a:extLst>
              </a:tr>
              <a:tr h="223817">
                <a:tc vMerge="1">
                  <a:txBody>
                    <a:bodyPr/>
                    <a:lstStyle/>
                    <a:p>
                      <a:endParaRPr lang="en-US"/>
                    </a:p>
                  </a:txBody>
                  <a:tcPr/>
                </a:tc>
                <a:tc>
                  <a:txBody>
                    <a:bodyPr/>
                    <a:lstStyle/>
                    <a:p>
                      <a:r>
                        <a:rPr lang="en-US" sz="1000">
                          <a:solidFill>
                            <a:schemeClr val="tx1"/>
                          </a:solidFill>
                        </a:rPr>
                        <a:t>PLD</a:t>
                      </a:r>
                    </a:p>
                  </a:txBody>
                  <a:tcPr marL="81000" marR="18288" marT="13716" marB="137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a:solidFill>
                            <a:schemeClr val="tx1"/>
                          </a:solidFill>
                        </a:rPr>
                        <a:t>82 (36)</a:t>
                      </a:r>
                      <a:endParaRPr lang="en-US" sz="1000">
                        <a:solidFill>
                          <a:schemeClr val="tx1"/>
                        </a:solidFill>
                        <a:latin typeface="+mn-lt"/>
                      </a:endParaRPr>
                    </a:p>
                  </a:txBody>
                  <a:tcPr marL="18288" marR="18288" marT="13716" marB="137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alpha val="10000"/>
                      </a:schemeClr>
                    </a:solidFill>
                  </a:tcPr>
                </a:tc>
                <a:tc>
                  <a:txBody>
                    <a:bodyPr/>
                    <a:lstStyle/>
                    <a:p>
                      <a:pPr algn="ctr"/>
                      <a:r>
                        <a:rPr lang="en-US" sz="1000">
                          <a:solidFill>
                            <a:schemeClr val="tx1"/>
                          </a:solidFill>
                        </a:rPr>
                        <a:t>81 (36)</a:t>
                      </a:r>
                      <a:endParaRPr lang="en-US" sz="1000">
                        <a:solidFill>
                          <a:schemeClr val="tx1"/>
                        </a:solidFill>
                        <a:latin typeface="+mn-lt"/>
                      </a:endParaRPr>
                    </a:p>
                  </a:txBody>
                  <a:tcPr marL="18288" marR="18288" marT="13716" marB="13716"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473C5">
                        <a:alpha val="10000"/>
                      </a:srgbClr>
                    </a:solidFill>
                  </a:tcPr>
                </a:tc>
                <a:extLst>
                  <a:ext uri="{0D108BD9-81ED-4DB2-BD59-A6C34878D82A}">
                    <a16:rowId xmlns:a16="http://schemas.microsoft.com/office/drawing/2014/main" val="2831335199"/>
                  </a:ext>
                </a:extLst>
              </a:tr>
              <a:tr h="223817">
                <a:tc vMerge="1">
                  <a:txBody>
                    <a:bodyPr/>
                    <a:lstStyle/>
                    <a:p>
                      <a:endParaRPr lang="en-US"/>
                    </a:p>
                  </a:txBody>
                  <a:tcPr/>
                </a:tc>
                <a:tc>
                  <a:txBody>
                    <a:bodyPr/>
                    <a:lstStyle/>
                    <a:p>
                      <a:r>
                        <a:rPr lang="en-US" sz="1000">
                          <a:solidFill>
                            <a:schemeClr val="tx1"/>
                          </a:solidFill>
                        </a:rPr>
                        <a:t>Topotecan</a:t>
                      </a:r>
                    </a:p>
                  </a:txBody>
                  <a:tcPr marL="81000" marR="18288" marT="13716" marB="137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a:solidFill>
                            <a:schemeClr val="tx1"/>
                          </a:solidFill>
                        </a:rPr>
                        <a:t>52 (23)</a:t>
                      </a:r>
                      <a:endParaRPr lang="en-US" sz="1000">
                        <a:solidFill>
                          <a:schemeClr val="tx1"/>
                        </a:solidFill>
                        <a:latin typeface="+mn-lt"/>
                      </a:endParaRPr>
                    </a:p>
                  </a:txBody>
                  <a:tcPr marL="18288" marR="18288" marT="13716" marB="137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alpha val="20000"/>
                      </a:schemeClr>
                    </a:solidFill>
                  </a:tcPr>
                </a:tc>
                <a:tc>
                  <a:txBody>
                    <a:bodyPr/>
                    <a:lstStyle/>
                    <a:p>
                      <a:pPr algn="ctr"/>
                      <a:r>
                        <a:rPr lang="en-US" sz="1000">
                          <a:solidFill>
                            <a:schemeClr val="tx1"/>
                          </a:solidFill>
                        </a:rPr>
                        <a:t>53 (23)</a:t>
                      </a:r>
                      <a:endParaRPr lang="en-US" sz="1000">
                        <a:solidFill>
                          <a:schemeClr val="tx1"/>
                        </a:solidFill>
                        <a:latin typeface="+mn-lt"/>
                      </a:endParaRPr>
                    </a:p>
                  </a:txBody>
                  <a:tcPr marL="18288" marR="18288" marT="13716" marB="13716"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473C5">
                        <a:alpha val="20000"/>
                      </a:srgbClr>
                    </a:solidFill>
                  </a:tcPr>
                </a:tc>
                <a:extLst>
                  <a:ext uri="{0D108BD9-81ED-4DB2-BD59-A6C34878D82A}">
                    <a16:rowId xmlns:a16="http://schemas.microsoft.com/office/drawing/2014/main" val="632400217"/>
                  </a:ext>
                </a:extLst>
              </a:tr>
              <a:tr h="223817">
                <a:tc rowSpan="3">
                  <a:txBody>
                    <a:bodyPr/>
                    <a:lstStyle/>
                    <a:p>
                      <a:r>
                        <a:rPr lang="en-US" sz="1000" dirty="0">
                          <a:solidFill>
                            <a:schemeClr val="tx1"/>
                          </a:solidFill>
                        </a:rPr>
                        <a:t>Prior systemic therapies, n (%)</a:t>
                      </a:r>
                      <a:endParaRPr lang="en-US" sz="1000" dirty="0">
                        <a:solidFill>
                          <a:schemeClr val="tx1"/>
                        </a:solidFill>
                        <a:latin typeface="+mn-lt"/>
                      </a:endParaRPr>
                    </a:p>
                  </a:txBody>
                  <a:tcPr marL="81000" marR="18288" marT="13716" marB="13716"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000" dirty="0">
                          <a:solidFill>
                            <a:schemeClr val="tx1"/>
                          </a:solidFill>
                        </a:rPr>
                        <a:t>1</a:t>
                      </a:r>
                    </a:p>
                  </a:txBody>
                  <a:tcPr marL="81000" marR="18288" marT="13716" marB="137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a:solidFill>
                            <a:schemeClr val="tx1"/>
                          </a:solidFill>
                        </a:rPr>
                        <a:t>31 (14)</a:t>
                      </a:r>
                      <a:endParaRPr lang="en-US" sz="1000">
                        <a:solidFill>
                          <a:schemeClr val="tx1"/>
                        </a:solidFill>
                        <a:latin typeface="+mn-lt"/>
                      </a:endParaRPr>
                    </a:p>
                  </a:txBody>
                  <a:tcPr marL="18288" marR="18288" marT="13716" marB="137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alpha val="10000"/>
                      </a:schemeClr>
                    </a:solidFill>
                  </a:tcPr>
                </a:tc>
                <a:tc>
                  <a:txBody>
                    <a:bodyPr/>
                    <a:lstStyle/>
                    <a:p>
                      <a:pPr algn="ctr"/>
                      <a:r>
                        <a:rPr lang="en-US" sz="1000">
                          <a:solidFill>
                            <a:schemeClr val="tx1"/>
                          </a:solidFill>
                        </a:rPr>
                        <a:t>32 (14)</a:t>
                      </a:r>
                      <a:endParaRPr lang="en-US" sz="1000">
                        <a:solidFill>
                          <a:schemeClr val="tx1"/>
                        </a:solidFill>
                        <a:latin typeface="+mn-lt"/>
                      </a:endParaRPr>
                    </a:p>
                  </a:txBody>
                  <a:tcPr marL="18288" marR="18288" marT="13716" marB="13716"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473C5">
                        <a:alpha val="10000"/>
                      </a:srgbClr>
                    </a:solidFill>
                  </a:tcPr>
                </a:tc>
                <a:extLst>
                  <a:ext uri="{0D108BD9-81ED-4DB2-BD59-A6C34878D82A}">
                    <a16:rowId xmlns:a16="http://schemas.microsoft.com/office/drawing/2014/main" val="3055966189"/>
                  </a:ext>
                </a:extLst>
              </a:tr>
              <a:tr h="223817">
                <a:tc vMerge="1">
                  <a:txBody>
                    <a:bodyPr/>
                    <a:lstStyle/>
                    <a:p>
                      <a:endParaRPr lang="en-US"/>
                    </a:p>
                  </a:txBody>
                  <a:tcPr/>
                </a:tc>
                <a:tc>
                  <a:txBody>
                    <a:bodyPr/>
                    <a:lstStyle/>
                    <a:p>
                      <a:r>
                        <a:rPr lang="en-US" sz="1000">
                          <a:solidFill>
                            <a:schemeClr val="tx1"/>
                          </a:solidFill>
                        </a:rPr>
                        <a:t>2</a:t>
                      </a:r>
                    </a:p>
                  </a:txBody>
                  <a:tcPr marL="81000" marR="18288" marT="13716" marB="137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a:solidFill>
                            <a:schemeClr val="tx1"/>
                          </a:solidFill>
                        </a:rPr>
                        <a:t>91 (40)</a:t>
                      </a:r>
                      <a:endParaRPr lang="en-US" sz="1000">
                        <a:solidFill>
                          <a:schemeClr val="tx1"/>
                        </a:solidFill>
                        <a:latin typeface="+mn-lt"/>
                      </a:endParaRPr>
                    </a:p>
                  </a:txBody>
                  <a:tcPr marL="18288" marR="18288" marT="13716" marB="137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alpha val="20000"/>
                      </a:schemeClr>
                    </a:solidFill>
                  </a:tcPr>
                </a:tc>
                <a:tc>
                  <a:txBody>
                    <a:bodyPr/>
                    <a:lstStyle/>
                    <a:p>
                      <a:pPr algn="ctr"/>
                      <a:r>
                        <a:rPr lang="en-US" sz="1000">
                          <a:solidFill>
                            <a:schemeClr val="tx1"/>
                          </a:solidFill>
                        </a:rPr>
                        <a:t>91 (40)</a:t>
                      </a:r>
                      <a:endParaRPr lang="en-US" sz="1000">
                        <a:solidFill>
                          <a:schemeClr val="tx1"/>
                        </a:solidFill>
                        <a:latin typeface="+mn-lt"/>
                      </a:endParaRPr>
                    </a:p>
                  </a:txBody>
                  <a:tcPr marL="18288" marR="18288" marT="13716" marB="13716"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473C5">
                        <a:alpha val="20000"/>
                      </a:srgbClr>
                    </a:solidFill>
                  </a:tcPr>
                </a:tc>
                <a:extLst>
                  <a:ext uri="{0D108BD9-81ED-4DB2-BD59-A6C34878D82A}">
                    <a16:rowId xmlns:a16="http://schemas.microsoft.com/office/drawing/2014/main" val="2629302587"/>
                  </a:ext>
                </a:extLst>
              </a:tr>
              <a:tr h="223817">
                <a:tc vMerge="1">
                  <a:txBody>
                    <a:bodyPr/>
                    <a:lstStyle/>
                    <a:p>
                      <a:endParaRPr lang="en-US"/>
                    </a:p>
                  </a:txBody>
                  <a:tcPr/>
                </a:tc>
                <a:tc>
                  <a:txBody>
                    <a:bodyPr/>
                    <a:lstStyle/>
                    <a:p>
                      <a:r>
                        <a:rPr lang="en-US" sz="1000" baseline="0">
                          <a:solidFill>
                            <a:schemeClr val="tx1"/>
                          </a:solidFill>
                        </a:rPr>
                        <a:t>3</a:t>
                      </a:r>
                      <a:endParaRPr lang="en-US" sz="1000" baseline="30000">
                        <a:solidFill>
                          <a:schemeClr val="tx1"/>
                        </a:solidFill>
                      </a:endParaRPr>
                    </a:p>
                  </a:txBody>
                  <a:tcPr marL="81000" marR="18288" marT="13716" marB="137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a:solidFill>
                            <a:schemeClr val="tx1"/>
                          </a:solidFill>
                        </a:rPr>
                        <a:t>105 (46)</a:t>
                      </a:r>
                      <a:endParaRPr lang="en-US" sz="1000">
                        <a:solidFill>
                          <a:schemeClr val="tx1"/>
                        </a:solidFill>
                        <a:latin typeface="+mn-lt"/>
                      </a:endParaRPr>
                    </a:p>
                  </a:txBody>
                  <a:tcPr marL="18288" marR="18288" marT="13716" marB="137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alpha val="10000"/>
                      </a:schemeClr>
                    </a:solidFill>
                  </a:tcPr>
                </a:tc>
                <a:tc>
                  <a:txBody>
                    <a:bodyPr/>
                    <a:lstStyle/>
                    <a:p>
                      <a:pPr algn="ctr"/>
                      <a:r>
                        <a:rPr lang="en-US" sz="1000">
                          <a:solidFill>
                            <a:schemeClr val="tx1"/>
                          </a:solidFill>
                        </a:rPr>
                        <a:t>103 (46)</a:t>
                      </a:r>
                      <a:endParaRPr lang="en-US" sz="1000">
                        <a:solidFill>
                          <a:schemeClr val="tx1"/>
                        </a:solidFill>
                        <a:latin typeface="+mn-lt"/>
                      </a:endParaRPr>
                    </a:p>
                  </a:txBody>
                  <a:tcPr marL="18288" marR="18288" marT="13716" marB="13716"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473C5">
                        <a:alpha val="10000"/>
                      </a:srgbClr>
                    </a:solidFill>
                  </a:tcPr>
                </a:tc>
                <a:extLst>
                  <a:ext uri="{0D108BD9-81ED-4DB2-BD59-A6C34878D82A}">
                    <a16:rowId xmlns:a16="http://schemas.microsoft.com/office/drawing/2014/main" val="1457759791"/>
                  </a:ext>
                </a:extLst>
              </a:tr>
              <a:tr h="223817">
                <a:tc rowSpan="2">
                  <a:txBody>
                    <a:bodyPr/>
                    <a:lstStyle/>
                    <a:p>
                      <a:r>
                        <a:rPr lang="en-US" sz="1000" dirty="0">
                          <a:solidFill>
                            <a:schemeClr val="tx1"/>
                          </a:solidFill>
                        </a:rPr>
                        <a:t>PFI, n (%)</a:t>
                      </a:r>
                      <a:endParaRPr lang="en-US" sz="1000" dirty="0">
                        <a:solidFill>
                          <a:schemeClr val="tx1"/>
                        </a:solidFill>
                        <a:latin typeface="+mn-lt"/>
                      </a:endParaRPr>
                    </a:p>
                  </a:txBody>
                  <a:tcPr marL="81000" marR="18288" marT="13716" marB="13716"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000" kern="1200">
                          <a:solidFill>
                            <a:schemeClr val="tx1"/>
                          </a:solidFill>
                          <a:effectLst/>
                        </a:rPr>
                        <a:t>≤3 months</a:t>
                      </a:r>
                      <a:endParaRPr lang="en-US" sz="1000">
                        <a:solidFill>
                          <a:schemeClr val="tx1"/>
                        </a:solidFill>
                      </a:endParaRPr>
                    </a:p>
                  </a:txBody>
                  <a:tcPr marL="81000" marR="18288" marT="13716" marB="137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a:solidFill>
                            <a:schemeClr val="tx1"/>
                          </a:solidFill>
                        </a:rPr>
                        <a:t>88 (39)</a:t>
                      </a:r>
                      <a:endParaRPr lang="en-US" sz="1000">
                        <a:solidFill>
                          <a:schemeClr val="tx1"/>
                        </a:solidFill>
                        <a:latin typeface="+mn-lt"/>
                      </a:endParaRPr>
                    </a:p>
                  </a:txBody>
                  <a:tcPr marL="18288" marR="18288" marT="13716" marB="137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alpha val="20000"/>
                      </a:schemeClr>
                    </a:solidFill>
                  </a:tcPr>
                </a:tc>
                <a:tc>
                  <a:txBody>
                    <a:bodyPr/>
                    <a:lstStyle/>
                    <a:p>
                      <a:pPr algn="ctr"/>
                      <a:r>
                        <a:rPr lang="en-US" sz="1000">
                          <a:solidFill>
                            <a:schemeClr val="tx1"/>
                          </a:solidFill>
                        </a:rPr>
                        <a:t>99 (44)</a:t>
                      </a:r>
                      <a:endParaRPr lang="en-US" sz="1000">
                        <a:solidFill>
                          <a:schemeClr val="tx1"/>
                        </a:solidFill>
                        <a:latin typeface="+mn-lt"/>
                      </a:endParaRPr>
                    </a:p>
                  </a:txBody>
                  <a:tcPr marL="18288" marR="18288" marT="13716" marB="13716"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473C5">
                        <a:alpha val="20000"/>
                      </a:srgbClr>
                    </a:solidFill>
                  </a:tcPr>
                </a:tc>
                <a:extLst>
                  <a:ext uri="{0D108BD9-81ED-4DB2-BD59-A6C34878D82A}">
                    <a16:rowId xmlns:a16="http://schemas.microsoft.com/office/drawing/2014/main" val="2490739958"/>
                  </a:ext>
                </a:extLst>
              </a:tr>
              <a:tr h="223817">
                <a:tc vMerge="1">
                  <a:txBody>
                    <a:bodyPr/>
                    <a:lstStyle/>
                    <a:p>
                      <a:endParaRPr lang="en-US" sz="1300">
                        <a:latin typeface="+mn-lt"/>
                      </a:endParaRPr>
                    </a:p>
                  </a:txBody>
                  <a:tcPr marL="24384" marR="24384" marT="24384" marB="24384" anchor="ctr"/>
                </a:tc>
                <a:tc>
                  <a:txBody>
                    <a:bodyPr/>
                    <a:lstStyle/>
                    <a:p>
                      <a:r>
                        <a:rPr lang="en-US" sz="1000" kern="1200">
                          <a:solidFill>
                            <a:schemeClr val="tx1"/>
                          </a:solidFill>
                          <a:effectLst/>
                          <a:sym typeface="Symbol" pitchFamily="2" charset="2"/>
                        </a:rPr>
                        <a:t>&gt;3 to </a:t>
                      </a:r>
                      <a:r>
                        <a:rPr lang="en-US" sz="1000" kern="1200">
                          <a:solidFill>
                            <a:schemeClr val="tx1"/>
                          </a:solidFill>
                          <a:effectLst/>
                        </a:rPr>
                        <a:t>≤</a:t>
                      </a:r>
                      <a:r>
                        <a:rPr lang="en-US" sz="1000" kern="1200">
                          <a:solidFill>
                            <a:schemeClr val="tx1"/>
                          </a:solidFill>
                          <a:effectLst/>
                          <a:sym typeface="Symbol" pitchFamily="2" charset="2"/>
                        </a:rPr>
                        <a:t>6 months</a:t>
                      </a:r>
                      <a:endParaRPr lang="en-US" sz="1000">
                        <a:solidFill>
                          <a:schemeClr val="tx1"/>
                        </a:solidFill>
                      </a:endParaRPr>
                    </a:p>
                  </a:txBody>
                  <a:tcPr marL="81000" marR="18288" marT="13716" marB="137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a:solidFill>
                            <a:schemeClr val="tx1"/>
                          </a:solidFill>
                        </a:rPr>
                        <a:t>138 (61)</a:t>
                      </a:r>
                      <a:endParaRPr lang="en-US" sz="1000">
                        <a:solidFill>
                          <a:schemeClr val="tx1"/>
                        </a:solidFill>
                        <a:latin typeface="+mn-lt"/>
                      </a:endParaRPr>
                    </a:p>
                  </a:txBody>
                  <a:tcPr marL="18288" marR="18288" marT="13716" marB="137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alpha val="10000"/>
                      </a:schemeClr>
                    </a:solidFill>
                  </a:tcPr>
                </a:tc>
                <a:tc>
                  <a:txBody>
                    <a:bodyPr/>
                    <a:lstStyle/>
                    <a:p>
                      <a:pPr algn="ctr"/>
                      <a:r>
                        <a:rPr lang="en-US" sz="1000">
                          <a:solidFill>
                            <a:schemeClr val="tx1"/>
                          </a:solidFill>
                        </a:rPr>
                        <a:t>124 (55)</a:t>
                      </a:r>
                      <a:endParaRPr lang="en-US" sz="1000">
                        <a:solidFill>
                          <a:schemeClr val="tx1"/>
                        </a:solidFill>
                        <a:latin typeface="+mn-lt"/>
                      </a:endParaRPr>
                    </a:p>
                  </a:txBody>
                  <a:tcPr marL="18288" marR="18288" marT="13716" marB="13716"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473C5">
                        <a:alpha val="10000"/>
                      </a:srgbClr>
                    </a:solidFill>
                  </a:tcPr>
                </a:tc>
                <a:extLst>
                  <a:ext uri="{0D108BD9-81ED-4DB2-BD59-A6C34878D82A}">
                    <a16:rowId xmlns:a16="http://schemas.microsoft.com/office/drawing/2014/main" val="2379439633"/>
                  </a:ext>
                </a:extLst>
              </a:tr>
              <a:tr h="223817">
                <a:tc rowSpan="2">
                  <a:txBody>
                    <a:bodyPr/>
                    <a:lstStyle/>
                    <a:p>
                      <a:r>
                        <a:rPr lang="en-US" sz="1000">
                          <a:solidFill>
                            <a:schemeClr val="tx1"/>
                          </a:solidFill>
                        </a:rPr>
                        <a:t>Primary PFI, n (%)</a:t>
                      </a:r>
                      <a:endParaRPr lang="en-US" sz="1000">
                        <a:solidFill>
                          <a:schemeClr val="tx1"/>
                        </a:solidFill>
                        <a:latin typeface="+mn-lt"/>
                      </a:endParaRPr>
                    </a:p>
                  </a:txBody>
                  <a:tcPr marL="81000" marR="18288" marT="13716" marB="13716"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r>
                        <a:rPr lang="en-US" sz="1000" kern="1200">
                          <a:solidFill>
                            <a:schemeClr val="tx1"/>
                          </a:solidFill>
                          <a:effectLst/>
                        </a:rPr>
                        <a:t>≤12 months</a:t>
                      </a:r>
                      <a:endParaRPr lang="en-US" sz="1000">
                        <a:solidFill>
                          <a:schemeClr val="tx1"/>
                        </a:solidFill>
                      </a:endParaRPr>
                    </a:p>
                  </a:txBody>
                  <a:tcPr marL="81000" marR="18288" marT="13716" marB="137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a:solidFill>
                            <a:schemeClr val="tx1"/>
                          </a:solidFill>
                        </a:rPr>
                        <a:t>146 (64)</a:t>
                      </a:r>
                      <a:endParaRPr lang="en-US" sz="1000">
                        <a:solidFill>
                          <a:schemeClr val="tx1"/>
                        </a:solidFill>
                        <a:latin typeface="+mn-lt"/>
                      </a:endParaRPr>
                    </a:p>
                  </a:txBody>
                  <a:tcPr marL="18288" marR="18288" marT="13716" marB="137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alpha val="20000"/>
                      </a:schemeClr>
                    </a:solidFill>
                  </a:tcPr>
                </a:tc>
                <a:tc>
                  <a:txBody>
                    <a:bodyPr/>
                    <a:lstStyle/>
                    <a:p>
                      <a:pPr algn="ctr"/>
                      <a:r>
                        <a:rPr lang="en-US" sz="1000">
                          <a:solidFill>
                            <a:schemeClr val="tx1"/>
                          </a:solidFill>
                        </a:rPr>
                        <a:t>142 (63)</a:t>
                      </a:r>
                      <a:endParaRPr lang="en-US" sz="1000">
                        <a:solidFill>
                          <a:schemeClr val="tx1"/>
                        </a:solidFill>
                        <a:latin typeface="+mn-lt"/>
                      </a:endParaRPr>
                    </a:p>
                  </a:txBody>
                  <a:tcPr marL="18288" marR="18288" marT="13716" marB="13716"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473C5">
                        <a:alpha val="20000"/>
                      </a:srgbClr>
                    </a:solidFill>
                  </a:tcPr>
                </a:tc>
                <a:extLst>
                  <a:ext uri="{0D108BD9-81ED-4DB2-BD59-A6C34878D82A}">
                    <a16:rowId xmlns:a16="http://schemas.microsoft.com/office/drawing/2014/main" val="844408397"/>
                  </a:ext>
                </a:extLst>
              </a:tr>
              <a:tr h="223817">
                <a:tc vMerge="1">
                  <a:txBody>
                    <a:bodyPr/>
                    <a:lstStyle/>
                    <a:p>
                      <a:endParaRPr lang="en-US" sz="1400">
                        <a:latin typeface="+mn-lt"/>
                      </a:endParaRPr>
                    </a:p>
                  </a:txBody>
                  <a:tcPr marL="108000" marR="24384" marT="18288" marB="18288" anchor="ctr"/>
                </a:tc>
                <a:tc>
                  <a:txBody>
                    <a:bodyPr/>
                    <a:lstStyle/>
                    <a:p>
                      <a:r>
                        <a:rPr lang="en-US" sz="1000">
                          <a:solidFill>
                            <a:schemeClr val="tx1"/>
                          </a:solidFill>
                        </a:rPr>
                        <a:t>&gt;12 months</a:t>
                      </a:r>
                    </a:p>
                  </a:txBody>
                  <a:tcPr marL="81000" marR="18288" marT="13716" marB="137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sz="1000">
                          <a:solidFill>
                            <a:schemeClr val="tx1"/>
                          </a:solidFill>
                        </a:rPr>
                        <a:t>80 (35)</a:t>
                      </a:r>
                      <a:endParaRPr lang="en-US" sz="1000">
                        <a:solidFill>
                          <a:schemeClr val="tx1"/>
                        </a:solidFill>
                        <a:latin typeface="+mn-lt"/>
                      </a:endParaRPr>
                    </a:p>
                  </a:txBody>
                  <a:tcPr marL="18288" marR="18288" marT="13716" marB="137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3">
                        <a:alpha val="10000"/>
                      </a:schemeClr>
                    </a:solidFill>
                  </a:tcPr>
                </a:tc>
                <a:tc>
                  <a:txBody>
                    <a:bodyPr/>
                    <a:lstStyle/>
                    <a:p>
                      <a:pPr algn="ctr"/>
                      <a:r>
                        <a:rPr lang="en-US" sz="1000" dirty="0">
                          <a:solidFill>
                            <a:schemeClr val="tx1"/>
                          </a:solidFill>
                        </a:rPr>
                        <a:t>84 (37)</a:t>
                      </a:r>
                      <a:endParaRPr lang="en-US" sz="1000" dirty="0">
                        <a:solidFill>
                          <a:schemeClr val="tx1"/>
                        </a:solidFill>
                        <a:latin typeface="+mn-lt"/>
                      </a:endParaRPr>
                    </a:p>
                  </a:txBody>
                  <a:tcPr marL="18288" marR="18288" marT="13716" marB="13716"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4473C5">
                        <a:alpha val="10000"/>
                      </a:srgbClr>
                    </a:solidFill>
                  </a:tcPr>
                </a:tc>
                <a:extLst>
                  <a:ext uri="{0D108BD9-81ED-4DB2-BD59-A6C34878D82A}">
                    <a16:rowId xmlns:a16="http://schemas.microsoft.com/office/drawing/2014/main" val="3112551925"/>
                  </a:ext>
                </a:extLst>
              </a:tr>
            </a:tbl>
          </a:graphicData>
        </a:graphic>
      </p:graphicFrame>
      <p:sp>
        <p:nvSpPr>
          <p:cNvPr id="20" name="Rectangle 19">
            <a:extLst>
              <a:ext uri="{FF2B5EF4-FFF2-40B4-BE49-F238E27FC236}">
                <a16:creationId xmlns:a16="http://schemas.microsoft.com/office/drawing/2014/main" id="{208D9690-FCD5-E4CA-6B45-701428946B22}"/>
              </a:ext>
            </a:extLst>
          </p:cNvPr>
          <p:cNvSpPr/>
          <p:nvPr/>
        </p:nvSpPr>
        <p:spPr>
          <a:xfrm>
            <a:off x="5754299" y="4747381"/>
            <a:ext cx="5497280" cy="721687"/>
          </a:xfrm>
          <a:prstGeom prst="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grpSp>
        <p:nvGrpSpPr>
          <p:cNvPr id="3" name="Group 2">
            <a:extLst>
              <a:ext uri="{FF2B5EF4-FFF2-40B4-BE49-F238E27FC236}">
                <a16:creationId xmlns:a16="http://schemas.microsoft.com/office/drawing/2014/main" id="{F9E064AE-02ED-FA10-9D11-442369C5A91C}"/>
              </a:ext>
            </a:extLst>
          </p:cNvPr>
          <p:cNvGrpSpPr/>
          <p:nvPr/>
        </p:nvGrpSpPr>
        <p:grpSpPr>
          <a:xfrm>
            <a:off x="940420" y="1396881"/>
            <a:ext cx="4178760" cy="3998079"/>
            <a:chOff x="1931739" y="1888448"/>
            <a:chExt cx="3664978" cy="3506512"/>
          </a:xfrm>
        </p:grpSpPr>
        <p:sp>
          <p:nvSpPr>
            <p:cNvPr id="4" name="TextBox 3">
              <a:extLst>
                <a:ext uri="{FF2B5EF4-FFF2-40B4-BE49-F238E27FC236}">
                  <a16:creationId xmlns:a16="http://schemas.microsoft.com/office/drawing/2014/main" id="{BAB8FA01-49CF-6974-73E9-8B22D8FC31EA}"/>
                </a:ext>
              </a:extLst>
            </p:cNvPr>
            <p:cNvSpPr txBox="1"/>
            <p:nvPr/>
          </p:nvSpPr>
          <p:spPr>
            <a:xfrm>
              <a:off x="2064000" y="2101168"/>
              <a:ext cx="3532716" cy="1428697"/>
            </a:xfrm>
            <a:prstGeom prst="roundRect">
              <a:avLst>
                <a:gd name="adj" fmla="val 0"/>
              </a:avLst>
            </a:prstGeom>
            <a:solidFill>
              <a:schemeClr val="accent6">
                <a:alpha val="10000"/>
              </a:schemeClr>
            </a:solidFill>
            <a:ln>
              <a:noFill/>
            </a:ln>
          </p:spPr>
          <p:style>
            <a:lnRef idx="2">
              <a:schemeClr val="accent6"/>
            </a:lnRef>
            <a:fillRef idx="1">
              <a:schemeClr val="lt1"/>
            </a:fillRef>
            <a:effectRef idx="0">
              <a:schemeClr val="accent6"/>
            </a:effectRef>
            <a:fontRef idx="minor">
              <a:schemeClr val="dk1"/>
            </a:fontRef>
          </p:style>
          <p:txBody>
            <a:bodyPr wrap="square" lIns="81000" tIns="81000" bIns="135000" rtlCol="0" anchor="t" anchorCtr="0">
              <a:spAutoFit/>
            </a:bodyPr>
            <a:lstStyle/>
            <a:p>
              <a:pPr marL="0" marR="0" lvl="0" indent="0" algn="l" defTabSz="914400" rtl="0" eaLnBrk="1" fontAlgn="base" latinLnBrk="0" hangingPunct="1">
                <a:lnSpc>
                  <a:spcPct val="100000"/>
                </a:lnSpc>
                <a:spcBef>
                  <a:spcPct val="0"/>
                </a:spcBef>
                <a:spcAft>
                  <a:spcPts val="225"/>
                </a:spcAft>
                <a:buClr>
                  <a:srgbClr val="D25F15"/>
                </a:buClr>
                <a:buSzTx/>
                <a:buFontTx/>
                <a:buNone/>
                <a:tabLst/>
                <a:defRPr/>
              </a:pPr>
              <a:r>
                <a:rPr kumimoji="0" lang="en-US" sz="900" b="1" i="0" u="none" strike="noStrike" kern="1200" cap="none" spc="0" normalizeH="0" baseline="0" noProof="0">
                  <a:ln>
                    <a:noFill/>
                  </a:ln>
                  <a:solidFill>
                    <a:srgbClr val="000000"/>
                  </a:solidFill>
                  <a:effectLst/>
                  <a:uLnTx/>
                  <a:uFillTx/>
                  <a:latin typeface="Arial"/>
                  <a:ea typeface="+mn-ea"/>
                  <a:cs typeface="+mn-cs"/>
                </a:rPr>
                <a:t>Key Eligibility Criteria</a:t>
              </a:r>
            </a:p>
            <a:p>
              <a:pPr marL="106313" marR="0" lvl="0" indent="-106313" algn="l" defTabSz="914400" rtl="0" eaLnBrk="1" fontAlgn="base" latinLnBrk="0" hangingPunct="1">
                <a:lnSpc>
                  <a:spcPct val="100000"/>
                </a:lnSpc>
                <a:spcBef>
                  <a:spcPct val="0"/>
                </a:spcBef>
                <a:spcAft>
                  <a:spcPts val="225"/>
                </a:spcAft>
                <a:buClr>
                  <a:srgbClr val="D25F15"/>
                </a:buClr>
                <a:buSzPct val="85000"/>
                <a:buFont typeface="Wingdings" pitchFamily="2" charset="2"/>
                <a:buChar char="§"/>
                <a:tabLst/>
                <a:defRPr/>
              </a:pPr>
              <a:r>
                <a:rPr kumimoji="0" lang="en-US" sz="900" b="0" i="0" u="none" strike="noStrike" kern="1200" cap="none" spc="0" normalizeH="0" baseline="0" noProof="0">
                  <a:ln>
                    <a:noFill/>
                  </a:ln>
                  <a:solidFill>
                    <a:srgbClr val="000000"/>
                  </a:solidFill>
                  <a:effectLst/>
                  <a:uLnTx/>
                  <a:uFillTx/>
                  <a:latin typeface="Arial"/>
                  <a:ea typeface="+mn-ea"/>
                  <a:cs typeface="+mn-cs"/>
                  <a:sym typeface="Symbol" pitchFamily="2" charset="2"/>
                </a:rPr>
                <a:t>Platinum-resistant disease (PFI 6 months) with </a:t>
              </a:r>
              <a:br>
                <a:rPr kumimoji="0" lang="en-US" sz="900" b="0" i="0" u="none" strike="noStrike" kern="1200" cap="none" spc="0" normalizeH="0" baseline="0" noProof="0">
                  <a:ln>
                    <a:noFill/>
                  </a:ln>
                  <a:solidFill>
                    <a:srgbClr val="000000"/>
                  </a:solidFill>
                  <a:effectLst/>
                  <a:uLnTx/>
                  <a:uFillTx/>
                  <a:latin typeface="Arial"/>
                  <a:ea typeface="+mn-ea"/>
                  <a:cs typeface="+mn-cs"/>
                  <a:sym typeface="Symbol" pitchFamily="2" charset="2"/>
                </a:rPr>
              </a:br>
              <a:r>
                <a:rPr kumimoji="0" lang="en-US" sz="900" b="0" i="0" u="none" strike="noStrike" kern="1200" cap="none" spc="0" normalizeH="0" baseline="0" noProof="0">
                  <a:ln>
                    <a:noFill/>
                  </a:ln>
                  <a:solidFill>
                    <a:srgbClr val="000000"/>
                  </a:solidFill>
                  <a:effectLst/>
                  <a:uLnTx/>
                  <a:uFillTx/>
                  <a:latin typeface="Arial"/>
                  <a:ea typeface="+mn-ea"/>
                  <a:cs typeface="+mn-cs"/>
                  <a:sym typeface="Symbol" pitchFamily="2" charset="2"/>
                </a:rPr>
                <a:t>1-3 prior lines of therapy</a:t>
              </a:r>
            </a:p>
            <a:p>
              <a:pPr marL="106313" marR="0" lvl="0" indent="-106313" algn="l" defTabSz="914400" rtl="0" eaLnBrk="1" fontAlgn="base" latinLnBrk="0" hangingPunct="1">
                <a:lnSpc>
                  <a:spcPct val="100000"/>
                </a:lnSpc>
                <a:spcBef>
                  <a:spcPct val="0"/>
                </a:spcBef>
                <a:spcAft>
                  <a:spcPts val="225"/>
                </a:spcAft>
                <a:buClr>
                  <a:srgbClr val="D25F15"/>
                </a:buClr>
                <a:buSzPct val="85000"/>
                <a:buFont typeface="Wingdings" pitchFamily="2" charset="2"/>
                <a:buChar char="§"/>
                <a:tabLst/>
                <a:defRPr/>
              </a:pPr>
              <a:r>
                <a:rPr kumimoji="0" lang="en-US" sz="900" b="0" i="0" u="none" strike="noStrike" kern="1200" cap="none" spc="0" normalizeH="0" baseline="0" noProof="0">
                  <a:ln>
                    <a:noFill/>
                  </a:ln>
                  <a:solidFill>
                    <a:srgbClr val="000000"/>
                  </a:solidFill>
                  <a:effectLst/>
                  <a:uLnTx/>
                  <a:uFillTx/>
                  <a:latin typeface="Arial"/>
                  <a:ea typeface="+mn-ea"/>
                  <a:cs typeface="+mn-cs"/>
                  <a:sym typeface="Symbol" pitchFamily="2" charset="2"/>
                </a:rPr>
                <a:t>FR</a:t>
              </a:r>
              <a:r>
                <a:rPr kumimoji="0" lang="el-GR" sz="900" b="0" i="0" u="none" strike="noStrike" kern="1200" cap="none" spc="0" normalizeH="0" baseline="0" noProof="0">
                  <a:ln>
                    <a:noFill/>
                  </a:ln>
                  <a:solidFill>
                    <a:srgbClr val="000000"/>
                  </a:solidFill>
                  <a:effectLst/>
                  <a:uLnTx/>
                  <a:uFillTx/>
                  <a:latin typeface="Arial"/>
                  <a:ea typeface="+mn-ea"/>
                  <a:cs typeface="+mn-cs"/>
                  <a:sym typeface="Symbol" pitchFamily="2" charset="2"/>
                </a:rPr>
                <a:t>α </a:t>
              </a:r>
              <a:r>
                <a:rPr kumimoji="0" lang="en-US" sz="900" b="0" i="0" u="none" strike="noStrike" kern="1200" cap="none" spc="0" normalizeH="0" baseline="0" noProof="0">
                  <a:ln>
                    <a:noFill/>
                  </a:ln>
                  <a:solidFill>
                    <a:srgbClr val="000000"/>
                  </a:solidFill>
                  <a:effectLst/>
                  <a:uLnTx/>
                  <a:uFillTx/>
                  <a:latin typeface="Arial"/>
                  <a:ea typeface="+mn-ea"/>
                  <a:cs typeface="+mn-cs"/>
                  <a:sym typeface="Symbol" pitchFamily="2" charset="2"/>
                </a:rPr>
                <a:t>high (75% of cells staining positive with 2+ staining intensity by IHC)</a:t>
              </a:r>
            </a:p>
            <a:p>
              <a:pPr marL="106313" marR="0" lvl="0" indent="-106313" algn="l" defTabSz="914400" rtl="0" eaLnBrk="1" fontAlgn="base" latinLnBrk="0" hangingPunct="1">
                <a:lnSpc>
                  <a:spcPct val="100000"/>
                </a:lnSpc>
                <a:spcBef>
                  <a:spcPct val="0"/>
                </a:spcBef>
                <a:spcAft>
                  <a:spcPts val="225"/>
                </a:spcAft>
                <a:buClr>
                  <a:srgbClr val="D25F15"/>
                </a:buClr>
                <a:buSzPct val="85000"/>
                <a:buFont typeface="Wingdings" pitchFamily="2" charset="2"/>
                <a:buChar char="§"/>
                <a:tabLst/>
                <a:defRPr/>
              </a:pPr>
              <a:r>
                <a:rPr kumimoji="0" lang="en-US" sz="900" b="0" i="0" u="none" strike="noStrike" kern="1200" cap="none" spc="0" normalizeH="0" baseline="0" noProof="0">
                  <a:ln>
                    <a:noFill/>
                  </a:ln>
                  <a:solidFill>
                    <a:srgbClr val="000000"/>
                  </a:solidFill>
                  <a:effectLst/>
                  <a:uLnTx/>
                  <a:uFillTx/>
                  <a:latin typeface="Arial"/>
                  <a:ea typeface="+mn-ea"/>
                  <a:cs typeface="+mn-cs"/>
                  <a:sym typeface="Symbol" pitchFamily="2" charset="2"/>
                </a:rPr>
                <a:t>Prior bevacizumab and PARPi allowed</a:t>
              </a:r>
            </a:p>
            <a:p>
              <a:pPr marL="106313" marR="0" lvl="0" indent="-106313" algn="l" defTabSz="914400" rtl="0" eaLnBrk="1" fontAlgn="base" latinLnBrk="0" hangingPunct="1">
                <a:lnSpc>
                  <a:spcPct val="100000"/>
                </a:lnSpc>
                <a:spcBef>
                  <a:spcPct val="0"/>
                </a:spcBef>
                <a:spcAft>
                  <a:spcPts val="225"/>
                </a:spcAft>
                <a:buClr>
                  <a:srgbClr val="D25F15"/>
                </a:buClr>
                <a:buSzPct val="85000"/>
                <a:buFont typeface="Wingdings" pitchFamily="2" charset="2"/>
                <a:buChar char="§"/>
                <a:tabLst/>
                <a:defRPr/>
              </a:pPr>
              <a:r>
                <a:rPr kumimoji="0" lang="en-US" sz="900" b="0" i="0" u="none" strike="noStrike" kern="1200" cap="none" spc="0" normalizeH="0" baseline="0" noProof="0">
                  <a:ln>
                    <a:noFill/>
                  </a:ln>
                  <a:solidFill>
                    <a:srgbClr val="000000"/>
                  </a:solidFill>
                  <a:effectLst/>
                  <a:uLnTx/>
                  <a:uFillTx/>
                  <a:latin typeface="Arial"/>
                  <a:ea typeface="+mn-ea"/>
                  <a:cs typeface="+mn-cs"/>
                  <a:sym typeface="Symbol" pitchFamily="2" charset="2"/>
                </a:rPr>
                <a:t>Excludes primary platinum-refractory disease</a:t>
              </a:r>
              <a:br>
                <a:rPr kumimoji="0" lang="en-US" sz="900" b="0" i="0" u="none" strike="noStrike" kern="1200" cap="none" spc="0" normalizeH="0" baseline="0" noProof="0">
                  <a:ln>
                    <a:noFill/>
                  </a:ln>
                  <a:solidFill>
                    <a:srgbClr val="000000"/>
                  </a:solidFill>
                  <a:effectLst/>
                  <a:uLnTx/>
                  <a:uFillTx/>
                  <a:latin typeface="Arial"/>
                  <a:ea typeface="+mn-ea"/>
                  <a:cs typeface="+mn-cs"/>
                  <a:sym typeface="Symbol" pitchFamily="2" charset="2"/>
                </a:rPr>
              </a:br>
              <a:r>
                <a:rPr kumimoji="0" lang="en-US" sz="900" b="0" i="0" u="none" strike="noStrike" kern="1200" cap="none" spc="0" normalizeH="0" baseline="0" noProof="0">
                  <a:ln>
                    <a:noFill/>
                  </a:ln>
                  <a:solidFill>
                    <a:srgbClr val="000000"/>
                  </a:solidFill>
                  <a:effectLst/>
                  <a:uLnTx/>
                  <a:uFillTx/>
                  <a:latin typeface="Arial"/>
                  <a:ea typeface="+mn-ea"/>
                  <a:cs typeface="+mn-cs"/>
                  <a:sym typeface="Symbol" pitchFamily="2" charset="2"/>
                </a:rPr>
                <a:t>(primary PFI &lt;3 months)</a:t>
              </a:r>
            </a:p>
          </p:txBody>
        </p:sp>
        <p:sp>
          <p:nvSpPr>
            <p:cNvPr id="9" name="Rectangle 8">
              <a:extLst>
                <a:ext uri="{FF2B5EF4-FFF2-40B4-BE49-F238E27FC236}">
                  <a16:creationId xmlns:a16="http://schemas.microsoft.com/office/drawing/2014/main" id="{81CB623C-21A1-5E39-808A-038F3220F1CF}"/>
                </a:ext>
              </a:extLst>
            </p:cNvPr>
            <p:cNvSpPr/>
            <p:nvPr/>
          </p:nvSpPr>
          <p:spPr>
            <a:xfrm>
              <a:off x="2063372" y="5011672"/>
              <a:ext cx="3533345" cy="383288"/>
            </a:xfrm>
            <a:prstGeom prst="rect">
              <a:avLst/>
            </a:prstGeom>
            <a:solidFill>
              <a:schemeClr val="accent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Primary endpoint: </a:t>
              </a:r>
              <a:r>
                <a:rPr kumimoji="0" lang="en-US" sz="1050" b="0" i="0" u="none" strike="noStrike" kern="1200" cap="none" spc="0" normalizeH="0" baseline="0" noProof="0" dirty="0">
                  <a:ln>
                    <a:noFill/>
                  </a:ln>
                  <a:solidFill>
                    <a:srgbClr val="000000"/>
                  </a:solidFill>
                  <a:effectLst/>
                  <a:uLnTx/>
                  <a:uFillTx/>
                  <a:latin typeface="Arial"/>
                  <a:ea typeface="+mn-ea"/>
                  <a:cs typeface="+mn-cs"/>
                </a:rPr>
                <a:t>PFS (INV assessed)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Key secondary endpoints: </a:t>
              </a:r>
              <a:r>
                <a:rPr kumimoji="0" lang="en-US" sz="1050" b="0" i="0" u="none" strike="noStrike" kern="1200" cap="none" spc="0" normalizeH="0" baseline="0" noProof="0" dirty="0">
                  <a:ln>
                    <a:noFill/>
                  </a:ln>
                  <a:solidFill>
                    <a:srgbClr val="000000"/>
                  </a:solidFill>
                  <a:effectLst/>
                  <a:uLnTx/>
                  <a:uFillTx/>
                  <a:latin typeface="Arial"/>
                  <a:ea typeface="+mn-ea"/>
                  <a:cs typeface="+mn-cs"/>
                </a:rPr>
                <a:t>ORR (INV assessed), OS, PROs</a:t>
              </a:r>
            </a:p>
          </p:txBody>
        </p:sp>
        <p:sp>
          <p:nvSpPr>
            <p:cNvPr id="11" name="Rectangle 10">
              <a:extLst>
                <a:ext uri="{FF2B5EF4-FFF2-40B4-BE49-F238E27FC236}">
                  <a16:creationId xmlns:a16="http://schemas.microsoft.com/office/drawing/2014/main" id="{A41CA25D-3D88-3253-9C6F-4920C4D91818}"/>
                </a:ext>
              </a:extLst>
            </p:cNvPr>
            <p:cNvSpPr/>
            <p:nvPr/>
          </p:nvSpPr>
          <p:spPr>
            <a:xfrm>
              <a:off x="3277930" y="3793486"/>
              <a:ext cx="2318786" cy="528581"/>
            </a:xfrm>
            <a:prstGeom prst="rect">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Arial"/>
                  <a:ea typeface="+mn-ea"/>
                  <a:cs typeface="+mn-cs"/>
                </a:rPr>
                <a:t>Mirv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a:ea typeface="+mn-ea"/>
                  <a:cs typeface="+mn-cs"/>
                </a:rPr>
                <a:t>6 mg/kg</a:t>
              </a:r>
              <a:r>
                <a:rPr kumimoji="0" lang="en-US" sz="1050" b="0" i="0" u="none" strike="noStrike" kern="1200" cap="none" spc="0" normalizeH="0" baseline="30000" noProof="0">
                  <a:ln>
                    <a:noFill/>
                  </a:ln>
                  <a:solidFill>
                    <a:srgbClr val="FFFFFF"/>
                  </a:solidFill>
                  <a:effectLst/>
                  <a:uLnTx/>
                  <a:uFillTx/>
                  <a:latin typeface="Arial"/>
                  <a:ea typeface="+mn-ea"/>
                  <a:cs typeface="+mn-cs"/>
                </a:rPr>
                <a:t>a</a:t>
              </a:r>
              <a:r>
                <a:rPr kumimoji="0" lang="en-US" sz="1050" b="0" i="0" u="none" strike="noStrike" kern="1200" cap="none" spc="0" normalizeH="0" baseline="0" noProof="0">
                  <a:ln>
                    <a:noFill/>
                  </a:ln>
                  <a:solidFill>
                    <a:srgbClr val="FFFFFF"/>
                  </a:solidFill>
                  <a:effectLst/>
                  <a:uLnTx/>
                  <a:uFillTx/>
                  <a:latin typeface="Arial"/>
                  <a:ea typeface="+mn-ea"/>
                  <a:cs typeface="+mn-cs"/>
                </a:rPr>
                <a:t> q3w IV</a:t>
              </a:r>
            </a:p>
          </p:txBody>
        </p:sp>
        <p:sp>
          <p:nvSpPr>
            <p:cNvPr id="12" name="Oval 11">
              <a:extLst>
                <a:ext uri="{FF2B5EF4-FFF2-40B4-BE49-F238E27FC236}">
                  <a16:creationId xmlns:a16="http://schemas.microsoft.com/office/drawing/2014/main" id="{47922A33-E59E-FDBB-1452-05124CCE258B}"/>
                </a:ext>
              </a:extLst>
            </p:cNvPr>
            <p:cNvSpPr/>
            <p:nvPr/>
          </p:nvSpPr>
          <p:spPr>
            <a:xfrm>
              <a:off x="2047875" y="3976730"/>
              <a:ext cx="737100" cy="737100"/>
            </a:xfrm>
            <a:prstGeom prst="ellipse">
              <a:avLst/>
            </a:prstGeom>
            <a:solidFill>
              <a:schemeClr val="accent6"/>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Total Patients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25" b="0" i="0" u="none" strike="noStrike" kern="1200" cap="none" spc="0" normalizeH="0" baseline="0" noProof="0" dirty="0">
                  <a:ln>
                    <a:noFill/>
                  </a:ln>
                  <a:solidFill>
                    <a:srgbClr val="000000"/>
                  </a:solidFill>
                  <a:effectLst/>
                  <a:uLnTx/>
                  <a:uFillTx/>
                  <a:latin typeface="Arial"/>
                  <a:ea typeface="+mn-ea"/>
                  <a:cs typeface="+mn-cs"/>
                </a:rPr>
                <a:t>N=453</a:t>
              </a:r>
            </a:p>
          </p:txBody>
        </p:sp>
        <p:sp>
          <p:nvSpPr>
            <p:cNvPr id="13" name="Rectangle 12">
              <a:extLst>
                <a:ext uri="{FF2B5EF4-FFF2-40B4-BE49-F238E27FC236}">
                  <a16:creationId xmlns:a16="http://schemas.microsoft.com/office/drawing/2014/main" id="{6B43F358-C913-CD2B-4ADB-245DFE9032F5}"/>
                </a:ext>
              </a:extLst>
            </p:cNvPr>
            <p:cNvSpPr/>
            <p:nvPr/>
          </p:nvSpPr>
          <p:spPr>
            <a:xfrm>
              <a:off x="3278712" y="4393103"/>
              <a:ext cx="2318004" cy="528066"/>
            </a:xfrm>
            <a:prstGeom prst="rect">
              <a:avLst/>
            </a:prstGeom>
            <a:solidFill>
              <a:srgbClr val="4473C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Arial"/>
                  <a:ea typeface="+mn-ea"/>
                  <a:cs typeface="+mn-cs"/>
                </a:rPr>
                <a:t>IC Chemo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a:ea typeface="+mn-ea"/>
                  <a:cs typeface="+mn-cs"/>
                </a:rPr>
                <a:t>Paclitaxel, PLD, or topotecan</a:t>
              </a:r>
            </a:p>
          </p:txBody>
        </p:sp>
        <p:cxnSp>
          <p:nvCxnSpPr>
            <p:cNvPr id="14" name="Connector: Elbow 13">
              <a:extLst>
                <a:ext uri="{FF2B5EF4-FFF2-40B4-BE49-F238E27FC236}">
                  <a16:creationId xmlns:a16="http://schemas.microsoft.com/office/drawing/2014/main" id="{AC8EE32E-4C1B-8855-A3A1-065E70B3C61C}"/>
                </a:ext>
              </a:extLst>
            </p:cNvPr>
            <p:cNvCxnSpPr>
              <a:cxnSpLocks/>
              <a:endCxn id="13" idx="1"/>
            </p:cNvCxnSpPr>
            <p:nvPr/>
          </p:nvCxnSpPr>
          <p:spPr>
            <a:xfrm>
              <a:off x="2735644" y="4345280"/>
              <a:ext cx="543069" cy="311856"/>
            </a:xfrm>
            <a:prstGeom prst="bentConnector3">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5" name="Connector: Elbow 14">
              <a:extLst>
                <a:ext uri="{FF2B5EF4-FFF2-40B4-BE49-F238E27FC236}">
                  <a16:creationId xmlns:a16="http://schemas.microsoft.com/office/drawing/2014/main" id="{CAD0505A-3B10-02C4-24F9-56E7AEFFF8E2}"/>
                </a:ext>
              </a:extLst>
            </p:cNvPr>
            <p:cNvCxnSpPr>
              <a:cxnSpLocks/>
              <a:endCxn id="11" idx="1"/>
            </p:cNvCxnSpPr>
            <p:nvPr/>
          </p:nvCxnSpPr>
          <p:spPr>
            <a:xfrm flipV="1">
              <a:off x="2735644" y="4057776"/>
              <a:ext cx="542287" cy="287504"/>
            </a:xfrm>
            <a:prstGeom prst="bentConnector3">
              <a:avLst>
                <a:gd name="adj1" fmla="val 50000"/>
              </a:avLst>
            </a:prstGeom>
            <a:ln>
              <a:tailEnd type="triangle"/>
            </a:ln>
          </p:spPr>
          <p:style>
            <a:lnRef idx="2">
              <a:schemeClr val="accent6"/>
            </a:lnRef>
            <a:fillRef idx="0">
              <a:schemeClr val="accent6"/>
            </a:fillRef>
            <a:effectRef idx="1">
              <a:schemeClr val="accent6"/>
            </a:effectRef>
            <a:fontRef idx="minor">
              <a:schemeClr val="tx1"/>
            </a:fontRef>
          </p:style>
        </p:cxnSp>
        <p:sp>
          <p:nvSpPr>
            <p:cNvPr id="16" name="TextBox 15">
              <a:extLst>
                <a:ext uri="{FF2B5EF4-FFF2-40B4-BE49-F238E27FC236}">
                  <a16:creationId xmlns:a16="http://schemas.microsoft.com/office/drawing/2014/main" id="{86F55193-CEE7-1C1E-8107-E77D9697F87E}"/>
                </a:ext>
              </a:extLst>
            </p:cNvPr>
            <p:cNvSpPr txBox="1"/>
            <p:nvPr/>
          </p:nvSpPr>
          <p:spPr>
            <a:xfrm>
              <a:off x="2705306" y="4339231"/>
              <a:ext cx="354848"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charset="0"/>
                  <a:ea typeface="+mn-ea"/>
                  <a:cs typeface="+mn-cs"/>
                </a:rPr>
                <a:t>1:1</a:t>
              </a:r>
            </a:p>
          </p:txBody>
        </p:sp>
        <p:sp>
          <p:nvSpPr>
            <p:cNvPr id="18" name="Rectangle 17">
              <a:extLst>
                <a:ext uri="{FF2B5EF4-FFF2-40B4-BE49-F238E27FC236}">
                  <a16:creationId xmlns:a16="http://schemas.microsoft.com/office/drawing/2014/main" id="{1BE98FDF-3CB0-8208-1FAB-F5EFA400A6EA}"/>
                </a:ext>
              </a:extLst>
            </p:cNvPr>
            <p:cNvSpPr/>
            <p:nvPr/>
          </p:nvSpPr>
          <p:spPr>
            <a:xfrm>
              <a:off x="2063354" y="1888448"/>
              <a:ext cx="3517790" cy="2571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Phase 3 Trial</a:t>
              </a:r>
            </a:p>
          </p:txBody>
        </p:sp>
        <p:sp>
          <p:nvSpPr>
            <p:cNvPr id="25" name="Rectangle 24">
              <a:extLst>
                <a:ext uri="{FF2B5EF4-FFF2-40B4-BE49-F238E27FC236}">
                  <a16:creationId xmlns:a16="http://schemas.microsoft.com/office/drawing/2014/main" id="{BFCFE802-1D68-333D-9F39-4D61E13105C4}"/>
                </a:ext>
              </a:extLst>
            </p:cNvPr>
            <p:cNvSpPr/>
            <p:nvPr/>
          </p:nvSpPr>
          <p:spPr>
            <a:xfrm>
              <a:off x="1931739" y="3620265"/>
              <a:ext cx="1303301" cy="2571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a:ln>
                    <a:noFill/>
                  </a:ln>
                  <a:solidFill>
                    <a:srgbClr val="FF0000"/>
                  </a:solidFill>
                  <a:effectLst/>
                  <a:uLnTx/>
                  <a:uFillTx/>
                  <a:latin typeface="Arial"/>
                  <a:ea typeface="+mn-ea"/>
                  <a:cs typeface="+mn-cs"/>
                </a:rPr>
                <a:t>Mirv: FR</a:t>
              </a:r>
              <a:r>
                <a:rPr kumimoji="0" lang="el-GR" sz="825" b="1" i="0" u="none" strike="noStrike" kern="1200" cap="none" spc="0" normalizeH="0" baseline="0" noProof="0">
                  <a:ln>
                    <a:noFill/>
                  </a:ln>
                  <a:solidFill>
                    <a:srgbClr val="FF0000"/>
                  </a:solidFill>
                  <a:effectLst/>
                  <a:uLnTx/>
                  <a:uFillTx/>
                  <a:latin typeface="Arial"/>
                  <a:ea typeface="+mn-ea"/>
                  <a:cs typeface="+mn-cs"/>
                </a:rPr>
                <a:t>α</a:t>
              </a:r>
              <a:r>
                <a:rPr kumimoji="0" lang="en-US" sz="825" b="1" i="0" u="none" strike="noStrike" kern="1200" cap="none" spc="0" normalizeH="0" baseline="0" noProof="0">
                  <a:ln>
                    <a:noFill/>
                  </a:ln>
                  <a:solidFill>
                    <a:srgbClr val="FF0000"/>
                  </a:solidFill>
                  <a:effectLst/>
                  <a:uLnTx/>
                  <a:uFillTx/>
                  <a:latin typeface="Arial"/>
                  <a:ea typeface="+mn-ea"/>
                  <a:cs typeface="+mn-cs"/>
                </a:rPr>
                <a:t>-directed ADC with </a:t>
              </a:r>
              <a:r>
                <a:rPr kumimoji="0" lang="en-US" sz="825" b="1" i="0" u="none" strike="noStrike" kern="1200" cap="none" spc="0" normalizeH="0" baseline="0" noProof="0" err="1">
                  <a:ln>
                    <a:noFill/>
                  </a:ln>
                  <a:solidFill>
                    <a:srgbClr val="FF0000"/>
                  </a:solidFill>
                  <a:effectLst/>
                  <a:uLnTx/>
                  <a:uFillTx/>
                  <a:latin typeface="Arial"/>
                  <a:ea typeface="+mn-ea"/>
                  <a:cs typeface="+mn-cs"/>
                </a:rPr>
                <a:t>maytansinoid</a:t>
              </a:r>
              <a:r>
                <a:rPr kumimoji="0" lang="en-US" sz="825" b="1" i="0" u="none" strike="noStrike" kern="1200" cap="none" spc="0" normalizeH="0" baseline="0" noProof="0">
                  <a:ln>
                    <a:noFill/>
                  </a:ln>
                  <a:solidFill>
                    <a:srgbClr val="FF0000"/>
                  </a:solidFill>
                  <a:effectLst/>
                  <a:uLnTx/>
                  <a:uFillTx/>
                  <a:latin typeface="Arial"/>
                  <a:ea typeface="+mn-ea"/>
                  <a:cs typeface="+mn-cs"/>
                </a:rPr>
                <a:t> DM4 payload</a:t>
              </a:r>
            </a:p>
          </p:txBody>
        </p:sp>
      </p:grpSp>
    </p:spTree>
    <p:extLst>
      <p:ext uri="{BB962C8B-B14F-4D97-AF65-F5344CB8AC3E}">
        <p14:creationId xmlns:p14="http://schemas.microsoft.com/office/powerpoint/2010/main" val="12706135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39E09-55CC-5DE2-2E39-5FBEEBA1E3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AFE85D-A96C-0118-8115-AFD28F9B4B02}"/>
              </a:ext>
            </a:extLst>
          </p:cNvPr>
          <p:cNvSpPr>
            <a:spLocks noGrp="1"/>
          </p:cNvSpPr>
          <p:nvPr>
            <p:ph type="title"/>
          </p:nvPr>
        </p:nvSpPr>
        <p:spPr/>
        <p:txBody>
          <a:bodyPr/>
          <a:lstStyle/>
          <a:p>
            <a:pPr algn="ctr"/>
            <a:r>
              <a:rPr lang="en-US" sz="2600" dirty="0"/>
              <a:t>MIRASOL: Phase 3 Trial of Mirv in FR</a:t>
            </a:r>
            <a:r>
              <a:rPr lang="el-GR" sz="2600" dirty="0"/>
              <a:t>α</a:t>
            </a:r>
            <a:r>
              <a:rPr lang="en-US" sz="2600" dirty="0"/>
              <a:t>-High PROC</a:t>
            </a:r>
            <a:br>
              <a:rPr lang="en-US" dirty="0"/>
            </a:br>
            <a:r>
              <a:rPr lang="en-US" sz="1650" dirty="0">
                <a:latin typeface="+mn-lt"/>
              </a:rPr>
              <a:t>Key Efficacy and Safety</a:t>
            </a:r>
            <a:r>
              <a:rPr lang="en-US" sz="1650" baseline="30000" dirty="0">
                <a:latin typeface="+mn-lt"/>
              </a:rPr>
              <a:t>1-4</a:t>
            </a:r>
            <a:endParaRPr lang="en-US" sz="1650" dirty="0">
              <a:latin typeface="+mn-lt"/>
            </a:endParaRPr>
          </a:p>
        </p:txBody>
      </p:sp>
      <p:sp>
        <p:nvSpPr>
          <p:cNvPr id="5" name="Text Placeholder 4">
            <a:extLst>
              <a:ext uri="{FF2B5EF4-FFF2-40B4-BE49-F238E27FC236}">
                <a16:creationId xmlns:a16="http://schemas.microsoft.com/office/drawing/2014/main" id="{44D53FF7-67D7-27AB-7DEC-F81F15CC21FE}"/>
              </a:ext>
            </a:extLst>
          </p:cNvPr>
          <p:cNvSpPr>
            <a:spLocks noGrp="1"/>
          </p:cNvSpPr>
          <p:nvPr>
            <p:ph type="body" sz="quarter" idx="10"/>
          </p:nvPr>
        </p:nvSpPr>
        <p:spPr>
          <a:xfrm>
            <a:off x="1917240" y="6096427"/>
            <a:ext cx="4178760" cy="449129"/>
          </a:xfrm>
        </p:spPr>
        <p:txBody>
          <a:bodyPr/>
          <a:lstStyle/>
          <a:p>
            <a:pPr>
              <a:lnSpc>
                <a:spcPct val="90000"/>
              </a:lnSpc>
              <a:spcBef>
                <a:spcPts val="0"/>
              </a:spcBef>
            </a:pPr>
            <a:endParaRPr lang="en-US" dirty="0"/>
          </a:p>
          <a:p>
            <a:pPr>
              <a:lnSpc>
                <a:spcPct val="90000"/>
              </a:lnSpc>
              <a:spcBef>
                <a:spcPts val="0"/>
              </a:spcBef>
            </a:pPr>
            <a:r>
              <a:rPr lang="da-DK" b="1" dirty="0">
                <a:sym typeface="Symbol" pitchFamily="2" charset="2"/>
              </a:rPr>
              <a:t>1. </a:t>
            </a:r>
            <a:r>
              <a:rPr lang="da-DK" dirty="0">
                <a:sym typeface="Symbol" pitchFamily="2" charset="2"/>
              </a:rPr>
              <a:t>Moore K, et al. </a:t>
            </a:r>
            <a:r>
              <a:rPr lang="da-DK" i="1" dirty="0">
                <a:sym typeface="Symbol" pitchFamily="2" charset="2"/>
              </a:rPr>
              <a:t>N Engl J Med. </a:t>
            </a:r>
            <a:r>
              <a:rPr lang="da-DK" dirty="0">
                <a:sym typeface="Symbol" pitchFamily="2" charset="2"/>
              </a:rPr>
              <a:t>2023;389(23):2162-2174. </a:t>
            </a:r>
            <a:r>
              <a:rPr lang="da-DK" b="1" dirty="0">
                <a:sym typeface="Symbol" pitchFamily="2" charset="2"/>
              </a:rPr>
              <a:t>2. </a:t>
            </a:r>
            <a:r>
              <a:rPr lang="en-US" dirty="0">
                <a:sym typeface="Symbol" pitchFamily="2" charset="2"/>
              </a:rPr>
              <a:t>Van Gorp T, et al. SGO 2025. Abstract 939696. </a:t>
            </a:r>
            <a:r>
              <a:rPr lang="en-US" b="1" dirty="0">
                <a:sym typeface="Symbol" pitchFamily="2" charset="2"/>
              </a:rPr>
              <a:t>3. </a:t>
            </a:r>
            <a:r>
              <a:rPr lang="en-US" dirty="0"/>
              <a:t>Moore KN, et al. ESMO 2025. Abstract 1068P. 4. Mirvetuximab soravtansine-</a:t>
            </a:r>
            <a:r>
              <a:rPr lang="en-US" dirty="0" err="1"/>
              <a:t>gynx</a:t>
            </a:r>
            <a:r>
              <a:rPr lang="en-US" dirty="0"/>
              <a:t>. Prescribing Information. </a:t>
            </a:r>
            <a:r>
              <a:rPr lang="en-US" dirty="0" err="1"/>
              <a:t>ImmunoGen</a:t>
            </a:r>
            <a:r>
              <a:rPr lang="en-US" dirty="0"/>
              <a:t>; 2024. </a:t>
            </a:r>
          </a:p>
        </p:txBody>
      </p:sp>
      <p:graphicFrame>
        <p:nvGraphicFramePr>
          <p:cNvPr id="32" name="Content Placeholder 27">
            <a:extLst>
              <a:ext uri="{FF2B5EF4-FFF2-40B4-BE49-F238E27FC236}">
                <a16:creationId xmlns:a16="http://schemas.microsoft.com/office/drawing/2014/main" id="{2FEDB570-1975-BAFD-4B97-5CD0090754A1}"/>
              </a:ext>
            </a:extLst>
          </p:cNvPr>
          <p:cNvGraphicFramePr>
            <a:graphicFrameLocks/>
          </p:cNvGraphicFramePr>
          <p:nvPr/>
        </p:nvGraphicFramePr>
        <p:xfrm>
          <a:off x="6296862" y="3220202"/>
          <a:ext cx="4321034" cy="2220745"/>
        </p:xfrm>
        <a:graphic>
          <a:graphicData uri="http://schemas.openxmlformats.org/drawingml/2006/table">
            <a:tbl>
              <a:tblPr firstRow="1" bandRow="1"/>
              <a:tblGrid>
                <a:gridCol w="1462504">
                  <a:extLst>
                    <a:ext uri="{9D8B030D-6E8A-4147-A177-3AD203B41FA5}">
                      <a16:colId xmlns:a16="http://schemas.microsoft.com/office/drawing/2014/main" val="20000"/>
                    </a:ext>
                  </a:extLst>
                </a:gridCol>
                <a:gridCol w="1429265">
                  <a:extLst>
                    <a:ext uri="{9D8B030D-6E8A-4147-A177-3AD203B41FA5}">
                      <a16:colId xmlns:a16="http://schemas.microsoft.com/office/drawing/2014/main" val="4274199282"/>
                    </a:ext>
                  </a:extLst>
                </a:gridCol>
                <a:gridCol w="1429265">
                  <a:extLst>
                    <a:ext uri="{9D8B030D-6E8A-4147-A177-3AD203B41FA5}">
                      <a16:colId xmlns:a16="http://schemas.microsoft.com/office/drawing/2014/main" val="2702655561"/>
                    </a:ext>
                  </a:extLst>
                </a:gridCol>
              </a:tblGrid>
              <a:tr h="397741">
                <a:tc>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r>
                        <a:rPr lang="en-US" sz="800" b="1" dirty="0">
                          <a:solidFill>
                            <a:schemeClr val="tx1"/>
                          </a:solidFill>
                        </a:rPr>
                        <a:t>Safety Summary, n (%)</a:t>
                      </a:r>
                      <a:endParaRPr lang="en-US" sz="800" b="1" dirty="0">
                        <a:solidFill>
                          <a:schemeClr val="tx1"/>
                        </a:solidFill>
                        <a:latin typeface="+mn-lt"/>
                      </a:endParaRPr>
                    </a:p>
                  </a:txBody>
                  <a:tcPr marL="81000" marR="18288" marT="13716" marB="13716"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pPr algn="ctr"/>
                      <a:r>
                        <a:rPr lang="en-US" sz="800" b="1" dirty="0" err="1">
                          <a:solidFill>
                            <a:schemeClr val="bg1"/>
                          </a:solidFill>
                        </a:rPr>
                        <a:t>Mirv</a:t>
                      </a:r>
                      <a:r>
                        <a:rPr lang="en-US" sz="800" b="1" dirty="0">
                          <a:solidFill>
                            <a:schemeClr val="bg1"/>
                          </a:solidFill>
                        </a:rPr>
                        <a:t> </a:t>
                      </a:r>
                    </a:p>
                    <a:p>
                      <a:pPr algn="ctr"/>
                      <a:r>
                        <a:rPr lang="en-US" sz="800" b="1" dirty="0">
                          <a:solidFill>
                            <a:schemeClr val="bg1"/>
                          </a:solidFill>
                        </a:rPr>
                        <a:t>(n=218)</a:t>
                      </a:r>
                    </a:p>
                  </a:txBody>
                  <a:tcPr marL="18288" marR="18288" marT="13716" marB="1371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pPr algn="ctr"/>
                      <a:r>
                        <a:rPr lang="en-US" sz="800" b="1">
                          <a:solidFill>
                            <a:schemeClr val="bg1"/>
                          </a:solidFill>
                        </a:rPr>
                        <a:t>IC Chemo </a:t>
                      </a:r>
                    </a:p>
                    <a:p>
                      <a:pPr algn="ctr"/>
                      <a:r>
                        <a:rPr lang="en-US" sz="800" b="1">
                          <a:solidFill>
                            <a:schemeClr val="bg1"/>
                          </a:solidFill>
                        </a:rPr>
                        <a:t>(n=207)</a:t>
                      </a:r>
                    </a:p>
                  </a:txBody>
                  <a:tcPr marL="18288" marR="18288" marT="13716" marB="13716"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3C5"/>
                    </a:solidFill>
                  </a:tcPr>
                </a:tc>
                <a:extLst>
                  <a:ext uri="{0D108BD9-81ED-4DB2-BD59-A6C34878D82A}">
                    <a16:rowId xmlns:a16="http://schemas.microsoft.com/office/drawing/2014/main" val="2973427671"/>
                  </a:ext>
                </a:extLst>
              </a:tr>
              <a:tr h="266661">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r>
                        <a:rPr lang="en-US" sz="1000" b="1" dirty="0">
                          <a:solidFill>
                            <a:schemeClr val="tx1"/>
                          </a:solidFill>
                        </a:rPr>
                        <a:t>Any TEAE, n (%)</a:t>
                      </a:r>
                      <a:endParaRPr lang="en-US" sz="1000" b="1" dirty="0">
                        <a:solidFill>
                          <a:schemeClr val="tx1"/>
                        </a:solidFill>
                        <a:latin typeface="+mn-lt"/>
                      </a:endParaRPr>
                    </a:p>
                  </a:txBody>
                  <a:tcPr marL="81000" marR="18288" marT="13716" marB="13716" anchor="ct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EEF3"/>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US" sz="1000">
                          <a:solidFill>
                            <a:schemeClr val="tx1"/>
                          </a:solidFill>
                        </a:rPr>
                        <a:t>211 (97)</a:t>
                      </a:r>
                      <a:endParaRPr lang="en-US" sz="1000">
                        <a:solidFill>
                          <a:schemeClr val="tx1"/>
                        </a:solidFill>
                        <a:latin typeface="+mn-lt"/>
                      </a:endParaRPr>
                    </a:p>
                  </a:txBody>
                  <a:tcPr marL="18288" marR="18288" marT="13716" marB="1371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EEF3"/>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US" sz="1000">
                          <a:solidFill>
                            <a:schemeClr val="tx1"/>
                          </a:solidFill>
                        </a:rPr>
                        <a:t>194 (94)</a:t>
                      </a:r>
                      <a:endParaRPr lang="en-US" sz="1000">
                        <a:solidFill>
                          <a:schemeClr val="tx1"/>
                        </a:solidFill>
                        <a:latin typeface="+mn-lt"/>
                      </a:endParaRPr>
                    </a:p>
                  </a:txBody>
                  <a:tcPr marL="18288" marR="18288" marT="13716" marB="13716" anchor="ctr">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EEF3"/>
                    </a:solidFill>
                  </a:tcPr>
                </a:tc>
                <a:extLst>
                  <a:ext uri="{0D108BD9-81ED-4DB2-BD59-A6C34878D82A}">
                    <a16:rowId xmlns:a16="http://schemas.microsoft.com/office/drawing/2014/main" val="1269893593"/>
                  </a:ext>
                </a:extLst>
              </a:tr>
              <a:tr h="266661">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169863" indent="0"/>
                      <a:r>
                        <a:rPr lang="en-US" sz="1000" dirty="0">
                          <a:solidFill>
                            <a:schemeClr val="tx1"/>
                          </a:solidFill>
                        </a:rPr>
                        <a:t>Grade 3+ TEAE</a:t>
                      </a:r>
                      <a:endParaRPr lang="en-US" sz="1000" dirty="0">
                        <a:solidFill>
                          <a:schemeClr val="tx1"/>
                        </a:solidFill>
                        <a:latin typeface="+mn-lt"/>
                      </a:endParaRPr>
                    </a:p>
                  </a:txBody>
                  <a:tcPr marL="27000" marR="0" marT="0" marB="13716"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indent="0" algn="ctr"/>
                      <a:r>
                        <a:rPr lang="en-US" sz="1000" dirty="0">
                          <a:solidFill>
                            <a:schemeClr val="tx1"/>
                          </a:solidFill>
                        </a:rPr>
                        <a:t>97 (44)</a:t>
                      </a:r>
                      <a:endParaRPr lang="en-US" sz="1000" dirty="0">
                        <a:solidFill>
                          <a:schemeClr val="tx1"/>
                        </a:solidFill>
                        <a:latin typeface="+mn-lt"/>
                      </a:endParaRPr>
                    </a:p>
                  </a:txBody>
                  <a:tcPr marL="18288" marR="18288" marT="13716" marB="1371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indent="0" algn="ctr"/>
                      <a:r>
                        <a:rPr lang="en-US" sz="1000">
                          <a:solidFill>
                            <a:schemeClr val="tx1"/>
                          </a:solidFill>
                        </a:rPr>
                        <a:t>113 (55)</a:t>
                      </a:r>
                      <a:endParaRPr lang="en-US" sz="1000">
                        <a:solidFill>
                          <a:schemeClr val="tx1"/>
                        </a:solidFill>
                        <a:latin typeface="+mn-lt"/>
                      </a:endParaRPr>
                    </a:p>
                  </a:txBody>
                  <a:tcPr marL="18288" marR="18288" marT="13716" marB="13716"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27820385"/>
                  </a:ext>
                </a:extLst>
              </a:tr>
              <a:tr h="266661">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169545" indent="0"/>
                      <a:r>
                        <a:rPr lang="en-US" sz="1000">
                          <a:solidFill>
                            <a:schemeClr val="tx1"/>
                          </a:solidFill>
                        </a:rPr>
                        <a:t>Any SAE</a:t>
                      </a:r>
                      <a:endParaRPr lang="en-US" sz="1000" strike="sngStrike">
                        <a:solidFill>
                          <a:schemeClr val="tx1"/>
                        </a:solidFill>
                        <a:highlight>
                          <a:srgbClr val="FFFF00"/>
                        </a:highlight>
                        <a:latin typeface="+mn-lt"/>
                      </a:endParaRPr>
                    </a:p>
                  </a:txBody>
                  <a:tcPr marL="27000" marR="0" marT="0" marB="13716"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EEF3"/>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indent="0" algn="ctr">
                        <a:tabLst/>
                      </a:pPr>
                      <a:r>
                        <a:rPr lang="en-US" sz="1000" dirty="0">
                          <a:solidFill>
                            <a:schemeClr val="tx1"/>
                          </a:solidFill>
                        </a:rPr>
                        <a:t>55 (25)</a:t>
                      </a:r>
                      <a:endParaRPr lang="en-US" sz="1000" dirty="0">
                        <a:solidFill>
                          <a:schemeClr val="tx1"/>
                        </a:solidFill>
                        <a:latin typeface="+mn-lt"/>
                      </a:endParaRPr>
                    </a:p>
                  </a:txBody>
                  <a:tcPr marL="18288" marR="18288" marT="13716" marB="1371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EEF3"/>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indent="0" algn="ctr"/>
                      <a:r>
                        <a:rPr lang="en-US" sz="1000" dirty="0">
                          <a:solidFill>
                            <a:schemeClr val="tx1"/>
                          </a:solidFill>
                        </a:rPr>
                        <a:t>69 (33)</a:t>
                      </a:r>
                      <a:endParaRPr lang="en-US" sz="1000" dirty="0">
                        <a:solidFill>
                          <a:schemeClr val="tx1"/>
                        </a:solidFill>
                        <a:latin typeface="+mn-lt"/>
                      </a:endParaRPr>
                    </a:p>
                  </a:txBody>
                  <a:tcPr marL="18288" marR="18288" marT="13716" marB="13716"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EEF3"/>
                    </a:solidFill>
                  </a:tcPr>
                </a:tc>
                <a:extLst>
                  <a:ext uri="{0D108BD9-81ED-4DB2-BD59-A6C34878D82A}">
                    <a16:rowId xmlns:a16="http://schemas.microsoft.com/office/drawing/2014/main" val="1175259735"/>
                  </a:ext>
                </a:extLst>
              </a:tr>
              <a:tr h="266661">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169545" indent="0"/>
                      <a:r>
                        <a:rPr lang="en-US" sz="1000" dirty="0">
                          <a:solidFill>
                            <a:schemeClr val="tx1"/>
                          </a:solidFill>
                        </a:rPr>
                        <a:t>Death</a:t>
                      </a:r>
                      <a:endParaRPr lang="en-US" sz="1000" dirty="0">
                        <a:solidFill>
                          <a:schemeClr val="tx1"/>
                        </a:solidFill>
                        <a:latin typeface="+mn-lt"/>
                      </a:endParaRPr>
                    </a:p>
                  </a:txBody>
                  <a:tcPr marL="27000" marR="0" marT="0" marB="13716"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indent="0" algn="ctr"/>
                      <a:r>
                        <a:rPr lang="en-US" sz="1000" dirty="0">
                          <a:solidFill>
                            <a:schemeClr val="tx1"/>
                          </a:solidFill>
                        </a:rPr>
                        <a:t>9 (4)</a:t>
                      </a:r>
                      <a:endParaRPr lang="en-US" sz="1000" dirty="0">
                        <a:solidFill>
                          <a:schemeClr val="tx1"/>
                        </a:solidFill>
                        <a:latin typeface="+mn-lt"/>
                      </a:endParaRPr>
                    </a:p>
                  </a:txBody>
                  <a:tcPr marL="18288" marR="18288" marT="13716" marB="1371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indent="0" algn="ctr"/>
                      <a:r>
                        <a:rPr lang="en-US" sz="1000" dirty="0">
                          <a:solidFill>
                            <a:schemeClr val="tx1"/>
                          </a:solidFill>
                        </a:rPr>
                        <a:t>11 (5)</a:t>
                      </a:r>
                      <a:endParaRPr lang="en-US" sz="1000" dirty="0">
                        <a:solidFill>
                          <a:schemeClr val="tx1"/>
                        </a:solidFill>
                        <a:latin typeface="+mn-lt"/>
                      </a:endParaRPr>
                    </a:p>
                  </a:txBody>
                  <a:tcPr marL="18288" marR="18288" marT="13716" marB="13716"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84612984"/>
                  </a:ext>
                </a:extLst>
              </a:tr>
              <a:tr h="378180">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169545" indent="0"/>
                      <a:r>
                        <a:rPr lang="en-US" sz="1000">
                          <a:solidFill>
                            <a:schemeClr val="tx1"/>
                          </a:solidFill>
                          <a:latin typeface="+mn-lt"/>
                        </a:rPr>
                        <a:t>TEAEs leading to death</a:t>
                      </a:r>
                    </a:p>
                  </a:txBody>
                  <a:tcPr marL="27000" marR="0" marT="0" marB="13716"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EEF3"/>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indent="0" algn="ctr"/>
                      <a:r>
                        <a:rPr lang="en-US" sz="1000">
                          <a:solidFill>
                            <a:schemeClr val="tx1"/>
                          </a:solidFill>
                          <a:latin typeface="+mn-lt"/>
                        </a:rPr>
                        <a:t>4 (2)</a:t>
                      </a:r>
                    </a:p>
                  </a:txBody>
                  <a:tcPr marL="18288" marR="18288" marT="13716" marB="1371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EEF3"/>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indent="0" algn="ctr"/>
                      <a:r>
                        <a:rPr lang="en-US" sz="1000" dirty="0">
                          <a:solidFill>
                            <a:schemeClr val="tx1"/>
                          </a:solidFill>
                          <a:latin typeface="+mn-lt"/>
                        </a:rPr>
                        <a:t>5 (2)</a:t>
                      </a:r>
                    </a:p>
                  </a:txBody>
                  <a:tcPr marL="18288" marR="18288" marT="13716" marB="13716"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EEF3"/>
                    </a:solidFill>
                  </a:tcPr>
                </a:tc>
                <a:extLst>
                  <a:ext uri="{0D108BD9-81ED-4DB2-BD59-A6C34878D82A}">
                    <a16:rowId xmlns:a16="http://schemas.microsoft.com/office/drawing/2014/main" val="1933232653"/>
                  </a:ext>
                </a:extLst>
              </a:tr>
              <a:tr h="378180">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169545" indent="0"/>
                      <a:r>
                        <a:rPr lang="en-US" sz="1000">
                          <a:solidFill>
                            <a:schemeClr val="tx1"/>
                          </a:solidFill>
                          <a:latin typeface="+mn-lt"/>
                        </a:rPr>
                        <a:t>TRAEs leading to death</a:t>
                      </a:r>
                    </a:p>
                  </a:txBody>
                  <a:tcPr marL="27000" marR="0" marT="0" marB="13716"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indent="0" algn="ctr"/>
                      <a:r>
                        <a:rPr lang="en-US" sz="1000">
                          <a:solidFill>
                            <a:schemeClr val="tx1"/>
                          </a:solidFill>
                          <a:latin typeface="+mn-lt"/>
                        </a:rPr>
                        <a:t>0</a:t>
                      </a:r>
                    </a:p>
                  </a:txBody>
                  <a:tcPr marL="18288" marR="18288" marT="13716" marB="1371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indent="0" algn="ctr"/>
                      <a:r>
                        <a:rPr lang="en-US" sz="1000" dirty="0">
                          <a:solidFill>
                            <a:schemeClr val="tx1"/>
                          </a:solidFill>
                          <a:latin typeface="+mn-lt"/>
                        </a:rPr>
                        <a:t>1 (&lt;1)</a:t>
                      </a:r>
                    </a:p>
                  </a:txBody>
                  <a:tcPr marL="18288" marR="18288" marT="13716" marB="13716"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43962000"/>
                  </a:ext>
                </a:extLst>
              </a:tr>
            </a:tbl>
          </a:graphicData>
        </a:graphic>
      </p:graphicFrame>
      <p:graphicFrame>
        <p:nvGraphicFramePr>
          <p:cNvPr id="35" name="Table 34">
            <a:extLst>
              <a:ext uri="{FF2B5EF4-FFF2-40B4-BE49-F238E27FC236}">
                <a16:creationId xmlns:a16="http://schemas.microsoft.com/office/drawing/2014/main" id="{FD9C98C4-571A-EEB5-392C-FA4D458C9448}"/>
              </a:ext>
            </a:extLst>
          </p:cNvPr>
          <p:cNvGraphicFramePr>
            <a:graphicFrameLocks noGrp="1"/>
          </p:cNvGraphicFramePr>
          <p:nvPr/>
        </p:nvGraphicFramePr>
        <p:xfrm>
          <a:off x="6309386" y="1889307"/>
          <a:ext cx="4321034" cy="1736144"/>
        </p:xfrm>
        <a:graphic>
          <a:graphicData uri="http://schemas.openxmlformats.org/drawingml/2006/table">
            <a:tbl>
              <a:tblPr firstRow="1" bandRow="1"/>
              <a:tblGrid>
                <a:gridCol w="1462504">
                  <a:extLst>
                    <a:ext uri="{9D8B030D-6E8A-4147-A177-3AD203B41FA5}">
                      <a16:colId xmlns:a16="http://schemas.microsoft.com/office/drawing/2014/main" val="760381803"/>
                    </a:ext>
                  </a:extLst>
                </a:gridCol>
                <a:gridCol w="1429265">
                  <a:extLst>
                    <a:ext uri="{9D8B030D-6E8A-4147-A177-3AD203B41FA5}">
                      <a16:colId xmlns:a16="http://schemas.microsoft.com/office/drawing/2014/main" val="2029442822"/>
                    </a:ext>
                  </a:extLst>
                </a:gridCol>
                <a:gridCol w="1429265">
                  <a:extLst>
                    <a:ext uri="{9D8B030D-6E8A-4147-A177-3AD203B41FA5}">
                      <a16:colId xmlns:a16="http://schemas.microsoft.com/office/drawing/2014/main" val="3785327932"/>
                    </a:ext>
                  </a:extLst>
                </a:gridCol>
              </a:tblGrid>
              <a:tr h="398076">
                <a:tc>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r>
                        <a:rPr lang="en-US" sz="1000" dirty="0">
                          <a:solidFill>
                            <a:schemeClr val="tx1"/>
                          </a:solidFill>
                        </a:rPr>
                        <a:t>Key Efficacy</a:t>
                      </a:r>
                    </a:p>
                  </a:txBody>
                  <a:tcPr marL="68580" marR="68580"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pPr algn="ctr"/>
                      <a:r>
                        <a:rPr lang="en-US" sz="1000" b="1" dirty="0" err="1">
                          <a:solidFill>
                            <a:schemeClr val="bg1"/>
                          </a:solidFill>
                        </a:rPr>
                        <a:t>Mirv</a:t>
                      </a:r>
                      <a:r>
                        <a:rPr lang="en-US" sz="1000" b="1" dirty="0">
                          <a:solidFill>
                            <a:schemeClr val="bg1"/>
                          </a:solidFill>
                        </a:rPr>
                        <a:t> </a:t>
                      </a:r>
                    </a:p>
                    <a:p>
                      <a:pPr algn="ctr"/>
                      <a:r>
                        <a:rPr lang="en-US" sz="1000" b="1" dirty="0">
                          <a:solidFill>
                            <a:schemeClr val="bg1"/>
                          </a:solidFill>
                        </a:rPr>
                        <a:t>(n=227)</a:t>
                      </a:r>
                    </a:p>
                  </a:txBody>
                  <a:tcPr marL="18288" marR="18288" marT="13716" marB="1371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8341"/>
                    </a:solidFill>
                  </a:tcPr>
                </a:tc>
                <a:tc>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pPr algn="ctr"/>
                      <a:r>
                        <a:rPr lang="en-US" sz="1000" b="1">
                          <a:solidFill>
                            <a:schemeClr val="bg1"/>
                          </a:solidFill>
                        </a:rPr>
                        <a:t>IC Chemo </a:t>
                      </a:r>
                    </a:p>
                    <a:p>
                      <a:pPr algn="ctr"/>
                      <a:r>
                        <a:rPr lang="en-US" sz="1000" b="1">
                          <a:solidFill>
                            <a:schemeClr val="bg1"/>
                          </a:solidFill>
                        </a:rPr>
                        <a:t>(n=226)</a:t>
                      </a:r>
                    </a:p>
                  </a:txBody>
                  <a:tcPr marL="18288" marR="18288" marT="13716" marB="1371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3C5"/>
                    </a:solidFill>
                  </a:tcPr>
                </a:tc>
                <a:extLst>
                  <a:ext uri="{0D108BD9-81ED-4DB2-BD59-A6C34878D82A}">
                    <a16:rowId xmlns:a16="http://schemas.microsoft.com/office/drawing/2014/main" val="785849089"/>
                  </a:ext>
                </a:extLst>
              </a:tr>
              <a:tr h="334517">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kern="1200" baseline="0">
                          <a:solidFill>
                            <a:schemeClr val="dk1"/>
                          </a:solidFill>
                          <a:latin typeface="+mn-lt"/>
                          <a:ea typeface="+mn-ea"/>
                          <a:cs typeface="+mn-cs"/>
                        </a:rPr>
                        <a:t>mOS</a:t>
                      </a:r>
                      <a:r>
                        <a:rPr lang="en-US" sz="1000" b="0" i="0" u="none" strike="noStrike" kern="1200" baseline="0">
                          <a:solidFill>
                            <a:schemeClr val="dk1"/>
                          </a:solidFill>
                          <a:latin typeface="+mn-lt"/>
                          <a:ea typeface="+mn-ea"/>
                          <a:cs typeface="+mn-cs"/>
                        </a:rPr>
                        <a:t>, mo (95% CI)</a:t>
                      </a:r>
                    </a:p>
                  </a:txBody>
                  <a:tcPr marL="68580" marR="68580"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191B6">
                        <a:tint val="2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US" sz="1000" b="1" dirty="0"/>
                        <a:t>16.85</a:t>
                      </a:r>
                      <a:r>
                        <a:rPr lang="en-US" sz="1000" dirty="0"/>
                        <a:t> (14.36-19.78)</a:t>
                      </a:r>
                    </a:p>
                  </a:txBody>
                  <a:tcPr marL="68580" marR="68580"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191B6">
                        <a:tint val="2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US" sz="1000" b="1" i="0" u="none" strike="noStrike" kern="1200" baseline="0">
                          <a:solidFill>
                            <a:schemeClr val="dk1"/>
                          </a:solidFill>
                          <a:latin typeface="+mn-lt"/>
                          <a:ea typeface="+mn-ea"/>
                          <a:cs typeface="+mn-cs"/>
                        </a:rPr>
                        <a:t>13.34</a:t>
                      </a:r>
                      <a:r>
                        <a:rPr lang="en-US" sz="1000" b="0" i="0" u="none" strike="noStrike" kern="1200" baseline="0">
                          <a:solidFill>
                            <a:schemeClr val="dk1"/>
                          </a:solidFill>
                          <a:latin typeface="+mn-lt"/>
                          <a:ea typeface="+mn-ea"/>
                          <a:cs typeface="+mn-cs"/>
                        </a:rPr>
                        <a:t> (11.37-15.15)</a:t>
                      </a:r>
                    </a:p>
                  </a:txBody>
                  <a:tcPr marL="68580" marR="68580"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191B6">
                        <a:tint val="20000"/>
                      </a:srgbClr>
                    </a:solidFill>
                  </a:tcPr>
                </a:tc>
                <a:extLst>
                  <a:ext uri="{0D108BD9-81ED-4DB2-BD59-A6C34878D82A}">
                    <a16:rowId xmlns:a16="http://schemas.microsoft.com/office/drawing/2014/main" val="1793385635"/>
                  </a:ext>
                </a:extLst>
              </a:tr>
              <a:tr h="3345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kern="1200" baseline="0">
                          <a:solidFill>
                            <a:schemeClr val="dk1"/>
                          </a:solidFill>
                          <a:latin typeface="+mn-lt"/>
                          <a:ea typeface="+mn-ea"/>
                          <a:cs typeface="+mn-cs"/>
                        </a:rPr>
                        <a:t>mPFS</a:t>
                      </a:r>
                      <a:r>
                        <a:rPr lang="en-US" sz="1000" b="0" i="0" u="none" strike="noStrike" kern="1200" baseline="0">
                          <a:solidFill>
                            <a:schemeClr val="dk1"/>
                          </a:solidFill>
                          <a:latin typeface="+mn-lt"/>
                          <a:ea typeface="+mn-ea"/>
                          <a:cs typeface="+mn-cs"/>
                        </a:rPr>
                        <a:t>, mo (95% CI)</a:t>
                      </a:r>
                    </a:p>
                  </a:txBody>
                  <a:tcPr marL="68580" marR="68580"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1" dirty="0"/>
                        <a:t>5.59</a:t>
                      </a:r>
                      <a:r>
                        <a:rPr lang="en-US" sz="1000" dirty="0"/>
                        <a:t> (4.34-5.88)</a:t>
                      </a:r>
                    </a:p>
                  </a:txBody>
                  <a:tcPr marL="68580" marR="68580"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1" i="0" u="none" strike="noStrike" kern="1200" baseline="0" dirty="0">
                          <a:solidFill>
                            <a:schemeClr val="dk1"/>
                          </a:solidFill>
                          <a:latin typeface="+mn-lt"/>
                          <a:ea typeface="+mn-ea"/>
                          <a:cs typeface="+mn-cs"/>
                        </a:rPr>
                        <a:t>3.98</a:t>
                      </a:r>
                      <a:r>
                        <a:rPr lang="en-US" sz="1000" b="0" i="0" u="none" strike="noStrike" kern="1200" baseline="0" dirty="0">
                          <a:solidFill>
                            <a:schemeClr val="dk1"/>
                          </a:solidFill>
                          <a:latin typeface="+mn-lt"/>
                          <a:ea typeface="+mn-ea"/>
                          <a:cs typeface="+mn-cs"/>
                        </a:rPr>
                        <a:t> (2.86-4.47)</a:t>
                      </a:r>
                    </a:p>
                  </a:txBody>
                  <a:tcPr marL="68580" marR="68580"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30813699"/>
                  </a:ext>
                </a:extLst>
              </a:tr>
              <a:tr h="334517">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r>
                        <a:rPr lang="en-US" sz="1000" b="1" i="0" u="none" strike="noStrike" kern="1200" baseline="0">
                          <a:solidFill>
                            <a:schemeClr val="dk1"/>
                          </a:solidFill>
                          <a:latin typeface="+mn-lt"/>
                          <a:ea typeface="+mn-ea"/>
                          <a:cs typeface="+mn-cs"/>
                        </a:rPr>
                        <a:t>ORR, % </a:t>
                      </a:r>
                      <a:r>
                        <a:rPr lang="en-US" sz="1000" b="0" i="0" u="none" strike="noStrike" kern="1200" baseline="0">
                          <a:solidFill>
                            <a:schemeClr val="dk1"/>
                          </a:solidFill>
                          <a:latin typeface="+mn-lt"/>
                          <a:ea typeface="+mn-ea"/>
                          <a:cs typeface="+mn-cs"/>
                        </a:rPr>
                        <a:t>(95% CI)</a:t>
                      </a:r>
                    </a:p>
                  </a:txBody>
                  <a:tcPr marL="68580" marR="68580"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EEF3"/>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US" sz="1000" b="1" i="0" u="none" strike="noStrike" kern="1200" baseline="0">
                          <a:solidFill>
                            <a:schemeClr val="dk1"/>
                          </a:solidFill>
                          <a:latin typeface="+mn-lt"/>
                          <a:ea typeface="+mn-ea"/>
                          <a:cs typeface="+mn-cs"/>
                        </a:rPr>
                        <a:t>41.9 </a:t>
                      </a:r>
                      <a:r>
                        <a:rPr lang="en-US" sz="1000" b="0" i="0" u="none" strike="noStrike" kern="1200" baseline="0">
                          <a:solidFill>
                            <a:schemeClr val="dk1"/>
                          </a:solidFill>
                          <a:latin typeface="+mn-lt"/>
                          <a:ea typeface="+mn-ea"/>
                          <a:cs typeface="+mn-cs"/>
                        </a:rPr>
                        <a:t>(35.4-48.6)</a:t>
                      </a:r>
                    </a:p>
                  </a:txBody>
                  <a:tcPr marL="68580" marR="68580"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EEF3"/>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US" sz="1000" b="1" i="0" u="none" strike="noStrike" kern="1200" baseline="0" dirty="0">
                          <a:solidFill>
                            <a:schemeClr val="dk1"/>
                          </a:solidFill>
                          <a:latin typeface="+mn-lt"/>
                          <a:ea typeface="+mn-ea"/>
                          <a:cs typeface="+mn-cs"/>
                        </a:rPr>
                        <a:t>15.9 </a:t>
                      </a:r>
                      <a:r>
                        <a:rPr lang="en-US" sz="1000" b="0" i="0" u="none" strike="noStrike" kern="1200" baseline="0" dirty="0">
                          <a:solidFill>
                            <a:schemeClr val="dk1"/>
                          </a:solidFill>
                          <a:latin typeface="+mn-lt"/>
                          <a:ea typeface="+mn-ea"/>
                          <a:cs typeface="+mn-cs"/>
                        </a:rPr>
                        <a:t>(11.4-21.4)</a:t>
                      </a:r>
                    </a:p>
                  </a:txBody>
                  <a:tcPr marL="68580" marR="68580"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EEF3"/>
                    </a:solidFill>
                  </a:tcPr>
                </a:tc>
                <a:extLst>
                  <a:ext uri="{0D108BD9-81ED-4DB2-BD59-A6C34878D82A}">
                    <a16:rowId xmlns:a16="http://schemas.microsoft.com/office/drawing/2014/main" val="702206849"/>
                  </a:ext>
                </a:extLst>
              </a:tr>
              <a:tr h="334517">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r>
                        <a:rPr lang="en-US" sz="1000" b="1" i="0" u="none" strike="noStrike" kern="1200" baseline="0">
                          <a:solidFill>
                            <a:schemeClr val="dk1"/>
                          </a:solidFill>
                          <a:latin typeface="+mn-lt"/>
                          <a:ea typeface="+mn-ea"/>
                          <a:cs typeface="+mn-cs"/>
                        </a:rPr>
                        <a:t>mPFS2</a:t>
                      </a:r>
                      <a:r>
                        <a:rPr lang="en-US" sz="1000" b="0" i="0" u="none" strike="noStrike" kern="1200" baseline="0">
                          <a:solidFill>
                            <a:schemeClr val="dk1"/>
                          </a:solidFill>
                          <a:latin typeface="+mn-lt"/>
                          <a:ea typeface="+mn-ea"/>
                          <a:cs typeface="+mn-cs"/>
                        </a:rPr>
                        <a:t>, mo (95% CI)</a:t>
                      </a:r>
                    </a:p>
                  </a:txBody>
                  <a:tcPr marL="68580" marR="68580"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US" sz="1000" b="1" i="0" u="none" strike="noStrike" kern="1200" baseline="0">
                          <a:solidFill>
                            <a:schemeClr val="dk1"/>
                          </a:solidFill>
                          <a:latin typeface="+mn-lt"/>
                          <a:ea typeface="+mn-ea"/>
                          <a:cs typeface="+mn-cs"/>
                        </a:rPr>
                        <a:t>11.0 </a:t>
                      </a:r>
                      <a:r>
                        <a:rPr lang="en-US" sz="1000" b="0" i="0" u="none" strike="noStrike" kern="1200" baseline="0">
                          <a:solidFill>
                            <a:schemeClr val="dk1"/>
                          </a:solidFill>
                          <a:latin typeface="+mn-lt"/>
                          <a:ea typeface="+mn-ea"/>
                          <a:cs typeface="+mn-cs"/>
                        </a:rPr>
                        <a:t>(9.3-12.0)</a:t>
                      </a:r>
                    </a:p>
                  </a:txBody>
                  <a:tcPr marL="68580" marR="68580"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US" sz="1000" b="1" i="0" u="none" strike="noStrike" kern="1200" baseline="0" dirty="0">
                          <a:solidFill>
                            <a:schemeClr val="dk1"/>
                          </a:solidFill>
                          <a:latin typeface="+mn-lt"/>
                          <a:ea typeface="+mn-ea"/>
                          <a:cs typeface="+mn-cs"/>
                        </a:rPr>
                        <a:t>7.6 </a:t>
                      </a:r>
                      <a:r>
                        <a:rPr lang="en-US" sz="1000" b="0" i="0" u="none" strike="noStrike" kern="1200" baseline="0" dirty="0">
                          <a:solidFill>
                            <a:schemeClr val="dk1"/>
                          </a:solidFill>
                          <a:latin typeface="+mn-lt"/>
                          <a:ea typeface="+mn-ea"/>
                          <a:cs typeface="+mn-cs"/>
                        </a:rPr>
                        <a:t>(6.6-8.8)</a:t>
                      </a:r>
                    </a:p>
                  </a:txBody>
                  <a:tcPr marL="68580" marR="68580"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09764825"/>
                  </a:ext>
                </a:extLst>
              </a:tr>
            </a:tbl>
          </a:graphicData>
        </a:graphic>
      </p:graphicFrame>
      <p:sp>
        <p:nvSpPr>
          <p:cNvPr id="7" name="Slide Number Placeholder 5">
            <a:extLst>
              <a:ext uri="{FF2B5EF4-FFF2-40B4-BE49-F238E27FC236}">
                <a16:creationId xmlns:a16="http://schemas.microsoft.com/office/drawing/2014/main" id="{DDC60FE4-DC32-78CC-667F-391DB2259F5B}"/>
              </a:ext>
            </a:extLst>
          </p:cNvPr>
          <p:cNvSpPr>
            <a:spLocks noGrp="1"/>
          </p:cNvSpPr>
          <p:nvPr>
            <p:ph type="sldNum" sz="quarter" idx="4"/>
          </p:nvPr>
        </p:nvSpPr>
        <p:spPr>
          <a:xfrm>
            <a:off x="10092966" y="5748884"/>
            <a:ext cx="524933" cy="163026"/>
          </a:xfrm>
          <a:prstGeom prst="rect">
            <a:avLst/>
          </a:prstGeom>
        </p:spPr>
        <p:txBody>
          <a:bodyPr vert="horz" lIns="137160" tIns="45720" rIns="91440" bIns="45720" rtlCol="0" anchor="ctr" anchorCtr="0"/>
          <a:lstStyle>
            <a:lvl1pPr algn="l">
              <a:defRPr sz="900">
                <a:solidFill>
                  <a:schemeClr val="accent6"/>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DB2551F-0F36-184F-87EE-E0604C929E46}" type="slidenum">
              <a:rPr kumimoji="0" lang="en-US" sz="900" b="0" i="0" u="none" strike="noStrike" kern="1200" cap="none" spc="0" normalizeH="0" baseline="0" noProof="0" smtClean="0">
                <a:ln>
                  <a:noFill/>
                </a:ln>
                <a:solidFill>
                  <a:srgbClr val="F2DE9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56</a:t>
            </a:fld>
            <a:endParaRPr kumimoji="0" lang="en-US" sz="900" b="0" i="0" u="none" strike="noStrike" kern="1200" cap="none" spc="0" normalizeH="0" baseline="0" noProof="0">
              <a:ln>
                <a:noFill/>
              </a:ln>
              <a:solidFill>
                <a:srgbClr val="F2DE90"/>
              </a:solidFill>
              <a:effectLst/>
              <a:uLnTx/>
              <a:uFillTx/>
              <a:latin typeface="Arial" charset="0"/>
              <a:ea typeface="+mn-ea"/>
              <a:cs typeface="+mn-cs"/>
            </a:endParaRPr>
          </a:p>
        </p:txBody>
      </p:sp>
      <p:sp>
        <p:nvSpPr>
          <p:cNvPr id="3" name="TextBox 2">
            <a:extLst>
              <a:ext uri="{FF2B5EF4-FFF2-40B4-BE49-F238E27FC236}">
                <a16:creationId xmlns:a16="http://schemas.microsoft.com/office/drawing/2014/main" id="{71A9E2A7-10B9-2FF4-8BA9-2C7644AE6A25}"/>
              </a:ext>
            </a:extLst>
          </p:cNvPr>
          <p:cNvSpPr txBox="1"/>
          <p:nvPr/>
        </p:nvSpPr>
        <p:spPr>
          <a:xfrm>
            <a:off x="1917240" y="1311128"/>
            <a:ext cx="3282171" cy="30008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0000"/>
                </a:solidFill>
                <a:effectLst/>
                <a:uLnTx/>
                <a:uFillTx/>
                <a:latin typeface="Franklin Gothic Book" panose="020B0503020102020204"/>
                <a:ea typeface="+mn-ea"/>
                <a:cs typeface="+mn-cs"/>
              </a:rPr>
              <a:t>Overall Survival</a:t>
            </a:r>
          </a:p>
        </p:txBody>
      </p:sp>
      <p:grpSp>
        <p:nvGrpSpPr>
          <p:cNvPr id="12" name="Group 11">
            <a:extLst>
              <a:ext uri="{FF2B5EF4-FFF2-40B4-BE49-F238E27FC236}">
                <a16:creationId xmlns:a16="http://schemas.microsoft.com/office/drawing/2014/main" id="{48A0D495-14AF-E0E7-7F58-D37C21B697A7}"/>
              </a:ext>
            </a:extLst>
          </p:cNvPr>
          <p:cNvGrpSpPr/>
          <p:nvPr/>
        </p:nvGrpSpPr>
        <p:grpSpPr>
          <a:xfrm>
            <a:off x="433836" y="2278508"/>
            <a:ext cx="5817060" cy="2917959"/>
            <a:chOff x="5915566" y="1778205"/>
            <a:chExt cx="5914665" cy="2966920"/>
          </a:xfrm>
        </p:grpSpPr>
        <p:pic>
          <p:nvPicPr>
            <p:cNvPr id="13" name="Picture 12" descr="A graph of a number of patients&#10;&#10;AI-generated content may be incorrect.">
              <a:extLst>
                <a:ext uri="{FF2B5EF4-FFF2-40B4-BE49-F238E27FC236}">
                  <a16:creationId xmlns:a16="http://schemas.microsoft.com/office/drawing/2014/main" id="{26F1AFBE-2DE1-339A-7481-584253432FEF}"/>
                </a:ext>
              </a:extLst>
            </p:cNvPr>
            <p:cNvPicPr>
              <a:picLocks noChangeAspect="1"/>
            </p:cNvPicPr>
            <p:nvPr/>
          </p:nvPicPr>
          <p:blipFill>
            <a:blip r:embed="rId3"/>
            <a:stretch>
              <a:fillRect/>
            </a:stretch>
          </p:blipFill>
          <p:spPr>
            <a:xfrm>
              <a:off x="5915566" y="1784133"/>
              <a:ext cx="5437557" cy="2960992"/>
            </a:xfrm>
            <a:prstGeom prst="rect">
              <a:avLst/>
            </a:prstGeom>
          </p:spPr>
        </p:pic>
        <p:sp>
          <p:nvSpPr>
            <p:cNvPr id="14" name="Rectangle 13">
              <a:extLst>
                <a:ext uri="{FF2B5EF4-FFF2-40B4-BE49-F238E27FC236}">
                  <a16:creationId xmlns:a16="http://schemas.microsoft.com/office/drawing/2014/main" id="{D4D43B47-2F10-1304-CDD0-B5CC6F2CAB56}"/>
                </a:ext>
              </a:extLst>
            </p:cNvPr>
            <p:cNvSpPr/>
            <p:nvPr/>
          </p:nvSpPr>
          <p:spPr>
            <a:xfrm>
              <a:off x="9470208" y="1778205"/>
              <a:ext cx="2360023" cy="13620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grpSp>
      <p:pic>
        <p:nvPicPr>
          <p:cNvPr id="4" name="Picture 3" descr="Text&#10;&#10;Description automatically generated">
            <a:extLst>
              <a:ext uri="{FF2B5EF4-FFF2-40B4-BE49-F238E27FC236}">
                <a16:creationId xmlns:a16="http://schemas.microsoft.com/office/drawing/2014/main" id="{1ECCC06B-32C7-0428-D19F-9707B2FCC20E}"/>
              </a:ext>
            </a:extLst>
          </p:cNvPr>
          <p:cNvPicPr>
            <a:picLocks noChangeAspect="1"/>
          </p:cNvPicPr>
          <p:nvPr/>
        </p:nvPicPr>
        <p:blipFill>
          <a:blip r:embed="rId4">
            <a:extLst>
              <a:ext uri="{28A0092B-C50C-407E-A947-70E740481C1C}">
                <a14:useLocalDpi xmlns:a14="http://schemas.microsoft.com/office/drawing/2010/main" val="0"/>
              </a:ext>
            </a:extLst>
          </a:blip>
          <a:srcRect l="1507" t="13923" r="4502" b="2637"/>
          <a:stretch/>
        </p:blipFill>
        <p:spPr>
          <a:xfrm>
            <a:off x="6111323" y="5845759"/>
            <a:ext cx="3981643" cy="729371"/>
          </a:xfrm>
          <a:prstGeom prst="rect">
            <a:avLst/>
          </a:prstGeom>
        </p:spPr>
      </p:pic>
      <p:sp>
        <p:nvSpPr>
          <p:cNvPr id="6" name="TextBox 5">
            <a:extLst>
              <a:ext uri="{FF2B5EF4-FFF2-40B4-BE49-F238E27FC236}">
                <a16:creationId xmlns:a16="http://schemas.microsoft.com/office/drawing/2014/main" id="{3D131755-2C37-46FE-3568-0823460109B1}"/>
              </a:ext>
            </a:extLst>
          </p:cNvPr>
          <p:cNvSpPr txBox="1"/>
          <p:nvPr/>
        </p:nvSpPr>
        <p:spPr>
          <a:xfrm>
            <a:off x="6012765" y="5794945"/>
            <a:ext cx="4178760" cy="830997"/>
          </a:xfrm>
          <a:prstGeom prst="rect">
            <a:avLst/>
          </a:prstGeom>
          <a:solidFill>
            <a:schemeClr val="bg1"/>
          </a:solidFill>
        </p:spPr>
        <p:txBody>
          <a:bodyPr wrap="square" rtlCol="0">
            <a:spAutoFit/>
          </a:bodyPr>
          <a:lstStyle/>
          <a:p>
            <a:pPr marL="60325" marR="0" lvl="0" indent="-571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600" b="1" i="0" u="none" strike="noStrike" kern="1200" cap="none" spc="0" normalizeH="0" baseline="0" noProof="0" dirty="0" err="1">
                <a:ln>
                  <a:noFill/>
                </a:ln>
                <a:solidFill>
                  <a:srgbClr val="000000"/>
                </a:solidFill>
                <a:effectLst/>
                <a:uLnTx/>
                <a:uFillTx/>
                <a:latin typeface="Arial" charset="0"/>
                <a:ea typeface="+mn-ea"/>
                <a:cs typeface="+mn-cs"/>
              </a:rPr>
              <a:t>Mirvetuximab</a:t>
            </a:r>
            <a:r>
              <a:rPr kumimoji="0" lang="en-US" sz="6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600" b="1" i="0" u="none" strike="noStrike" kern="1200" cap="none" spc="0" normalizeH="0" baseline="0" noProof="0" dirty="0" err="1">
                <a:ln>
                  <a:noFill/>
                </a:ln>
                <a:solidFill>
                  <a:srgbClr val="000000"/>
                </a:solidFill>
                <a:effectLst/>
                <a:uLnTx/>
                <a:uFillTx/>
                <a:latin typeface="Arial" charset="0"/>
                <a:ea typeface="+mn-ea"/>
                <a:cs typeface="+mn-cs"/>
              </a:rPr>
              <a:t>soravtansine-gynx</a:t>
            </a:r>
            <a:r>
              <a:rPr kumimoji="0" lang="en-US" sz="600" b="1" i="0" u="none" strike="noStrike" kern="1200" cap="none" spc="0" normalizeH="0" baseline="0" noProof="0" dirty="0">
                <a:ln>
                  <a:noFill/>
                </a:ln>
                <a:solidFill>
                  <a:srgbClr val="000000"/>
                </a:solidFill>
                <a:effectLst/>
                <a:uLnTx/>
                <a:uFillTx/>
                <a:latin typeface="Arial" charset="0"/>
                <a:ea typeface="+mn-ea"/>
                <a:cs typeface="+mn-cs"/>
              </a:rPr>
              <a:t> can cause severe ocular toxicities, including visual impairment, keratopathy, dry eye, photophobia, eye pain, and uveitis.</a:t>
            </a:r>
          </a:p>
          <a:p>
            <a:pPr marL="60325" marR="0" lvl="0" indent="-571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600" b="1" i="0" u="none" strike="noStrike" kern="1200" cap="none" spc="0" normalizeH="0" baseline="0" noProof="0" dirty="0">
                <a:ln>
                  <a:noFill/>
                </a:ln>
                <a:solidFill>
                  <a:srgbClr val="000000"/>
                </a:solidFill>
                <a:effectLst/>
                <a:uLnTx/>
                <a:uFillTx/>
                <a:latin typeface="Arial" charset="0"/>
                <a:ea typeface="+mn-ea"/>
                <a:cs typeface="+mn-cs"/>
              </a:rPr>
              <a:t>Conduct an ophthalmic exam including visual acuity and slit lamp exam prior to initiation of </a:t>
            </a:r>
            <a:r>
              <a:rPr kumimoji="0" lang="en-US" sz="600" b="1" i="0" u="none" strike="noStrike" kern="1200" cap="none" spc="0" normalizeH="0" baseline="0" noProof="0" dirty="0" err="1">
                <a:ln>
                  <a:noFill/>
                </a:ln>
                <a:solidFill>
                  <a:srgbClr val="000000"/>
                </a:solidFill>
                <a:effectLst/>
                <a:uLnTx/>
                <a:uFillTx/>
                <a:latin typeface="Arial" charset="0"/>
                <a:ea typeface="+mn-ea"/>
                <a:cs typeface="+mn-cs"/>
              </a:rPr>
              <a:t>mirvetuximab</a:t>
            </a:r>
            <a:r>
              <a:rPr kumimoji="0" lang="en-US" sz="6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600" b="1" i="0" u="none" strike="noStrike" kern="1200" cap="none" spc="0" normalizeH="0" baseline="0" noProof="0" dirty="0" err="1">
                <a:ln>
                  <a:noFill/>
                </a:ln>
                <a:solidFill>
                  <a:srgbClr val="000000"/>
                </a:solidFill>
                <a:effectLst/>
                <a:uLnTx/>
                <a:uFillTx/>
                <a:latin typeface="Arial" charset="0"/>
                <a:ea typeface="+mn-ea"/>
                <a:cs typeface="+mn-cs"/>
              </a:rPr>
              <a:t>soravtansine-gynx</a:t>
            </a:r>
            <a:r>
              <a:rPr kumimoji="0" lang="en-US" sz="600" b="1" i="0" u="none" strike="noStrike" kern="1200" cap="none" spc="0" normalizeH="0" baseline="0" noProof="0" dirty="0">
                <a:ln>
                  <a:noFill/>
                </a:ln>
                <a:solidFill>
                  <a:srgbClr val="000000"/>
                </a:solidFill>
                <a:effectLst/>
                <a:uLnTx/>
                <a:uFillTx/>
                <a:latin typeface="Arial" charset="0"/>
                <a:ea typeface="+mn-ea"/>
                <a:cs typeface="+mn-cs"/>
              </a:rPr>
              <a:t>, every other cycle for the first 8 cycles, and as clinically indicated.</a:t>
            </a:r>
          </a:p>
          <a:p>
            <a:pPr marL="60325" marR="0" lvl="0" indent="-571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600" b="1" i="0" u="none" strike="noStrike" kern="1200" cap="none" spc="0" normalizeH="0" baseline="0" noProof="0" dirty="0">
                <a:ln>
                  <a:noFill/>
                </a:ln>
                <a:solidFill>
                  <a:srgbClr val="000000"/>
                </a:solidFill>
                <a:effectLst/>
                <a:uLnTx/>
                <a:uFillTx/>
                <a:latin typeface="Arial" charset="0"/>
                <a:ea typeface="+mn-ea"/>
                <a:cs typeface="+mn-cs"/>
              </a:rPr>
              <a:t>Administer prophylactic artificial tears and ophthalmic topical steroids.</a:t>
            </a:r>
          </a:p>
          <a:p>
            <a:pPr marL="60325" marR="0" lvl="0" indent="-571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600" b="1" i="0" u="none" strike="noStrike" kern="1200" cap="none" spc="0" normalizeH="0" baseline="0" noProof="0" dirty="0">
                <a:ln>
                  <a:noFill/>
                </a:ln>
                <a:solidFill>
                  <a:srgbClr val="000000"/>
                </a:solidFill>
                <a:effectLst/>
                <a:uLnTx/>
                <a:uFillTx/>
                <a:latin typeface="Arial" charset="0"/>
                <a:ea typeface="+mn-ea"/>
                <a:cs typeface="+mn-cs"/>
              </a:rPr>
              <a:t>Withhold </a:t>
            </a:r>
            <a:r>
              <a:rPr kumimoji="0" lang="en-US" sz="600" b="1" i="0" u="none" strike="noStrike" kern="1200" cap="none" spc="0" normalizeH="0" baseline="0" noProof="0" dirty="0" err="1">
                <a:ln>
                  <a:noFill/>
                </a:ln>
                <a:solidFill>
                  <a:srgbClr val="000000"/>
                </a:solidFill>
                <a:effectLst/>
                <a:uLnTx/>
                <a:uFillTx/>
                <a:latin typeface="Arial" charset="0"/>
                <a:ea typeface="+mn-ea"/>
                <a:cs typeface="+mn-cs"/>
              </a:rPr>
              <a:t>mirvetuximab</a:t>
            </a:r>
            <a:r>
              <a:rPr kumimoji="0" lang="en-US" sz="6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600" b="1" i="0" u="none" strike="noStrike" kern="1200" cap="none" spc="0" normalizeH="0" baseline="0" noProof="0" dirty="0" err="1">
                <a:ln>
                  <a:noFill/>
                </a:ln>
                <a:solidFill>
                  <a:srgbClr val="000000"/>
                </a:solidFill>
                <a:effectLst/>
                <a:uLnTx/>
                <a:uFillTx/>
                <a:latin typeface="Arial" charset="0"/>
                <a:ea typeface="+mn-ea"/>
                <a:cs typeface="+mn-cs"/>
              </a:rPr>
              <a:t>soravtansine-gynx</a:t>
            </a:r>
            <a:r>
              <a:rPr kumimoji="0" lang="en-US" sz="600" b="1" i="0" u="none" strike="noStrike" kern="1200" cap="none" spc="0" normalizeH="0" baseline="0" noProof="0" dirty="0">
                <a:ln>
                  <a:noFill/>
                </a:ln>
                <a:solidFill>
                  <a:srgbClr val="000000"/>
                </a:solidFill>
                <a:effectLst/>
                <a:uLnTx/>
                <a:uFillTx/>
                <a:latin typeface="Arial" charset="0"/>
                <a:ea typeface="+mn-ea"/>
                <a:cs typeface="+mn-cs"/>
              </a:rPr>
              <a:t> for ocular toxicities until improvement and resume at the same or reduced dose.</a:t>
            </a:r>
          </a:p>
          <a:p>
            <a:pPr marL="60325" marR="0" lvl="0" indent="-571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600" b="1" i="0" u="none" strike="noStrike" kern="1200" cap="none" spc="0" normalizeH="0" baseline="0" noProof="0" dirty="0">
                <a:ln>
                  <a:noFill/>
                </a:ln>
                <a:solidFill>
                  <a:srgbClr val="000000"/>
                </a:solidFill>
                <a:effectLst/>
                <a:uLnTx/>
                <a:uFillTx/>
                <a:latin typeface="Arial" charset="0"/>
                <a:ea typeface="+mn-ea"/>
                <a:cs typeface="+mn-cs"/>
              </a:rPr>
              <a:t>Discontinue </a:t>
            </a:r>
            <a:r>
              <a:rPr kumimoji="0" lang="en-US" sz="600" b="1" i="0" u="none" strike="noStrike" kern="1200" cap="none" spc="0" normalizeH="0" baseline="0" noProof="0" dirty="0" err="1">
                <a:ln>
                  <a:noFill/>
                </a:ln>
                <a:solidFill>
                  <a:srgbClr val="000000"/>
                </a:solidFill>
                <a:effectLst/>
                <a:uLnTx/>
                <a:uFillTx/>
                <a:latin typeface="Arial" charset="0"/>
                <a:ea typeface="+mn-ea"/>
                <a:cs typeface="+mn-cs"/>
              </a:rPr>
              <a:t>mirvetuximab</a:t>
            </a:r>
            <a:r>
              <a:rPr kumimoji="0" lang="en-US" sz="6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600" b="1" i="0" u="none" strike="noStrike" kern="1200" cap="none" spc="0" normalizeH="0" baseline="0" noProof="0" dirty="0" err="1">
                <a:ln>
                  <a:noFill/>
                </a:ln>
                <a:solidFill>
                  <a:srgbClr val="000000"/>
                </a:solidFill>
                <a:effectLst/>
                <a:uLnTx/>
                <a:uFillTx/>
                <a:latin typeface="Arial" charset="0"/>
                <a:ea typeface="+mn-ea"/>
                <a:cs typeface="+mn-cs"/>
              </a:rPr>
              <a:t>soravtansine-gynx</a:t>
            </a:r>
            <a:r>
              <a:rPr kumimoji="0" lang="en-US" sz="600" b="1" i="0" u="none" strike="noStrike" kern="1200" cap="none" spc="0" normalizeH="0" baseline="0" noProof="0" dirty="0">
                <a:ln>
                  <a:noFill/>
                </a:ln>
                <a:solidFill>
                  <a:srgbClr val="000000"/>
                </a:solidFill>
                <a:effectLst/>
                <a:uLnTx/>
                <a:uFillTx/>
                <a:latin typeface="Arial" charset="0"/>
                <a:ea typeface="+mn-ea"/>
                <a:cs typeface="+mn-cs"/>
              </a:rPr>
              <a:t> for Grade 4 ocular toxicities.</a:t>
            </a:r>
          </a:p>
        </p:txBody>
      </p:sp>
    </p:spTree>
    <p:extLst>
      <p:ext uri="{BB962C8B-B14F-4D97-AF65-F5344CB8AC3E}">
        <p14:creationId xmlns:p14="http://schemas.microsoft.com/office/powerpoint/2010/main" val="29494832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5" name="Content Placeholder 10">
            <a:extLst>
              <a:ext uri="{FF2B5EF4-FFF2-40B4-BE49-F238E27FC236}">
                <a16:creationId xmlns:a16="http://schemas.microsoft.com/office/drawing/2014/main" id="{6A2FAC35-9AFD-13FA-133D-D3D887822F6B}"/>
              </a:ext>
            </a:extLst>
          </p:cNvPr>
          <p:cNvGraphicFramePr>
            <a:graphicFrameLocks noChangeAspect="1"/>
          </p:cNvGraphicFramePr>
          <p:nvPr/>
        </p:nvGraphicFramePr>
        <p:xfrm>
          <a:off x="3150293" y="2092752"/>
          <a:ext cx="1082484" cy="3200608"/>
        </p:xfrm>
        <a:graphic>
          <a:graphicData uri="http://schemas.openxmlformats.org/drawingml/2006/chart">
            <c:chart xmlns:c="http://schemas.openxmlformats.org/drawingml/2006/chart" xmlns:r="http://schemas.openxmlformats.org/officeDocument/2006/relationships" r:id="rId3"/>
          </a:graphicData>
        </a:graphic>
      </p:graphicFrame>
      <p:sp>
        <p:nvSpPr>
          <p:cNvPr id="26" name="Title 25">
            <a:extLst>
              <a:ext uri="{FF2B5EF4-FFF2-40B4-BE49-F238E27FC236}">
                <a16:creationId xmlns:a16="http://schemas.microsoft.com/office/drawing/2014/main" id="{9CECBF6E-CD35-2DEF-1108-C7E8977241E6}"/>
              </a:ext>
            </a:extLst>
          </p:cNvPr>
          <p:cNvSpPr>
            <a:spLocks noGrp="1"/>
          </p:cNvSpPr>
          <p:nvPr>
            <p:ph type="title"/>
          </p:nvPr>
        </p:nvSpPr>
        <p:spPr>
          <a:xfrm>
            <a:off x="1824871" y="155132"/>
            <a:ext cx="8542258" cy="419576"/>
          </a:xfrm>
        </p:spPr>
        <p:txBody>
          <a:bodyPr>
            <a:noAutofit/>
          </a:bodyPr>
          <a:lstStyle/>
          <a:p>
            <a:pPr algn="ctr"/>
            <a:r>
              <a:rPr lang="en-US" sz="2600" dirty="0"/>
              <a:t>Differentiated Safety Profile: </a:t>
            </a:r>
            <a:br>
              <a:rPr lang="en-US" sz="2600" dirty="0"/>
            </a:br>
            <a:r>
              <a:rPr lang="en-US" sz="2600" dirty="0"/>
              <a:t>Treatment-Emergent Adverse Events</a:t>
            </a:r>
          </a:p>
        </p:txBody>
      </p:sp>
      <p:graphicFrame>
        <p:nvGraphicFramePr>
          <p:cNvPr id="56" name="Content Placeholder 10">
            <a:extLst>
              <a:ext uri="{FF2B5EF4-FFF2-40B4-BE49-F238E27FC236}">
                <a16:creationId xmlns:a16="http://schemas.microsoft.com/office/drawing/2014/main" id="{35E563C2-C23A-0BED-E198-05901F1C90BF}"/>
              </a:ext>
            </a:extLst>
          </p:cNvPr>
          <p:cNvGraphicFramePr>
            <a:graphicFrameLocks noChangeAspect="1"/>
          </p:cNvGraphicFramePr>
          <p:nvPr/>
        </p:nvGraphicFramePr>
        <p:xfrm>
          <a:off x="1283924" y="2057844"/>
          <a:ext cx="1343648" cy="326350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4" name="Content Placeholder 10">
            <a:extLst>
              <a:ext uri="{FF2B5EF4-FFF2-40B4-BE49-F238E27FC236}">
                <a16:creationId xmlns:a16="http://schemas.microsoft.com/office/drawing/2014/main" id="{98A0C7EB-06C7-E5BF-3CE3-8033B3D324D2}"/>
              </a:ext>
            </a:extLst>
          </p:cNvPr>
          <p:cNvGraphicFramePr>
            <a:graphicFrameLocks noChangeAspect="1"/>
          </p:cNvGraphicFramePr>
          <p:nvPr/>
        </p:nvGraphicFramePr>
        <p:xfrm>
          <a:off x="2432119" y="2053480"/>
          <a:ext cx="947219" cy="3263504"/>
        </p:xfrm>
        <a:graphic>
          <a:graphicData uri="http://schemas.openxmlformats.org/drawingml/2006/chart">
            <c:chart xmlns:c="http://schemas.openxmlformats.org/drawingml/2006/chart" xmlns:r="http://schemas.openxmlformats.org/officeDocument/2006/relationships" r:id="rId5"/>
          </a:graphicData>
        </a:graphic>
      </p:graphicFrame>
      <p:sp>
        <p:nvSpPr>
          <p:cNvPr id="116" name="TextBox 115">
            <a:extLst>
              <a:ext uri="{FF2B5EF4-FFF2-40B4-BE49-F238E27FC236}">
                <a16:creationId xmlns:a16="http://schemas.microsoft.com/office/drawing/2014/main" id="{4059FD0F-4A92-C012-C042-EFD7712A5F27}"/>
              </a:ext>
            </a:extLst>
          </p:cNvPr>
          <p:cNvSpPr txBox="1"/>
          <p:nvPr/>
        </p:nvSpPr>
        <p:spPr>
          <a:xfrm>
            <a:off x="2199140" y="5479213"/>
            <a:ext cx="1266821"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Hematologic</a:t>
            </a:r>
          </a:p>
        </p:txBody>
      </p:sp>
      <p:graphicFrame>
        <p:nvGraphicFramePr>
          <p:cNvPr id="117" name="Content Placeholder 10">
            <a:extLst>
              <a:ext uri="{FF2B5EF4-FFF2-40B4-BE49-F238E27FC236}">
                <a16:creationId xmlns:a16="http://schemas.microsoft.com/office/drawing/2014/main" id="{8F4313CF-2095-CB5B-8D0A-C45F8560F9CF}"/>
              </a:ext>
            </a:extLst>
          </p:cNvPr>
          <p:cNvGraphicFramePr>
            <a:graphicFrameLocks noChangeAspect="1"/>
          </p:cNvGraphicFramePr>
          <p:nvPr/>
        </p:nvGraphicFramePr>
        <p:xfrm>
          <a:off x="4097749" y="2053480"/>
          <a:ext cx="947219" cy="326350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8" name="Content Placeholder 10">
            <a:extLst>
              <a:ext uri="{FF2B5EF4-FFF2-40B4-BE49-F238E27FC236}">
                <a16:creationId xmlns:a16="http://schemas.microsoft.com/office/drawing/2014/main" id="{59353217-E622-500C-8444-B3422CB7BCEE}"/>
              </a:ext>
            </a:extLst>
          </p:cNvPr>
          <p:cNvGraphicFramePr>
            <a:graphicFrameLocks noChangeAspect="1"/>
          </p:cNvGraphicFramePr>
          <p:nvPr/>
        </p:nvGraphicFramePr>
        <p:xfrm>
          <a:off x="4843586" y="2053480"/>
          <a:ext cx="947219" cy="3263504"/>
        </p:xfrm>
        <a:graphic>
          <a:graphicData uri="http://schemas.openxmlformats.org/drawingml/2006/chart">
            <c:chart xmlns:c="http://schemas.openxmlformats.org/drawingml/2006/chart" xmlns:r="http://schemas.openxmlformats.org/officeDocument/2006/relationships" r:id="rId7"/>
          </a:graphicData>
        </a:graphic>
      </p:graphicFrame>
      <p:sp>
        <p:nvSpPr>
          <p:cNvPr id="612" name="TextBox 611">
            <a:extLst>
              <a:ext uri="{FF2B5EF4-FFF2-40B4-BE49-F238E27FC236}">
                <a16:creationId xmlns:a16="http://schemas.microsoft.com/office/drawing/2014/main" id="{09C49C06-D935-DF6C-E578-525F9D6AACC2}"/>
              </a:ext>
            </a:extLst>
          </p:cNvPr>
          <p:cNvSpPr txBox="1"/>
          <p:nvPr/>
        </p:nvSpPr>
        <p:spPr>
          <a:xfrm>
            <a:off x="4401253" y="5479213"/>
            <a:ext cx="1012772"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General</a:t>
            </a:r>
          </a:p>
        </p:txBody>
      </p:sp>
      <p:graphicFrame>
        <p:nvGraphicFramePr>
          <p:cNvPr id="613" name="Content Placeholder 10">
            <a:extLst>
              <a:ext uri="{FF2B5EF4-FFF2-40B4-BE49-F238E27FC236}">
                <a16:creationId xmlns:a16="http://schemas.microsoft.com/office/drawing/2014/main" id="{1983C6E9-3807-4355-17EC-A9CDF50161B0}"/>
              </a:ext>
            </a:extLst>
          </p:cNvPr>
          <p:cNvGraphicFramePr>
            <a:graphicFrameLocks noChangeAspect="1"/>
          </p:cNvGraphicFramePr>
          <p:nvPr/>
        </p:nvGraphicFramePr>
        <p:xfrm>
          <a:off x="5710681" y="2053480"/>
          <a:ext cx="947219" cy="3263504"/>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14" name="Content Placeholder 10">
            <a:extLst>
              <a:ext uri="{FF2B5EF4-FFF2-40B4-BE49-F238E27FC236}">
                <a16:creationId xmlns:a16="http://schemas.microsoft.com/office/drawing/2014/main" id="{23FAF3CB-DF67-373A-A343-20A48599920C}"/>
              </a:ext>
            </a:extLst>
          </p:cNvPr>
          <p:cNvGraphicFramePr>
            <a:graphicFrameLocks noChangeAspect="1"/>
          </p:cNvGraphicFramePr>
          <p:nvPr/>
        </p:nvGraphicFramePr>
        <p:xfrm>
          <a:off x="6458273" y="2053480"/>
          <a:ext cx="947219" cy="3263504"/>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15" name="Content Placeholder 10">
            <a:extLst>
              <a:ext uri="{FF2B5EF4-FFF2-40B4-BE49-F238E27FC236}">
                <a16:creationId xmlns:a16="http://schemas.microsoft.com/office/drawing/2014/main" id="{24FCC182-DC66-4763-2A32-913D661B0028}"/>
              </a:ext>
            </a:extLst>
          </p:cNvPr>
          <p:cNvGraphicFramePr>
            <a:graphicFrameLocks noChangeAspect="1"/>
          </p:cNvGraphicFramePr>
          <p:nvPr/>
        </p:nvGraphicFramePr>
        <p:xfrm>
          <a:off x="7191312" y="2053480"/>
          <a:ext cx="947219" cy="3263504"/>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16" name="Content Placeholder 10">
            <a:extLst>
              <a:ext uri="{FF2B5EF4-FFF2-40B4-BE49-F238E27FC236}">
                <a16:creationId xmlns:a16="http://schemas.microsoft.com/office/drawing/2014/main" id="{41DEDE8D-E43A-9D9E-F0DD-E7384F00B07C}"/>
              </a:ext>
            </a:extLst>
          </p:cNvPr>
          <p:cNvGraphicFramePr>
            <a:graphicFrameLocks noChangeAspect="1"/>
          </p:cNvGraphicFramePr>
          <p:nvPr/>
        </p:nvGraphicFramePr>
        <p:xfrm>
          <a:off x="8031864" y="2053480"/>
          <a:ext cx="947219" cy="3263504"/>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17" name="Content Placeholder 10">
            <a:extLst>
              <a:ext uri="{FF2B5EF4-FFF2-40B4-BE49-F238E27FC236}">
                <a16:creationId xmlns:a16="http://schemas.microsoft.com/office/drawing/2014/main" id="{8988BEF1-D77A-4079-36BA-3C6184A10796}"/>
              </a:ext>
            </a:extLst>
          </p:cNvPr>
          <p:cNvGraphicFramePr>
            <a:graphicFrameLocks noChangeAspect="1"/>
          </p:cNvGraphicFramePr>
          <p:nvPr/>
        </p:nvGraphicFramePr>
        <p:xfrm>
          <a:off x="8813015" y="2053480"/>
          <a:ext cx="947219" cy="3263504"/>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618" name="Content Placeholder 10">
            <a:extLst>
              <a:ext uri="{FF2B5EF4-FFF2-40B4-BE49-F238E27FC236}">
                <a16:creationId xmlns:a16="http://schemas.microsoft.com/office/drawing/2014/main" id="{04580B5B-352B-D257-4DDD-499F129243C8}"/>
              </a:ext>
            </a:extLst>
          </p:cNvPr>
          <p:cNvGraphicFramePr>
            <a:graphicFrameLocks noChangeAspect="1"/>
          </p:cNvGraphicFramePr>
          <p:nvPr/>
        </p:nvGraphicFramePr>
        <p:xfrm>
          <a:off x="9560556" y="2053480"/>
          <a:ext cx="947219" cy="3263504"/>
        </p:xfrm>
        <a:graphic>
          <a:graphicData uri="http://schemas.openxmlformats.org/drawingml/2006/chart">
            <c:chart xmlns:c="http://schemas.openxmlformats.org/drawingml/2006/chart" xmlns:r="http://schemas.openxmlformats.org/officeDocument/2006/relationships" r:id="rId13"/>
          </a:graphicData>
        </a:graphic>
      </p:graphicFrame>
      <p:sp>
        <p:nvSpPr>
          <p:cNvPr id="619" name="TextBox 618">
            <a:extLst>
              <a:ext uri="{FF2B5EF4-FFF2-40B4-BE49-F238E27FC236}">
                <a16:creationId xmlns:a16="http://schemas.microsoft.com/office/drawing/2014/main" id="{20906508-3032-6781-8546-098332373980}"/>
              </a:ext>
            </a:extLst>
          </p:cNvPr>
          <p:cNvSpPr txBox="1"/>
          <p:nvPr/>
        </p:nvSpPr>
        <p:spPr>
          <a:xfrm>
            <a:off x="1523907" y="5183819"/>
            <a:ext cx="959272"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Neutropenia</a:t>
            </a:r>
          </a:p>
        </p:txBody>
      </p:sp>
      <p:sp>
        <p:nvSpPr>
          <p:cNvPr id="620" name="TextBox 619">
            <a:extLst>
              <a:ext uri="{FF2B5EF4-FFF2-40B4-BE49-F238E27FC236}">
                <a16:creationId xmlns:a16="http://schemas.microsoft.com/office/drawing/2014/main" id="{92EB971F-98B3-5F58-712A-6E7D4BB81FC8}"/>
              </a:ext>
            </a:extLst>
          </p:cNvPr>
          <p:cNvSpPr txBox="1"/>
          <p:nvPr/>
        </p:nvSpPr>
        <p:spPr>
          <a:xfrm>
            <a:off x="2446633" y="5183819"/>
            <a:ext cx="620012"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Anemia</a:t>
            </a:r>
          </a:p>
        </p:txBody>
      </p:sp>
      <p:sp>
        <p:nvSpPr>
          <p:cNvPr id="621" name="TextBox 620">
            <a:extLst>
              <a:ext uri="{FF2B5EF4-FFF2-40B4-BE49-F238E27FC236}">
                <a16:creationId xmlns:a16="http://schemas.microsoft.com/office/drawing/2014/main" id="{3701F700-8F3C-7A45-C303-AA332D3E939B}"/>
              </a:ext>
            </a:extLst>
          </p:cNvPr>
          <p:cNvSpPr txBox="1"/>
          <p:nvPr/>
        </p:nvSpPr>
        <p:spPr>
          <a:xfrm>
            <a:off x="2955972" y="5183819"/>
            <a:ext cx="1266820"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Thrombocytopenia</a:t>
            </a:r>
          </a:p>
        </p:txBody>
      </p:sp>
      <p:sp>
        <p:nvSpPr>
          <p:cNvPr id="622" name="TextBox 621">
            <a:extLst>
              <a:ext uri="{FF2B5EF4-FFF2-40B4-BE49-F238E27FC236}">
                <a16:creationId xmlns:a16="http://schemas.microsoft.com/office/drawing/2014/main" id="{225FD6D9-9B4A-8668-0CD0-55389E020B07}"/>
              </a:ext>
            </a:extLst>
          </p:cNvPr>
          <p:cNvSpPr txBox="1"/>
          <p:nvPr/>
        </p:nvSpPr>
        <p:spPr>
          <a:xfrm>
            <a:off x="3888821" y="5167577"/>
            <a:ext cx="1266820"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Peripheral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Neuropathy</a:t>
            </a:r>
            <a:r>
              <a:rPr kumimoji="0" lang="en-US" sz="700" b="1" i="0" u="none" strike="noStrike" kern="1200" cap="none" spc="0" normalizeH="0" baseline="30000" noProof="0" dirty="0" err="1">
                <a:ln>
                  <a:noFill/>
                </a:ln>
                <a:solidFill>
                  <a:prstClr val="black"/>
                </a:solidFill>
                <a:effectLst/>
                <a:uLnTx/>
                <a:uFillTx/>
                <a:latin typeface="Arial" panose="020B0604020202020204" pitchFamily="34" charset="0"/>
                <a:ea typeface="+mn-ea"/>
                <a:cs typeface="Arial" panose="020B0604020202020204" pitchFamily="34" charset="0"/>
              </a:rPr>
              <a:t>b</a:t>
            </a:r>
            <a:endPar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3" name="TextBox 622">
            <a:extLst>
              <a:ext uri="{FF2B5EF4-FFF2-40B4-BE49-F238E27FC236}">
                <a16:creationId xmlns:a16="http://schemas.microsoft.com/office/drawing/2014/main" id="{291227F2-DBDC-4A35-A59F-EA551F117C49}"/>
              </a:ext>
            </a:extLst>
          </p:cNvPr>
          <p:cNvSpPr txBox="1"/>
          <p:nvPr/>
        </p:nvSpPr>
        <p:spPr>
          <a:xfrm>
            <a:off x="5009560" y="5183819"/>
            <a:ext cx="673087"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Alopecia</a:t>
            </a:r>
          </a:p>
        </p:txBody>
      </p:sp>
      <p:sp>
        <p:nvSpPr>
          <p:cNvPr id="625" name="TextBox 624">
            <a:extLst>
              <a:ext uri="{FF2B5EF4-FFF2-40B4-BE49-F238E27FC236}">
                <a16:creationId xmlns:a16="http://schemas.microsoft.com/office/drawing/2014/main" id="{B63DF8EC-B1BA-9732-B72F-F8FE596B4A83}"/>
              </a:ext>
            </a:extLst>
          </p:cNvPr>
          <p:cNvSpPr txBox="1"/>
          <p:nvPr/>
        </p:nvSpPr>
        <p:spPr>
          <a:xfrm>
            <a:off x="5809367" y="5183819"/>
            <a:ext cx="648605"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Diarrhea</a:t>
            </a:r>
          </a:p>
        </p:txBody>
      </p:sp>
      <p:sp>
        <p:nvSpPr>
          <p:cNvPr id="626" name="TextBox 625">
            <a:extLst>
              <a:ext uri="{FF2B5EF4-FFF2-40B4-BE49-F238E27FC236}">
                <a16:creationId xmlns:a16="http://schemas.microsoft.com/office/drawing/2014/main" id="{3FD76B89-F8FF-E308-6269-422FF3649523}"/>
              </a:ext>
            </a:extLst>
          </p:cNvPr>
          <p:cNvSpPr txBox="1"/>
          <p:nvPr/>
        </p:nvSpPr>
        <p:spPr>
          <a:xfrm>
            <a:off x="6599291" y="5183819"/>
            <a:ext cx="648605"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Nausea</a:t>
            </a:r>
          </a:p>
        </p:txBody>
      </p:sp>
      <p:sp>
        <p:nvSpPr>
          <p:cNvPr id="627" name="TextBox 626">
            <a:extLst>
              <a:ext uri="{FF2B5EF4-FFF2-40B4-BE49-F238E27FC236}">
                <a16:creationId xmlns:a16="http://schemas.microsoft.com/office/drawing/2014/main" id="{C1A5E2C7-44D6-C226-E470-EFD3A2DDFB4E}"/>
              </a:ext>
            </a:extLst>
          </p:cNvPr>
          <p:cNvSpPr txBox="1"/>
          <p:nvPr/>
        </p:nvSpPr>
        <p:spPr>
          <a:xfrm>
            <a:off x="7206740" y="5183819"/>
            <a:ext cx="841579"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Stomatitis</a:t>
            </a:r>
          </a:p>
        </p:txBody>
      </p:sp>
      <p:sp>
        <p:nvSpPr>
          <p:cNvPr id="629" name="TextBox 628">
            <a:extLst>
              <a:ext uri="{FF2B5EF4-FFF2-40B4-BE49-F238E27FC236}">
                <a16:creationId xmlns:a16="http://schemas.microsoft.com/office/drawing/2014/main" id="{F881ECFA-BD7A-4FFD-BBC7-FAF27C9CB89E}"/>
              </a:ext>
            </a:extLst>
          </p:cNvPr>
          <p:cNvSpPr txBox="1"/>
          <p:nvPr/>
        </p:nvSpPr>
        <p:spPr>
          <a:xfrm>
            <a:off x="8104772" y="5154325"/>
            <a:ext cx="841579"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Blurred Vision</a:t>
            </a:r>
          </a:p>
        </p:txBody>
      </p:sp>
      <p:sp>
        <p:nvSpPr>
          <p:cNvPr id="630" name="TextBox 629">
            <a:extLst>
              <a:ext uri="{FF2B5EF4-FFF2-40B4-BE49-F238E27FC236}">
                <a16:creationId xmlns:a16="http://schemas.microsoft.com/office/drawing/2014/main" id="{B81EA1DB-BCB5-2684-ED1E-F4ACC2DF34B2}"/>
              </a:ext>
            </a:extLst>
          </p:cNvPr>
          <p:cNvSpPr txBox="1"/>
          <p:nvPr/>
        </p:nvSpPr>
        <p:spPr>
          <a:xfrm>
            <a:off x="8884836" y="5183819"/>
            <a:ext cx="920945"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Keratopathy</a:t>
            </a:r>
          </a:p>
        </p:txBody>
      </p:sp>
      <p:sp>
        <p:nvSpPr>
          <p:cNvPr id="631" name="TextBox 630">
            <a:extLst>
              <a:ext uri="{FF2B5EF4-FFF2-40B4-BE49-F238E27FC236}">
                <a16:creationId xmlns:a16="http://schemas.microsoft.com/office/drawing/2014/main" id="{10EF77E8-2767-0450-AA6E-4319FFF88CDA}"/>
              </a:ext>
            </a:extLst>
          </p:cNvPr>
          <p:cNvSpPr txBox="1"/>
          <p:nvPr/>
        </p:nvSpPr>
        <p:spPr>
          <a:xfrm>
            <a:off x="9611787" y="5183819"/>
            <a:ext cx="841579"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Dry Eye</a:t>
            </a:r>
          </a:p>
        </p:txBody>
      </p:sp>
      <p:sp>
        <p:nvSpPr>
          <p:cNvPr id="632" name="TextBox 631">
            <a:extLst>
              <a:ext uri="{FF2B5EF4-FFF2-40B4-BE49-F238E27FC236}">
                <a16:creationId xmlns:a16="http://schemas.microsoft.com/office/drawing/2014/main" id="{D7015283-4FD9-89C1-9FB4-A0DC1909CF78}"/>
              </a:ext>
            </a:extLst>
          </p:cNvPr>
          <p:cNvSpPr txBox="1"/>
          <p:nvPr/>
        </p:nvSpPr>
        <p:spPr>
          <a:xfrm>
            <a:off x="6290181" y="5479213"/>
            <a:ext cx="1266820"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Gastrointestinal</a:t>
            </a:r>
          </a:p>
        </p:txBody>
      </p:sp>
      <p:sp>
        <p:nvSpPr>
          <p:cNvPr id="633" name="TextBox 632">
            <a:extLst>
              <a:ext uri="{FF2B5EF4-FFF2-40B4-BE49-F238E27FC236}">
                <a16:creationId xmlns:a16="http://schemas.microsoft.com/office/drawing/2014/main" id="{A6646DA3-B385-EF46-8E96-FA2CA85B114A}"/>
              </a:ext>
            </a:extLst>
          </p:cNvPr>
          <p:cNvSpPr txBox="1"/>
          <p:nvPr/>
        </p:nvSpPr>
        <p:spPr>
          <a:xfrm>
            <a:off x="8632215" y="5479213"/>
            <a:ext cx="1266820"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Ocular</a:t>
            </a:r>
          </a:p>
        </p:txBody>
      </p:sp>
      <p:cxnSp>
        <p:nvCxnSpPr>
          <p:cNvPr id="634" name="Straight Connector 633">
            <a:extLst>
              <a:ext uri="{FF2B5EF4-FFF2-40B4-BE49-F238E27FC236}">
                <a16:creationId xmlns:a16="http://schemas.microsoft.com/office/drawing/2014/main" id="{64F8CB3F-EC69-47B6-C826-C14056299112}"/>
              </a:ext>
            </a:extLst>
          </p:cNvPr>
          <p:cNvCxnSpPr>
            <a:cxnSpLocks/>
          </p:cNvCxnSpPr>
          <p:nvPr/>
        </p:nvCxnSpPr>
        <p:spPr>
          <a:xfrm>
            <a:off x="1773354" y="5479536"/>
            <a:ext cx="2175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a:extLst>
              <a:ext uri="{FF2B5EF4-FFF2-40B4-BE49-F238E27FC236}">
                <a16:creationId xmlns:a16="http://schemas.microsoft.com/office/drawing/2014/main" id="{8BD7447A-1ED2-6AEF-87FB-FF957E1670A0}"/>
              </a:ext>
            </a:extLst>
          </p:cNvPr>
          <p:cNvCxnSpPr>
            <a:cxnSpLocks/>
          </p:cNvCxnSpPr>
          <p:nvPr/>
        </p:nvCxnSpPr>
        <p:spPr>
          <a:xfrm>
            <a:off x="4227947" y="5479536"/>
            <a:ext cx="135997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6" name="Straight Connector 635">
            <a:extLst>
              <a:ext uri="{FF2B5EF4-FFF2-40B4-BE49-F238E27FC236}">
                <a16:creationId xmlns:a16="http://schemas.microsoft.com/office/drawing/2014/main" id="{F75D8B8B-94E7-49A5-480B-07E1046FCB10}"/>
              </a:ext>
            </a:extLst>
          </p:cNvPr>
          <p:cNvCxnSpPr>
            <a:cxnSpLocks/>
          </p:cNvCxnSpPr>
          <p:nvPr/>
        </p:nvCxnSpPr>
        <p:spPr>
          <a:xfrm>
            <a:off x="5890625" y="5479536"/>
            <a:ext cx="204355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7" name="Straight Connector 636">
            <a:extLst>
              <a:ext uri="{FF2B5EF4-FFF2-40B4-BE49-F238E27FC236}">
                <a16:creationId xmlns:a16="http://schemas.microsoft.com/office/drawing/2014/main" id="{2747AAF5-0622-68D3-9BE5-9D5F0BD12BA3}"/>
              </a:ext>
            </a:extLst>
          </p:cNvPr>
          <p:cNvCxnSpPr>
            <a:cxnSpLocks/>
          </p:cNvCxnSpPr>
          <p:nvPr/>
        </p:nvCxnSpPr>
        <p:spPr>
          <a:xfrm>
            <a:off x="8177673" y="5479536"/>
            <a:ext cx="2175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7" name="TextBox 146">
            <a:extLst>
              <a:ext uri="{FF2B5EF4-FFF2-40B4-BE49-F238E27FC236}">
                <a16:creationId xmlns:a16="http://schemas.microsoft.com/office/drawing/2014/main" id="{8D728EED-D909-E444-B494-F7967F3AD6BC}"/>
              </a:ext>
            </a:extLst>
          </p:cNvPr>
          <p:cNvSpPr txBox="1"/>
          <p:nvPr/>
        </p:nvSpPr>
        <p:spPr>
          <a:xfrm>
            <a:off x="4703086" y="4608487"/>
            <a:ext cx="248786" cy="2308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a:t>
            </a:r>
          </a:p>
        </p:txBody>
      </p:sp>
      <p:sp>
        <p:nvSpPr>
          <p:cNvPr id="148" name="TextBox 147">
            <a:extLst>
              <a:ext uri="{FF2B5EF4-FFF2-40B4-BE49-F238E27FC236}">
                <a16:creationId xmlns:a16="http://schemas.microsoft.com/office/drawing/2014/main" id="{FDDA092E-0A66-7F04-218B-EB3FD6FB1B56}"/>
              </a:ext>
            </a:extLst>
          </p:cNvPr>
          <p:cNvSpPr txBox="1"/>
          <p:nvPr/>
        </p:nvSpPr>
        <p:spPr>
          <a:xfrm>
            <a:off x="9161353" y="4575437"/>
            <a:ext cx="248786" cy="2308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a:t>
            </a:r>
          </a:p>
        </p:txBody>
      </p:sp>
      <p:sp>
        <p:nvSpPr>
          <p:cNvPr id="149" name="TextBox 148">
            <a:extLst>
              <a:ext uri="{FF2B5EF4-FFF2-40B4-BE49-F238E27FC236}">
                <a16:creationId xmlns:a16="http://schemas.microsoft.com/office/drawing/2014/main" id="{7C4FF67A-C98A-304F-CB80-D7099EF2467C}"/>
              </a:ext>
            </a:extLst>
          </p:cNvPr>
          <p:cNvSpPr txBox="1"/>
          <p:nvPr/>
        </p:nvSpPr>
        <p:spPr>
          <a:xfrm>
            <a:off x="9312389" y="4575437"/>
            <a:ext cx="248786" cy="2308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a:t>
            </a:r>
          </a:p>
        </p:txBody>
      </p:sp>
      <p:sp>
        <p:nvSpPr>
          <p:cNvPr id="150" name="TextBox 149">
            <a:extLst>
              <a:ext uri="{FF2B5EF4-FFF2-40B4-BE49-F238E27FC236}">
                <a16:creationId xmlns:a16="http://schemas.microsoft.com/office/drawing/2014/main" id="{4393A97E-B14B-C6FF-D941-9BD4F155AB71}"/>
              </a:ext>
            </a:extLst>
          </p:cNvPr>
          <p:cNvSpPr txBox="1"/>
          <p:nvPr/>
        </p:nvSpPr>
        <p:spPr>
          <a:xfrm>
            <a:off x="9469261" y="4575437"/>
            <a:ext cx="248786" cy="2308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a:t>
            </a:r>
          </a:p>
        </p:txBody>
      </p:sp>
      <p:grpSp>
        <p:nvGrpSpPr>
          <p:cNvPr id="167" name="Group 166">
            <a:extLst>
              <a:ext uri="{FF2B5EF4-FFF2-40B4-BE49-F238E27FC236}">
                <a16:creationId xmlns:a16="http://schemas.microsoft.com/office/drawing/2014/main" id="{FC491499-6AF4-E6CC-1C8D-70153CBB421E}"/>
              </a:ext>
            </a:extLst>
          </p:cNvPr>
          <p:cNvGrpSpPr/>
          <p:nvPr/>
        </p:nvGrpSpPr>
        <p:grpSpPr>
          <a:xfrm>
            <a:off x="8395942" y="1943046"/>
            <a:ext cx="1580869" cy="707949"/>
            <a:chOff x="31467" y="1168570"/>
            <a:chExt cx="2107826" cy="943931"/>
          </a:xfrm>
        </p:grpSpPr>
        <p:sp>
          <p:nvSpPr>
            <p:cNvPr id="152" name="TextBox 151">
              <a:extLst>
                <a:ext uri="{FF2B5EF4-FFF2-40B4-BE49-F238E27FC236}">
                  <a16:creationId xmlns:a16="http://schemas.microsoft.com/office/drawing/2014/main" id="{5B595C0D-FBF5-2F1B-4EB5-E1FA2AE8F7C9}"/>
                </a:ext>
              </a:extLst>
            </p:cNvPr>
            <p:cNvSpPr txBox="1"/>
            <p:nvPr/>
          </p:nvSpPr>
          <p:spPr>
            <a:xfrm>
              <a:off x="31467" y="1897057"/>
              <a:ext cx="1581630" cy="215444"/>
            </a:xfrm>
            <a:prstGeom prst="rect">
              <a:avLst/>
            </a:prstGeom>
            <a:noFill/>
            <a:ln>
              <a:noFill/>
            </a:ln>
          </p:spPr>
          <p:txBody>
            <a:bodyPr wrap="none" lIns="0" tIns="0" rIns="0" bIns="0" anchor="b">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IC </a:t>
              </a:r>
              <a:r>
                <a:rPr kumimoji="0" lang="en-US" sz="105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Chemo</a:t>
              </a:r>
              <a:r>
                <a:rPr kumimoji="0" lang="en-US" sz="1050" b="0" i="0" u="none" strike="noStrike" kern="1200" cap="none" spc="0" normalizeH="0" baseline="30000" noProof="0" err="1">
                  <a:ln>
                    <a:noFill/>
                  </a:ln>
                  <a:solidFill>
                    <a:prstClr val="black"/>
                  </a:solidFill>
                  <a:effectLst/>
                  <a:uLnTx/>
                  <a:uFillTx/>
                  <a:latin typeface="Arial" panose="020B0604020202020204" pitchFamily="34" charset="0"/>
                  <a:ea typeface="+mn-ea"/>
                  <a:cs typeface="Arial" panose="020B0604020202020204" pitchFamily="34" charset="0"/>
                </a:rPr>
                <a:t>a</a:t>
              </a:r>
              <a:r>
                <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(N=207)</a:t>
              </a:r>
            </a:p>
          </p:txBody>
        </p:sp>
        <p:sp>
          <p:nvSpPr>
            <p:cNvPr id="153" name="TextBox 152">
              <a:extLst>
                <a:ext uri="{FF2B5EF4-FFF2-40B4-BE49-F238E27FC236}">
                  <a16:creationId xmlns:a16="http://schemas.microsoft.com/office/drawing/2014/main" id="{BDF4F1FF-7F42-26DD-7C1E-61AFA5D3EA14}"/>
                </a:ext>
              </a:extLst>
            </p:cNvPr>
            <p:cNvSpPr txBox="1"/>
            <p:nvPr/>
          </p:nvSpPr>
          <p:spPr>
            <a:xfrm>
              <a:off x="35175" y="1630529"/>
              <a:ext cx="1154163" cy="215444"/>
            </a:xfrm>
            <a:prstGeom prst="rect">
              <a:avLst/>
            </a:prstGeom>
            <a:noFill/>
            <a:ln>
              <a:noFill/>
            </a:ln>
          </p:spPr>
          <p:txBody>
            <a:bodyPr wrap="none" lIns="0" tIns="0" rIns="0" bIns="0" anchor="b">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MIRV (N=218)</a:t>
              </a:r>
              <a:endParaRPr kumimoji="0" lang="en-US" sz="105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0" name="TextBox 159">
              <a:extLst>
                <a:ext uri="{FF2B5EF4-FFF2-40B4-BE49-F238E27FC236}">
                  <a16:creationId xmlns:a16="http://schemas.microsoft.com/office/drawing/2014/main" id="{821AF9E9-FF24-5552-5C36-BAEB6B17A617}"/>
                </a:ext>
              </a:extLst>
            </p:cNvPr>
            <p:cNvSpPr txBox="1"/>
            <p:nvPr/>
          </p:nvSpPr>
          <p:spPr>
            <a:xfrm>
              <a:off x="1639156" y="1168570"/>
              <a:ext cx="500137" cy="215444"/>
            </a:xfrm>
            <a:prstGeom prst="rect">
              <a:avLst/>
            </a:prstGeom>
            <a:noFill/>
            <a:ln>
              <a:noFill/>
            </a:ln>
          </p:spPr>
          <p:txBody>
            <a:bodyPr wrap="none" lIns="0" tIns="0" rIns="0" bIns="0" anchor="b">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Grade</a:t>
              </a:r>
              <a:endParaRPr kumimoji="0" lang="en-US" sz="105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1" name="TextBox 160">
              <a:extLst>
                <a:ext uri="{FF2B5EF4-FFF2-40B4-BE49-F238E27FC236}">
                  <a16:creationId xmlns:a16="http://schemas.microsoft.com/office/drawing/2014/main" id="{377B1867-4EFD-5C4E-AB05-67205D7830AF}"/>
                </a:ext>
              </a:extLst>
            </p:cNvPr>
            <p:cNvSpPr txBox="1"/>
            <p:nvPr/>
          </p:nvSpPr>
          <p:spPr>
            <a:xfrm>
              <a:off x="1662920" y="1381399"/>
              <a:ext cx="200911" cy="215444"/>
            </a:xfrm>
            <a:prstGeom prst="rect">
              <a:avLst/>
            </a:prstGeom>
            <a:noFill/>
            <a:ln>
              <a:noFill/>
            </a:ln>
          </p:spPr>
          <p:txBody>
            <a:bodyPr wrap="none" lIns="0" tIns="0" rIns="0" bIns="0" anchor="b">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All</a:t>
              </a:r>
            </a:p>
          </p:txBody>
        </p:sp>
        <p:sp>
          <p:nvSpPr>
            <p:cNvPr id="162" name="TextBox 161">
              <a:extLst>
                <a:ext uri="{FF2B5EF4-FFF2-40B4-BE49-F238E27FC236}">
                  <a16:creationId xmlns:a16="http://schemas.microsoft.com/office/drawing/2014/main" id="{465DCCBE-EA63-0F1D-17D4-CEC6531B0179}"/>
                </a:ext>
              </a:extLst>
            </p:cNvPr>
            <p:cNvSpPr txBox="1"/>
            <p:nvPr/>
          </p:nvSpPr>
          <p:spPr>
            <a:xfrm>
              <a:off x="1924773" y="1381399"/>
              <a:ext cx="205184" cy="215444"/>
            </a:xfrm>
            <a:prstGeom prst="rect">
              <a:avLst/>
            </a:prstGeom>
            <a:noFill/>
            <a:ln>
              <a:noFill/>
            </a:ln>
          </p:spPr>
          <p:txBody>
            <a:bodyPr wrap="none" lIns="0" tIns="0" rIns="0" bIns="0" anchor="b">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163" name="Rectangle 162">
              <a:extLst>
                <a:ext uri="{FF2B5EF4-FFF2-40B4-BE49-F238E27FC236}">
                  <a16:creationId xmlns:a16="http://schemas.microsoft.com/office/drawing/2014/main" id="{56F1287D-893C-D09D-CDBA-BBE08BA091A7}"/>
                </a:ext>
              </a:extLst>
            </p:cNvPr>
            <p:cNvSpPr/>
            <p:nvPr/>
          </p:nvSpPr>
          <p:spPr>
            <a:xfrm>
              <a:off x="1671934" y="1646813"/>
              <a:ext cx="182880" cy="182880"/>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4" name="Rectangle 163">
              <a:extLst>
                <a:ext uri="{FF2B5EF4-FFF2-40B4-BE49-F238E27FC236}">
                  <a16:creationId xmlns:a16="http://schemas.microsoft.com/office/drawing/2014/main" id="{B268B53D-9839-78AF-9E3F-9C7A9A7AE7CE}"/>
                </a:ext>
              </a:extLst>
            </p:cNvPr>
            <p:cNvSpPr/>
            <p:nvPr/>
          </p:nvSpPr>
          <p:spPr>
            <a:xfrm>
              <a:off x="1935925" y="1646813"/>
              <a:ext cx="182880" cy="182880"/>
            </a:xfrm>
            <a:prstGeom prst="rect">
              <a:avLst/>
            </a:prstGeom>
            <a:solidFill>
              <a:srgbClr val="C85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5" name="Rectangle 164">
              <a:extLst>
                <a:ext uri="{FF2B5EF4-FFF2-40B4-BE49-F238E27FC236}">
                  <a16:creationId xmlns:a16="http://schemas.microsoft.com/office/drawing/2014/main" id="{5ED14ED7-1846-8595-3CA1-927ED4054C46}"/>
                </a:ext>
              </a:extLst>
            </p:cNvPr>
            <p:cNvSpPr/>
            <p:nvPr/>
          </p:nvSpPr>
          <p:spPr>
            <a:xfrm>
              <a:off x="1671934" y="1913339"/>
              <a:ext cx="182880" cy="182880"/>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6" name="Rectangle 165">
              <a:extLst>
                <a:ext uri="{FF2B5EF4-FFF2-40B4-BE49-F238E27FC236}">
                  <a16:creationId xmlns:a16="http://schemas.microsoft.com/office/drawing/2014/main" id="{33D9CBE1-962C-0A01-86B1-BC8E05299361}"/>
                </a:ext>
              </a:extLst>
            </p:cNvPr>
            <p:cNvSpPr/>
            <p:nvPr/>
          </p:nvSpPr>
          <p:spPr>
            <a:xfrm>
              <a:off x="1935925" y="1913339"/>
              <a:ext cx="182880" cy="182880"/>
            </a:xfrm>
            <a:prstGeom prst="rect">
              <a:avLst/>
            </a:prstGeom>
            <a:solidFill>
              <a:srgbClr val="317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68" name="TextBox 167">
            <a:extLst>
              <a:ext uri="{FF2B5EF4-FFF2-40B4-BE49-F238E27FC236}">
                <a16:creationId xmlns:a16="http://schemas.microsoft.com/office/drawing/2014/main" id="{8D1E4CEC-BB9F-4F63-1A7B-62CECD3835B4}"/>
              </a:ext>
            </a:extLst>
          </p:cNvPr>
          <p:cNvSpPr txBox="1"/>
          <p:nvPr/>
        </p:nvSpPr>
        <p:spPr>
          <a:xfrm>
            <a:off x="8114770" y="2747978"/>
            <a:ext cx="312906" cy="230832"/>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a:t>
            </a:r>
          </a:p>
        </p:txBody>
      </p:sp>
      <p:sp>
        <p:nvSpPr>
          <p:cNvPr id="169" name="TextBox 168">
            <a:extLst>
              <a:ext uri="{FF2B5EF4-FFF2-40B4-BE49-F238E27FC236}">
                <a16:creationId xmlns:a16="http://schemas.microsoft.com/office/drawing/2014/main" id="{9B1F4A11-6532-45C2-EA21-C8BCCCE62F57}"/>
              </a:ext>
            </a:extLst>
          </p:cNvPr>
          <p:cNvSpPr txBox="1"/>
          <p:nvPr/>
        </p:nvSpPr>
        <p:spPr>
          <a:xfrm>
            <a:off x="8882155" y="3161311"/>
            <a:ext cx="312906" cy="230832"/>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a:t>
            </a:r>
          </a:p>
        </p:txBody>
      </p:sp>
      <p:sp>
        <p:nvSpPr>
          <p:cNvPr id="3" name="TextBox 2">
            <a:extLst>
              <a:ext uri="{FF2B5EF4-FFF2-40B4-BE49-F238E27FC236}">
                <a16:creationId xmlns:a16="http://schemas.microsoft.com/office/drawing/2014/main" id="{10BE7072-8D83-E960-1544-D87D64423037}"/>
              </a:ext>
            </a:extLst>
          </p:cNvPr>
          <p:cNvSpPr txBox="1"/>
          <p:nvPr/>
        </p:nvSpPr>
        <p:spPr>
          <a:xfrm>
            <a:off x="2255777" y="2541749"/>
            <a:ext cx="312906" cy="230832"/>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a:t>
            </a:r>
          </a:p>
        </p:txBody>
      </p:sp>
      <p:grpSp>
        <p:nvGrpSpPr>
          <p:cNvPr id="8" name="Group 7">
            <a:extLst>
              <a:ext uri="{FF2B5EF4-FFF2-40B4-BE49-F238E27FC236}">
                <a16:creationId xmlns:a16="http://schemas.microsoft.com/office/drawing/2014/main" id="{C6F6C571-15DE-6600-9674-476FFE30D629}"/>
              </a:ext>
            </a:extLst>
          </p:cNvPr>
          <p:cNvGrpSpPr/>
          <p:nvPr/>
        </p:nvGrpSpPr>
        <p:grpSpPr>
          <a:xfrm>
            <a:off x="4128162" y="1978355"/>
            <a:ext cx="3935675" cy="3673753"/>
            <a:chOff x="3764041" y="632055"/>
            <a:chExt cx="5247566" cy="5109381"/>
          </a:xfrm>
        </p:grpSpPr>
        <p:cxnSp>
          <p:nvCxnSpPr>
            <p:cNvPr id="611" name="Straight Connector 610">
              <a:extLst>
                <a:ext uri="{FF2B5EF4-FFF2-40B4-BE49-F238E27FC236}">
                  <a16:creationId xmlns:a16="http://schemas.microsoft.com/office/drawing/2014/main" id="{A9901094-A285-6BF3-F0B3-9DF75211F584}"/>
                </a:ext>
              </a:extLst>
            </p:cNvPr>
            <p:cNvCxnSpPr>
              <a:cxnSpLocks/>
            </p:cNvCxnSpPr>
            <p:nvPr/>
          </p:nvCxnSpPr>
          <p:spPr>
            <a:xfrm>
              <a:off x="3764041" y="632055"/>
              <a:ext cx="0" cy="510938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A66BEFD-6BA2-594F-2494-B9C7328F0093}"/>
                </a:ext>
              </a:extLst>
            </p:cNvPr>
            <p:cNvCxnSpPr>
              <a:cxnSpLocks/>
            </p:cNvCxnSpPr>
            <p:nvPr/>
          </p:nvCxnSpPr>
          <p:spPr>
            <a:xfrm>
              <a:off x="5891659" y="657602"/>
              <a:ext cx="0" cy="50838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CB6F420-E02B-3068-C9DC-58F924815021}"/>
                </a:ext>
              </a:extLst>
            </p:cNvPr>
            <p:cNvCxnSpPr>
              <a:cxnSpLocks/>
            </p:cNvCxnSpPr>
            <p:nvPr/>
          </p:nvCxnSpPr>
          <p:spPr>
            <a:xfrm>
              <a:off x="9011607" y="666119"/>
              <a:ext cx="0" cy="50753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Footer Placeholder 6">
            <a:extLst>
              <a:ext uri="{FF2B5EF4-FFF2-40B4-BE49-F238E27FC236}">
                <a16:creationId xmlns:a16="http://schemas.microsoft.com/office/drawing/2014/main" id="{2CB3399B-32D0-AC8C-820A-320617DCCEEF}"/>
              </a:ext>
            </a:extLst>
          </p:cNvPr>
          <p:cNvSpPr>
            <a:spLocks noGrp="1"/>
          </p:cNvSpPr>
          <p:nvPr>
            <p:ph type="ftr" sz="quarter" idx="16"/>
          </p:nvPr>
        </p:nvSpPr>
        <p:spPr>
          <a:xfrm>
            <a:off x="915484" y="6104785"/>
            <a:ext cx="10882506" cy="230829"/>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Data cutoff: March 6, 2023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MIRV, </a:t>
            </a:r>
            <a:r>
              <a:rPr kumimoji="0" lang="en-US" sz="1000" b="0" i="0" u="none" strike="noStrike" kern="1200" cap="none" spc="0" normalizeH="0" baseline="0" noProof="0" dirty="0" err="1">
                <a:ln>
                  <a:noFill/>
                </a:ln>
                <a:solidFill>
                  <a:srgbClr val="000000"/>
                </a:solidFill>
                <a:effectLst/>
                <a:uLnTx/>
                <a:uFillTx/>
                <a:latin typeface="Arial" panose="020B0604020202020204"/>
                <a:ea typeface="+mn-ea"/>
                <a:cs typeface="+mn-cs"/>
              </a:rPr>
              <a:t>mirvetuximab</a:t>
            </a: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1000" b="0" i="0" u="none" strike="noStrike" kern="1200" cap="none" spc="0" normalizeH="0" baseline="0" noProof="0" dirty="0" err="1">
                <a:ln>
                  <a:noFill/>
                </a:ln>
                <a:solidFill>
                  <a:srgbClr val="000000"/>
                </a:solidFill>
                <a:effectLst/>
                <a:uLnTx/>
                <a:uFillTx/>
                <a:latin typeface="Arial" panose="020B0604020202020204"/>
                <a:ea typeface="+mn-ea"/>
                <a:cs typeface="+mn-cs"/>
              </a:rPr>
              <a:t>soravtansine</a:t>
            </a: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 IC Chemo: investigator’s choice chemotherapy; Pac, paclitaxel; PLD, pegylated liposomal doxorubicin; Topo, topotecan.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30000" noProof="0" dirty="0" err="1">
                <a:ln>
                  <a:noFill/>
                </a:ln>
                <a:solidFill>
                  <a:srgbClr val="000000"/>
                </a:solidFill>
                <a:effectLst/>
                <a:uLnTx/>
                <a:uFillTx/>
                <a:latin typeface="Arial" panose="020B0604020202020204"/>
                <a:ea typeface="+mn-ea"/>
                <a:cs typeface="+mn-cs"/>
              </a:rPr>
              <a:t>a</a:t>
            </a:r>
            <a:r>
              <a:rPr kumimoji="0" lang="en-US" sz="1000" b="0" i="0" u="none" strike="noStrike" kern="1200" cap="none" spc="0" normalizeH="0" baseline="0" noProof="0" dirty="0" err="1">
                <a:ln>
                  <a:noFill/>
                </a:ln>
                <a:solidFill>
                  <a:srgbClr val="000000"/>
                </a:solidFill>
                <a:effectLst/>
                <a:uLnTx/>
                <a:uFillTx/>
                <a:latin typeface="Arial" panose="020B0604020202020204"/>
                <a:ea typeface="+mn-ea"/>
                <a:cs typeface="+mn-cs"/>
              </a:rPr>
              <a:t>Pac</a:t>
            </a: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 n=82 (39%), PLD n=76 (37%), Topo n=49 (24%). </a:t>
            </a:r>
            <a:r>
              <a:rPr kumimoji="0" lang="en-US" sz="1000" b="0" i="0" u="none" strike="noStrike" kern="1200" cap="none" spc="0" normalizeH="0" baseline="30000" noProof="0" dirty="0" err="1">
                <a:ln>
                  <a:noFill/>
                </a:ln>
                <a:solidFill>
                  <a:srgbClr val="000000"/>
                </a:solidFill>
                <a:effectLst/>
                <a:uLnTx/>
                <a:uFillTx/>
                <a:latin typeface="Arial" panose="020B0604020202020204"/>
                <a:ea typeface="+mn-ea"/>
                <a:cs typeface="+mn-cs"/>
              </a:rPr>
              <a:t>b</a:t>
            </a:r>
            <a:r>
              <a:rPr kumimoji="0" lang="en-US" sz="1000" b="0" i="0" u="none" strike="noStrike" kern="1200" cap="none" spc="0" normalizeH="0" baseline="0" noProof="0" dirty="0" err="1">
                <a:ln>
                  <a:noFill/>
                </a:ln>
                <a:solidFill>
                  <a:srgbClr val="000000"/>
                </a:solidFill>
                <a:effectLst/>
                <a:uLnTx/>
                <a:uFillTx/>
                <a:latin typeface="Arial" panose="020B0604020202020204"/>
                <a:ea typeface="+mn-ea"/>
                <a:cs typeface="+mn-cs"/>
              </a:rPr>
              <a:t>Grade</a:t>
            </a: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 2+ peripheral neuropathy events were observed in 12% and 16% of patients that received MIRV or paclitaxel, respectively.</a:t>
            </a:r>
          </a:p>
        </p:txBody>
      </p:sp>
      <p:sp>
        <p:nvSpPr>
          <p:cNvPr id="63" name="CasellaDiTesto 62">
            <a:extLst>
              <a:ext uri="{FF2B5EF4-FFF2-40B4-BE49-F238E27FC236}">
                <a16:creationId xmlns:a16="http://schemas.microsoft.com/office/drawing/2014/main" id="{EF22F4B8-8122-4D48-A660-494BBB72F140}"/>
              </a:ext>
            </a:extLst>
          </p:cNvPr>
          <p:cNvSpPr txBox="1"/>
          <p:nvPr/>
        </p:nvSpPr>
        <p:spPr>
          <a:xfrm>
            <a:off x="5348709" y="5756212"/>
            <a:ext cx="4615031" cy="2308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charset="0"/>
                <a:ea typeface="+mn-ea"/>
                <a:cs typeface="+mn-cs"/>
              </a:rPr>
              <a:t>Kathleen Moore,  ASCO 2023 </a:t>
            </a:r>
          </a:p>
        </p:txBody>
      </p:sp>
    </p:spTree>
    <p:extLst>
      <p:ext uri="{BB962C8B-B14F-4D97-AF65-F5344CB8AC3E}">
        <p14:creationId xmlns:p14="http://schemas.microsoft.com/office/powerpoint/2010/main" val="176305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1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2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2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3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3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1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6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6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1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1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5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4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4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2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3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3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3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5" grpId="0">
        <p:bldAsOne/>
      </p:bldGraphic>
      <p:bldGraphic spid="56" grpId="0">
        <p:bldAsOne/>
      </p:bldGraphic>
      <p:bldGraphic spid="114" grpId="0">
        <p:bldAsOne/>
      </p:bldGraphic>
      <p:bldP spid="116" grpId="0"/>
      <p:bldGraphic spid="117" grpId="0">
        <p:bldAsOne/>
      </p:bldGraphic>
      <p:bldGraphic spid="118" grpId="0">
        <p:bldAsOne/>
      </p:bldGraphic>
      <p:bldP spid="612" grpId="0"/>
      <p:bldGraphic spid="613" grpId="0">
        <p:bldAsOne/>
      </p:bldGraphic>
      <p:bldGraphic spid="614" grpId="0">
        <p:bldAsOne/>
      </p:bldGraphic>
      <p:bldGraphic spid="615" grpId="0">
        <p:bldAsOne/>
      </p:bldGraphic>
      <p:bldGraphic spid="616" grpId="0">
        <p:bldAsOne/>
      </p:bldGraphic>
      <p:bldGraphic spid="617" grpId="0">
        <p:bldAsOne/>
      </p:bldGraphic>
      <p:bldGraphic spid="618" grpId="0">
        <p:bldAsOne/>
      </p:bldGraphic>
      <p:bldP spid="619" grpId="0"/>
      <p:bldP spid="620" grpId="0"/>
      <p:bldP spid="621" grpId="0"/>
      <p:bldP spid="622" grpId="0"/>
      <p:bldP spid="623" grpId="0"/>
      <p:bldP spid="625" grpId="0"/>
      <p:bldP spid="626" grpId="0"/>
      <p:bldP spid="627" grpId="0"/>
      <p:bldP spid="629" grpId="0"/>
      <p:bldP spid="630" grpId="0"/>
      <p:bldP spid="631" grpId="0"/>
      <p:bldP spid="632" grpId="0"/>
      <p:bldP spid="633" grpId="0"/>
      <p:bldP spid="147" grpId="0"/>
      <p:bldP spid="148" grpId="0"/>
      <p:bldP spid="149" grpId="0"/>
      <p:bldP spid="150" grpId="0"/>
      <p:bldP spid="168" grpId="0"/>
      <p:bldP spid="169" grpId="0"/>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503F8-B12F-DD7E-7F74-CBA24D83A5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D060A4-0838-5F41-AAC8-A861D262316E}"/>
              </a:ext>
            </a:extLst>
          </p:cNvPr>
          <p:cNvSpPr>
            <a:spLocks noGrp="1"/>
          </p:cNvSpPr>
          <p:nvPr>
            <p:ph type="title"/>
          </p:nvPr>
        </p:nvSpPr>
        <p:spPr>
          <a:xfrm>
            <a:off x="1524000" y="413547"/>
            <a:ext cx="9144000" cy="672735"/>
          </a:xfrm>
        </p:spPr>
        <p:txBody>
          <a:bodyPr/>
          <a:lstStyle/>
          <a:p>
            <a:pPr algn="ctr"/>
            <a:r>
              <a:rPr lang="en-GB" dirty="0"/>
              <a:t>FORWARD II dose escalation efficacy: </a:t>
            </a:r>
            <a:br>
              <a:rPr lang="en-GB" dirty="0"/>
            </a:br>
            <a:r>
              <a:rPr lang="en-GB" dirty="0"/>
              <a:t>Subgroup analysis of MIRV + BEV in FR</a:t>
            </a:r>
            <a:r>
              <a:rPr lang="el-GR" dirty="0"/>
              <a:t>α-</a:t>
            </a:r>
            <a:r>
              <a:rPr lang="en-GB" dirty="0"/>
              <a:t>expressing PROC</a:t>
            </a:r>
          </a:p>
        </p:txBody>
      </p:sp>
      <p:pic>
        <p:nvPicPr>
          <p:cNvPr id="4" name="Picture 3" descr="Chart&#10;&#10;Description automatically generated">
            <a:extLst>
              <a:ext uri="{FF2B5EF4-FFF2-40B4-BE49-F238E27FC236}">
                <a16:creationId xmlns:a16="http://schemas.microsoft.com/office/drawing/2014/main" id="{DF07E706-866F-88C5-F8D3-F8DD61E1F4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4970" y="2481108"/>
            <a:ext cx="3015323" cy="1464895"/>
          </a:xfrm>
          <a:prstGeom prst="rect">
            <a:avLst/>
          </a:prstGeom>
        </p:spPr>
      </p:pic>
      <p:graphicFrame>
        <p:nvGraphicFramePr>
          <p:cNvPr id="5" name="Content Placeholder 27">
            <a:extLst>
              <a:ext uri="{FF2B5EF4-FFF2-40B4-BE49-F238E27FC236}">
                <a16:creationId xmlns:a16="http://schemas.microsoft.com/office/drawing/2014/main" id="{5D0E6FD4-B512-F82B-31AE-BEE82FD3EB6B}"/>
              </a:ext>
            </a:extLst>
          </p:cNvPr>
          <p:cNvGraphicFramePr>
            <a:graphicFrameLocks/>
          </p:cNvGraphicFramePr>
          <p:nvPr/>
        </p:nvGraphicFramePr>
        <p:xfrm>
          <a:off x="2315768" y="2126345"/>
          <a:ext cx="3959139" cy="1895856"/>
        </p:xfrm>
        <a:graphic>
          <a:graphicData uri="http://schemas.openxmlformats.org/drawingml/2006/table">
            <a:tbl>
              <a:tblPr firstRow="1" bandRow="1">
                <a:tableStyleId>{B301B821-A1FF-4177-AEE7-76D212191A09}</a:tableStyleId>
              </a:tblPr>
              <a:tblGrid>
                <a:gridCol w="1331923">
                  <a:extLst>
                    <a:ext uri="{9D8B030D-6E8A-4147-A177-3AD203B41FA5}">
                      <a16:colId xmlns:a16="http://schemas.microsoft.com/office/drawing/2014/main" val="193862416"/>
                    </a:ext>
                  </a:extLst>
                </a:gridCol>
                <a:gridCol w="1009600">
                  <a:extLst>
                    <a:ext uri="{9D8B030D-6E8A-4147-A177-3AD203B41FA5}">
                      <a16:colId xmlns:a16="http://schemas.microsoft.com/office/drawing/2014/main" val="20000"/>
                    </a:ext>
                  </a:extLst>
                </a:gridCol>
                <a:gridCol w="1617616">
                  <a:extLst>
                    <a:ext uri="{9D8B030D-6E8A-4147-A177-3AD203B41FA5}">
                      <a16:colId xmlns:a16="http://schemas.microsoft.com/office/drawing/2014/main" val="101102371"/>
                    </a:ext>
                  </a:extLst>
                </a:gridCol>
              </a:tblGrid>
              <a:tr h="347472">
                <a:tc gridSpan="2">
                  <a:txBody>
                    <a:bodyPr/>
                    <a:lstStyle/>
                    <a:p>
                      <a:r>
                        <a:rPr lang="en-US" sz="1100" dirty="0"/>
                        <a:t>Efficacy summary</a:t>
                      </a:r>
                      <a:endParaRPr lang="en-US" sz="1100" dirty="0">
                        <a:latin typeface="+mn-lt"/>
                      </a:endParaRPr>
                    </a:p>
                  </a:txBody>
                  <a:tcPr marL="81000" marR="18288" marT="13716" marB="13716" anchor="ctr"/>
                </a:tc>
                <a:tc hMerge="1">
                  <a:txBody>
                    <a:bodyPr/>
                    <a:lstStyle/>
                    <a:p>
                      <a:r>
                        <a:rPr lang="en-US" sz="1400" dirty="0"/>
                        <a:t>Efficacy</a:t>
                      </a:r>
                      <a:endParaRPr lang="en-US" sz="1400" dirty="0">
                        <a:latin typeface="+mn-lt"/>
                      </a:endParaRPr>
                    </a:p>
                  </a:txBody>
                  <a:tcPr marL="108000" marR="24384"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en-US" sz="1100" dirty="0"/>
                        <a:t>ITT</a:t>
                      </a:r>
                    </a:p>
                    <a:p>
                      <a:pPr algn="ctr"/>
                      <a:r>
                        <a:rPr lang="de-CH" sz="1100" dirty="0"/>
                        <a:t>(</a:t>
                      </a:r>
                      <a:r>
                        <a:rPr lang="en-US" sz="1100" dirty="0"/>
                        <a:t>N = 94)</a:t>
                      </a:r>
                      <a:endParaRPr lang="en-US" sz="1100" dirty="0">
                        <a:latin typeface="+mn-lt"/>
                      </a:endParaRPr>
                    </a:p>
                  </a:txBody>
                  <a:tcPr marL="18288" marR="18288" marT="13716" marB="13716" anchor="ctr"/>
                </a:tc>
                <a:extLst>
                  <a:ext uri="{0D108BD9-81ED-4DB2-BD59-A6C34878D82A}">
                    <a16:rowId xmlns:a16="http://schemas.microsoft.com/office/drawing/2014/main" val="2973427671"/>
                  </a:ext>
                </a:extLst>
              </a:tr>
              <a:tr h="347472">
                <a:tc gridSpan="2">
                  <a:txBody>
                    <a:bodyPr/>
                    <a:lstStyle/>
                    <a:p>
                      <a:r>
                        <a:rPr lang="en-US" sz="1100" dirty="0">
                          <a:solidFill>
                            <a:schemeClr val="tx1"/>
                          </a:solidFill>
                        </a:rPr>
                        <a:t>ORR,</a:t>
                      </a:r>
                      <a:r>
                        <a:rPr lang="en-US" sz="1100" baseline="0" dirty="0">
                          <a:solidFill>
                            <a:schemeClr val="tx1"/>
                          </a:solidFill>
                        </a:rPr>
                        <a:t> </a:t>
                      </a:r>
                      <a:r>
                        <a:rPr lang="en-US" sz="1100" dirty="0">
                          <a:solidFill>
                            <a:schemeClr val="tx1"/>
                          </a:solidFill>
                        </a:rPr>
                        <a:t>n (%)</a:t>
                      </a:r>
                      <a:endParaRPr lang="en-US" sz="1100" baseline="30000" dirty="0">
                        <a:solidFill>
                          <a:schemeClr val="tx1"/>
                        </a:solidFill>
                      </a:endParaRPr>
                    </a:p>
                    <a:p>
                      <a:pPr marL="0" marR="0" lvl="0" indent="174625"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[95% CI]</a:t>
                      </a:r>
                      <a:endParaRPr lang="en-US" sz="1100" dirty="0">
                        <a:solidFill>
                          <a:schemeClr val="tx1"/>
                        </a:solidFill>
                        <a:latin typeface="+mn-lt"/>
                      </a:endParaRPr>
                    </a:p>
                  </a:txBody>
                  <a:tcPr marL="81000" marR="18288" marT="13716" marB="13716" anchor="ctr"/>
                </a:tc>
                <a:tc hMerge="1">
                  <a:txBody>
                    <a:bodyPr/>
                    <a:lstStyle/>
                    <a:p>
                      <a:r>
                        <a:rPr lang="en-US" sz="1400" dirty="0" err="1">
                          <a:solidFill>
                            <a:schemeClr val="tx1"/>
                          </a:solidFill>
                        </a:rPr>
                        <a:t>ORR</a:t>
                      </a:r>
                      <a:r>
                        <a:rPr lang="en-US" sz="1400" baseline="30000" dirty="0" err="1">
                          <a:solidFill>
                            <a:schemeClr val="tx1"/>
                          </a:solidFill>
                        </a:rPr>
                        <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solidFill>
                            <a:schemeClr val="tx1"/>
                          </a:solidFill>
                          <a:latin typeface="+mn-lt"/>
                        </a:rPr>
                        <a:t>    </a:t>
                      </a:r>
                      <a:r>
                        <a:rPr lang="en-US" sz="1400" dirty="0">
                          <a:solidFill>
                            <a:schemeClr val="tx1"/>
                          </a:solidFill>
                        </a:rPr>
                        <a:t>[95% CI]</a:t>
                      </a:r>
                      <a:endParaRPr lang="en-US" sz="1400" dirty="0">
                        <a:solidFill>
                          <a:schemeClr val="tx1"/>
                        </a:solidFill>
                        <a:latin typeface="+mn-lt"/>
                      </a:endParaRPr>
                    </a:p>
                  </a:txBody>
                  <a:tcPr marL="108000" marR="24384" marT="18288" marB="18288"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100" dirty="0">
                          <a:solidFill>
                            <a:schemeClr val="tx1"/>
                          </a:solidFill>
                        </a:rPr>
                        <a:t>41 (44)</a:t>
                      </a:r>
                    </a:p>
                    <a:p>
                      <a:pPr algn="ctr"/>
                      <a:r>
                        <a:rPr lang="en-US" sz="1100" dirty="0">
                          <a:solidFill>
                            <a:schemeClr val="tx1"/>
                          </a:solidFill>
                        </a:rPr>
                        <a:t>[33-54]</a:t>
                      </a:r>
                      <a:endParaRPr lang="en-US" sz="1100" dirty="0">
                        <a:solidFill>
                          <a:schemeClr val="tx1"/>
                        </a:solidFill>
                        <a:latin typeface="+mn-lt"/>
                      </a:endParaRPr>
                    </a:p>
                  </a:txBody>
                  <a:tcPr marL="18288" marR="18288" marT="13716" marB="13716" anchor="ctr"/>
                </a:tc>
                <a:extLst>
                  <a:ext uri="{0D108BD9-81ED-4DB2-BD59-A6C34878D82A}">
                    <a16:rowId xmlns:a16="http://schemas.microsoft.com/office/drawing/2014/main" val="1269893593"/>
                  </a:ext>
                </a:extLst>
              </a:tr>
              <a:tr h="187452">
                <a:tc rowSpan="4">
                  <a:txBody>
                    <a:bodyPr/>
                    <a:lstStyle/>
                    <a:p>
                      <a:r>
                        <a:rPr lang="en-US" sz="1100" dirty="0">
                          <a:solidFill>
                            <a:schemeClr val="tx1"/>
                          </a:solidFill>
                        </a:rPr>
                        <a:t>Best overall </a:t>
                      </a:r>
                    </a:p>
                    <a:p>
                      <a:r>
                        <a:rPr lang="en-US" sz="1100" dirty="0">
                          <a:solidFill>
                            <a:schemeClr val="tx1"/>
                          </a:solidFill>
                        </a:rPr>
                        <a:t>response, n (%)</a:t>
                      </a:r>
                    </a:p>
                  </a:txBody>
                  <a:tcPr marL="81000" marR="18288" marT="13716" marB="13716" anchor="ctr"/>
                </a:tc>
                <a:tc>
                  <a:txBody>
                    <a:bodyPr/>
                    <a:lstStyle/>
                    <a:p>
                      <a:pPr marL="0" indent="119063">
                        <a:tabLst/>
                      </a:pPr>
                      <a:r>
                        <a:rPr lang="en-US" sz="1100" dirty="0">
                          <a:solidFill>
                            <a:schemeClr val="tx1"/>
                          </a:solidFill>
                        </a:rPr>
                        <a:t>CR</a:t>
                      </a:r>
                    </a:p>
                  </a:txBody>
                  <a:tcPr marL="81000" marR="18288" marT="13716" marB="13716" anchor="ctr"/>
                </a:tc>
                <a:tc>
                  <a:txBody>
                    <a:bodyPr/>
                    <a:lstStyle/>
                    <a:p>
                      <a:pPr algn="ctr"/>
                      <a:r>
                        <a:rPr lang="en-US" sz="1100" dirty="0">
                          <a:solidFill>
                            <a:schemeClr val="tx1"/>
                          </a:solidFill>
                        </a:rPr>
                        <a:t>5 (5)</a:t>
                      </a:r>
                      <a:endParaRPr lang="en-US" sz="1100" dirty="0">
                        <a:solidFill>
                          <a:schemeClr val="tx1"/>
                        </a:solidFill>
                        <a:latin typeface="+mn-lt"/>
                      </a:endParaRPr>
                    </a:p>
                  </a:txBody>
                  <a:tcPr marL="18288" marR="18288" marT="13716" marB="13716" anchor="ctr"/>
                </a:tc>
                <a:extLst>
                  <a:ext uri="{0D108BD9-81ED-4DB2-BD59-A6C34878D82A}">
                    <a16:rowId xmlns:a16="http://schemas.microsoft.com/office/drawing/2014/main" val="3463481072"/>
                  </a:ext>
                </a:extLst>
              </a:tr>
              <a:tr h="187452">
                <a:tc vMerge="1">
                  <a:txBody>
                    <a:bodyPr/>
                    <a:lstStyle/>
                    <a:p>
                      <a:endParaRPr lang="en-US" dirty="0"/>
                    </a:p>
                  </a:txBody>
                  <a:tcPr marL="108000" marR="24384" marT="18288" marB="18288" anchor="ctr">
                    <a:lnR w="12700" cap="flat" cmpd="sng" algn="ctr">
                      <a:solidFill>
                        <a:schemeClr val="bg1"/>
                      </a:solidFill>
                      <a:prstDash val="solid"/>
                      <a:round/>
                      <a:headEnd type="none" w="med" len="med"/>
                      <a:tailEnd type="none" w="med" len="med"/>
                    </a:lnR>
                  </a:tcPr>
                </a:tc>
                <a:tc>
                  <a:txBody>
                    <a:bodyPr/>
                    <a:lstStyle/>
                    <a:p>
                      <a:pPr marL="0" indent="119063">
                        <a:tabLst/>
                      </a:pPr>
                      <a:r>
                        <a:rPr lang="en-US" sz="1100" dirty="0">
                          <a:solidFill>
                            <a:schemeClr val="tx1"/>
                          </a:solidFill>
                        </a:rPr>
                        <a:t>PR</a:t>
                      </a:r>
                      <a:endParaRPr lang="en-US" sz="1400" dirty="0">
                        <a:solidFill>
                          <a:schemeClr val="tx1"/>
                        </a:solidFill>
                      </a:endParaRPr>
                    </a:p>
                  </a:txBody>
                  <a:tcPr marL="81000" marR="18288" marT="13716" marB="13716" anchor="ctr"/>
                </a:tc>
                <a:tc>
                  <a:txBody>
                    <a:bodyPr/>
                    <a:lstStyle/>
                    <a:p>
                      <a:pPr algn="ctr"/>
                      <a:r>
                        <a:rPr lang="en-US" sz="1100" dirty="0">
                          <a:solidFill>
                            <a:schemeClr val="tx1"/>
                          </a:solidFill>
                        </a:rPr>
                        <a:t>36 (38)</a:t>
                      </a:r>
                      <a:endParaRPr lang="en-US" sz="1100" dirty="0">
                        <a:solidFill>
                          <a:schemeClr val="tx1"/>
                        </a:solidFill>
                        <a:latin typeface="+mn-lt"/>
                      </a:endParaRPr>
                    </a:p>
                  </a:txBody>
                  <a:tcPr marL="18288" marR="18288" marT="13716" marB="13716" anchor="ctr"/>
                </a:tc>
                <a:extLst>
                  <a:ext uri="{0D108BD9-81ED-4DB2-BD59-A6C34878D82A}">
                    <a16:rowId xmlns:a16="http://schemas.microsoft.com/office/drawing/2014/main" val="2883741131"/>
                  </a:ext>
                </a:extLst>
              </a:tr>
              <a:tr h="187452">
                <a:tc vMerge="1">
                  <a:txBody>
                    <a:bodyPr/>
                    <a:lstStyle/>
                    <a:p>
                      <a:endParaRPr lang="en-US" dirty="0"/>
                    </a:p>
                  </a:txBody>
                  <a:tcPr marL="108000" marR="24384" marT="18288" marB="18288" anchor="ctr">
                    <a:lnR w="12700" cap="flat" cmpd="sng" algn="ctr">
                      <a:solidFill>
                        <a:schemeClr val="bg1"/>
                      </a:solidFill>
                      <a:prstDash val="solid"/>
                      <a:round/>
                      <a:headEnd type="none" w="med" len="med"/>
                      <a:tailEnd type="none" w="med" len="med"/>
                    </a:lnR>
                  </a:tcPr>
                </a:tc>
                <a:tc>
                  <a:txBody>
                    <a:bodyPr/>
                    <a:lstStyle/>
                    <a:p>
                      <a:pPr marL="0" indent="119063">
                        <a:tabLst/>
                      </a:pPr>
                      <a:r>
                        <a:rPr lang="en-US" sz="1100" dirty="0">
                          <a:solidFill>
                            <a:schemeClr val="tx1"/>
                          </a:solidFill>
                        </a:rPr>
                        <a:t>SD</a:t>
                      </a:r>
                      <a:endParaRPr lang="en-US" sz="1400" dirty="0">
                        <a:solidFill>
                          <a:schemeClr val="tx1"/>
                        </a:solidFill>
                      </a:endParaRPr>
                    </a:p>
                  </a:txBody>
                  <a:tcPr marL="81000" marR="18288" marT="13716" marB="13716" anchor="ctr"/>
                </a:tc>
                <a:tc>
                  <a:txBody>
                    <a:bodyPr/>
                    <a:lstStyle/>
                    <a:p>
                      <a:pPr algn="ctr"/>
                      <a:r>
                        <a:rPr lang="en-US" sz="1100" dirty="0">
                          <a:solidFill>
                            <a:schemeClr val="tx1"/>
                          </a:solidFill>
                        </a:rPr>
                        <a:t>44 (47)</a:t>
                      </a:r>
                      <a:endParaRPr lang="en-US" sz="1100" dirty="0">
                        <a:solidFill>
                          <a:schemeClr val="tx1"/>
                        </a:solidFill>
                        <a:latin typeface="+mn-lt"/>
                      </a:endParaRPr>
                    </a:p>
                  </a:txBody>
                  <a:tcPr marL="18288" marR="18288" marT="13716" marB="13716" anchor="ctr"/>
                </a:tc>
                <a:extLst>
                  <a:ext uri="{0D108BD9-81ED-4DB2-BD59-A6C34878D82A}">
                    <a16:rowId xmlns:a16="http://schemas.microsoft.com/office/drawing/2014/main" val="2912724567"/>
                  </a:ext>
                </a:extLst>
              </a:tr>
              <a:tr h="187452">
                <a:tc vMerge="1">
                  <a:txBody>
                    <a:bodyPr/>
                    <a:lstStyle/>
                    <a:p>
                      <a:endParaRPr lang="en-US" sz="1400" dirty="0"/>
                    </a:p>
                  </a:txBody>
                  <a:tcPr marL="108000" marR="24384" marT="18288" marB="18288" anchor="ctr">
                    <a:lnR w="12700" cap="flat" cmpd="sng" algn="ctr">
                      <a:solidFill>
                        <a:schemeClr val="bg1"/>
                      </a:solidFill>
                      <a:prstDash val="solid"/>
                      <a:round/>
                      <a:headEnd type="none" w="med" len="med"/>
                      <a:tailEnd type="none" w="med" len="med"/>
                    </a:lnR>
                  </a:tcPr>
                </a:tc>
                <a:tc>
                  <a:txBody>
                    <a:bodyPr/>
                    <a:lstStyle/>
                    <a:p>
                      <a:pPr marL="0" indent="119063">
                        <a:tabLst/>
                      </a:pPr>
                      <a:r>
                        <a:rPr lang="en-US" sz="1100" dirty="0">
                          <a:solidFill>
                            <a:schemeClr val="tx1"/>
                          </a:solidFill>
                        </a:rPr>
                        <a:t>PD</a:t>
                      </a:r>
                    </a:p>
                  </a:txBody>
                  <a:tcPr marL="81000" marR="18288" marT="13716" marB="13716" anchor="ctr"/>
                </a:tc>
                <a:tc>
                  <a:txBody>
                    <a:bodyPr/>
                    <a:lstStyle/>
                    <a:p>
                      <a:pPr algn="ctr"/>
                      <a:r>
                        <a:rPr lang="en-US" sz="1100" dirty="0">
                          <a:solidFill>
                            <a:schemeClr val="tx1"/>
                          </a:solidFill>
                        </a:rPr>
                        <a:t>8 (9)</a:t>
                      </a:r>
                      <a:endParaRPr lang="en-US" sz="1100" dirty="0">
                        <a:solidFill>
                          <a:schemeClr val="tx1"/>
                        </a:solidFill>
                        <a:latin typeface="+mn-lt"/>
                      </a:endParaRPr>
                    </a:p>
                  </a:txBody>
                  <a:tcPr marL="18288" marR="18288" marT="13716" marB="13716" anchor="ctr"/>
                </a:tc>
                <a:extLst>
                  <a:ext uri="{0D108BD9-81ED-4DB2-BD59-A6C34878D82A}">
                    <a16:rowId xmlns:a16="http://schemas.microsoft.com/office/drawing/2014/main" val="905043303"/>
                  </a:ext>
                </a:extLst>
              </a:tr>
              <a:tr h="187452">
                <a:tc gridSpan="2">
                  <a:txBody>
                    <a:bodyPr/>
                    <a:lstStyle/>
                    <a:p>
                      <a:r>
                        <a:rPr lang="en-US" sz="1100" dirty="0">
                          <a:solidFill>
                            <a:schemeClr val="tx1"/>
                          </a:solidFill>
                          <a:sym typeface="Symbol" pitchFamily="2" charset="2"/>
                        </a:rPr>
                        <a:t>Median DOR, mo (95% CI)</a:t>
                      </a:r>
                      <a:endParaRPr lang="en-US" sz="1100" dirty="0">
                        <a:solidFill>
                          <a:schemeClr val="tx1"/>
                        </a:solidFill>
                        <a:latin typeface="+mn-lt"/>
                      </a:endParaRPr>
                    </a:p>
                  </a:txBody>
                  <a:tcPr marL="81000" marR="18288" marT="13716" marB="13716" anchor="ctr"/>
                </a:tc>
                <a:tc hMerge="1">
                  <a:txBody>
                    <a:bodyPr/>
                    <a:lstStyle/>
                    <a:p>
                      <a:r>
                        <a:rPr lang="en-US" sz="1400" dirty="0">
                          <a:solidFill>
                            <a:schemeClr val="tx1"/>
                          </a:solidFill>
                          <a:sym typeface="Symbol" pitchFamily="2" charset="2"/>
                        </a:rPr>
                        <a:t>Median DOR</a:t>
                      </a:r>
                      <a:endParaRPr lang="en-US" sz="1400" dirty="0">
                        <a:solidFill>
                          <a:schemeClr val="tx1"/>
                        </a:solidFill>
                        <a:latin typeface="+mn-lt"/>
                      </a:endParaRPr>
                    </a:p>
                  </a:txBody>
                  <a:tcPr marL="108000" marR="24384"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en-US" sz="1100" dirty="0">
                          <a:solidFill>
                            <a:schemeClr val="tx1"/>
                          </a:solidFill>
                        </a:rPr>
                        <a:t>9.7 (6.9-14.1)</a:t>
                      </a:r>
                      <a:endParaRPr lang="en-US" sz="1100" dirty="0">
                        <a:solidFill>
                          <a:schemeClr val="tx1"/>
                        </a:solidFill>
                        <a:latin typeface="+mn-lt"/>
                      </a:endParaRPr>
                    </a:p>
                  </a:txBody>
                  <a:tcPr marL="18288" marR="18288" marT="13716" marB="13716" anchor="ctr"/>
                </a:tc>
                <a:extLst>
                  <a:ext uri="{0D108BD9-81ED-4DB2-BD59-A6C34878D82A}">
                    <a16:rowId xmlns:a16="http://schemas.microsoft.com/office/drawing/2014/main" val="4006604548"/>
                  </a:ext>
                </a:extLst>
              </a:tr>
              <a:tr h="187452">
                <a:tc gridSpan="2">
                  <a:txBody>
                    <a:bodyPr/>
                    <a:lstStyle/>
                    <a:p>
                      <a:r>
                        <a:rPr lang="en-US" sz="1100" dirty="0">
                          <a:solidFill>
                            <a:schemeClr val="tx1"/>
                          </a:solidFill>
                        </a:rPr>
                        <a:t>Median PFS, mo (95% CI)</a:t>
                      </a:r>
                      <a:endParaRPr lang="en-US" sz="1100" dirty="0">
                        <a:solidFill>
                          <a:schemeClr val="tx1"/>
                        </a:solidFill>
                        <a:latin typeface="+mn-lt"/>
                      </a:endParaRPr>
                    </a:p>
                  </a:txBody>
                  <a:tcPr marL="81000" marR="18288" marT="13716" marB="13716" anchor="ctr"/>
                </a:tc>
                <a:tc hMerge="1">
                  <a:txBody>
                    <a:bodyPr/>
                    <a:lstStyle/>
                    <a:p>
                      <a:endParaRPr lang="en-US"/>
                    </a:p>
                  </a:txBody>
                  <a:tcPr/>
                </a:tc>
                <a:tc>
                  <a:txBody>
                    <a:bodyPr/>
                    <a:lstStyle/>
                    <a:p>
                      <a:pPr algn="ctr"/>
                      <a:r>
                        <a:rPr lang="en-US" sz="1100" dirty="0">
                          <a:solidFill>
                            <a:schemeClr val="tx1"/>
                          </a:solidFill>
                        </a:rPr>
                        <a:t>8.2 (6.8-10.0)</a:t>
                      </a:r>
                      <a:endParaRPr lang="en-US" sz="1100" dirty="0">
                        <a:solidFill>
                          <a:schemeClr val="tx1"/>
                        </a:solidFill>
                        <a:latin typeface="+mn-lt"/>
                      </a:endParaRPr>
                    </a:p>
                  </a:txBody>
                  <a:tcPr marL="18288" marR="18288" marT="13716" marB="13716" anchor="ctr"/>
                </a:tc>
                <a:extLst>
                  <a:ext uri="{0D108BD9-81ED-4DB2-BD59-A6C34878D82A}">
                    <a16:rowId xmlns:a16="http://schemas.microsoft.com/office/drawing/2014/main" val="1157016738"/>
                  </a:ext>
                </a:extLst>
              </a:tr>
            </a:tbl>
          </a:graphicData>
        </a:graphic>
      </p:graphicFrame>
      <p:graphicFrame>
        <p:nvGraphicFramePr>
          <p:cNvPr id="6" name="Content Placeholder 27">
            <a:extLst>
              <a:ext uri="{FF2B5EF4-FFF2-40B4-BE49-F238E27FC236}">
                <a16:creationId xmlns:a16="http://schemas.microsoft.com/office/drawing/2014/main" id="{DB15C06D-8A75-EEFA-EA5B-E3FC9D51E72F}"/>
              </a:ext>
            </a:extLst>
          </p:cNvPr>
          <p:cNvGraphicFramePr>
            <a:graphicFrameLocks/>
          </p:cNvGraphicFramePr>
          <p:nvPr/>
        </p:nvGraphicFramePr>
        <p:xfrm>
          <a:off x="2315766" y="4025701"/>
          <a:ext cx="7985754" cy="1417320"/>
        </p:xfrm>
        <a:graphic>
          <a:graphicData uri="http://schemas.openxmlformats.org/drawingml/2006/table">
            <a:tbl>
              <a:tblPr firstRow="1" bandRow="1">
                <a:tableStyleId>{B301B821-A1FF-4177-AEE7-76D212191A09}</a:tableStyleId>
              </a:tblPr>
              <a:tblGrid>
                <a:gridCol w="1404404">
                  <a:extLst>
                    <a:ext uri="{9D8B030D-6E8A-4147-A177-3AD203B41FA5}">
                      <a16:colId xmlns:a16="http://schemas.microsoft.com/office/drawing/2014/main" val="193862416"/>
                    </a:ext>
                  </a:extLst>
                </a:gridCol>
                <a:gridCol w="1316270">
                  <a:extLst>
                    <a:ext uri="{9D8B030D-6E8A-4147-A177-3AD203B41FA5}">
                      <a16:colId xmlns:a16="http://schemas.microsoft.com/office/drawing/2014/main" val="101102371"/>
                    </a:ext>
                  </a:extLst>
                </a:gridCol>
                <a:gridCol w="1316270">
                  <a:extLst>
                    <a:ext uri="{9D8B030D-6E8A-4147-A177-3AD203B41FA5}">
                      <a16:colId xmlns:a16="http://schemas.microsoft.com/office/drawing/2014/main" val="1851133697"/>
                    </a:ext>
                  </a:extLst>
                </a:gridCol>
                <a:gridCol w="1316270">
                  <a:extLst>
                    <a:ext uri="{9D8B030D-6E8A-4147-A177-3AD203B41FA5}">
                      <a16:colId xmlns:a16="http://schemas.microsoft.com/office/drawing/2014/main" val="3692116957"/>
                    </a:ext>
                  </a:extLst>
                </a:gridCol>
                <a:gridCol w="1316270">
                  <a:extLst>
                    <a:ext uri="{9D8B030D-6E8A-4147-A177-3AD203B41FA5}">
                      <a16:colId xmlns:a16="http://schemas.microsoft.com/office/drawing/2014/main" val="18159946"/>
                    </a:ext>
                  </a:extLst>
                </a:gridCol>
                <a:gridCol w="1316270">
                  <a:extLst>
                    <a:ext uri="{9D8B030D-6E8A-4147-A177-3AD203B41FA5}">
                      <a16:colId xmlns:a16="http://schemas.microsoft.com/office/drawing/2014/main" val="1083524410"/>
                    </a:ext>
                  </a:extLst>
                </a:gridCol>
              </a:tblGrid>
              <a:tr h="315468">
                <a:tc>
                  <a:txBody>
                    <a:bodyPr/>
                    <a:lstStyle/>
                    <a:p>
                      <a:pPr>
                        <a:lnSpc>
                          <a:spcPct val="90000"/>
                        </a:lnSpc>
                      </a:pPr>
                      <a:r>
                        <a:rPr lang="en-US" sz="1100" dirty="0"/>
                        <a:t>Efficacy summary </a:t>
                      </a:r>
                    </a:p>
                    <a:p>
                      <a:pPr>
                        <a:lnSpc>
                          <a:spcPct val="90000"/>
                        </a:lnSpc>
                      </a:pPr>
                      <a:r>
                        <a:rPr lang="en-US" sz="1100" dirty="0"/>
                        <a:t>by subgroup</a:t>
                      </a:r>
                      <a:endParaRPr lang="en-US" sz="1100" dirty="0">
                        <a:latin typeface="+mn-lt"/>
                      </a:endParaRPr>
                    </a:p>
                  </a:txBody>
                  <a:tcPr marL="81000" marR="18288" marT="13716" marB="13716" anchor="ctr"/>
                </a:tc>
                <a:tc>
                  <a:txBody>
                    <a:bodyPr/>
                    <a:lstStyle/>
                    <a:p>
                      <a:pPr algn="ctr">
                        <a:lnSpc>
                          <a:spcPct val="90000"/>
                        </a:lnSpc>
                      </a:pPr>
                      <a:r>
                        <a:rPr lang="en-US" sz="1100" dirty="0"/>
                        <a:t>FR</a:t>
                      </a:r>
                      <a:r>
                        <a:rPr lang="el-GR" sz="1100" dirty="0"/>
                        <a:t>α</a:t>
                      </a:r>
                      <a:r>
                        <a:rPr lang="en-US" sz="1100" dirty="0"/>
                        <a:t> ≥75%</a:t>
                      </a:r>
                    </a:p>
                    <a:p>
                      <a:pPr algn="ctr">
                        <a:lnSpc>
                          <a:spcPct val="90000"/>
                        </a:lnSpc>
                      </a:pPr>
                      <a:r>
                        <a:rPr lang="en-US" sz="1100" dirty="0"/>
                        <a:t>(n = 44)</a:t>
                      </a:r>
                      <a:endParaRPr lang="en-US" sz="1100" dirty="0">
                        <a:latin typeface="+mn-lt"/>
                      </a:endParaRPr>
                    </a:p>
                  </a:txBody>
                  <a:tcPr marL="18288" marR="18288" marT="13716" marB="13716" anchor="ctr">
                    <a:solidFill>
                      <a:schemeClr val="accent2">
                        <a:lumMod val="75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100" dirty="0"/>
                        <a:t>FR</a:t>
                      </a:r>
                      <a:r>
                        <a:rPr lang="el-GR" sz="1100" dirty="0"/>
                        <a:t>α</a:t>
                      </a:r>
                      <a:r>
                        <a:rPr lang="en-US" sz="1100" dirty="0"/>
                        <a:t> 50-74%</a:t>
                      </a:r>
                    </a:p>
                    <a:p>
                      <a:pPr marL="0" marR="0" lvl="0" indent="0" algn="ctr" defTabSz="914400" rtl="0" eaLnBrk="1" fontAlgn="auto" latinLnBrk="0" hangingPunct="1">
                        <a:lnSpc>
                          <a:spcPct val="90000"/>
                        </a:lnSpc>
                        <a:spcBef>
                          <a:spcPts val="0"/>
                        </a:spcBef>
                        <a:spcAft>
                          <a:spcPts val="0"/>
                        </a:spcAft>
                        <a:buClrTx/>
                        <a:buSzTx/>
                        <a:buFontTx/>
                        <a:buNone/>
                        <a:tabLst/>
                        <a:defRPr/>
                      </a:pPr>
                      <a:r>
                        <a:rPr lang="en-US" sz="1100" dirty="0"/>
                        <a:t>(n = 39)</a:t>
                      </a:r>
                      <a:endParaRPr lang="en-US" sz="1100" dirty="0">
                        <a:latin typeface="+mn-lt"/>
                      </a:endParaRPr>
                    </a:p>
                  </a:txBody>
                  <a:tcPr marL="18288" marR="18288" marT="13716" marB="13716" anchor="ctr">
                    <a:solidFill>
                      <a:schemeClr val="accent2"/>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100" dirty="0"/>
                        <a:t>FR</a:t>
                      </a:r>
                      <a:r>
                        <a:rPr lang="el-GR" sz="1100" dirty="0"/>
                        <a:t>α</a:t>
                      </a:r>
                      <a:r>
                        <a:rPr lang="en-US" sz="1100" dirty="0"/>
                        <a:t> 25-49%</a:t>
                      </a:r>
                    </a:p>
                    <a:p>
                      <a:pPr marL="0" marR="0" lvl="0" indent="0" algn="ctr" defTabSz="914400" rtl="0" eaLnBrk="1" fontAlgn="auto" latinLnBrk="0" hangingPunct="1">
                        <a:lnSpc>
                          <a:spcPct val="90000"/>
                        </a:lnSpc>
                        <a:spcBef>
                          <a:spcPts val="0"/>
                        </a:spcBef>
                        <a:spcAft>
                          <a:spcPts val="0"/>
                        </a:spcAft>
                        <a:buClrTx/>
                        <a:buSzTx/>
                        <a:buFontTx/>
                        <a:buNone/>
                        <a:tabLst/>
                        <a:defRPr/>
                      </a:pPr>
                      <a:r>
                        <a:rPr lang="en-US" sz="1100" dirty="0"/>
                        <a:t>(n = 11)</a:t>
                      </a:r>
                      <a:endParaRPr lang="en-US" sz="1100" dirty="0">
                        <a:latin typeface="+mn-lt"/>
                      </a:endParaRPr>
                    </a:p>
                  </a:txBody>
                  <a:tcPr marL="18288" marR="18288" marT="13716" marB="13716" anchor="ctr">
                    <a:solidFill>
                      <a:schemeClr val="accent2">
                        <a:lumMod val="60000"/>
                        <a:lumOff val="40000"/>
                      </a:schemeClr>
                    </a:solidFill>
                  </a:tcPr>
                </a:tc>
                <a:tc>
                  <a:txBody>
                    <a:bodyPr/>
                    <a:lstStyle/>
                    <a:p>
                      <a:pPr algn="ctr">
                        <a:lnSpc>
                          <a:spcPct val="90000"/>
                        </a:lnSpc>
                      </a:pPr>
                      <a:r>
                        <a:rPr lang="en-US" sz="1100" dirty="0"/>
                        <a:t>BEV-naive</a:t>
                      </a:r>
                    </a:p>
                    <a:p>
                      <a:pPr algn="ctr">
                        <a:lnSpc>
                          <a:spcPct val="90000"/>
                        </a:lnSpc>
                      </a:pPr>
                      <a:r>
                        <a:rPr lang="en-US" sz="1100" dirty="0"/>
                        <a:t> (n = 39)</a:t>
                      </a:r>
                      <a:endParaRPr lang="en-US" sz="1100" dirty="0">
                        <a:latin typeface="+mn-lt"/>
                      </a:endParaRPr>
                    </a:p>
                  </a:txBody>
                  <a:tcPr marL="18288" marR="18288" marT="13716" marB="13716" anchor="ctr">
                    <a:solidFill>
                      <a:schemeClr val="accent5">
                        <a:lumMod val="75000"/>
                      </a:schemeClr>
                    </a:solidFill>
                  </a:tcPr>
                </a:tc>
                <a:tc>
                  <a:txBody>
                    <a:bodyPr/>
                    <a:lstStyle/>
                    <a:p>
                      <a:pPr algn="ctr">
                        <a:lnSpc>
                          <a:spcPct val="90000"/>
                        </a:lnSpc>
                      </a:pPr>
                      <a:r>
                        <a:rPr lang="en-US" sz="1100" dirty="0"/>
                        <a:t>BEV-pretreated </a:t>
                      </a:r>
                    </a:p>
                    <a:p>
                      <a:pPr algn="ctr">
                        <a:lnSpc>
                          <a:spcPct val="90000"/>
                        </a:lnSpc>
                      </a:pPr>
                      <a:r>
                        <a:rPr lang="en-US" sz="1100" dirty="0"/>
                        <a:t>(n = 55)</a:t>
                      </a:r>
                      <a:endParaRPr lang="en-US" sz="1100" dirty="0">
                        <a:latin typeface="+mn-lt"/>
                      </a:endParaRPr>
                    </a:p>
                  </a:txBody>
                  <a:tcPr marL="18288" marR="18288" marT="13716" marB="13716" anchor="ctr">
                    <a:solidFill>
                      <a:schemeClr val="tx1">
                        <a:lumMod val="50000"/>
                        <a:lumOff val="50000"/>
                      </a:schemeClr>
                    </a:solidFill>
                  </a:tcPr>
                </a:tc>
                <a:extLst>
                  <a:ext uri="{0D108BD9-81ED-4DB2-BD59-A6C34878D82A}">
                    <a16:rowId xmlns:a16="http://schemas.microsoft.com/office/drawing/2014/main" val="2973427671"/>
                  </a:ext>
                </a:extLst>
              </a:tr>
              <a:tr h="347472">
                <a:tc>
                  <a:txBody>
                    <a:bodyPr/>
                    <a:lstStyle/>
                    <a:p>
                      <a:r>
                        <a:rPr lang="en-US" sz="1100" dirty="0">
                          <a:solidFill>
                            <a:schemeClr val="tx1"/>
                          </a:solidFill>
                        </a:rPr>
                        <a:t>ORR, n (%) </a:t>
                      </a:r>
                    </a:p>
                    <a:p>
                      <a:r>
                        <a:rPr lang="en-US" sz="1100" dirty="0">
                          <a:solidFill>
                            <a:schemeClr val="tx1"/>
                          </a:solidFill>
                        </a:rPr>
                        <a:t>[95% CI]</a:t>
                      </a:r>
                      <a:endParaRPr lang="en-US" sz="1100" dirty="0">
                        <a:solidFill>
                          <a:schemeClr val="tx1"/>
                        </a:solidFill>
                        <a:latin typeface="+mn-lt"/>
                      </a:endParaRPr>
                    </a:p>
                  </a:txBody>
                  <a:tcPr marL="81000" marR="18288" marT="13716" marB="13716" anchor="ctr"/>
                </a:tc>
                <a:tc>
                  <a:txBody>
                    <a:bodyPr/>
                    <a:lstStyle/>
                    <a:p>
                      <a:pPr algn="ctr"/>
                      <a:r>
                        <a:rPr lang="en-US" sz="1100" dirty="0">
                          <a:solidFill>
                            <a:schemeClr val="tx1"/>
                          </a:solidFill>
                        </a:rPr>
                        <a:t>21 (48)</a:t>
                      </a:r>
                    </a:p>
                    <a:p>
                      <a:pPr algn="ctr"/>
                      <a:r>
                        <a:rPr lang="en-US" sz="1100" dirty="0">
                          <a:solidFill>
                            <a:schemeClr val="tx1"/>
                          </a:solidFill>
                        </a:rPr>
                        <a:t>[33-63]</a:t>
                      </a:r>
                      <a:endParaRPr lang="en-US" sz="1100" dirty="0">
                        <a:solidFill>
                          <a:schemeClr val="tx1"/>
                        </a:solidFill>
                        <a:latin typeface="+mn-lt"/>
                      </a:endParaRPr>
                    </a:p>
                  </a:txBody>
                  <a:tcPr marL="18288" marR="18288" marT="13716" marB="13716" anchor="ctr"/>
                </a:tc>
                <a:tc>
                  <a:txBody>
                    <a:bodyPr/>
                    <a:lstStyle/>
                    <a:p>
                      <a:pPr algn="ctr"/>
                      <a:r>
                        <a:rPr lang="en-US" sz="1100" dirty="0">
                          <a:solidFill>
                            <a:schemeClr val="tx1"/>
                          </a:solidFill>
                        </a:rPr>
                        <a:t>16 (41)</a:t>
                      </a:r>
                    </a:p>
                    <a:p>
                      <a:pPr algn="ctr"/>
                      <a:r>
                        <a:rPr lang="en-US" sz="1100" dirty="0">
                          <a:solidFill>
                            <a:schemeClr val="tx1"/>
                          </a:solidFill>
                        </a:rPr>
                        <a:t>[26-58]</a:t>
                      </a:r>
                      <a:endParaRPr lang="en-US" sz="1100" dirty="0">
                        <a:solidFill>
                          <a:schemeClr val="tx1"/>
                        </a:solidFill>
                        <a:latin typeface="+mn-lt"/>
                      </a:endParaRPr>
                    </a:p>
                  </a:txBody>
                  <a:tcPr marL="18288" marR="18288" marT="13716" marB="13716" anchor="ctr"/>
                </a:tc>
                <a:tc>
                  <a:txBody>
                    <a:bodyPr/>
                    <a:lstStyle/>
                    <a:p>
                      <a:pPr algn="ctr"/>
                      <a:r>
                        <a:rPr lang="en-US" sz="1100" dirty="0">
                          <a:solidFill>
                            <a:schemeClr val="tx1"/>
                          </a:solidFill>
                        </a:rPr>
                        <a:t>4 (36)</a:t>
                      </a:r>
                    </a:p>
                    <a:p>
                      <a:pPr algn="ctr"/>
                      <a:r>
                        <a:rPr lang="en-US" sz="1100" dirty="0">
                          <a:solidFill>
                            <a:schemeClr val="tx1"/>
                          </a:solidFill>
                        </a:rPr>
                        <a:t>[11-69]</a:t>
                      </a:r>
                      <a:endParaRPr lang="en-US" sz="1100" dirty="0">
                        <a:solidFill>
                          <a:schemeClr val="tx1"/>
                        </a:solidFill>
                        <a:latin typeface="+mn-lt"/>
                      </a:endParaRPr>
                    </a:p>
                  </a:txBody>
                  <a:tcPr marL="18288" marR="18288" marT="13716" marB="13716" anchor="ctr"/>
                </a:tc>
                <a:tc>
                  <a:txBody>
                    <a:bodyPr/>
                    <a:lstStyle/>
                    <a:p>
                      <a:pPr algn="ctr"/>
                      <a:r>
                        <a:rPr lang="en-US" sz="1100" dirty="0">
                          <a:solidFill>
                            <a:schemeClr val="tx1"/>
                          </a:solidFill>
                        </a:rPr>
                        <a:t>22 (56)</a:t>
                      </a:r>
                    </a:p>
                    <a:p>
                      <a:pPr algn="ctr"/>
                      <a:r>
                        <a:rPr lang="en-US" sz="1100" dirty="0">
                          <a:solidFill>
                            <a:schemeClr val="tx1"/>
                          </a:solidFill>
                        </a:rPr>
                        <a:t>[40-72]</a:t>
                      </a:r>
                      <a:endParaRPr lang="en-US" sz="1100" dirty="0">
                        <a:solidFill>
                          <a:schemeClr val="tx1"/>
                        </a:solidFill>
                        <a:latin typeface="+mn-lt"/>
                      </a:endParaRPr>
                    </a:p>
                  </a:txBody>
                  <a:tcPr marL="18288" marR="18288" marT="13716" marB="13716" anchor="ctr"/>
                </a:tc>
                <a:tc>
                  <a:txBody>
                    <a:bodyPr/>
                    <a:lstStyle/>
                    <a:p>
                      <a:pPr algn="ctr"/>
                      <a:r>
                        <a:rPr lang="en-US" sz="1100" dirty="0">
                          <a:solidFill>
                            <a:schemeClr val="tx1"/>
                          </a:solidFill>
                        </a:rPr>
                        <a:t>19 (35)</a:t>
                      </a:r>
                    </a:p>
                    <a:p>
                      <a:pPr algn="ctr"/>
                      <a:r>
                        <a:rPr lang="en-US" sz="1100" dirty="0">
                          <a:solidFill>
                            <a:schemeClr val="tx1"/>
                          </a:solidFill>
                        </a:rPr>
                        <a:t>[22-49]</a:t>
                      </a:r>
                      <a:endParaRPr lang="en-US" sz="1100" dirty="0">
                        <a:solidFill>
                          <a:schemeClr val="tx1"/>
                        </a:solidFill>
                        <a:latin typeface="+mn-lt"/>
                      </a:endParaRPr>
                    </a:p>
                  </a:txBody>
                  <a:tcPr marL="18288" marR="18288" marT="13716" marB="13716" anchor="ctr"/>
                </a:tc>
                <a:extLst>
                  <a:ext uri="{0D108BD9-81ED-4DB2-BD59-A6C34878D82A}">
                    <a16:rowId xmlns:a16="http://schemas.microsoft.com/office/drawing/2014/main" val="1269893593"/>
                  </a:ext>
                </a:extLst>
              </a:tr>
              <a:tr h="3474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Median DOR, mo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(95% CI)</a:t>
                      </a:r>
                      <a:endParaRPr lang="en-US" sz="1100" dirty="0">
                        <a:solidFill>
                          <a:schemeClr val="tx1"/>
                        </a:solidFill>
                        <a:latin typeface="+mn-lt"/>
                      </a:endParaRPr>
                    </a:p>
                  </a:txBody>
                  <a:tcPr marL="81000" marR="18288" marT="13716" marB="13716" anchor="ctr"/>
                </a:tc>
                <a:tc>
                  <a:txBody>
                    <a:bodyPr/>
                    <a:lstStyle/>
                    <a:p>
                      <a:pPr algn="ctr"/>
                      <a:r>
                        <a:rPr lang="en-US" sz="1100" dirty="0">
                          <a:solidFill>
                            <a:schemeClr val="tx1"/>
                          </a:solidFill>
                        </a:rPr>
                        <a:t>9.7 </a:t>
                      </a:r>
                    </a:p>
                    <a:p>
                      <a:pPr algn="ctr"/>
                      <a:r>
                        <a:rPr lang="en-US" sz="1100" dirty="0">
                          <a:solidFill>
                            <a:schemeClr val="tx1"/>
                          </a:solidFill>
                        </a:rPr>
                        <a:t>(6.0-12.0)</a:t>
                      </a:r>
                      <a:endParaRPr lang="en-US" sz="1100" dirty="0">
                        <a:solidFill>
                          <a:schemeClr val="tx1"/>
                        </a:solidFill>
                        <a:latin typeface="+mn-lt"/>
                      </a:endParaRPr>
                    </a:p>
                  </a:txBody>
                  <a:tcPr marL="18288" marR="18288" marT="13716" marB="13716" anchor="ctr"/>
                </a:tc>
                <a:tc>
                  <a:txBody>
                    <a:bodyPr/>
                    <a:lstStyle/>
                    <a:p>
                      <a:pPr algn="ctr"/>
                      <a:r>
                        <a:rPr lang="en-US" sz="1100" dirty="0">
                          <a:solidFill>
                            <a:schemeClr val="tx1"/>
                          </a:solidFill>
                        </a:rPr>
                        <a:t>9.7 </a:t>
                      </a:r>
                    </a:p>
                    <a:p>
                      <a:pPr algn="ctr"/>
                      <a:r>
                        <a:rPr lang="en-US" sz="1100" dirty="0">
                          <a:solidFill>
                            <a:schemeClr val="tx1"/>
                          </a:solidFill>
                        </a:rPr>
                        <a:t>(3.0-NR)</a:t>
                      </a:r>
                      <a:endParaRPr lang="en-US" sz="1100" dirty="0">
                        <a:solidFill>
                          <a:schemeClr val="tx1"/>
                        </a:solidFill>
                        <a:latin typeface="+mn-lt"/>
                      </a:endParaRPr>
                    </a:p>
                  </a:txBody>
                  <a:tcPr marL="18288" marR="18288" marT="13716" marB="13716" anchor="ctr"/>
                </a:tc>
                <a:tc>
                  <a:txBody>
                    <a:bodyPr/>
                    <a:lstStyle/>
                    <a:p>
                      <a:pPr algn="ctr"/>
                      <a:r>
                        <a:rPr lang="en-US" sz="1100" dirty="0">
                          <a:solidFill>
                            <a:schemeClr val="tx1"/>
                          </a:solidFill>
                        </a:rPr>
                        <a:t>18.5 </a:t>
                      </a:r>
                    </a:p>
                    <a:p>
                      <a:pPr algn="ctr"/>
                      <a:r>
                        <a:rPr lang="en-US" sz="1100" dirty="0">
                          <a:solidFill>
                            <a:schemeClr val="tx1"/>
                          </a:solidFill>
                        </a:rPr>
                        <a:t>(NE)</a:t>
                      </a:r>
                      <a:endParaRPr lang="en-US" sz="1100" dirty="0">
                        <a:solidFill>
                          <a:schemeClr val="tx1"/>
                        </a:solidFill>
                        <a:latin typeface="+mn-lt"/>
                      </a:endParaRPr>
                    </a:p>
                  </a:txBody>
                  <a:tcPr marL="18288" marR="18288" marT="13716" marB="13716" anchor="ctr"/>
                </a:tc>
                <a:tc>
                  <a:txBody>
                    <a:bodyPr/>
                    <a:lstStyle/>
                    <a:p>
                      <a:pPr algn="ctr"/>
                      <a:r>
                        <a:rPr lang="en-US" sz="1100" dirty="0">
                          <a:solidFill>
                            <a:schemeClr val="tx1"/>
                          </a:solidFill>
                        </a:rPr>
                        <a:t>10.4 </a:t>
                      </a:r>
                    </a:p>
                    <a:p>
                      <a:pPr algn="ctr"/>
                      <a:r>
                        <a:rPr lang="en-US" sz="1100" dirty="0">
                          <a:solidFill>
                            <a:schemeClr val="tx1"/>
                          </a:solidFill>
                        </a:rPr>
                        <a:t>(6.9-14.5)</a:t>
                      </a:r>
                      <a:endParaRPr lang="en-US" sz="1100" dirty="0">
                        <a:solidFill>
                          <a:schemeClr val="tx1"/>
                        </a:solidFill>
                        <a:latin typeface="+mn-lt"/>
                      </a:endParaRPr>
                    </a:p>
                  </a:txBody>
                  <a:tcPr marL="18288" marR="18288" marT="13716" marB="13716" anchor="ctr"/>
                </a:tc>
                <a:tc>
                  <a:txBody>
                    <a:bodyPr/>
                    <a:lstStyle/>
                    <a:p>
                      <a:pPr algn="ctr"/>
                      <a:r>
                        <a:rPr lang="en-US" sz="1100" dirty="0">
                          <a:solidFill>
                            <a:schemeClr val="tx1"/>
                          </a:solidFill>
                        </a:rPr>
                        <a:t>9.7 </a:t>
                      </a:r>
                    </a:p>
                    <a:p>
                      <a:pPr algn="ctr"/>
                      <a:r>
                        <a:rPr lang="en-US" sz="1100" dirty="0">
                          <a:solidFill>
                            <a:schemeClr val="tx1"/>
                          </a:solidFill>
                        </a:rPr>
                        <a:t>(4.2-NR)</a:t>
                      </a:r>
                      <a:endParaRPr lang="en-US" sz="1100" dirty="0">
                        <a:solidFill>
                          <a:schemeClr val="tx1"/>
                        </a:solidFill>
                        <a:latin typeface="+mn-lt"/>
                      </a:endParaRPr>
                    </a:p>
                  </a:txBody>
                  <a:tcPr marL="18288" marR="18288" marT="13716" marB="13716" anchor="ctr"/>
                </a:tc>
                <a:extLst>
                  <a:ext uri="{0D108BD9-81ED-4DB2-BD59-A6C34878D82A}">
                    <a16:rowId xmlns:a16="http://schemas.microsoft.com/office/drawing/2014/main" val="3842674532"/>
                  </a:ext>
                </a:extLst>
              </a:tr>
              <a:tr h="3474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Median PFS, mo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(95% CI)</a:t>
                      </a:r>
                      <a:endParaRPr lang="en-US" sz="1100" dirty="0">
                        <a:solidFill>
                          <a:schemeClr val="tx1"/>
                        </a:solidFill>
                        <a:latin typeface="+mn-lt"/>
                      </a:endParaRPr>
                    </a:p>
                  </a:txBody>
                  <a:tcPr marL="81000" marR="18288" marT="13716" marB="13716" anchor="ctr"/>
                </a:tc>
                <a:tc>
                  <a:txBody>
                    <a:bodyPr/>
                    <a:lstStyle/>
                    <a:p>
                      <a:pPr algn="ctr"/>
                      <a:r>
                        <a:rPr lang="en-US" sz="1100" dirty="0">
                          <a:solidFill>
                            <a:schemeClr val="tx1"/>
                          </a:solidFill>
                        </a:rPr>
                        <a:t>9.7 </a:t>
                      </a:r>
                    </a:p>
                    <a:p>
                      <a:pPr algn="ctr"/>
                      <a:r>
                        <a:rPr lang="en-US" sz="1100" dirty="0">
                          <a:solidFill>
                            <a:schemeClr val="tx1"/>
                          </a:solidFill>
                        </a:rPr>
                        <a:t>(6.8-11.0)</a:t>
                      </a:r>
                      <a:endParaRPr lang="en-US" sz="1100" dirty="0">
                        <a:solidFill>
                          <a:schemeClr val="tx1"/>
                        </a:solidFill>
                        <a:latin typeface="+mn-lt"/>
                      </a:endParaRPr>
                    </a:p>
                  </a:txBody>
                  <a:tcPr marL="18288" marR="18288" marT="13716" marB="13716" anchor="ctr"/>
                </a:tc>
                <a:tc>
                  <a:txBody>
                    <a:bodyPr/>
                    <a:lstStyle/>
                    <a:p>
                      <a:pPr algn="ctr"/>
                      <a:r>
                        <a:rPr lang="en-US" sz="1100" dirty="0">
                          <a:solidFill>
                            <a:schemeClr val="tx1"/>
                          </a:solidFill>
                        </a:rPr>
                        <a:t>6.9 </a:t>
                      </a:r>
                    </a:p>
                    <a:p>
                      <a:pPr algn="ctr"/>
                      <a:r>
                        <a:rPr lang="en-US" sz="1100" dirty="0">
                          <a:solidFill>
                            <a:schemeClr val="tx1"/>
                          </a:solidFill>
                        </a:rPr>
                        <a:t>(5.1-9.9)</a:t>
                      </a:r>
                      <a:endParaRPr lang="en-US" sz="1100" dirty="0">
                        <a:solidFill>
                          <a:schemeClr val="tx1"/>
                        </a:solidFill>
                        <a:latin typeface="+mn-lt"/>
                      </a:endParaRPr>
                    </a:p>
                  </a:txBody>
                  <a:tcPr marL="18288" marR="18288" marT="13716" marB="13716" anchor="ctr"/>
                </a:tc>
                <a:tc>
                  <a:txBody>
                    <a:bodyPr/>
                    <a:lstStyle/>
                    <a:p>
                      <a:pPr algn="ctr"/>
                      <a:r>
                        <a:rPr lang="en-US" sz="1100" dirty="0">
                          <a:solidFill>
                            <a:schemeClr val="tx1"/>
                          </a:solidFill>
                        </a:rPr>
                        <a:t>8.6 </a:t>
                      </a:r>
                    </a:p>
                    <a:p>
                      <a:pPr algn="ctr"/>
                      <a:r>
                        <a:rPr lang="en-US" sz="1100" dirty="0">
                          <a:solidFill>
                            <a:schemeClr val="tx1"/>
                          </a:solidFill>
                        </a:rPr>
                        <a:t>(1.3-NR)</a:t>
                      </a:r>
                      <a:endParaRPr lang="en-US" sz="1100" dirty="0">
                        <a:solidFill>
                          <a:schemeClr val="tx1"/>
                        </a:solidFill>
                        <a:latin typeface="+mn-lt"/>
                      </a:endParaRPr>
                    </a:p>
                  </a:txBody>
                  <a:tcPr marL="18288" marR="18288" marT="13716" marB="13716" anchor="ctr"/>
                </a:tc>
                <a:tc>
                  <a:txBody>
                    <a:bodyPr/>
                    <a:lstStyle/>
                    <a:p>
                      <a:pPr algn="ctr"/>
                      <a:r>
                        <a:rPr lang="en-US" sz="1100" dirty="0">
                          <a:solidFill>
                            <a:schemeClr val="tx1"/>
                          </a:solidFill>
                        </a:rPr>
                        <a:t>10.6 </a:t>
                      </a:r>
                    </a:p>
                    <a:p>
                      <a:pPr algn="ctr"/>
                      <a:r>
                        <a:rPr lang="en-US" sz="1100" dirty="0">
                          <a:solidFill>
                            <a:schemeClr val="tx1"/>
                          </a:solidFill>
                        </a:rPr>
                        <a:t>(8.2-14.5)</a:t>
                      </a:r>
                      <a:endParaRPr lang="en-US" sz="1100" dirty="0">
                        <a:solidFill>
                          <a:schemeClr val="tx1"/>
                        </a:solidFill>
                        <a:latin typeface="+mn-lt"/>
                      </a:endParaRPr>
                    </a:p>
                  </a:txBody>
                  <a:tcPr marL="18288" marR="18288" marT="13716" marB="13716" anchor="ctr"/>
                </a:tc>
                <a:tc>
                  <a:txBody>
                    <a:bodyPr/>
                    <a:lstStyle/>
                    <a:p>
                      <a:pPr algn="ctr"/>
                      <a:r>
                        <a:rPr lang="en-US" sz="1100" dirty="0">
                          <a:solidFill>
                            <a:schemeClr val="tx1"/>
                          </a:solidFill>
                        </a:rPr>
                        <a:t>6.8 </a:t>
                      </a:r>
                    </a:p>
                    <a:p>
                      <a:pPr algn="ctr"/>
                      <a:r>
                        <a:rPr lang="en-US" sz="1100" dirty="0">
                          <a:solidFill>
                            <a:schemeClr val="tx1"/>
                          </a:solidFill>
                        </a:rPr>
                        <a:t>(5.3-8.2)</a:t>
                      </a:r>
                      <a:endParaRPr lang="en-US" sz="1100" dirty="0">
                        <a:solidFill>
                          <a:schemeClr val="tx1"/>
                        </a:solidFill>
                        <a:latin typeface="+mn-lt"/>
                      </a:endParaRPr>
                    </a:p>
                  </a:txBody>
                  <a:tcPr marL="18288" marR="18288" marT="13716" marB="13716" anchor="ctr"/>
                </a:tc>
                <a:extLst>
                  <a:ext uri="{0D108BD9-81ED-4DB2-BD59-A6C34878D82A}">
                    <a16:rowId xmlns:a16="http://schemas.microsoft.com/office/drawing/2014/main" val="4098071357"/>
                  </a:ext>
                </a:extLst>
              </a:tr>
            </a:tbl>
          </a:graphicData>
        </a:graphic>
      </p:graphicFrame>
      <p:sp>
        <p:nvSpPr>
          <p:cNvPr id="7" name="TextBox 6">
            <a:extLst>
              <a:ext uri="{FF2B5EF4-FFF2-40B4-BE49-F238E27FC236}">
                <a16:creationId xmlns:a16="http://schemas.microsoft.com/office/drawing/2014/main" id="{10D0DA8C-5A88-AEB1-C231-3219BDA6B23D}"/>
              </a:ext>
            </a:extLst>
          </p:cNvPr>
          <p:cNvSpPr txBox="1"/>
          <p:nvPr/>
        </p:nvSpPr>
        <p:spPr>
          <a:xfrm>
            <a:off x="6764970" y="1978910"/>
            <a:ext cx="3353585" cy="577081"/>
          </a:xfrm>
          <a:prstGeom prst="rect">
            <a:avLst/>
          </a:prstGeom>
          <a:noFill/>
        </p:spPr>
        <p:txBody>
          <a:bodyPr wrap="square" lIns="0" r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00000"/>
                </a:solidFill>
                <a:effectLst/>
                <a:uLnTx/>
                <a:uFillTx/>
                <a:latin typeface="Arial" charset="0"/>
                <a:ea typeface="+mn-ea"/>
                <a:cs typeface="+mn-cs"/>
              </a:rPr>
              <a:t>Maximum percentage change in tumour lesion size from baseline for individual patients in the ITT population</a:t>
            </a:r>
          </a:p>
        </p:txBody>
      </p:sp>
      <p:sp>
        <p:nvSpPr>
          <p:cNvPr id="8" name="TextBox 7">
            <a:extLst>
              <a:ext uri="{FF2B5EF4-FFF2-40B4-BE49-F238E27FC236}">
                <a16:creationId xmlns:a16="http://schemas.microsoft.com/office/drawing/2014/main" id="{25E35330-ECE7-F16C-9374-16FF79A944A0}"/>
              </a:ext>
            </a:extLst>
          </p:cNvPr>
          <p:cNvSpPr txBox="1"/>
          <p:nvPr/>
        </p:nvSpPr>
        <p:spPr>
          <a:xfrm>
            <a:off x="8272631" y="5931862"/>
            <a:ext cx="6096000" cy="24622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000" b="0" i="0" u="none" strike="noStrike" kern="0" cap="none" spc="0" normalizeH="0" baseline="0" noProof="0" dirty="0">
                <a:ln>
                  <a:noFill/>
                </a:ln>
                <a:solidFill>
                  <a:srgbClr val="000000"/>
                </a:solidFill>
                <a:effectLst/>
                <a:uLnTx/>
                <a:uFillTx/>
                <a:latin typeface="Arial"/>
                <a:ea typeface="+mn-ea"/>
                <a:cs typeface="+mn-cs"/>
              </a:rPr>
              <a:t>Gilbert L et </a:t>
            </a:r>
            <a:r>
              <a:rPr kumimoji="0" lang="da-DK" sz="1000" b="0" i="0" u="none" strike="noStrike" kern="0" cap="none" spc="0" normalizeH="0" baseline="0" noProof="0" dirty="0" err="1">
                <a:ln>
                  <a:noFill/>
                </a:ln>
                <a:solidFill>
                  <a:srgbClr val="000000"/>
                </a:solidFill>
                <a:effectLst/>
                <a:uLnTx/>
                <a:uFillTx/>
                <a:latin typeface="Arial"/>
                <a:ea typeface="+mn-ea"/>
                <a:cs typeface="+mn-cs"/>
              </a:rPr>
              <a:t>al…O’Malley</a:t>
            </a:r>
            <a:r>
              <a:rPr kumimoji="0" lang="da-DK" sz="1000" b="0" i="0" u="none" strike="noStrike" kern="0" cap="none" spc="0" normalizeH="0" baseline="0" noProof="0" dirty="0">
                <a:ln>
                  <a:noFill/>
                </a:ln>
                <a:solidFill>
                  <a:srgbClr val="000000"/>
                </a:solidFill>
                <a:effectLst/>
                <a:uLnTx/>
                <a:uFillTx/>
                <a:latin typeface="Arial"/>
                <a:ea typeface="+mn-ea"/>
                <a:cs typeface="+mn-cs"/>
              </a:rPr>
              <a:t> DM. </a:t>
            </a:r>
            <a:r>
              <a:rPr kumimoji="0" lang="da-DK" sz="1000" b="0" i="0" u="none" strike="noStrike" kern="0" cap="none" spc="0" normalizeH="0" baseline="0" noProof="0" dirty="0" err="1">
                <a:ln>
                  <a:noFill/>
                </a:ln>
                <a:solidFill>
                  <a:srgbClr val="000000"/>
                </a:solidFill>
                <a:effectLst/>
                <a:uLnTx/>
                <a:uFillTx/>
                <a:latin typeface="Arial"/>
                <a:ea typeface="+mn-ea"/>
                <a:cs typeface="+mn-cs"/>
              </a:rPr>
              <a:t>Gynecol</a:t>
            </a:r>
            <a:r>
              <a:rPr kumimoji="0" lang="da-DK" sz="1000" b="0" i="0" u="none" strike="noStrike" kern="0" cap="none" spc="0" normalizeH="0" baseline="0" noProof="0" dirty="0">
                <a:ln>
                  <a:noFill/>
                </a:ln>
                <a:solidFill>
                  <a:srgbClr val="000000"/>
                </a:solidFill>
                <a:effectLst/>
                <a:uLnTx/>
                <a:uFillTx/>
                <a:latin typeface="Arial"/>
                <a:ea typeface="+mn-ea"/>
                <a:cs typeface="+mn-cs"/>
              </a:rPr>
              <a:t> </a:t>
            </a:r>
            <a:r>
              <a:rPr kumimoji="0" lang="da-DK" sz="1000" b="0" i="0" u="none" strike="noStrike" kern="0" cap="none" spc="0" normalizeH="0" baseline="0" noProof="0" dirty="0" err="1">
                <a:ln>
                  <a:noFill/>
                </a:ln>
                <a:solidFill>
                  <a:srgbClr val="000000"/>
                </a:solidFill>
                <a:effectLst/>
                <a:uLnTx/>
                <a:uFillTx/>
                <a:latin typeface="Arial"/>
                <a:ea typeface="+mn-ea"/>
                <a:cs typeface="+mn-cs"/>
              </a:rPr>
              <a:t>Oncol</a:t>
            </a:r>
            <a:r>
              <a:rPr kumimoji="0" lang="da-DK" sz="1000" b="0" i="0" u="none" strike="noStrike" kern="0" cap="none" spc="0" normalizeH="0" baseline="0" noProof="0" dirty="0">
                <a:ln>
                  <a:noFill/>
                </a:ln>
                <a:solidFill>
                  <a:srgbClr val="000000"/>
                </a:solidFill>
                <a:effectLst/>
                <a:uLnTx/>
                <a:uFillTx/>
                <a:latin typeface="Arial"/>
                <a:ea typeface="+mn-ea"/>
                <a:cs typeface="+mn-cs"/>
              </a:rPr>
              <a:t>. 2023;170:241–247.</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610010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34AEF-027A-93DC-7339-24806BBA325D}"/>
              </a:ext>
            </a:extLst>
          </p:cNvPr>
          <p:cNvSpPr>
            <a:spLocks noGrp="1"/>
          </p:cNvSpPr>
          <p:nvPr>
            <p:ph type="title"/>
          </p:nvPr>
        </p:nvSpPr>
        <p:spPr/>
        <p:txBody>
          <a:bodyPr anchor="t">
            <a:normAutofit/>
          </a:bodyPr>
          <a:lstStyle/>
          <a:p>
            <a:pPr algn="ctr"/>
            <a:r>
              <a:rPr lang="en-US" sz="2600" dirty="0"/>
              <a:t>Phase 1b/2 FORWARD II: Overall Response Rate</a:t>
            </a:r>
            <a:br>
              <a:rPr lang="en-US" sz="2600" dirty="0"/>
            </a:br>
            <a:r>
              <a:rPr lang="en-US" sz="2600" dirty="0"/>
              <a:t> Entire Population PROC &amp; PSOC</a:t>
            </a:r>
          </a:p>
        </p:txBody>
      </p:sp>
      <p:sp>
        <p:nvSpPr>
          <p:cNvPr id="5" name="Text Placeholder 4">
            <a:extLst>
              <a:ext uri="{FF2B5EF4-FFF2-40B4-BE49-F238E27FC236}">
                <a16:creationId xmlns:a16="http://schemas.microsoft.com/office/drawing/2014/main" id="{60B14F8A-CCB3-A456-4BDF-17FC2D95CE24}"/>
              </a:ext>
            </a:extLst>
          </p:cNvPr>
          <p:cNvSpPr>
            <a:spLocks noGrp="1"/>
          </p:cNvSpPr>
          <p:nvPr>
            <p:ph type="body" sz="quarter" idx="21"/>
          </p:nvPr>
        </p:nvSpPr>
        <p:spPr>
          <a:xfrm>
            <a:off x="572717" y="6247141"/>
            <a:ext cx="10143603" cy="491465"/>
          </a:xfrm>
        </p:spPr>
        <p:txBody>
          <a:bodyPr>
            <a:noAutofit/>
          </a:bodyPr>
          <a:lstStyle/>
          <a:p>
            <a:r>
              <a:rPr lang="en-US" sz="1000" baseline="30000" dirty="0"/>
              <a:t>a</a:t>
            </a:r>
            <a:r>
              <a:rPr lang="en-US" sz="1000" dirty="0"/>
              <a:t> DOR (a secondary end point) was defined as the time from the date of first response (complete or partial response) to the date of PD or death from any cause, whichever occurred first.</a:t>
            </a:r>
          </a:p>
          <a:p>
            <a:r>
              <a:rPr lang="en-US" sz="1000" baseline="30000" dirty="0"/>
              <a:t>b</a:t>
            </a:r>
            <a:r>
              <a:rPr lang="en-US" sz="1000" dirty="0"/>
              <a:t> Low, 25% to 49%; medium, 50% to 74%; high ≥75% of tumor cells with ≥2+ staining intensity.</a:t>
            </a:r>
            <a:endParaRPr lang="da-DK" sz="1000" dirty="0"/>
          </a:p>
          <a:p>
            <a:r>
              <a:rPr lang="da-DK" sz="1000" dirty="0"/>
              <a:t>Bev, bevacizumab; CI, confidence interval; CR, complete response; DOR, duration of response; FR</a:t>
            </a:r>
            <a:r>
              <a:rPr lang="el-GR" sz="1000" dirty="0"/>
              <a:t>α</a:t>
            </a:r>
            <a:r>
              <a:rPr lang="en-US" sz="1000" dirty="0"/>
              <a:t>, folate receptor alpha; NE, not estimable; </a:t>
            </a:r>
            <a:r>
              <a:rPr lang="da-DK" sz="1000" dirty="0"/>
              <a:t>ORR, objective response rate; PD, progressive disease; PR, partial response.  </a:t>
            </a:r>
          </a:p>
          <a:p>
            <a:r>
              <a:rPr lang="da-DK" sz="1000" dirty="0"/>
              <a:t>O’Malley DM et al. IGCS 2022. Abstract 496 2. Gilbert L et al…</a:t>
            </a:r>
            <a:r>
              <a:rPr lang="da-DK" sz="1000" dirty="0" err="1"/>
              <a:t>O’Malley</a:t>
            </a:r>
            <a:r>
              <a:rPr lang="da-DK" sz="1000" dirty="0"/>
              <a:t> DM. </a:t>
            </a:r>
            <a:r>
              <a:rPr lang="da-DK" sz="1000" dirty="0" err="1"/>
              <a:t>Gynecol</a:t>
            </a:r>
            <a:r>
              <a:rPr lang="da-DK" sz="1000" dirty="0"/>
              <a:t> </a:t>
            </a:r>
            <a:r>
              <a:rPr lang="da-DK" sz="1000" dirty="0" err="1"/>
              <a:t>Oncol</a:t>
            </a:r>
            <a:r>
              <a:rPr lang="da-DK" sz="1000" dirty="0"/>
              <a:t>. 2023;170:241–247.</a:t>
            </a:r>
            <a:endParaRPr lang="en-US" sz="1000" dirty="0"/>
          </a:p>
        </p:txBody>
      </p:sp>
      <p:pic>
        <p:nvPicPr>
          <p:cNvPr id="9" name="Picture 8">
            <a:extLst>
              <a:ext uri="{FF2B5EF4-FFF2-40B4-BE49-F238E27FC236}">
                <a16:creationId xmlns:a16="http://schemas.microsoft.com/office/drawing/2014/main" id="{AED6F014-BD8E-BEF3-DE42-8E981618EA39}"/>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218115" y="2637337"/>
            <a:ext cx="3894938" cy="2808450"/>
          </a:xfrm>
          <a:prstGeom prst="rect">
            <a:avLst/>
          </a:prstGeom>
        </p:spPr>
      </p:pic>
      <p:pic>
        <p:nvPicPr>
          <p:cNvPr id="6" name="Picture 5">
            <a:extLst>
              <a:ext uri="{FF2B5EF4-FFF2-40B4-BE49-F238E27FC236}">
                <a16:creationId xmlns:a16="http://schemas.microsoft.com/office/drawing/2014/main" id="{F7D6400D-7194-A8AD-3E87-B818F476DC64}"/>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p:blipFill>
        <p:spPr>
          <a:xfrm>
            <a:off x="4600742" y="2561570"/>
            <a:ext cx="7373143" cy="3014040"/>
          </a:xfrm>
          <a:prstGeom prst="rect">
            <a:avLst/>
          </a:prstGeom>
        </p:spPr>
      </p:pic>
      <p:sp>
        <p:nvSpPr>
          <p:cNvPr id="4" name="TextBox 3">
            <a:extLst>
              <a:ext uri="{FF2B5EF4-FFF2-40B4-BE49-F238E27FC236}">
                <a16:creationId xmlns:a16="http://schemas.microsoft.com/office/drawing/2014/main" id="{F8012C91-85F8-A0FF-FF93-0E9ECCE67940}"/>
              </a:ext>
            </a:extLst>
          </p:cNvPr>
          <p:cNvSpPr txBox="1"/>
          <p:nvPr/>
        </p:nvSpPr>
        <p:spPr>
          <a:xfrm>
            <a:off x="6086497" y="1883619"/>
            <a:ext cx="3952733"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ORR</a:t>
            </a:r>
            <a:r>
              <a:rPr kumimoji="0" lang="en-US" sz="1400" b="0" i="0" u="none" strike="noStrike" kern="1200" cap="none" spc="0" normalizeH="0" baseline="30000" noProof="0" dirty="0">
                <a:ln>
                  <a:noFill/>
                </a:ln>
                <a:solidFill>
                  <a:srgbClr val="000000"/>
                </a:solidFill>
                <a:effectLst/>
                <a:uLnTx/>
                <a:uFillTx/>
                <a:latin typeface="Arial" charset="0"/>
                <a:ea typeface="+mn-ea"/>
                <a:cs typeface="+mn-cs"/>
              </a:rPr>
              <a:t>a</a:t>
            </a:r>
            <a:r>
              <a:rPr kumimoji="0" lang="en-US" sz="1400" b="0" i="0" u="none" strike="noStrike" kern="1200" cap="none" spc="0" normalizeH="0" baseline="0" noProof="0" dirty="0">
                <a:ln>
                  <a:noFill/>
                </a:ln>
                <a:solidFill>
                  <a:srgbClr val="000000"/>
                </a:solidFill>
                <a:effectLst/>
                <a:uLnTx/>
                <a:uFillTx/>
                <a:latin typeface="Arial" charset="0"/>
                <a:ea typeface="+mn-ea"/>
                <a:cs typeface="+mn-cs"/>
              </a:rPr>
              <a:t> in subgroups by bev treatment status, platinum-free interval, and prior lines of therapy</a:t>
            </a:r>
          </a:p>
        </p:txBody>
      </p:sp>
      <p:sp>
        <p:nvSpPr>
          <p:cNvPr id="7" name="TextBox 6">
            <a:extLst>
              <a:ext uri="{FF2B5EF4-FFF2-40B4-BE49-F238E27FC236}">
                <a16:creationId xmlns:a16="http://schemas.microsoft.com/office/drawing/2014/main" id="{AF4D64CC-6B38-2455-C977-FB57C6DAE82B}"/>
              </a:ext>
            </a:extLst>
          </p:cNvPr>
          <p:cNvSpPr txBox="1"/>
          <p:nvPr/>
        </p:nvSpPr>
        <p:spPr>
          <a:xfrm>
            <a:off x="897743" y="1883619"/>
            <a:ext cx="2962786"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ORR</a:t>
            </a:r>
            <a:r>
              <a:rPr kumimoji="0" lang="en-US" sz="1400" b="0" i="0" u="none" strike="noStrike" kern="1200" cap="none" spc="0" normalizeH="0" baseline="30000" noProof="0" dirty="0">
                <a:ln>
                  <a:noFill/>
                </a:ln>
                <a:solidFill>
                  <a:srgbClr val="000000"/>
                </a:solidFill>
                <a:effectLst/>
                <a:uLnTx/>
                <a:uFillTx/>
                <a:latin typeface="Arial" charset="0"/>
                <a:ea typeface="+mn-ea"/>
                <a:cs typeface="+mn-cs"/>
              </a:rPr>
              <a:t>a</a:t>
            </a:r>
            <a:r>
              <a:rPr kumimoji="0" lang="en-US" sz="1400" b="0" i="0" u="none" strike="noStrike" kern="1200" cap="none" spc="0" normalizeH="0" baseline="0" noProof="0" dirty="0">
                <a:ln>
                  <a:noFill/>
                </a:ln>
                <a:solidFill>
                  <a:srgbClr val="000000"/>
                </a:solidFill>
                <a:effectLst/>
                <a:uLnTx/>
                <a:uFillTx/>
                <a:latin typeface="Arial" charset="0"/>
                <a:ea typeface="+mn-ea"/>
                <a:cs typeface="+mn-cs"/>
              </a:rPr>
              <a:t> in the overall population and by FR</a:t>
            </a:r>
            <a:r>
              <a:rPr kumimoji="0" lang="el-GR" sz="1400" b="0" i="0" u="none" strike="noStrike" kern="1200" cap="none" spc="0" normalizeH="0" baseline="0" noProof="0" dirty="0">
                <a:ln>
                  <a:noFill/>
                </a:ln>
                <a:solidFill>
                  <a:srgbClr val="000000"/>
                </a:solidFill>
                <a:effectLst/>
                <a:uLnTx/>
                <a:uFillTx/>
                <a:latin typeface="Arial" charset="0"/>
                <a:ea typeface="+mn-ea"/>
                <a:cs typeface="+mn-cs"/>
              </a:rPr>
              <a:t>α</a:t>
            </a:r>
            <a:r>
              <a:rPr kumimoji="0" lang="en-US" sz="1400" b="0" i="0" u="none" strike="noStrike" kern="1200" cap="none" spc="0" normalizeH="0" baseline="0" noProof="0" dirty="0">
                <a:ln>
                  <a:noFill/>
                </a:ln>
                <a:solidFill>
                  <a:srgbClr val="000000"/>
                </a:solidFill>
                <a:effectLst/>
                <a:uLnTx/>
                <a:uFillTx/>
                <a:latin typeface="Arial" charset="0"/>
                <a:ea typeface="+mn-ea"/>
                <a:cs typeface="+mn-cs"/>
              </a:rPr>
              <a:t> expression level subgroups</a:t>
            </a:r>
          </a:p>
        </p:txBody>
      </p:sp>
    </p:spTree>
    <p:extLst>
      <p:ext uri="{BB962C8B-B14F-4D97-AF65-F5344CB8AC3E}">
        <p14:creationId xmlns:p14="http://schemas.microsoft.com/office/powerpoint/2010/main" val="2479550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E1593-BE58-D46E-172D-1465178E79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6D4B67-0697-619E-BD5C-556A059BD019}"/>
              </a:ext>
            </a:extLst>
          </p:cNvPr>
          <p:cNvSpPr>
            <a:spLocks noGrp="1"/>
          </p:cNvSpPr>
          <p:nvPr>
            <p:ph type="title"/>
          </p:nvPr>
        </p:nvSpPr>
        <p:spPr>
          <a:xfrm>
            <a:off x="916516" y="116632"/>
            <a:ext cx="10358967" cy="1196752"/>
          </a:xfrm>
        </p:spPr>
        <p:txBody>
          <a:bodyPr/>
          <a:lstStyle/>
          <a:p>
            <a:r>
              <a:rPr lang="en-US" sz="3200" dirty="0">
                <a:solidFill>
                  <a:srgbClr val="0432FF"/>
                </a:solidFill>
              </a:rPr>
              <a:t>Dr O’Malley — Disclosures</a:t>
            </a:r>
          </a:p>
        </p:txBody>
      </p:sp>
      <p:graphicFrame>
        <p:nvGraphicFramePr>
          <p:cNvPr id="5" name="Content Placeholder 3">
            <a:extLst>
              <a:ext uri="{FF2B5EF4-FFF2-40B4-BE49-F238E27FC236}">
                <a16:creationId xmlns:a16="http://schemas.microsoft.com/office/drawing/2014/main" id="{0675CD4E-4894-FB3E-BC77-E7CDC5726D3A}"/>
              </a:ext>
            </a:extLst>
          </p:cNvPr>
          <p:cNvGraphicFramePr>
            <a:graphicFrameLocks/>
          </p:cNvGraphicFramePr>
          <p:nvPr>
            <p:extLst>
              <p:ext uri="{D42A27DB-BD31-4B8C-83A1-F6EECF244321}">
                <p14:modId xmlns:p14="http://schemas.microsoft.com/office/powerpoint/2010/main" val="1401887596"/>
              </p:ext>
            </p:extLst>
          </p:nvPr>
        </p:nvGraphicFramePr>
        <p:xfrm>
          <a:off x="527050" y="1196752"/>
          <a:ext cx="11185574" cy="4709406"/>
        </p:xfrm>
        <a:graphic>
          <a:graphicData uri="http://schemas.openxmlformats.org/drawingml/2006/table">
            <a:tbl>
              <a:tblPr firstRow="1" bandRow="1">
                <a:tableStyleId>{F2DE63D5-997A-4646-A377-4702673A728D}</a:tableStyleId>
              </a:tblPr>
              <a:tblGrid>
                <a:gridCol w="2616622">
                  <a:extLst>
                    <a:ext uri="{9D8B030D-6E8A-4147-A177-3AD203B41FA5}">
                      <a16:colId xmlns:a16="http://schemas.microsoft.com/office/drawing/2014/main" val="20000"/>
                    </a:ext>
                  </a:extLst>
                </a:gridCol>
                <a:gridCol w="8568952">
                  <a:extLst>
                    <a:ext uri="{9D8B030D-6E8A-4147-A177-3AD203B41FA5}">
                      <a16:colId xmlns:a16="http://schemas.microsoft.com/office/drawing/2014/main" val="20001"/>
                    </a:ext>
                  </a:extLst>
                </a:gridCol>
              </a:tblGrid>
              <a:tr h="1006086">
                <a:tc>
                  <a:txBody>
                    <a:bodyPr/>
                    <a:lstStyle/>
                    <a:p>
                      <a:r>
                        <a:rPr lang="en-US" sz="1800" b="1" kern="1200" dirty="0">
                          <a:solidFill>
                            <a:schemeClr val="tx1"/>
                          </a:solidFill>
                          <a:effectLst/>
                          <a:latin typeface="+mn-lt"/>
                          <a:ea typeface="+mn-ea"/>
                          <a:cs typeface="+mn-cs"/>
                        </a:rPr>
                        <a:t>Consulting Agreements — Personal Fees (Consult and/or Advisory Boards)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AstraZeneca Pharmaceuticals LP, </a:t>
                      </a:r>
                      <a:r>
                        <a:rPr lang="en-US" sz="1800" b="0" kern="1200" dirty="0" err="1">
                          <a:solidFill>
                            <a:schemeClr val="tx1"/>
                          </a:solidFill>
                          <a:effectLst/>
                          <a:latin typeface="+mn-lt"/>
                          <a:ea typeface="+mn-ea"/>
                          <a:cs typeface="+mn-cs"/>
                        </a:rPr>
                        <a:t>BeOne</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Corcept</a:t>
                      </a:r>
                      <a:r>
                        <a:rPr lang="en-US" sz="1800" b="0" kern="1200" dirty="0">
                          <a:solidFill>
                            <a:schemeClr val="tx1"/>
                          </a:solidFill>
                          <a:effectLst/>
                          <a:latin typeface="+mn-lt"/>
                          <a:ea typeface="+mn-ea"/>
                          <a:cs typeface="+mn-cs"/>
                        </a:rPr>
                        <a:t> Therapeutics Inc, Daiichi Sankyo Inc, Duality Biologics, Genmab US Inc, GSK, Lilly, Merck, MSD, </a:t>
                      </a:r>
                      <a:r>
                        <a:rPr lang="en-US" sz="1800" b="0" kern="1200" dirty="0" err="1">
                          <a:solidFill>
                            <a:schemeClr val="tx1"/>
                          </a:solidFill>
                          <a:effectLst/>
                          <a:latin typeface="+mn-lt"/>
                          <a:ea typeface="+mn-ea"/>
                          <a:cs typeface="+mn-cs"/>
                        </a:rPr>
                        <a:t>Novocure</a:t>
                      </a:r>
                      <a:r>
                        <a:rPr lang="en-US" sz="1800" b="0" kern="1200" dirty="0">
                          <a:solidFill>
                            <a:schemeClr val="tx1"/>
                          </a:solidFill>
                          <a:effectLst/>
                          <a:latin typeface="+mn-lt"/>
                          <a:ea typeface="+mn-ea"/>
                          <a:cs typeface="+mn-cs"/>
                        </a:rPr>
                        <a:t> Inc, Pfizer Inc, Regeneron Pharmaceuticals Inc, </a:t>
                      </a:r>
                      <a:r>
                        <a:rPr lang="en-US" sz="1800" b="0" kern="1200" dirty="0" err="1">
                          <a:solidFill>
                            <a:schemeClr val="tx1"/>
                          </a:solidFill>
                          <a:effectLst/>
                          <a:latin typeface="+mn-lt"/>
                          <a:ea typeface="+mn-ea"/>
                          <a:cs typeface="+mn-cs"/>
                        </a:rPr>
                        <a:t>Verastem</a:t>
                      </a:r>
                      <a:r>
                        <a:rPr lang="en-US" sz="1800" b="0" kern="1200" dirty="0">
                          <a:solidFill>
                            <a:schemeClr val="tx1"/>
                          </a:solidFill>
                          <a:effectLst/>
                          <a:latin typeface="+mn-lt"/>
                          <a:ea typeface="+mn-ea"/>
                          <a:cs typeface="+mn-cs"/>
                        </a:rPr>
                        <a:t> Inc, </a:t>
                      </a:r>
                      <a:r>
                        <a:rPr lang="en-US" sz="1800" b="0" kern="1200" dirty="0" err="1">
                          <a:solidFill>
                            <a:schemeClr val="tx1"/>
                          </a:solidFill>
                          <a:effectLst/>
                          <a:latin typeface="+mn-lt"/>
                          <a:ea typeface="+mn-ea"/>
                          <a:cs typeface="+mn-cs"/>
                        </a:rPr>
                        <a:t>Zentalis</a:t>
                      </a:r>
                      <a:r>
                        <a:rPr lang="en-US" sz="1800" b="0" kern="1200" dirty="0">
                          <a:solidFill>
                            <a:schemeClr val="tx1"/>
                          </a:solidFill>
                          <a:effectLst/>
                          <a:latin typeface="+mn-lt"/>
                          <a:ea typeface="+mn-ea"/>
                          <a:cs typeface="+mn-cs"/>
                        </a:rPr>
                        <a:t>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2164292">
                <a:tc>
                  <a:txBody>
                    <a:bodyPr/>
                    <a:lstStyle/>
                    <a:p>
                      <a:r>
                        <a:rPr lang="en-US" sz="1800" b="1" kern="1200" dirty="0">
                          <a:solidFill>
                            <a:schemeClr val="tx1"/>
                          </a:solidFill>
                          <a:effectLst/>
                          <a:latin typeface="+mn-lt"/>
                          <a:ea typeface="+mn-ea"/>
                          <a:cs typeface="+mn-cs"/>
                        </a:rPr>
                        <a:t>Contracted Research (Institution Received Funds for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t>
                      </a:r>
                      <a:r>
                        <a:rPr lang="en-US" sz="1800" b="0" kern="1200" dirty="0" err="1">
                          <a:solidFill>
                            <a:schemeClr val="tx1"/>
                          </a:solidFill>
                          <a:effectLst/>
                          <a:latin typeface="+mn-lt"/>
                          <a:ea typeface="+mn-ea"/>
                          <a:cs typeface="+mn-cs"/>
                        </a:rPr>
                        <a:t>Advaxis</a:t>
                      </a:r>
                      <a:r>
                        <a:rPr lang="en-US" sz="1800" b="0" kern="1200" dirty="0">
                          <a:solidFill>
                            <a:schemeClr val="tx1"/>
                          </a:solidFill>
                          <a:effectLst/>
                          <a:latin typeface="+mn-lt"/>
                          <a:ea typeface="+mn-ea"/>
                          <a:cs typeface="+mn-cs"/>
                        </a:rPr>
                        <a:t> Inc, Agenus Inc, Alkermes, </a:t>
                      </a:r>
                      <a:r>
                        <a:rPr lang="en-US" sz="1800" b="0" kern="1200" dirty="0" err="1">
                          <a:solidFill>
                            <a:schemeClr val="tx1"/>
                          </a:solidFill>
                          <a:effectLst/>
                          <a:latin typeface="+mn-lt"/>
                          <a:ea typeface="+mn-ea"/>
                          <a:cs typeface="+mn-cs"/>
                        </a:rPr>
                        <a:t>Aravive</a:t>
                      </a:r>
                      <a:r>
                        <a:rPr lang="en-US" sz="1800" b="0" kern="1200" dirty="0">
                          <a:solidFill>
                            <a:schemeClr val="tx1"/>
                          </a:solidFill>
                          <a:effectLst/>
                          <a:latin typeface="+mn-lt"/>
                          <a:ea typeface="+mn-ea"/>
                          <a:cs typeface="+mn-cs"/>
                        </a:rPr>
                        <a:t> Inc, Arcus Biosciences, AstraZeneca Pharmaceuticals LP, </a:t>
                      </a:r>
                      <a:r>
                        <a:rPr lang="en-US" sz="1800" b="0" kern="1200" dirty="0" err="1">
                          <a:solidFill>
                            <a:schemeClr val="tx1"/>
                          </a:solidFill>
                          <a:effectLst/>
                          <a:latin typeface="+mn-lt"/>
                          <a:ea typeface="+mn-ea"/>
                          <a:cs typeface="+mn-cs"/>
                        </a:rPr>
                        <a:t>BeOne</a:t>
                      </a:r>
                      <a:r>
                        <a:rPr lang="en-US" sz="1800" b="0" kern="1200" dirty="0">
                          <a:solidFill>
                            <a:schemeClr val="tx1"/>
                          </a:solidFill>
                          <a:effectLst/>
                          <a:latin typeface="+mn-lt"/>
                          <a:ea typeface="+mn-ea"/>
                          <a:cs typeface="+mn-cs"/>
                        </a:rPr>
                        <a:t>, Bristol Myers Squibb, </a:t>
                      </a:r>
                      <a:r>
                        <a:rPr lang="en-US" sz="1800" b="0" kern="1200" dirty="0" err="1">
                          <a:solidFill>
                            <a:schemeClr val="tx1"/>
                          </a:solidFill>
                          <a:effectLst/>
                          <a:latin typeface="+mn-lt"/>
                          <a:ea typeface="+mn-ea"/>
                          <a:cs typeface="+mn-cs"/>
                        </a:rPr>
                        <a:t>Deciphera</a:t>
                      </a:r>
                      <a:r>
                        <a:rPr lang="en-US" sz="1800" b="0" kern="1200" dirty="0">
                          <a:solidFill>
                            <a:schemeClr val="tx1"/>
                          </a:solidFill>
                          <a:effectLst/>
                          <a:latin typeface="+mn-lt"/>
                          <a:ea typeface="+mn-ea"/>
                          <a:cs typeface="+mn-cs"/>
                        </a:rPr>
                        <a:t> Pharmaceuticals Inc, Eisai Inc, EMD Serono Inc, Exelixis Inc, F Hoffmann-La Roche Ltd, Genentech, a member of the Roche Group, Genmab US Inc, GSK, </a:t>
                      </a:r>
                      <a:r>
                        <a:rPr lang="en-US" sz="1800" b="0" kern="1200" dirty="0" err="1">
                          <a:solidFill>
                            <a:schemeClr val="tx1"/>
                          </a:solidFill>
                          <a:effectLst/>
                          <a:latin typeface="+mn-lt"/>
                          <a:ea typeface="+mn-ea"/>
                          <a:cs typeface="+mn-cs"/>
                        </a:rPr>
                        <a:t>ImmunoGen</a:t>
                      </a:r>
                      <a:r>
                        <a:rPr lang="en-US" sz="1800" b="0" kern="1200" dirty="0">
                          <a:solidFill>
                            <a:schemeClr val="tx1"/>
                          </a:solidFill>
                          <a:effectLst/>
                          <a:latin typeface="+mn-lt"/>
                          <a:ea typeface="+mn-ea"/>
                          <a:cs typeface="+mn-cs"/>
                        </a:rPr>
                        <a:t> Inc, Incyte Corporation, </a:t>
                      </a:r>
                      <a:r>
                        <a:rPr lang="en-US" sz="1800" b="0" kern="1200" dirty="0" err="1">
                          <a:solidFill>
                            <a:schemeClr val="tx1"/>
                          </a:solidFill>
                          <a:effectLst/>
                          <a:latin typeface="+mn-lt"/>
                          <a:ea typeface="+mn-ea"/>
                          <a:cs typeface="+mn-cs"/>
                        </a:rPr>
                        <a:t>Iovance</a:t>
                      </a:r>
                      <a:r>
                        <a:rPr lang="en-US" sz="1800" b="0" kern="1200" dirty="0">
                          <a:solidFill>
                            <a:schemeClr val="tx1"/>
                          </a:solidFill>
                          <a:effectLst/>
                          <a:latin typeface="+mn-lt"/>
                          <a:ea typeface="+mn-ea"/>
                          <a:cs typeface="+mn-cs"/>
                        </a:rPr>
                        <a:t> Biotherapeutics, </a:t>
                      </a:r>
                      <a:r>
                        <a:rPr lang="en-US" sz="1800" b="0" kern="1200" dirty="0" err="1">
                          <a:solidFill>
                            <a:schemeClr val="tx1"/>
                          </a:solidFill>
                          <a:effectLst/>
                          <a:latin typeface="+mn-lt"/>
                          <a:ea typeface="+mn-ea"/>
                          <a:cs typeface="+mn-cs"/>
                        </a:rPr>
                        <a:t>Karyopharm</a:t>
                      </a:r>
                      <a:r>
                        <a:rPr lang="en-US" sz="1800" b="0" kern="1200" dirty="0">
                          <a:solidFill>
                            <a:schemeClr val="tx1"/>
                          </a:solidFill>
                          <a:effectLst/>
                          <a:latin typeface="+mn-lt"/>
                          <a:ea typeface="+mn-ea"/>
                          <a:cs typeface="+mn-cs"/>
                        </a:rPr>
                        <a:t> Therapeutics, Leap Therapeutics Inc, Merck, Mersana Therapeutics Inc, MSD, Novartis, </a:t>
                      </a:r>
                      <a:r>
                        <a:rPr lang="en-US" sz="1800" b="0" kern="1200" dirty="0" err="1">
                          <a:solidFill>
                            <a:schemeClr val="tx1"/>
                          </a:solidFill>
                          <a:effectLst/>
                          <a:latin typeface="+mn-lt"/>
                          <a:ea typeface="+mn-ea"/>
                          <a:cs typeface="+mn-cs"/>
                        </a:rPr>
                        <a:t>Novocure</a:t>
                      </a:r>
                      <a:r>
                        <a:rPr lang="en-US" sz="1800" b="0" kern="1200" dirty="0">
                          <a:solidFill>
                            <a:schemeClr val="tx1"/>
                          </a:solidFill>
                          <a:effectLst/>
                          <a:latin typeface="+mn-lt"/>
                          <a:ea typeface="+mn-ea"/>
                          <a:cs typeface="+mn-cs"/>
                        </a:rPr>
                        <a:t> Inc, OncoC4, </a:t>
                      </a:r>
                      <a:r>
                        <a:rPr lang="en-US" sz="1800" b="0" kern="1200" dirty="0" err="1">
                          <a:solidFill>
                            <a:schemeClr val="tx1"/>
                          </a:solidFill>
                          <a:effectLst/>
                          <a:latin typeface="+mn-lt"/>
                          <a:ea typeface="+mn-ea"/>
                          <a:cs typeface="+mn-cs"/>
                        </a:rPr>
                        <a:t>OncoQuest</a:t>
                      </a:r>
                      <a:r>
                        <a:rPr lang="en-US" sz="1800" b="0" kern="1200" dirty="0">
                          <a:solidFill>
                            <a:schemeClr val="tx1"/>
                          </a:solidFill>
                          <a:effectLst/>
                          <a:latin typeface="+mn-lt"/>
                          <a:ea typeface="+mn-ea"/>
                          <a:cs typeface="+mn-cs"/>
                        </a:rPr>
                        <a:t> Inc, Pfizer Inc, </a:t>
                      </a:r>
                      <a:r>
                        <a:rPr lang="en-US" sz="1800" b="0" kern="1200" dirty="0" err="1">
                          <a:solidFill>
                            <a:schemeClr val="tx1"/>
                          </a:solidFill>
                          <a:effectLst/>
                          <a:latin typeface="+mn-lt"/>
                          <a:ea typeface="+mn-ea"/>
                          <a:cs typeface="+mn-cs"/>
                        </a:rPr>
                        <a:t>pharmaand</a:t>
                      </a:r>
                      <a:r>
                        <a:rPr lang="en-US" sz="1800" b="0" kern="1200" dirty="0">
                          <a:solidFill>
                            <a:schemeClr val="tx1"/>
                          </a:solidFill>
                          <a:effectLst/>
                          <a:latin typeface="+mn-lt"/>
                          <a:ea typeface="+mn-ea"/>
                          <a:cs typeface="+mn-cs"/>
                        </a:rPr>
                        <a:t> GmbH, Predictive Oncology Inc, Prelude Therapeutics, Regeneron Pharmaceuticals Inc,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 Sumitomo Pharma America, Sutro Biopharma, </a:t>
                      </a:r>
                      <a:r>
                        <a:rPr lang="en-US" sz="1800" b="0" kern="1200" dirty="0" err="1">
                          <a:solidFill>
                            <a:schemeClr val="tx1"/>
                          </a:solidFill>
                          <a:effectLst/>
                          <a:latin typeface="+mn-lt"/>
                          <a:ea typeface="+mn-ea"/>
                          <a:cs typeface="+mn-cs"/>
                        </a:rPr>
                        <a:t>Tesaro</a:t>
                      </a:r>
                      <a:r>
                        <a:rPr lang="en-US" sz="1800" b="0" kern="1200" dirty="0">
                          <a:solidFill>
                            <a:schemeClr val="tx1"/>
                          </a:solidFill>
                          <a:effectLst/>
                          <a:latin typeface="+mn-lt"/>
                          <a:ea typeface="+mn-ea"/>
                          <a:cs typeface="+mn-cs"/>
                        </a:rPr>
                        <a:t>, A GSK Company, </a:t>
                      </a:r>
                      <a:r>
                        <a:rPr lang="en-US" sz="1800" b="0" kern="1200" dirty="0" err="1">
                          <a:solidFill>
                            <a:schemeClr val="tx1"/>
                          </a:solidFill>
                          <a:effectLst/>
                          <a:latin typeface="+mn-lt"/>
                          <a:ea typeface="+mn-ea"/>
                          <a:cs typeface="+mn-cs"/>
                        </a:rPr>
                        <a:t>Verastem</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6128124"/>
                  </a:ext>
                </a:extLst>
              </a:tr>
              <a:tr h="1006086">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Frantz Viral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93308526"/>
                  </a:ext>
                </a:extLst>
              </a:tr>
            </a:tbl>
          </a:graphicData>
        </a:graphic>
      </p:graphicFrame>
    </p:spTree>
    <p:custDataLst>
      <p:tags r:id="rId1"/>
    </p:custDataLst>
    <p:extLst>
      <p:ext uri="{BB962C8B-B14F-4D97-AF65-F5344CB8AC3E}">
        <p14:creationId xmlns:p14="http://schemas.microsoft.com/office/powerpoint/2010/main" val="24196961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CBAB0-3B92-E4A2-86B2-4C08893B42EB}"/>
              </a:ext>
            </a:extLst>
          </p:cNvPr>
          <p:cNvSpPr>
            <a:spLocks noGrp="1"/>
          </p:cNvSpPr>
          <p:nvPr>
            <p:ph type="title"/>
          </p:nvPr>
        </p:nvSpPr>
        <p:spPr/>
        <p:txBody>
          <a:bodyPr>
            <a:normAutofit/>
          </a:bodyPr>
          <a:lstStyle/>
          <a:p>
            <a:pPr algn="ctr"/>
            <a:r>
              <a:rPr lang="en-US" sz="2600" dirty="0"/>
              <a:t>Phase 1b/2 FORWARD II: safety summary</a:t>
            </a:r>
          </a:p>
        </p:txBody>
      </p:sp>
      <p:sp>
        <p:nvSpPr>
          <p:cNvPr id="5" name="Text Placeholder 4">
            <a:extLst>
              <a:ext uri="{FF2B5EF4-FFF2-40B4-BE49-F238E27FC236}">
                <a16:creationId xmlns:a16="http://schemas.microsoft.com/office/drawing/2014/main" id="{AD831B86-2C72-A7CE-4765-E21E5BCACBE4}"/>
              </a:ext>
            </a:extLst>
          </p:cNvPr>
          <p:cNvSpPr>
            <a:spLocks noGrp="1"/>
          </p:cNvSpPr>
          <p:nvPr>
            <p:ph type="body" sz="quarter" idx="21"/>
          </p:nvPr>
        </p:nvSpPr>
        <p:spPr/>
        <p:txBody>
          <a:bodyPr/>
          <a:lstStyle/>
          <a:p>
            <a:r>
              <a:rPr lang="da-DK" dirty="0" err="1"/>
              <a:t>O’Malley</a:t>
            </a:r>
            <a:r>
              <a:rPr lang="da-DK" dirty="0"/>
              <a:t> et al. IGCS 2022. Abstract 496.</a:t>
            </a:r>
          </a:p>
          <a:p>
            <a:r>
              <a:rPr lang="da-DK" dirty="0"/>
              <a:t>L Gilbert …..DM OMalley, et al, </a:t>
            </a:r>
            <a:r>
              <a:rPr lang="da-DK" dirty="0" err="1"/>
              <a:t>Gyn</a:t>
            </a:r>
            <a:r>
              <a:rPr lang="da-DK" dirty="0"/>
              <a:t> </a:t>
            </a:r>
            <a:r>
              <a:rPr lang="da-DK" dirty="0" err="1"/>
              <a:t>Onc</a:t>
            </a:r>
            <a:r>
              <a:rPr lang="da-DK" dirty="0"/>
              <a:t>  2023</a:t>
            </a:r>
            <a:endParaRPr lang="en-US" dirty="0"/>
          </a:p>
        </p:txBody>
      </p:sp>
      <p:pic>
        <p:nvPicPr>
          <p:cNvPr id="7" name="Picture 6">
            <a:extLst>
              <a:ext uri="{FF2B5EF4-FFF2-40B4-BE49-F238E27FC236}">
                <a16:creationId xmlns:a16="http://schemas.microsoft.com/office/drawing/2014/main" id="{FF4FCFFC-CBE8-6E0B-30D2-A1DA4E7E2BA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973953" y="1268267"/>
            <a:ext cx="10244094" cy="4742241"/>
          </a:xfrm>
          <a:prstGeom prst="rect">
            <a:avLst/>
          </a:prstGeom>
        </p:spPr>
      </p:pic>
    </p:spTree>
    <p:extLst>
      <p:ext uri="{BB962C8B-B14F-4D97-AF65-F5344CB8AC3E}">
        <p14:creationId xmlns:p14="http://schemas.microsoft.com/office/powerpoint/2010/main" val="36343468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B324C-85BB-8BB1-E86F-62F6DC19525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7A7E0E4-1138-B233-8ED2-D8ADE6277B4C}"/>
              </a:ext>
            </a:extLst>
          </p:cNvPr>
          <p:cNvSpPr>
            <a:spLocks noGrp="1"/>
          </p:cNvSpPr>
          <p:nvPr>
            <p:ph type="body" sz="quarter" idx="12"/>
          </p:nvPr>
        </p:nvSpPr>
        <p:spPr>
          <a:xfrm>
            <a:off x="2375546" y="180220"/>
            <a:ext cx="9144000" cy="797423"/>
          </a:xfrm>
        </p:spPr>
        <p:txBody>
          <a:bodyPr/>
          <a:lstStyle/>
          <a:p>
            <a:pPr algn="l"/>
            <a:r>
              <a:rPr lang="en-US" sz="2700" dirty="0"/>
              <a:t>PICCOLO (NCT05041257) – Study Design</a:t>
            </a:r>
            <a:r>
              <a:rPr lang="en-US" sz="2700" baseline="30000" dirty="0"/>
              <a:t>1-3</a:t>
            </a:r>
            <a:endParaRPr lang="en-US" sz="2700" dirty="0"/>
          </a:p>
        </p:txBody>
      </p:sp>
      <p:sp>
        <p:nvSpPr>
          <p:cNvPr id="6" name="TextBox 5">
            <a:extLst>
              <a:ext uri="{FF2B5EF4-FFF2-40B4-BE49-F238E27FC236}">
                <a16:creationId xmlns:a16="http://schemas.microsoft.com/office/drawing/2014/main" id="{258131A9-1B1E-9A6C-FA13-ABFEDDA7457A}"/>
              </a:ext>
            </a:extLst>
          </p:cNvPr>
          <p:cNvSpPr txBox="1"/>
          <p:nvPr/>
        </p:nvSpPr>
        <p:spPr>
          <a:xfrm>
            <a:off x="156536" y="5671269"/>
            <a:ext cx="11608419" cy="1186731"/>
          </a:xfrm>
          <a:prstGeom prst="rect">
            <a:avLst/>
          </a:prstGeom>
          <a:noFill/>
        </p:spPr>
        <p:txBody>
          <a:bodyPr wrap="square" rtlCol="0">
            <a:noAutofit/>
          </a:bodyPr>
          <a:lstStyle/>
          <a:p>
            <a:pPr marL="0" marR="0" lvl="0" indent="0" algn="l" defTabSz="914400" rtl="0" eaLnBrk="1" fontAlgn="base" latinLnBrk="0" hangingPunct="1">
              <a:lnSpc>
                <a:spcPct val="100000"/>
              </a:lnSpc>
              <a:spcBef>
                <a:spcPct val="0"/>
              </a:spcBef>
              <a:spcAft>
                <a:spcPts val="200"/>
              </a:spcAft>
              <a:buClrTx/>
              <a:buSzTx/>
              <a:buFontTx/>
              <a:buNone/>
              <a:tabLst/>
              <a:defRPr/>
            </a:pPr>
            <a:r>
              <a:rPr kumimoji="0" lang="en-US" sz="1000" b="0" i="0" u="none" strike="noStrike" kern="1200" cap="none" spc="0" normalizeH="0" baseline="30000" noProof="0" dirty="0" err="1">
                <a:ln>
                  <a:noFill/>
                </a:ln>
                <a:solidFill>
                  <a:srgbClr val="FFFFFF">
                    <a:lumMod val="50000"/>
                  </a:srgbClr>
                </a:solidFill>
                <a:effectLst/>
                <a:uLnTx/>
                <a:uFillTx/>
                <a:latin typeface="Arial" panose="020B0604020202020204" pitchFamily="34" charset="0"/>
                <a:ea typeface="+mn-ea"/>
                <a:cs typeface="Arial" panose="020B0604020202020204" pitchFamily="34" charset="0"/>
              </a:rPr>
              <a:t>a</a:t>
            </a:r>
            <a:r>
              <a:rPr kumimoji="0" lang="en-US" sz="1000" b="0" i="0" u="none" strike="noStrike" kern="1200" cap="none" spc="0" normalizeH="0" baseline="0" noProof="0" dirty="0" err="1">
                <a:ln>
                  <a:noFill/>
                </a:ln>
                <a:solidFill>
                  <a:srgbClr val="FFFFFF">
                    <a:lumMod val="50000"/>
                  </a:srgbClr>
                </a:solidFill>
                <a:effectLst/>
                <a:uLnTx/>
                <a:uFillTx/>
                <a:latin typeface="Arial" panose="020B0604020202020204" pitchFamily="34" charset="0"/>
                <a:ea typeface="+mn-ea"/>
                <a:cs typeface="Arial" panose="020B0604020202020204" pitchFamily="34" charset="0"/>
              </a:rPr>
              <a:t>FR</a:t>
            </a:r>
            <a:r>
              <a:rPr kumimoji="0" lang="el-GR" sz="1000" b="0" i="0" u="none" strike="noStrike" kern="0" cap="none" spc="0" normalizeH="0" baseline="0" noProof="0" dirty="0">
                <a:ln>
                  <a:noFill/>
                </a:ln>
                <a:solidFill>
                  <a:srgbClr val="FFFFFF">
                    <a:lumMod val="50000"/>
                  </a:srgbClr>
                </a:solidFill>
                <a:effectLst/>
                <a:uLnTx/>
                <a:uFillTx/>
                <a:latin typeface="Arial" panose="020B0604020202020204" pitchFamily="34" charset="0"/>
                <a:ea typeface="Symbol" panose="05050102010706020507" pitchFamily="18" charset="2"/>
                <a:cs typeface="Arial" panose="020B0604020202020204" pitchFamily="34" charset="0"/>
                <a:sym typeface="Symbol" panose="05050102010706020507" pitchFamily="18" charset="2"/>
              </a:rPr>
              <a:t></a:t>
            </a:r>
            <a:r>
              <a:rPr kumimoji="0" lang="en-US"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 expression measured by the VENTANA FOLR1 (FOLR1-2.1 </a:t>
            </a:r>
            <a:r>
              <a:rPr kumimoji="0" lang="en-US" sz="1000" b="0" i="0" u="none" strike="noStrike" kern="1200" cap="none" spc="0" normalizeH="0" baseline="0" noProof="0" dirty="0" err="1">
                <a:ln>
                  <a:noFill/>
                </a:ln>
                <a:solidFill>
                  <a:srgbClr val="FFFFFF">
                    <a:lumMod val="50000"/>
                  </a:srgbClr>
                </a:solidFill>
                <a:effectLst/>
                <a:uLnTx/>
                <a:uFillTx/>
                <a:latin typeface="Arial" panose="020B0604020202020204" pitchFamily="34" charset="0"/>
                <a:ea typeface="+mn-ea"/>
                <a:cs typeface="Arial" panose="020B0604020202020204" pitchFamily="34" charset="0"/>
              </a:rPr>
              <a:t>RxDx</a:t>
            </a:r>
            <a:r>
              <a:rPr kumimoji="0" lang="en-US"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 Assay. </a:t>
            </a:r>
            <a:r>
              <a:rPr kumimoji="0" lang="en-US" sz="1000" b="0" i="0" u="none" strike="noStrike" kern="1200" cap="none" spc="0" normalizeH="0" baseline="3000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b</a:t>
            </a:r>
            <a:r>
              <a:rPr kumimoji="0" lang="en-US"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1 prior line if documented platinum allergy. </a:t>
            </a:r>
            <a:r>
              <a:rPr kumimoji="0" lang="en-US" sz="1000" b="0" i="0" u="none" strike="noStrike" kern="1200" cap="none" spc="0" normalizeH="0" baseline="30000" noProof="0" dirty="0" err="1">
                <a:ln>
                  <a:noFill/>
                </a:ln>
                <a:solidFill>
                  <a:srgbClr val="FFFFFF">
                    <a:lumMod val="50000"/>
                  </a:srgbClr>
                </a:solidFill>
                <a:effectLst/>
                <a:uLnTx/>
                <a:uFillTx/>
                <a:latin typeface="Arial" panose="020B0604020202020204" pitchFamily="34" charset="0"/>
                <a:ea typeface="+mn-ea"/>
                <a:cs typeface="Arial" panose="020B0604020202020204" pitchFamily="34" charset="0"/>
              </a:rPr>
              <a:t>c</a:t>
            </a:r>
            <a:r>
              <a:rPr kumimoji="0" lang="en-US" sz="1000" b="0" i="0" u="none" strike="noStrike" kern="1200" cap="none" spc="0" normalizeH="0" baseline="0" noProof="0" dirty="0" err="1">
                <a:ln>
                  <a:noFill/>
                </a:ln>
                <a:solidFill>
                  <a:srgbClr val="FFFFFF">
                    <a:lumMod val="50000"/>
                  </a:srgbClr>
                </a:solidFill>
                <a:effectLst/>
                <a:uLnTx/>
                <a:uFillTx/>
                <a:latin typeface="Arial" panose="020B0604020202020204" pitchFamily="34" charset="0"/>
                <a:ea typeface="+mn-ea"/>
                <a:cs typeface="Arial" panose="020B0604020202020204" pitchFamily="34" charset="0"/>
              </a:rPr>
              <a:t>ORR</a:t>
            </a:r>
            <a:r>
              <a:rPr kumimoji="0" lang="en-US"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 DOR, and PFS by BICR will be summarized as sensitivity analyses.</a:t>
            </a:r>
          </a:p>
          <a:p>
            <a:pPr marL="0" marR="0" lvl="0" indent="0" algn="l" defTabSz="914400" rtl="0" eaLnBrk="1" fontAlgn="base" latinLnBrk="0" hangingPunct="1">
              <a:lnSpc>
                <a:spcPct val="100000"/>
              </a:lnSpc>
              <a:spcBef>
                <a:spcPct val="0"/>
              </a:spcBef>
              <a:spcAft>
                <a:spcPts val="20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3L, third-line; AIBW, adjusted ideal body weight; BEV, bevacizumab; BICR, blinded independent central review; </a:t>
            </a:r>
            <a:r>
              <a:rPr kumimoji="0" lang="en-US" sz="1000" b="0" i="1"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BRCA</a:t>
            </a:r>
            <a:r>
              <a:rPr kumimoji="0" lang="en-US"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lumMod val="50000"/>
                  </a:srgbClr>
                </a:solidFill>
                <a:effectLst/>
                <a:uLnTx/>
                <a:uFillTx/>
                <a:latin typeface="Arial" panose="020B0604020202020204" pitchFamily="34" charset="0"/>
                <a:ea typeface="+mn-ea"/>
                <a:cs typeface="Arial" panose="020B0604020202020204" pitchFamily="34" charset="0"/>
              </a:rPr>
              <a:t>BReast</a:t>
            </a:r>
            <a:r>
              <a:rPr kumimoji="0" lang="en-US"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 </a:t>
            </a:r>
            <a:r>
              <a:rPr kumimoji="0" lang="en-US" sz="1000" b="0" i="0" u="none" strike="noStrike" kern="1200" cap="none" spc="0" normalizeH="0" baseline="0" noProof="0" dirty="0" err="1">
                <a:ln>
                  <a:noFill/>
                </a:ln>
                <a:solidFill>
                  <a:srgbClr val="FFFFFF">
                    <a:lumMod val="50000"/>
                  </a:srgbClr>
                </a:solidFill>
                <a:effectLst/>
                <a:uLnTx/>
                <a:uFillTx/>
                <a:latin typeface="Arial" panose="020B0604020202020204" pitchFamily="34" charset="0"/>
                <a:ea typeface="+mn-ea"/>
                <a:cs typeface="Arial" panose="020B0604020202020204" pitchFamily="34" charset="0"/>
              </a:rPr>
              <a:t>CAncer</a:t>
            </a:r>
            <a:r>
              <a:rPr kumimoji="0" lang="en-US"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 gene; CA-125, cancer antigen 125; DOR, duration of response; FR</a:t>
            </a:r>
            <a:r>
              <a:rPr kumimoji="0" lang="en-US"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sym typeface="Symbol" panose="05050102010706020507" pitchFamily="18" charset="2"/>
              </a:rPr>
              <a:t></a:t>
            </a:r>
            <a:r>
              <a:rPr kumimoji="0" lang="en-US"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 folate receptor alpha; GCIG, Gynecological Cancer </a:t>
            </a:r>
            <a:r>
              <a:rPr kumimoji="0" lang="en-US" sz="1000" b="0" i="0" u="none" strike="noStrike" kern="1200" cap="none" spc="0" normalizeH="0" baseline="0" noProof="0" dirty="0" err="1">
                <a:ln>
                  <a:noFill/>
                </a:ln>
                <a:solidFill>
                  <a:srgbClr val="FFFFFF">
                    <a:lumMod val="50000"/>
                  </a:srgbClr>
                </a:solidFill>
                <a:effectLst/>
                <a:uLnTx/>
                <a:uFillTx/>
                <a:latin typeface="Arial" panose="020B0604020202020204" pitchFamily="34" charset="0"/>
                <a:ea typeface="+mn-ea"/>
                <a:cs typeface="Arial" panose="020B0604020202020204" pitchFamily="34" charset="0"/>
              </a:rPr>
              <a:t>InterGroup</a:t>
            </a:r>
            <a:r>
              <a:rPr kumimoji="0" lang="en-US"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 IHC, immunohistochemistry; INV, investigator; MIRV, mirvetuximab soravtansine-</a:t>
            </a:r>
            <a:r>
              <a:rPr kumimoji="0" lang="en-US" sz="1000" b="0" i="0" u="none" strike="noStrike" kern="1200" cap="none" spc="0" normalizeH="0" baseline="0" noProof="0" dirty="0" err="1">
                <a:ln>
                  <a:noFill/>
                </a:ln>
                <a:solidFill>
                  <a:srgbClr val="FFFFFF">
                    <a:lumMod val="50000"/>
                  </a:srgbClr>
                </a:solidFill>
                <a:effectLst/>
                <a:uLnTx/>
                <a:uFillTx/>
                <a:latin typeface="Arial" panose="020B0604020202020204" pitchFamily="34" charset="0"/>
                <a:ea typeface="+mn-ea"/>
                <a:cs typeface="Arial" panose="020B0604020202020204" pitchFamily="34" charset="0"/>
              </a:rPr>
              <a:t>gynx</a:t>
            </a:r>
            <a:r>
              <a:rPr kumimoji="0" lang="en-US"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 ORR, objective response rate; OS, overall survival; </a:t>
            </a:r>
            <a:r>
              <a:rPr kumimoji="0" lang="en-US" sz="1000" b="0" i="0" u="none" strike="noStrike" kern="1200" cap="none" spc="0" normalizeH="0" baseline="0" noProof="0" dirty="0" err="1">
                <a:ln>
                  <a:noFill/>
                </a:ln>
                <a:solidFill>
                  <a:srgbClr val="FFFFFF">
                    <a:lumMod val="50000"/>
                  </a:srgbClr>
                </a:solidFill>
                <a:effectLst/>
                <a:uLnTx/>
                <a:uFillTx/>
                <a:latin typeface="Arial" panose="020B0604020202020204" pitchFamily="34" charset="0"/>
                <a:ea typeface="+mn-ea"/>
                <a:cs typeface="Arial" panose="020B0604020202020204" pitchFamily="34" charset="0"/>
              </a:rPr>
              <a:t>PARPi</a:t>
            </a:r>
            <a:r>
              <a:rPr kumimoji="0" lang="en-US"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 poly (adenosine diphosphate [ADP]-ribose) polymerase inhibitor; PFS, progression-free survival; PS2+, positive staining intensity ≥2; Q3W, every 3 weeks</a:t>
            </a:r>
            <a:r>
              <a:rPr kumimoji="0" lang="en-US" sz="1000" b="1"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1. </a:t>
            </a:r>
            <a:r>
              <a:rPr kumimoji="0" lang="en-US" sz="1000" b="0" i="0" u="none" strike="noStrike" kern="1200" cap="none" spc="0" normalizeH="0" baseline="0" noProof="0" dirty="0" err="1">
                <a:ln>
                  <a:noFill/>
                </a:ln>
                <a:solidFill>
                  <a:srgbClr val="FFFFFF">
                    <a:lumMod val="50000"/>
                  </a:srgbClr>
                </a:solidFill>
                <a:effectLst/>
                <a:uLnTx/>
                <a:uFillTx/>
                <a:latin typeface="Arial" panose="020B0604020202020204" pitchFamily="34" charset="0"/>
                <a:ea typeface="+mn-ea"/>
                <a:cs typeface="Arial" panose="020B0604020202020204" pitchFamily="34" charset="0"/>
              </a:rPr>
              <a:t>ClinicalTrials.gov</a:t>
            </a:r>
            <a:r>
              <a:rPr kumimoji="0" lang="en-US"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 identifier: NCT05041257. Updated April 22, 2024. Accessed July 29, 2024.; 2. Alvarez Secord A, et al. Poster presented at: International Gynecologic Cancer Society (IGCS) Annual Global Meeting; 29 September-1 October 2022; New York City, NY USA [Abstract 1556]. 3. Alvarez Secord A, et al. Poster presented at: Society of Gynecologic Oncology’s (SGO) Annual Meeting on Women's Cancer; 18-21 March,2022; Phoenix, AZ USA. [Abstract 300]. </a:t>
            </a:r>
          </a:p>
        </p:txBody>
      </p:sp>
      <p:grpSp>
        <p:nvGrpSpPr>
          <p:cNvPr id="2" name="Group 1">
            <a:extLst>
              <a:ext uri="{FF2B5EF4-FFF2-40B4-BE49-F238E27FC236}">
                <a16:creationId xmlns:a16="http://schemas.microsoft.com/office/drawing/2014/main" id="{A9730C68-26D7-E675-734D-6D88FDF6E713}"/>
              </a:ext>
            </a:extLst>
          </p:cNvPr>
          <p:cNvGrpSpPr/>
          <p:nvPr/>
        </p:nvGrpSpPr>
        <p:grpSpPr>
          <a:xfrm>
            <a:off x="1905002" y="2106013"/>
            <a:ext cx="8170545" cy="3058628"/>
            <a:chOff x="476250" y="1503847"/>
            <a:chExt cx="8170545" cy="3058628"/>
          </a:xfrm>
        </p:grpSpPr>
        <p:sp>
          <p:nvSpPr>
            <p:cNvPr id="4" name="Rounded Rectangle 31">
              <a:extLst>
                <a:ext uri="{FF2B5EF4-FFF2-40B4-BE49-F238E27FC236}">
                  <a16:creationId xmlns:a16="http://schemas.microsoft.com/office/drawing/2014/main" id="{910CDC80-3291-D7C4-DDD7-8959FF0CF1DD}"/>
                </a:ext>
              </a:extLst>
            </p:cNvPr>
            <p:cNvSpPr/>
            <p:nvPr/>
          </p:nvSpPr>
          <p:spPr>
            <a:xfrm>
              <a:off x="476250" y="1840653"/>
              <a:ext cx="3243890" cy="2721822"/>
            </a:xfrm>
            <a:prstGeom prst="roundRect">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766" rtl="0" eaLnBrk="1" fontAlgn="base" latinLnBrk="0" hangingPunct="1">
                <a:lnSpc>
                  <a:spcPct val="100000"/>
                </a:lnSpc>
                <a:spcBef>
                  <a:spcPts val="450"/>
                </a:spcBef>
                <a:spcAft>
                  <a:spcPct val="0"/>
                </a:spcAft>
                <a:buClr>
                  <a:srgbClr val="365D66"/>
                </a:buClr>
                <a:buSzTx/>
                <a:buFontTx/>
                <a:buNone/>
                <a:tabLst/>
                <a:defRPr/>
              </a:pPr>
              <a:r>
                <a:rPr kumimoji="0" lang="en-US" sz="13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Enrollment and Key Eligibility</a:t>
              </a:r>
            </a:p>
            <a:p>
              <a:pPr marL="128585" marR="0" lvl="0" indent="-128585" algn="l" defTabSz="685800" rtl="0" eaLnBrk="1" fontAlgn="base" latinLnBrk="0" hangingPunct="1">
                <a:lnSpc>
                  <a:spcPct val="90000"/>
                </a:lnSpc>
                <a:spcBef>
                  <a:spcPts val="400"/>
                </a:spcBef>
                <a:spcAft>
                  <a:spcPct val="0"/>
                </a:spcAft>
                <a:buClr>
                  <a:srgbClr val="000000"/>
                </a:buClr>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Platinum-sensitive disease (defined as radiographic progression &gt;6 months from last dose of most recent platinum therapy)</a:t>
              </a:r>
            </a:p>
            <a:p>
              <a:pPr marL="128585" marR="0" lvl="0" indent="-128585" algn="l" defTabSz="685766" rtl="0" eaLnBrk="1" fontAlgn="base" latinLnBrk="0" hangingPunct="1">
                <a:lnSpc>
                  <a:spcPct val="90000"/>
                </a:lnSpc>
                <a:spcBef>
                  <a:spcPts val="400"/>
                </a:spcBef>
                <a:spcAft>
                  <a:spcPct val="0"/>
                </a:spcAft>
                <a:buClr>
                  <a:srgbClr val="000000"/>
                </a:buClr>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FR</a:t>
              </a:r>
              <a:r>
                <a:rPr kumimoji="0" lang="el-GR" sz="1300" b="0" i="0" u="none" strike="noStrike" kern="0" cap="none" spc="0" normalizeH="0" baseline="0" noProof="0" dirty="0">
                  <a:ln>
                    <a:noFill/>
                  </a:ln>
                  <a:solidFill>
                    <a:srgbClr val="000000"/>
                  </a:solidFill>
                  <a:effectLst/>
                  <a:uLnTx/>
                  <a:uFillTx/>
                  <a:latin typeface="Arial" panose="020B0604020202020204" pitchFamily="34" charset="0"/>
                  <a:ea typeface="Symbol" panose="05050102010706020507" pitchFamily="18" charset="2"/>
                  <a:cs typeface="Arial" panose="020B0604020202020204" pitchFamily="34" charset="0"/>
                  <a:sym typeface="Symbol" panose="05050102010706020507" pitchFamily="18" charset="2"/>
                </a:rPr>
                <a:t></a:t>
              </a:r>
              <a:r>
                <a:rPr kumimoji="0" 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detected by IHC with PS2+ intensity among ≥75% of viable tumor </a:t>
              </a:r>
              <a:r>
                <a:rPr kumimoji="0" lang="en-US"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cells</a:t>
              </a:r>
              <a:r>
                <a:rPr kumimoji="0" lang="en-US" sz="1300" b="0" i="0" u="none" strike="noStrike" kern="1200" cap="none" spc="0" normalizeH="0" baseline="30000" noProof="0" dirty="0" err="1">
                  <a:ln>
                    <a:noFill/>
                  </a:ln>
                  <a:solidFill>
                    <a:srgbClr val="000000"/>
                  </a:solidFill>
                  <a:effectLst/>
                  <a:uLnTx/>
                  <a:uFillTx/>
                  <a:latin typeface="Arial" panose="020B0604020202020204" pitchFamily="34" charset="0"/>
                  <a:ea typeface="+mn-ea"/>
                  <a:cs typeface="Arial" panose="020B0604020202020204" pitchFamily="34" charset="0"/>
                </a:rPr>
                <a:t>a</a:t>
              </a:r>
              <a:endParaRPr kumimoji="0" lang="en-US" sz="13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28585" marR="0" lvl="0" indent="-128585" algn="l" defTabSz="685766" rtl="0" eaLnBrk="1" fontAlgn="base" latinLnBrk="0" hangingPunct="1">
                <a:lnSpc>
                  <a:spcPct val="90000"/>
                </a:lnSpc>
                <a:spcBef>
                  <a:spcPts val="400"/>
                </a:spcBef>
                <a:spcAft>
                  <a:spcPct val="0"/>
                </a:spcAft>
                <a:buClr>
                  <a:srgbClr val="000000"/>
                </a:buClr>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least 2 prior platinum-containing </a:t>
              </a:r>
              <a:r>
                <a:rPr kumimoji="0" lang="en-US"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regimens</a:t>
              </a:r>
              <a:r>
                <a:rPr kumimoji="0" lang="en-US" sz="1300" b="0" i="0" u="none" strike="noStrike" kern="1200" cap="none" spc="0" normalizeH="0" baseline="30000" noProof="0" dirty="0" err="1">
                  <a:ln>
                    <a:noFill/>
                  </a:ln>
                  <a:solidFill>
                    <a:srgbClr val="000000"/>
                  </a:solidFill>
                  <a:effectLst/>
                  <a:uLnTx/>
                  <a:uFillTx/>
                  <a:latin typeface="Arial" panose="020B0604020202020204" pitchFamily="34" charset="0"/>
                  <a:ea typeface="+mn-ea"/>
                  <a:cs typeface="Arial" panose="020B0604020202020204" pitchFamily="34" charset="0"/>
                </a:rPr>
                <a:t>b</a:t>
              </a:r>
              <a:endParaRPr kumimoji="0" lang="en-US" sz="13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28585" marR="0" lvl="0" indent="-128585" algn="l" defTabSz="685766" rtl="0" eaLnBrk="1" fontAlgn="base" latinLnBrk="0" hangingPunct="1">
                <a:lnSpc>
                  <a:spcPct val="90000"/>
                </a:lnSpc>
                <a:spcBef>
                  <a:spcPts val="400"/>
                </a:spcBef>
                <a:spcAft>
                  <a:spcPct val="0"/>
                </a:spcAft>
                <a:buClr>
                  <a:srgbClr val="000000"/>
                </a:buClr>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Prior </a:t>
              </a:r>
              <a:r>
                <a:rPr kumimoji="0" lang="en-US"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PARPi</a:t>
              </a:r>
              <a:r>
                <a:rPr kumimoji="0" 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required if </a:t>
              </a:r>
              <a:r>
                <a:rPr kumimoji="0" lang="en-US" sz="13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BRCA</a:t>
              </a:r>
              <a:r>
                <a:rPr kumimoji="0" 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128585" marR="0" lvl="0" indent="-128585" algn="l" defTabSz="685766" rtl="0" eaLnBrk="1" fontAlgn="base" latinLnBrk="0" hangingPunct="1">
                <a:lnSpc>
                  <a:spcPct val="90000"/>
                </a:lnSpc>
                <a:spcBef>
                  <a:spcPts val="400"/>
                </a:spcBef>
                <a:spcAft>
                  <a:spcPct val="0"/>
                </a:spcAft>
                <a:buClr>
                  <a:srgbClr val="000000"/>
                </a:buClr>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Prior BEV not required</a:t>
              </a:r>
            </a:p>
            <a:p>
              <a:pPr marL="128585" marR="0" lvl="0" indent="-128585" algn="l" defTabSz="685766" rtl="0" eaLnBrk="1" fontAlgn="base" latinLnBrk="0" hangingPunct="1">
                <a:lnSpc>
                  <a:spcPct val="90000"/>
                </a:lnSpc>
                <a:spcBef>
                  <a:spcPts val="400"/>
                </a:spcBef>
                <a:spcAft>
                  <a:spcPct val="0"/>
                </a:spcAft>
                <a:buClr>
                  <a:srgbClr val="000000"/>
                </a:buClr>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Appropriate for single-agent therapy</a:t>
              </a:r>
            </a:p>
          </p:txBody>
        </p:sp>
        <p:sp>
          <p:nvSpPr>
            <p:cNvPr id="5" name="Round Same Side Corner Rectangle 33">
              <a:extLst>
                <a:ext uri="{FF2B5EF4-FFF2-40B4-BE49-F238E27FC236}">
                  <a16:creationId xmlns:a16="http://schemas.microsoft.com/office/drawing/2014/main" id="{02E1DE50-1D2C-23F1-CFBD-DDDBF2072232}"/>
                </a:ext>
              </a:extLst>
            </p:cNvPr>
            <p:cNvSpPr/>
            <p:nvPr/>
          </p:nvSpPr>
          <p:spPr>
            <a:xfrm>
              <a:off x="476250" y="1503847"/>
              <a:ext cx="3243893" cy="336806"/>
            </a:xfrm>
            <a:prstGeom prst="round2SameRect">
              <a:avLst>
                <a:gd name="adj1" fmla="val 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766" rtl="0" eaLnBrk="1" fontAlgn="base" latinLnBrk="0" hangingPunct="1">
                <a:lnSpc>
                  <a:spcPct val="90000"/>
                </a:lnSpc>
                <a:spcBef>
                  <a:spcPct val="0"/>
                </a:spcBef>
                <a:spcAft>
                  <a:spcPct val="0"/>
                </a:spcAft>
                <a:buClr>
                  <a:srgbClr val="FF585D"/>
                </a:buClr>
                <a:buSzTx/>
                <a:buFontTx/>
                <a:buNone/>
                <a:tabLst/>
                <a:defRPr/>
              </a:pPr>
              <a:r>
                <a:rPr kumimoji="0" lang="en-US" sz="13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PICCOLO Patient Population (N=</a:t>
              </a:r>
              <a:r>
                <a:rPr kumimoji="0" lang="en-US" sz="13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Symbol" panose="05050102010706020507" pitchFamily="18" charset="2"/>
                </a:rPr>
                <a:t>79)</a:t>
              </a:r>
              <a:endParaRPr kumimoji="0" lang="en-US" sz="13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7" name="Group 6">
              <a:extLst>
                <a:ext uri="{FF2B5EF4-FFF2-40B4-BE49-F238E27FC236}">
                  <a16:creationId xmlns:a16="http://schemas.microsoft.com/office/drawing/2014/main" id="{E868F940-B692-B590-1E5D-F6CFBF310534}"/>
                </a:ext>
              </a:extLst>
            </p:cNvPr>
            <p:cNvGrpSpPr/>
            <p:nvPr/>
          </p:nvGrpSpPr>
          <p:grpSpPr>
            <a:xfrm>
              <a:off x="5972175" y="1503847"/>
              <a:ext cx="2674620" cy="513492"/>
              <a:chOff x="5972175" y="1751845"/>
              <a:chExt cx="2674620" cy="513492"/>
            </a:xfrm>
          </p:grpSpPr>
          <p:sp>
            <p:nvSpPr>
              <p:cNvPr id="18" name="Rounded Rectangle 16">
                <a:extLst>
                  <a:ext uri="{FF2B5EF4-FFF2-40B4-BE49-F238E27FC236}">
                    <a16:creationId xmlns:a16="http://schemas.microsoft.com/office/drawing/2014/main" id="{6F6F8DCE-7C73-4F2B-F145-F5C1EE28DBA5}"/>
                  </a:ext>
                </a:extLst>
              </p:cNvPr>
              <p:cNvSpPr/>
              <p:nvPr/>
            </p:nvSpPr>
            <p:spPr>
              <a:xfrm>
                <a:off x="5972175" y="1755173"/>
                <a:ext cx="2674620" cy="510164"/>
              </a:xfrm>
              <a:prstGeom prst="roundRect">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766" rtl="0" eaLnBrk="1" fontAlgn="base" latinLnBrk="0" hangingPunct="1">
                  <a:lnSpc>
                    <a:spcPct val="100000"/>
                  </a:lnSpc>
                  <a:spcBef>
                    <a:spcPct val="0"/>
                  </a:spcBef>
                  <a:spcAft>
                    <a:spcPct val="0"/>
                  </a:spcAft>
                  <a:buClr>
                    <a:srgbClr val="FF585D"/>
                  </a:buClr>
                  <a:buSzTx/>
                  <a:buFontTx/>
                  <a:buNone/>
                  <a:tabLst/>
                  <a:defRPr/>
                </a:pPr>
                <a:r>
                  <a:rPr kumimoji="0" 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ORR by INV</a:t>
                </a:r>
              </a:p>
            </p:txBody>
          </p:sp>
          <p:sp>
            <p:nvSpPr>
              <p:cNvPr id="19" name="Round Same Side Corner Rectangle 17">
                <a:extLst>
                  <a:ext uri="{FF2B5EF4-FFF2-40B4-BE49-F238E27FC236}">
                    <a16:creationId xmlns:a16="http://schemas.microsoft.com/office/drawing/2014/main" id="{D07700FB-85AC-69DC-B80F-CDEF96FB302D}"/>
                  </a:ext>
                </a:extLst>
              </p:cNvPr>
              <p:cNvSpPr/>
              <p:nvPr/>
            </p:nvSpPr>
            <p:spPr>
              <a:xfrm>
                <a:off x="5972175" y="1751845"/>
                <a:ext cx="2674620" cy="257175"/>
              </a:xfrm>
              <a:prstGeom prst="round2SameRect">
                <a:avLst>
                  <a:gd name="adj1" fmla="val 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766" rtl="0" eaLnBrk="1" fontAlgn="base" latinLnBrk="0" hangingPunct="1">
                  <a:lnSpc>
                    <a:spcPct val="100000"/>
                  </a:lnSpc>
                  <a:spcBef>
                    <a:spcPct val="0"/>
                  </a:spcBef>
                  <a:spcAft>
                    <a:spcPct val="0"/>
                  </a:spcAft>
                  <a:buClr>
                    <a:srgbClr val="FF585D"/>
                  </a:buClr>
                  <a:buSzTx/>
                  <a:buFontTx/>
                  <a:buNone/>
                  <a:tabLst/>
                  <a:defRPr/>
                </a:pPr>
                <a:r>
                  <a:rPr kumimoji="0" lang="en-US" sz="13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Primary Endpoint</a:t>
                </a:r>
              </a:p>
            </p:txBody>
          </p:sp>
        </p:grpSp>
        <p:grpSp>
          <p:nvGrpSpPr>
            <p:cNvPr id="8" name="Group 7">
              <a:extLst>
                <a:ext uri="{FF2B5EF4-FFF2-40B4-BE49-F238E27FC236}">
                  <a16:creationId xmlns:a16="http://schemas.microsoft.com/office/drawing/2014/main" id="{4E6599E5-F705-1D94-78B4-4BB26FAD4BB2}"/>
                </a:ext>
              </a:extLst>
            </p:cNvPr>
            <p:cNvGrpSpPr/>
            <p:nvPr/>
          </p:nvGrpSpPr>
          <p:grpSpPr>
            <a:xfrm>
              <a:off x="5972175" y="2259042"/>
              <a:ext cx="2674620" cy="514038"/>
              <a:chOff x="5972175" y="2408756"/>
              <a:chExt cx="2674620" cy="514038"/>
            </a:xfrm>
          </p:grpSpPr>
          <p:sp>
            <p:nvSpPr>
              <p:cNvPr id="16" name="Rounded Rectangle 19">
                <a:extLst>
                  <a:ext uri="{FF2B5EF4-FFF2-40B4-BE49-F238E27FC236}">
                    <a16:creationId xmlns:a16="http://schemas.microsoft.com/office/drawing/2014/main" id="{FB898D0C-D479-0D3F-CEEF-61EFE09DC6A2}"/>
                  </a:ext>
                </a:extLst>
              </p:cNvPr>
              <p:cNvSpPr/>
              <p:nvPr/>
            </p:nvSpPr>
            <p:spPr>
              <a:xfrm>
                <a:off x="5972175" y="2408756"/>
                <a:ext cx="2674620" cy="514038"/>
              </a:xfrm>
              <a:prstGeom prst="roundRect">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766" rtl="0" eaLnBrk="1" fontAlgn="base" latinLnBrk="0" hangingPunct="1">
                  <a:lnSpc>
                    <a:spcPct val="100000"/>
                  </a:lnSpc>
                  <a:spcBef>
                    <a:spcPct val="0"/>
                  </a:spcBef>
                  <a:spcAft>
                    <a:spcPct val="0"/>
                  </a:spcAft>
                  <a:buClr>
                    <a:srgbClr val="FF585D"/>
                  </a:buClr>
                  <a:buSzTx/>
                  <a:buFontTx/>
                  <a:buNone/>
                  <a:tabLst/>
                  <a:defRPr/>
                </a:pPr>
                <a:r>
                  <a:rPr kumimoji="0" 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DOR by INV</a:t>
                </a:r>
                <a:endParaRPr kumimoji="0" lang="en-US" sz="1300" b="0" i="0" u="none" strike="noStrike" kern="1200" cap="none" spc="-8" normalizeH="0" baseline="3000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 name="Round Same Side Corner Rectangle 20">
                <a:extLst>
                  <a:ext uri="{FF2B5EF4-FFF2-40B4-BE49-F238E27FC236}">
                    <a16:creationId xmlns:a16="http://schemas.microsoft.com/office/drawing/2014/main" id="{5AF3F2BD-10FA-C7A7-187E-CB0DC0EFE4EF}"/>
                  </a:ext>
                </a:extLst>
              </p:cNvPr>
              <p:cNvSpPr/>
              <p:nvPr/>
            </p:nvSpPr>
            <p:spPr>
              <a:xfrm>
                <a:off x="5972175" y="2408881"/>
                <a:ext cx="2674620" cy="257175"/>
              </a:xfrm>
              <a:prstGeom prst="round2SameRect">
                <a:avLst>
                  <a:gd name="adj1" fmla="val 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766" rtl="0" eaLnBrk="1" fontAlgn="base" latinLnBrk="0" hangingPunct="1">
                  <a:lnSpc>
                    <a:spcPct val="100000"/>
                  </a:lnSpc>
                  <a:spcBef>
                    <a:spcPct val="0"/>
                  </a:spcBef>
                  <a:spcAft>
                    <a:spcPct val="0"/>
                  </a:spcAft>
                  <a:buClr>
                    <a:srgbClr val="FF585D"/>
                  </a:buClr>
                  <a:buSzTx/>
                  <a:buFontTx/>
                  <a:buNone/>
                  <a:tabLst/>
                  <a:defRPr/>
                </a:pPr>
                <a:r>
                  <a:rPr kumimoji="0" lang="en-US" sz="13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Key Secondary Endpoint</a:t>
                </a:r>
              </a:p>
            </p:txBody>
          </p:sp>
        </p:grpSp>
        <p:grpSp>
          <p:nvGrpSpPr>
            <p:cNvPr id="9" name="Group 8">
              <a:extLst>
                <a:ext uri="{FF2B5EF4-FFF2-40B4-BE49-F238E27FC236}">
                  <a16:creationId xmlns:a16="http://schemas.microsoft.com/office/drawing/2014/main" id="{121914BC-FF3A-44FD-B820-5F49AA0FC4FD}"/>
                </a:ext>
              </a:extLst>
            </p:cNvPr>
            <p:cNvGrpSpPr/>
            <p:nvPr/>
          </p:nvGrpSpPr>
          <p:grpSpPr>
            <a:xfrm>
              <a:off x="5972175" y="3014784"/>
              <a:ext cx="2674620" cy="1227660"/>
              <a:chOff x="5972175" y="3014784"/>
              <a:chExt cx="2674620" cy="1227660"/>
            </a:xfrm>
          </p:grpSpPr>
          <p:sp>
            <p:nvSpPr>
              <p:cNvPr id="14" name="Rounded Rectangle 23">
                <a:extLst>
                  <a:ext uri="{FF2B5EF4-FFF2-40B4-BE49-F238E27FC236}">
                    <a16:creationId xmlns:a16="http://schemas.microsoft.com/office/drawing/2014/main" id="{A3BF153B-E010-F4EB-FE34-E7E3DD3B9298}"/>
                  </a:ext>
                </a:extLst>
              </p:cNvPr>
              <p:cNvSpPr/>
              <p:nvPr/>
            </p:nvSpPr>
            <p:spPr>
              <a:xfrm>
                <a:off x="5972175" y="3236888"/>
                <a:ext cx="2674620" cy="1005556"/>
              </a:xfrm>
              <a:prstGeom prst="roundRect">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2" rtlCol="0" anchor="b"/>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28585" marR="0" lvl="0" indent="-128585" algn="l" defTabSz="685766" rtl="0" eaLnBrk="1" fontAlgn="base" latinLnBrk="0" hangingPunct="1">
                  <a:lnSpc>
                    <a:spcPct val="90000"/>
                  </a:lnSpc>
                  <a:spcBef>
                    <a:spcPts val="400"/>
                  </a:spcBef>
                  <a:spcAft>
                    <a:spcPct val="0"/>
                  </a:spcAft>
                  <a:buClr>
                    <a:srgbClr val="000000"/>
                  </a:buClr>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Safety and tolerability</a:t>
                </a:r>
              </a:p>
              <a:p>
                <a:pPr marL="128585" marR="0" lvl="0" indent="-128585" algn="l" defTabSz="685766" rtl="0" eaLnBrk="1" fontAlgn="base" latinLnBrk="0" hangingPunct="1">
                  <a:lnSpc>
                    <a:spcPct val="90000"/>
                  </a:lnSpc>
                  <a:spcBef>
                    <a:spcPts val="400"/>
                  </a:spcBef>
                  <a:spcAft>
                    <a:spcPct val="0"/>
                  </a:spcAft>
                  <a:buClr>
                    <a:srgbClr val="000000"/>
                  </a:buClr>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CA-125 response (GCIG criteria)</a:t>
                </a:r>
              </a:p>
              <a:p>
                <a:pPr marL="128585" marR="0" lvl="0" indent="-128585" algn="l" defTabSz="685766" rtl="0" eaLnBrk="1" fontAlgn="base" latinLnBrk="0" hangingPunct="1">
                  <a:lnSpc>
                    <a:spcPct val="90000"/>
                  </a:lnSpc>
                  <a:spcBef>
                    <a:spcPts val="400"/>
                  </a:spcBef>
                  <a:spcAft>
                    <a:spcPct val="0"/>
                  </a:spcAft>
                  <a:buClr>
                    <a:srgbClr val="000000"/>
                  </a:buClr>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PFS</a:t>
                </a:r>
              </a:p>
              <a:p>
                <a:pPr marL="128585" marR="0" lvl="0" indent="-128585" algn="l" defTabSz="685766" rtl="0" eaLnBrk="1" fontAlgn="base" latinLnBrk="0" hangingPunct="1">
                  <a:lnSpc>
                    <a:spcPct val="90000"/>
                  </a:lnSpc>
                  <a:spcBef>
                    <a:spcPts val="400"/>
                  </a:spcBef>
                  <a:spcAft>
                    <a:spcPct val="0"/>
                  </a:spcAft>
                  <a:buClr>
                    <a:srgbClr val="000000"/>
                  </a:buClr>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OS</a:t>
                </a:r>
              </a:p>
              <a:p>
                <a:pPr marL="128585" marR="0" lvl="0" indent="-128585" algn="l" defTabSz="685766" rtl="0" eaLnBrk="1" fontAlgn="base" latinLnBrk="0" hangingPunct="1">
                  <a:lnSpc>
                    <a:spcPct val="90000"/>
                  </a:lnSpc>
                  <a:spcBef>
                    <a:spcPts val="400"/>
                  </a:spcBef>
                  <a:spcAft>
                    <a:spcPct val="0"/>
                  </a:spcAft>
                  <a:buClr>
                    <a:srgbClr val="000000"/>
                  </a:buClr>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Sensitivity </a:t>
                </a:r>
                <a:r>
                  <a:rPr kumimoji="0" lang="en-US"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analyses</a:t>
                </a:r>
                <a:r>
                  <a:rPr kumimoji="0" lang="en-US" sz="1200" b="0" i="0" u="none" strike="noStrike" kern="1200" cap="none" spc="0" normalizeH="0" baseline="30000" noProof="0" err="1">
                    <a:ln>
                      <a:noFill/>
                    </a:ln>
                    <a:solidFill>
                      <a:srgbClr val="000000"/>
                    </a:solidFill>
                    <a:effectLst/>
                    <a:uLnTx/>
                    <a:uFillTx/>
                    <a:latin typeface="Arial" panose="020B0604020202020204" pitchFamily="34" charset="0"/>
                    <a:ea typeface="+mn-ea"/>
                    <a:cs typeface="Arial" panose="020B0604020202020204" pitchFamily="34" charset="0"/>
                  </a:rPr>
                  <a:t>c</a:t>
                </a:r>
                <a:endParaRPr kumimoji="0" lang="en-US" sz="12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ound Same Side Corner Rectangle 24">
                <a:extLst>
                  <a:ext uri="{FF2B5EF4-FFF2-40B4-BE49-F238E27FC236}">
                    <a16:creationId xmlns:a16="http://schemas.microsoft.com/office/drawing/2014/main" id="{0637B876-1291-D49F-917D-E1DB0D7CF9B4}"/>
                  </a:ext>
                </a:extLst>
              </p:cNvPr>
              <p:cNvSpPr/>
              <p:nvPr/>
            </p:nvSpPr>
            <p:spPr>
              <a:xfrm>
                <a:off x="5972175" y="3014784"/>
                <a:ext cx="2674620" cy="257175"/>
              </a:xfrm>
              <a:prstGeom prst="round2SameRect">
                <a:avLst>
                  <a:gd name="adj1" fmla="val 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766" rtl="0" eaLnBrk="1" fontAlgn="base" latinLnBrk="0" hangingPunct="1">
                  <a:lnSpc>
                    <a:spcPct val="100000"/>
                  </a:lnSpc>
                  <a:spcBef>
                    <a:spcPct val="0"/>
                  </a:spcBef>
                  <a:spcAft>
                    <a:spcPct val="0"/>
                  </a:spcAft>
                  <a:buClr>
                    <a:srgbClr val="FF585D"/>
                  </a:buClr>
                  <a:buSzTx/>
                  <a:buFontTx/>
                  <a:buNone/>
                  <a:tabLst/>
                  <a:defRPr/>
                </a:pPr>
                <a:r>
                  <a:rPr kumimoji="0" lang="en-US" sz="13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Other Secondary Endpoints</a:t>
                </a:r>
              </a:p>
            </p:txBody>
          </p:sp>
        </p:grpSp>
        <p:sp>
          <p:nvSpPr>
            <p:cNvPr id="10" name="Arrow: Right 9">
              <a:extLst>
                <a:ext uri="{FF2B5EF4-FFF2-40B4-BE49-F238E27FC236}">
                  <a16:creationId xmlns:a16="http://schemas.microsoft.com/office/drawing/2014/main" id="{BDDA3E59-90A6-F59E-D8AD-4083FAF48488}"/>
                </a:ext>
              </a:extLst>
            </p:cNvPr>
            <p:cNvSpPr/>
            <p:nvPr/>
          </p:nvSpPr>
          <p:spPr>
            <a:xfrm>
              <a:off x="3727211" y="2374802"/>
              <a:ext cx="367108" cy="16366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1" name="Group 10">
              <a:extLst>
                <a:ext uri="{FF2B5EF4-FFF2-40B4-BE49-F238E27FC236}">
                  <a16:creationId xmlns:a16="http://schemas.microsoft.com/office/drawing/2014/main" id="{21855188-B9BB-CD76-3158-2DE00EC69603}"/>
                </a:ext>
              </a:extLst>
            </p:cNvPr>
            <p:cNvGrpSpPr/>
            <p:nvPr/>
          </p:nvGrpSpPr>
          <p:grpSpPr>
            <a:xfrm>
              <a:off x="4120440" y="2017340"/>
              <a:ext cx="1623136" cy="963816"/>
              <a:chOff x="5303419" y="2983914"/>
              <a:chExt cx="2164181" cy="1285089"/>
            </a:xfrm>
          </p:grpSpPr>
          <p:sp>
            <p:nvSpPr>
              <p:cNvPr id="12" name="Rounded Rectangle 11">
                <a:extLst>
                  <a:ext uri="{FF2B5EF4-FFF2-40B4-BE49-F238E27FC236}">
                    <a16:creationId xmlns:a16="http://schemas.microsoft.com/office/drawing/2014/main" id="{54034904-29DB-BC32-580D-2D3535028368}"/>
                  </a:ext>
                </a:extLst>
              </p:cNvPr>
              <p:cNvSpPr/>
              <p:nvPr/>
            </p:nvSpPr>
            <p:spPr>
              <a:xfrm>
                <a:off x="5303422" y="3492499"/>
                <a:ext cx="2164178" cy="776504"/>
              </a:xfrm>
              <a:prstGeom prst="roundRect">
                <a:avLst>
                  <a:gd name="adj" fmla="val 0"/>
                </a:avLst>
              </a:prstGeom>
              <a:solidFill>
                <a:srgbClr val="489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base" latinLnBrk="0" hangingPunct="1">
                  <a:lnSpc>
                    <a:spcPct val="90000"/>
                  </a:lnSpc>
                  <a:spcBef>
                    <a:spcPct val="0"/>
                  </a:spcBef>
                  <a:spcAft>
                    <a:spcPct val="0"/>
                  </a:spcAft>
                  <a:buClr>
                    <a:srgbClr val="FF585D"/>
                  </a:buClr>
                  <a:buSzTx/>
                  <a:buFontTx/>
                  <a:buNone/>
                  <a:tabLst/>
                  <a:defRPr/>
                </a:pPr>
                <a:r>
                  <a:rPr kumimoji="0" lang="en-US" sz="13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MIRV </a:t>
                </a:r>
              </a:p>
              <a:p>
                <a:pPr marL="0" marR="0" lvl="0" indent="0" algn="ctr" defTabSz="685800" rtl="0" eaLnBrk="1" fontAlgn="base" latinLnBrk="0" hangingPunct="1">
                  <a:lnSpc>
                    <a:spcPct val="90000"/>
                  </a:lnSpc>
                  <a:spcBef>
                    <a:spcPct val="0"/>
                  </a:spcBef>
                  <a:spcAft>
                    <a:spcPct val="0"/>
                  </a:spcAft>
                  <a:buClr>
                    <a:srgbClr val="FF585D"/>
                  </a:buClr>
                  <a:buSzTx/>
                  <a:buFontTx/>
                  <a:buNone/>
                  <a:tabLst/>
                  <a:defRPr/>
                </a:pPr>
                <a:r>
                  <a:rPr kumimoji="0" lang="en-US" sz="13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13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6 mg/kg AIBW Q3W)</a:t>
                </a:r>
              </a:p>
            </p:txBody>
          </p:sp>
          <p:sp>
            <p:nvSpPr>
              <p:cNvPr id="13" name="Rounded Rectangle 11">
                <a:extLst>
                  <a:ext uri="{FF2B5EF4-FFF2-40B4-BE49-F238E27FC236}">
                    <a16:creationId xmlns:a16="http://schemas.microsoft.com/office/drawing/2014/main" id="{AD73C399-9D3E-7CE8-1EF8-C1D7749F3E29}"/>
                  </a:ext>
                </a:extLst>
              </p:cNvPr>
              <p:cNvSpPr/>
              <p:nvPr/>
            </p:nvSpPr>
            <p:spPr>
              <a:xfrm>
                <a:off x="5303419" y="2983914"/>
                <a:ext cx="2164181" cy="510736"/>
              </a:xfrm>
              <a:prstGeom prst="round2SameRect">
                <a:avLst>
                  <a:gd name="adj1" fmla="val 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766" rtl="0" eaLnBrk="1" fontAlgn="base" latinLnBrk="0" hangingPunct="1">
                  <a:lnSpc>
                    <a:spcPct val="90000"/>
                  </a:lnSpc>
                  <a:spcBef>
                    <a:spcPct val="0"/>
                  </a:spcBef>
                  <a:spcAft>
                    <a:spcPct val="0"/>
                  </a:spcAft>
                  <a:buClr>
                    <a:srgbClr val="FF585D"/>
                  </a:buClr>
                  <a:buSzTx/>
                  <a:buFontTx/>
                  <a:buNone/>
                  <a:tabLst/>
                  <a:defRPr/>
                </a:pPr>
                <a:r>
                  <a:rPr kumimoji="0" lang="en-US" sz="13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Treatment Regimen</a:t>
                </a:r>
                <a:endParaRPr kumimoji="0" lang="en-US" sz="13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sp>
        <p:nvSpPr>
          <p:cNvPr id="20" name="TextBox 19">
            <a:extLst>
              <a:ext uri="{FF2B5EF4-FFF2-40B4-BE49-F238E27FC236}">
                <a16:creationId xmlns:a16="http://schemas.microsoft.com/office/drawing/2014/main" id="{9D39584D-F6A1-E421-52CB-E14BD4418E22}"/>
              </a:ext>
            </a:extLst>
          </p:cNvPr>
          <p:cNvSpPr txBox="1"/>
          <p:nvPr/>
        </p:nvSpPr>
        <p:spPr>
          <a:xfrm>
            <a:off x="1845946" y="782062"/>
            <a:ext cx="8229600" cy="581698"/>
          </a:xfrm>
          <a:prstGeom prst="roundRect">
            <a:avLst/>
          </a:prstGeom>
          <a:gradFill>
            <a:gsLst>
              <a:gs pos="64000">
                <a:schemeClr val="bg2"/>
              </a:gs>
              <a:gs pos="100000">
                <a:schemeClr val="bg2">
                  <a:lumMod val="50000"/>
                </a:schemeClr>
              </a:gs>
            </a:gsLst>
            <a:lin ang="5400000" scaled="1"/>
          </a:gradFill>
          <a:ln>
            <a:noFill/>
            <a:headEnd/>
            <a:tailEnd/>
          </a:ln>
        </p:spPr>
        <p:style>
          <a:lnRef idx="2">
            <a:schemeClr val="accent6"/>
          </a:lnRef>
          <a:fillRef idx="1">
            <a:schemeClr val="lt1"/>
          </a:fillRef>
          <a:effectRef idx="0">
            <a:schemeClr val="accent6"/>
          </a:effectRef>
          <a:fontRef idx="minor">
            <a:schemeClr val="dk1"/>
          </a:fontRef>
        </p:style>
        <p:txBody>
          <a:bodyPr vert="horz" wrap="square" lIns="243840" tIns="243840" rIns="243840" bIns="274320" numCol="1" rtlCol="1" anchor="ctr" anchorCtr="0" compatLnSpc="1">
            <a:prstTxWarp prst="textNoShape">
              <a:avLst/>
            </a:prstTxWarp>
          </a:bodyPr>
          <a:lstStyle>
            <a:defPPr>
              <a:defRPr lang="en-US"/>
            </a:defPPr>
            <a:lvl1pPr algn="ctr" defTabSz="685783">
              <a:defRPr sz="1600" spc="67">
                <a:solidFill>
                  <a:schemeClr val="bg1"/>
                </a:solidFill>
                <a:latin typeface="Trebuchet MS" panose="020B0603020202020204"/>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685783"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single-arm, open-label, phase 2 trial of MIRV in patients </a:t>
            </a:r>
            <a:b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with ≥3L platinum-sensitive ovarian cancer with FR</a:t>
            </a:r>
            <a:r>
              <a:rPr kumimoji="0" lang="el-G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-high expression</a:t>
            </a:r>
          </a:p>
        </p:txBody>
      </p:sp>
    </p:spTree>
    <p:extLst>
      <p:ext uri="{BB962C8B-B14F-4D97-AF65-F5344CB8AC3E}">
        <p14:creationId xmlns:p14="http://schemas.microsoft.com/office/powerpoint/2010/main" val="33073585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64752-8015-1C74-D555-E5A50C4480A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930F25F-BE95-DDDC-4D9F-2B876B1E3507}"/>
              </a:ext>
            </a:extLst>
          </p:cNvPr>
          <p:cNvSpPr>
            <a:spLocks noGrp="1"/>
          </p:cNvSpPr>
          <p:nvPr>
            <p:ph type="body" sz="quarter" idx="12"/>
          </p:nvPr>
        </p:nvSpPr>
        <p:spPr/>
        <p:txBody>
          <a:bodyPr/>
          <a:lstStyle/>
          <a:p>
            <a:r>
              <a:rPr lang="en-US" sz="2700" dirty="0"/>
              <a:t>Investigator Assessed Efficacy Measures</a:t>
            </a:r>
          </a:p>
        </p:txBody>
      </p:sp>
      <p:sp>
        <p:nvSpPr>
          <p:cNvPr id="6" name="TextBox 5">
            <a:extLst>
              <a:ext uri="{FF2B5EF4-FFF2-40B4-BE49-F238E27FC236}">
                <a16:creationId xmlns:a16="http://schemas.microsoft.com/office/drawing/2014/main" id="{1FCFC092-5B40-485C-0B93-9511F9D8BC58}"/>
              </a:ext>
            </a:extLst>
          </p:cNvPr>
          <p:cNvSpPr txBox="1"/>
          <p:nvPr/>
        </p:nvSpPr>
        <p:spPr>
          <a:xfrm>
            <a:off x="577260" y="5861696"/>
            <a:ext cx="10808135" cy="1133000"/>
          </a:xfrm>
          <a:prstGeom prst="rect">
            <a:avLst/>
          </a:prstGeom>
          <a:noFill/>
        </p:spPr>
        <p:txBody>
          <a:bodyPr wrap="square" rtlCol="0">
            <a:noAutofit/>
          </a:bodyPr>
          <a:lstStyle/>
          <a:p>
            <a:pPr marL="0" marR="0" lvl="0" indent="0" algn="l" defTabSz="34289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S PGothic" panose="020B0600070205080204" pitchFamily="34" charset="-128"/>
                <a:cs typeface="Arial" panose="020B0604020202020204" pitchFamily="34" charset="0"/>
              </a:rPr>
              <a:t>Data cutoff: January 17, 2024.</a:t>
            </a:r>
          </a:p>
          <a:p>
            <a:pPr marL="0" marR="0" lvl="0" indent="0" algn="l" defTabSz="34289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dirty="0" err="1">
                <a:ln>
                  <a:noFill/>
                </a:ln>
                <a:solidFill>
                  <a:srgbClr val="FFFFFF">
                    <a:lumMod val="50000"/>
                  </a:srgbClr>
                </a:solidFill>
                <a:effectLst/>
                <a:uLnTx/>
                <a:uFillTx/>
                <a:latin typeface="Arial" panose="020B0604020202020204" pitchFamily="34" charset="0"/>
                <a:ea typeface="MS PGothic" panose="020B0600070205080204" pitchFamily="34" charset="-128"/>
                <a:cs typeface="Arial" panose="020B0604020202020204" pitchFamily="34" charset="0"/>
              </a:rPr>
              <a:t>aCalculated</a:t>
            </a:r>
            <a:r>
              <a:rPr kumimoji="0" lang="en-US"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S PGothic" panose="020B0600070205080204" pitchFamily="34" charset="-128"/>
                <a:cs typeface="Arial" panose="020B0604020202020204" pitchFamily="34" charset="0"/>
              </a:rPr>
              <a:t> among participants who had a complete or partial response. </a:t>
            </a:r>
            <a:r>
              <a:rPr kumimoji="0" lang="en-US" sz="1000" b="0" i="0" u="none" strike="noStrike" kern="1200" cap="none" spc="0" normalizeH="0" baseline="0" noProof="0" dirty="0" err="1">
                <a:ln>
                  <a:noFill/>
                </a:ln>
                <a:solidFill>
                  <a:srgbClr val="FFFFFF">
                    <a:lumMod val="50000"/>
                  </a:srgbClr>
                </a:solidFill>
                <a:effectLst/>
                <a:uLnTx/>
                <a:uFillTx/>
                <a:latin typeface="Arial" panose="020B0604020202020204" pitchFamily="34" charset="0"/>
                <a:ea typeface="MS PGothic" panose="020B0600070205080204" pitchFamily="34" charset="-128"/>
                <a:cs typeface="Arial" panose="020B0604020202020204" pitchFamily="34" charset="0"/>
              </a:rPr>
              <a:t>bAnalysis</a:t>
            </a:r>
            <a:r>
              <a:rPr kumimoji="0" lang="en-US"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S PGothic" panose="020B0600070205080204" pitchFamily="34" charset="-128"/>
                <a:cs typeface="Arial" panose="020B0604020202020204" pitchFamily="34" charset="0"/>
              </a:rPr>
              <a:t> performed on the CA-125–evaluable population. </a:t>
            </a:r>
          </a:p>
          <a:p>
            <a:pPr marL="0" marR="0" lvl="0" indent="0" algn="l" defTabSz="34289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S PGothic" panose="020B0600070205080204" pitchFamily="34" charset="-128"/>
                <a:cs typeface="Arial" panose="020B0604020202020204" pitchFamily="34" charset="0"/>
              </a:rPr>
              <a:t>CA-125, cancer antigen 125; CI, confidence interval; CR, complete response; DOR, duration of response; MIRV, </a:t>
            </a:r>
            <a:r>
              <a:rPr kumimoji="0" lang="en-US" sz="1000" b="0" i="0" u="none" strike="noStrike" kern="1200" cap="none" spc="0" normalizeH="0" baseline="0" noProof="0" dirty="0" err="1">
                <a:ln>
                  <a:noFill/>
                </a:ln>
                <a:solidFill>
                  <a:srgbClr val="FFFFFF">
                    <a:lumMod val="50000"/>
                  </a:srgbClr>
                </a:solidFill>
                <a:effectLst/>
                <a:uLnTx/>
                <a:uFillTx/>
                <a:latin typeface="Arial" panose="020B0604020202020204" pitchFamily="34" charset="0"/>
                <a:ea typeface="MS PGothic" panose="020B0600070205080204" pitchFamily="34" charset="-128"/>
                <a:cs typeface="Arial" panose="020B0604020202020204" pitchFamily="34" charset="0"/>
              </a:rPr>
              <a:t>mirvetuximab</a:t>
            </a:r>
            <a:r>
              <a:rPr kumimoji="0" lang="en-US"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sz="1000" b="0" i="0" u="none" strike="noStrike" kern="1200" cap="none" spc="0" normalizeH="0" baseline="0" noProof="0" dirty="0" err="1">
                <a:ln>
                  <a:noFill/>
                </a:ln>
                <a:solidFill>
                  <a:srgbClr val="FFFFFF">
                    <a:lumMod val="50000"/>
                  </a:srgbClr>
                </a:solidFill>
                <a:effectLst/>
                <a:uLnTx/>
                <a:uFillTx/>
                <a:latin typeface="Arial" panose="020B0604020202020204" pitchFamily="34" charset="0"/>
                <a:ea typeface="MS PGothic" panose="020B0600070205080204" pitchFamily="34" charset="-128"/>
                <a:cs typeface="Arial" panose="020B0604020202020204" pitchFamily="34" charset="0"/>
              </a:rPr>
              <a:t>soravtansine-gynx</a:t>
            </a:r>
            <a:r>
              <a:rPr kumimoji="0" lang="en-US"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S PGothic" panose="020B0600070205080204" pitchFamily="34" charset="-128"/>
                <a:cs typeface="Arial" panose="020B0604020202020204" pitchFamily="34" charset="0"/>
              </a:rPr>
              <a:t>; ORR, objective response rate; PFS, progression-free survival; PD, progressive disease; PR, partial response; SD, stable disease.</a:t>
            </a:r>
          </a:p>
          <a:p>
            <a:pPr marL="0" marR="0" lvl="0" indent="0" algn="l" defTabSz="34289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1. </a:t>
            </a:r>
            <a:r>
              <a:rPr kumimoji="0" lang="en-US" sz="1000" b="0" i="0" u="none" strike="noStrike" kern="1200" cap="none" spc="0" normalizeH="0" baseline="0" noProof="0" dirty="0" err="1">
                <a:ln>
                  <a:noFill/>
                </a:ln>
                <a:solidFill>
                  <a:srgbClr val="FFFFFF">
                    <a:lumMod val="50000"/>
                  </a:srgbClr>
                </a:solidFill>
                <a:effectLst/>
                <a:uLnTx/>
                <a:uFillTx/>
                <a:latin typeface="Arial" panose="020B0604020202020204" pitchFamily="34" charset="0"/>
                <a:ea typeface="+mn-ea"/>
                <a:cs typeface="Arial" panose="020B0604020202020204" pitchFamily="34" charset="0"/>
              </a:rPr>
              <a:t>ClinicalTrials.gov</a:t>
            </a:r>
            <a:r>
              <a:rPr kumimoji="0" lang="en-US"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 identifier: NCT05041257. Updated April 22, 2024. Accessed July 29, 2024.; 2. Alvarez Secord A, et al. Ann Oncol. 2025 Mar;36(3):321-330.</a:t>
            </a:r>
          </a:p>
        </p:txBody>
      </p:sp>
      <p:graphicFrame>
        <p:nvGraphicFramePr>
          <p:cNvPr id="114" name="Table 113">
            <a:extLst>
              <a:ext uri="{FF2B5EF4-FFF2-40B4-BE49-F238E27FC236}">
                <a16:creationId xmlns:a16="http://schemas.microsoft.com/office/drawing/2014/main" id="{4DBAB5C6-53C4-F531-2F6A-B9017BC41AE2}"/>
              </a:ext>
            </a:extLst>
          </p:cNvPr>
          <p:cNvGraphicFramePr>
            <a:graphicFrameLocks noGrp="1"/>
          </p:cNvGraphicFramePr>
          <p:nvPr/>
        </p:nvGraphicFramePr>
        <p:xfrm>
          <a:off x="7414125" y="1244365"/>
          <a:ext cx="3224138" cy="2375188"/>
        </p:xfrm>
        <a:graphic>
          <a:graphicData uri="http://schemas.openxmlformats.org/drawingml/2006/table">
            <a:tbl>
              <a:tblPr firstRow="1" bandRow="1"/>
              <a:tblGrid>
                <a:gridCol w="2194860">
                  <a:extLst>
                    <a:ext uri="{9D8B030D-6E8A-4147-A177-3AD203B41FA5}">
                      <a16:colId xmlns:a16="http://schemas.microsoft.com/office/drawing/2014/main" val="1577698366"/>
                    </a:ext>
                  </a:extLst>
                </a:gridCol>
                <a:gridCol w="1029278">
                  <a:extLst>
                    <a:ext uri="{9D8B030D-6E8A-4147-A177-3AD203B41FA5}">
                      <a16:colId xmlns:a16="http://schemas.microsoft.com/office/drawing/2014/main" val="2912065973"/>
                    </a:ext>
                  </a:extLst>
                </a:gridCol>
              </a:tblGrid>
              <a:tr h="281509">
                <a:tc>
                  <a:txBody>
                    <a:bodyPr/>
                    <a:lstStyle>
                      <a:lvl1pPr marL="0" marR="0" indent="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ptos" panose="02110004020202020204"/>
                          <a:sym typeface="Helvetica Neue Light"/>
                        </a:defRPr>
                      </a:lvl1pPr>
                      <a:lvl2pPr marL="0" marR="0" indent="1143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ptos" panose="02110004020202020204"/>
                          <a:sym typeface="Helvetica Neue Light"/>
                        </a:defRPr>
                      </a:lvl2pPr>
                      <a:lvl3pPr marL="0" marR="0" indent="2286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ptos" panose="02110004020202020204"/>
                          <a:sym typeface="Helvetica Neue Light"/>
                        </a:defRPr>
                      </a:lvl3pPr>
                      <a:lvl4pPr marL="0" marR="0" indent="3429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ptos" panose="02110004020202020204"/>
                          <a:sym typeface="Helvetica Neue Light"/>
                        </a:defRPr>
                      </a:lvl4pPr>
                      <a:lvl5pPr marL="0" marR="0" indent="4572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ptos" panose="02110004020202020204"/>
                          <a:sym typeface="Helvetica Neue Light"/>
                        </a:defRPr>
                      </a:lvl5pPr>
                      <a:lvl6pPr marL="0" marR="0" indent="5715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ptos" panose="02110004020202020204"/>
                          <a:sym typeface="Helvetica Neue Light"/>
                        </a:defRPr>
                      </a:lvl6pPr>
                      <a:lvl7pPr marL="0" marR="0" indent="6858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ptos" panose="02110004020202020204"/>
                          <a:sym typeface="Helvetica Neue Light"/>
                        </a:defRPr>
                      </a:lvl7pPr>
                      <a:lvl8pPr marL="0" marR="0" indent="8001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ptos" panose="02110004020202020204"/>
                          <a:sym typeface="Helvetica Neue Light"/>
                        </a:defRPr>
                      </a:lvl8pPr>
                      <a:lvl9pPr marL="0" marR="0" indent="9144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ptos" panose="02110004020202020204"/>
                          <a:sym typeface="Helvetica Neue Light"/>
                        </a:defRPr>
                      </a:lvl9pPr>
                    </a:lstStyle>
                    <a:p>
                      <a:pPr marR="0" algn="l" rtl="0">
                        <a:lnSpc>
                          <a:spcPts val="1100"/>
                        </a:lnSpc>
                        <a:spcBef>
                          <a:spcPts val="0"/>
                        </a:spcBef>
                        <a:spcAft>
                          <a:spcPts val="0"/>
                        </a:spcAft>
                        <a:buClr>
                          <a:srgbClr val="000000"/>
                        </a:buClr>
                        <a:buFont typeface="Arial"/>
                      </a:pPr>
                      <a:r>
                        <a:rPr lang="en-US" sz="1200" b="1" i="0" u="none" strike="noStrike" cap="none">
                          <a:solidFill>
                            <a:schemeClr val="bg1"/>
                          </a:solidFill>
                          <a:latin typeface="Arial Narrow"/>
                          <a:ea typeface="+mn-ea"/>
                          <a:cs typeface="Arial Narrow" panose="020B0604020202020204" pitchFamily="34" charset="0"/>
                          <a:sym typeface="Arial"/>
                        </a:rPr>
                        <a:t>Primary Endpoint</a:t>
                      </a:r>
                      <a:endParaRPr lang="en-US" sz="900">
                        <a:latin typeface="Arial Narrow"/>
                        <a:sym typeface="Aria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9F9E"/>
                    </a:solidFill>
                  </a:tcPr>
                </a:tc>
                <a:tc>
                  <a:txBody>
                    <a:bodyPr/>
                    <a:lstStyle>
                      <a:lvl1pPr marL="0" marR="0" indent="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ptos" panose="02110004020202020204"/>
                          <a:sym typeface="Helvetica Neue Light"/>
                        </a:defRPr>
                      </a:lvl1pPr>
                      <a:lvl2pPr marL="0" marR="0" indent="1143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ptos" panose="02110004020202020204"/>
                          <a:sym typeface="Helvetica Neue Light"/>
                        </a:defRPr>
                      </a:lvl2pPr>
                      <a:lvl3pPr marL="0" marR="0" indent="2286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ptos" panose="02110004020202020204"/>
                          <a:sym typeface="Helvetica Neue Light"/>
                        </a:defRPr>
                      </a:lvl3pPr>
                      <a:lvl4pPr marL="0" marR="0" indent="3429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ptos" panose="02110004020202020204"/>
                          <a:sym typeface="Helvetica Neue Light"/>
                        </a:defRPr>
                      </a:lvl4pPr>
                      <a:lvl5pPr marL="0" marR="0" indent="4572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ptos" panose="02110004020202020204"/>
                          <a:sym typeface="Helvetica Neue Light"/>
                        </a:defRPr>
                      </a:lvl5pPr>
                      <a:lvl6pPr marL="0" marR="0" indent="5715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ptos" panose="02110004020202020204"/>
                          <a:sym typeface="Helvetica Neue Light"/>
                        </a:defRPr>
                      </a:lvl6pPr>
                      <a:lvl7pPr marL="0" marR="0" indent="6858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ptos" panose="02110004020202020204"/>
                          <a:sym typeface="Helvetica Neue Light"/>
                        </a:defRPr>
                      </a:lvl7pPr>
                      <a:lvl8pPr marL="0" marR="0" indent="8001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ptos" panose="02110004020202020204"/>
                          <a:sym typeface="Helvetica Neue Light"/>
                        </a:defRPr>
                      </a:lvl8pPr>
                      <a:lvl9pPr marL="0" marR="0" indent="9144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ptos" panose="02110004020202020204"/>
                          <a:sym typeface="Helvetica Neue Light"/>
                        </a:defRPr>
                      </a:lvl9pPr>
                    </a:lstStyle>
                    <a:p>
                      <a:pPr marR="0" algn="ctr" rtl="0">
                        <a:lnSpc>
                          <a:spcPts val="1100"/>
                        </a:lnSpc>
                        <a:spcBef>
                          <a:spcPts val="0"/>
                        </a:spcBef>
                        <a:spcAft>
                          <a:spcPts val="0"/>
                        </a:spcAft>
                        <a:buClr>
                          <a:srgbClr val="000000"/>
                        </a:buClr>
                        <a:buFont typeface="Arial"/>
                      </a:pPr>
                      <a:r>
                        <a:rPr lang="en-US" sz="1200" b="1" i="0" u="none" strike="noStrike" cap="none">
                          <a:solidFill>
                            <a:schemeClr val="bg1"/>
                          </a:solidFill>
                          <a:latin typeface="Arial Narrow"/>
                          <a:ea typeface="+mn-ea"/>
                          <a:cs typeface="Arial Narrow" panose="020B0604020202020204" pitchFamily="34" charset="0"/>
                          <a:sym typeface="Arial"/>
                        </a:rPr>
                        <a:t>N=79</a:t>
                      </a:r>
                    </a:p>
                  </a:txBody>
                  <a:tcPr anchor="ctr">
                    <a:lnL w="12700" cmpd="sng">
                      <a:solidFill>
                        <a:sysClr val="window" lastClr="FFFFFF"/>
                      </a:solidFill>
                    </a:lnL>
                    <a:lnR w="12700" cmpd="sng">
                      <a:solidFill>
                        <a:sysClr val="window" lastClr="FFFFFF"/>
                      </a:solidFill>
                    </a:lnR>
                    <a:lnT w="12700" cmpd="sng">
                      <a:solidFill>
                        <a:sysClr val="window" lastClr="FFFFFF"/>
                      </a:solidFill>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9F9E"/>
                    </a:solidFill>
                  </a:tcPr>
                </a:tc>
                <a:extLst>
                  <a:ext uri="{0D108BD9-81ED-4DB2-BD59-A6C34878D82A}">
                    <a16:rowId xmlns:a16="http://schemas.microsoft.com/office/drawing/2014/main" val="2507050863"/>
                  </a:ext>
                </a:extLst>
              </a:tr>
              <a:tr h="490011">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9pPr>
                    </a:lstStyle>
                    <a:p>
                      <a:pPr algn="l"/>
                      <a:r>
                        <a:rPr lang="en-US" sz="1200" b="1" i="0">
                          <a:latin typeface="Arial Narrow"/>
                          <a:cs typeface="Arial Narrow" panose="020B0604020202020204" pitchFamily="34" charset="0"/>
                        </a:rPr>
                        <a:t>ORR, n (%)</a:t>
                      </a:r>
                    </a:p>
                    <a:p>
                      <a:pPr marL="0" indent="57150" algn="l"/>
                      <a:r>
                        <a:rPr lang="en-US" sz="1200" b="0" i="0">
                          <a:latin typeface="Arial Narrow"/>
                          <a:cs typeface="Arial Narrow" panose="020B0604020202020204" pitchFamily="34" charset="0"/>
                        </a:rPr>
                        <a:t>95% CI</a:t>
                      </a:r>
                      <a:endParaRPr lang="en-US" sz="900"/>
                    </a:p>
                  </a:txBody>
                  <a:tcPr marT="18288" marB="18288" anchor="ctr">
                    <a:lnL w="12700" cmpd="sng">
                      <a:solidFill>
                        <a:sysClr val="window" lastClr="FFFFFF"/>
                      </a:solidFill>
                    </a:lnL>
                    <a:lnR w="12700" cap="flat" cmpd="sng" algn="ctr">
                      <a:solidFill>
                        <a:sysClr val="window" lastClr="FFFFFF">
                          <a:lumMod val="75000"/>
                        </a:sysClr>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rgbClr val="E8E8E8">
                        <a:lumMod val="20000"/>
                        <a:lumOff val="80000"/>
                      </a:srgbClr>
                    </a:solidFill>
                  </a:tcPr>
                </a:tc>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9pPr>
                    </a:lstStyle>
                    <a:p>
                      <a:pPr algn="ctr"/>
                      <a:r>
                        <a:rPr lang="en-US" sz="1200" b="0" i="0">
                          <a:latin typeface="Arial Narrow"/>
                          <a:cs typeface="Arial Narrow" panose="020B0604020202020204" pitchFamily="34" charset="0"/>
                        </a:rPr>
                        <a:t>41 (51.9)</a:t>
                      </a:r>
                    </a:p>
                    <a:p>
                      <a:pPr algn="ctr"/>
                      <a:r>
                        <a:rPr lang="en-US" sz="1200" b="0" i="0">
                          <a:latin typeface="Arial Narrow"/>
                          <a:cs typeface="Arial Narrow" panose="020B0604020202020204" pitchFamily="34" charset="0"/>
                        </a:rPr>
                        <a:t>40.4-63.3</a:t>
                      </a:r>
                      <a:endParaRPr lang="en-US" sz="900">
                        <a:latin typeface="Arial Narrow"/>
                      </a:endParaRPr>
                    </a:p>
                  </a:txBody>
                  <a:tcPr marT="18288" marB="18288" anchor="ctr">
                    <a:lnL w="12700" cap="flat" cmpd="sng" algn="ctr">
                      <a:solidFill>
                        <a:sysClr val="window" lastClr="FFFFFF">
                          <a:lumMod val="75000"/>
                        </a:sysClr>
                      </a:solidFill>
                      <a:prstDash val="solid"/>
                      <a:round/>
                      <a:headEnd type="none" w="med" len="med"/>
                      <a:tailEnd type="none" w="med" len="med"/>
                    </a:lnL>
                    <a:lnR w="12700" cmpd="sng">
                      <a:solidFill>
                        <a:sysClr val="window" lastClr="FFFFFF"/>
                      </a:solidFill>
                    </a:lnR>
                    <a:lnT w="28575" cap="flat" cmpd="sng" algn="ctr">
                      <a:solidFill>
                        <a:sysClr val="windowText" lastClr="000000"/>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rgbClr val="E8E8E8">
                        <a:lumMod val="20000"/>
                        <a:lumOff val="80000"/>
                      </a:srgbClr>
                    </a:solidFill>
                  </a:tcPr>
                </a:tc>
                <a:extLst>
                  <a:ext uri="{0D108BD9-81ED-4DB2-BD59-A6C34878D82A}">
                    <a16:rowId xmlns:a16="http://schemas.microsoft.com/office/drawing/2014/main" val="2401444085"/>
                  </a:ext>
                </a:extLst>
              </a:tr>
              <a:tr h="267278">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9pPr>
                    </a:lstStyle>
                    <a:p>
                      <a:pPr algn="l"/>
                      <a:r>
                        <a:rPr lang="en-US" sz="1200" b="1" i="0">
                          <a:latin typeface="Arial Narrow"/>
                          <a:cs typeface="Arial Narrow" panose="020B0604020202020204" pitchFamily="34" charset="0"/>
                        </a:rPr>
                        <a:t>Best overall response, n (%)</a:t>
                      </a:r>
                    </a:p>
                  </a:txBody>
                  <a:tcPr marT="18288" marB="18288" anchor="ctr">
                    <a:lnL w="12700" cmpd="sng">
                      <a:solidFill>
                        <a:sysClr val="window" lastClr="FFFFFF"/>
                      </a:solidFill>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9pPr>
                    </a:lstStyle>
                    <a:p>
                      <a:pPr algn="ctr"/>
                      <a:endParaRPr lang="en-US" sz="1200" b="0" i="0">
                        <a:latin typeface="Arial Narrow" panose="020B0604020202020204" pitchFamily="34" charset="0"/>
                        <a:cs typeface="Arial Narrow" panose="020B0604020202020204" pitchFamily="34" charset="0"/>
                      </a:endParaRPr>
                    </a:p>
                  </a:txBody>
                  <a:tcPr marT="18288" marB="18288" anchor="ctr">
                    <a:lnL w="12700" cap="flat" cmpd="sng" algn="ctr">
                      <a:solidFill>
                        <a:sysClr val="window" lastClr="FFFFFF">
                          <a:lumMod val="75000"/>
                        </a:sysClr>
                      </a:solidFill>
                      <a:prstDash val="solid"/>
                      <a:round/>
                      <a:headEnd type="none" w="med" len="med"/>
                      <a:tailEnd type="none" w="med" len="med"/>
                    </a:lnL>
                    <a:lnR w="12700" cmpd="sng">
                      <a:solidFill>
                        <a:sysClr val="window" lastClr="FFFFFF"/>
                      </a:solidFill>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0082016"/>
                  </a:ext>
                </a:extLst>
              </a:tr>
              <a:tr h="267278">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9pPr>
                    </a:lstStyle>
                    <a:p>
                      <a:pPr marL="0" indent="57150" algn="l"/>
                      <a:r>
                        <a:rPr lang="en-US" sz="1200" b="0" i="0">
                          <a:latin typeface="Arial Narrow"/>
                          <a:cs typeface="Arial Narrow" panose="020B0604020202020204" pitchFamily="34" charset="0"/>
                        </a:rPr>
                        <a:t>CR</a:t>
                      </a:r>
                    </a:p>
                  </a:txBody>
                  <a:tcPr marT="18288" marB="18288" anchor="ctr">
                    <a:lnL w="12700" cmpd="sng">
                      <a:solidFill>
                        <a:sysClr val="window" lastClr="FFFFFF"/>
                      </a:solidFill>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rgbClr val="E8E8E8">
                        <a:lumMod val="20000"/>
                        <a:lumOff val="80000"/>
                      </a:srgbClr>
                    </a:solidFill>
                  </a:tcPr>
                </a:tc>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9pPr>
                    </a:lstStyle>
                    <a:p>
                      <a:pPr algn="ctr"/>
                      <a:r>
                        <a:rPr lang="en-US" sz="1200" b="0" i="0">
                          <a:latin typeface="Arial Narrow"/>
                          <a:cs typeface="Arial Narrow" panose="020B0604020202020204" pitchFamily="34" charset="0"/>
                        </a:rPr>
                        <a:t>6 (7.6)</a:t>
                      </a:r>
                    </a:p>
                  </a:txBody>
                  <a:tcPr marT="18288" marB="18288" anchor="ctr">
                    <a:lnL w="12700" cap="flat" cmpd="sng" algn="ctr">
                      <a:solidFill>
                        <a:sysClr val="window" lastClr="FFFFFF">
                          <a:lumMod val="75000"/>
                        </a:sysClr>
                      </a:solidFill>
                      <a:prstDash val="solid"/>
                      <a:round/>
                      <a:headEnd type="none" w="med" len="med"/>
                      <a:tailEnd type="none" w="med" len="med"/>
                    </a:lnL>
                    <a:lnR w="12700" cmpd="sng">
                      <a:solidFill>
                        <a:sysClr val="window" lastClr="FFFFFF"/>
                      </a:solidFill>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rgbClr val="E8E8E8">
                        <a:lumMod val="20000"/>
                        <a:lumOff val="80000"/>
                      </a:srgbClr>
                    </a:solidFill>
                  </a:tcPr>
                </a:tc>
                <a:extLst>
                  <a:ext uri="{0D108BD9-81ED-4DB2-BD59-A6C34878D82A}">
                    <a16:rowId xmlns:a16="http://schemas.microsoft.com/office/drawing/2014/main" val="2208920900"/>
                  </a:ext>
                </a:extLst>
              </a:tr>
              <a:tr h="267278">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9pPr>
                    </a:lstStyle>
                    <a:p>
                      <a:pPr marL="0" indent="57150" algn="l"/>
                      <a:r>
                        <a:rPr lang="en-US" sz="1200" b="0" i="0">
                          <a:latin typeface="Arial Narrow"/>
                          <a:cs typeface="Arial Narrow" panose="020B0604020202020204" pitchFamily="34" charset="0"/>
                        </a:rPr>
                        <a:t>PR</a:t>
                      </a:r>
                    </a:p>
                  </a:txBody>
                  <a:tcPr marT="18288" marB="18288" anchor="ctr">
                    <a:lnL w="12700" cmpd="sng">
                      <a:solidFill>
                        <a:sysClr val="window" lastClr="FFFFFF"/>
                      </a:solidFill>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9pPr>
                    </a:lstStyle>
                    <a:p>
                      <a:pPr algn="ctr"/>
                      <a:r>
                        <a:rPr lang="en-US" sz="1200" b="0" i="0">
                          <a:latin typeface="Arial Narrow"/>
                          <a:cs typeface="Arial Narrow" panose="020B0604020202020204" pitchFamily="34" charset="0"/>
                        </a:rPr>
                        <a:t>35 (44.3)</a:t>
                      </a:r>
                    </a:p>
                  </a:txBody>
                  <a:tcPr marT="18288" marB="18288" anchor="ctr">
                    <a:lnL w="12700" cap="flat" cmpd="sng" algn="ctr">
                      <a:solidFill>
                        <a:sysClr val="window" lastClr="FFFFFF">
                          <a:lumMod val="75000"/>
                        </a:sysClr>
                      </a:solidFill>
                      <a:prstDash val="solid"/>
                      <a:round/>
                      <a:headEnd type="none" w="med" len="med"/>
                      <a:tailEnd type="none" w="med" len="med"/>
                    </a:lnL>
                    <a:lnR w="12700" cmpd="sng">
                      <a:solidFill>
                        <a:sysClr val="window" lastClr="FFFFFF"/>
                      </a:solidFill>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0003302"/>
                  </a:ext>
                </a:extLst>
              </a:tr>
              <a:tr h="267278">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9pPr>
                    </a:lstStyle>
                    <a:p>
                      <a:pPr marL="0" indent="57150" algn="l"/>
                      <a:r>
                        <a:rPr lang="en-US" sz="1200" b="0" i="0">
                          <a:latin typeface="Arial Narrow"/>
                          <a:cs typeface="Arial Narrow" panose="020B0604020202020204" pitchFamily="34" charset="0"/>
                        </a:rPr>
                        <a:t>SD</a:t>
                      </a:r>
                    </a:p>
                  </a:txBody>
                  <a:tcPr marT="18288" marB="18288" anchor="ctr">
                    <a:lnL w="12700" cmpd="sng">
                      <a:solidFill>
                        <a:sysClr val="window" lastClr="FFFFFF"/>
                      </a:solidFill>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rgbClr val="E8E8E8">
                        <a:lumMod val="20000"/>
                        <a:lumOff val="80000"/>
                      </a:srgbClr>
                    </a:solidFill>
                  </a:tcPr>
                </a:tc>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9pPr>
                    </a:lstStyle>
                    <a:p>
                      <a:pPr algn="ctr"/>
                      <a:r>
                        <a:rPr lang="en-US" sz="1200" b="0" i="0">
                          <a:latin typeface="Arial Narrow"/>
                          <a:cs typeface="Arial Narrow" panose="020B0604020202020204" pitchFamily="34" charset="0"/>
                        </a:rPr>
                        <a:t>29 (36.7)</a:t>
                      </a:r>
                    </a:p>
                  </a:txBody>
                  <a:tcPr marT="18288" marB="18288" anchor="ctr">
                    <a:lnL w="12700" cap="flat" cmpd="sng" algn="ctr">
                      <a:solidFill>
                        <a:sysClr val="window" lastClr="FFFFFF">
                          <a:lumMod val="75000"/>
                        </a:sysClr>
                      </a:solidFill>
                      <a:prstDash val="solid"/>
                      <a:round/>
                      <a:headEnd type="none" w="med" len="med"/>
                      <a:tailEnd type="none" w="med" len="med"/>
                    </a:lnL>
                    <a:lnR w="12700" cmpd="sng">
                      <a:solidFill>
                        <a:sysClr val="window" lastClr="FFFFFF"/>
                      </a:solidFill>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rgbClr val="E8E8E8">
                        <a:lumMod val="20000"/>
                        <a:lumOff val="80000"/>
                      </a:srgbClr>
                    </a:solidFill>
                  </a:tcPr>
                </a:tc>
                <a:extLst>
                  <a:ext uri="{0D108BD9-81ED-4DB2-BD59-A6C34878D82A}">
                    <a16:rowId xmlns:a16="http://schemas.microsoft.com/office/drawing/2014/main" val="1334765663"/>
                  </a:ext>
                </a:extLst>
              </a:tr>
              <a:tr h="267278">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9pPr>
                    </a:lstStyle>
                    <a:p>
                      <a:pPr marL="0" indent="57150" algn="l"/>
                      <a:r>
                        <a:rPr lang="en-US" sz="1200" b="0" i="0">
                          <a:latin typeface="Arial Narrow"/>
                          <a:cs typeface="Arial Narrow" panose="020B0604020202020204" pitchFamily="34" charset="0"/>
                        </a:rPr>
                        <a:t>PD</a:t>
                      </a:r>
                    </a:p>
                  </a:txBody>
                  <a:tcPr marT="18288" marB="18288" anchor="ctr">
                    <a:lnL w="12700" cmpd="sng">
                      <a:solidFill>
                        <a:sysClr val="window" lastClr="FFFFFF"/>
                      </a:solidFill>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9pPr>
                    </a:lstStyle>
                    <a:p>
                      <a:pPr algn="ctr"/>
                      <a:r>
                        <a:rPr lang="en-US" sz="1200" b="0" i="0">
                          <a:latin typeface="Arial Narrow"/>
                          <a:cs typeface="Arial Narrow" panose="020B0604020202020204" pitchFamily="34" charset="0"/>
                        </a:rPr>
                        <a:t>7 (8.9)</a:t>
                      </a:r>
                    </a:p>
                  </a:txBody>
                  <a:tcPr marT="18288" marB="18288" anchor="ctr">
                    <a:lnL w="12700" cap="flat" cmpd="sng" algn="ctr">
                      <a:solidFill>
                        <a:sysClr val="window" lastClr="FFFFFF">
                          <a:lumMod val="75000"/>
                        </a:sysClr>
                      </a:solidFill>
                      <a:prstDash val="solid"/>
                      <a:round/>
                      <a:headEnd type="none" w="med" len="med"/>
                      <a:tailEnd type="none" w="med" len="med"/>
                    </a:lnL>
                    <a:lnR w="12700" cmpd="sng">
                      <a:solidFill>
                        <a:sysClr val="window" lastClr="FFFFFF"/>
                      </a:solidFill>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5758422"/>
                  </a:ext>
                </a:extLst>
              </a:tr>
              <a:tr h="267278">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9pPr>
                    </a:lstStyle>
                    <a:p>
                      <a:pPr marL="0" indent="57150" algn="l"/>
                      <a:r>
                        <a:rPr lang="en-US" sz="1200" b="0" i="0">
                          <a:latin typeface="Arial Narrow"/>
                          <a:cs typeface="Arial Narrow" panose="020B0604020202020204" pitchFamily="34" charset="0"/>
                        </a:rPr>
                        <a:t>Not evaluable</a:t>
                      </a:r>
                    </a:p>
                  </a:txBody>
                  <a:tcPr marT="18288" marB="18288" anchor="ctr">
                    <a:lnL w="12700" cmpd="sng">
                      <a:solidFill>
                        <a:sysClr val="window" lastClr="FFFFFF"/>
                      </a:solidFill>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rgbClr val="E8E8E8">
                        <a:lumMod val="20000"/>
                        <a:lumOff val="80000"/>
                      </a:srgbClr>
                    </a:solidFill>
                  </a:tcPr>
                </a:tc>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9pPr>
                    </a:lstStyle>
                    <a:p>
                      <a:pPr algn="ctr"/>
                      <a:r>
                        <a:rPr lang="en-US" sz="1200" b="0" i="0" dirty="0">
                          <a:latin typeface="Arial Narrow"/>
                          <a:cs typeface="Arial Narrow" panose="020B0604020202020204" pitchFamily="34" charset="0"/>
                        </a:rPr>
                        <a:t>2 (2.5)</a:t>
                      </a:r>
                    </a:p>
                  </a:txBody>
                  <a:tcPr marT="18288" marB="18288" anchor="ctr">
                    <a:lnL w="12700" cap="flat" cmpd="sng" algn="ctr">
                      <a:solidFill>
                        <a:sysClr val="window" lastClr="FFFFFF">
                          <a:lumMod val="75000"/>
                        </a:sysClr>
                      </a:solidFill>
                      <a:prstDash val="solid"/>
                      <a:round/>
                      <a:headEnd type="none" w="med" len="med"/>
                      <a:tailEnd type="none" w="med" len="med"/>
                    </a:lnL>
                    <a:lnR w="12700" cmpd="sng">
                      <a:solidFill>
                        <a:sysClr val="window" lastClr="FFFFFF"/>
                      </a:solidFill>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rgbClr val="E8E8E8">
                        <a:lumMod val="20000"/>
                        <a:lumOff val="80000"/>
                      </a:srgbClr>
                    </a:solidFill>
                  </a:tcPr>
                </a:tc>
                <a:extLst>
                  <a:ext uri="{0D108BD9-81ED-4DB2-BD59-A6C34878D82A}">
                    <a16:rowId xmlns:a16="http://schemas.microsoft.com/office/drawing/2014/main" val="747132032"/>
                  </a:ext>
                </a:extLst>
              </a:tr>
            </a:tbl>
          </a:graphicData>
        </a:graphic>
      </p:graphicFrame>
      <p:grpSp>
        <p:nvGrpSpPr>
          <p:cNvPr id="115" name="Group 114">
            <a:extLst>
              <a:ext uri="{FF2B5EF4-FFF2-40B4-BE49-F238E27FC236}">
                <a16:creationId xmlns:a16="http://schemas.microsoft.com/office/drawing/2014/main" id="{CB9C1265-8A52-0C8B-C11C-AEEE142156C7}"/>
              </a:ext>
            </a:extLst>
          </p:cNvPr>
          <p:cNvGrpSpPr/>
          <p:nvPr/>
        </p:nvGrpSpPr>
        <p:grpSpPr>
          <a:xfrm>
            <a:off x="1084768" y="1001536"/>
            <a:ext cx="5913679" cy="3765377"/>
            <a:chOff x="162621" y="1010128"/>
            <a:chExt cx="5272513" cy="3155663"/>
          </a:xfrm>
        </p:grpSpPr>
        <p:cxnSp>
          <p:nvCxnSpPr>
            <p:cNvPr id="116" name="Straight Connector 115">
              <a:extLst>
                <a:ext uri="{FF2B5EF4-FFF2-40B4-BE49-F238E27FC236}">
                  <a16:creationId xmlns:a16="http://schemas.microsoft.com/office/drawing/2014/main" id="{D87064A1-F91F-A35A-7F64-1BCE30670F55}"/>
                </a:ext>
              </a:extLst>
            </p:cNvPr>
            <p:cNvCxnSpPr/>
            <p:nvPr/>
          </p:nvCxnSpPr>
          <p:spPr>
            <a:xfrm>
              <a:off x="630013" y="1443599"/>
              <a:ext cx="0" cy="2643129"/>
            </a:xfrm>
            <a:prstGeom prst="line">
              <a:avLst/>
            </a:prstGeom>
            <a:noFill/>
            <a:ln w="12700" cap="flat" cmpd="sng" algn="ctr">
              <a:solidFill>
                <a:sysClr val="windowText" lastClr="000000"/>
              </a:solidFill>
              <a:prstDash val="solid"/>
              <a:miter lim="800000"/>
            </a:ln>
            <a:effectLst/>
          </p:spPr>
        </p:cxnSp>
        <p:cxnSp>
          <p:nvCxnSpPr>
            <p:cNvPr id="117" name="Straight Connector 116">
              <a:extLst>
                <a:ext uri="{FF2B5EF4-FFF2-40B4-BE49-F238E27FC236}">
                  <a16:creationId xmlns:a16="http://schemas.microsoft.com/office/drawing/2014/main" id="{2EBA1D52-9220-A957-5012-19004C7286C1}"/>
                </a:ext>
              </a:extLst>
            </p:cNvPr>
            <p:cNvCxnSpPr/>
            <p:nvPr/>
          </p:nvCxnSpPr>
          <p:spPr>
            <a:xfrm>
              <a:off x="622837" y="2494326"/>
              <a:ext cx="4749903" cy="0"/>
            </a:xfrm>
            <a:prstGeom prst="line">
              <a:avLst/>
            </a:prstGeom>
            <a:noFill/>
            <a:ln w="12700" cap="flat" cmpd="sng" algn="ctr">
              <a:solidFill>
                <a:sysClr val="windowText" lastClr="000000"/>
              </a:solidFill>
              <a:prstDash val="sysDash"/>
              <a:miter lim="800000"/>
            </a:ln>
            <a:effectLst/>
          </p:spPr>
        </p:cxnSp>
        <p:sp>
          <p:nvSpPr>
            <p:cNvPr id="118" name="TextBox 117">
              <a:extLst>
                <a:ext uri="{FF2B5EF4-FFF2-40B4-BE49-F238E27FC236}">
                  <a16:creationId xmlns:a16="http://schemas.microsoft.com/office/drawing/2014/main" id="{FB468CD9-0037-4214-FC0B-3409AF76BF88}"/>
                </a:ext>
              </a:extLst>
            </p:cNvPr>
            <p:cNvSpPr txBox="1"/>
            <p:nvPr/>
          </p:nvSpPr>
          <p:spPr>
            <a:xfrm>
              <a:off x="259280" y="1343593"/>
              <a:ext cx="405846" cy="215444"/>
            </a:xfrm>
            <a:prstGeom prst="rect">
              <a:avLst/>
            </a:prstGeom>
            <a:noFill/>
          </p:spPr>
          <p:txBody>
            <a:bodyPr wrap="square" rtlCol="0">
              <a:spAutoFit/>
            </a:bodyPr>
            <a:lstStyle/>
            <a:p>
              <a:pPr marL="0" marR="0" lvl="0" indent="0" algn="r" defTabSz="91437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100</a:t>
              </a:r>
            </a:p>
          </p:txBody>
        </p:sp>
        <p:sp>
          <p:nvSpPr>
            <p:cNvPr id="119" name="TextBox 118">
              <a:extLst>
                <a:ext uri="{FF2B5EF4-FFF2-40B4-BE49-F238E27FC236}">
                  <a16:creationId xmlns:a16="http://schemas.microsoft.com/office/drawing/2014/main" id="{B115CB5E-3F98-CE60-F700-5452B0FC3D5C}"/>
                </a:ext>
              </a:extLst>
            </p:cNvPr>
            <p:cNvSpPr txBox="1"/>
            <p:nvPr/>
          </p:nvSpPr>
          <p:spPr>
            <a:xfrm>
              <a:off x="304701" y="1608108"/>
              <a:ext cx="359723" cy="215444"/>
            </a:xfrm>
            <a:prstGeom prst="rect">
              <a:avLst/>
            </a:prstGeom>
            <a:noFill/>
          </p:spPr>
          <p:txBody>
            <a:bodyPr wrap="square" rtlCol="0">
              <a:spAutoFit/>
            </a:bodyPr>
            <a:lstStyle/>
            <a:p>
              <a:pPr marL="0" marR="0" lvl="0" indent="0" algn="r" defTabSz="91437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80</a:t>
              </a:r>
            </a:p>
          </p:txBody>
        </p:sp>
        <p:sp>
          <p:nvSpPr>
            <p:cNvPr id="120" name="TextBox 119">
              <a:extLst>
                <a:ext uri="{FF2B5EF4-FFF2-40B4-BE49-F238E27FC236}">
                  <a16:creationId xmlns:a16="http://schemas.microsoft.com/office/drawing/2014/main" id="{BAEBA760-580B-BB2A-6807-B3CB25B8B470}"/>
                </a:ext>
              </a:extLst>
            </p:cNvPr>
            <p:cNvSpPr txBox="1"/>
            <p:nvPr/>
          </p:nvSpPr>
          <p:spPr>
            <a:xfrm>
              <a:off x="303998" y="1865642"/>
              <a:ext cx="359723" cy="215444"/>
            </a:xfrm>
            <a:prstGeom prst="rect">
              <a:avLst/>
            </a:prstGeom>
            <a:noFill/>
          </p:spPr>
          <p:txBody>
            <a:bodyPr wrap="square" rtlCol="0">
              <a:spAutoFit/>
            </a:bodyPr>
            <a:lstStyle/>
            <a:p>
              <a:pPr marL="0" marR="0" lvl="0" indent="0" algn="r" defTabSz="91437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60</a:t>
              </a:r>
            </a:p>
          </p:txBody>
        </p:sp>
        <p:sp>
          <p:nvSpPr>
            <p:cNvPr id="121" name="TextBox 120">
              <a:extLst>
                <a:ext uri="{FF2B5EF4-FFF2-40B4-BE49-F238E27FC236}">
                  <a16:creationId xmlns:a16="http://schemas.microsoft.com/office/drawing/2014/main" id="{99CA055D-255E-04DE-10B2-A84B324142A6}"/>
                </a:ext>
              </a:extLst>
            </p:cNvPr>
            <p:cNvSpPr txBox="1"/>
            <p:nvPr/>
          </p:nvSpPr>
          <p:spPr>
            <a:xfrm>
              <a:off x="303295" y="2130157"/>
              <a:ext cx="359723" cy="215444"/>
            </a:xfrm>
            <a:prstGeom prst="rect">
              <a:avLst/>
            </a:prstGeom>
            <a:noFill/>
          </p:spPr>
          <p:txBody>
            <a:bodyPr wrap="square" rtlCol="0">
              <a:spAutoFit/>
            </a:bodyPr>
            <a:lstStyle/>
            <a:p>
              <a:pPr marL="0" marR="0" lvl="0" indent="0" algn="r" defTabSz="91437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a:t>
              </a:r>
            </a:p>
          </p:txBody>
        </p:sp>
        <p:sp>
          <p:nvSpPr>
            <p:cNvPr id="122" name="TextBox 121">
              <a:extLst>
                <a:ext uri="{FF2B5EF4-FFF2-40B4-BE49-F238E27FC236}">
                  <a16:creationId xmlns:a16="http://schemas.microsoft.com/office/drawing/2014/main" id="{8BA7F2A3-4D83-7A09-77DD-21EB60B73D40}"/>
                </a:ext>
              </a:extLst>
            </p:cNvPr>
            <p:cNvSpPr txBox="1"/>
            <p:nvPr/>
          </p:nvSpPr>
          <p:spPr>
            <a:xfrm>
              <a:off x="302592" y="2391181"/>
              <a:ext cx="359723" cy="215444"/>
            </a:xfrm>
            <a:prstGeom prst="rect">
              <a:avLst/>
            </a:prstGeom>
            <a:noFill/>
          </p:spPr>
          <p:txBody>
            <a:bodyPr wrap="square" rtlCol="0">
              <a:spAutoFit/>
            </a:bodyPr>
            <a:lstStyle/>
            <a:p>
              <a:pPr marL="0" marR="0" lvl="0" indent="0" algn="r" defTabSz="91437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a:t>
              </a:r>
            </a:p>
          </p:txBody>
        </p:sp>
        <p:sp>
          <p:nvSpPr>
            <p:cNvPr id="123" name="TextBox 122">
              <a:extLst>
                <a:ext uri="{FF2B5EF4-FFF2-40B4-BE49-F238E27FC236}">
                  <a16:creationId xmlns:a16="http://schemas.microsoft.com/office/drawing/2014/main" id="{D9460466-51D9-3F14-3267-5E203E790059}"/>
                </a:ext>
              </a:extLst>
            </p:cNvPr>
            <p:cNvSpPr txBox="1"/>
            <p:nvPr/>
          </p:nvSpPr>
          <p:spPr>
            <a:xfrm>
              <a:off x="301888" y="2652206"/>
              <a:ext cx="359723" cy="215444"/>
            </a:xfrm>
            <a:prstGeom prst="rect">
              <a:avLst/>
            </a:prstGeom>
            <a:noFill/>
          </p:spPr>
          <p:txBody>
            <a:bodyPr wrap="square" rtlCol="0">
              <a:spAutoFit/>
            </a:bodyPr>
            <a:lstStyle/>
            <a:p>
              <a:pPr marL="0" marR="0" lvl="0" indent="0" algn="r" defTabSz="91437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a:t>
              </a:r>
            </a:p>
          </p:txBody>
        </p:sp>
        <p:sp>
          <p:nvSpPr>
            <p:cNvPr id="124" name="TextBox 123">
              <a:extLst>
                <a:ext uri="{FF2B5EF4-FFF2-40B4-BE49-F238E27FC236}">
                  <a16:creationId xmlns:a16="http://schemas.microsoft.com/office/drawing/2014/main" id="{FED726E4-A3A6-9E58-CE71-FD64F7C7299F}"/>
                </a:ext>
              </a:extLst>
            </p:cNvPr>
            <p:cNvSpPr txBox="1"/>
            <p:nvPr/>
          </p:nvSpPr>
          <p:spPr>
            <a:xfrm>
              <a:off x="301184" y="2913230"/>
              <a:ext cx="359723" cy="215444"/>
            </a:xfrm>
            <a:prstGeom prst="rect">
              <a:avLst/>
            </a:prstGeom>
            <a:noFill/>
          </p:spPr>
          <p:txBody>
            <a:bodyPr wrap="square" rtlCol="0">
              <a:spAutoFit/>
            </a:bodyPr>
            <a:lstStyle/>
            <a:p>
              <a:pPr marL="0" marR="0" lvl="0" indent="0" algn="r" defTabSz="91437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a:t>
              </a:r>
            </a:p>
          </p:txBody>
        </p:sp>
        <p:sp>
          <p:nvSpPr>
            <p:cNvPr id="125" name="TextBox 124">
              <a:extLst>
                <a:ext uri="{FF2B5EF4-FFF2-40B4-BE49-F238E27FC236}">
                  <a16:creationId xmlns:a16="http://schemas.microsoft.com/office/drawing/2014/main" id="{0F3768AF-E693-B5D0-FB91-724DD63B502B}"/>
                </a:ext>
              </a:extLst>
            </p:cNvPr>
            <p:cNvSpPr txBox="1"/>
            <p:nvPr/>
          </p:nvSpPr>
          <p:spPr>
            <a:xfrm>
              <a:off x="300481" y="3170765"/>
              <a:ext cx="359723" cy="215444"/>
            </a:xfrm>
            <a:prstGeom prst="rect">
              <a:avLst/>
            </a:prstGeom>
            <a:noFill/>
          </p:spPr>
          <p:txBody>
            <a:bodyPr wrap="square" rtlCol="0">
              <a:spAutoFit/>
            </a:bodyPr>
            <a:lstStyle/>
            <a:p>
              <a:pPr marL="0" marR="0" lvl="0" indent="0" algn="r" defTabSz="91437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a:t>
              </a:r>
            </a:p>
          </p:txBody>
        </p:sp>
        <p:sp>
          <p:nvSpPr>
            <p:cNvPr id="126" name="TextBox 125">
              <a:extLst>
                <a:ext uri="{FF2B5EF4-FFF2-40B4-BE49-F238E27FC236}">
                  <a16:creationId xmlns:a16="http://schemas.microsoft.com/office/drawing/2014/main" id="{B7653D72-6E51-D58C-86E8-271C32DCD380}"/>
                </a:ext>
              </a:extLst>
            </p:cNvPr>
            <p:cNvSpPr txBox="1"/>
            <p:nvPr/>
          </p:nvSpPr>
          <p:spPr>
            <a:xfrm>
              <a:off x="299777" y="3431789"/>
              <a:ext cx="359723" cy="215444"/>
            </a:xfrm>
            <a:prstGeom prst="rect">
              <a:avLst/>
            </a:prstGeom>
            <a:noFill/>
          </p:spPr>
          <p:txBody>
            <a:bodyPr wrap="square" rtlCol="0">
              <a:spAutoFit/>
            </a:bodyPr>
            <a:lstStyle/>
            <a:p>
              <a:pPr marL="0" marR="0" lvl="0" indent="0" algn="r" defTabSz="91437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-60</a:t>
              </a:r>
            </a:p>
          </p:txBody>
        </p:sp>
        <p:sp>
          <p:nvSpPr>
            <p:cNvPr id="127" name="TextBox 126">
              <a:extLst>
                <a:ext uri="{FF2B5EF4-FFF2-40B4-BE49-F238E27FC236}">
                  <a16:creationId xmlns:a16="http://schemas.microsoft.com/office/drawing/2014/main" id="{5FA24BC3-B78A-A6FA-4E2B-D9FA3E82AD4C}"/>
                </a:ext>
              </a:extLst>
            </p:cNvPr>
            <p:cNvSpPr txBox="1"/>
            <p:nvPr/>
          </p:nvSpPr>
          <p:spPr>
            <a:xfrm>
              <a:off x="299073" y="3692814"/>
              <a:ext cx="359723" cy="215444"/>
            </a:xfrm>
            <a:prstGeom prst="rect">
              <a:avLst/>
            </a:prstGeom>
            <a:noFill/>
          </p:spPr>
          <p:txBody>
            <a:bodyPr wrap="square" rtlCol="0">
              <a:spAutoFit/>
            </a:bodyPr>
            <a:lstStyle/>
            <a:p>
              <a:pPr marL="0" marR="0" lvl="0" indent="0" algn="r" defTabSz="91437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-80</a:t>
              </a:r>
            </a:p>
          </p:txBody>
        </p:sp>
        <p:sp>
          <p:nvSpPr>
            <p:cNvPr id="128" name="TextBox 127">
              <a:extLst>
                <a:ext uri="{FF2B5EF4-FFF2-40B4-BE49-F238E27FC236}">
                  <a16:creationId xmlns:a16="http://schemas.microsoft.com/office/drawing/2014/main" id="{BDE38A57-C7FF-4C41-2D13-DAB32D30E1BA}"/>
                </a:ext>
              </a:extLst>
            </p:cNvPr>
            <p:cNvSpPr txBox="1"/>
            <p:nvPr/>
          </p:nvSpPr>
          <p:spPr>
            <a:xfrm>
              <a:off x="193137" y="3950347"/>
              <a:ext cx="464956" cy="215444"/>
            </a:xfrm>
            <a:prstGeom prst="rect">
              <a:avLst/>
            </a:prstGeom>
            <a:noFill/>
          </p:spPr>
          <p:txBody>
            <a:bodyPr wrap="square" rtlCol="0">
              <a:spAutoFit/>
            </a:bodyPr>
            <a:lstStyle/>
            <a:p>
              <a:pPr marL="0" marR="0" lvl="0" indent="0" algn="r" defTabSz="91437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100</a:t>
              </a:r>
            </a:p>
          </p:txBody>
        </p:sp>
        <p:sp>
          <p:nvSpPr>
            <p:cNvPr id="129" name="TextBox 128">
              <a:extLst>
                <a:ext uri="{FF2B5EF4-FFF2-40B4-BE49-F238E27FC236}">
                  <a16:creationId xmlns:a16="http://schemas.microsoft.com/office/drawing/2014/main" id="{AD508305-9232-1FA9-7A14-E60510BFB0AD}"/>
                </a:ext>
              </a:extLst>
            </p:cNvPr>
            <p:cNvSpPr txBox="1"/>
            <p:nvPr/>
          </p:nvSpPr>
          <p:spPr>
            <a:xfrm rot="16200000">
              <a:off x="-867004" y="2765918"/>
              <a:ext cx="2304820" cy="245569"/>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Percentage change from baseline</a:t>
              </a:r>
            </a:p>
          </p:txBody>
        </p:sp>
        <p:cxnSp>
          <p:nvCxnSpPr>
            <p:cNvPr id="130" name="Straight Connector 129">
              <a:extLst>
                <a:ext uri="{FF2B5EF4-FFF2-40B4-BE49-F238E27FC236}">
                  <a16:creationId xmlns:a16="http://schemas.microsoft.com/office/drawing/2014/main" id="{45528632-67C9-3818-4D3C-210DED87382E}"/>
                </a:ext>
              </a:extLst>
            </p:cNvPr>
            <p:cNvCxnSpPr>
              <a:cxnSpLocks/>
              <a:stCxn id="118" idx="3"/>
              <a:endCxn id="118" idx="3"/>
            </p:cNvCxnSpPr>
            <p:nvPr/>
          </p:nvCxnSpPr>
          <p:spPr>
            <a:xfrm>
              <a:off x="665126" y="1451315"/>
              <a:ext cx="0" cy="0"/>
            </a:xfrm>
            <a:prstGeom prst="line">
              <a:avLst/>
            </a:prstGeom>
            <a:noFill/>
            <a:ln w="19050" cap="flat" cmpd="sng" algn="ctr">
              <a:solidFill>
                <a:srgbClr val="156082"/>
              </a:solidFill>
              <a:prstDash val="solid"/>
              <a:miter lim="800000"/>
            </a:ln>
            <a:effectLst/>
          </p:spPr>
        </p:cxnSp>
        <p:cxnSp>
          <p:nvCxnSpPr>
            <p:cNvPr id="131" name="Straight Connector 130">
              <a:extLst>
                <a:ext uri="{FF2B5EF4-FFF2-40B4-BE49-F238E27FC236}">
                  <a16:creationId xmlns:a16="http://schemas.microsoft.com/office/drawing/2014/main" id="{14BBEBE1-D3F3-50F8-4F27-42BECDC563BD}"/>
                </a:ext>
              </a:extLst>
            </p:cNvPr>
            <p:cNvCxnSpPr>
              <a:cxnSpLocks/>
              <a:stCxn id="118" idx="3"/>
              <a:endCxn id="118" idx="3"/>
            </p:cNvCxnSpPr>
            <p:nvPr/>
          </p:nvCxnSpPr>
          <p:spPr>
            <a:xfrm>
              <a:off x="665126" y="1451315"/>
              <a:ext cx="0" cy="0"/>
            </a:xfrm>
            <a:prstGeom prst="line">
              <a:avLst/>
            </a:prstGeom>
            <a:noFill/>
            <a:ln w="19050" cap="flat" cmpd="sng" algn="ctr">
              <a:solidFill>
                <a:srgbClr val="156082"/>
              </a:solidFill>
              <a:prstDash val="solid"/>
              <a:miter lim="800000"/>
            </a:ln>
            <a:effectLst/>
          </p:spPr>
        </p:cxnSp>
        <p:cxnSp>
          <p:nvCxnSpPr>
            <p:cNvPr id="132" name="Straight Connector 131">
              <a:extLst>
                <a:ext uri="{FF2B5EF4-FFF2-40B4-BE49-F238E27FC236}">
                  <a16:creationId xmlns:a16="http://schemas.microsoft.com/office/drawing/2014/main" id="{04C93363-4A1C-2426-F84B-182CDE6B7D62}"/>
                </a:ext>
              </a:extLst>
            </p:cNvPr>
            <p:cNvCxnSpPr>
              <a:cxnSpLocks/>
              <a:stCxn id="118" idx="3"/>
              <a:endCxn id="118" idx="3"/>
            </p:cNvCxnSpPr>
            <p:nvPr/>
          </p:nvCxnSpPr>
          <p:spPr>
            <a:xfrm>
              <a:off x="665126" y="1451315"/>
              <a:ext cx="0" cy="0"/>
            </a:xfrm>
            <a:prstGeom prst="line">
              <a:avLst/>
            </a:prstGeom>
            <a:noFill/>
            <a:ln w="19050" cap="flat" cmpd="sng" algn="ctr">
              <a:solidFill>
                <a:sysClr val="windowText" lastClr="000000"/>
              </a:solidFill>
              <a:prstDash val="solid"/>
              <a:miter lim="800000"/>
            </a:ln>
            <a:effectLst/>
          </p:spPr>
        </p:cxnSp>
        <p:grpSp>
          <p:nvGrpSpPr>
            <p:cNvPr id="133" name="Group 132">
              <a:extLst>
                <a:ext uri="{FF2B5EF4-FFF2-40B4-BE49-F238E27FC236}">
                  <a16:creationId xmlns:a16="http://schemas.microsoft.com/office/drawing/2014/main" id="{401C9631-AA4F-3553-7865-BBAD22D1B867}"/>
                </a:ext>
              </a:extLst>
            </p:cNvPr>
            <p:cNvGrpSpPr/>
            <p:nvPr/>
          </p:nvGrpSpPr>
          <p:grpSpPr>
            <a:xfrm>
              <a:off x="593463" y="1446584"/>
              <a:ext cx="37440" cy="2605018"/>
              <a:chOff x="3203118" y="1198102"/>
              <a:chExt cx="68951" cy="3181047"/>
            </a:xfrm>
          </p:grpSpPr>
          <p:cxnSp>
            <p:nvCxnSpPr>
              <p:cNvPr id="211" name="Straight Connector 210">
                <a:extLst>
                  <a:ext uri="{FF2B5EF4-FFF2-40B4-BE49-F238E27FC236}">
                    <a16:creationId xmlns:a16="http://schemas.microsoft.com/office/drawing/2014/main" id="{1DD1214C-23AA-5F6E-E5FF-911BB8B8AE85}"/>
                  </a:ext>
                </a:extLst>
              </p:cNvPr>
              <p:cNvCxnSpPr>
                <a:cxnSpLocks/>
              </p:cNvCxnSpPr>
              <p:nvPr/>
            </p:nvCxnSpPr>
            <p:spPr>
              <a:xfrm>
                <a:off x="3207100" y="1198102"/>
                <a:ext cx="64969" cy="0"/>
              </a:xfrm>
              <a:prstGeom prst="line">
                <a:avLst/>
              </a:prstGeom>
              <a:noFill/>
              <a:ln w="12700" cap="flat" cmpd="sng" algn="ctr">
                <a:solidFill>
                  <a:sysClr val="windowText" lastClr="000000"/>
                </a:solidFill>
                <a:prstDash val="solid"/>
                <a:miter lim="800000"/>
              </a:ln>
              <a:effectLst/>
            </p:spPr>
          </p:cxnSp>
          <p:cxnSp>
            <p:nvCxnSpPr>
              <p:cNvPr id="212" name="Straight Connector 211">
                <a:extLst>
                  <a:ext uri="{FF2B5EF4-FFF2-40B4-BE49-F238E27FC236}">
                    <a16:creationId xmlns:a16="http://schemas.microsoft.com/office/drawing/2014/main" id="{ACF182A0-5A06-B0FA-743E-1D09B6B4B6F4}"/>
                  </a:ext>
                </a:extLst>
              </p:cNvPr>
              <p:cNvCxnSpPr>
                <a:cxnSpLocks/>
              </p:cNvCxnSpPr>
              <p:nvPr/>
            </p:nvCxnSpPr>
            <p:spPr>
              <a:xfrm>
                <a:off x="3205009" y="1516845"/>
                <a:ext cx="64969" cy="0"/>
              </a:xfrm>
              <a:prstGeom prst="line">
                <a:avLst/>
              </a:prstGeom>
              <a:noFill/>
              <a:ln w="12700" cap="flat" cmpd="sng" algn="ctr">
                <a:solidFill>
                  <a:sysClr val="windowText" lastClr="000000"/>
                </a:solidFill>
                <a:prstDash val="solid"/>
                <a:miter lim="800000"/>
              </a:ln>
              <a:effectLst/>
            </p:spPr>
          </p:cxnSp>
          <p:cxnSp>
            <p:nvCxnSpPr>
              <p:cNvPr id="213" name="Straight Connector 212">
                <a:extLst>
                  <a:ext uri="{FF2B5EF4-FFF2-40B4-BE49-F238E27FC236}">
                    <a16:creationId xmlns:a16="http://schemas.microsoft.com/office/drawing/2014/main" id="{4FCB7A70-CA64-93D6-26F5-51903B74AAC6}"/>
                  </a:ext>
                </a:extLst>
              </p:cNvPr>
              <p:cNvCxnSpPr>
                <a:cxnSpLocks/>
              </p:cNvCxnSpPr>
              <p:nvPr/>
            </p:nvCxnSpPr>
            <p:spPr>
              <a:xfrm>
                <a:off x="3205009" y="1835588"/>
                <a:ext cx="64969" cy="0"/>
              </a:xfrm>
              <a:prstGeom prst="line">
                <a:avLst/>
              </a:prstGeom>
              <a:noFill/>
              <a:ln w="12700" cap="flat" cmpd="sng" algn="ctr">
                <a:solidFill>
                  <a:sysClr val="windowText" lastClr="000000"/>
                </a:solidFill>
                <a:prstDash val="solid"/>
                <a:miter lim="800000"/>
              </a:ln>
              <a:effectLst/>
            </p:spPr>
          </p:cxnSp>
          <p:cxnSp>
            <p:nvCxnSpPr>
              <p:cNvPr id="214" name="Straight Connector 213">
                <a:extLst>
                  <a:ext uri="{FF2B5EF4-FFF2-40B4-BE49-F238E27FC236}">
                    <a16:creationId xmlns:a16="http://schemas.microsoft.com/office/drawing/2014/main" id="{8FA3FA69-7788-FEDE-25A2-65464B9C7B9A}"/>
                  </a:ext>
                </a:extLst>
              </p:cNvPr>
              <p:cNvCxnSpPr>
                <a:cxnSpLocks/>
              </p:cNvCxnSpPr>
              <p:nvPr/>
            </p:nvCxnSpPr>
            <p:spPr>
              <a:xfrm>
                <a:off x="3205008" y="2155458"/>
                <a:ext cx="64969" cy="0"/>
              </a:xfrm>
              <a:prstGeom prst="line">
                <a:avLst/>
              </a:prstGeom>
              <a:noFill/>
              <a:ln w="12700" cap="flat" cmpd="sng" algn="ctr">
                <a:solidFill>
                  <a:sysClr val="windowText" lastClr="000000"/>
                </a:solidFill>
                <a:prstDash val="solid"/>
                <a:miter lim="800000"/>
              </a:ln>
              <a:effectLst/>
            </p:spPr>
          </p:cxnSp>
          <p:cxnSp>
            <p:nvCxnSpPr>
              <p:cNvPr id="215" name="Straight Connector 214">
                <a:extLst>
                  <a:ext uri="{FF2B5EF4-FFF2-40B4-BE49-F238E27FC236}">
                    <a16:creationId xmlns:a16="http://schemas.microsoft.com/office/drawing/2014/main" id="{8760394F-6098-B954-03B9-12600B344438}"/>
                  </a:ext>
                </a:extLst>
              </p:cNvPr>
              <p:cNvCxnSpPr>
                <a:cxnSpLocks/>
              </p:cNvCxnSpPr>
              <p:nvPr/>
            </p:nvCxnSpPr>
            <p:spPr>
              <a:xfrm>
                <a:off x="3205008" y="2477376"/>
                <a:ext cx="64969" cy="0"/>
              </a:xfrm>
              <a:prstGeom prst="line">
                <a:avLst/>
              </a:prstGeom>
              <a:noFill/>
              <a:ln w="12700" cap="flat" cmpd="sng" algn="ctr">
                <a:solidFill>
                  <a:sysClr val="windowText" lastClr="000000"/>
                </a:solidFill>
                <a:prstDash val="solid"/>
                <a:miter lim="800000"/>
              </a:ln>
              <a:effectLst/>
            </p:spPr>
          </p:cxnSp>
          <p:cxnSp>
            <p:nvCxnSpPr>
              <p:cNvPr id="216" name="Straight Connector 215">
                <a:extLst>
                  <a:ext uri="{FF2B5EF4-FFF2-40B4-BE49-F238E27FC236}">
                    <a16:creationId xmlns:a16="http://schemas.microsoft.com/office/drawing/2014/main" id="{A2E8C4B3-A7AB-0B26-B228-B8D16BEFE5B1}"/>
                  </a:ext>
                </a:extLst>
              </p:cNvPr>
              <p:cNvCxnSpPr>
                <a:cxnSpLocks/>
              </p:cNvCxnSpPr>
              <p:nvPr/>
            </p:nvCxnSpPr>
            <p:spPr>
              <a:xfrm>
                <a:off x="3203121" y="2795984"/>
                <a:ext cx="64969" cy="0"/>
              </a:xfrm>
              <a:prstGeom prst="line">
                <a:avLst/>
              </a:prstGeom>
              <a:noFill/>
              <a:ln w="12700" cap="flat" cmpd="sng" algn="ctr">
                <a:solidFill>
                  <a:sysClr val="windowText" lastClr="000000"/>
                </a:solidFill>
                <a:prstDash val="solid"/>
                <a:miter lim="800000"/>
              </a:ln>
              <a:effectLst/>
            </p:spPr>
          </p:cxnSp>
          <p:cxnSp>
            <p:nvCxnSpPr>
              <p:cNvPr id="217" name="Straight Connector 216">
                <a:extLst>
                  <a:ext uri="{FF2B5EF4-FFF2-40B4-BE49-F238E27FC236}">
                    <a16:creationId xmlns:a16="http://schemas.microsoft.com/office/drawing/2014/main" id="{9B45033D-6A6E-9CB2-64FD-0D238B0EE002}"/>
                  </a:ext>
                </a:extLst>
              </p:cNvPr>
              <p:cNvCxnSpPr>
                <a:cxnSpLocks/>
              </p:cNvCxnSpPr>
              <p:nvPr/>
            </p:nvCxnSpPr>
            <p:spPr>
              <a:xfrm>
                <a:off x="3203121" y="3110560"/>
                <a:ext cx="64969" cy="0"/>
              </a:xfrm>
              <a:prstGeom prst="line">
                <a:avLst/>
              </a:prstGeom>
              <a:noFill/>
              <a:ln w="12700" cap="flat" cmpd="sng" algn="ctr">
                <a:solidFill>
                  <a:sysClr val="windowText" lastClr="000000"/>
                </a:solidFill>
                <a:prstDash val="solid"/>
                <a:miter lim="800000"/>
              </a:ln>
              <a:effectLst/>
            </p:spPr>
          </p:cxnSp>
          <p:cxnSp>
            <p:nvCxnSpPr>
              <p:cNvPr id="218" name="Straight Connector 217">
                <a:extLst>
                  <a:ext uri="{FF2B5EF4-FFF2-40B4-BE49-F238E27FC236}">
                    <a16:creationId xmlns:a16="http://schemas.microsoft.com/office/drawing/2014/main" id="{71E5FC5A-1DF8-D628-2D59-8738D3EC663C}"/>
                  </a:ext>
                </a:extLst>
              </p:cNvPr>
              <p:cNvCxnSpPr>
                <a:cxnSpLocks/>
              </p:cNvCxnSpPr>
              <p:nvPr/>
            </p:nvCxnSpPr>
            <p:spPr>
              <a:xfrm>
                <a:off x="3203121" y="3427809"/>
                <a:ext cx="64969" cy="0"/>
              </a:xfrm>
              <a:prstGeom prst="line">
                <a:avLst/>
              </a:prstGeom>
              <a:noFill/>
              <a:ln w="12700" cap="flat" cmpd="sng" algn="ctr">
                <a:solidFill>
                  <a:sysClr val="windowText" lastClr="000000"/>
                </a:solidFill>
                <a:prstDash val="solid"/>
                <a:miter lim="800000"/>
              </a:ln>
              <a:effectLst/>
            </p:spPr>
          </p:cxnSp>
          <p:cxnSp>
            <p:nvCxnSpPr>
              <p:cNvPr id="219" name="Straight Connector 218">
                <a:extLst>
                  <a:ext uri="{FF2B5EF4-FFF2-40B4-BE49-F238E27FC236}">
                    <a16:creationId xmlns:a16="http://schemas.microsoft.com/office/drawing/2014/main" id="{9776F119-7BDE-0612-0D07-9257537F98D0}"/>
                  </a:ext>
                </a:extLst>
              </p:cNvPr>
              <p:cNvCxnSpPr>
                <a:cxnSpLocks/>
              </p:cNvCxnSpPr>
              <p:nvPr/>
            </p:nvCxnSpPr>
            <p:spPr>
              <a:xfrm>
                <a:off x="3203120" y="3746855"/>
                <a:ext cx="64969" cy="0"/>
              </a:xfrm>
              <a:prstGeom prst="line">
                <a:avLst/>
              </a:prstGeom>
              <a:noFill/>
              <a:ln w="12700" cap="flat" cmpd="sng" algn="ctr">
                <a:solidFill>
                  <a:sysClr val="windowText" lastClr="000000"/>
                </a:solidFill>
                <a:prstDash val="solid"/>
                <a:miter lim="800000"/>
              </a:ln>
              <a:effectLst/>
            </p:spPr>
          </p:cxnSp>
          <p:cxnSp>
            <p:nvCxnSpPr>
              <p:cNvPr id="220" name="Straight Connector 219">
                <a:extLst>
                  <a:ext uri="{FF2B5EF4-FFF2-40B4-BE49-F238E27FC236}">
                    <a16:creationId xmlns:a16="http://schemas.microsoft.com/office/drawing/2014/main" id="{BED12726-8D84-5FD2-4215-6D4882EDDFB0}"/>
                  </a:ext>
                </a:extLst>
              </p:cNvPr>
              <p:cNvCxnSpPr>
                <a:cxnSpLocks/>
              </p:cNvCxnSpPr>
              <p:nvPr/>
            </p:nvCxnSpPr>
            <p:spPr>
              <a:xfrm>
                <a:off x="3203119" y="4063969"/>
                <a:ext cx="64969" cy="0"/>
              </a:xfrm>
              <a:prstGeom prst="line">
                <a:avLst/>
              </a:prstGeom>
              <a:noFill/>
              <a:ln w="12700" cap="flat" cmpd="sng" algn="ctr">
                <a:solidFill>
                  <a:sysClr val="windowText" lastClr="000000"/>
                </a:solidFill>
                <a:prstDash val="solid"/>
                <a:miter lim="800000"/>
              </a:ln>
              <a:effectLst/>
            </p:spPr>
          </p:cxnSp>
          <p:cxnSp>
            <p:nvCxnSpPr>
              <p:cNvPr id="221" name="Straight Connector 220">
                <a:extLst>
                  <a:ext uri="{FF2B5EF4-FFF2-40B4-BE49-F238E27FC236}">
                    <a16:creationId xmlns:a16="http://schemas.microsoft.com/office/drawing/2014/main" id="{F2545C3F-D668-8929-2A7E-B2557E48434C}"/>
                  </a:ext>
                </a:extLst>
              </p:cNvPr>
              <p:cNvCxnSpPr>
                <a:cxnSpLocks/>
              </p:cNvCxnSpPr>
              <p:nvPr/>
            </p:nvCxnSpPr>
            <p:spPr>
              <a:xfrm>
                <a:off x="3203118" y="4379149"/>
                <a:ext cx="64969" cy="0"/>
              </a:xfrm>
              <a:prstGeom prst="line">
                <a:avLst/>
              </a:prstGeom>
              <a:noFill/>
              <a:ln w="12700" cap="flat" cmpd="sng" algn="ctr">
                <a:solidFill>
                  <a:sysClr val="windowText" lastClr="000000"/>
                </a:solidFill>
                <a:prstDash val="solid"/>
                <a:miter lim="800000"/>
              </a:ln>
              <a:effectLst/>
            </p:spPr>
          </p:cxnSp>
        </p:grpSp>
        <p:sp>
          <p:nvSpPr>
            <p:cNvPr id="134" name="Rectangle 133">
              <a:extLst>
                <a:ext uri="{FF2B5EF4-FFF2-40B4-BE49-F238E27FC236}">
                  <a16:creationId xmlns:a16="http://schemas.microsoft.com/office/drawing/2014/main" id="{B660C4A7-B0DE-0506-51F8-1AC8BECF3D06}"/>
                </a:ext>
              </a:extLst>
            </p:cNvPr>
            <p:cNvSpPr/>
            <p:nvPr/>
          </p:nvSpPr>
          <p:spPr>
            <a:xfrm>
              <a:off x="681378" y="2149405"/>
              <a:ext cx="53122" cy="607212"/>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35" name="Rectangle 134">
              <a:extLst>
                <a:ext uri="{FF2B5EF4-FFF2-40B4-BE49-F238E27FC236}">
                  <a16:creationId xmlns:a16="http://schemas.microsoft.com/office/drawing/2014/main" id="{F5CCF462-7B7C-48F2-D869-14CAC24AEC54}"/>
                </a:ext>
              </a:extLst>
            </p:cNvPr>
            <p:cNvSpPr/>
            <p:nvPr/>
          </p:nvSpPr>
          <p:spPr>
            <a:xfrm>
              <a:off x="745893" y="2325315"/>
              <a:ext cx="49013" cy="431301"/>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36" name="Rectangle 135">
              <a:extLst>
                <a:ext uri="{FF2B5EF4-FFF2-40B4-BE49-F238E27FC236}">
                  <a16:creationId xmlns:a16="http://schemas.microsoft.com/office/drawing/2014/main" id="{65BB9A36-C0FC-3AE9-B47D-4127B3921B3B}"/>
                </a:ext>
              </a:extLst>
            </p:cNvPr>
            <p:cNvSpPr/>
            <p:nvPr/>
          </p:nvSpPr>
          <p:spPr>
            <a:xfrm>
              <a:off x="804490" y="2581573"/>
              <a:ext cx="50852" cy="175897"/>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37" name="Rectangle 136">
              <a:extLst>
                <a:ext uri="{FF2B5EF4-FFF2-40B4-BE49-F238E27FC236}">
                  <a16:creationId xmlns:a16="http://schemas.microsoft.com/office/drawing/2014/main" id="{28BA27B2-F4C7-CA7C-DC6E-F14D90E5B4F5}"/>
                </a:ext>
              </a:extLst>
            </p:cNvPr>
            <p:cNvSpPr/>
            <p:nvPr/>
          </p:nvSpPr>
          <p:spPr>
            <a:xfrm>
              <a:off x="864925" y="2589191"/>
              <a:ext cx="49622" cy="168280"/>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38" name="Rectangle 137">
              <a:extLst>
                <a:ext uri="{FF2B5EF4-FFF2-40B4-BE49-F238E27FC236}">
                  <a16:creationId xmlns:a16="http://schemas.microsoft.com/office/drawing/2014/main" id="{C69F4E90-E7BB-6B4B-B877-0353C84F165B}"/>
                </a:ext>
              </a:extLst>
            </p:cNvPr>
            <p:cNvSpPr/>
            <p:nvPr/>
          </p:nvSpPr>
          <p:spPr>
            <a:xfrm>
              <a:off x="925359" y="2596709"/>
              <a:ext cx="50237" cy="154120"/>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39" name="Rectangle 138">
              <a:extLst>
                <a:ext uri="{FF2B5EF4-FFF2-40B4-BE49-F238E27FC236}">
                  <a16:creationId xmlns:a16="http://schemas.microsoft.com/office/drawing/2014/main" id="{3842D5D7-76A4-7B75-9F09-42DC958116CE}"/>
                </a:ext>
              </a:extLst>
            </p:cNvPr>
            <p:cNvSpPr/>
            <p:nvPr/>
          </p:nvSpPr>
          <p:spPr>
            <a:xfrm>
              <a:off x="990056" y="2633606"/>
              <a:ext cx="50237" cy="123865"/>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40" name="Rectangle 139">
              <a:extLst>
                <a:ext uri="{FF2B5EF4-FFF2-40B4-BE49-F238E27FC236}">
                  <a16:creationId xmlns:a16="http://schemas.microsoft.com/office/drawing/2014/main" id="{B3090B1A-195E-1D46-97A2-DF30ECEE6C2B}"/>
                </a:ext>
              </a:extLst>
            </p:cNvPr>
            <p:cNvSpPr/>
            <p:nvPr/>
          </p:nvSpPr>
          <p:spPr>
            <a:xfrm>
              <a:off x="1051107" y="2664905"/>
              <a:ext cx="52417" cy="92566"/>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41" name="Rectangle 140">
              <a:extLst>
                <a:ext uri="{FF2B5EF4-FFF2-40B4-BE49-F238E27FC236}">
                  <a16:creationId xmlns:a16="http://schemas.microsoft.com/office/drawing/2014/main" id="{CF8ADEBE-6A24-FD9A-1CEF-9FD94C8D6B3F}"/>
                </a:ext>
              </a:extLst>
            </p:cNvPr>
            <p:cNvSpPr/>
            <p:nvPr/>
          </p:nvSpPr>
          <p:spPr>
            <a:xfrm>
              <a:off x="1111778" y="2707114"/>
              <a:ext cx="52417" cy="43715"/>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42" name="Rectangle 141">
              <a:extLst>
                <a:ext uri="{FF2B5EF4-FFF2-40B4-BE49-F238E27FC236}">
                  <a16:creationId xmlns:a16="http://schemas.microsoft.com/office/drawing/2014/main" id="{C8E3971E-7B2F-5115-FCE6-D7BF233597D6}"/>
                </a:ext>
              </a:extLst>
            </p:cNvPr>
            <p:cNvSpPr/>
            <p:nvPr/>
          </p:nvSpPr>
          <p:spPr>
            <a:xfrm>
              <a:off x="1175008" y="2721821"/>
              <a:ext cx="52417" cy="37440"/>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43" name="Rectangle 142">
              <a:extLst>
                <a:ext uri="{FF2B5EF4-FFF2-40B4-BE49-F238E27FC236}">
                  <a16:creationId xmlns:a16="http://schemas.microsoft.com/office/drawing/2014/main" id="{C3B75F70-C954-B1E8-48A7-8487AB7F806B}"/>
                </a:ext>
              </a:extLst>
            </p:cNvPr>
            <p:cNvSpPr/>
            <p:nvPr/>
          </p:nvSpPr>
          <p:spPr>
            <a:xfrm>
              <a:off x="1355053" y="2750829"/>
              <a:ext cx="46551" cy="51741"/>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44" name="Rectangle 143">
              <a:extLst>
                <a:ext uri="{FF2B5EF4-FFF2-40B4-BE49-F238E27FC236}">
                  <a16:creationId xmlns:a16="http://schemas.microsoft.com/office/drawing/2014/main" id="{7F370E74-CC6B-320A-B59B-D6BC34B29E7C}"/>
                </a:ext>
              </a:extLst>
            </p:cNvPr>
            <p:cNvSpPr/>
            <p:nvPr/>
          </p:nvSpPr>
          <p:spPr>
            <a:xfrm>
              <a:off x="1417149" y="2756617"/>
              <a:ext cx="47095" cy="57517"/>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45" name="Rectangle 144">
              <a:extLst>
                <a:ext uri="{FF2B5EF4-FFF2-40B4-BE49-F238E27FC236}">
                  <a16:creationId xmlns:a16="http://schemas.microsoft.com/office/drawing/2014/main" id="{6B36A795-0D6F-F00D-D558-05887903B005}"/>
                </a:ext>
              </a:extLst>
            </p:cNvPr>
            <p:cNvSpPr/>
            <p:nvPr/>
          </p:nvSpPr>
          <p:spPr>
            <a:xfrm>
              <a:off x="1479789" y="2758567"/>
              <a:ext cx="47796" cy="72912"/>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46" name="Rectangle 145">
              <a:extLst>
                <a:ext uri="{FF2B5EF4-FFF2-40B4-BE49-F238E27FC236}">
                  <a16:creationId xmlns:a16="http://schemas.microsoft.com/office/drawing/2014/main" id="{F6202BCE-A2AE-72B6-24FE-59F9FFC8B638}"/>
                </a:ext>
              </a:extLst>
            </p:cNvPr>
            <p:cNvSpPr/>
            <p:nvPr/>
          </p:nvSpPr>
          <p:spPr>
            <a:xfrm>
              <a:off x="1542138" y="2750829"/>
              <a:ext cx="52417" cy="96354"/>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47" name="Rectangle 146">
              <a:extLst>
                <a:ext uri="{FF2B5EF4-FFF2-40B4-BE49-F238E27FC236}">
                  <a16:creationId xmlns:a16="http://schemas.microsoft.com/office/drawing/2014/main" id="{CAE59093-48D1-A96F-E077-3AE5C24DB46B}"/>
                </a:ext>
              </a:extLst>
            </p:cNvPr>
            <p:cNvSpPr/>
            <p:nvPr/>
          </p:nvSpPr>
          <p:spPr>
            <a:xfrm>
              <a:off x="1603692" y="2750828"/>
              <a:ext cx="49007" cy="204550"/>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48" name="Rectangle 147">
              <a:extLst>
                <a:ext uri="{FF2B5EF4-FFF2-40B4-BE49-F238E27FC236}">
                  <a16:creationId xmlns:a16="http://schemas.microsoft.com/office/drawing/2014/main" id="{FB735FFC-885A-67E0-F6A8-7312D8F0DF0C}"/>
                </a:ext>
              </a:extLst>
            </p:cNvPr>
            <p:cNvSpPr/>
            <p:nvPr/>
          </p:nvSpPr>
          <p:spPr>
            <a:xfrm>
              <a:off x="1660846" y="2753664"/>
              <a:ext cx="52417" cy="204551"/>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49" name="Rectangle 148">
              <a:extLst>
                <a:ext uri="{FF2B5EF4-FFF2-40B4-BE49-F238E27FC236}">
                  <a16:creationId xmlns:a16="http://schemas.microsoft.com/office/drawing/2014/main" id="{7837B442-6F4E-DEDB-BAE9-D78FBA70552B}"/>
                </a:ext>
              </a:extLst>
            </p:cNvPr>
            <p:cNvSpPr/>
            <p:nvPr/>
          </p:nvSpPr>
          <p:spPr>
            <a:xfrm>
              <a:off x="1721411" y="2756617"/>
              <a:ext cx="52417" cy="204551"/>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50" name="Rectangle 149">
              <a:extLst>
                <a:ext uri="{FF2B5EF4-FFF2-40B4-BE49-F238E27FC236}">
                  <a16:creationId xmlns:a16="http://schemas.microsoft.com/office/drawing/2014/main" id="{CAAF395F-6615-6212-5232-F4CE10636129}"/>
                </a:ext>
              </a:extLst>
            </p:cNvPr>
            <p:cNvSpPr/>
            <p:nvPr/>
          </p:nvSpPr>
          <p:spPr>
            <a:xfrm>
              <a:off x="1781976" y="2758467"/>
              <a:ext cx="52417" cy="204551"/>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51" name="Rectangle 150">
              <a:extLst>
                <a:ext uri="{FF2B5EF4-FFF2-40B4-BE49-F238E27FC236}">
                  <a16:creationId xmlns:a16="http://schemas.microsoft.com/office/drawing/2014/main" id="{6EB41221-C8CE-8FBF-D8C9-AE866BA11637}"/>
                </a:ext>
              </a:extLst>
            </p:cNvPr>
            <p:cNvSpPr/>
            <p:nvPr/>
          </p:nvSpPr>
          <p:spPr>
            <a:xfrm>
              <a:off x="1839856" y="2756426"/>
              <a:ext cx="61459" cy="224824"/>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52" name="Rectangle 151">
              <a:extLst>
                <a:ext uri="{FF2B5EF4-FFF2-40B4-BE49-F238E27FC236}">
                  <a16:creationId xmlns:a16="http://schemas.microsoft.com/office/drawing/2014/main" id="{0BE5E597-B3B9-B3CE-AD50-BB5D0188ACC5}"/>
                </a:ext>
              </a:extLst>
            </p:cNvPr>
            <p:cNvSpPr/>
            <p:nvPr/>
          </p:nvSpPr>
          <p:spPr>
            <a:xfrm>
              <a:off x="1906779" y="2756426"/>
              <a:ext cx="54207" cy="275410"/>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53" name="Rectangle 152">
              <a:extLst>
                <a:ext uri="{FF2B5EF4-FFF2-40B4-BE49-F238E27FC236}">
                  <a16:creationId xmlns:a16="http://schemas.microsoft.com/office/drawing/2014/main" id="{4BE04211-6C61-E55D-2FBA-016FF0D4BD5F}"/>
                </a:ext>
              </a:extLst>
            </p:cNvPr>
            <p:cNvSpPr/>
            <p:nvPr/>
          </p:nvSpPr>
          <p:spPr>
            <a:xfrm flipH="1">
              <a:off x="1970817" y="2757796"/>
              <a:ext cx="52417" cy="275410"/>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54" name="Rectangle 153">
              <a:extLst>
                <a:ext uri="{FF2B5EF4-FFF2-40B4-BE49-F238E27FC236}">
                  <a16:creationId xmlns:a16="http://schemas.microsoft.com/office/drawing/2014/main" id="{11497FFA-A3B8-E3FD-7F1D-7FED77D95E15}"/>
                </a:ext>
              </a:extLst>
            </p:cNvPr>
            <p:cNvSpPr/>
            <p:nvPr/>
          </p:nvSpPr>
          <p:spPr>
            <a:xfrm flipH="1">
              <a:off x="2027908" y="2756426"/>
              <a:ext cx="52417" cy="304868"/>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55" name="Rectangle 154">
              <a:extLst>
                <a:ext uri="{FF2B5EF4-FFF2-40B4-BE49-F238E27FC236}">
                  <a16:creationId xmlns:a16="http://schemas.microsoft.com/office/drawing/2014/main" id="{37F11806-FB97-47C3-B5F5-D3464BFFCC39}"/>
                </a:ext>
              </a:extLst>
            </p:cNvPr>
            <p:cNvSpPr/>
            <p:nvPr/>
          </p:nvSpPr>
          <p:spPr>
            <a:xfrm flipH="1">
              <a:off x="2092093" y="2756427"/>
              <a:ext cx="52418" cy="325941"/>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56" name="Rectangle 155">
              <a:extLst>
                <a:ext uri="{FF2B5EF4-FFF2-40B4-BE49-F238E27FC236}">
                  <a16:creationId xmlns:a16="http://schemas.microsoft.com/office/drawing/2014/main" id="{73A1DE9B-FE88-916B-CAFC-2D680E473414}"/>
                </a:ext>
              </a:extLst>
            </p:cNvPr>
            <p:cNvSpPr/>
            <p:nvPr/>
          </p:nvSpPr>
          <p:spPr>
            <a:xfrm flipH="1">
              <a:off x="2155205" y="2756426"/>
              <a:ext cx="52417" cy="324853"/>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57" name="Rectangle 156">
              <a:extLst>
                <a:ext uri="{FF2B5EF4-FFF2-40B4-BE49-F238E27FC236}">
                  <a16:creationId xmlns:a16="http://schemas.microsoft.com/office/drawing/2014/main" id="{0CC53542-3D2A-9425-3E0B-02063D69DDAC}"/>
                </a:ext>
              </a:extLst>
            </p:cNvPr>
            <p:cNvSpPr/>
            <p:nvPr/>
          </p:nvSpPr>
          <p:spPr>
            <a:xfrm flipH="1">
              <a:off x="2214785" y="2756427"/>
              <a:ext cx="52417" cy="336094"/>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58" name="Rectangle 157">
              <a:extLst>
                <a:ext uri="{FF2B5EF4-FFF2-40B4-BE49-F238E27FC236}">
                  <a16:creationId xmlns:a16="http://schemas.microsoft.com/office/drawing/2014/main" id="{294E6F6B-CECC-1BD0-9414-000710105431}"/>
                </a:ext>
              </a:extLst>
            </p:cNvPr>
            <p:cNvSpPr/>
            <p:nvPr/>
          </p:nvSpPr>
          <p:spPr>
            <a:xfrm flipH="1">
              <a:off x="2274309" y="2756426"/>
              <a:ext cx="52417" cy="351386"/>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59" name="Rectangle 158">
              <a:extLst>
                <a:ext uri="{FF2B5EF4-FFF2-40B4-BE49-F238E27FC236}">
                  <a16:creationId xmlns:a16="http://schemas.microsoft.com/office/drawing/2014/main" id="{19A3FB28-9C47-CAD5-C97A-5916346AE630}"/>
                </a:ext>
              </a:extLst>
            </p:cNvPr>
            <p:cNvSpPr/>
            <p:nvPr/>
          </p:nvSpPr>
          <p:spPr>
            <a:xfrm>
              <a:off x="2337476" y="2756426"/>
              <a:ext cx="52417" cy="354385"/>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60" name="Rectangle 159">
              <a:extLst>
                <a:ext uri="{FF2B5EF4-FFF2-40B4-BE49-F238E27FC236}">
                  <a16:creationId xmlns:a16="http://schemas.microsoft.com/office/drawing/2014/main" id="{3E984408-032D-F7FC-A38A-CEF8B47E9D6C}"/>
                </a:ext>
              </a:extLst>
            </p:cNvPr>
            <p:cNvSpPr/>
            <p:nvPr/>
          </p:nvSpPr>
          <p:spPr>
            <a:xfrm>
              <a:off x="2400645" y="2759260"/>
              <a:ext cx="52417" cy="354385"/>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61" name="Rectangle 160">
              <a:extLst>
                <a:ext uri="{FF2B5EF4-FFF2-40B4-BE49-F238E27FC236}">
                  <a16:creationId xmlns:a16="http://schemas.microsoft.com/office/drawing/2014/main" id="{711C460E-A941-9424-5DD5-6328D3435B13}"/>
                </a:ext>
              </a:extLst>
            </p:cNvPr>
            <p:cNvSpPr/>
            <p:nvPr/>
          </p:nvSpPr>
          <p:spPr>
            <a:xfrm>
              <a:off x="2461103" y="2756427"/>
              <a:ext cx="49572" cy="386749"/>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62" name="Rectangle 161">
              <a:extLst>
                <a:ext uri="{FF2B5EF4-FFF2-40B4-BE49-F238E27FC236}">
                  <a16:creationId xmlns:a16="http://schemas.microsoft.com/office/drawing/2014/main" id="{20CA83EA-ED30-E175-E632-6E4B3783E761}"/>
                </a:ext>
              </a:extLst>
            </p:cNvPr>
            <p:cNvSpPr/>
            <p:nvPr/>
          </p:nvSpPr>
          <p:spPr>
            <a:xfrm>
              <a:off x="2521561" y="2756426"/>
              <a:ext cx="49572" cy="391149"/>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63" name="Rectangle 162">
              <a:extLst>
                <a:ext uri="{FF2B5EF4-FFF2-40B4-BE49-F238E27FC236}">
                  <a16:creationId xmlns:a16="http://schemas.microsoft.com/office/drawing/2014/main" id="{9F58BDF9-C5F4-D046-8EF1-7D67517C01AC}"/>
                </a:ext>
              </a:extLst>
            </p:cNvPr>
            <p:cNvSpPr/>
            <p:nvPr/>
          </p:nvSpPr>
          <p:spPr>
            <a:xfrm>
              <a:off x="2582019" y="2756426"/>
              <a:ext cx="48978" cy="437207"/>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64" name="Rectangle 163">
              <a:extLst>
                <a:ext uri="{FF2B5EF4-FFF2-40B4-BE49-F238E27FC236}">
                  <a16:creationId xmlns:a16="http://schemas.microsoft.com/office/drawing/2014/main" id="{E3F43EB7-A61E-137A-FF11-B4F9F19D6DCD}"/>
                </a:ext>
              </a:extLst>
            </p:cNvPr>
            <p:cNvSpPr/>
            <p:nvPr/>
          </p:nvSpPr>
          <p:spPr>
            <a:xfrm>
              <a:off x="2645319" y="2756427"/>
              <a:ext cx="48978" cy="482060"/>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65" name="Rectangle 164">
              <a:extLst>
                <a:ext uri="{FF2B5EF4-FFF2-40B4-BE49-F238E27FC236}">
                  <a16:creationId xmlns:a16="http://schemas.microsoft.com/office/drawing/2014/main" id="{FEDDD480-C6F2-757B-1381-A5BCB9BDD3AD}"/>
                </a:ext>
              </a:extLst>
            </p:cNvPr>
            <p:cNvSpPr/>
            <p:nvPr/>
          </p:nvSpPr>
          <p:spPr>
            <a:xfrm>
              <a:off x="2708618" y="2756426"/>
              <a:ext cx="48885" cy="484360"/>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66" name="Rectangle 165">
              <a:extLst>
                <a:ext uri="{FF2B5EF4-FFF2-40B4-BE49-F238E27FC236}">
                  <a16:creationId xmlns:a16="http://schemas.microsoft.com/office/drawing/2014/main" id="{76EF1B64-6402-7232-B479-B61C52190C9E}"/>
                </a:ext>
              </a:extLst>
            </p:cNvPr>
            <p:cNvSpPr/>
            <p:nvPr/>
          </p:nvSpPr>
          <p:spPr>
            <a:xfrm>
              <a:off x="2769317" y="2756426"/>
              <a:ext cx="48885" cy="513025"/>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67" name="Rectangle 166">
              <a:extLst>
                <a:ext uri="{FF2B5EF4-FFF2-40B4-BE49-F238E27FC236}">
                  <a16:creationId xmlns:a16="http://schemas.microsoft.com/office/drawing/2014/main" id="{4DFCD450-4E88-DAC5-76E1-805299F8F649}"/>
                </a:ext>
              </a:extLst>
            </p:cNvPr>
            <p:cNvSpPr/>
            <p:nvPr/>
          </p:nvSpPr>
          <p:spPr>
            <a:xfrm>
              <a:off x="2833549" y="2756426"/>
              <a:ext cx="48885" cy="523214"/>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68" name="Rectangle 167">
              <a:extLst>
                <a:ext uri="{FF2B5EF4-FFF2-40B4-BE49-F238E27FC236}">
                  <a16:creationId xmlns:a16="http://schemas.microsoft.com/office/drawing/2014/main" id="{B998E47F-7168-1D02-1F01-5309CBBFCFD5}"/>
                </a:ext>
              </a:extLst>
            </p:cNvPr>
            <p:cNvSpPr/>
            <p:nvPr/>
          </p:nvSpPr>
          <p:spPr>
            <a:xfrm>
              <a:off x="2893878" y="2756581"/>
              <a:ext cx="48885" cy="523214"/>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69" name="Rectangle 168">
              <a:extLst>
                <a:ext uri="{FF2B5EF4-FFF2-40B4-BE49-F238E27FC236}">
                  <a16:creationId xmlns:a16="http://schemas.microsoft.com/office/drawing/2014/main" id="{8D3A33AA-06C5-381B-7D0F-BE28824E8861}"/>
                </a:ext>
              </a:extLst>
            </p:cNvPr>
            <p:cNvSpPr/>
            <p:nvPr/>
          </p:nvSpPr>
          <p:spPr>
            <a:xfrm>
              <a:off x="2955462" y="2762857"/>
              <a:ext cx="48885" cy="523214"/>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70" name="Rectangle 169">
              <a:extLst>
                <a:ext uri="{FF2B5EF4-FFF2-40B4-BE49-F238E27FC236}">
                  <a16:creationId xmlns:a16="http://schemas.microsoft.com/office/drawing/2014/main" id="{346BA4B3-F076-8AAF-9960-88915ECD4461}"/>
                </a:ext>
              </a:extLst>
            </p:cNvPr>
            <p:cNvSpPr/>
            <p:nvPr/>
          </p:nvSpPr>
          <p:spPr>
            <a:xfrm>
              <a:off x="3015792" y="2758467"/>
              <a:ext cx="45958" cy="540525"/>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71" name="Rectangle 170">
              <a:extLst>
                <a:ext uri="{FF2B5EF4-FFF2-40B4-BE49-F238E27FC236}">
                  <a16:creationId xmlns:a16="http://schemas.microsoft.com/office/drawing/2014/main" id="{D130CA8F-485C-0362-CF94-BE2BA04E7C48}"/>
                </a:ext>
              </a:extLst>
            </p:cNvPr>
            <p:cNvSpPr/>
            <p:nvPr/>
          </p:nvSpPr>
          <p:spPr>
            <a:xfrm>
              <a:off x="3076121" y="2758467"/>
              <a:ext cx="42852" cy="550122"/>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72" name="Rectangle 171">
              <a:extLst>
                <a:ext uri="{FF2B5EF4-FFF2-40B4-BE49-F238E27FC236}">
                  <a16:creationId xmlns:a16="http://schemas.microsoft.com/office/drawing/2014/main" id="{A7B7E73E-B980-31D8-283E-8FC417B15257}"/>
                </a:ext>
              </a:extLst>
            </p:cNvPr>
            <p:cNvSpPr/>
            <p:nvPr/>
          </p:nvSpPr>
          <p:spPr>
            <a:xfrm>
              <a:off x="3133255" y="2758467"/>
              <a:ext cx="48885" cy="552132"/>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73" name="Rectangle 172">
              <a:extLst>
                <a:ext uri="{FF2B5EF4-FFF2-40B4-BE49-F238E27FC236}">
                  <a16:creationId xmlns:a16="http://schemas.microsoft.com/office/drawing/2014/main" id="{F57AEBFA-4627-3747-0897-CB047F4C7D0D}"/>
                </a:ext>
              </a:extLst>
            </p:cNvPr>
            <p:cNvSpPr/>
            <p:nvPr/>
          </p:nvSpPr>
          <p:spPr>
            <a:xfrm>
              <a:off x="3201119" y="2758467"/>
              <a:ext cx="48885" cy="559771"/>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74" name="Rectangle 173">
              <a:extLst>
                <a:ext uri="{FF2B5EF4-FFF2-40B4-BE49-F238E27FC236}">
                  <a16:creationId xmlns:a16="http://schemas.microsoft.com/office/drawing/2014/main" id="{A714F96A-DA72-3AFE-86C7-5171DE1E7DDE}"/>
                </a:ext>
              </a:extLst>
            </p:cNvPr>
            <p:cNvSpPr/>
            <p:nvPr/>
          </p:nvSpPr>
          <p:spPr>
            <a:xfrm>
              <a:off x="3264284" y="2758467"/>
              <a:ext cx="48885" cy="567564"/>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75" name="Rectangle 174">
              <a:extLst>
                <a:ext uri="{FF2B5EF4-FFF2-40B4-BE49-F238E27FC236}">
                  <a16:creationId xmlns:a16="http://schemas.microsoft.com/office/drawing/2014/main" id="{66A2B21C-EDA5-F5E2-DD67-C02518FA4A01}"/>
                </a:ext>
              </a:extLst>
            </p:cNvPr>
            <p:cNvSpPr/>
            <p:nvPr/>
          </p:nvSpPr>
          <p:spPr>
            <a:xfrm>
              <a:off x="3321621" y="2758468"/>
              <a:ext cx="48885" cy="599912"/>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76" name="Rectangle 175">
              <a:extLst>
                <a:ext uri="{FF2B5EF4-FFF2-40B4-BE49-F238E27FC236}">
                  <a16:creationId xmlns:a16="http://schemas.microsoft.com/office/drawing/2014/main" id="{39BE6EFF-23E6-EC9F-CCDB-65B76143AA90}"/>
                </a:ext>
              </a:extLst>
            </p:cNvPr>
            <p:cNvSpPr/>
            <p:nvPr/>
          </p:nvSpPr>
          <p:spPr>
            <a:xfrm>
              <a:off x="3383952" y="2758467"/>
              <a:ext cx="50724" cy="647937"/>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77" name="Rectangle 176">
              <a:extLst>
                <a:ext uri="{FF2B5EF4-FFF2-40B4-BE49-F238E27FC236}">
                  <a16:creationId xmlns:a16="http://schemas.microsoft.com/office/drawing/2014/main" id="{D1C67987-1416-EF49-3920-FCA5AE8F92AF}"/>
                </a:ext>
              </a:extLst>
            </p:cNvPr>
            <p:cNvSpPr/>
            <p:nvPr/>
          </p:nvSpPr>
          <p:spPr>
            <a:xfrm>
              <a:off x="3440390" y="2758468"/>
              <a:ext cx="55435" cy="655579"/>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78" name="Rectangle 177">
              <a:extLst>
                <a:ext uri="{FF2B5EF4-FFF2-40B4-BE49-F238E27FC236}">
                  <a16:creationId xmlns:a16="http://schemas.microsoft.com/office/drawing/2014/main" id="{DDD91E50-1635-90AD-F592-7833419791F2}"/>
                </a:ext>
              </a:extLst>
            </p:cNvPr>
            <p:cNvSpPr/>
            <p:nvPr/>
          </p:nvSpPr>
          <p:spPr>
            <a:xfrm>
              <a:off x="3507252" y="2750829"/>
              <a:ext cx="54207" cy="689495"/>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79" name="Rectangle 178">
              <a:extLst>
                <a:ext uri="{FF2B5EF4-FFF2-40B4-BE49-F238E27FC236}">
                  <a16:creationId xmlns:a16="http://schemas.microsoft.com/office/drawing/2014/main" id="{1084D719-B6F1-B618-5AFB-B074E2058025}"/>
                </a:ext>
              </a:extLst>
            </p:cNvPr>
            <p:cNvSpPr/>
            <p:nvPr/>
          </p:nvSpPr>
          <p:spPr>
            <a:xfrm>
              <a:off x="3570812" y="2758467"/>
              <a:ext cx="52417" cy="686273"/>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80" name="Rectangle 179">
              <a:extLst>
                <a:ext uri="{FF2B5EF4-FFF2-40B4-BE49-F238E27FC236}">
                  <a16:creationId xmlns:a16="http://schemas.microsoft.com/office/drawing/2014/main" id="{96082B5D-4C64-5249-1271-53EF24C91DFB}"/>
                </a:ext>
              </a:extLst>
            </p:cNvPr>
            <p:cNvSpPr/>
            <p:nvPr/>
          </p:nvSpPr>
          <p:spPr>
            <a:xfrm>
              <a:off x="3631650" y="2758467"/>
              <a:ext cx="51912" cy="683512"/>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81" name="Rectangle 180">
              <a:extLst>
                <a:ext uri="{FF2B5EF4-FFF2-40B4-BE49-F238E27FC236}">
                  <a16:creationId xmlns:a16="http://schemas.microsoft.com/office/drawing/2014/main" id="{AC08C255-B239-C7FC-A93E-1BD5633AA3ED}"/>
                </a:ext>
              </a:extLst>
            </p:cNvPr>
            <p:cNvSpPr/>
            <p:nvPr/>
          </p:nvSpPr>
          <p:spPr>
            <a:xfrm>
              <a:off x="3691659" y="2758467"/>
              <a:ext cx="48882" cy="700039"/>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82" name="Rectangle 181">
              <a:extLst>
                <a:ext uri="{FF2B5EF4-FFF2-40B4-BE49-F238E27FC236}">
                  <a16:creationId xmlns:a16="http://schemas.microsoft.com/office/drawing/2014/main" id="{B0BC4320-0F1B-CFF1-600A-7E0370A58D3B}"/>
                </a:ext>
              </a:extLst>
            </p:cNvPr>
            <p:cNvSpPr/>
            <p:nvPr/>
          </p:nvSpPr>
          <p:spPr>
            <a:xfrm>
              <a:off x="3751241" y="2758467"/>
              <a:ext cx="55718" cy="701491"/>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83" name="Rectangle 182">
              <a:extLst>
                <a:ext uri="{FF2B5EF4-FFF2-40B4-BE49-F238E27FC236}">
                  <a16:creationId xmlns:a16="http://schemas.microsoft.com/office/drawing/2014/main" id="{8BD98D44-76DE-D534-B084-B52D813515F4}"/>
                </a:ext>
              </a:extLst>
            </p:cNvPr>
            <p:cNvSpPr/>
            <p:nvPr/>
          </p:nvSpPr>
          <p:spPr>
            <a:xfrm>
              <a:off x="3812759" y="2758467"/>
              <a:ext cx="52417" cy="765919"/>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84" name="Rectangle 183">
              <a:extLst>
                <a:ext uri="{FF2B5EF4-FFF2-40B4-BE49-F238E27FC236}">
                  <a16:creationId xmlns:a16="http://schemas.microsoft.com/office/drawing/2014/main" id="{54978E9D-6F2F-DC77-90DA-C678756815D9}"/>
                </a:ext>
              </a:extLst>
            </p:cNvPr>
            <p:cNvSpPr/>
            <p:nvPr/>
          </p:nvSpPr>
          <p:spPr>
            <a:xfrm>
              <a:off x="3874628" y="2758467"/>
              <a:ext cx="53466" cy="809410"/>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85" name="Rectangle 184">
              <a:extLst>
                <a:ext uri="{FF2B5EF4-FFF2-40B4-BE49-F238E27FC236}">
                  <a16:creationId xmlns:a16="http://schemas.microsoft.com/office/drawing/2014/main" id="{65AA915E-26E6-D0B0-59E5-2162203755DD}"/>
                </a:ext>
              </a:extLst>
            </p:cNvPr>
            <p:cNvSpPr/>
            <p:nvPr/>
          </p:nvSpPr>
          <p:spPr>
            <a:xfrm>
              <a:off x="3934585" y="2758467"/>
              <a:ext cx="51515" cy="862979"/>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86" name="Rectangle 185">
              <a:extLst>
                <a:ext uri="{FF2B5EF4-FFF2-40B4-BE49-F238E27FC236}">
                  <a16:creationId xmlns:a16="http://schemas.microsoft.com/office/drawing/2014/main" id="{0289845A-B44D-D1A5-D96F-F1174E56E65E}"/>
                </a:ext>
              </a:extLst>
            </p:cNvPr>
            <p:cNvSpPr/>
            <p:nvPr/>
          </p:nvSpPr>
          <p:spPr>
            <a:xfrm>
              <a:off x="3997869" y="2758467"/>
              <a:ext cx="50696" cy="866344"/>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87" name="Rectangle 186">
              <a:extLst>
                <a:ext uri="{FF2B5EF4-FFF2-40B4-BE49-F238E27FC236}">
                  <a16:creationId xmlns:a16="http://schemas.microsoft.com/office/drawing/2014/main" id="{45E30BE7-4CED-E849-4376-C51FF05E8E4B}"/>
                </a:ext>
              </a:extLst>
            </p:cNvPr>
            <p:cNvSpPr/>
            <p:nvPr/>
          </p:nvSpPr>
          <p:spPr>
            <a:xfrm>
              <a:off x="4056778" y="2758468"/>
              <a:ext cx="50590" cy="888969"/>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88" name="Rectangle 187">
              <a:extLst>
                <a:ext uri="{FF2B5EF4-FFF2-40B4-BE49-F238E27FC236}">
                  <a16:creationId xmlns:a16="http://schemas.microsoft.com/office/drawing/2014/main" id="{73C2999C-52B2-D789-4776-FE91A9013094}"/>
                </a:ext>
              </a:extLst>
            </p:cNvPr>
            <p:cNvSpPr/>
            <p:nvPr/>
          </p:nvSpPr>
          <p:spPr>
            <a:xfrm>
              <a:off x="4120135" y="2758467"/>
              <a:ext cx="53494" cy="901583"/>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89" name="Rectangle 188">
              <a:extLst>
                <a:ext uri="{FF2B5EF4-FFF2-40B4-BE49-F238E27FC236}">
                  <a16:creationId xmlns:a16="http://schemas.microsoft.com/office/drawing/2014/main" id="{9FCE7F83-894A-9B69-0B84-73F8AC62CCC7}"/>
                </a:ext>
              </a:extLst>
            </p:cNvPr>
            <p:cNvSpPr/>
            <p:nvPr/>
          </p:nvSpPr>
          <p:spPr>
            <a:xfrm>
              <a:off x="4180766" y="2758467"/>
              <a:ext cx="49527" cy="915403"/>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90" name="Rectangle 189">
              <a:extLst>
                <a:ext uri="{FF2B5EF4-FFF2-40B4-BE49-F238E27FC236}">
                  <a16:creationId xmlns:a16="http://schemas.microsoft.com/office/drawing/2014/main" id="{EC38F789-B4F5-57AB-F1E7-8D03D82A0964}"/>
                </a:ext>
              </a:extLst>
            </p:cNvPr>
            <p:cNvSpPr/>
            <p:nvPr/>
          </p:nvSpPr>
          <p:spPr>
            <a:xfrm>
              <a:off x="4240318" y="2758467"/>
              <a:ext cx="48749" cy="951797"/>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91" name="Rectangle 190">
              <a:extLst>
                <a:ext uri="{FF2B5EF4-FFF2-40B4-BE49-F238E27FC236}">
                  <a16:creationId xmlns:a16="http://schemas.microsoft.com/office/drawing/2014/main" id="{F72797F4-CF69-A72D-8A5B-0262DEA5111E}"/>
                </a:ext>
              </a:extLst>
            </p:cNvPr>
            <p:cNvSpPr/>
            <p:nvPr/>
          </p:nvSpPr>
          <p:spPr>
            <a:xfrm>
              <a:off x="4305504" y="2758467"/>
              <a:ext cx="48749" cy="952541"/>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92" name="Rectangle 191">
              <a:extLst>
                <a:ext uri="{FF2B5EF4-FFF2-40B4-BE49-F238E27FC236}">
                  <a16:creationId xmlns:a16="http://schemas.microsoft.com/office/drawing/2014/main" id="{D28B1254-8934-AF6C-1605-7ACB4B0A8937}"/>
                </a:ext>
              </a:extLst>
            </p:cNvPr>
            <p:cNvSpPr/>
            <p:nvPr/>
          </p:nvSpPr>
          <p:spPr>
            <a:xfrm>
              <a:off x="4369690" y="2750828"/>
              <a:ext cx="48749" cy="964893"/>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93" name="Rectangle 192">
              <a:extLst>
                <a:ext uri="{FF2B5EF4-FFF2-40B4-BE49-F238E27FC236}">
                  <a16:creationId xmlns:a16="http://schemas.microsoft.com/office/drawing/2014/main" id="{57C9D3BF-82C5-1B21-778F-D06BF29F1554}"/>
                </a:ext>
              </a:extLst>
            </p:cNvPr>
            <p:cNvSpPr/>
            <p:nvPr/>
          </p:nvSpPr>
          <p:spPr>
            <a:xfrm>
              <a:off x="4432134" y="2757470"/>
              <a:ext cx="48749" cy="977732"/>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94" name="Rectangle 193">
              <a:extLst>
                <a:ext uri="{FF2B5EF4-FFF2-40B4-BE49-F238E27FC236}">
                  <a16:creationId xmlns:a16="http://schemas.microsoft.com/office/drawing/2014/main" id="{E16DA967-9640-F691-1529-41B206436EF0}"/>
                </a:ext>
              </a:extLst>
            </p:cNvPr>
            <p:cNvSpPr/>
            <p:nvPr/>
          </p:nvSpPr>
          <p:spPr>
            <a:xfrm>
              <a:off x="4491565" y="2758467"/>
              <a:ext cx="49050" cy="984488"/>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95" name="Rectangle 194">
              <a:extLst>
                <a:ext uri="{FF2B5EF4-FFF2-40B4-BE49-F238E27FC236}">
                  <a16:creationId xmlns:a16="http://schemas.microsoft.com/office/drawing/2014/main" id="{E2575794-EAF7-B124-C765-19D8DB2B6FA0}"/>
                </a:ext>
              </a:extLst>
            </p:cNvPr>
            <p:cNvSpPr/>
            <p:nvPr/>
          </p:nvSpPr>
          <p:spPr>
            <a:xfrm>
              <a:off x="4551548" y="2756426"/>
              <a:ext cx="52417" cy="986529"/>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96" name="Rectangle 195">
              <a:extLst>
                <a:ext uri="{FF2B5EF4-FFF2-40B4-BE49-F238E27FC236}">
                  <a16:creationId xmlns:a16="http://schemas.microsoft.com/office/drawing/2014/main" id="{79680DE6-AE2E-3C43-298C-64831AE94663}"/>
                </a:ext>
              </a:extLst>
            </p:cNvPr>
            <p:cNvSpPr/>
            <p:nvPr/>
          </p:nvSpPr>
          <p:spPr>
            <a:xfrm>
              <a:off x="4611295" y="2758467"/>
              <a:ext cx="52417" cy="995965"/>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97" name="Rectangle 196">
              <a:extLst>
                <a:ext uri="{FF2B5EF4-FFF2-40B4-BE49-F238E27FC236}">
                  <a16:creationId xmlns:a16="http://schemas.microsoft.com/office/drawing/2014/main" id="{A1DA1832-5C19-B590-8AE7-A0EBA082E719}"/>
                </a:ext>
              </a:extLst>
            </p:cNvPr>
            <p:cNvSpPr/>
            <p:nvPr/>
          </p:nvSpPr>
          <p:spPr>
            <a:xfrm>
              <a:off x="4676351" y="2758467"/>
              <a:ext cx="48138" cy="1014289"/>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98" name="Rectangle 197">
              <a:extLst>
                <a:ext uri="{FF2B5EF4-FFF2-40B4-BE49-F238E27FC236}">
                  <a16:creationId xmlns:a16="http://schemas.microsoft.com/office/drawing/2014/main" id="{52EA8925-B854-1382-DAA9-A609D47A6240}"/>
                </a:ext>
              </a:extLst>
            </p:cNvPr>
            <p:cNvSpPr/>
            <p:nvPr/>
          </p:nvSpPr>
          <p:spPr>
            <a:xfrm>
              <a:off x="4736891" y="2758468"/>
              <a:ext cx="49291" cy="1056429"/>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99" name="Rectangle 198">
              <a:extLst>
                <a:ext uri="{FF2B5EF4-FFF2-40B4-BE49-F238E27FC236}">
                  <a16:creationId xmlns:a16="http://schemas.microsoft.com/office/drawing/2014/main" id="{1C7B7AD3-B4B3-9723-C666-866F63D58928}"/>
                </a:ext>
              </a:extLst>
            </p:cNvPr>
            <p:cNvSpPr/>
            <p:nvPr/>
          </p:nvSpPr>
          <p:spPr>
            <a:xfrm>
              <a:off x="4794514" y="2758468"/>
              <a:ext cx="54242" cy="1071172"/>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00" name="Rectangle 199">
              <a:extLst>
                <a:ext uri="{FF2B5EF4-FFF2-40B4-BE49-F238E27FC236}">
                  <a16:creationId xmlns:a16="http://schemas.microsoft.com/office/drawing/2014/main" id="{B542BC83-9845-68C3-6F74-3F3A06435EC7}"/>
                </a:ext>
              </a:extLst>
            </p:cNvPr>
            <p:cNvSpPr/>
            <p:nvPr/>
          </p:nvSpPr>
          <p:spPr>
            <a:xfrm>
              <a:off x="4856796" y="2758467"/>
              <a:ext cx="50719" cy="1078382"/>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01" name="Rectangle 200">
              <a:extLst>
                <a:ext uri="{FF2B5EF4-FFF2-40B4-BE49-F238E27FC236}">
                  <a16:creationId xmlns:a16="http://schemas.microsoft.com/office/drawing/2014/main" id="{A4F5032D-BB6C-0905-E492-BA4401BAB2E1}"/>
                </a:ext>
              </a:extLst>
            </p:cNvPr>
            <p:cNvSpPr/>
            <p:nvPr/>
          </p:nvSpPr>
          <p:spPr>
            <a:xfrm>
              <a:off x="4914966" y="2758468"/>
              <a:ext cx="55216" cy="1122490"/>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02" name="Rectangle 201">
              <a:extLst>
                <a:ext uri="{FF2B5EF4-FFF2-40B4-BE49-F238E27FC236}">
                  <a16:creationId xmlns:a16="http://schemas.microsoft.com/office/drawing/2014/main" id="{65181B96-1017-FC29-05D5-7DFD2DF3C4C3}"/>
                </a:ext>
              </a:extLst>
            </p:cNvPr>
            <p:cNvSpPr/>
            <p:nvPr/>
          </p:nvSpPr>
          <p:spPr>
            <a:xfrm>
              <a:off x="4980937" y="2758468"/>
              <a:ext cx="54085" cy="1266878"/>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03" name="Rectangle 202">
              <a:extLst>
                <a:ext uri="{FF2B5EF4-FFF2-40B4-BE49-F238E27FC236}">
                  <a16:creationId xmlns:a16="http://schemas.microsoft.com/office/drawing/2014/main" id="{34142535-180C-E0C1-7CAE-0985B19073C2}"/>
                </a:ext>
              </a:extLst>
            </p:cNvPr>
            <p:cNvSpPr/>
            <p:nvPr/>
          </p:nvSpPr>
          <p:spPr>
            <a:xfrm>
              <a:off x="5043349" y="2758468"/>
              <a:ext cx="52163" cy="1298276"/>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04" name="Rectangle 203">
              <a:extLst>
                <a:ext uri="{FF2B5EF4-FFF2-40B4-BE49-F238E27FC236}">
                  <a16:creationId xmlns:a16="http://schemas.microsoft.com/office/drawing/2014/main" id="{F86F00E9-65FE-24F2-9847-536868A1859E}"/>
                </a:ext>
              </a:extLst>
            </p:cNvPr>
            <p:cNvSpPr/>
            <p:nvPr/>
          </p:nvSpPr>
          <p:spPr>
            <a:xfrm>
              <a:off x="5107938" y="2758467"/>
              <a:ext cx="50718" cy="1299839"/>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05" name="Rectangle 204">
              <a:extLst>
                <a:ext uri="{FF2B5EF4-FFF2-40B4-BE49-F238E27FC236}">
                  <a16:creationId xmlns:a16="http://schemas.microsoft.com/office/drawing/2014/main" id="{48F74856-EA1F-276B-8B18-00D2D44AB394}"/>
                </a:ext>
              </a:extLst>
            </p:cNvPr>
            <p:cNvSpPr/>
            <p:nvPr/>
          </p:nvSpPr>
          <p:spPr>
            <a:xfrm>
              <a:off x="5165083" y="2759084"/>
              <a:ext cx="50718" cy="1299839"/>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06" name="Rectangle 205">
              <a:extLst>
                <a:ext uri="{FF2B5EF4-FFF2-40B4-BE49-F238E27FC236}">
                  <a16:creationId xmlns:a16="http://schemas.microsoft.com/office/drawing/2014/main" id="{7BC03634-0121-0888-5E8E-F9A1255AF54E}"/>
                </a:ext>
              </a:extLst>
            </p:cNvPr>
            <p:cNvSpPr/>
            <p:nvPr/>
          </p:nvSpPr>
          <p:spPr>
            <a:xfrm>
              <a:off x="5226702" y="2756484"/>
              <a:ext cx="50718" cy="1299839"/>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07" name="Rectangle 206">
              <a:extLst>
                <a:ext uri="{FF2B5EF4-FFF2-40B4-BE49-F238E27FC236}">
                  <a16:creationId xmlns:a16="http://schemas.microsoft.com/office/drawing/2014/main" id="{11AF0AAA-0A37-706E-A200-FDCBAC276867}"/>
                </a:ext>
              </a:extLst>
            </p:cNvPr>
            <p:cNvSpPr/>
            <p:nvPr/>
          </p:nvSpPr>
          <p:spPr>
            <a:xfrm>
              <a:off x="5291343" y="2756483"/>
              <a:ext cx="50718" cy="1299839"/>
            </a:xfrm>
            <a:prstGeom prst="rect">
              <a:avLst/>
            </a:prstGeom>
            <a:solidFill>
              <a:srgbClr val="489F9E"/>
            </a:solidFill>
            <a:ln w="1905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cxnSp>
          <p:nvCxnSpPr>
            <p:cNvPr id="208" name="Straight Connector 207">
              <a:extLst>
                <a:ext uri="{FF2B5EF4-FFF2-40B4-BE49-F238E27FC236}">
                  <a16:creationId xmlns:a16="http://schemas.microsoft.com/office/drawing/2014/main" id="{58530C36-A00B-8E37-BE75-9621E577B984}"/>
                </a:ext>
              </a:extLst>
            </p:cNvPr>
            <p:cNvCxnSpPr/>
            <p:nvPr/>
          </p:nvCxnSpPr>
          <p:spPr>
            <a:xfrm>
              <a:off x="630013" y="2755045"/>
              <a:ext cx="4739824" cy="0"/>
            </a:xfrm>
            <a:prstGeom prst="line">
              <a:avLst/>
            </a:prstGeom>
            <a:noFill/>
            <a:ln w="12700" cap="flat" cmpd="sng" algn="ctr">
              <a:solidFill>
                <a:sysClr val="windowText" lastClr="000000"/>
              </a:solidFill>
              <a:prstDash val="solid"/>
              <a:miter lim="800000"/>
            </a:ln>
            <a:effectLst/>
          </p:spPr>
        </p:cxnSp>
        <p:cxnSp>
          <p:nvCxnSpPr>
            <p:cNvPr id="209" name="Straight Connector 208">
              <a:extLst>
                <a:ext uri="{FF2B5EF4-FFF2-40B4-BE49-F238E27FC236}">
                  <a16:creationId xmlns:a16="http://schemas.microsoft.com/office/drawing/2014/main" id="{67FEFE8C-651C-C2FB-58E0-C47FD5568AAE}"/>
                </a:ext>
              </a:extLst>
            </p:cNvPr>
            <p:cNvCxnSpPr/>
            <p:nvPr/>
          </p:nvCxnSpPr>
          <p:spPr>
            <a:xfrm>
              <a:off x="630013" y="3140367"/>
              <a:ext cx="4749903" cy="0"/>
            </a:xfrm>
            <a:prstGeom prst="line">
              <a:avLst/>
            </a:prstGeom>
            <a:noFill/>
            <a:ln w="12700" cap="flat" cmpd="sng" algn="ctr">
              <a:solidFill>
                <a:sysClr val="windowText" lastClr="000000"/>
              </a:solidFill>
              <a:prstDash val="sysDash"/>
              <a:miter lim="800000"/>
            </a:ln>
            <a:effectLst/>
          </p:spPr>
        </p:cxnSp>
        <p:sp>
          <p:nvSpPr>
            <p:cNvPr id="210" name="TextBox 209">
              <a:extLst>
                <a:ext uri="{FF2B5EF4-FFF2-40B4-BE49-F238E27FC236}">
                  <a16:creationId xmlns:a16="http://schemas.microsoft.com/office/drawing/2014/main" id="{A9232F0F-14A4-D867-D553-91A7EBD2088D}"/>
                </a:ext>
              </a:extLst>
            </p:cNvPr>
            <p:cNvSpPr txBox="1"/>
            <p:nvPr/>
          </p:nvSpPr>
          <p:spPr>
            <a:xfrm>
              <a:off x="459183" y="1010128"/>
              <a:ext cx="4975951" cy="646331"/>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Maximum Tumor Percentage Change From Baseline With MIRV</a:t>
              </a: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aphicFrame>
        <p:nvGraphicFramePr>
          <p:cNvPr id="222" name="Table 221">
            <a:extLst>
              <a:ext uri="{FF2B5EF4-FFF2-40B4-BE49-F238E27FC236}">
                <a16:creationId xmlns:a16="http://schemas.microsoft.com/office/drawing/2014/main" id="{3F185BC3-4CA6-9347-0BAB-FD53519A6C94}"/>
              </a:ext>
            </a:extLst>
          </p:cNvPr>
          <p:cNvGraphicFramePr>
            <a:graphicFrameLocks noGrp="1"/>
          </p:cNvGraphicFramePr>
          <p:nvPr/>
        </p:nvGraphicFramePr>
        <p:xfrm>
          <a:off x="7420599" y="3361916"/>
          <a:ext cx="3223079" cy="1939473"/>
        </p:xfrm>
        <a:graphic>
          <a:graphicData uri="http://schemas.openxmlformats.org/drawingml/2006/table">
            <a:tbl>
              <a:tblPr firstRow="1" bandRow="1"/>
              <a:tblGrid>
                <a:gridCol w="2070889">
                  <a:extLst>
                    <a:ext uri="{9D8B030D-6E8A-4147-A177-3AD203B41FA5}">
                      <a16:colId xmlns:a16="http://schemas.microsoft.com/office/drawing/2014/main" val="1577698366"/>
                    </a:ext>
                  </a:extLst>
                </a:gridCol>
                <a:gridCol w="1152190">
                  <a:extLst>
                    <a:ext uri="{9D8B030D-6E8A-4147-A177-3AD203B41FA5}">
                      <a16:colId xmlns:a16="http://schemas.microsoft.com/office/drawing/2014/main" val="512195394"/>
                    </a:ext>
                  </a:extLst>
                </a:gridCol>
              </a:tblGrid>
              <a:tr h="281509">
                <a:tc>
                  <a:txBody>
                    <a:bodyPr/>
                    <a:lstStyle>
                      <a:lvl1pPr marL="0" marR="0" indent="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ptos" panose="02110004020202020204"/>
                          <a:sym typeface="Helvetica Neue Light"/>
                        </a:defRPr>
                      </a:lvl1pPr>
                      <a:lvl2pPr marL="0" marR="0" indent="1143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ptos" panose="02110004020202020204"/>
                          <a:sym typeface="Helvetica Neue Light"/>
                        </a:defRPr>
                      </a:lvl2pPr>
                      <a:lvl3pPr marL="0" marR="0" indent="2286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ptos" panose="02110004020202020204"/>
                          <a:sym typeface="Helvetica Neue Light"/>
                        </a:defRPr>
                      </a:lvl3pPr>
                      <a:lvl4pPr marL="0" marR="0" indent="3429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ptos" panose="02110004020202020204"/>
                          <a:sym typeface="Helvetica Neue Light"/>
                        </a:defRPr>
                      </a:lvl4pPr>
                      <a:lvl5pPr marL="0" marR="0" indent="4572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ptos" panose="02110004020202020204"/>
                          <a:sym typeface="Helvetica Neue Light"/>
                        </a:defRPr>
                      </a:lvl5pPr>
                      <a:lvl6pPr marL="0" marR="0" indent="5715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ptos" panose="02110004020202020204"/>
                          <a:sym typeface="Helvetica Neue Light"/>
                        </a:defRPr>
                      </a:lvl6pPr>
                      <a:lvl7pPr marL="0" marR="0" indent="6858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ptos" panose="02110004020202020204"/>
                          <a:sym typeface="Helvetica Neue Light"/>
                        </a:defRPr>
                      </a:lvl7pPr>
                      <a:lvl8pPr marL="0" marR="0" indent="8001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ptos" panose="02110004020202020204"/>
                          <a:sym typeface="Helvetica Neue Light"/>
                        </a:defRPr>
                      </a:lvl8pPr>
                      <a:lvl9pPr marL="0" marR="0" indent="9144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ptos" panose="02110004020202020204"/>
                          <a:sym typeface="Helvetica Neue Light"/>
                        </a:defRPr>
                      </a:lvl9pPr>
                    </a:lstStyle>
                    <a:p>
                      <a:pPr marR="0" algn="l" rtl="0">
                        <a:lnSpc>
                          <a:spcPts val="1100"/>
                        </a:lnSpc>
                        <a:spcBef>
                          <a:spcPts val="0"/>
                        </a:spcBef>
                        <a:spcAft>
                          <a:spcPts val="0"/>
                        </a:spcAft>
                        <a:buClr>
                          <a:srgbClr val="000000"/>
                        </a:buClr>
                        <a:buFont typeface="Arial"/>
                      </a:pPr>
                      <a:r>
                        <a:rPr lang="en-US" sz="1200" b="1" i="0" u="none" strike="noStrike" cap="none">
                          <a:solidFill>
                            <a:schemeClr val="bg1"/>
                          </a:solidFill>
                          <a:latin typeface="Arial Narrow"/>
                          <a:ea typeface="+mn-ea"/>
                          <a:cs typeface="Arial Narrow" panose="020B0604020202020204" pitchFamily="34" charset="0"/>
                          <a:sym typeface="Arial"/>
                        </a:rPr>
                        <a:t>Secondary Endpoints</a:t>
                      </a:r>
                      <a:endParaRPr lang="en-US" sz="900">
                        <a:latin typeface="Arial Narrow"/>
                        <a:sym typeface="Aria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9F9E"/>
                    </a:solidFill>
                  </a:tcPr>
                </a:tc>
                <a:tc>
                  <a:txBody>
                    <a:bodyPr/>
                    <a:lstStyle>
                      <a:lvl1pPr marL="0" marR="0" indent="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ptos" panose="02110004020202020204"/>
                          <a:sym typeface="Helvetica Neue Light"/>
                        </a:defRPr>
                      </a:lvl1pPr>
                      <a:lvl2pPr marL="0" marR="0" indent="1143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ptos" panose="02110004020202020204"/>
                          <a:sym typeface="Helvetica Neue Light"/>
                        </a:defRPr>
                      </a:lvl2pPr>
                      <a:lvl3pPr marL="0" marR="0" indent="2286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ptos" panose="02110004020202020204"/>
                          <a:sym typeface="Helvetica Neue Light"/>
                        </a:defRPr>
                      </a:lvl3pPr>
                      <a:lvl4pPr marL="0" marR="0" indent="3429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ptos" panose="02110004020202020204"/>
                          <a:sym typeface="Helvetica Neue Light"/>
                        </a:defRPr>
                      </a:lvl4pPr>
                      <a:lvl5pPr marL="0" marR="0" indent="4572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ptos" panose="02110004020202020204"/>
                          <a:sym typeface="Helvetica Neue Light"/>
                        </a:defRPr>
                      </a:lvl5pPr>
                      <a:lvl6pPr marL="0" marR="0" indent="5715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ptos" panose="02110004020202020204"/>
                          <a:sym typeface="Helvetica Neue Light"/>
                        </a:defRPr>
                      </a:lvl6pPr>
                      <a:lvl7pPr marL="0" marR="0" indent="6858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ptos" panose="02110004020202020204"/>
                          <a:sym typeface="Helvetica Neue Light"/>
                        </a:defRPr>
                      </a:lvl7pPr>
                      <a:lvl8pPr marL="0" marR="0" indent="8001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ptos" panose="02110004020202020204"/>
                          <a:sym typeface="Helvetica Neue Light"/>
                        </a:defRPr>
                      </a:lvl8pPr>
                      <a:lvl9pPr marL="0" marR="0" indent="914400" algn="ctr" defTabSz="412750" latinLnBrk="0">
                        <a:lnSpc>
                          <a:spcPct val="100000"/>
                        </a:lnSpc>
                        <a:spcBef>
                          <a:spcPts val="0"/>
                        </a:spcBef>
                        <a:spcAft>
                          <a:spcPts val="0"/>
                        </a:spcAft>
                        <a:buClrTx/>
                        <a:buSzTx/>
                        <a:buFontTx/>
                        <a:buNone/>
                        <a:tabLst/>
                        <a:defRPr sz="1200" b="1" i="0" u="none" strike="noStrike" cap="none" spc="0" baseline="0">
                          <a:solidFill>
                            <a:schemeClr val="lt1"/>
                          </a:solidFill>
                          <a:uFillTx/>
                          <a:latin typeface="Aptos" panose="02110004020202020204"/>
                          <a:sym typeface="Helvetica Neue Light"/>
                        </a:defRPr>
                      </a:lvl9pPr>
                    </a:lstStyle>
                    <a:p>
                      <a:pPr marR="0" algn="l" rtl="0">
                        <a:lnSpc>
                          <a:spcPts val="1100"/>
                        </a:lnSpc>
                        <a:spcBef>
                          <a:spcPts val="0"/>
                        </a:spcBef>
                        <a:spcAft>
                          <a:spcPts val="0"/>
                        </a:spcAft>
                        <a:buClr>
                          <a:srgbClr val="000000"/>
                        </a:buClr>
                        <a:buFont typeface="Arial"/>
                      </a:pPr>
                      <a:endParaRPr lang="en-US" sz="1200" b="1" i="0" u="none" strike="noStrike" cap="none" dirty="0">
                        <a:solidFill>
                          <a:schemeClr val="bg1"/>
                        </a:solidFill>
                        <a:latin typeface="Arial Narrow" panose="020B0604020202020204" pitchFamily="34" charset="0"/>
                        <a:ea typeface="+mn-ea"/>
                        <a:cs typeface="Arial Narrow" panose="020B0604020202020204" pitchFamily="34" charset="0"/>
                        <a:sym typeface="Aria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9F9E"/>
                    </a:solidFill>
                  </a:tcPr>
                </a:tc>
                <a:extLst>
                  <a:ext uri="{0D108BD9-81ED-4DB2-BD59-A6C34878D82A}">
                    <a16:rowId xmlns:a16="http://schemas.microsoft.com/office/drawing/2014/main" val="2507050863"/>
                  </a:ext>
                </a:extLst>
              </a:tr>
              <a:tr h="231781">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9pPr>
                    </a:lstStyle>
                    <a:p>
                      <a:pPr marL="0" marR="0" indent="60325" algn="l">
                        <a:lnSpc>
                          <a:spcPct val="107000"/>
                        </a:lnSpc>
                        <a:spcBef>
                          <a:spcPts val="0"/>
                        </a:spcBef>
                        <a:spcAft>
                          <a:spcPts val="0"/>
                        </a:spcAft>
                      </a:pPr>
                      <a:r>
                        <a:rPr lang="en-US" sz="1200" b="1" kern="100">
                          <a:solidFill>
                            <a:srgbClr val="000000"/>
                          </a:solidFill>
                          <a:effectLst/>
                          <a:latin typeface="Arial Narrow"/>
                          <a:ea typeface="Calibri"/>
                          <a:cs typeface="Times New Roman"/>
                        </a:rPr>
                        <a:t>Median </a:t>
                      </a:r>
                      <a:r>
                        <a:rPr lang="en-US" sz="1200" b="1" kern="100" err="1">
                          <a:solidFill>
                            <a:srgbClr val="000000"/>
                          </a:solidFill>
                          <a:effectLst/>
                          <a:latin typeface="Arial Narrow"/>
                          <a:ea typeface="Calibri"/>
                          <a:cs typeface="Times New Roman"/>
                        </a:rPr>
                        <a:t>DOR</a:t>
                      </a:r>
                      <a:r>
                        <a:rPr lang="en-US" sz="1200" b="1" kern="100" baseline="30000" err="1">
                          <a:solidFill>
                            <a:srgbClr val="000000"/>
                          </a:solidFill>
                          <a:effectLst/>
                          <a:latin typeface="Arial Narrow"/>
                          <a:ea typeface="Calibri"/>
                          <a:cs typeface="Times New Roman"/>
                        </a:rPr>
                        <a:t>a</a:t>
                      </a:r>
                      <a:endParaRPr lang="en-US" sz="900">
                        <a:latin typeface="Arial Narrow"/>
                        <a:ea typeface="Calibri"/>
                        <a:cs typeface="Times New Roman"/>
                      </a:endParaRPr>
                    </a:p>
                  </a:txBody>
                  <a:tcPr marL="9525" marR="9525" marT="9525" marB="0" anchor="ctr">
                    <a:lnL w="12700" cmpd="sng">
                      <a:solidFill>
                        <a:sysClr val="window" lastClr="FFFFFF"/>
                      </a:solidFill>
                    </a:lnL>
                    <a:lnR w="12700" cap="flat" cmpd="sng" algn="ctr">
                      <a:solidFill>
                        <a:sysClr val="window" lastClr="FFFFFF">
                          <a:lumMod val="75000"/>
                        </a:sysClr>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rgbClr val="E8E8E8">
                        <a:lumMod val="20000"/>
                        <a:lumOff val="80000"/>
                      </a:srgbClr>
                    </a:solidFill>
                  </a:tcPr>
                </a:tc>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9pPr>
                    </a:lstStyle>
                    <a:p>
                      <a:pPr marL="0" marR="0" algn="ctr">
                        <a:lnSpc>
                          <a:spcPct val="107000"/>
                        </a:lnSpc>
                        <a:spcBef>
                          <a:spcPts val="0"/>
                        </a:spcBef>
                        <a:spcAft>
                          <a:spcPts val="0"/>
                        </a:spcAft>
                      </a:pPr>
                      <a:r>
                        <a:rPr lang="en-US" sz="1200" b="0" kern="100">
                          <a:solidFill>
                            <a:schemeClr val="tx1"/>
                          </a:solidFill>
                          <a:effectLst/>
                          <a:latin typeface="Arial Narrow"/>
                          <a:ea typeface="Calibri"/>
                          <a:cs typeface="Times New Roman"/>
                        </a:rPr>
                        <a:t>n=41</a:t>
                      </a:r>
                    </a:p>
                  </a:txBody>
                  <a:tcPr marL="9525" marR="9525" marT="9525" marB="0" anchor="ctr">
                    <a:lnL w="12700" cap="flat" cmpd="sng" algn="ctr">
                      <a:solidFill>
                        <a:sysClr val="window" lastClr="FFFFFF">
                          <a:lumMod val="75000"/>
                        </a:sysClr>
                      </a:solidFill>
                      <a:prstDash val="solid"/>
                      <a:round/>
                      <a:headEnd type="none" w="med" len="med"/>
                      <a:tailEnd type="none" w="med" len="med"/>
                    </a:lnL>
                    <a:lnR w="12700" cmpd="sng">
                      <a:solidFill>
                        <a:sysClr val="window" lastClr="FFFFFF"/>
                      </a:solidFill>
                    </a:lnR>
                    <a:lnT w="28575" cap="flat" cmpd="sng" algn="ctr">
                      <a:solidFill>
                        <a:sysClr val="windowText" lastClr="000000"/>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rgbClr val="E8E8E8">
                        <a:lumMod val="20000"/>
                        <a:lumOff val="80000"/>
                      </a:srgbClr>
                    </a:solidFill>
                  </a:tcPr>
                </a:tc>
                <a:extLst>
                  <a:ext uri="{0D108BD9-81ED-4DB2-BD59-A6C34878D82A}">
                    <a16:rowId xmlns:a16="http://schemas.microsoft.com/office/drawing/2014/main" val="2401444085"/>
                  </a:ext>
                </a:extLst>
              </a:tr>
              <a:tr h="231781">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9pPr>
                    </a:lstStyle>
                    <a:p>
                      <a:pPr marL="0" marR="0" indent="162560" algn="l">
                        <a:lnSpc>
                          <a:spcPct val="107000"/>
                        </a:lnSpc>
                        <a:spcBef>
                          <a:spcPts val="0"/>
                        </a:spcBef>
                        <a:spcAft>
                          <a:spcPts val="0"/>
                        </a:spcAft>
                      </a:pPr>
                      <a:r>
                        <a:rPr lang="en-US" sz="1200" kern="100">
                          <a:solidFill>
                            <a:srgbClr val="000000"/>
                          </a:solidFill>
                          <a:effectLst/>
                          <a:latin typeface="Arial Narrow"/>
                          <a:ea typeface="Calibri"/>
                          <a:cs typeface="Times New Roman"/>
                        </a:rPr>
                        <a:t>Months (95% CI)</a:t>
                      </a:r>
                      <a:endParaRPr lang="en-US" sz="900">
                        <a:latin typeface="Arial Narrow"/>
                        <a:ea typeface="Calibri"/>
                        <a:cs typeface="Times New Roman"/>
                      </a:endParaRPr>
                    </a:p>
                  </a:txBody>
                  <a:tcPr marL="9525" marR="9525" marT="9525" marB="0" anchor="ctr">
                    <a:lnL w="12700" cmpd="sng">
                      <a:solidFill>
                        <a:sysClr val="window" lastClr="FFFFFF"/>
                      </a:solidFill>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rgbClr val="E8E8E8">
                        <a:lumMod val="20000"/>
                        <a:lumOff val="80000"/>
                      </a:srgbClr>
                    </a:solidFill>
                  </a:tcPr>
                </a:tc>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9pPr>
                    </a:lstStyle>
                    <a:p>
                      <a:pPr marL="0" marR="0" algn="ctr">
                        <a:lnSpc>
                          <a:spcPct val="107000"/>
                        </a:lnSpc>
                        <a:spcBef>
                          <a:spcPts val="0"/>
                        </a:spcBef>
                        <a:spcAft>
                          <a:spcPts val="0"/>
                        </a:spcAft>
                      </a:pPr>
                      <a:r>
                        <a:rPr lang="en-US" sz="1200" kern="100">
                          <a:solidFill>
                            <a:schemeClr val="tx1"/>
                          </a:solidFill>
                          <a:effectLst/>
                          <a:latin typeface="Arial Narrow"/>
                          <a:ea typeface="Calibri"/>
                          <a:cs typeface="Times New Roman"/>
                        </a:rPr>
                        <a:t>8.25 (5.55-10.78)</a:t>
                      </a:r>
                    </a:p>
                  </a:txBody>
                  <a:tcPr marL="9525" marR="9525" marT="9525" marB="0" anchor="ctr">
                    <a:lnL w="12700" cap="flat" cmpd="sng" algn="ctr">
                      <a:solidFill>
                        <a:sysClr val="window" lastClr="FFFFFF">
                          <a:lumMod val="75000"/>
                        </a:sysClr>
                      </a:solidFill>
                      <a:prstDash val="solid"/>
                      <a:round/>
                      <a:headEnd type="none" w="med" len="med"/>
                      <a:tailEnd type="none" w="med" len="med"/>
                    </a:lnL>
                    <a:lnR w="12700" cmpd="sng">
                      <a:solidFill>
                        <a:sysClr val="window" lastClr="FFFFFF"/>
                      </a:solidFill>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rgbClr val="E8E8E8">
                        <a:lumMod val="20000"/>
                        <a:lumOff val="80000"/>
                      </a:srgbClr>
                    </a:solidFill>
                  </a:tcPr>
                </a:tc>
                <a:extLst>
                  <a:ext uri="{0D108BD9-81ED-4DB2-BD59-A6C34878D82A}">
                    <a16:rowId xmlns:a16="http://schemas.microsoft.com/office/drawing/2014/main" val="1256574509"/>
                  </a:ext>
                </a:extLst>
              </a:tr>
              <a:tr h="231781">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9pPr>
                    </a:lstStyle>
                    <a:p>
                      <a:pPr marL="0" marR="0" indent="60325" algn="l">
                        <a:lnSpc>
                          <a:spcPct val="107000"/>
                        </a:lnSpc>
                        <a:spcBef>
                          <a:spcPts val="0"/>
                        </a:spcBef>
                        <a:spcAft>
                          <a:spcPts val="0"/>
                        </a:spcAft>
                      </a:pPr>
                      <a:r>
                        <a:rPr lang="en-US" sz="1200" b="1" kern="100">
                          <a:effectLst/>
                          <a:latin typeface="Arial Narrow"/>
                          <a:ea typeface="Calibri"/>
                          <a:cs typeface="Times New Roman"/>
                        </a:rPr>
                        <a:t>Median PFS</a:t>
                      </a:r>
                      <a:endParaRPr lang="en-US" sz="900">
                        <a:latin typeface="Arial Narrow"/>
                        <a:ea typeface="Calibri"/>
                        <a:cs typeface="Times New Roman"/>
                      </a:endParaRPr>
                    </a:p>
                  </a:txBody>
                  <a:tcPr marL="9525" marR="9525" marT="9525" marB="0" anchor="ctr">
                    <a:lnL w="12700" cmpd="sng">
                      <a:solidFill>
                        <a:sysClr val="window" lastClr="FFFFFF"/>
                      </a:solidFill>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9pPr>
                    </a:lstStyle>
                    <a:p>
                      <a:pPr marL="0" marR="0" algn="ctr">
                        <a:lnSpc>
                          <a:spcPct val="107000"/>
                        </a:lnSpc>
                        <a:spcBef>
                          <a:spcPts val="0"/>
                        </a:spcBef>
                        <a:spcAft>
                          <a:spcPts val="0"/>
                        </a:spcAft>
                      </a:pPr>
                      <a:r>
                        <a:rPr lang="en-US" sz="1200" b="0" kern="100">
                          <a:solidFill>
                            <a:schemeClr val="tx1"/>
                          </a:solidFill>
                          <a:effectLst/>
                          <a:latin typeface="Arial Narrow"/>
                          <a:ea typeface="Calibri"/>
                          <a:cs typeface="Times New Roman"/>
                        </a:rPr>
                        <a:t>N=79</a:t>
                      </a:r>
                    </a:p>
                  </a:txBody>
                  <a:tcPr marL="9525" marR="9525" marT="9525" marB="0" anchor="ctr">
                    <a:lnL w="12700" cap="flat" cmpd="sng" algn="ctr">
                      <a:solidFill>
                        <a:sysClr val="window" lastClr="FFFFFF">
                          <a:lumMod val="75000"/>
                        </a:sysClr>
                      </a:solidFill>
                      <a:prstDash val="solid"/>
                      <a:round/>
                      <a:headEnd type="none" w="med" len="med"/>
                      <a:tailEnd type="none" w="med" len="med"/>
                    </a:lnL>
                    <a:lnR w="12700" cmpd="sng">
                      <a:solidFill>
                        <a:sysClr val="window" lastClr="FFFFFF"/>
                      </a:solidFill>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8742099"/>
                  </a:ext>
                </a:extLst>
              </a:tr>
              <a:tr h="231781">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9pPr>
                    </a:lstStyle>
                    <a:p>
                      <a:pPr marL="0" marR="0" indent="162560" algn="l">
                        <a:lnSpc>
                          <a:spcPct val="107000"/>
                        </a:lnSpc>
                        <a:spcBef>
                          <a:spcPts val="0"/>
                        </a:spcBef>
                        <a:spcAft>
                          <a:spcPts val="0"/>
                        </a:spcAft>
                      </a:pPr>
                      <a:r>
                        <a:rPr lang="en-US" sz="1200" kern="100">
                          <a:effectLst/>
                          <a:latin typeface="Arial Narrow"/>
                          <a:ea typeface="Calibri"/>
                          <a:cs typeface="Times New Roman"/>
                        </a:rPr>
                        <a:t>Months (95% CI)</a:t>
                      </a:r>
                    </a:p>
                  </a:txBody>
                  <a:tcPr marL="9525" marR="9525" marT="9525" marB="0" anchor="ctr">
                    <a:lnL w="12700" cmpd="sng">
                      <a:solidFill>
                        <a:sysClr val="window" lastClr="FFFFFF"/>
                      </a:solidFill>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9pPr>
                    </a:lstStyle>
                    <a:p>
                      <a:pPr marL="0" marR="0" algn="ctr">
                        <a:lnSpc>
                          <a:spcPct val="107000"/>
                        </a:lnSpc>
                        <a:spcBef>
                          <a:spcPts val="0"/>
                        </a:spcBef>
                        <a:spcAft>
                          <a:spcPts val="0"/>
                        </a:spcAft>
                      </a:pPr>
                      <a:r>
                        <a:rPr lang="en-US" sz="1200" kern="100">
                          <a:solidFill>
                            <a:schemeClr val="tx1"/>
                          </a:solidFill>
                          <a:effectLst/>
                          <a:latin typeface="Arial Narrow"/>
                          <a:ea typeface="Calibri"/>
                          <a:cs typeface="Times New Roman"/>
                        </a:rPr>
                        <a:t>6.93 (5.85-9.59)</a:t>
                      </a:r>
                    </a:p>
                  </a:txBody>
                  <a:tcPr marL="9525" marR="9525" marT="9525" marB="0" anchor="ctr">
                    <a:lnL w="12700" cap="flat" cmpd="sng" algn="ctr">
                      <a:solidFill>
                        <a:sysClr val="window" lastClr="FFFFFF">
                          <a:lumMod val="75000"/>
                        </a:sysClr>
                      </a:solidFill>
                      <a:prstDash val="solid"/>
                      <a:round/>
                      <a:headEnd type="none" w="med" len="med"/>
                      <a:tailEnd type="none" w="med" len="med"/>
                    </a:lnL>
                    <a:lnR w="12700" cmpd="sng">
                      <a:solidFill>
                        <a:sysClr val="window" lastClr="FFFFFF"/>
                      </a:solidFill>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8740783"/>
                  </a:ext>
                </a:extLst>
              </a:tr>
              <a:tr h="231781">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9pPr>
                    </a:lstStyle>
                    <a:p>
                      <a:pPr marL="0" marR="0" indent="60325" algn="l">
                        <a:lnSpc>
                          <a:spcPct val="107000"/>
                        </a:lnSpc>
                        <a:spcBef>
                          <a:spcPts val="0"/>
                        </a:spcBef>
                        <a:spcAft>
                          <a:spcPts val="0"/>
                        </a:spcAft>
                      </a:pPr>
                      <a:r>
                        <a:rPr lang="en-US" sz="1200" b="1" kern="100">
                          <a:solidFill>
                            <a:srgbClr val="000000"/>
                          </a:solidFill>
                          <a:effectLst/>
                          <a:latin typeface="Arial Narrow"/>
                          <a:ea typeface="Calibri"/>
                          <a:cs typeface="Times New Roman"/>
                        </a:rPr>
                        <a:t>CA-125 </a:t>
                      </a:r>
                      <a:r>
                        <a:rPr lang="en-US" sz="1200" b="1" kern="100" err="1">
                          <a:solidFill>
                            <a:srgbClr val="000000"/>
                          </a:solidFill>
                          <a:effectLst/>
                          <a:latin typeface="Arial Narrow"/>
                          <a:ea typeface="Calibri"/>
                          <a:cs typeface="Times New Roman"/>
                        </a:rPr>
                        <a:t>response</a:t>
                      </a:r>
                      <a:r>
                        <a:rPr lang="en-US" sz="1200" b="1" kern="100" baseline="30000" err="1">
                          <a:solidFill>
                            <a:srgbClr val="000000"/>
                          </a:solidFill>
                          <a:effectLst/>
                          <a:latin typeface="Arial Narrow"/>
                          <a:ea typeface="Calibri"/>
                          <a:cs typeface="Times New Roman"/>
                        </a:rPr>
                        <a:t>b</a:t>
                      </a:r>
                      <a:endParaRPr lang="en-US" sz="900">
                        <a:latin typeface="Arial Narrow"/>
                        <a:ea typeface="Calibri"/>
                        <a:cs typeface="Times New Roman"/>
                      </a:endParaRPr>
                    </a:p>
                  </a:txBody>
                  <a:tcPr marL="9525" marR="9525" marT="9525" marB="0" anchor="ctr">
                    <a:lnL w="12700" cmpd="sng">
                      <a:solidFill>
                        <a:sysClr val="window" lastClr="FFFFFF"/>
                      </a:solidFill>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rgbClr val="E8E8E8">
                        <a:lumMod val="20000"/>
                        <a:lumOff val="80000"/>
                      </a:srgbClr>
                    </a:solidFill>
                  </a:tcPr>
                </a:tc>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9pPr>
                    </a:lstStyle>
                    <a:p>
                      <a:pPr marL="0" marR="0" algn="ctr">
                        <a:lnSpc>
                          <a:spcPct val="107000"/>
                        </a:lnSpc>
                        <a:spcBef>
                          <a:spcPts val="0"/>
                        </a:spcBef>
                        <a:spcAft>
                          <a:spcPts val="0"/>
                        </a:spcAft>
                      </a:pPr>
                      <a:r>
                        <a:rPr lang="en-US" sz="1200" b="0" kern="100">
                          <a:solidFill>
                            <a:schemeClr val="tx1"/>
                          </a:solidFill>
                          <a:effectLst/>
                          <a:latin typeface="Arial Narrow"/>
                          <a:ea typeface="Calibri"/>
                          <a:cs typeface="Times New Roman"/>
                        </a:rPr>
                        <a:t>n=47</a:t>
                      </a:r>
                    </a:p>
                  </a:txBody>
                  <a:tcPr marL="9525" marR="9525" marT="9525" marB="0" anchor="ctr">
                    <a:lnL w="12700" cap="flat" cmpd="sng" algn="ctr">
                      <a:solidFill>
                        <a:sysClr val="window" lastClr="FFFFFF">
                          <a:lumMod val="75000"/>
                        </a:sysClr>
                      </a:solidFill>
                      <a:prstDash val="solid"/>
                      <a:round/>
                      <a:headEnd type="none" w="med" len="med"/>
                      <a:tailEnd type="none" w="med" len="med"/>
                    </a:lnL>
                    <a:lnR w="12700" cmpd="sng">
                      <a:solidFill>
                        <a:sysClr val="window" lastClr="FFFFFF"/>
                      </a:solidFill>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rgbClr val="E8E8E8">
                        <a:lumMod val="20000"/>
                        <a:lumOff val="80000"/>
                      </a:srgbClr>
                    </a:solidFill>
                  </a:tcPr>
                </a:tc>
                <a:extLst>
                  <a:ext uri="{0D108BD9-81ED-4DB2-BD59-A6C34878D82A}">
                    <a16:rowId xmlns:a16="http://schemas.microsoft.com/office/drawing/2014/main" val="581377680"/>
                  </a:ext>
                </a:extLst>
              </a:tr>
              <a:tr h="231781">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9pPr>
                    </a:lstStyle>
                    <a:p>
                      <a:pPr marL="0" marR="0" indent="276860" algn="l">
                        <a:lnSpc>
                          <a:spcPct val="107000"/>
                        </a:lnSpc>
                        <a:spcBef>
                          <a:spcPts val="0"/>
                        </a:spcBef>
                        <a:spcAft>
                          <a:spcPts val="0"/>
                        </a:spcAft>
                      </a:pPr>
                      <a:r>
                        <a:rPr lang="en-US" sz="1200" kern="100">
                          <a:solidFill>
                            <a:srgbClr val="000000"/>
                          </a:solidFill>
                          <a:effectLst/>
                          <a:latin typeface="Arial Narrow"/>
                          <a:ea typeface="Calibri"/>
                          <a:cs typeface="Times New Roman"/>
                        </a:rPr>
                        <a:t>n (%)</a:t>
                      </a:r>
                      <a:endParaRPr lang="en-US" sz="900">
                        <a:latin typeface="Arial Narrow"/>
                        <a:ea typeface="Calibri"/>
                        <a:cs typeface="Times New Roman"/>
                      </a:endParaRPr>
                    </a:p>
                  </a:txBody>
                  <a:tcPr marL="9525" marR="9525" marT="9525" marB="0" anchor="ctr">
                    <a:lnL w="12700" cmpd="sng">
                      <a:solidFill>
                        <a:sysClr val="window" lastClr="FFFFFF"/>
                      </a:solidFill>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rgbClr val="E8E8E8">
                        <a:lumMod val="20000"/>
                        <a:lumOff val="80000"/>
                      </a:srgbClr>
                    </a:solidFill>
                  </a:tcPr>
                </a:tc>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9pPr>
                    </a:lstStyle>
                    <a:p>
                      <a:pPr marL="0" marR="0" algn="ctr">
                        <a:lnSpc>
                          <a:spcPct val="107000"/>
                        </a:lnSpc>
                        <a:spcBef>
                          <a:spcPts val="0"/>
                        </a:spcBef>
                        <a:spcAft>
                          <a:spcPts val="0"/>
                        </a:spcAft>
                      </a:pPr>
                      <a:r>
                        <a:rPr lang="en-US" sz="1200" kern="100">
                          <a:solidFill>
                            <a:srgbClr val="000000"/>
                          </a:solidFill>
                          <a:effectLst/>
                          <a:latin typeface="Arial Narrow"/>
                          <a:ea typeface="Calibri"/>
                          <a:cs typeface="Times New Roman"/>
                        </a:rPr>
                        <a:t>35 (74.5)</a:t>
                      </a:r>
                      <a:endParaRPr lang="en-US" sz="900">
                        <a:latin typeface="Arial Narrow"/>
                        <a:ea typeface="Calibri"/>
                        <a:cs typeface="Times New Roman"/>
                      </a:endParaRPr>
                    </a:p>
                  </a:txBody>
                  <a:tcPr marL="9525" marR="9525" marT="9525" marB="0" anchor="ctr">
                    <a:lnL w="12700" cap="flat" cmpd="sng" algn="ctr">
                      <a:solidFill>
                        <a:sysClr val="window" lastClr="FFFFFF">
                          <a:lumMod val="75000"/>
                        </a:sysClr>
                      </a:solidFill>
                      <a:prstDash val="solid"/>
                      <a:round/>
                      <a:headEnd type="none" w="med" len="med"/>
                      <a:tailEnd type="none" w="med" len="med"/>
                    </a:lnL>
                    <a:lnR w="12700" cmpd="sng">
                      <a:solidFill>
                        <a:sysClr val="window" lastClr="FFFFFF"/>
                      </a:solidFill>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rgbClr val="E8E8E8">
                        <a:lumMod val="20000"/>
                        <a:lumOff val="80000"/>
                      </a:srgbClr>
                    </a:solidFill>
                  </a:tcPr>
                </a:tc>
                <a:extLst>
                  <a:ext uri="{0D108BD9-81ED-4DB2-BD59-A6C34878D82A}">
                    <a16:rowId xmlns:a16="http://schemas.microsoft.com/office/drawing/2014/main" val="2270082016"/>
                  </a:ext>
                </a:extLst>
              </a:tr>
              <a:tr h="267278">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9pPr>
                    </a:lstStyle>
                    <a:p>
                      <a:pPr marL="274320" marR="0" algn="l">
                        <a:lnSpc>
                          <a:spcPct val="107000"/>
                        </a:lnSpc>
                        <a:spcBef>
                          <a:spcPts val="0"/>
                        </a:spcBef>
                        <a:spcAft>
                          <a:spcPts val="0"/>
                        </a:spcAft>
                      </a:pPr>
                      <a:r>
                        <a:rPr lang="en-US" sz="1200" kern="100">
                          <a:solidFill>
                            <a:srgbClr val="000000"/>
                          </a:solidFill>
                          <a:effectLst/>
                          <a:latin typeface="Arial Narrow"/>
                          <a:ea typeface="Calibri"/>
                          <a:cs typeface="Times New Roman"/>
                        </a:rPr>
                        <a:t>95% CI</a:t>
                      </a:r>
                      <a:endParaRPr lang="en-US" sz="900">
                        <a:latin typeface="Arial Narrow"/>
                        <a:ea typeface="Calibri"/>
                        <a:cs typeface="Times New Roman"/>
                      </a:endParaRPr>
                    </a:p>
                  </a:txBody>
                  <a:tcPr marL="9525" marR="9525" marT="9525" marB="0" anchor="ctr">
                    <a:lnL w="12700" cmpd="sng">
                      <a:solidFill>
                        <a:sysClr val="window" lastClr="FFFFFF"/>
                      </a:solidFill>
                    </a:lnL>
                    <a:lnR w="12700" cap="flat" cmpd="sng" algn="ctr">
                      <a:solidFill>
                        <a:sysClr val="window" lastClr="FFFFFF">
                          <a:lumMod val="75000"/>
                        </a:sysClr>
                      </a:solidFill>
                      <a:prstDash val="solid"/>
                      <a:round/>
                      <a:headEnd type="none" w="med" len="med"/>
                      <a:tailEnd type="none" w="med" len="med"/>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rgbClr val="E8E8E8">
                        <a:lumMod val="20000"/>
                        <a:lumOff val="80000"/>
                      </a:srgbClr>
                    </a:solidFill>
                  </a:tcPr>
                </a:tc>
                <a:tc>
                  <a:txBody>
                    <a:bodyPr/>
                    <a:lst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dk1"/>
                          </a:solidFill>
                          <a:uFillTx/>
                          <a:latin typeface="Aptos" panose="02110004020202020204"/>
                          <a:sym typeface="Helvetica Neue Light"/>
                        </a:defRPr>
                      </a:lvl9pPr>
                    </a:lstStyle>
                    <a:p>
                      <a:pPr marL="0" marR="0" algn="ctr">
                        <a:lnSpc>
                          <a:spcPct val="107000"/>
                        </a:lnSpc>
                        <a:spcBef>
                          <a:spcPts val="0"/>
                        </a:spcBef>
                        <a:spcAft>
                          <a:spcPts val="0"/>
                        </a:spcAft>
                      </a:pPr>
                      <a:r>
                        <a:rPr lang="en-US" sz="1200" kern="10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59.7-86.1</a:t>
                      </a:r>
                      <a:endParaRPr lang="en-US" sz="1200" kern="1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ysClr val="window" lastClr="FFFFFF">
                          <a:lumMod val="75000"/>
                        </a:sysClr>
                      </a:solidFill>
                      <a:prstDash val="solid"/>
                      <a:round/>
                      <a:headEnd type="none" w="med" len="med"/>
                      <a:tailEnd type="none" w="med" len="med"/>
                    </a:lnL>
                    <a:lnR w="12700" cmpd="sng">
                      <a:solidFill>
                        <a:sysClr val="window" lastClr="FFFFFF"/>
                      </a:solidFill>
                    </a:lnR>
                    <a:lnT w="12700" cap="flat" cmpd="sng" algn="ctr">
                      <a:solidFill>
                        <a:sysClr val="window" lastClr="FFFFFF">
                          <a:lumMod val="75000"/>
                        </a:sysClr>
                      </a:solidFill>
                      <a:prstDash val="solid"/>
                      <a:round/>
                      <a:headEnd type="none" w="med" len="med"/>
                      <a:tailEnd type="none" w="med" len="med"/>
                    </a:lnT>
                    <a:lnB w="1270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rgbClr val="E8E8E8">
                        <a:lumMod val="20000"/>
                        <a:lumOff val="80000"/>
                      </a:srgbClr>
                    </a:solidFill>
                  </a:tcPr>
                </a:tc>
                <a:extLst>
                  <a:ext uri="{0D108BD9-81ED-4DB2-BD59-A6C34878D82A}">
                    <a16:rowId xmlns:a16="http://schemas.microsoft.com/office/drawing/2014/main" val="2208920900"/>
                  </a:ext>
                </a:extLst>
              </a:tr>
            </a:tbl>
          </a:graphicData>
        </a:graphic>
      </p:graphicFrame>
      <p:sp>
        <p:nvSpPr>
          <p:cNvPr id="223" name="TextBox 222">
            <a:extLst>
              <a:ext uri="{FF2B5EF4-FFF2-40B4-BE49-F238E27FC236}">
                <a16:creationId xmlns:a16="http://schemas.microsoft.com/office/drawing/2014/main" id="{D3451AEE-5091-B4FD-476E-7EE581816FCC}"/>
              </a:ext>
            </a:extLst>
          </p:cNvPr>
          <p:cNvSpPr txBox="1"/>
          <p:nvPr/>
        </p:nvSpPr>
        <p:spPr>
          <a:xfrm>
            <a:off x="1548322" y="4787011"/>
            <a:ext cx="4986815" cy="561856"/>
          </a:xfrm>
          <a:prstGeom prst="roundRect">
            <a:avLst/>
          </a:prstGeom>
          <a:solidFill>
            <a:srgbClr val="29305A"/>
          </a:solidFill>
        </p:spPr>
        <p:txBody>
          <a:bodyPr wrap="squar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135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rPr>
              <a:t>Median time to response was 1.58 months    </a:t>
            </a:r>
          </a:p>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135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rPr>
              <a:t>Median number of treatment cycles was 9 (range, 1 to 27)</a:t>
            </a:r>
          </a:p>
        </p:txBody>
      </p:sp>
      <p:sp>
        <p:nvSpPr>
          <p:cNvPr id="4" name="TextBox 3">
            <a:extLst>
              <a:ext uri="{FF2B5EF4-FFF2-40B4-BE49-F238E27FC236}">
                <a16:creationId xmlns:a16="http://schemas.microsoft.com/office/drawing/2014/main" id="{95E5CE02-D249-5384-8BB8-186943B5D79D}"/>
              </a:ext>
            </a:extLst>
          </p:cNvPr>
          <p:cNvSpPr txBox="1"/>
          <p:nvPr/>
        </p:nvSpPr>
        <p:spPr>
          <a:xfrm>
            <a:off x="5650829" y="5482171"/>
            <a:ext cx="1253300"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lumMod val="50000"/>
                  </a:srgbClr>
                </a:solidFill>
                <a:effectLst/>
                <a:uLnTx/>
                <a:uFillTx/>
                <a:latin typeface="Arial" charset="0"/>
                <a:ea typeface="+mn-ea"/>
                <a:cs typeface="+mn-cs"/>
              </a:rPr>
              <a:t>NCT05041257</a:t>
            </a:r>
          </a:p>
        </p:txBody>
      </p:sp>
    </p:spTree>
    <p:extLst>
      <p:ext uri="{BB962C8B-B14F-4D97-AF65-F5344CB8AC3E}">
        <p14:creationId xmlns:p14="http://schemas.microsoft.com/office/powerpoint/2010/main" val="15056317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8C723-A8AC-8182-A6E1-B43D6CCC81A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F9C9147-CFA1-8642-B21A-CDBB113F56D4}"/>
              </a:ext>
            </a:extLst>
          </p:cNvPr>
          <p:cNvSpPr>
            <a:spLocks noGrp="1"/>
          </p:cNvSpPr>
          <p:nvPr>
            <p:ph type="body" sz="quarter" idx="12"/>
          </p:nvPr>
        </p:nvSpPr>
        <p:spPr/>
        <p:txBody>
          <a:bodyPr/>
          <a:lstStyle/>
          <a:p>
            <a:r>
              <a:rPr lang="en-US" sz="2700" dirty="0"/>
              <a:t>ORR by Subgroups</a:t>
            </a:r>
          </a:p>
        </p:txBody>
      </p:sp>
      <p:sp>
        <p:nvSpPr>
          <p:cNvPr id="6" name="TextBox 5">
            <a:extLst>
              <a:ext uri="{FF2B5EF4-FFF2-40B4-BE49-F238E27FC236}">
                <a16:creationId xmlns:a16="http://schemas.microsoft.com/office/drawing/2014/main" id="{9534E7CB-3C3D-56CE-0EC5-1AB51E2D1C8C}"/>
              </a:ext>
            </a:extLst>
          </p:cNvPr>
          <p:cNvSpPr txBox="1"/>
          <p:nvPr/>
        </p:nvSpPr>
        <p:spPr>
          <a:xfrm>
            <a:off x="263087" y="5833629"/>
            <a:ext cx="11612962" cy="980233"/>
          </a:xfrm>
          <a:prstGeom prst="rect">
            <a:avLst/>
          </a:prstGeom>
          <a:noFill/>
        </p:spPr>
        <p:txBody>
          <a:bodyPr wrap="square" rtlCol="0">
            <a:noAutofit/>
          </a:bodyPr>
          <a:lstStyle/>
          <a:p>
            <a:pPr marL="0" marR="0" lvl="0" indent="0" algn="l" defTabSz="34289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S PGothic" panose="020B0600070205080204" pitchFamily="34" charset="-128"/>
                <a:cs typeface="Arial" panose="020B0604020202020204" pitchFamily="34" charset="0"/>
              </a:rPr>
              <a:t>Data cutoff: January 17, 2024. ORR presented with 95% CI.</a:t>
            </a:r>
          </a:p>
          <a:p>
            <a:pPr marL="0" marR="0" lvl="0" indent="0" algn="l" defTabSz="34289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dirty="0" err="1">
                <a:ln>
                  <a:noFill/>
                </a:ln>
                <a:solidFill>
                  <a:srgbClr val="FFFFFF">
                    <a:lumMod val="50000"/>
                  </a:srgbClr>
                </a:solidFill>
                <a:effectLst/>
                <a:uLnTx/>
                <a:uFillTx/>
                <a:latin typeface="Arial" panose="020B0604020202020204" pitchFamily="34" charset="0"/>
                <a:ea typeface="MS PGothic" panose="020B0600070205080204" pitchFamily="34" charset="-128"/>
                <a:cs typeface="Arial" panose="020B0604020202020204" pitchFamily="34" charset="0"/>
              </a:rPr>
              <a:t>aIf</a:t>
            </a:r>
            <a:r>
              <a:rPr kumimoji="0" lang="en-US"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S PGothic" panose="020B0600070205080204" pitchFamily="34" charset="-128"/>
                <a:cs typeface="Arial" panose="020B0604020202020204" pitchFamily="34" charset="0"/>
              </a:rPr>
              <a:t> the participant had progression of disease within 30 days after the last dosing of a </a:t>
            </a:r>
            <a:r>
              <a:rPr kumimoji="0" lang="en-US" sz="1000" b="0" i="0" u="none" strike="noStrike" kern="1200" cap="none" spc="0" normalizeH="0" baseline="0" noProof="0" dirty="0" err="1">
                <a:ln>
                  <a:noFill/>
                </a:ln>
                <a:solidFill>
                  <a:srgbClr val="FFFFFF">
                    <a:lumMod val="50000"/>
                  </a:srgbClr>
                </a:solidFill>
                <a:effectLst/>
                <a:uLnTx/>
                <a:uFillTx/>
                <a:latin typeface="Arial" panose="020B0604020202020204" pitchFamily="34" charset="0"/>
                <a:ea typeface="MS PGothic" panose="020B0600070205080204" pitchFamily="34" charset="-128"/>
                <a:cs typeface="Arial" panose="020B0604020202020204" pitchFamily="34" charset="0"/>
              </a:rPr>
              <a:t>PARPi</a:t>
            </a:r>
            <a:r>
              <a:rPr kumimoji="0" lang="en-US"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S PGothic" panose="020B0600070205080204" pitchFamily="34" charset="-128"/>
                <a:cs typeface="Arial" panose="020B0604020202020204" pitchFamily="34" charset="0"/>
              </a:rPr>
              <a:t> or progression was listed as the reason for treatment discontinuation of a </a:t>
            </a:r>
            <a:r>
              <a:rPr kumimoji="0" lang="en-US" sz="1000" b="0" i="0" u="none" strike="noStrike" kern="1200" cap="none" spc="0" normalizeH="0" baseline="0" noProof="0" dirty="0" err="1">
                <a:ln>
                  <a:noFill/>
                </a:ln>
                <a:solidFill>
                  <a:srgbClr val="FFFFFF">
                    <a:lumMod val="50000"/>
                  </a:srgbClr>
                </a:solidFill>
                <a:effectLst/>
                <a:uLnTx/>
                <a:uFillTx/>
                <a:latin typeface="Arial" panose="020B0604020202020204" pitchFamily="34" charset="0"/>
                <a:ea typeface="MS PGothic" panose="020B0600070205080204" pitchFamily="34" charset="-128"/>
                <a:cs typeface="Arial" panose="020B0604020202020204" pitchFamily="34" charset="0"/>
              </a:rPr>
              <a:t>PARPi</a:t>
            </a:r>
            <a:r>
              <a:rPr kumimoji="0" lang="en-US"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S PGothic" panose="020B0600070205080204" pitchFamily="34" charset="-128"/>
                <a:cs typeface="Arial" panose="020B0604020202020204" pitchFamily="34" charset="0"/>
              </a:rPr>
              <a:t>, the participant was defined as having progressive disease on prior </a:t>
            </a:r>
            <a:r>
              <a:rPr kumimoji="0" lang="en-US" sz="1000" b="0" i="0" u="none" strike="noStrike" kern="1200" cap="none" spc="0" normalizeH="0" baseline="0" noProof="0" dirty="0" err="1">
                <a:ln>
                  <a:noFill/>
                </a:ln>
                <a:solidFill>
                  <a:srgbClr val="FFFFFF">
                    <a:lumMod val="50000"/>
                  </a:srgbClr>
                </a:solidFill>
                <a:effectLst/>
                <a:uLnTx/>
                <a:uFillTx/>
                <a:latin typeface="Arial" panose="020B0604020202020204" pitchFamily="34" charset="0"/>
                <a:ea typeface="MS PGothic" panose="020B0600070205080204" pitchFamily="34" charset="-128"/>
                <a:cs typeface="Arial" panose="020B0604020202020204" pitchFamily="34" charset="0"/>
              </a:rPr>
              <a:t>PARPi</a:t>
            </a:r>
            <a:r>
              <a:rPr kumimoji="0" lang="en-US"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S PGothic" panose="020B0600070205080204" pitchFamily="34" charset="-128"/>
                <a:cs typeface="Arial" panose="020B0604020202020204" pitchFamily="34" charset="0"/>
              </a:rPr>
              <a:t> and was included in this category. </a:t>
            </a:r>
            <a:r>
              <a:rPr kumimoji="0" lang="en-US" sz="1000" b="0" i="0" u="none" strike="noStrike" kern="1200" cap="none" spc="0" normalizeH="0" baseline="0" noProof="0" dirty="0" err="1">
                <a:ln>
                  <a:noFill/>
                </a:ln>
                <a:solidFill>
                  <a:srgbClr val="FFFFFF">
                    <a:lumMod val="50000"/>
                  </a:srgbClr>
                </a:solidFill>
                <a:effectLst/>
                <a:uLnTx/>
                <a:uFillTx/>
                <a:latin typeface="Arial" panose="020B0604020202020204" pitchFamily="34" charset="0"/>
                <a:ea typeface="MS PGothic" panose="020B0600070205080204" pitchFamily="34" charset="-128"/>
                <a:cs typeface="Arial" panose="020B0604020202020204" pitchFamily="34" charset="0"/>
              </a:rPr>
              <a:t>bPlatinum</a:t>
            </a:r>
            <a:r>
              <a:rPr kumimoji="0" lang="en-US"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S PGothic" panose="020B0600070205080204" pitchFamily="34" charset="-128"/>
                <a:cs typeface="Arial" panose="020B0604020202020204" pitchFamily="34" charset="0"/>
              </a:rPr>
              <a:t>-free interval is defined as time from last dose of the latest line platinum therapy to the date of disease progression and/or relapse following that line of therapy (time rounded to whole number).</a:t>
            </a:r>
          </a:p>
          <a:p>
            <a:pPr marL="0" marR="0" lvl="0" indent="0" algn="l" defTabSz="34289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S PGothic" panose="020B0600070205080204" pitchFamily="34" charset="-128"/>
                <a:cs typeface="Arial" panose="020B0604020202020204" pitchFamily="34" charset="0"/>
              </a:rPr>
              <a:t>BEV, bevacizumab; BRCA, Breast Cancer gene; CI, confidence interval; </a:t>
            </a:r>
            <a:r>
              <a:rPr kumimoji="0" lang="en-US" sz="1000" b="0" i="0" u="none" strike="noStrike" kern="1200" cap="none" spc="0" normalizeH="0" baseline="0" noProof="0" dirty="0" err="1">
                <a:ln>
                  <a:noFill/>
                </a:ln>
                <a:solidFill>
                  <a:srgbClr val="FFFFFF">
                    <a:lumMod val="50000"/>
                  </a:srgbClr>
                </a:solidFill>
                <a:effectLst/>
                <a:uLnTx/>
                <a:uFillTx/>
                <a:latin typeface="Arial" panose="020B0604020202020204" pitchFamily="34" charset="0"/>
                <a:ea typeface="MS PGothic" panose="020B0600070205080204" pitchFamily="34" charset="-128"/>
                <a:cs typeface="Arial" panose="020B0604020202020204" pitchFamily="34" charset="0"/>
              </a:rPr>
              <a:t>PARPi</a:t>
            </a:r>
            <a:r>
              <a:rPr kumimoji="0" lang="en-US"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S PGothic" panose="020B0600070205080204" pitchFamily="34" charset="-128"/>
                <a:cs typeface="Arial" panose="020B0604020202020204" pitchFamily="34" charset="0"/>
              </a:rPr>
              <a:t>, poly (adenosine diphosphate [ADP]-ribose) polymerase inhibitor; PD, progressive disease; PFI, platinum-free interval; ORR, objective response rate.</a:t>
            </a:r>
          </a:p>
          <a:p>
            <a:pPr marL="0" marR="0" lvl="0" indent="0" algn="l" defTabSz="34289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Alvarez Secord A, et al. Ann Oncol. 2025 Mar;36(3):321-330.</a:t>
            </a:r>
            <a:endParaRPr kumimoji="0" lang="en-US" sz="10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12" name="Group 111">
            <a:extLst>
              <a:ext uri="{FF2B5EF4-FFF2-40B4-BE49-F238E27FC236}">
                <a16:creationId xmlns:a16="http://schemas.microsoft.com/office/drawing/2014/main" id="{817743AA-C66E-4BBA-E202-C2C47F00E526}"/>
              </a:ext>
            </a:extLst>
          </p:cNvPr>
          <p:cNvGrpSpPr/>
          <p:nvPr/>
        </p:nvGrpSpPr>
        <p:grpSpPr>
          <a:xfrm>
            <a:off x="1580403" y="1756795"/>
            <a:ext cx="9083948" cy="3648797"/>
            <a:chOff x="71642" y="889384"/>
            <a:chExt cx="9083948" cy="3648797"/>
          </a:xfrm>
        </p:grpSpPr>
        <p:grpSp>
          <p:nvGrpSpPr>
            <p:cNvPr id="113" name="Group 112">
              <a:extLst>
                <a:ext uri="{FF2B5EF4-FFF2-40B4-BE49-F238E27FC236}">
                  <a16:creationId xmlns:a16="http://schemas.microsoft.com/office/drawing/2014/main" id="{5FC534DD-B2EB-9442-035E-404888A7E986}"/>
                </a:ext>
              </a:extLst>
            </p:cNvPr>
            <p:cNvGrpSpPr/>
            <p:nvPr/>
          </p:nvGrpSpPr>
          <p:grpSpPr>
            <a:xfrm>
              <a:off x="323319" y="889384"/>
              <a:ext cx="2024329" cy="3252953"/>
              <a:chOff x="562784" y="1188684"/>
              <a:chExt cx="2024329" cy="3252953"/>
            </a:xfrm>
          </p:grpSpPr>
          <p:sp>
            <p:nvSpPr>
              <p:cNvPr id="305" name="TextBox 304">
                <a:extLst>
                  <a:ext uri="{FF2B5EF4-FFF2-40B4-BE49-F238E27FC236}">
                    <a16:creationId xmlns:a16="http://schemas.microsoft.com/office/drawing/2014/main" id="{05C5110C-A0CF-C94A-067B-B4F204FC8891}"/>
                  </a:ext>
                </a:extLst>
              </p:cNvPr>
              <p:cNvSpPr txBox="1"/>
              <p:nvPr/>
            </p:nvSpPr>
            <p:spPr>
              <a:xfrm>
                <a:off x="791501" y="4072305"/>
                <a:ext cx="655172"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1 or 2</a:t>
                </a:r>
                <a:b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br>
                <a:endPar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endParaRPr>
              </a:p>
            </p:txBody>
          </p:sp>
          <p:grpSp>
            <p:nvGrpSpPr>
              <p:cNvPr id="306" name="Group 305">
                <a:extLst>
                  <a:ext uri="{FF2B5EF4-FFF2-40B4-BE49-F238E27FC236}">
                    <a16:creationId xmlns:a16="http://schemas.microsoft.com/office/drawing/2014/main" id="{9A5AF468-23DF-0197-13B2-82C20F86B9AE}"/>
                  </a:ext>
                </a:extLst>
              </p:cNvPr>
              <p:cNvGrpSpPr/>
              <p:nvPr/>
            </p:nvGrpSpPr>
            <p:grpSpPr>
              <a:xfrm>
                <a:off x="562784" y="1188684"/>
                <a:ext cx="2024329" cy="3114453"/>
                <a:chOff x="562784" y="1188684"/>
                <a:chExt cx="2024329" cy="3114453"/>
              </a:xfrm>
            </p:grpSpPr>
            <p:sp>
              <p:nvSpPr>
                <p:cNvPr id="307" name="TextBox 306">
                  <a:extLst>
                    <a:ext uri="{FF2B5EF4-FFF2-40B4-BE49-F238E27FC236}">
                      <a16:creationId xmlns:a16="http://schemas.microsoft.com/office/drawing/2014/main" id="{F26E371A-80C9-A097-5C7E-411295A84BDF}"/>
                    </a:ext>
                  </a:extLst>
                </p:cNvPr>
                <p:cNvSpPr txBox="1"/>
                <p:nvPr/>
              </p:nvSpPr>
              <p:spPr>
                <a:xfrm>
                  <a:off x="1269190" y="4072305"/>
                  <a:ext cx="655172" cy="2308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3</a:t>
                  </a:r>
                </a:p>
              </p:txBody>
            </p:sp>
            <p:sp>
              <p:nvSpPr>
                <p:cNvPr id="308" name="TextBox 307">
                  <a:extLst>
                    <a:ext uri="{FF2B5EF4-FFF2-40B4-BE49-F238E27FC236}">
                      <a16:creationId xmlns:a16="http://schemas.microsoft.com/office/drawing/2014/main" id="{2B46E538-B991-9E61-324B-15046F176D03}"/>
                    </a:ext>
                  </a:extLst>
                </p:cNvPr>
                <p:cNvSpPr txBox="1"/>
                <p:nvPr/>
              </p:nvSpPr>
              <p:spPr>
                <a:xfrm>
                  <a:off x="1712414" y="4072305"/>
                  <a:ext cx="655172" cy="2308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≥4</a:t>
                  </a:r>
                </a:p>
              </p:txBody>
            </p:sp>
            <p:grpSp>
              <p:nvGrpSpPr>
                <p:cNvPr id="309" name="Group 308">
                  <a:extLst>
                    <a:ext uri="{FF2B5EF4-FFF2-40B4-BE49-F238E27FC236}">
                      <a16:creationId xmlns:a16="http://schemas.microsoft.com/office/drawing/2014/main" id="{F4C996EB-C275-31F5-D60E-6DD43ED0E59E}"/>
                    </a:ext>
                  </a:extLst>
                </p:cNvPr>
                <p:cNvGrpSpPr/>
                <p:nvPr/>
              </p:nvGrpSpPr>
              <p:grpSpPr>
                <a:xfrm>
                  <a:off x="562784" y="1188684"/>
                  <a:ext cx="2024329" cy="3017520"/>
                  <a:chOff x="-29321" y="2755156"/>
                  <a:chExt cx="2024329" cy="3017520"/>
                </a:xfrm>
              </p:grpSpPr>
              <p:graphicFrame>
                <p:nvGraphicFramePr>
                  <p:cNvPr id="310" name="Chart 309">
                    <a:extLst>
                      <a:ext uri="{FF2B5EF4-FFF2-40B4-BE49-F238E27FC236}">
                        <a16:creationId xmlns:a16="http://schemas.microsoft.com/office/drawing/2014/main" id="{D171F462-A9A4-8DC6-D297-2D78B321F73F}"/>
                      </a:ext>
                    </a:extLst>
                  </p:cNvPr>
                  <p:cNvGraphicFramePr/>
                  <p:nvPr/>
                </p:nvGraphicFramePr>
                <p:xfrm>
                  <a:off x="-29321" y="2755156"/>
                  <a:ext cx="2024329" cy="3017520"/>
                </p:xfrm>
                <a:graphic>
                  <a:graphicData uri="http://schemas.openxmlformats.org/drawingml/2006/chart">
                    <c:chart xmlns:c="http://schemas.openxmlformats.org/drawingml/2006/chart" xmlns:r="http://schemas.openxmlformats.org/officeDocument/2006/relationships" r:id="rId3"/>
                  </a:graphicData>
                </a:graphic>
              </p:graphicFrame>
              <p:sp>
                <p:nvSpPr>
                  <p:cNvPr id="311" name="TextBox 310">
                    <a:extLst>
                      <a:ext uri="{FF2B5EF4-FFF2-40B4-BE49-F238E27FC236}">
                        <a16:creationId xmlns:a16="http://schemas.microsoft.com/office/drawing/2014/main" id="{90BBA49F-E018-8EC2-5248-5570E2354C0C}"/>
                      </a:ext>
                    </a:extLst>
                  </p:cNvPr>
                  <p:cNvSpPr txBox="1"/>
                  <p:nvPr/>
                </p:nvSpPr>
                <p:spPr>
                  <a:xfrm>
                    <a:off x="596179" y="3903626"/>
                    <a:ext cx="816984"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rial Narrow" panose="020B0606020202030204" pitchFamily="34" charset="0"/>
                        <a:ea typeface="+mn-ea"/>
                        <a:cs typeface="+mn-cs"/>
                      </a:rPr>
                      <a:t>50.0%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lumMod val="65000"/>
                            <a:lumOff val="35000"/>
                          </a:prstClr>
                        </a:solidFill>
                        <a:effectLst/>
                        <a:uLnTx/>
                        <a:uFillTx/>
                        <a:latin typeface="Arial Narrow" panose="020B0606020202030204" pitchFamily="34" charset="0"/>
                        <a:ea typeface="+mn-ea"/>
                        <a:cs typeface="+mn-cs"/>
                      </a:rPr>
                      <a:t>(29.1-70.9)</a:t>
                    </a:r>
                  </a:p>
                </p:txBody>
              </p:sp>
              <p:sp>
                <p:nvSpPr>
                  <p:cNvPr id="312" name="TextBox 311">
                    <a:extLst>
                      <a:ext uri="{FF2B5EF4-FFF2-40B4-BE49-F238E27FC236}">
                        <a16:creationId xmlns:a16="http://schemas.microsoft.com/office/drawing/2014/main" id="{3C76920A-CBD9-8E9C-CAE0-884D4FE7AE95}"/>
                      </a:ext>
                    </a:extLst>
                  </p:cNvPr>
                  <p:cNvSpPr txBox="1"/>
                  <p:nvPr/>
                </p:nvSpPr>
                <p:spPr>
                  <a:xfrm>
                    <a:off x="118490" y="3770290"/>
                    <a:ext cx="816984"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rial Narrow" panose="020B0606020202030204" pitchFamily="34" charset="0"/>
                        <a:ea typeface="+mn-ea"/>
                        <a:cs typeface="+mn-cs"/>
                      </a:rPr>
                      <a:t>55.1%</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lumMod val="65000"/>
                            <a:lumOff val="35000"/>
                          </a:prstClr>
                        </a:solidFill>
                        <a:effectLst/>
                        <a:uLnTx/>
                        <a:uFillTx/>
                        <a:latin typeface="Arial Narrow" panose="020B0606020202030204" pitchFamily="34" charset="0"/>
                        <a:ea typeface="+mn-ea"/>
                        <a:cs typeface="+mn-cs"/>
                      </a:rPr>
                      <a:t>(40.2-69.3)</a:t>
                    </a:r>
                  </a:p>
                </p:txBody>
              </p:sp>
              <p:sp>
                <p:nvSpPr>
                  <p:cNvPr id="313" name="TextBox 312">
                    <a:extLst>
                      <a:ext uri="{FF2B5EF4-FFF2-40B4-BE49-F238E27FC236}">
                        <a16:creationId xmlns:a16="http://schemas.microsoft.com/office/drawing/2014/main" id="{C9022645-0913-BB4E-C60E-65DA2931C85C}"/>
                      </a:ext>
                    </a:extLst>
                  </p:cNvPr>
                  <p:cNvSpPr txBox="1"/>
                  <p:nvPr/>
                </p:nvSpPr>
                <p:spPr>
                  <a:xfrm>
                    <a:off x="1039403" y="4379340"/>
                    <a:ext cx="816984"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rial Narrow" panose="020B0606020202030204" pitchFamily="34" charset="0"/>
                        <a:ea typeface="+mn-ea"/>
                        <a:cs typeface="+mn-cs"/>
                      </a:rPr>
                      <a:t>33.3%</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lumMod val="65000"/>
                            <a:lumOff val="35000"/>
                          </a:prstClr>
                        </a:solidFill>
                        <a:effectLst/>
                        <a:uLnTx/>
                        <a:uFillTx/>
                        <a:latin typeface="Arial Narrow" panose="020B0606020202030204" pitchFamily="34" charset="0"/>
                        <a:ea typeface="+mn-ea"/>
                        <a:cs typeface="+mn-cs"/>
                      </a:rPr>
                      <a:t>(4.3-77.7)</a:t>
                    </a:r>
                  </a:p>
                </p:txBody>
              </p:sp>
              <p:sp>
                <p:nvSpPr>
                  <p:cNvPr id="314" name="TextBox 313">
                    <a:extLst>
                      <a:ext uri="{FF2B5EF4-FFF2-40B4-BE49-F238E27FC236}">
                        <a16:creationId xmlns:a16="http://schemas.microsoft.com/office/drawing/2014/main" id="{D9E1924F-9DFF-2382-7E21-3FA1BEBBF20B}"/>
                      </a:ext>
                    </a:extLst>
                  </p:cNvPr>
                  <p:cNvSpPr txBox="1"/>
                  <p:nvPr/>
                </p:nvSpPr>
                <p:spPr>
                  <a:xfrm>
                    <a:off x="249742" y="5421499"/>
                    <a:ext cx="539491" cy="21544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white"/>
                        </a:solidFill>
                        <a:effectLst/>
                        <a:uLnTx/>
                        <a:uFillTx/>
                        <a:latin typeface="Arial Narrow" panose="020B0606020202030204" pitchFamily="34" charset="0"/>
                        <a:ea typeface="+mn-ea"/>
                        <a:cs typeface="+mn-cs"/>
                      </a:rPr>
                      <a:t>(n=49)</a:t>
                    </a:r>
                  </a:p>
                </p:txBody>
              </p:sp>
              <p:sp>
                <p:nvSpPr>
                  <p:cNvPr id="315" name="TextBox 314">
                    <a:extLst>
                      <a:ext uri="{FF2B5EF4-FFF2-40B4-BE49-F238E27FC236}">
                        <a16:creationId xmlns:a16="http://schemas.microsoft.com/office/drawing/2014/main" id="{CD1F10E6-D5DB-1D77-BE4C-19B55E416D09}"/>
                      </a:ext>
                    </a:extLst>
                  </p:cNvPr>
                  <p:cNvSpPr txBox="1"/>
                  <p:nvPr/>
                </p:nvSpPr>
                <p:spPr>
                  <a:xfrm>
                    <a:off x="712441" y="5421499"/>
                    <a:ext cx="539491" cy="21544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white"/>
                        </a:solidFill>
                        <a:effectLst/>
                        <a:uLnTx/>
                        <a:uFillTx/>
                        <a:latin typeface="Arial Narrow" panose="020B0606020202030204" pitchFamily="34" charset="0"/>
                        <a:ea typeface="+mn-ea"/>
                        <a:cs typeface="+mn-cs"/>
                      </a:rPr>
                      <a:t>(n=24)</a:t>
                    </a:r>
                  </a:p>
                </p:txBody>
              </p:sp>
              <p:sp>
                <p:nvSpPr>
                  <p:cNvPr id="316" name="TextBox 315">
                    <a:extLst>
                      <a:ext uri="{FF2B5EF4-FFF2-40B4-BE49-F238E27FC236}">
                        <a16:creationId xmlns:a16="http://schemas.microsoft.com/office/drawing/2014/main" id="{9C85C34B-B6F3-9C13-1E34-180162B17A6A}"/>
                      </a:ext>
                    </a:extLst>
                  </p:cNvPr>
                  <p:cNvSpPr txBox="1"/>
                  <p:nvPr/>
                </p:nvSpPr>
                <p:spPr>
                  <a:xfrm>
                    <a:off x="1163160" y="5421499"/>
                    <a:ext cx="539491" cy="21544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white"/>
                        </a:solidFill>
                        <a:effectLst/>
                        <a:uLnTx/>
                        <a:uFillTx/>
                        <a:latin typeface="Arial Narrow" panose="020B0606020202030204" pitchFamily="34" charset="0"/>
                        <a:ea typeface="+mn-ea"/>
                        <a:cs typeface="+mn-cs"/>
                      </a:rPr>
                      <a:t>(n=6)</a:t>
                    </a:r>
                  </a:p>
                </p:txBody>
              </p:sp>
            </p:grpSp>
          </p:grpSp>
        </p:grpSp>
        <p:sp>
          <p:nvSpPr>
            <p:cNvPr id="224" name="TextBox 223">
              <a:extLst>
                <a:ext uri="{FF2B5EF4-FFF2-40B4-BE49-F238E27FC236}">
                  <a16:creationId xmlns:a16="http://schemas.microsoft.com/office/drawing/2014/main" id="{E4C571D5-0768-3974-D859-289CB4EAA616}"/>
                </a:ext>
              </a:extLst>
            </p:cNvPr>
            <p:cNvSpPr txBox="1"/>
            <p:nvPr/>
          </p:nvSpPr>
          <p:spPr>
            <a:xfrm rot="16200000">
              <a:off x="-478966" y="2265249"/>
              <a:ext cx="1355132" cy="25391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solidFill>
                  <a:effectLst/>
                  <a:uLnTx/>
                  <a:uFillTx/>
                  <a:latin typeface="Aptos" panose="02110004020202020204"/>
                  <a:ea typeface="+mn-ea"/>
                  <a:cs typeface="+mn-cs"/>
                </a:rPr>
                <a:t>ORR</a:t>
              </a:r>
            </a:p>
          </p:txBody>
        </p:sp>
        <p:grpSp>
          <p:nvGrpSpPr>
            <p:cNvPr id="225" name="Group 224">
              <a:extLst>
                <a:ext uri="{FF2B5EF4-FFF2-40B4-BE49-F238E27FC236}">
                  <a16:creationId xmlns:a16="http://schemas.microsoft.com/office/drawing/2014/main" id="{3EE06AF3-9502-ACBD-A880-3F26D202E18E}"/>
                </a:ext>
              </a:extLst>
            </p:cNvPr>
            <p:cNvGrpSpPr/>
            <p:nvPr/>
          </p:nvGrpSpPr>
          <p:grpSpPr>
            <a:xfrm>
              <a:off x="547523" y="4076940"/>
              <a:ext cx="1544376" cy="430887"/>
              <a:chOff x="532283" y="4046460"/>
              <a:chExt cx="1544376" cy="430887"/>
            </a:xfrm>
          </p:grpSpPr>
          <p:sp>
            <p:nvSpPr>
              <p:cNvPr id="304" name="TextBox 303">
                <a:extLst>
                  <a:ext uri="{FF2B5EF4-FFF2-40B4-BE49-F238E27FC236}">
                    <a16:creationId xmlns:a16="http://schemas.microsoft.com/office/drawing/2014/main" id="{DE09CECA-E40C-CBF0-A437-48D1403B1E42}"/>
                  </a:ext>
                </a:extLst>
              </p:cNvPr>
              <p:cNvSpPr txBox="1"/>
              <p:nvPr/>
            </p:nvSpPr>
            <p:spPr>
              <a:xfrm>
                <a:off x="532283" y="4046460"/>
                <a:ext cx="1544376" cy="43088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Arial Narrow" panose="020B0606020202030204" pitchFamily="34" charset="0"/>
                    <a:ea typeface="+mn-ea"/>
                    <a:cs typeface="+mn-cs"/>
                  </a:rPr>
                  <a:t>No. Prior Lines </a:t>
                </a:r>
                <a:br>
                  <a:rPr kumimoji="0" lang="en-US" sz="1100" b="1" i="0" u="none" strike="noStrike" kern="0" cap="none" spc="0" normalizeH="0" baseline="0" noProof="0">
                    <a:ln>
                      <a:noFill/>
                    </a:ln>
                    <a:solidFill>
                      <a:prstClr val="black"/>
                    </a:solidFill>
                    <a:effectLst/>
                    <a:uLnTx/>
                    <a:uFillTx/>
                    <a:latin typeface="Arial Narrow" panose="020B0606020202030204" pitchFamily="34" charset="0"/>
                    <a:ea typeface="+mn-ea"/>
                    <a:cs typeface="+mn-cs"/>
                  </a:rPr>
                </a:br>
                <a:r>
                  <a:rPr kumimoji="0" lang="en-US" sz="1100" b="1" i="0" u="none" strike="noStrike" kern="0" cap="none" spc="0" normalizeH="0" baseline="0" noProof="0">
                    <a:ln>
                      <a:noFill/>
                    </a:ln>
                    <a:solidFill>
                      <a:prstClr val="black"/>
                    </a:solidFill>
                    <a:effectLst/>
                    <a:uLnTx/>
                    <a:uFillTx/>
                    <a:latin typeface="Arial Narrow" panose="020B0606020202030204" pitchFamily="34" charset="0"/>
                    <a:ea typeface="+mn-ea"/>
                    <a:cs typeface="+mn-cs"/>
                  </a:rPr>
                  <a:t>of Therapy</a:t>
                </a:r>
              </a:p>
            </p:txBody>
          </p:sp>
          <p:cxnSp>
            <p:nvCxnSpPr>
              <p:cNvPr id="302" name="Straight Connector 301">
                <a:extLst>
                  <a:ext uri="{FF2B5EF4-FFF2-40B4-BE49-F238E27FC236}">
                    <a16:creationId xmlns:a16="http://schemas.microsoft.com/office/drawing/2014/main" id="{AE04FCC9-92CA-EC9D-B652-925429A53437}"/>
                  </a:ext>
                </a:extLst>
              </p:cNvPr>
              <p:cNvCxnSpPr>
                <a:cxnSpLocks/>
              </p:cNvCxnSpPr>
              <p:nvPr/>
            </p:nvCxnSpPr>
            <p:spPr>
              <a:xfrm>
                <a:off x="671473" y="4091804"/>
                <a:ext cx="1259174" cy="0"/>
              </a:xfrm>
              <a:prstGeom prst="line">
                <a:avLst/>
              </a:prstGeom>
              <a:noFill/>
              <a:ln w="12700" cap="flat" cmpd="sng" algn="ctr">
                <a:solidFill>
                  <a:sysClr val="windowText" lastClr="000000"/>
                </a:solidFill>
                <a:prstDash val="solid"/>
                <a:miter lim="800000"/>
              </a:ln>
              <a:effectLst/>
            </p:spPr>
          </p:cxnSp>
        </p:grpSp>
        <p:grpSp>
          <p:nvGrpSpPr>
            <p:cNvPr id="226" name="Group 225">
              <a:extLst>
                <a:ext uri="{FF2B5EF4-FFF2-40B4-BE49-F238E27FC236}">
                  <a16:creationId xmlns:a16="http://schemas.microsoft.com/office/drawing/2014/main" id="{C5DC0710-16DC-1849-2841-A545138FC6B1}"/>
                </a:ext>
              </a:extLst>
            </p:cNvPr>
            <p:cNvGrpSpPr/>
            <p:nvPr/>
          </p:nvGrpSpPr>
          <p:grpSpPr>
            <a:xfrm>
              <a:off x="2087885" y="893019"/>
              <a:ext cx="1398033" cy="3468390"/>
              <a:chOff x="2072645" y="854919"/>
              <a:chExt cx="1398033" cy="3468390"/>
            </a:xfrm>
          </p:grpSpPr>
          <p:grpSp>
            <p:nvGrpSpPr>
              <p:cNvPr id="289" name="Group 288">
                <a:extLst>
                  <a:ext uri="{FF2B5EF4-FFF2-40B4-BE49-F238E27FC236}">
                    <a16:creationId xmlns:a16="http://schemas.microsoft.com/office/drawing/2014/main" id="{2D31FAC4-6D9D-ACA9-0A7B-68C2C1950542}"/>
                  </a:ext>
                </a:extLst>
              </p:cNvPr>
              <p:cNvGrpSpPr/>
              <p:nvPr/>
            </p:nvGrpSpPr>
            <p:grpSpPr>
              <a:xfrm>
                <a:off x="2072645" y="854919"/>
                <a:ext cx="1398033" cy="3468390"/>
                <a:chOff x="2072645" y="1184699"/>
                <a:chExt cx="1398033" cy="3468390"/>
              </a:xfrm>
            </p:grpSpPr>
            <p:grpSp>
              <p:nvGrpSpPr>
                <p:cNvPr id="291" name="Group 290">
                  <a:extLst>
                    <a:ext uri="{FF2B5EF4-FFF2-40B4-BE49-F238E27FC236}">
                      <a16:creationId xmlns:a16="http://schemas.microsoft.com/office/drawing/2014/main" id="{C5E1DEEC-3B6B-594C-66D2-656ECEAB94FD}"/>
                    </a:ext>
                  </a:extLst>
                </p:cNvPr>
                <p:cNvGrpSpPr/>
                <p:nvPr/>
              </p:nvGrpSpPr>
              <p:grpSpPr>
                <a:xfrm>
                  <a:off x="2075343" y="1184699"/>
                  <a:ext cx="1395335" cy="3258041"/>
                  <a:chOff x="2430259" y="1184699"/>
                  <a:chExt cx="1395335" cy="3258041"/>
                </a:xfrm>
              </p:grpSpPr>
              <p:grpSp>
                <p:nvGrpSpPr>
                  <p:cNvPr id="293" name="Group 292">
                    <a:extLst>
                      <a:ext uri="{FF2B5EF4-FFF2-40B4-BE49-F238E27FC236}">
                        <a16:creationId xmlns:a16="http://schemas.microsoft.com/office/drawing/2014/main" id="{19076D78-90CA-F32B-44CC-1C3644088A78}"/>
                      </a:ext>
                    </a:extLst>
                  </p:cNvPr>
                  <p:cNvGrpSpPr/>
                  <p:nvPr/>
                </p:nvGrpSpPr>
                <p:grpSpPr>
                  <a:xfrm>
                    <a:off x="2430259" y="1184699"/>
                    <a:ext cx="1395335" cy="3017520"/>
                    <a:chOff x="2610139" y="1184699"/>
                    <a:chExt cx="1395335" cy="3017520"/>
                  </a:xfrm>
                </p:grpSpPr>
                <p:graphicFrame>
                  <p:nvGraphicFramePr>
                    <p:cNvPr id="296" name="Chart 295">
                      <a:extLst>
                        <a:ext uri="{FF2B5EF4-FFF2-40B4-BE49-F238E27FC236}">
                          <a16:creationId xmlns:a16="http://schemas.microsoft.com/office/drawing/2014/main" id="{BB29AB69-10EB-7D4C-708B-933A949C5D43}"/>
                        </a:ext>
                      </a:extLst>
                    </p:cNvPr>
                    <p:cNvGraphicFramePr/>
                    <p:nvPr/>
                  </p:nvGraphicFramePr>
                  <p:xfrm>
                    <a:off x="2610139" y="1184699"/>
                    <a:ext cx="1395335" cy="3017520"/>
                  </p:xfrm>
                  <a:graphic>
                    <a:graphicData uri="http://schemas.openxmlformats.org/drawingml/2006/chart">
                      <c:chart xmlns:c="http://schemas.openxmlformats.org/drawingml/2006/chart" xmlns:r="http://schemas.openxmlformats.org/officeDocument/2006/relationships" r:id="rId4"/>
                    </a:graphicData>
                  </a:graphic>
                </p:graphicFrame>
                <p:sp>
                  <p:nvSpPr>
                    <p:cNvPr id="297" name="TextBox 296">
                      <a:extLst>
                        <a:ext uri="{FF2B5EF4-FFF2-40B4-BE49-F238E27FC236}">
                          <a16:creationId xmlns:a16="http://schemas.microsoft.com/office/drawing/2014/main" id="{1E86DB50-3C49-C3E6-2EE9-86ABE5B307A0}"/>
                        </a:ext>
                      </a:extLst>
                    </p:cNvPr>
                    <p:cNvSpPr txBox="1"/>
                    <p:nvPr/>
                  </p:nvSpPr>
                  <p:spPr>
                    <a:xfrm>
                      <a:off x="2667430" y="1735738"/>
                      <a:ext cx="816984"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rial Narrow" panose="020B0606020202030204" pitchFamily="34" charset="0"/>
                          <a:ea typeface="+mn-ea"/>
                          <a:cs typeface="+mn-cs"/>
                        </a:rPr>
                        <a:t>72.7%</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lumMod val="65000"/>
                              <a:lumOff val="35000"/>
                            </a:prstClr>
                          </a:solidFill>
                          <a:effectLst/>
                          <a:uLnTx/>
                          <a:uFillTx/>
                          <a:latin typeface="Arial Narrow" panose="020B0606020202030204" pitchFamily="34" charset="0"/>
                          <a:ea typeface="+mn-ea"/>
                          <a:cs typeface="+mn-cs"/>
                        </a:rPr>
                        <a:t>(49.8-89.3)</a:t>
                      </a:r>
                    </a:p>
                  </p:txBody>
                </p:sp>
                <p:sp>
                  <p:nvSpPr>
                    <p:cNvPr id="298" name="TextBox 297">
                      <a:extLst>
                        <a:ext uri="{FF2B5EF4-FFF2-40B4-BE49-F238E27FC236}">
                          <a16:creationId xmlns:a16="http://schemas.microsoft.com/office/drawing/2014/main" id="{3987B34A-2DF3-16C9-7831-B3FF867B304D}"/>
                        </a:ext>
                      </a:extLst>
                    </p:cNvPr>
                    <p:cNvSpPr txBox="1"/>
                    <p:nvPr/>
                  </p:nvSpPr>
                  <p:spPr>
                    <a:xfrm>
                      <a:off x="3128996" y="2521820"/>
                      <a:ext cx="816984"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rial Narrow" panose="020B0606020202030204" pitchFamily="34" charset="0"/>
                          <a:ea typeface="+mn-ea"/>
                          <a:cs typeface="+mn-cs"/>
                        </a:rPr>
                        <a:t>43.9%</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lumMod val="65000"/>
                              <a:lumOff val="35000"/>
                            </a:prstClr>
                          </a:solidFill>
                          <a:effectLst/>
                          <a:uLnTx/>
                          <a:uFillTx/>
                          <a:latin typeface="Arial Narrow" panose="020B0606020202030204" pitchFamily="34" charset="0"/>
                          <a:ea typeface="+mn-ea"/>
                          <a:cs typeface="+mn-cs"/>
                        </a:rPr>
                        <a:t>(30.7-57.6)</a:t>
                      </a:r>
                    </a:p>
                  </p:txBody>
                </p:sp>
                <p:sp>
                  <p:nvSpPr>
                    <p:cNvPr id="299" name="TextBox 298">
                      <a:extLst>
                        <a:ext uri="{FF2B5EF4-FFF2-40B4-BE49-F238E27FC236}">
                          <a16:creationId xmlns:a16="http://schemas.microsoft.com/office/drawing/2014/main" id="{7F2A421B-B61C-9AB0-3229-87A79755AC88}"/>
                        </a:ext>
                      </a:extLst>
                    </p:cNvPr>
                    <p:cNvSpPr txBox="1"/>
                    <p:nvPr/>
                  </p:nvSpPr>
                  <p:spPr>
                    <a:xfrm>
                      <a:off x="2806177" y="3841743"/>
                      <a:ext cx="539491" cy="21544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white"/>
                          </a:solidFill>
                          <a:effectLst/>
                          <a:uLnTx/>
                          <a:uFillTx/>
                          <a:latin typeface="Arial Narrow" panose="020B0606020202030204" pitchFamily="34" charset="0"/>
                          <a:ea typeface="+mn-ea"/>
                          <a:cs typeface="+mn-cs"/>
                        </a:rPr>
                        <a:t>(n=22)</a:t>
                      </a:r>
                    </a:p>
                  </p:txBody>
                </p:sp>
                <p:sp>
                  <p:nvSpPr>
                    <p:cNvPr id="300" name="TextBox 299">
                      <a:extLst>
                        <a:ext uri="{FF2B5EF4-FFF2-40B4-BE49-F238E27FC236}">
                          <a16:creationId xmlns:a16="http://schemas.microsoft.com/office/drawing/2014/main" id="{9446B6C7-971A-7DEA-948D-F977EFE6C750}"/>
                        </a:ext>
                      </a:extLst>
                    </p:cNvPr>
                    <p:cNvSpPr txBox="1"/>
                    <p:nvPr/>
                  </p:nvSpPr>
                  <p:spPr>
                    <a:xfrm>
                      <a:off x="3267743" y="3841743"/>
                      <a:ext cx="539491" cy="21544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white"/>
                          </a:solidFill>
                          <a:effectLst/>
                          <a:uLnTx/>
                          <a:uFillTx/>
                          <a:latin typeface="Arial Narrow" panose="020B0606020202030204" pitchFamily="34" charset="0"/>
                          <a:ea typeface="+mn-ea"/>
                          <a:cs typeface="+mn-cs"/>
                        </a:rPr>
                        <a:t>(n=57)</a:t>
                      </a:r>
                    </a:p>
                  </p:txBody>
                </p:sp>
              </p:grpSp>
              <p:sp>
                <p:nvSpPr>
                  <p:cNvPr id="294" name="TextBox 293">
                    <a:extLst>
                      <a:ext uri="{FF2B5EF4-FFF2-40B4-BE49-F238E27FC236}">
                        <a16:creationId xmlns:a16="http://schemas.microsoft.com/office/drawing/2014/main" id="{D2069069-74DA-8513-C5FB-95A6363877B5}"/>
                      </a:ext>
                    </a:extLst>
                  </p:cNvPr>
                  <p:cNvSpPr txBox="1"/>
                  <p:nvPr/>
                </p:nvSpPr>
                <p:spPr>
                  <a:xfrm>
                    <a:off x="2568456" y="4073408"/>
                    <a:ext cx="655172" cy="2308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Positive</a:t>
                    </a:r>
                  </a:p>
                </p:txBody>
              </p:sp>
              <p:sp>
                <p:nvSpPr>
                  <p:cNvPr id="295" name="TextBox 294">
                    <a:extLst>
                      <a:ext uri="{FF2B5EF4-FFF2-40B4-BE49-F238E27FC236}">
                        <a16:creationId xmlns:a16="http://schemas.microsoft.com/office/drawing/2014/main" id="{0052B457-AD7C-9694-053A-DFDE9FB3DE20}"/>
                      </a:ext>
                    </a:extLst>
                  </p:cNvPr>
                  <p:cNvSpPr txBox="1"/>
                  <p:nvPr/>
                </p:nvSpPr>
                <p:spPr>
                  <a:xfrm>
                    <a:off x="3030022" y="4073408"/>
                    <a:ext cx="655172"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Negative/</a:t>
                    </a:r>
                    <a:b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b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Unknown</a:t>
                    </a:r>
                  </a:p>
                </p:txBody>
              </p:sp>
            </p:grpSp>
            <p:sp>
              <p:nvSpPr>
                <p:cNvPr id="292" name="TextBox 291">
                  <a:extLst>
                    <a:ext uri="{FF2B5EF4-FFF2-40B4-BE49-F238E27FC236}">
                      <a16:creationId xmlns:a16="http://schemas.microsoft.com/office/drawing/2014/main" id="{212B8C25-79A1-7813-D18C-C5529DBFE17D}"/>
                    </a:ext>
                  </a:extLst>
                </p:cNvPr>
                <p:cNvSpPr txBox="1"/>
                <p:nvPr/>
              </p:nvSpPr>
              <p:spPr>
                <a:xfrm>
                  <a:off x="2072645" y="4391479"/>
                  <a:ext cx="1381228" cy="26161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1" i="1" u="none" strike="noStrike" kern="0" cap="none" spc="0" normalizeH="0" baseline="0" noProof="0">
                      <a:ln>
                        <a:noFill/>
                      </a:ln>
                      <a:solidFill>
                        <a:prstClr val="black"/>
                      </a:solidFill>
                      <a:effectLst/>
                      <a:uLnTx/>
                      <a:uFillTx/>
                      <a:latin typeface="Arial Narrow" panose="020B0606020202030204" pitchFamily="34" charset="0"/>
                      <a:ea typeface="+mn-ea"/>
                      <a:cs typeface="+mn-cs"/>
                    </a:rPr>
                    <a:t>BRCA</a:t>
                  </a:r>
                  <a:r>
                    <a:rPr kumimoji="0" lang="en-US" sz="1100" b="1" i="0" u="none" strike="noStrike" kern="0" cap="none" spc="0" normalizeH="0" baseline="0" noProof="0">
                      <a:ln>
                        <a:noFill/>
                      </a:ln>
                      <a:solidFill>
                        <a:prstClr val="black"/>
                      </a:solidFill>
                      <a:effectLst/>
                      <a:uLnTx/>
                      <a:uFillTx/>
                      <a:latin typeface="Arial Narrow" panose="020B0606020202030204" pitchFamily="34" charset="0"/>
                      <a:ea typeface="+mn-ea"/>
                      <a:cs typeface="+mn-cs"/>
                    </a:rPr>
                    <a:t> Mutation</a:t>
                  </a:r>
                </a:p>
              </p:txBody>
            </p:sp>
          </p:grpSp>
          <p:cxnSp>
            <p:nvCxnSpPr>
              <p:cNvPr id="290" name="Straight Connector 289">
                <a:extLst>
                  <a:ext uri="{FF2B5EF4-FFF2-40B4-BE49-F238E27FC236}">
                    <a16:creationId xmlns:a16="http://schemas.microsoft.com/office/drawing/2014/main" id="{1B7B026F-DD7E-3E0D-4227-BBAEB36B6A2B}"/>
                  </a:ext>
                </a:extLst>
              </p:cNvPr>
              <p:cNvCxnSpPr>
                <a:cxnSpLocks/>
              </p:cNvCxnSpPr>
              <p:nvPr/>
            </p:nvCxnSpPr>
            <p:spPr>
              <a:xfrm>
                <a:off x="2360364" y="4086684"/>
                <a:ext cx="822960" cy="0"/>
              </a:xfrm>
              <a:prstGeom prst="line">
                <a:avLst/>
              </a:prstGeom>
              <a:noFill/>
              <a:ln w="12700" cap="flat" cmpd="sng" algn="ctr">
                <a:solidFill>
                  <a:sysClr val="windowText" lastClr="000000"/>
                </a:solidFill>
                <a:prstDash val="solid"/>
                <a:miter lim="800000"/>
              </a:ln>
              <a:effectLst/>
            </p:spPr>
          </p:cxnSp>
        </p:grpSp>
        <p:grpSp>
          <p:nvGrpSpPr>
            <p:cNvPr id="227" name="Group 226">
              <a:extLst>
                <a:ext uri="{FF2B5EF4-FFF2-40B4-BE49-F238E27FC236}">
                  <a16:creationId xmlns:a16="http://schemas.microsoft.com/office/drawing/2014/main" id="{EA8CEF65-3A12-878C-EE9E-46B885471D80}"/>
                </a:ext>
              </a:extLst>
            </p:cNvPr>
            <p:cNvGrpSpPr/>
            <p:nvPr/>
          </p:nvGrpSpPr>
          <p:grpSpPr>
            <a:xfrm>
              <a:off x="3358393" y="893019"/>
              <a:ext cx="2320381" cy="3468393"/>
              <a:chOff x="3221233" y="854919"/>
              <a:chExt cx="2320381" cy="3468393"/>
            </a:xfrm>
          </p:grpSpPr>
          <p:grpSp>
            <p:nvGrpSpPr>
              <p:cNvPr id="270" name="Group 269">
                <a:extLst>
                  <a:ext uri="{FF2B5EF4-FFF2-40B4-BE49-F238E27FC236}">
                    <a16:creationId xmlns:a16="http://schemas.microsoft.com/office/drawing/2014/main" id="{8A322911-069B-A509-F3BF-13D6718256BD}"/>
                  </a:ext>
                </a:extLst>
              </p:cNvPr>
              <p:cNvGrpSpPr/>
              <p:nvPr/>
            </p:nvGrpSpPr>
            <p:grpSpPr>
              <a:xfrm>
                <a:off x="3221233" y="854919"/>
                <a:ext cx="2320381" cy="3468393"/>
                <a:chOff x="3221233" y="1184699"/>
                <a:chExt cx="2320381" cy="3468393"/>
              </a:xfrm>
            </p:grpSpPr>
            <p:grpSp>
              <p:nvGrpSpPr>
                <p:cNvPr id="272" name="Group 271">
                  <a:extLst>
                    <a:ext uri="{FF2B5EF4-FFF2-40B4-BE49-F238E27FC236}">
                      <a16:creationId xmlns:a16="http://schemas.microsoft.com/office/drawing/2014/main" id="{7CF4251D-2B9E-596F-7676-F159474225C4}"/>
                    </a:ext>
                  </a:extLst>
                </p:cNvPr>
                <p:cNvGrpSpPr/>
                <p:nvPr/>
              </p:nvGrpSpPr>
              <p:grpSpPr>
                <a:xfrm>
                  <a:off x="3221233" y="1184699"/>
                  <a:ext cx="2320381" cy="3258041"/>
                  <a:chOff x="3719911" y="1184699"/>
                  <a:chExt cx="2320381" cy="3258041"/>
                </a:xfrm>
              </p:grpSpPr>
              <p:grpSp>
                <p:nvGrpSpPr>
                  <p:cNvPr id="274" name="Group 273">
                    <a:extLst>
                      <a:ext uri="{FF2B5EF4-FFF2-40B4-BE49-F238E27FC236}">
                        <a16:creationId xmlns:a16="http://schemas.microsoft.com/office/drawing/2014/main" id="{716E0AE2-09EB-02C1-950D-AD998E1CE48F}"/>
                      </a:ext>
                    </a:extLst>
                  </p:cNvPr>
                  <p:cNvGrpSpPr/>
                  <p:nvPr/>
                </p:nvGrpSpPr>
                <p:grpSpPr>
                  <a:xfrm>
                    <a:off x="3719911" y="1184699"/>
                    <a:ext cx="2320381" cy="3258041"/>
                    <a:chOff x="3719911" y="1184699"/>
                    <a:chExt cx="2320381" cy="3258041"/>
                  </a:xfrm>
                </p:grpSpPr>
                <p:graphicFrame>
                  <p:nvGraphicFramePr>
                    <p:cNvPr id="284" name="Chart 283">
                      <a:extLst>
                        <a:ext uri="{FF2B5EF4-FFF2-40B4-BE49-F238E27FC236}">
                          <a16:creationId xmlns:a16="http://schemas.microsoft.com/office/drawing/2014/main" id="{8BFBEA1F-7C06-DD8D-91A2-6934CC020CC9}"/>
                        </a:ext>
                      </a:extLst>
                    </p:cNvPr>
                    <p:cNvGraphicFramePr/>
                    <p:nvPr/>
                  </p:nvGraphicFramePr>
                  <p:xfrm>
                    <a:off x="3719911" y="1184699"/>
                    <a:ext cx="2320381" cy="3017520"/>
                  </p:xfrm>
                  <a:graphic>
                    <a:graphicData uri="http://schemas.openxmlformats.org/drawingml/2006/chart">
                      <c:chart xmlns:c="http://schemas.openxmlformats.org/drawingml/2006/chart" xmlns:r="http://schemas.openxmlformats.org/officeDocument/2006/relationships" r:id="rId5"/>
                    </a:graphicData>
                  </a:graphic>
                </p:graphicFrame>
                <p:sp>
                  <p:nvSpPr>
                    <p:cNvPr id="285" name="TextBox 284">
                      <a:extLst>
                        <a:ext uri="{FF2B5EF4-FFF2-40B4-BE49-F238E27FC236}">
                          <a16:creationId xmlns:a16="http://schemas.microsoft.com/office/drawing/2014/main" id="{7806FB87-B167-48CC-FC48-18B36E19F0D8}"/>
                        </a:ext>
                      </a:extLst>
                    </p:cNvPr>
                    <p:cNvSpPr txBox="1"/>
                    <p:nvPr/>
                  </p:nvSpPr>
                  <p:spPr>
                    <a:xfrm>
                      <a:off x="4307219" y="4073408"/>
                      <a:ext cx="655172" cy="2308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Treated</a:t>
                      </a:r>
                    </a:p>
                  </p:txBody>
                </p:sp>
                <p:sp>
                  <p:nvSpPr>
                    <p:cNvPr id="286" name="TextBox 285">
                      <a:extLst>
                        <a:ext uri="{FF2B5EF4-FFF2-40B4-BE49-F238E27FC236}">
                          <a16:creationId xmlns:a16="http://schemas.microsoft.com/office/drawing/2014/main" id="{0E515144-6628-333F-E8FF-192237990585}"/>
                        </a:ext>
                      </a:extLst>
                    </p:cNvPr>
                    <p:cNvSpPr txBox="1"/>
                    <p:nvPr/>
                  </p:nvSpPr>
                  <p:spPr>
                    <a:xfrm>
                      <a:off x="4729939" y="4073408"/>
                      <a:ext cx="768499"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PD with</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err="1">
                          <a:ln>
                            <a:noFill/>
                          </a:ln>
                          <a:solidFill>
                            <a:prstClr val="black"/>
                          </a:solidFill>
                          <a:effectLst/>
                          <a:uLnTx/>
                          <a:uFillTx/>
                          <a:latin typeface="Arial Narrow" panose="020B0606020202030204" pitchFamily="34" charset="0"/>
                          <a:ea typeface="+mn-ea"/>
                          <a:cs typeface="+mn-cs"/>
                        </a:rPr>
                        <a:t>PARPi</a:t>
                      </a:r>
                      <a:r>
                        <a:rPr kumimoji="0" lang="en-US" sz="900" b="0" i="0" u="none" strike="noStrike" kern="0" cap="none" spc="0" normalizeH="0" baseline="30000" noProof="0" err="1">
                          <a:ln>
                            <a:noFill/>
                          </a:ln>
                          <a:solidFill>
                            <a:prstClr val="black"/>
                          </a:solidFill>
                          <a:effectLst/>
                          <a:uLnTx/>
                          <a:uFillTx/>
                          <a:latin typeface="Arial Narrow" panose="020B0606020202030204" pitchFamily="34" charset="0"/>
                          <a:ea typeface="+mn-ea"/>
                          <a:cs typeface="+mn-cs"/>
                        </a:rPr>
                        <a:t>a</a:t>
                      </a:r>
                      <a:endParaRPr kumimoji="0" lang="en-US" sz="900" b="0" i="0" u="none" strike="noStrike" kern="0" cap="none" spc="0" normalizeH="0" baseline="30000" noProof="0">
                        <a:ln>
                          <a:noFill/>
                        </a:ln>
                        <a:solidFill>
                          <a:prstClr val="black"/>
                        </a:solidFill>
                        <a:effectLst/>
                        <a:uLnTx/>
                        <a:uFillTx/>
                        <a:latin typeface="Arial Narrow" panose="020B0606020202030204" pitchFamily="34" charset="0"/>
                        <a:ea typeface="+mn-ea"/>
                        <a:cs typeface="+mn-cs"/>
                      </a:endParaRPr>
                    </a:p>
                  </p:txBody>
                </p:sp>
                <p:sp>
                  <p:nvSpPr>
                    <p:cNvPr id="287" name="TextBox 286">
                      <a:extLst>
                        <a:ext uri="{FF2B5EF4-FFF2-40B4-BE49-F238E27FC236}">
                          <a16:creationId xmlns:a16="http://schemas.microsoft.com/office/drawing/2014/main" id="{330E28C9-07D3-0BEF-6149-FD7165619D82}"/>
                        </a:ext>
                      </a:extLst>
                    </p:cNvPr>
                    <p:cNvSpPr txBox="1"/>
                    <p:nvPr/>
                  </p:nvSpPr>
                  <p:spPr>
                    <a:xfrm>
                      <a:off x="3860972" y="4073408"/>
                      <a:ext cx="655172" cy="2308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Naïve</a:t>
                      </a:r>
                    </a:p>
                  </p:txBody>
                </p:sp>
                <p:sp>
                  <p:nvSpPr>
                    <p:cNvPr id="288" name="TextBox 287">
                      <a:extLst>
                        <a:ext uri="{FF2B5EF4-FFF2-40B4-BE49-F238E27FC236}">
                          <a16:creationId xmlns:a16="http://schemas.microsoft.com/office/drawing/2014/main" id="{AD037B61-A96F-C569-2DA7-3EDA2F6A242F}"/>
                        </a:ext>
                      </a:extLst>
                    </p:cNvPr>
                    <p:cNvSpPr txBox="1"/>
                    <p:nvPr/>
                  </p:nvSpPr>
                  <p:spPr>
                    <a:xfrm>
                      <a:off x="5203355" y="4073408"/>
                      <a:ext cx="759703"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No PD </a:t>
                      </a:r>
                      <a:b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b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with </a:t>
                      </a:r>
                      <a:r>
                        <a:rPr kumimoji="0" lang="en-US" sz="900" b="0" i="0" u="none" strike="noStrike" kern="0" cap="none" spc="0" normalizeH="0" baseline="0" noProof="0" err="1">
                          <a:ln>
                            <a:noFill/>
                          </a:ln>
                          <a:solidFill>
                            <a:prstClr val="black"/>
                          </a:solidFill>
                          <a:effectLst/>
                          <a:uLnTx/>
                          <a:uFillTx/>
                          <a:latin typeface="Arial Narrow" panose="020B0606020202030204" pitchFamily="34" charset="0"/>
                          <a:ea typeface="+mn-ea"/>
                          <a:cs typeface="+mn-cs"/>
                        </a:rPr>
                        <a:t>PARPi</a:t>
                      </a:r>
                    </a:p>
                  </p:txBody>
                </p:sp>
              </p:grpSp>
              <p:grpSp>
                <p:nvGrpSpPr>
                  <p:cNvPr id="275" name="Group 274">
                    <a:extLst>
                      <a:ext uri="{FF2B5EF4-FFF2-40B4-BE49-F238E27FC236}">
                        <a16:creationId xmlns:a16="http://schemas.microsoft.com/office/drawing/2014/main" id="{08B064EF-E40C-B7B3-DEA8-C7E043E92B4E}"/>
                      </a:ext>
                    </a:extLst>
                  </p:cNvPr>
                  <p:cNvGrpSpPr/>
                  <p:nvPr/>
                </p:nvGrpSpPr>
                <p:grpSpPr>
                  <a:xfrm>
                    <a:off x="3780066" y="1665673"/>
                    <a:ext cx="2211632" cy="2391514"/>
                    <a:chOff x="3780066" y="1665673"/>
                    <a:chExt cx="2211632" cy="2391514"/>
                  </a:xfrm>
                </p:grpSpPr>
                <p:sp>
                  <p:nvSpPr>
                    <p:cNvPr id="276" name="TextBox 275">
                      <a:extLst>
                        <a:ext uri="{FF2B5EF4-FFF2-40B4-BE49-F238E27FC236}">
                          <a16:creationId xmlns:a16="http://schemas.microsoft.com/office/drawing/2014/main" id="{C1D492C2-388C-1D1A-3586-0AE430C24726}"/>
                        </a:ext>
                      </a:extLst>
                    </p:cNvPr>
                    <p:cNvSpPr txBox="1"/>
                    <p:nvPr/>
                  </p:nvSpPr>
                  <p:spPr>
                    <a:xfrm>
                      <a:off x="4226313" y="2440811"/>
                      <a:ext cx="816984"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rial Narrow" panose="020B0606020202030204" pitchFamily="34" charset="0"/>
                          <a:ea typeface="+mn-ea"/>
                          <a:cs typeface="+mn-cs"/>
                        </a:rPr>
                        <a:t>46.9%</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lumMod val="65000"/>
                              <a:lumOff val="35000"/>
                            </a:prstClr>
                          </a:solidFill>
                          <a:effectLst/>
                          <a:uLnTx/>
                          <a:uFillTx/>
                          <a:latin typeface="Arial Narrow" panose="020B0606020202030204" pitchFamily="34" charset="0"/>
                          <a:ea typeface="+mn-ea"/>
                          <a:cs typeface="+mn-cs"/>
                        </a:rPr>
                        <a:t>(34.3-59.8)</a:t>
                      </a:r>
                    </a:p>
                  </p:txBody>
                </p:sp>
                <p:sp>
                  <p:nvSpPr>
                    <p:cNvPr id="277" name="TextBox 276">
                      <a:extLst>
                        <a:ext uri="{FF2B5EF4-FFF2-40B4-BE49-F238E27FC236}">
                          <a16:creationId xmlns:a16="http://schemas.microsoft.com/office/drawing/2014/main" id="{0CADFD3D-CEA4-7FF1-4E01-AB6A2D30EEC4}"/>
                        </a:ext>
                      </a:extLst>
                    </p:cNvPr>
                    <p:cNvSpPr txBox="1"/>
                    <p:nvPr/>
                  </p:nvSpPr>
                  <p:spPr>
                    <a:xfrm>
                      <a:off x="4705696" y="2468740"/>
                      <a:ext cx="816984"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rial Narrow" panose="020B0606020202030204" pitchFamily="34" charset="0"/>
                          <a:ea typeface="+mn-ea"/>
                          <a:cs typeface="+mn-cs"/>
                        </a:rPr>
                        <a:t>45.8%</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lumMod val="65000"/>
                              <a:lumOff val="35000"/>
                            </a:prstClr>
                          </a:solidFill>
                          <a:effectLst/>
                          <a:uLnTx/>
                          <a:uFillTx/>
                          <a:latin typeface="Arial Narrow" panose="020B0606020202030204" pitchFamily="34" charset="0"/>
                          <a:ea typeface="+mn-ea"/>
                          <a:cs typeface="+mn-cs"/>
                        </a:rPr>
                        <a:t>(32.7-59.2)</a:t>
                      </a:r>
                    </a:p>
                  </p:txBody>
                </p:sp>
                <p:sp>
                  <p:nvSpPr>
                    <p:cNvPr id="278" name="TextBox 277">
                      <a:extLst>
                        <a:ext uri="{FF2B5EF4-FFF2-40B4-BE49-F238E27FC236}">
                          <a16:creationId xmlns:a16="http://schemas.microsoft.com/office/drawing/2014/main" id="{1ADE3403-7572-0DAE-1AE7-8BC58903817A}"/>
                        </a:ext>
                      </a:extLst>
                    </p:cNvPr>
                    <p:cNvSpPr txBox="1"/>
                    <p:nvPr/>
                  </p:nvSpPr>
                  <p:spPr>
                    <a:xfrm>
                      <a:off x="5174714" y="2082752"/>
                      <a:ext cx="816984"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rial Narrow" panose="020B0606020202030204" pitchFamily="34" charset="0"/>
                          <a:ea typeface="+mn-ea"/>
                          <a:cs typeface="+mn-cs"/>
                        </a:rPr>
                        <a:t>60.0%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lumMod val="65000"/>
                              <a:lumOff val="35000"/>
                            </a:prstClr>
                          </a:solidFill>
                          <a:effectLst/>
                          <a:uLnTx/>
                          <a:uFillTx/>
                          <a:latin typeface="Arial Narrow" panose="020B0606020202030204" pitchFamily="34" charset="0"/>
                          <a:ea typeface="+mn-ea"/>
                          <a:cs typeface="+mn-cs"/>
                        </a:rPr>
                        <a:t>(14.7-94.7)</a:t>
                      </a:r>
                    </a:p>
                  </p:txBody>
                </p:sp>
                <p:sp>
                  <p:nvSpPr>
                    <p:cNvPr id="279" name="TextBox 278">
                      <a:extLst>
                        <a:ext uri="{FF2B5EF4-FFF2-40B4-BE49-F238E27FC236}">
                          <a16:creationId xmlns:a16="http://schemas.microsoft.com/office/drawing/2014/main" id="{908CD813-CFED-8B7E-2DE8-10EBC62C9C4F}"/>
                        </a:ext>
                      </a:extLst>
                    </p:cNvPr>
                    <p:cNvSpPr txBox="1"/>
                    <p:nvPr/>
                  </p:nvSpPr>
                  <p:spPr>
                    <a:xfrm>
                      <a:off x="3780066" y="1665673"/>
                      <a:ext cx="816984"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rial Narrow" panose="020B0606020202030204" pitchFamily="34" charset="0"/>
                          <a:ea typeface="+mn-ea"/>
                          <a:cs typeface="+mn-cs"/>
                        </a:rPr>
                        <a:t>75.0%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lumMod val="65000"/>
                              <a:lumOff val="35000"/>
                            </a:prstClr>
                          </a:solidFill>
                          <a:effectLst/>
                          <a:uLnTx/>
                          <a:uFillTx/>
                          <a:latin typeface="Arial Narrow" panose="020B0606020202030204" pitchFamily="34" charset="0"/>
                          <a:ea typeface="+mn-ea"/>
                          <a:cs typeface="+mn-cs"/>
                        </a:rPr>
                        <a:t>(42.8-94.5)</a:t>
                      </a:r>
                    </a:p>
                  </p:txBody>
                </p:sp>
                <p:sp>
                  <p:nvSpPr>
                    <p:cNvPr id="280" name="TextBox 279">
                      <a:extLst>
                        <a:ext uri="{FF2B5EF4-FFF2-40B4-BE49-F238E27FC236}">
                          <a16:creationId xmlns:a16="http://schemas.microsoft.com/office/drawing/2014/main" id="{D2077C72-DBF3-927E-6716-16D43B716C53}"/>
                        </a:ext>
                      </a:extLst>
                    </p:cNvPr>
                    <p:cNvSpPr txBox="1"/>
                    <p:nvPr/>
                  </p:nvSpPr>
                  <p:spPr>
                    <a:xfrm>
                      <a:off x="4372680" y="3841743"/>
                      <a:ext cx="539491" cy="21544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white"/>
                          </a:solidFill>
                          <a:effectLst/>
                          <a:uLnTx/>
                          <a:uFillTx/>
                          <a:latin typeface="Arial Narrow" panose="020B0606020202030204" pitchFamily="34" charset="0"/>
                          <a:ea typeface="+mn-ea"/>
                          <a:cs typeface="+mn-cs"/>
                        </a:rPr>
                        <a:t>(n=64)</a:t>
                      </a:r>
                    </a:p>
                  </p:txBody>
                </p:sp>
                <p:sp>
                  <p:nvSpPr>
                    <p:cNvPr id="281" name="TextBox 280">
                      <a:extLst>
                        <a:ext uri="{FF2B5EF4-FFF2-40B4-BE49-F238E27FC236}">
                          <a16:creationId xmlns:a16="http://schemas.microsoft.com/office/drawing/2014/main" id="{66FCB720-B741-639D-565A-0F0231FE9E8D}"/>
                        </a:ext>
                      </a:extLst>
                    </p:cNvPr>
                    <p:cNvSpPr txBox="1"/>
                    <p:nvPr/>
                  </p:nvSpPr>
                  <p:spPr>
                    <a:xfrm>
                      <a:off x="4844443" y="3841743"/>
                      <a:ext cx="539491" cy="21544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white"/>
                          </a:solidFill>
                          <a:effectLst/>
                          <a:uLnTx/>
                          <a:uFillTx/>
                          <a:latin typeface="Arial Narrow" panose="020B0606020202030204" pitchFamily="34" charset="0"/>
                          <a:ea typeface="+mn-ea"/>
                          <a:cs typeface="+mn-cs"/>
                        </a:rPr>
                        <a:t>(n=59)</a:t>
                      </a:r>
                    </a:p>
                  </p:txBody>
                </p:sp>
                <p:sp>
                  <p:nvSpPr>
                    <p:cNvPr id="282" name="TextBox 281">
                      <a:extLst>
                        <a:ext uri="{FF2B5EF4-FFF2-40B4-BE49-F238E27FC236}">
                          <a16:creationId xmlns:a16="http://schemas.microsoft.com/office/drawing/2014/main" id="{F06C6BAB-5730-BC69-A63F-37CAD7D472EA}"/>
                        </a:ext>
                      </a:extLst>
                    </p:cNvPr>
                    <p:cNvSpPr txBox="1"/>
                    <p:nvPr/>
                  </p:nvSpPr>
                  <p:spPr>
                    <a:xfrm>
                      <a:off x="5313461" y="3841743"/>
                      <a:ext cx="539491" cy="21544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white"/>
                          </a:solidFill>
                          <a:effectLst/>
                          <a:uLnTx/>
                          <a:uFillTx/>
                          <a:latin typeface="Arial Narrow" panose="020B0606020202030204" pitchFamily="34" charset="0"/>
                          <a:ea typeface="+mn-ea"/>
                          <a:cs typeface="+mn-cs"/>
                        </a:rPr>
                        <a:t>(n=5)</a:t>
                      </a:r>
                    </a:p>
                  </p:txBody>
                </p:sp>
                <p:sp>
                  <p:nvSpPr>
                    <p:cNvPr id="283" name="TextBox 282">
                      <a:extLst>
                        <a:ext uri="{FF2B5EF4-FFF2-40B4-BE49-F238E27FC236}">
                          <a16:creationId xmlns:a16="http://schemas.microsoft.com/office/drawing/2014/main" id="{62FBD1BE-0D2C-0635-4681-70E282C63B77}"/>
                        </a:ext>
                      </a:extLst>
                    </p:cNvPr>
                    <p:cNvSpPr txBox="1"/>
                    <p:nvPr/>
                  </p:nvSpPr>
                  <p:spPr>
                    <a:xfrm>
                      <a:off x="3918813" y="3841743"/>
                      <a:ext cx="539491" cy="21544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white"/>
                          </a:solidFill>
                          <a:effectLst/>
                          <a:uLnTx/>
                          <a:uFillTx/>
                          <a:latin typeface="Arial Narrow" panose="020B0606020202030204" pitchFamily="34" charset="0"/>
                          <a:ea typeface="+mn-ea"/>
                          <a:cs typeface="+mn-cs"/>
                        </a:rPr>
                        <a:t>(n=12)</a:t>
                      </a:r>
                    </a:p>
                  </p:txBody>
                </p:sp>
              </p:grpSp>
            </p:grpSp>
            <p:sp>
              <p:nvSpPr>
                <p:cNvPr id="273" name="TextBox 272">
                  <a:extLst>
                    <a:ext uri="{FF2B5EF4-FFF2-40B4-BE49-F238E27FC236}">
                      <a16:creationId xmlns:a16="http://schemas.microsoft.com/office/drawing/2014/main" id="{98D461FA-3EA1-CACE-6856-9C8FDB4DC539}"/>
                    </a:ext>
                  </a:extLst>
                </p:cNvPr>
                <p:cNvSpPr txBox="1"/>
                <p:nvPr/>
              </p:nvSpPr>
              <p:spPr>
                <a:xfrm>
                  <a:off x="3454372" y="4391482"/>
                  <a:ext cx="1859727" cy="26161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err="1">
                      <a:ln>
                        <a:noFill/>
                      </a:ln>
                      <a:solidFill>
                        <a:prstClr val="black"/>
                      </a:solidFill>
                      <a:effectLst/>
                      <a:uLnTx/>
                      <a:uFillTx/>
                      <a:latin typeface="Arial Narrow" panose="020B0606020202030204" pitchFamily="34" charset="0"/>
                      <a:ea typeface="+mn-ea"/>
                      <a:cs typeface="+mn-cs"/>
                    </a:rPr>
                    <a:t>PARPi</a:t>
                  </a:r>
                  <a:r>
                    <a:rPr kumimoji="0" lang="en-US" sz="1100" b="1" i="0" u="none" strike="noStrike" kern="0" cap="none" spc="0" normalizeH="0" baseline="0" noProof="0">
                      <a:ln>
                        <a:noFill/>
                      </a:ln>
                      <a:solidFill>
                        <a:prstClr val="black"/>
                      </a:solidFill>
                      <a:effectLst/>
                      <a:uLnTx/>
                      <a:uFillTx/>
                      <a:latin typeface="Arial Narrow" panose="020B0606020202030204" pitchFamily="34" charset="0"/>
                      <a:ea typeface="+mn-ea"/>
                      <a:cs typeface="+mn-cs"/>
                    </a:rPr>
                    <a:t> Exposure</a:t>
                  </a:r>
                </a:p>
              </p:txBody>
            </p:sp>
          </p:grpSp>
          <p:cxnSp>
            <p:nvCxnSpPr>
              <p:cNvPr id="271" name="Straight Connector 270">
                <a:extLst>
                  <a:ext uri="{FF2B5EF4-FFF2-40B4-BE49-F238E27FC236}">
                    <a16:creationId xmlns:a16="http://schemas.microsoft.com/office/drawing/2014/main" id="{D600DFDE-9BB8-C9A1-23AF-79D4DA77323B}"/>
                  </a:ext>
                </a:extLst>
              </p:cNvPr>
              <p:cNvCxnSpPr>
                <a:cxnSpLocks/>
              </p:cNvCxnSpPr>
              <p:nvPr/>
            </p:nvCxnSpPr>
            <p:spPr>
              <a:xfrm>
                <a:off x="3522102" y="4086684"/>
                <a:ext cx="1737360" cy="0"/>
              </a:xfrm>
              <a:prstGeom prst="line">
                <a:avLst/>
              </a:prstGeom>
              <a:noFill/>
              <a:ln w="12700" cap="flat" cmpd="sng" algn="ctr">
                <a:solidFill>
                  <a:sysClr val="windowText" lastClr="000000"/>
                </a:solidFill>
                <a:prstDash val="solid"/>
                <a:miter lim="800000"/>
              </a:ln>
              <a:effectLst/>
            </p:spPr>
          </p:cxnSp>
        </p:grpSp>
        <p:grpSp>
          <p:nvGrpSpPr>
            <p:cNvPr id="228" name="Group 227">
              <a:extLst>
                <a:ext uri="{FF2B5EF4-FFF2-40B4-BE49-F238E27FC236}">
                  <a16:creationId xmlns:a16="http://schemas.microsoft.com/office/drawing/2014/main" id="{EB0414DB-B9C1-15B9-DE19-2C455AA50628}"/>
                </a:ext>
              </a:extLst>
            </p:cNvPr>
            <p:cNvGrpSpPr/>
            <p:nvPr/>
          </p:nvGrpSpPr>
          <p:grpSpPr>
            <a:xfrm>
              <a:off x="5406672" y="893019"/>
              <a:ext cx="1671676" cy="3468395"/>
              <a:chOff x="5239032" y="854919"/>
              <a:chExt cx="1671676" cy="3468395"/>
            </a:xfrm>
          </p:grpSpPr>
          <p:grpSp>
            <p:nvGrpSpPr>
              <p:cNvPr id="258" name="Group 257">
                <a:extLst>
                  <a:ext uri="{FF2B5EF4-FFF2-40B4-BE49-F238E27FC236}">
                    <a16:creationId xmlns:a16="http://schemas.microsoft.com/office/drawing/2014/main" id="{E724C750-D04C-9277-27A5-7ACC8412E867}"/>
                  </a:ext>
                </a:extLst>
              </p:cNvPr>
              <p:cNvGrpSpPr/>
              <p:nvPr/>
            </p:nvGrpSpPr>
            <p:grpSpPr>
              <a:xfrm>
                <a:off x="5239032" y="854919"/>
                <a:ext cx="1671676" cy="3468395"/>
                <a:chOff x="5239032" y="1184699"/>
                <a:chExt cx="1671676" cy="3468395"/>
              </a:xfrm>
            </p:grpSpPr>
            <p:grpSp>
              <p:nvGrpSpPr>
                <p:cNvPr id="260" name="Group 259">
                  <a:extLst>
                    <a:ext uri="{FF2B5EF4-FFF2-40B4-BE49-F238E27FC236}">
                      <a16:creationId xmlns:a16="http://schemas.microsoft.com/office/drawing/2014/main" id="{EC847AB5-9B52-6CE4-8E32-FFEB2087DE85}"/>
                    </a:ext>
                  </a:extLst>
                </p:cNvPr>
                <p:cNvGrpSpPr/>
                <p:nvPr/>
              </p:nvGrpSpPr>
              <p:grpSpPr>
                <a:xfrm>
                  <a:off x="5367119" y="1184699"/>
                  <a:ext cx="1399032" cy="3134930"/>
                  <a:chOff x="5773982" y="1184699"/>
                  <a:chExt cx="1399032" cy="3134930"/>
                </a:xfrm>
              </p:grpSpPr>
              <p:sp>
                <p:nvSpPr>
                  <p:cNvPr id="262" name="TextBox 261">
                    <a:extLst>
                      <a:ext uri="{FF2B5EF4-FFF2-40B4-BE49-F238E27FC236}">
                        <a16:creationId xmlns:a16="http://schemas.microsoft.com/office/drawing/2014/main" id="{6612066D-99A7-5D30-6245-9EF8C48F7981}"/>
                      </a:ext>
                    </a:extLst>
                  </p:cNvPr>
                  <p:cNvSpPr txBox="1"/>
                  <p:nvPr/>
                </p:nvSpPr>
                <p:spPr>
                  <a:xfrm>
                    <a:off x="5837835" y="4073408"/>
                    <a:ext cx="796206" cy="2308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Naïve </a:t>
                    </a:r>
                  </a:p>
                </p:txBody>
              </p:sp>
              <p:sp>
                <p:nvSpPr>
                  <p:cNvPr id="263" name="TextBox 262">
                    <a:extLst>
                      <a:ext uri="{FF2B5EF4-FFF2-40B4-BE49-F238E27FC236}">
                        <a16:creationId xmlns:a16="http://schemas.microsoft.com/office/drawing/2014/main" id="{4D294EA5-2BFD-5F9D-8ACF-DAA8359D9BFA}"/>
                      </a:ext>
                    </a:extLst>
                  </p:cNvPr>
                  <p:cNvSpPr txBox="1"/>
                  <p:nvPr/>
                </p:nvSpPr>
                <p:spPr>
                  <a:xfrm>
                    <a:off x="6331309" y="4073408"/>
                    <a:ext cx="759703" cy="24622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Treated</a:t>
                    </a:r>
                  </a:p>
                </p:txBody>
              </p:sp>
              <p:grpSp>
                <p:nvGrpSpPr>
                  <p:cNvPr id="264" name="Group 263">
                    <a:extLst>
                      <a:ext uri="{FF2B5EF4-FFF2-40B4-BE49-F238E27FC236}">
                        <a16:creationId xmlns:a16="http://schemas.microsoft.com/office/drawing/2014/main" id="{35EA4847-EE62-B431-1301-7C125B39BFE3}"/>
                      </a:ext>
                    </a:extLst>
                  </p:cNvPr>
                  <p:cNvGrpSpPr/>
                  <p:nvPr/>
                </p:nvGrpSpPr>
                <p:grpSpPr>
                  <a:xfrm>
                    <a:off x="5773982" y="1184699"/>
                    <a:ext cx="1399032" cy="3017520"/>
                    <a:chOff x="5773982" y="1184699"/>
                    <a:chExt cx="1399032" cy="3017520"/>
                  </a:xfrm>
                </p:grpSpPr>
                <p:graphicFrame>
                  <p:nvGraphicFramePr>
                    <p:cNvPr id="265" name="Chart 264">
                      <a:extLst>
                        <a:ext uri="{FF2B5EF4-FFF2-40B4-BE49-F238E27FC236}">
                          <a16:creationId xmlns:a16="http://schemas.microsoft.com/office/drawing/2014/main" id="{5724DF7C-7D23-2EFA-0B0A-ED1644BCFF56}"/>
                        </a:ext>
                      </a:extLst>
                    </p:cNvPr>
                    <p:cNvGraphicFramePr/>
                    <p:nvPr/>
                  </p:nvGraphicFramePr>
                  <p:xfrm>
                    <a:off x="5773982" y="1184699"/>
                    <a:ext cx="1399032" cy="3017520"/>
                  </p:xfrm>
                  <a:graphic>
                    <a:graphicData uri="http://schemas.openxmlformats.org/drawingml/2006/chart">
                      <c:chart xmlns:c="http://schemas.openxmlformats.org/drawingml/2006/chart" xmlns:r="http://schemas.openxmlformats.org/officeDocument/2006/relationships" r:id="rId6"/>
                    </a:graphicData>
                  </a:graphic>
                </p:graphicFrame>
                <p:sp>
                  <p:nvSpPr>
                    <p:cNvPr id="266" name="TextBox 265">
                      <a:extLst>
                        <a:ext uri="{FF2B5EF4-FFF2-40B4-BE49-F238E27FC236}">
                          <a16:creationId xmlns:a16="http://schemas.microsoft.com/office/drawing/2014/main" id="{71DB6140-7CC1-0792-FFF0-FFA7178E2618}"/>
                        </a:ext>
                      </a:extLst>
                    </p:cNvPr>
                    <p:cNvSpPr txBox="1"/>
                    <p:nvPr/>
                  </p:nvSpPr>
                  <p:spPr>
                    <a:xfrm>
                      <a:off x="6302668" y="2376942"/>
                      <a:ext cx="816984"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rial Narrow" panose="020B0606020202030204" pitchFamily="34" charset="0"/>
                          <a:ea typeface="+mn-ea"/>
                          <a:cs typeface="+mn-cs"/>
                        </a:rPr>
                        <a:t>49.0%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lumMod val="65000"/>
                              <a:lumOff val="35000"/>
                            </a:prstClr>
                          </a:solidFill>
                          <a:effectLst/>
                          <a:uLnTx/>
                          <a:uFillTx/>
                          <a:latin typeface="Arial Narrow" panose="020B0606020202030204" pitchFamily="34" charset="0"/>
                          <a:ea typeface="+mn-ea"/>
                          <a:cs typeface="+mn-cs"/>
                        </a:rPr>
                        <a:t>(34.8-63.4)</a:t>
                      </a:r>
                    </a:p>
                  </p:txBody>
                </p:sp>
                <p:sp>
                  <p:nvSpPr>
                    <p:cNvPr id="267" name="TextBox 266">
                      <a:extLst>
                        <a:ext uri="{FF2B5EF4-FFF2-40B4-BE49-F238E27FC236}">
                          <a16:creationId xmlns:a16="http://schemas.microsoft.com/office/drawing/2014/main" id="{F97BC558-1B6F-B6D5-C4EA-10985FFDBE94}"/>
                        </a:ext>
                      </a:extLst>
                    </p:cNvPr>
                    <p:cNvSpPr txBox="1"/>
                    <p:nvPr/>
                  </p:nvSpPr>
                  <p:spPr>
                    <a:xfrm>
                      <a:off x="5827446" y="2155688"/>
                      <a:ext cx="816984"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rial Narrow" panose="020B0606020202030204" pitchFamily="34" charset="0"/>
                          <a:ea typeface="+mn-ea"/>
                          <a:cs typeface="+mn-cs"/>
                        </a:rPr>
                        <a:t>57.1%</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lumMod val="65000"/>
                              <a:lumOff val="35000"/>
                            </a:prstClr>
                          </a:solidFill>
                          <a:effectLst/>
                          <a:uLnTx/>
                          <a:uFillTx/>
                          <a:latin typeface="Arial Narrow" panose="020B0606020202030204" pitchFamily="34" charset="0"/>
                          <a:ea typeface="+mn-ea"/>
                          <a:cs typeface="+mn-cs"/>
                        </a:rPr>
                        <a:t>(37.2-75.5)</a:t>
                      </a:r>
                    </a:p>
                  </p:txBody>
                </p:sp>
                <p:sp>
                  <p:nvSpPr>
                    <p:cNvPr id="268" name="TextBox 267">
                      <a:extLst>
                        <a:ext uri="{FF2B5EF4-FFF2-40B4-BE49-F238E27FC236}">
                          <a16:creationId xmlns:a16="http://schemas.microsoft.com/office/drawing/2014/main" id="{B7E0AF94-777A-EC0E-FC8B-EAB5286AFFE2}"/>
                        </a:ext>
                      </a:extLst>
                    </p:cNvPr>
                    <p:cNvSpPr txBox="1"/>
                    <p:nvPr/>
                  </p:nvSpPr>
                  <p:spPr>
                    <a:xfrm>
                      <a:off x="5966193" y="3841743"/>
                      <a:ext cx="539491" cy="21544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white"/>
                          </a:solidFill>
                          <a:effectLst/>
                          <a:uLnTx/>
                          <a:uFillTx/>
                          <a:latin typeface="Arial Narrow" panose="020B0606020202030204" pitchFamily="34" charset="0"/>
                          <a:ea typeface="+mn-ea"/>
                          <a:cs typeface="+mn-cs"/>
                        </a:rPr>
                        <a:t>(n=28)</a:t>
                      </a:r>
                    </a:p>
                  </p:txBody>
                </p:sp>
                <p:sp>
                  <p:nvSpPr>
                    <p:cNvPr id="269" name="TextBox 268">
                      <a:extLst>
                        <a:ext uri="{FF2B5EF4-FFF2-40B4-BE49-F238E27FC236}">
                          <a16:creationId xmlns:a16="http://schemas.microsoft.com/office/drawing/2014/main" id="{78C25A45-BAE1-8779-B4AD-15C580AF2DD3}"/>
                        </a:ext>
                      </a:extLst>
                    </p:cNvPr>
                    <p:cNvSpPr txBox="1"/>
                    <p:nvPr/>
                  </p:nvSpPr>
                  <p:spPr>
                    <a:xfrm>
                      <a:off x="6441415" y="3841743"/>
                      <a:ext cx="539491" cy="21544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white"/>
                          </a:solidFill>
                          <a:effectLst/>
                          <a:uLnTx/>
                          <a:uFillTx/>
                          <a:latin typeface="Arial Narrow" panose="020B0606020202030204" pitchFamily="34" charset="0"/>
                          <a:ea typeface="+mn-ea"/>
                          <a:cs typeface="+mn-cs"/>
                        </a:rPr>
                        <a:t>(n=51)</a:t>
                      </a:r>
                    </a:p>
                  </p:txBody>
                </p:sp>
              </p:grpSp>
            </p:grpSp>
            <p:sp>
              <p:nvSpPr>
                <p:cNvPr id="261" name="TextBox 260">
                  <a:extLst>
                    <a:ext uri="{FF2B5EF4-FFF2-40B4-BE49-F238E27FC236}">
                      <a16:creationId xmlns:a16="http://schemas.microsoft.com/office/drawing/2014/main" id="{09D3498C-ED81-81B4-8B13-782AC8806C6E}"/>
                    </a:ext>
                  </a:extLst>
                </p:cNvPr>
                <p:cNvSpPr txBox="1"/>
                <p:nvPr/>
              </p:nvSpPr>
              <p:spPr>
                <a:xfrm>
                  <a:off x="5239032" y="4391484"/>
                  <a:ext cx="1671676" cy="26161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Arial Narrow" panose="020B0606020202030204" pitchFamily="34" charset="0"/>
                      <a:ea typeface="+mn-ea"/>
                      <a:cs typeface="+mn-cs"/>
                    </a:rPr>
                    <a:t>BEV Exposure</a:t>
                  </a:r>
                </a:p>
              </p:txBody>
            </p:sp>
          </p:grpSp>
          <p:cxnSp>
            <p:nvCxnSpPr>
              <p:cNvPr id="259" name="Straight Connector 258">
                <a:extLst>
                  <a:ext uri="{FF2B5EF4-FFF2-40B4-BE49-F238E27FC236}">
                    <a16:creationId xmlns:a16="http://schemas.microsoft.com/office/drawing/2014/main" id="{0215E491-EB39-44B0-A1C0-926CA2829A63}"/>
                  </a:ext>
                </a:extLst>
              </p:cNvPr>
              <p:cNvCxnSpPr>
                <a:cxnSpLocks/>
              </p:cNvCxnSpPr>
              <p:nvPr/>
            </p:nvCxnSpPr>
            <p:spPr>
              <a:xfrm>
                <a:off x="5660701" y="4081689"/>
                <a:ext cx="822960" cy="0"/>
              </a:xfrm>
              <a:prstGeom prst="line">
                <a:avLst/>
              </a:prstGeom>
              <a:noFill/>
              <a:ln w="12700" cap="flat" cmpd="sng" algn="ctr">
                <a:solidFill>
                  <a:sysClr val="windowText" lastClr="000000"/>
                </a:solidFill>
                <a:prstDash val="solid"/>
                <a:miter lim="800000"/>
              </a:ln>
              <a:effectLst/>
            </p:spPr>
          </p:cxnSp>
        </p:grpSp>
        <p:grpSp>
          <p:nvGrpSpPr>
            <p:cNvPr id="229" name="Group 228">
              <a:extLst>
                <a:ext uri="{FF2B5EF4-FFF2-40B4-BE49-F238E27FC236}">
                  <a16:creationId xmlns:a16="http://schemas.microsoft.com/office/drawing/2014/main" id="{6F382ABE-4BF8-DD84-7CBA-B10E2298955F}"/>
                </a:ext>
              </a:extLst>
            </p:cNvPr>
            <p:cNvGrpSpPr/>
            <p:nvPr/>
          </p:nvGrpSpPr>
          <p:grpSpPr>
            <a:xfrm>
              <a:off x="6524951" y="893019"/>
              <a:ext cx="1505831" cy="3645162"/>
              <a:chOff x="6479231" y="854919"/>
              <a:chExt cx="1505831" cy="3645162"/>
            </a:xfrm>
          </p:grpSpPr>
          <p:grpSp>
            <p:nvGrpSpPr>
              <p:cNvPr id="249" name="Group 248">
                <a:extLst>
                  <a:ext uri="{FF2B5EF4-FFF2-40B4-BE49-F238E27FC236}">
                    <a16:creationId xmlns:a16="http://schemas.microsoft.com/office/drawing/2014/main" id="{C3DD7EBA-700A-0E0A-1FA6-9624F0E5996C}"/>
                  </a:ext>
                </a:extLst>
              </p:cNvPr>
              <p:cNvGrpSpPr/>
              <p:nvPr/>
            </p:nvGrpSpPr>
            <p:grpSpPr>
              <a:xfrm>
                <a:off x="6479231" y="854919"/>
                <a:ext cx="1505831" cy="3645162"/>
                <a:chOff x="6479231" y="1184699"/>
                <a:chExt cx="1505831" cy="3645162"/>
              </a:xfrm>
            </p:grpSpPr>
            <p:grpSp>
              <p:nvGrpSpPr>
                <p:cNvPr id="251" name="Group 250">
                  <a:extLst>
                    <a:ext uri="{FF2B5EF4-FFF2-40B4-BE49-F238E27FC236}">
                      <a16:creationId xmlns:a16="http://schemas.microsoft.com/office/drawing/2014/main" id="{0DB96CCC-8288-E3FB-F14B-85195B3FBD2F}"/>
                    </a:ext>
                  </a:extLst>
                </p:cNvPr>
                <p:cNvGrpSpPr/>
                <p:nvPr/>
              </p:nvGrpSpPr>
              <p:grpSpPr>
                <a:xfrm>
                  <a:off x="6479231" y="1184699"/>
                  <a:ext cx="1505831" cy="3258041"/>
                  <a:chOff x="6743359" y="1184699"/>
                  <a:chExt cx="1505831" cy="3258041"/>
                </a:xfrm>
              </p:grpSpPr>
              <p:sp>
                <p:nvSpPr>
                  <p:cNvPr id="253" name="TextBox 252">
                    <a:extLst>
                      <a:ext uri="{FF2B5EF4-FFF2-40B4-BE49-F238E27FC236}">
                        <a16:creationId xmlns:a16="http://schemas.microsoft.com/office/drawing/2014/main" id="{CBDB31D8-6865-06C0-7ED6-8AEA59032F75}"/>
                      </a:ext>
                    </a:extLst>
                  </p:cNvPr>
                  <p:cNvSpPr txBox="1"/>
                  <p:nvPr/>
                </p:nvSpPr>
                <p:spPr>
                  <a:xfrm>
                    <a:off x="7104560" y="4073408"/>
                    <a:ext cx="796205"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err="1">
                        <a:ln>
                          <a:noFill/>
                        </a:ln>
                        <a:solidFill>
                          <a:prstClr val="black"/>
                        </a:solidFill>
                        <a:effectLst/>
                        <a:uLnTx/>
                        <a:uFillTx/>
                        <a:latin typeface="Arial Narrow" panose="020B0606020202030204" pitchFamily="34" charset="0"/>
                        <a:ea typeface="+mn-ea"/>
                        <a:cs typeface="+mn-cs"/>
                      </a:rPr>
                      <a:t>PARPi</a:t>
                    </a: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 and BEV</a:t>
                    </a:r>
                  </a:p>
                </p:txBody>
              </p:sp>
              <p:grpSp>
                <p:nvGrpSpPr>
                  <p:cNvPr id="254" name="Group 253">
                    <a:extLst>
                      <a:ext uri="{FF2B5EF4-FFF2-40B4-BE49-F238E27FC236}">
                        <a16:creationId xmlns:a16="http://schemas.microsoft.com/office/drawing/2014/main" id="{415DED2F-351B-6261-B645-DFF84CAE5E48}"/>
                      </a:ext>
                    </a:extLst>
                  </p:cNvPr>
                  <p:cNvGrpSpPr/>
                  <p:nvPr/>
                </p:nvGrpSpPr>
                <p:grpSpPr>
                  <a:xfrm>
                    <a:off x="6743359" y="1184699"/>
                    <a:ext cx="1505831" cy="3017520"/>
                    <a:chOff x="6743359" y="1184699"/>
                    <a:chExt cx="1505831" cy="3017520"/>
                  </a:xfrm>
                </p:grpSpPr>
                <p:graphicFrame>
                  <p:nvGraphicFramePr>
                    <p:cNvPr id="255" name="Chart 254">
                      <a:extLst>
                        <a:ext uri="{FF2B5EF4-FFF2-40B4-BE49-F238E27FC236}">
                          <a16:creationId xmlns:a16="http://schemas.microsoft.com/office/drawing/2014/main" id="{6E28C4B2-9BED-BCF9-FA31-6039A532C1AA}"/>
                        </a:ext>
                      </a:extLst>
                    </p:cNvPr>
                    <p:cNvGraphicFramePr/>
                    <p:nvPr/>
                  </p:nvGraphicFramePr>
                  <p:xfrm>
                    <a:off x="6743359" y="1184699"/>
                    <a:ext cx="1505831" cy="3017520"/>
                  </p:xfrm>
                  <a:graphic>
                    <a:graphicData uri="http://schemas.openxmlformats.org/drawingml/2006/chart">
                      <c:chart xmlns:c="http://schemas.openxmlformats.org/drawingml/2006/chart" xmlns:r="http://schemas.openxmlformats.org/officeDocument/2006/relationships" r:id="rId7"/>
                    </a:graphicData>
                  </a:graphic>
                </p:graphicFrame>
                <p:sp>
                  <p:nvSpPr>
                    <p:cNvPr id="256" name="TextBox 255">
                      <a:extLst>
                        <a:ext uri="{FF2B5EF4-FFF2-40B4-BE49-F238E27FC236}">
                          <a16:creationId xmlns:a16="http://schemas.microsoft.com/office/drawing/2014/main" id="{7A3AF248-234C-3901-198E-18F05DE80B4B}"/>
                        </a:ext>
                      </a:extLst>
                    </p:cNvPr>
                    <p:cNvSpPr txBox="1"/>
                    <p:nvPr/>
                  </p:nvSpPr>
                  <p:spPr>
                    <a:xfrm>
                      <a:off x="7094170" y="2522620"/>
                      <a:ext cx="816984"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rial Narrow" panose="020B0606020202030204" pitchFamily="34" charset="0"/>
                          <a:ea typeface="+mn-ea"/>
                          <a:cs typeface="+mn-cs"/>
                        </a:rPr>
                        <a:t>43.9%</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lumMod val="65000"/>
                              <a:lumOff val="35000"/>
                            </a:prstClr>
                          </a:solidFill>
                          <a:effectLst/>
                          <a:uLnTx/>
                          <a:uFillTx/>
                          <a:latin typeface="Arial Narrow" panose="020B0606020202030204" pitchFamily="34" charset="0"/>
                          <a:ea typeface="+mn-ea"/>
                          <a:cs typeface="+mn-cs"/>
                        </a:rPr>
                        <a:t>(28.5-60.3)</a:t>
                      </a:r>
                    </a:p>
                  </p:txBody>
                </p:sp>
                <p:sp>
                  <p:nvSpPr>
                    <p:cNvPr id="257" name="TextBox 256">
                      <a:extLst>
                        <a:ext uri="{FF2B5EF4-FFF2-40B4-BE49-F238E27FC236}">
                          <a16:creationId xmlns:a16="http://schemas.microsoft.com/office/drawing/2014/main" id="{B2330F9C-3679-72AB-B7C1-05DED36410F3}"/>
                        </a:ext>
                      </a:extLst>
                    </p:cNvPr>
                    <p:cNvSpPr txBox="1"/>
                    <p:nvPr/>
                  </p:nvSpPr>
                  <p:spPr>
                    <a:xfrm>
                      <a:off x="7232917" y="3841743"/>
                      <a:ext cx="539491" cy="21544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white"/>
                          </a:solidFill>
                          <a:effectLst/>
                          <a:uLnTx/>
                          <a:uFillTx/>
                          <a:latin typeface="Arial Narrow" panose="020B0606020202030204" pitchFamily="34" charset="0"/>
                          <a:ea typeface="+mn-ea"/>
                          <a:cs typeface="+mn-cs"/>
                        </a:rPr>
                        <a:t>(n=41)</a:t>
                      </a:r>
                    </a:p>
                  </p:txBody>
                </p:sp>
              </p:grpSp>
            </p:grpSp>
            <p:sp>
              <p:nvSpPr>
                <p:cNvPr id="252" name="TextBox 251">
                  <a:extLst>
                    <a:ext uri="{FF2B5EF4-FFF2-40B4-BE49-F238E27FC236}">
                      <a16:creationId xmlns:a16="http://schemas.microsoft.com/office/drawing/2014/main" id="{13788961-E4E5-37AA-BD58-D9F2BA798969}"/>
                    </a:ext>
                  </a:extLst>
                </p:cNvPr>
                <p:cNvSpPr txBox="1"/>
                <p:nvPr/>
              </p:nvSpPr>
              <p:spPr>
                <a:xfrm>
                  <a:off x="6688509" y="4398974"/>
                  <a:ext cx="1132245" cy="43088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Arial Narrow" panose="020B0606020202030204" pitchFamily="34" charset="0"/>
                      <a:ea typeface="+mn-ea"/>
                      <a:cs typeface="+mn-cs"/>
                    </a:rPr>
                    <a:t>Both </a:t>
                  </a:r>
                  <a:r>
                    <a:rPr kumimoji="0" lang="en-US" sz="1100" b="1" i="0" u="none" strike="noStrike" kern="0" cap="none" spc="0" normalizeH="0" baseline="0" noProof="0" err="1">
                      <a:ln>
                        <a:noFill/>
                      </a:ln>
                      <a:solidFill>
                        <a:prstClr val="black"/>
                      </a:solidFill>
                      <a:effectLst/>
                      <a:uLnTx/>
                      <a:uFillTx/>
                      <a:latin typeface="Arial Narrow" panose="020B0606020202030204" pitchFamily="34" charset="0"/>
                      <a:ea typeface="+mn-ea"/>
                      <a:cs typeface="+mn-cs"/>
                    </a:rPr>
                    <a:t>PARPi</a:t>
                  </a:r>
                  <a:r>
                    <a:rPr kumimoji="0" lang="en-US" sz="1100" b="1" i="0" u="none" strike="noStrike" kern="0" cap="none" spc="0" normalizeH="0" baseline="0" noProof="0">
                      <a:ln>
                        <a:noFill/>
                      </a:ln>
                      <a:solidFill>
                        <a:prstClr val="black"/>
                      </a:solidFill>
                      <a:effectLst/>
                      <a:uLnTx/>
                      <a:uFillTx/>
                      <a:latin typeface="Arial Narrow" panose="020B0606020202030204" pitchFamily="34" charset="0"/>
                      <a:ea typeface="+mn-ea"/>
                      <a:cs typeface="+mn-cs"/>
                    </a:rPr>
                    <a:t> &amp; BEV Exposure</a:t>
                  </a:r>
                </a:p>
              </p:txBody>
            </p:sp>
          </p:grpSp>
          <p:cxnSp>
            <p:nvCxnSpPr>
              <p:cNvPr id="250" name="Straight Connector 249">
                <a:extLst>
                  <a:ext uri="{FF2B5EF4-FFF2-40B4-BE49-F238E27FC236}">
                    <a16:creationId xmlns:a16="http://schemas.microsoft.com/office/drawing/2014/main" id="{FE46C186-8EC6-78FF-9F93-F13D352162FF}"/>
                  </a:ext>
                </a:extLst>
              </p:cNvPr>
              <p:cNvCxnSpPr>
                <a:cxnSpLocks/>
              </p:cNvCxnSpPr>
              <p:nvPr/>
            </p:nvCxnSpPr>
            <p:spPr>
              <a:xfrm>
                <a:off x="6834276" y="4081689"/>
                <a:ext cx="822960" cy="0"/>
              </a:xfrm>
              <a:prstGeom prst="line">
                <a:avLst/>
              </a:prstGeom>
              <a:noFill/>
              <a:ln w="12700" cap="flat" cmpd="sng" algn="ctr">
                <a:solidFill>
                  <a:sysClr val="windowText" lastClr="000000"/>
                </a:solidFill>
                <a:prstDash val="solid"/>
                <a:miter lim="800000"/>
              </a:ln>
              <a:effectLst/>
            </p:spPr>
          </p:cxnSp>
        </p:grpSp>
        <p:grpSp>
          <p:nvGrpSpPr>
            <p:cNvPr id="230" name="Group 229">
              <a:extLst>
                <a:ext uri="{FF2B5EF4-FFF2-40B4-BE49-F238E27FC236}">
                  <a16:creationId xmlns:a16="http://schemas.microsoft.com/office/drawing/2014/main" id="{374FCE26-17CC-8938-1F50-C5C91318B4A8}"/>
                </a:ext>
              </a:extLst>
            </p:cNvPr>
            <p:cNvGrpSpPr/>
            <p:nvPr/>
          </p:nvGrpSpPr>
          <p:grpSpPr>
            <a:xfrm>
              <a:off x="7483914" y="893019"/>
              <a:ext cx="1671676" cy="3637673"/>
              <a:chOff x="7560114" y="854919"/>
              <a:chExt cx="1671676" cy="3637673"/>
            </a:xfrm>
          </p:grpSpPr>
          <p:grpSp>
            <p:nvGrpSpPr>
              <p:cNvPr id="237" name="Group 236">
                <a:extLst>
                  <a:ext uri="{FF2B5EF4-FFF2-40B4-BE49-F238E27FC236}">
                    <a16:creationId xmlns:a16="http://schemas.microsoft.com/office/drawing/2014/main" id="{695A32CC-902A-54CD-CA40-9322DA79619E}"/>
                  </a:ext>
                </a:extLst>
              </p:cNvPr>
              <p:cNvGrpSpPr/>
              <p:nvPr/>
            </p:nvGrpSpPr>
            <p:grpSpPr>
              <a:xfrm>
                <a:off x="7560114" y="854919"/>
                <a:ext cx="1671676" cy="3637673"/>
                <a:chOff x="7560114" y="1184699"/>
                <a:chExt cx="1671676" cy="3637673"/>
              </a:xfrm>
            </p:grpSpPr>
            <p:grpSp>
              <p:nvGrpSpPr>
                <p:cNvPr id="239" name="Group 238">
                  <a:extLst>
                    <a:ext uri="{FF2B5EF4-FFF2-40B4-BE49-F238E27FC236}">
                      <a16:creationId xmlns:a16="http://schemas.microsoft.com/office/drawing/2014/main" id="{D6B15FE4-C534-C7F4-7B67-2C00261C057A}"/>
                    </a:ext>
                  </a:extLst>
                </p:cNvPr>
                <p:cNvGrpSpPr/>
                <p:nvPr/>
              </p:nvGrpSpPr>
              <p:grpSpPr>
                <a:xfrm>
                  <a:off x="7698144" y="1184699"/>
                  <a:ext cx="1399032" cy="3119541"/>
                  <a:chOff x="7840549" y="1184699"/>
                  <a:chExt cx="1399032" cy="3119541"/>
                </a:xfrm>
              </p:grpSpPr>
              <p:sp>
                <p:nvSpPr>
                  <p:cNvPr id="241" name="TextBox 240">
                    <a:extLst>
                      <a:ext uri="{FF2B5EF4-FFF2-40B4-BE49-F238E27FC236}">
                        <a16:creationId xmlns:a16="http://schemas.microsoft.com/office/drawing/2014/main" id="{F72D3BE7-71EE-3786-AB12-EF2604E62C94}"/>
                      </a:ext>
                    </a:extLst>
                  </p:cNvPr>
                  <p:cNvSpPr txBox="1"/>
                  <p:nvPr/>
                </p:nvSpPr>
                <p:spPr>
                  <a:xfrm>
                    <a:off x="7902508" y="4073408"/>
                    <a:ext cx="796205" cy="2308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≤12 </a:t>
                    </a:r>
                    <a:r>
                      <a:rPr kumimoji="0" lang="en-US" sz="900" b="0" i="0" u="none" strike="noStrike" kern="0" cap="none" spc="0" normalizeH="0" baseline="0" noProof="0" err="1">
                        <a:ln>
                          <a:noFill/>
                        </a:ln>
                        <a:solidFill>
                          <a:prstClr val="black"/>
                        </a:solidFill>
                        <a:effectLst/>
                        <a:uLnTx/>
                        <a:uFillTx/>
                        <a:latin typeface="Arial Narrow" panose="020B0606020202030204" pitchFamily="34" charset="0"/>
                        <a:ea typeface="+mn-ea"/>
                        <a:cs typeface="+mn-cs"/>
                      </a:rPr>
                      <a:t>mo</a:t>
                    </a:r>
                    <a:endPar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endParaRPr>
                  </a:p>
                </p:txBody>
              </p:sp>
              <p:sp>
                <p:nvSpPr>
                  <p:cNvPr id="242" name="TextBox 241">
                    <a:extLst>
                      <a:ext uri="{FF2B5EF4-FFF2-40B4-BE49-F238E27FC236}">
                        <a16:creationId xmlns:a16="http://schemas.microsoft.com/office/drawing/2014/main" id="{467F8DF1-70E7-733D-672F-ADD92663C56A}"/>
                      </a:ext>
                    </a:extLst>
                  </p:cNvPr>
                  <p:cNvSpPr txBox="1"/>
                  <p:nvPr/>
                </p:nvSpPr>
                <p:spPr>
                  <a:xfrm>
                    <a:off x="8368373" y="4073408"/>
                    <a:ext cx="796205" cy="2308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&gt;12 </a:t>
                    </a:r>
                    <a:r>
                      <a:rPr kumimoji="0" lang="en-US" sz="900" b="0" i="0" u="none" strike="noStrike" kern="0" cap="none" spc="0" normalizeH="0" baseline="0" noProof="0" err="1">
                        <a:ln>
                          <a:noFill/>
                        </a:ln>
                        <a:solidFill>
                          <a:prstClr val="black"/>
                        </a:solidFill>
                        <a:effectLst/>
                        <a:uLnTx/>
                        <a:uFillTx/>
                        <a:latin typeface="Arial Narrow" panose="020B0606020202030204" pitchFamily="34" charset="0"/>
                        <a:ea typeface="+mn-ea"/>
                        <a:cs typeface="+mn-cs"/>
                      </a:rPr>
                      <a:t>mo</a:t>
                    </a:r>
                    <a:endPar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endParaRPr>
                  </a:p>
                </p:txBody>
              </p:sp>
              <p:grpSp>
                <p:nvGrpSpPr>
                  <p:cNvPr id="243" name="Group 242">
                    <a:extLst>
                      <a:ext uri="{FF2B5EF4-FFF2-40B4-BE49-F238E27FC236}">
                        <a16:creationId xmlns:a16="http://schemas.microsoft.com/office/drawing/2014/main" id="{27A0D97B-83B5-2742-0B44-658D3E7E9367}"/>
                      </a:ext>
                    </a:extLst>
                  </p:cNvPr>
                  <p:cNvGrpSpPr/>
                  <p:nvPr/>
                </p:nvGrpSpPr>
                <p:grpSpPr>
                  <a:xfrm>
                    <a:off x="7840549" y="1184699"/>
                    <a:ext cx="1399032" cy="3017520"/>
                    <a:chOff x="7840549" y="1184699"/>
                    <a:chExt cx="1399032" cy="3017520"/>
                  </a:xfrm>
                </p:grpSpPr>
                <p:graphicFrame>
                  <p:nvGraphicFramePr>
                    <p:cNvPr id="244" name="Chart 243">
                      <a:extLst>
                        <a:ext uri="{FF2B5EF4-FFF2-40B4-BE49-F238E27FC236}">
                          <a16:creationId xmlns:a16="http://schemas.microsoft.com/office/drawing/2014/main" id="{C31CB346-BDD2-931D-7648-110D649DBD80}"/>
                        </a:ext>
                      </a:extLst>
                    </p:cNvPr>
                    <p:cNvGraphicFramePr/>
                    <p:nvPr/>
                  </p:nvGraphicFramePr>
                  <p:xfrm>
                    <a:off x="7840549" y="1184699"/>
                    <a:ext cx="1399032" cy="3017520"/>
                  </p:xfrm>
                  <a:graphic>
                    <a:graphicData uri="http://schemas.openxmlformats.org/drawingml/2006/chart">
                      <c:chart xmlns:c="http://schemas.openxmlformats.org/drawingml/2006/chart" xmlns:r="http://schemas.openxmlformats.org/officeDocument/2006/relationships" r:id="rId8"/>
                    </a:graphicData>
                  </a:graphic>
                </p:graphicFrame>
                <p:sp>
                  <p:nvSpPr>
                    <p:cNvPr id="245" name="TextBox 244">
                      <a:extLst>
                        <a:ext uri="{FF2B5EF4-FFF2-40B4-BE49-F238E27FC236}">
                          <a16:creationId xmlns:a16="http://schemas.microsoft.com/office/drawing/2014/main" id="{C8B48AEF-292C-39B7-E54D-4CDB942455DA}"/>
                        </a:ext>
                      </a:extLst>
                    </p:cNvPr>
                    <p:cNvSpPr txBox="1"/>
                    <p:nvPr/>
                  </p:nvSpPr>
                  <p:spPr>
                    <a:xfrm>
                      <a:off x="7892118" y="2570014"/>
                      <a:ext cx="816984"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rial Narrow" panose="020B0606020202030204" pitchFamily="34" charset="0"/>
                          <a:ea typeface="+mn-ea"/>
                          <a:cs typeface="+mn-cs"/>
                        </a:rPr>
                        <a:t>41.9%</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lumMod val="65000"/>
                              <a:lumOff val="35000"/>
                            </a:prstClr>
                          </a:solidFill>
                          <a:effectLst/>
                          <a:uLnTx/>
                          <a:uFillTx/>
                          <a:latin typeface="Arial Narrow" panose="020B0606020202030204" pitchFamily="34" charset="0"/>
                          <a:ea typeface="+mn-ea"/>
                          <a:cs typeface="+mn-cs"/>
                        </a:rPr>
                        <a:t>(27.0-57.9)</a:t>
                      </a:r>
                    </a:p>
                  </p:txBody>
                </p:sp>
                <p:sp>
                  <p:nvSpPr>
                    <p:cNvPr id="246" name="TextBox 245">
                      <a:extLst>
                        <a:ext uri="{FF2B5EF4-FFF2-40B4-BE49-F238E27FC236}">
                          <a16:creationId xmlns:a16="http://schemas.microsoft.com/office/drawing/2014/main" id="{6A6DCE3A-D5BB-9043-7D6D-462488807389}"/>
                        </a:ext>
                      </a:extLst>
                    </p:cNvPr>
                    <p:cNvSpPr txBox="1"/>
                    <p:nvPr/>
                  </p:nvSpPr>
                  <p:spPr>
                    <a:xfrm>
                      <a:off x="8357983" y="1950492"/>
                      <a:ext cx="816984"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rial Narrow" panose="020B0606020202030204" pitchFamily="34" charset="0"/>
                          <a:ea typeface="+mn-ea"/>
                          <a:cs typeface="+mn-cs"/>
                        </a:rPr>
                        <a:t>64.7%</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lumMod val="65000"/>
                              <a:lumOff val="35000"/>
                            </a:prstClr>
                          </a:solidFill>
                          <a:effectLst/>
                          <a:uLnTx/>
                          <a:uFillTx/>
                          <a:latin typeface="Arial Narrow" panose="020B0606020202030204" pitchFamily="34" charset="0"/>
                          <a:ea typeface="+mn-ea"/>
                          <a:cs typeface="+mn-cs"/>
                        </a:rPr>
                        <a:t>(46.5-80.3)</a:t>
                      </a:r>
                    </a:p>
                  </p:txBody>
                </p:sp>
                <p:sp>
                  <p:nvSpPr>
                    <p:cNvPr id="247" name="TextBox 246">
                      <a:extLst>
                        <a:ext uri="{FF2B5EF4-FFF2-40B4-BE49-F238E27FC236}">
                          <a16:creationId xmlns:a16="http://schemas.microsoft.com/office/drawing/2014/main" id="{1CCC989A-8239-8E3D-265C-803823C316A7}"/>
                        </a:ext>
                      </a:extLst>
                    </p:cNvPr>
                    <p:cNvSpPr txBox="1"/>
                    <p:nvPr/>
                  </p:nvSpPr>
                  <p:spPr>
                    <a:xfrm>
                      <a:off x="8030865" y="3841743"/>
                      <a:ext cx="539491" cy="21544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white"/>
                          </a:solidFill>
                          <a:effectLst/>
                          <a:uLnTx/>
                          <a:uFillTx/>
                          <a:latin typeface="Arial Narrow" panose="020B0606020202030204" pitchFamily="34" charset="0"/>
                          <a:ea typeface="+mn-ea"/>
                          <a:cs typeface="+mn-cs"/>
                        </a:rPr>
                        <a:t>(n=43)</a:t>
                      </a:r>
                    </a:p>
                  </p:txBody>
                </p:sp>
                <p:sp>
                  <p:nvSpPr>
                    <p:cNvPr id="248" name="TextBox 247">
                      <a:extLst>
                        <a:ext uri="{FF2B5EF4-FFF2-40B4-BE49-F238E27FC236}">
                          <a16:creationId xmlns:a16="http://schemas.microsoft.com/office/drawing/2014/main" id="{D5E231C6-26A6-7EE1-6C64-3422A91E5057}"/>
                        </a:ext>
                      </a:extLst>
                    </p:cNvPr>
                    <p:cNvSpPr txBox="1"/>
                    <p:nvPr/>
                  </p:nvSpPr>
                  <p:spPr>
                    <a:xfrm>
                      <a:off x="8496730" y="3841743"/>
                      <a:ext cx="539491" cy="21544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white"/>
                          </a:solidFill>
                          <a:effectLst/>
                          <a:uLnTx/>
                          <a:uFillTx/>
                          <a:latin typeface="Arial Narrow" panose="020B0606020202030204" pitchFamily="34" charset="0"/>
                          <a:ea typeface="+mn-ea"/>
                          <a:cs typeface="+mn-cs"/>
                        </a:rPr>
                        <a:t>(n=34)</a:t>
                      </a:r>
                    </a:p>
                  </p:txBody>
                </p:sp>
              </p:grpSp>
            </p:grpSp>
            <p:sp>
              <p:nvSpPr>
                <p:cNvPr id="240" name="TextBox 239">
                  <a:extLst>
                    <a:ext uri="{FF2B5EF4-FFF2-40B4-BE49-F238E27FC236}">
                      <a16:creationId xmlns:a16="http://schemas.microsoft.com/office/drawing/2014/main" id="{C1FB98A7-47EC-0A8C-6521-5274F9CB2D32}"/>
                    </a:ext>
                  </a:extLst>
                </p:cNvPr>
                <p:cNvSpPr txBox="1"/>
                <p:nvPr/>
              </p:nvSpPr>
              <p:spPr>
                <a:xfrm>
                  <a:off x="7560114" y="4391485"/>
                  <a:ext cx="1671676" cy="43088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Arial Narrow" panose="020B0606020202030204" pitchFamily="34" charset="0"/>
                      <a:ea typeface="+mn-ea"/>
                      <a:cs typeface="+mn-cs"/>
                    </a:rPr>
                    <a:t>Most Recent </a:t>
                  </a:r>
                  <a:br>
                    <a:rPr kumimoji="0" lang="en-US" sz="1100" b="1" i="0" u="none" strike="noStrike" kern="0" cap="none" spc="0" normalizeH="0" baseline="0" noProof="0">
                      <a:ln>
                        <a:noFill/>
                      </a:ln>
                      <a:solidFill>
                        <a:prstClr val="black"/>
                      </a:solidFill>
                      <a:effectLst/>
                      <a:uLnTx/>
                      <a:uFillTx/>
                      <a:latin typeface="Arial Narrow" panose="020B0606020202030204" pitchFamily="34" charset="0"/>
                      <a:ea typeface="+mn-ea"/>
                      <a:cs typeface="+mn-cs"/>
                    </a:rPr>
                  </a:br>
                  <a:r>
                    <a:rPr kumimoji="0" lang="en-US" sz="1100" b="1" i="0" u="none" strike="noStrike" kern="0" cap="none" spc="0" normalizeH="0" baseline="0" noProof="0" err="1">
                      <a:ln>
                        <a:noFill/>
                      </a:ln>
                      <a:solidFill>
                        <a:prstClr val="black"/>
                      </a:solidFill>
                      <a:effectLst/>
                      <a:uLnTx/>
                      <a:uFillTx/>
                      <a:latin typeface="Arial Narrow" panose="020B0606020202030204" pitchFamily="34" charset="0"/>
                      <a:ea typeface="+mn-ea"/>
                      <a:cs typeface="+mn-cs"/>
                    </a:rPr>
                    <a:t>PFI</a:t>
                  </a:r>
                  <a:r>
                    <a:rPr kumimoji="0" lang="en-US" sz="1100" b="1" i="0" u="none" strike="noStrike" kern="0" cap="none" spc="0" normalizeH="0" baseline="30000" noProof="0" err="1">
                      <a:ln>
                        <a:noFill/>
                      </a:ln>
                      <a:solidFill>
                        <a:prstClr val="black"/>
                      </a:solidFill>
                      <a:effectLst/>
                      <a:uLnTx/>
                      <a:uFillTx/>
                      <a:latin typeface="Arial Narrow" panose="020B0606020202030204" pitchFamily="34" charset="0"/>
                      <a:ea typeface="+mn-ea"/>
                      <a:cs typeface="+mn-cs"/>
                    </a:rPr>
                    <a:t>b</a:t>
                  </a:r>
                  <a:endParaRPr kumimoji="0" lang="en-US" sz="1100" b="1" i="0" u="none" strike="noStrike" kern="0" cap="none" spc="0" normalizeH="0" baseline="0" noProof="0">
                    <a:ln>
                      <a:noFill/>
                    </a:ln>
                    <a:solidFill>
                      <a:prstClr val="black"/>
                    </a:solidFill>
                    <a:effectLst/>
                    <a:uLnTx/>
                    <a:uFillTx/>
                    <a:latin typeface="Arial Narrow" panose="020B0606020202030204" pitchFamily="34" charset="0"/>
                    <a:ea typeface="+mn-ea"/>
                    <a:cs typeface="+mn-cs"/>
                  </a:endParaRPr>
                </a:p>
              </p:txBody>
            </p:sp>
          </p:grpSp>
          <p:cxnSp>
            <p:nvCxnSpPr>
              <p:cNvPr id="238" name="Straight Connector 237">
                <a:extLst>
                  <a:ext uri="{FF2B5EF4-FFF2-40B4-BE49-F238E27FC236}">
                    <a16:creationId xmlns:a16="http://schemas.microsoft.com/office/drawing/2014/main" id="{F9C45271-207A-B1F3-885F-4FF858FF31AE}"/>
                  </a:ext>
                </a:extLst>
              </p:cNvPr>
              <p:cNvCxnSpPr>
                <a:cxnSpLocks/>
              </p:cNvCxnSpPr>
              <p:nvPr/>
            </p:nvCxnSpPr>
            <p:spPr>
              <a:xfrm>
                <a:off x="7977871" y="4081689"/>
                <a:ext cx="822960" cy="0"/>
              </a:xfrm>
              <a:prstGeom prst="line">
                <a:avLst/>
              </a:prstGeom>
              <a:noFill/>
              <a:ln w="12700" cap="flat" cmpd="sng" algn="ctr">
                <a:solidFill>
                  <a:sysClr val="windowText" lastClr="000000"/>
                </a:solidFill>
                <a:prstDash val="solid"/>
                <a:miter lim="800000"/>
              </a:ln>
              <a:effectLst/>
            </p:spPr>
          </p:cxnSp>
        </p:grpSp>
        <p:cxnSp>
          <p:nvCxnSpPr>
            <p:cNvPr id="231" name="Straight Connector 230">
              <a:extLst>
                <a:ext uri="{FF2B5EF4-FFF2-40B4-BE49-F238E27FC236}">
                  <a16:creationId xmlns:a16="http://schemas.microsoft.com/office/drawing/2014/main" id="{56442CB9-C9C5-27C6-D3D4-1C176F3FD220}"/>
                </a:ext>
              </a:extLst>
            </p:cNvPr>
            <p:cNvCxnSpPr>
              <a:cxnSpLocks/>
            </p:cNvCxnSpPr>
            <p:nvPr/>
          </p:nvCxnSpPr>
          <p:spPr>
            <a:xfrm>
              <a:off x="425898" y="3798152"/>
              <a:ext cx="8480101" cy="15902"/>
            </a:xfrm>
            <a:prstGeom prst="line">
              <a:avLst/>
            </a:prstGeom>
            <a:noFill/>
            <a:ln w="28575" cap="flat" cmpd="sng" algn="ctr">
              <a:solidFill>
                <a:sysClr val="windowText" lastClr="000000"/>
              </a:solidFill>
              <a:prstDash val="solid"/>
              <a:miter lim="800000"/>
            </a:ln>
            <a:effectLst/>
          </p:spPr>
        </p:cxnSp>
        <p:cxnSp>
          <p:nvCxnSpPr>
            <p:cNvPr id="232" name="Straight Connector 231">
              <a:extLst>
                <a:ext uri="{FF2B5EF4-FFF2-40B4-BE49-F238E27FC236}">
                  <a16:creationId xmlns:a16="http://schemas.microsoft.com/office/drawing/2014/main" id="{899236FF-5F8A-ABA8-B4EC-30C2E61DC791}"/>
                </a:ext>
              </a:extLst>
            </p:cNvPr>
            <p:cNvCxnSpPr>
              <a:cxnSpLocks/>
            </p:cNvCxnSpPr>
            <p:nvPr/>
          </p:nvCxnSpPr>
          <p:spPr>
            <a:xfrm>
              <a:off x="2162770" y="1018068"/>
              <a:ext cx="0" cy="2743200"/>
            </a:xfrm>
            <a:prstGeom prst="line">
              <a:avLst/>
            </a:prstGeom>
            <a:noFill/>
            <a:ln w="12700" cap="flat" cmpd="sng" algn="ctr">
              <a:solidFill>
                <a:sysClr val="window" lastClr="FFFFFF">
                  <a:lumMod val="75000"/>
                </a:sysClr>
              </a:solidFill>
              <a:prstDash val="solid"/>
              <a:miter lim="800000"/>
            </a:ln>
            <a:effectLst/>
          </p:spPr>
        </p:cxnSp>
        <p:cxnSp>
          <p:nvCxnSpPr>
            <p:cNvPr id="233" name="Straight Connector 232">
              <a:extLst>
                <a:ext uri="{FF2B5EF4-FFF2-40B4-BE49-F238E27FC236}">
                  <a16:creationId xmlns:a16="http://schemas.microsoft.com/office/drawing/2014/main" id="{50AEAD71-BB47-4965-72D1-A5B4CFCBF7E7}"/>
                </a:ext>
              </a:extLst>
            </p:cNvPr>
            <p:cNvCxnSpPr>
              <a:cxnSpLocks/>
            </p:cNvCxnSpPr>
            <p:nvPr/>
          </p:nvCxnSpPr>
          <p:spPr>
            <a:xfrm>
              <a:off x="3404830" y="1018068"/>
              <a:ext cx="0" cy="2743200"/>
            </a:xfrm>
            <a:prstGeom prst="line">
              <a:avLst/>
            </a:prstGeom>
            <a:noFill/>
            <a:ln w="12700" cap="flat" cmpd="sng" algn="ctr">
              <a:solidFill>
                <a:sysClr val="window" lastClr="FFFFFF">
                  <a:lumMod val="75000"/>
                </a:sysClr>
              </a:solidFill>
              <a:prstDash val="solid"/>
              <a:miter lim="800000"/>
            </a:ln>
            <a:effectLst/>
          </p:spPr>
        </p:cxnSp>
        <p:cxnSp>
          <p:nvCxnSpPr>
            <p:cNvPr id="234" name="Straight Connector 233">
              <a:extLst>
                <a:ext uri="{FF2B5EF4-FFF2-40B4-BE49-F238E27FC236}">
                  <a16:creationId xmlns:a16="http://schemas.microsoft.com/office/drawing/2014/main" id="{C14F886C-7ABF-6D72-C8E3-37BAFB4AE256}"/>
                </a:ext>
              </a:extLst>
            </p:cNvPr>
            <p:cNvCxnSpPr>
              <a:cxnSpLocks/>
            </p:cNvCxnSpPr>
            <p:nvPr/>
          </p:nvCxnSpPr>
          <p:spPr>
            <a:xfrm>
              <a:off x="5607010" y="1018068"/>
              <a:ext cx="0" cy="2743200"/>
            </a:xfrm>
            <a:prstGeom prst="line">
              <a:avLst/>
            </a:prstGeom>
            <a:noFill/>
            <a:ln w="12700" cap="flat" cmpd="sng" algn="ctr">
              <a:solidFill>
                <a:sysClr val="window" lastClr="FFFFFF">
                  <a:lumMod val="75000"/>
                </a:sysClr>
              </a:solidFill>
              <a:prstDash val="solid"/>
              <a:miter lim="800000"/>
            </a:ln>
            <a:effectLst/>
          </p:spPr>
        </p:cxnSp>
        <p:cxnSp>
          <p:nvCxnSpPr>
            <p:cNvPr id="235" name="Straight Connector 234">
              <a:extLst>
                <a:ext uri="{FF2B5EF4-FFF2-40B4-BE49-F238E27FC236}">
                  <a16:creationId xmlns:a16="http://schemas.microsoft.com/office/drawing/2014/main" id="{CFA45E6B-B2AD-7871-B499-7330741F91D4}"/>
                </a:ext>
              </a:extLst>
            </p:cNvPr>
            <p:cNvCxnSpPr>
              <a:cxnSpLocks/>
            </p:cNvCxnSpPr>
            <p:nvPr/>
          </p:nvCxnSpPr>
          <p:spPr>
            <a:xfrm>
              <a:off x="6871930" y="1018068"/>
              <a:ext cx="0" cy="2743200"/>
            </a:xfrm>
            <a:prstGeom prst="line">
              <a:avLst/>
            </a:prstGeom>
            <a:noFill/>
            <a:ln w="12700" cap="flat" cmpd="sng" algn="ctr">
              <a:solidFill>
                <a:sysClr val="window" lastClr="FFFFFF">
                  <a:lumMod val="75000"/>
                </a:sysClr>
              </a:solidFill>
              <a:prstDash val="solid"/>
              <a:miter lim="800000"/>
            </a:ln>
            <a:effectLst/>
          </p:spPr>
        </p:cxnSp>
        <p:cxnSp>
          <p:nvCxnSpPr>
            <p:cNvPr id="236" name="Straight Connector 235">
              <a:extLst>
                <a:ext uri="{FF2B5EF4-FFF2-40B4-BE49-F238E27FC236}">
                  <a16:creationId xmlns:a16="http://schemas.microsoft.com/office/drawing/2014/main" id="{F3C945CF-B1D0-7787-BA1F-29B75EFA64BD}"/>
                </a:ext>
              </a:extLst>
            </p:cNvPr>
            <p:cNvCxnSpPr>
              <a:cxnSpLocks/>
            </p:cNvCxnSpPr>
            <p:nvPr/>
          </p:nvCxnSpPr>
          <p:spPr>
            <a:xfrm>
              <a:off x="7694890" y="1018068"/>
              <a:ext cx="0" cy="2743200"/>
            </a:xfrm>
            <a:prstGeom prst="line">
              <a:avLst/>
            </a:prstGeom>
            <a:noFill/>
            <a:ln w="12700" cap="flat" cmpd="sng" algn="ctr">
              <a:solidFill>
                <a:sysClr val="window" lastClr="FFFFFF">
                  <a:lumMod val="75000"/>
                </a:sysClr>
              </a:solidFill>
              <a:prstDash val="solid"/>
              <a:miter lim="800000"/>
            </a:ln>
            <a:effectLst/>
          </p:spPr>
        </p:cxnSp>
      </p:grpSp>
      <p:sp>
        <p:nvSpPr>
          <p:cNvPr id="317" name="TextBox 316">
            <a:extLst>
              <a:ext uri="{FF2B5EF4-FFF2-40B4-BE49-F238E27FC236}">
                <a16:creationId xmlns:a16="http://schemas.microsoft.com/office/drawing/2014/main" id="{9C1CC75B-994A-A379-F96C-AD9CF93C0A3A}"/>
              </a:ext>
            </a:extLst>
          </p:cNvPr>
          <p:cNvSpPr txBox="1"/>
          <p:nvPr/>
        </p:nvSpPr>
        <p:spPr>
          <a:xfrm>
            <a:off x="3671531" y="772488"/>
            <a:ext cx="5216046" cy="3231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Total Population ORR: 51.9% (95% CI, 40.4-63.3)</a:t>
            </a:r>
          </a:p>
        </p:txBody>
      </p:sp>
      <p:sp>
        <p:nvSpPr>
          <p:cNvPr id="4" name="TextBox 3">
            <a:extLst>
              <a:ext uri="{FF2B5EF4-FFF2-40B4-BE49-F238E27FC236}">
                <a16:creationId xmlns:a16="http://schemas.microsoft.com/office/drawing/2014/main" id="{6E7FA438-E739-85D9-6218-F1D4672B39EA}"/>
              </a:ext>
            </a:extLst>
          </p:cNvPr>
          <p:cNvSpPr txBox="1"/>
          <p:nvPr/>
        </p:nvSpPr>
        <p:spPr>
          <a:xfrm>
            <a:off x="266367" y="5645973"/>
            <a:ext cx="1336157" cy="253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rPr>
              <a:t>NCT05041257</a:t>
            </a:r>
          </a:p>
        </p:txBody>
      </p:sp>
    </p:spTree>
    <p:extLst>
      <p:ext uri="{BB962C8B-B14F-4D97-AF65-F5344CB8AC3E}">
        <p14:creationId xmlns:p14="http://schemas.microsoft.com/office/powerpoint/2010/main" val="20437949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7C82E9-98A9-0E84-782A-0745156111C7}"/>
              </a:ext>
            </a:extLst>
          </p:cNvPr>
          <p:cNvSpPr>
            <a:spLocks noGrp="1"/>
          </p:cNvSpPr>
          <p:nvPr>
            <p:ph type="sldNum"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C956E73-2E7A-40C4-98E5-5009DBC8D49F}" type="slidenum">
              <a:rPr kumimoji="0" lang="en-US" sz="1000" b="0" i="0" u="none" strike="noStrike" kern="1200" cap="none" spc="0" normalizeH="0" baseline="0" noProof="0" smtClean="0">
                <a:ln>
                  <a:noFill/>
                </a:ln>
                <a:solidFill>
                  <a:srgbClr val="717070">
                    <a:lumMod val="20000"/>
                    <a:lumOff val="80000"/>
                  </a:srgb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64</a:t>
            </a:fld>
            <a:endParaRPr kumimoji="0" lang="en-US" sz="1000" b="0" i="0" u="none" strike="noStrike" kern="1200" cap="none" spc="0" normalizeH="0" baseline="0" noProof="0" dirty="0">
              <a:ln>
                <a:noFill/>
              </a:ln>
              <a:solidFill>
                <a:srgbClr val="717070">
                  <a:lumMod val="20000"/>
                  <a:lumOff val="80000"/>
                </a:srgbClr>
              </a:solidFill>
              <a:effectLst/>
              <a:uLnTx/>
              <a:uFillTx/>
              <a:latin typeface="Arial" charset="0"/>
              <a:ea typeface="+mn-ea"/>
              <a:cs typeface="+mn-cs"/>
            </a:endParaRPr>
          </a:p>
        </p:txBody>
      </p:sp>
      <p:sp>
        <p:nvSpPr>
          <p:cNvPr id="3" name="Title 2">
            <a:extLst>
              <a:ext uri="{FF2B5EF4-FFF2-40B4-BE49-F238E27FC236}">
                <a16:creationId xmlns:a16="http://schemas.microsoft.com/office/drawing/2014/main" id="{6AB99A78-51A4-4A4F-D55B-FE4083C0370B}"/>
              </a:ext>
            </a:extLst>
          </p:cNvPr>
          <p:cNvSpPr>
            <a:spLocks noGrp="1"/>
          </p:cNvSpPr>
          <p:nvPr>
            <p:ph type="title"/>
          </p:nvPr>
        </p:nvSpPr>
        <p:spPr>
          <a:xfrm>
            <a:off x="2156728" y="3092632"/>
            <a:ext cx="4333282" cy="672735"/>
          </a:xfrm>
        </p:spPr>
        <p:txBody>
          <a:bodyPr/>
          <a:lstStyle/>
          <a:p>
            <a:r>
              <a:rPr lang="en-US" dirty="0"/>
              <a:t>Case</a:t>
            </a:r>
          </a:p>
        </p:txBody>
      </p:sp>
    </p:spTree>
    <p:extLst>
      <p:ext uri="{BB962C8B-B14F-4D97-AF65-F5344CB8AC3E}">
        <p14:creationId xmlns:p14="http://schemas.microsoft.com/office/powerpoint/2010/main" val="31801319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386FE-FDC7-B749-AB09-44BBF050A810}"/>
              </a:ext>
            </a:extLst>
          </p:cNvPr>
          <p:cNvSpPr>
            <a:spLocks noGrp="1"/>
          </p:cNvSpPr>
          <p:nvPr>
            <p:ph type="title"/>
          </p:nvPr>
        </p:nvSpPr>
        <p:spPr/>
        <p:txBody>
          <a:bodyPr/>
          <a:lstStyle/>
          <a:p>
            <a:r>
              <a:rPr lang="en-US" sz="3200" b="1" dirty="0"/>
              <a:t>Recurrent high grade serous ovarian cancer</a:t>
            </a:r>
            <a:endParaRPr lang="en-US" dirty="0"/>
          </a:p>
        </p:txBody>
      </p:sp>
      <p:sp>
        <p:nvSpPr>
          <p:cNvPr id="3" name="Content Placeholder 2">
            <a:extLst>
              <a:ext uri="{FF2B5EF4-FFF2-40B4-BE49-F238E27FC236}">
                <a16:creationId xmlns:a16="http://schemas.microsoft.com/office/drawing/2014/main" id="{BE6E9F1C-7D75-144F-A38B-F7A17FC42709}"/>
              </a:ext>
            </a:extLst>
          </p:cNvPr>
          <p:cNvSpPr>
            <a:spLocks noGrp="1"/>
          </p:cNvSpPr>
          <p:nvPr>
            <p:ph sz="half" idx="1"/>
          </p:nvPr>
        </p:nvSpPr>
        <p:spPr>
          <a:xfrm>
            <a:off x="762825" y="1658357"/>
            <a:ext cx="10582508" cy="3961564"/>
          </a:xfrm>
        </p:spPr>
        <p:txBody>
          <a:bodyPr/>
          <a:lstStyle/>
          <a:p>
            <a:pPr marL="0" indent="0">
              <a:buNone/>
            </a:pPr>
            <a:endParaRPr lang="en-US" sz="1600" dirty="0"/>
          </a:p>
          <a:p>
            <a:r>
              <a:rPr lang="en-US" sz="2000" dirty="0"/>
              <a:t>09/2013: TAH, BSO, pelvic and paraaortic lymphadenectomy, omentectomy and resection of abdominal wall nodule High grade serous carcinoma of the ovary - stage IIIB</a:t>
            </a:r>
          </a:p>
          <a:p>
            <a:r>
              <a:rPr lang="en-US" sz="2000" dirty="0"/>
              <a:t>Completed 6 cycles of Carbo/Paclitaxel (dose dense)</a:t>
            </a:r>
          </a:p>
          <a:p>
            <a:r>
              <a:rPr lang="en-US" sz="2000" dirty="0"/>
              <a:t>10/2017 CT C/A/P with significant increase in size of right </a:t>
            </a:r>
            <a:r>
              <a:rPr lang="en-US" sz="2000" dirty="0" err="1"/>
              <a:t>paracolic</a:t>
            </a:r>
            <a:r>
              <a:rPr lang="en-US" sz="2000" dirty="0"/>
              <a:t> gutter soft tissue mass, mild free fluid, thickening of the urinary bladder wall, enlarged lymph node within the upper abdomen </a:t>
            </a:r>
          </a:p>
          <a:p>
            <a:r>
              <a:rPr lang="en-US" sz="2000" dirty="0"/>
              <a:t>12/2017: CT biopsy of right </a:t>
            </a:r>
            <a:r>
              <a:rPr lang="en-US" sz="2000" dirty="0" err="1"/>
              <a:t>paracolic</a:t>
            </a:r>
            <a:r>
              <a:rPr lang="en-US" sz="2000" dirty="0"/>
              <a:t> gutter mass- High grade serous carcinoma</a:t>
            </a:r>
          </a:p>
          <a:p>
            <a:r>
              <a:rPr lang="en-US" sz="2000" dirty="0"/>
              <a:t>2018: Completed 7 cycles of Carbo/Gem</a:t>
            </a:r>
          </a:p>
          <a:p>
            <a:r>
              <a:rPr lang="en-US" sz="2000" dirty="0"/>
              <a:t>Progressed within 3 months of completing therapy</a:t>
            </a:r>
          </a:p>
        </p:txBody>
      </p:sp>
    </p:spTree>
    <p:extLst>
      <p:ext uri="{BB962C8B-B14F-4D97-AF65-F5344CB8AC3E}">
        <p14:creationId xmlns:p14="http://schemas.microsoft.com/office/powerpoint/2010/main" val="35509439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6B1B3-66C5-AF40-B072-D154F0C0B5D0}"/>
              </a:ext>
            </a:extLst>
          </p:cNvPr>
          <p:cNvSpPr>
            <a:spLocks noGrp="1"/>
          </p:cNvSpPr>
          <p:nvPr>
            <p:ph type="title"/>
          </p:nvPr>
        </p:nvSpPr>
        <p:spPr/>
        <p:txBody>
          <a:bodyPr/>
          <a:lstStyle/>
          <a:p>
            <a:r>
              <a:rPr lang="en-US" dirty="0"/>
              <a:t>Tissue Testing</a:t>
            </a:r>
          </a:p>
        </p:txBody>
      </p:sp>
      <p:sp>
        <p:nvSpPr>
          <p:cNvPr id="3" name="Content Placeholder 2">
            <a:extLst>
              <a:ext uri="{FF2B5EF4-FFF2-40B4-BE49-F238E27FC236}">
                <a16:creationId xmlns:a16="http://schemas.microsoft.com/office/drawing/2014/main" id="{D8C2FE4F-C6A8-2346-BB1A-4CEA697AB1AB}"/>
              </a:ext>
            </a:extLst>
          </p:cNvPr>
          <p:cNvSpPr>
            <a:spLocks noGrp="1"/>
          </p:cNvSpPr>
          <p:nvPr>
            <p:ph sz="half" idx="1"/>
          </p:nvPr>
        </p:nvSpPr>
        <p:spPr>
          <a:xfrm>
            <a:off x="1371599" y="2263697"/>
            <a:ext cx="8825345" cy="3523491"/>
          </a:xfrm>
        </p:spPr>
        <p:txBody>
          <a:bodyPr/>
          <a:lstStyle/>
          <a:p>
            <a:r>
              <a:rPr lang="en-US" dirty="0"/>
              <a:t>NGS testing of Recurrence 12/2017: EGFR D314N, NF1 exon 1 loss, MYC amplification, TP53 D281E, MLH1 R325Q.</a:t>
            </a:r>
          </a:p>
          <a:p>
            <a:r>
              <a:rPr lang="en-US" dirty="0"/>
              <a:t>Microsatellite Stable.  TMB-intermediate.</a:t>
            </a:r>
          </a:p>
          <a:p>
            <a:endParaRPr lang="en-US" dirty="0"/>
          </a:p>
        </p:txBody>
      </p:sp>
    </p:spTree>
    <p:extLst>
      <p:ext uri="{BB962C8B-B14F-4D97-AF65-F5344CB8AC3E}">
        <p14:creationId xmlns:p14="http://schemas.microsoft.com/office/powerpoint/2010/main" val="7260492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E0BCC-C89C-AB4F-B57B-BF1BE4037270}"/>
              </a:ext>
            </a:extLst>
          </p:cNvPr>
          <p:cNvSpPr>
            <a:spLocks noGrp="1"/>
          </p:cNvSpPr>
          <p:nvPr>
            <p:ph type="title"/>
          </p:nvPr>
        </p:nvSpPr>
        <p:spPr/>
        <p:txBody>
          <a:bodyPr/>
          <a:lstStyle/>
          <a:p>
            <a:r>
              <a:rPr lang="en-US" sz="2800" dirty="0"/>
              <a:t>Clinical Trial</a:t>
            </a:r>
          </a:p>
        </p:txBody>
      </p:sp>
      <p:sp>
        <p:nvSpPr>
          <p:cNvPr id="3" name="Content Placeholder 2">
            <a:extLst>
              <a:ext uri="{FF2B5EF4-FFF2-40B4-BE49-F238E27FC236}">
                <a16:creationId xmlns:a16="http://schemas.microsoft.com/office/drawing/2014/main" id="{C4F08E2A-72E5-5F43-8BEC-F657EDA22570}"/>
              </a:ext>
            </a:extLst>
          </p:cNvPr>
          <p:cNvSpPr>
            <a:spLocks noGrp="1"/>
          </p:cNvSpPr>
          <p:nvPr>
            <p:ph sz="half" idx="1"/>
          </p:nvPr>
        </p:nvSpPr>
        <p:spPr>
          <a:xfrm>
            <a:off x="799789" y="1984349"/>
            <a:ext cx="10853729" cy="3961564"/>
          </a:xfrm>
        </p:spPr>
        <p:txBody>
          <a:bodyPr/>
          <a:lstStyle/>
          <a:p>
            <a:r>
              <a:rPr lang="en-US" sz="2000" dirty="0"/>
              <a:t>2018: Clinical trial Olaparib and AZD6738 (WEE1i) x 3 cycles - progressed</a:t>
            </a:r>
          </a:p>
          <a:p>
            <a:r>
              <a:rPr lang="en-US" sz="2000" dirty="0"/>
              <a:t>Transfer of Care to The James/OSU</a:t>
            </a:r>
          </a:p>
          <a:p>
            <a:r>
              <a:rPr lang="en-US" sz="2000" b="1" dirty="0"/>
              <a:t>1/2019: On clinical trial: C1D1 mirvetuximab 6 mg/kg &amp; Bevacizumab 15 mg/kg</a:t>
            </a:r>
          </a:p>
          <a:p>
            <a:r>
              <a:rPr lang="en-US" sz="2000" b="1" dirty="0"/>
              <a:t>8/2020: C27 delayed 2 weeks due to Grade 2 neuropathy, </a:t>
            </a:r>
            <a:r>
              <a:rPr lang="en-US" sz="2000" b="1" dirty="0" err="1"/>
              <a:t>Mirv</a:t>
            </a:r>
            <a:r>
              <a:rPr lang="en-US" sz="2000" b="1" dirty="0"/>
              <a:t> reduced to 5 mg/kg </a:t>
            </a:r>
          </a:p>
          <a:p>
            <a:r>
              <a:rPr lang="en-US" sz="2000" dirty="0"/>
              <a:t>2/2021: Received 35 cycles of mirvetuximab + Bev; clinical trial closed</a:t>
            </a:r>
          </a:p>
          <a:p>
            <a:r>
              <a:rPr lang="en-US" sz="2000" dirty="0"/>
              <a:t>3/2021: Started treatment on Compassionate Use mirvetuximab and Bev (commercial supply) on single patient compassionate use trial. </a:t>
            </a:r>
          </a:p>
          <a:p>
            <a:r>
              <a:rPr lang="en-US" sz="2000" dirty="0"/>
              <a:t>Continued on therapy until Oct, 2022 when she elected to take a holiday</a:t>
            </a:r>
          </a:p>
          <a:p>
            <a:r>
              <a:rPr lang="en-US" sz="2000" dirty="0"/>
              <a:t>5/2023: Presented with Brain Mets. </a:t>
            </a:r>
          </a:p>
          <a:p>
            <a:endParaRPr lang="en-US" sz="2000" dirty="0"/>
          </a:p>
        </p:txBody>
      </p:sp>
    </p:spTree>
    <p:extLst>
      <p:ext uri="{BB962C8B-B14F-4D97-AF65-F5344CB8AC3E}">
        <p14:creationId xmlns:p14="http://schemas.microsoft.com/office/powerpoint/2010/main" val="755737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288E4-5706-1441-BA6B-927EFDA2AE28}"/>
              </a:ext>
            </a:extLst>
          </p:cNvPr>
          <p:cNvSpPr>
            <a:spLocks noGrp="1"/>
          </p:cNvSpPr>
          <p:nvPr>
            <p:ph type="title"/>
          </p:nvPr>
        </p:nvSpPr>
        <p:spPr/>
        <p:txBody>
          <a:bodyPr/>
          <a:lstStyle/>
          <a:p>
            <a:r>
              <a:rPr lang="en-US" dirty="0"/>
              <a:t>Response</a:t>
            </a:r>
          </a:p>
        </p:txBody>
      </p:sp>
      <p:pic>
        <p:nvPicPr>
          <p:cNvPr id="11" name="Content Placeholder 10">
            <a:extLst>
              <a:ext uri="{FF2B5EF4-FFF2-40B4-BE49-F238E27FC236}">
                <a16:creationId xmlns:a16="http://schemas.microsoft.com/office/drawing/2014/main" id="{AADA0BA5-92EC-3847-BD45-F9A5763978C7}"/>
              </a:ext>
            </a:extLst>
          </p:cNvPr>
          <p:cNvPicPr>
            <a:picLocks noGrp="1" noChangeAspect="1"/>
          </p:cNvPicPr>
          <p:nvPr>
            <p:ph sz="half" idx="1"/>
          </p:nvPr>
        </p:nvPicPr>
        <p:blipFill>
          <a:blip r:embed="rId2"/>
          <a:stretch>
            <a:fillRect/>
          </a:stretch>
        </p:blipFill>
        <p:spPr>
          <a:xfrm>
            <a:off x="2001056" y="1610479"/>
            <a:ext cx="4190564" cy="2771359"/>
          </a:xfrm>
          <a:prstGeom prst="rect">
            <a:avLst/>
          </a:prstGeom>
        </p:spPr>
      </p:pic>
      <p:sp>
        <p:nvSpPr>
          <p:cNvPr id="12" name="TextBox 11">
            <a:extLst>
              <a:ext uri="{FF2B5EF4-FFF2-40B4-BE49-F238E27FC236}">
                <a16:creationId xmlns:a16="http://schemas.microsoft.com/office/drawing/2014/main" id="{2AA6D991-A213-AE4D-A405-8CFCAF4BC40E}"/>
              </a:ext>
            </a:extLst>
          </p:cNvPr>
          <p:cNvSpPr txBox="1"/>
          <p:nvPr/>
        </p:nvSpPr>
        <p:spPr>
          <a:xfrm>
            <a:off x="2373640" y="1170456"/>
            <a:ext cx="354456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Pre Cycle 1 – multi-focal disease</a:t>
            </a:r>
          </a:p>
        </p:txBody>
      </p:sp>
      <p:pic>
        <p:nvPicPr>
          <p:cNvPr id="17" name="Content Placeholder 16">
            <a:extLst>
              <a:ext uri="{FF2B5EF4-FFF2-40B4-BE49-F238E27FC236}">
                <a16:creationId xmlns:a16="http://schemas.microsoft.com/office/drawing/2014/main" id="{EC59AFE8-7C39-644B-B666-3572A2B326A3}"/>
              </a:ext>
            </a:extLst>
          </p:cNvPr>
          <p:cNvPicPr>
            <a:picLocks noGrp="1" noChangeAspect="1"/>
          </p:cNvPicPr>
          <p:nvPr>
            <p:ph sz="half" idx="2"/>
          </p:nvPr>
        </p:nvPicPr>
        <p:blipFill>
          <a:blip r:embed="rId3"/>
          <a:stretch>
            <a:fillRect/>
          </a:stretch>
        </p:blipFill>
        <p:spPr>
          <a:xfrm>
            <a:off x="6197414" y="1632784"/>
            <a:ext cx="3835586" cy="2749055"/>
          </a:xfrm>
          <a:prstGeom prst="rect">
            <a:avLst/>
          </a:prstGeom>
        </p:spPr>
      </p:pic>
      <p:sp>
        <p:nvSpPr>
          <p:cNvPr id="18" name="TextBox 17">
            <a:extLst>
              <a:ext uri="{FF2B5EF4-FFF2-40B4-BE49-F238E27FC236}">
                <a16:creationId xmlns:a16="http://schemas.microsoft.com/office/drawing/2014/main" id="{B6ED108E-E580-D441-B96F-52722F1671DF}"/>
              </a:ext>
            </a:extLst>
          </p:cNvPr>
          <p:cNvSpPr txBox="1"/>
          <p:nvPr/>
        </p:nvSpPr>
        <p:spPr>
          <a:xfrm>
            <a:off x="6984128" y="1207812"/>
            <a:ext cx="226215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Cycle  33 – near CR</a:t>
            </a:r>
          </a:p>
        </p:txBody>
      </p:sp>
      <p:sp>
        <p:nvSpPr>
          <p:cNvPr id="19" name="Oval 18">
            <a:extLst>
              <a:ext uri="{FF2B5EF4-FFF2-40B4-BE49-F238E27FC236}">
                <a16:creationId xmlns:a16="http://schemas.microsoft.com/office/drawing/2014/main" id="{FB2CA175-D8A9-7E49-96AD-8AA498CF0863}"/>
              </a:ext>
            </a:extLst>
          </p:cNvPr>
          <p:cNvSpPr/>
          <p:nvPr/>
        </p:nvSpPr>
        <p:spPr>
          <a:xfrm>
            <a:off x="2159621" y="2587084"/>
            <a:ext cx="591015" cy="54640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1" name="Oval 20">
            <a:extLst>
              <a:ext uri="{FF2B5EF4-FFF2-40B4-BE49-F238E27FC236}">
                <a16:creationId xmlns:a16="http://schemas.microsoft.com/office/drawing/2014/main" id="{BB5819E6-32DA-7043-812A-40FE07FEE4FC}"/>
              </a:ext>
            </a:extLst>
          </p:cNvPr>
          <p:cNvSpPr/>
          <p:nvPr/>
        </p:nvSpPr>
        <p:spPr>
          <a:xfrm>
            <a:off x="3290137" y="2176745"/>
            <a:ext cx="1226634" cy="7025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2" name="Oval 21">
            <a:extLst>
              <a:ext uri="{FF2B5EF4-FFF2-40B4-BE49-F238E27FC236}">
                <a16:creationId xmlns:a16="http://schemas.microsoft.com/office/drawing/2014/main" id="{994B7DF1-5C34-1446-9CDE-644B7582217A}"/>
              </a:ext>
            </a:extLst>
          </p:cNvPr>
          <p:cNvSpPr/>
          <p:nvPr/>
        </p:nvSpPr>
        <p:spPr>
          <a:xfrm>
            <a:off x="6404518" y="2693022"/>
            <a:ext cx="591015" cy="54640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sp>
        <p:nvSpPr>
          <p:cNvPr id="23" name="Oval 22">
            <a:extLst>
              <a:ext uri="{FF2B5EF4-FFF2-40B4-BE49-F238E27FC236}">
                <a16:creationId xmlns:a16="http://schemas.microsoft.com/office/drawing/2014/main" id="{48075897-4FD0-CD47-A55F-E27505DB125F}"/>
              </a:ext>
            </a:extLst>
          </p:cNvPr>
          <p:cNvSpPr/>
          <p:nvPr/>
        </p:nvSpPr>
        <p:spPr>
          <a:xfrm>
            <a:off x="7476583" y="2341758"/>
            <a:ext cx="1226634" cy="7025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27" name="Table 26">
            <a:extLst>
              <a:ext uri="{FF2B5EF4-FFF2-40B4-BE49-F238E27FC236}">
                <a16:creationId xmlns:a16="http://schemas.microsoft.com/office/drawing/2014/main" id="{B156318A-F821-034C-81B1-DBE4A174B893}"/>
              </a:ext>
            </a:extLst>
          </p:cNvPr>
          <p:cNvGraphicFramePr>
            <a:graphicFrameLocks noGrp="1"/>
          </p:cNvGraphicFramePr>
          <p:nvPr/>
        </p:nvGraphicFramePr>
        <p:xfrm>
          <a:off x="3800707" y="4552908"/>
          <a:ext cx="4590586" cy="2194560"/>
        </p:xfrm>
        <a:graphic>
          <a:graphicData uri="http://schemas.openxmlformats.org/drawingml/2006/table">
            <a:tbl>
              <a:tblPr/>
              <a:tblGrid>
                <a:gridCol w="2295293">
                  <a:extLst>
                    <a:ext uri="{9D8B030D-6E8A-4147-A177-3AD203B41FA5}">
                      <a16:colId xmlns:a16="http://schemas.microsoft.com/office/drawing/2014/main" val="3220755917"/>
                    </a:ext>
                  </a:extLst>
                </a:gridCol>
                <a:gridCol w="2295293">
                  <a:extLst>
                    <a:ext uri="{9D8B030D-6E8A-4147-A177-3AD203B41FA5}">
                      <a16:colId xmlns:a16="http://schemas.microsoft.com/office/drawing/2014/main" val="2076795174"/>
                    </a:ext>
                  </a:extLst>
                </a:gridCol>
              </a:tblGrid>
              <a:tr h="250736">
                <a:tc>
                  <a:txBody>
                    <a:bodyPr/>
                    <a:lstStyle/>
                    <a:p>
                      <a:r>
                        <a:rPr lang="en-US">
                          <a:effectLst/>
                          <a:latin typeface="Helvetica" pitchFamily="2" charset="0"/>
                        </a:rPr>
                        <a:t>CA 125 Results</a:t>
                      </a:r>
                    </a:p>
                  </a:txBody>
                  <a:tcPr marL="47625" marR="47625" marT="0" marB="0" anchor="ctr">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solidFill>
                      <a:srgbClr val="ECE9D8"/>
                    </a:solidFill>
                  </a:tcPr>
                </a:tc>
                <a:tc>
                  <a:txBody>
                    <a:bodyPr/>
                    <a:lstStyle/>
                    <a:p>
                      <a:r>
                        <a:rPr lang="en-US" dirty="0">
                          <a:effectLst/>
                          <a:latin typeface="Helvetica" pitchFamily="2" charset="0"/>
                        </a:rPr>
                        <a:t>Notes</a:t>
                      </a:r>
                    </a:p>
                  </a:txBody>
                  <a:tcPr marL="47625" marR="47625" marT="0" marB="0" anchor="ctr">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solidFill>
                      <a:srgbClr val="ECE9D8"/>
                    </a:solidFill>
                  </a:tcPr>
                </a:tc>
                <a:extLst>
                  <a:ext uri="{0D108BD9-81ED-4DB2-BD59-A6C34878D82A}">
                    <a16:rowId xmlns:a16="http://schemas.microsoft.com/office/drawing/2014/main" val="599847258"/>
                  </a:ext>
                </a:extLst>
              </a:tr>
              <a:tr h="250736">
                <a:tc>
                  <a:txBody>
                    <a:bodyPr/>
                    <a:lstStyle/>
                    <a:p>
                      <a:r>
                        <a:rPr lang="en-US" dirty="0">
                          <a:effectLst/>
                          <a:latin typeface="Helvetica" pitchFamily="2" charset="0"/>
                        </a:rPr>
                        <a:t>272</a:t>
                      </a:r>
                    </a:p>
                  </a:txBody>
                  <a:tcPr marL="47625" marR="47625" marT="0" marB="0" anchor="ctr">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tcPr>
                </a:tc>
                <a:tc>
                  <a:txBody>
                    <a:bodyPr/>
                    <a:lstStyle/>
                    <a:p>
                      <a:r>
                        <a:rPr lang="en-US">
                          <a:effectLst/>
                          <a:latin typeface="Helvetica" pitchFamily="2" charset="0"/>
                        </a:rPr>
                        <a:t>C1 Imgn/Bev</a:t>
                      </a:r>
                    </a:p>
                  </a:txBody>
                  <a:tcPr marL="47625" marR="47625" marT="0" marB="0" anchor="ctr">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1527488855"/>
                  </a:ext>
                </a:extLst>
              </a:tr>
              <a:tr h="250736">
                <a:tc>
                  <a:txBody>
                    <a:bodyPr/>
                    <a:lstStyle/>
                    <a:p>
                      <a:r>
                        <a:rPr lang="en-US">
                          <a:effectLst/>
                          <a:latin typeface="Helvetica" pitchFamily="2" charset="0"/>
                        </a:rPr>
                        <a:t>170</a:t>
                      </a:r>
                    </a:p>
                  </a:txBody>
                  <a:tcPr marL="47625" marR="47625" marT="0" marB="0" anchor="ctr">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tcPr>
                </a:tc>
                <a:tc>
                  <a:txBody>
                    <a:bodyPr/>
                    <a:lstStyle/>
                    <a:p>
                      <a:r>
                        <a:rPr lang="en-US">
                          <a:effectLst/>
                          <a:latin typeface="Helvetica" pitchFamily="2" charset="0"/>
                        </a:rPr>
                        <a:t>C2</a:t>
                      </a:r>
                    </a:p>
                  </a:txBody>
                  <a:tcPr marL="47625" marR="47625" marT="0" marB="0" anchor="ctr">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4283716897"/>
                  </a:ext>
                </a:extLst>
              </a:tr>
              <a:tr h="250736">
                <a:tc>
                  <a:txBody>
                    <a:bodyPr/>
                    <a:lstStyle/>
                    <a:p>
                      <a:r>
                        <a:rPr lang="en-US">
                          <a:effectLst/>
                          <a:latin typeface="Helvetica" pitchFamily="2" charset="0"/>
                        </a:rPr>
                        <a:t>96</a:t>
                      </a:r>
                    </a:p>
                  </a:txBody>
                  <a:tcPr marL="47625" marR="47625" marT="0" marB="0" anchor="ctr">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tcPr>
                </a:tc>
                <a:tc>
                  <a:txBody>
                    <a:bodyPr/>
                    <a:lstStyle/>
                    <a:p>
                      <a:r>
                        <a:rPr lang="en-US">
                          <a:effectLst/>
                          <a:latin typeface="Helvetica" pitchFamily="2" charset="0"/>
                        </a:rPr>
                        <a:t>C3</a:t>
                      </a:r>
                    </a:p>
                  </a:txBody>
                  <a:tcPr marL="47625" marR="47625" marT="0" marB="0" anchor="ctr">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881869763"/>
                  </a:ext>
                </a:extLst>
              </a:tr>
              <a:tr h="250736">
                <a:tc>
                  <a:txBody>
                    <a:bodyPr/>
                    <a:lstStyle/>
                    <a:p>
                      <a:r>
                        <a:rPr lang="en-US">
                          <a:effectLst/>
                          <a:latin typeface="Helvetica" pitchFamily="2" charset="0"/>
                        </a:rPr>
                        <a:t>34</a:t>
                      </a:r>
                    </a:p>
                  </a:txBody>
                  <a:tcPr marL="47625" marR="47625" marT="0" marB="0" anchor="ctr">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tcPr>
                </a:tc>
                <a:tc>
                  <a:txBody>
                    <a:bodyPr/>
                    <a:lstStyle/>
                    <a:p>
                      <a:r>
                        <a:rPr lang="en-US">
                          <a:effectLst/>
                          <a:latin typeface="Helvetica" pitchFamily="2" charset="0"/>
                        </a:rPr>
                        <a:t>C4</a:t>
                      </a:r>
                    </a:p>
                  </a:txBody>
                  <a:tcPr marL="47625" marR="47625" marT="0" marB="0" anchor="ctr">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1896985445"/>
                  </a:ext>
                </a:extLst>
              </a:tr>
              <a:tr h="250736">
                <a:tc>
                  <a:txBody>
                    <a:bodyPr/>
                    <a:lstStyle/>
                    <a:p>
                      <a:r>
                        <a:rPr lang="en-US">
                          <a:effectLst/>
                          <a:latin typeface="Helvetica" pitchFamily="2" charset="0"/>
                        </a:rPr>
                        <a:t>12</a:t>
                      </a:r>
                    </a:p>
                  </a:txBody>
                  <a:tcPr marL="47625" marR="47625" marT="0" marB="0" anchor="ctr">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tcPr>
                </a:tc>
                <a:tc>
                  <a:txBody>
                    <a:bodyPr/>
                    <a:lstStyle/>
                    <a:p>
                      <a:r>
                        <a:rPr lang="en-US">
                          <a:effectLst/>
                          <a:latin typeface="Helvetica" pitchFamily="2" charset="0"/>
                        </a:rPr>
                        <a:t>C5</a:t>
                      </a:r>
                    </a:p>
                  </a:txBody>
                  <a:tcPr marL="47625" marR="47625" marT="0" marB="0" anchor="ctr">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144765897"/>
                  </a:ext>
                </a:extLst>
              </a:tr>
              <a:tr h="250736">
                <a:tc>
                  <a:txBody>
                    <a:bodyPr/>
                    <a:lstStyle/>
                    <a:p>
                      <a:r>
                        <a:rPr lang="en-US">
                          <a:effectLst/>
                          <a:latin typeface="Helvetica" pitchFamily="2" charset="0"/>
                        </a:rPr>
                        <a:t>7</a:t>
                      </a:r>
                    </a:p>
                  </a:txBody>
                  <a:tcPr marL="47625" marR="47625" marT="0" marB="0" anchor="ctr">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tcPr>
                </a:tc>
                <a:tc>
                  <a:txBody>
                    <a:bodyPr/>
                    <a:lstStyle/>
                    <a:p>
                      <a:r>
                        <a:rPr lang="en-US">
                          <a:effectLst/>
                          <a:latin typeface="Helvetica" pitchFamily="2" charset="0"/>
                        </a:rPr>
                        <a:t>C6</a:t>
                      </a:r>
                    </a:p>
                  </a:txBody>
                  <a:tcPr marL="47625" marR="47625" marT="0" marB="0" anchor="ctr">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1810723735"/>
                  </a:ext>
                </a:extLst>
              </a:tr>
              <a:tr h="250736">
                <a:tc>
                  <a:txBody>
                    <a:bodyPr/>
                    <a:lstStyle/>
                    <a:p>
                      <a:r>
                        <a:rPr lang="en-US" dirty="0">
                          <a:effectLst/>
                          <a:latin typeface="Helvetica" pitchFamily="2" charset="0"/>
                        </a:rPr>
                        <a:t>5</a:t>
                      </a:r>
                    </a:p>
                  </a:txBody>
                  <a:tcPr marL="47625" marR="47625" marT="0" marB="0" anchor="ctr">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tcPr>
                </a:tc>
                <a:tc>
                  <a:txBody>
                    <a:bodyPr/>
                    <a:lstStyle/>
                    <a:p>
                      <a:r>
                        <a:rPr lang="en-US" dirty="0">
                          <a:effectLst/>
                          <a:latin typeface="Helvetica" pitchFamily="2" charset="0"/>
                        </a:rPr>
                        <a:t>C7</a:t>
                      </a:r>
                    </a:p>
                  </a:txBody>
                  <a:tcPr marL="47625" marR="47625" marT="0" marB="0" anchor="ctr">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tcPr>
                </a:tc>
                <a:extLst>
                  <a:ext uri="{0D108BD9-81ED-4DB2-BD59-A6C34878D82A}">
                    <a16:rowId xmlns:a16="http://schemas.microsoft.com/office/drawing/2014/main" val="3391046916"/>
                  </a:ext>
                </a:extLst>
              </a:tr>
            </a:tbl>
          </a:graphicData>
        </a:graphic>
      </p:graphicFrame>
    </p:spTree>
    <p:extLst>
      <p:ext uri="{BB962C8B-B14F-4D97-AF65-F5344CB8AC3E}">
        <p14:creationId xmlns:p14="http://schemas.microsoft.com/office/powerpoint/2010/main" val="20832213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0A91F-50FC-35E3-E662-62EBE1419F92}"/>
              </a:ext>
            </a:extLst>
          </p:cNvPr>
          <p:cNvSpPr>
            <a:spLocks noGrp="1"/>
          </p:cNvSpPr>
          <p:nvPr>
            <p:ph type="title"/>
          </p:nvPr>
        </p:nvSpPr>
        <p:spPr/>
        <p:txBody>
          <a:bodyPr/>
          <a:lstStyle/>
          <a:p>
            <a:r>
              <a:rPr lang="en-US" dirty="0"/>
              <a:t>Clinical Trial Participation</a:t>
            </a:r>
          </a:p>
        </p:txBody>
      </p:sp>
      <p:sp>
        <p:nvSpPr>
          <p:cNvPr id="4" name="Content Placeholder 3">
            <a:extLst>
              <a:ext uri="{FF2B5EF4-FFF2-40B4-BE49-F238E27FC236}">
                <a16:creationId xmlns:a16="http://schemas.microsoft.com/office/drawing/2014/main" id="{B8FC057C-F774-3425-7428-955B117B8C32}"/>
              </a:ext>
            </a:extLst>
          </p:cNvPr>
          <p:cNvSpPr>
            <a:spLocks noGrp="1"/>
          </p:cNvSpPr>
          <p:nvPr>
            <p:ph sz="half" idx="2"/>
          </p:nvPr>
        </p:nvSpPr>
        <p:spPr>
          <a:xfrm>
            <a:off x="6095999" y="1085713"/>
            <a:ext cx="4977162" cy="3961564"/>
          </a:xfrm>
        </p:spPr>
        <p:txBody>
          <a:bodyPr/>
          <a:lstStyle/>
          <a:p>
            <a:pPr marL="0" indent="0">
              <a:lnSpc>
                <a:spcPct val="100000"/>
              </a:lnSpc>
              <a:buNone/>
            </a:pPr>
            <a:r>
              <a:rPr lang="en-US" dirty="0"/>
              <a:t>“Patricia and her husband can still enjoy their lives — taking their three dogs for long walks, tending to the forest they manage on their property and riding a 12-mile bike trail almost every day. The 300-mile round trip to Columbus for treatment is worth that increase in quality of life.”</a:t>
            </a:r>
          </a:p>
          <a:p>
            <a:pPr marL="0" indent="0">
              <a:lnSpc>
                <a:spcPct val="100000"/>
              </a:lnSpc>
              <a:buNone/>
            </a:pPr>
            <a:r>
              <a:rPr lang="en-US" dirty="0"/>
              <a:t>2/2021</a:t>
            </a:r>
          </a:p>
        </p:txBody>
      </p:sp>
      <p:pic>
        <p:nvPicPr>
          <p:cNvPr id="1026" name="Picture 2" descr="Patricia Smith - Ovarian Cancer Patient Story">
            <a:extLst>
              <a:ext uri="{FF2B5EF4-FFF2-40B4-BE49-F238E27FC236}">
                <a16:creationId xmlns:a16="http://schemas.microsoft.com/office/drawing/2014/main" id="{D487CB13-5590-4F26-807D-A22D681E7C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277" r="26909"/>
          <a:stretch>
            <a:fillRect/>
          </a:stretch>
        </p:blipFill>
        <p:spPr bwMode="auto">
          <a:xfrm>
            <a:off x="2640716" y="1085713"/>
            <a:ext cx="2660072" cy="38544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F16FE7F-9C81-6400-7D94-5B9549801625}"/>
              </a:ext>
            </a:extLst>
          </p:cNvPr>
          <p:cNvSpPr txBox="1"/>
          <p:nvPr/>
        </p:nvSpPr>
        <p:spPr>
          <a:xfrm>
            <a:off x="468200" y="6236244"/>
            <a:ext cx="7911474" cy="41549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charset="0"/>
                <a:ea typeface="+mn-ea"/>
                <a:cs typeface="+mn-cs"/>
              </a:rPr>
              <a:t>https://</a:t>
            </a:r>
            <a:r>
              <a:rPr kumimoji="0" lang="en-US" sz="1050" b="0" i="0" u="none" strike="noStrike" kern="1200" cap="none" spc="0" normalizeH="0" baseline="0" noProof="0" dirty="0" err="1">
                <a:ln>
                  <a:noFill/>
                </a:ln>
                <a:solidFill>
                  <a:srgbClr val="000000"/>
                </a:solidFill>
                <a:effectLst/>
                <a:uLnTx/>
                <a:uFillTx/>
                <a:latin typeface="Arial" charset="0"/>
                <a:ea typeface="+mn-ea"/>
                <a:cs typeface="+mn-cs"/>
              </a:rPr>
              <a:t>cancer.osu.edu</a:t>
            </a:r>
            <a:r>
              <a:rPr kumimoji="0" lang="en-US" sz="1050" b="0" i="0" u="none" strike="noStrike" kern="1200" cap="none" spc="0" normalizeH="0" baseline="0" noProof="0" dirty="0">
                <a:ln>
                  <a:noFill/>
                </a:ln>
                <a:solidFill>
                  <a:srgbClr val="000000"/>
                </a:solidFill>
                <a:effectLst/>
                <a:uLnTx/>
                <a:uFillTx/>
                <a:latin typeface="Arial" charset="0"/>
                <a:ea typeface="+mn-ea"/>
                <a:cs typeface="+mn-cs"/>
              </a:rPr>
              <a:t>/for-patients-and-caregivers/learn-about-cancers-and-treatments/innovation-at-the-</a:t>
            </a:r>
            <a:r>
              <a:rPr kumimoji="0" lang="en-US" sz="1050" b="0" i="0" u="none" strike="noStrike" kern="1200" cap="none" spc="0" normalizeH="0" baseline="0" noProof="0" dirty="0" err="1">
                <a:ln>
                  <a:noFill/>
                </a:ln>
                <a:solidFill>
                  <a:srgbClr val="000000"/>
                </a:solidFill>
                <a:effectLst/>
                <a:uLnTx/>
                <a:uFillTx/>
                <a:latin typeface="Arial" charset="0"/>
                <a:ea typeface="+mn-ea"/>
                <a:cs typeface="+mn-cs"/>
              </a:rPr>
              <a:t>james</a:t>
            </a:r>
            <a:r>
              <a:rPr kumimoji="0" lang="en-US" sz="1050" b="0" i="0" u="none" strike="noStrike" kern="1200" cap="none" spc="0" normalizeH="0" baseline="0" noProof="0" dirty="0">
                <a:ln>
                  <a:noFill/>
                </a:ln>
                <a:solidFill>
                  <a:srgbClr val="000000"/>
                </a:solidFill>
                <a:effectLst/>
                <a:uLnTx/>
                <a:uFillTx/>
                <a:latin typeface="Arial" charset="0"/>
                <a:ea typeface="+mn-ea"/>
                <a:cs typeface="+mn-cs"/>
              </a:rPr>
              <a:t>/clinical-trials/clinical-trial-patient-stories/</a:t>
            </a:r>
            <a:r>
              <a:rPr kumimoji="0" lang="en-US" sz="1050" b="0" i="0" u="none" strike="noStrike" kern="1200" cap="none" spc="0" normalizeH="0" baseline="0" noProof="0" dirty="0" err="1">
                <a:ln>
                  <a:noFill/>
                </a:ln>
                <a:solidFill>
                  <a:srgbClr val="000000"/>
                </a:solidFill>
                <a:effectLst/>
                <a:uLnTx/>
                <a:uFillTx/>
                <a:latin typeface="Arial" charset="0"/>
                <a:ea typeface="+mn-ea"/>
                <a:cs typeface="+mn-cs"/>
              </a:rPr>
              <a:t>patricia</a:t>
            </a:r>
            <a:r>
              <a:rPr kumimoji="0" lang="en-US" sz="1050" b="0" i="0" u="none" strike="noStrike" kern="1200" cap="none" spc="0" normalizeH="0" baseline="0" noProof="0" dirty="0">
                <a:ln>
                  <a:noFill/>
                </a:ln>
                <a:solidFill>
                  <a:srgbClr val="000000"/>
                </a:solidFill>
                <a:effectLst/>
                <a:uLnTx/>
                <a:uFillTx/>
                <a:latin typeface="Arial" charset="0"/>
                <a:ea typeface="+mn-ea"/>
                <a:cs typeface="+mn-cs"/>
              </a:rPr>
              <a:t>-smith</a:t>
            </a:r>
          </a:p>
        </p:txBody>
      </p:sp>
      <p:sp>
        <p:nvSpPr>
          <p:cNvPr id="8" name="TextBox 7">
            <a:extLst>
              <a:ext uri="{FF2B5EF4-FFF2-40B4-BE49-F238E27FC236}">
                <a16:creationId xmlns:a16="http://schemas.microsoft.com/office/drawing/2014/main" id="{FA9F6A2A-EE8C-7845-2189-0F7048852EEA}"/>
              </a:ext>
            </a:extLst>
          </p:cNvPr>
          <p:cNvSpPr txBox="1"/>
          <p:nvPr/>
        </p:nvSpPr>
        <p:spPr>
          <a:xfrm>
            <a:off x="2152650" y="5187071"/>
            <a:ext cx="3943350"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11827"/>
                </a:solidFill>
                <a:effectLst/>
                <a:uLnTx/>
                <a:uFillTx/>
                <a:latin typeface="ui-serif"/>
                <a:ea typeface="+mn-ea"/>
                <a:cs typeface="+mn-cs"/>
              </a:rPr>
              <a:t>November 23, 1958 — July 16, 2025</a:t>
            </a:r>
          </a:p>
        </p:txBody>
      </p:sp>
    </p:spTree>
    <p:extLst>
      <p:ext uri="{BB962C8B-B14F-4D97-AF65-F5344CB8AC3E}">
        <p14:creationId xmlns:p14="http://schemas.microsoft.com/office/powerpoint/2010/main" val="308818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2"/>
            <a:ext cx="10358967" cy="4799013"/>
          </a:xfrm>
        </p:spPr>
        <p:txBody>
          <a:bodyPr/>
          <a:lstStyle/>
          <a:p>
            <a:pPr marL="98425" indent="0">
              <a:buNone/>
            </a:pPr>
            <a:r>
              <a:rPr lang="en-US" sz="2500" b="0" dirty="0"/>
              <a:t>This activity is supported by educational grants from AbbVie Inc, AstraZeneca Pharmaceuticals LP, </a:t>
            </a:r>
            <a:r>
              <a:rPr lang="en-US" sz="2500" b="0" dirty="0" err="1"/>
              <a:t>Corcept</a:t>
            </a:r>
            <a:r>
              <a:rPr lang="en-US" sz="2500" b="0" dirty="0"/>
              <a:t> Therapeutics Inc, and Merck.</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460941"/>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NCPD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buNone/>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a:t>
            </a:r>
            <a:r>
              <a:rPr lang="en-US" sz="2500" b="0" kern="0" dirty="0"/>
              <a:t>financial relationships to </a:t>
            </a: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disclose.</a:t>
            </a:r>
          </a:p>
        </p:txBody>
      </p:sp>
    </p:spTree>
    <p:extLst>
      <p:ext uri="{BB962C8B-B14F-4D97-AF65-F5344CB8AC3E}">
        <p14:creationId xmlns:p14="http://schemas.microsoft.com/office/powerpoint/2010/main" val="19945836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1F5AC-6847-C1A8-CF91-2F833469A0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958FD3-B873-EE55-B5F0-B101791E6D42}"/>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15880C3B-FD7B-0749-9FA0-C07328D19C28}"/>
              </a:ext>
            </a:extLst>
          </p:cNvPr>
          <p:cNvSpPr>
            <a:spLocks noGrp="1"/>
          </p:cNvSpPr>
          <p:nvPr>
            <p:ph idx="1"/>
          </p:nvPr>
        </p:nvSpPr>
        <p:spPr/>
        <p:txBody>
          <a:bodyPr/>
          <a:lstStyle/>
          <a:p>
            <a:pPr marL="98425" indent="0">
              <a:buNone/>
            </a:pPr>
            <a:r>
              <a:rPr lang="en-US" sz="2800" dirty="0">
                <a:latin typeface="Arial" panose="020B0604020202020204" pitchFamily="34" charset="0"/>
                <a:cs typeface="Arial" panose="020B0604020202020204" pitchFamily="34" charset="0"/>
              </a:rPr>
              <a:t>Who should be tested for FR</a:t>
            </a:r>
            <a:r>
              <a:rPr lang="el-GR" sz="2800" dirty="0">
                <a:latin typeface="Arial" panose="020B0604020202020204" pitchFamily="34" charset="0"/>
                <a:cs typeface="Arial" panose="020B0604020202020204" pitchFamily="34" charset="0"/>
              </a:rPr>
              <a:t>α </a:t>
            </a:r>
            <a:r>
              <a:rPr lang="en-US" sz="2800" dirty="0">
                <a:latin typeface="Arial" panose="020B0604020202020204" pitchFamily="34" charset="0"/>
                <a:cs typeface="Arial" panose="020B0604020202020204" pitchFamily="34" charset="0"/>
              </a:rPr>
              <a:t>expression, when and how?</a:t>
            </a:r>
          </a:p>
          <a:p>
            <a:pPr marL="98425" indent="0">
              <a:buNone/>
            </a:pPr>
            <a:r>
              <a:rPr lang="en-US" sz="2800" dirty="0">
                <a:latin typeface="Arial" panose="020B0604020202020204" pitchFamily="34" charset="0"/>
                <a:cs typeface="Arial" panose="020B0604020202020204" pitchFamily="34" charset="0"/>
              </a:rPr>
              <a:t>When and for whom do you use mirvetuximab soravtansine in your own practice? What is your FR</a:t>
            </a:r>
            <a:r>
              <a:rPr lang="el-GR" sz="2800" dirty="0">
                <a:latin typeface="Arial" panose="020B0604020202020204" pitchFamily="34" charset="0"/>
                <a:cs typeface="Arial" panose="020B0604020202020204" pitchFamily="34" charset="0"/>
              </a:rPr>
              <a:t>α </a:t>
            </a:r>
            <a:r>
              <a:rPr lang="en-US" sz="2800" dirty="0">
                <a:latin typeface="Arial" panose="020B0604020202020204" pitchFamily="34" charset="0"/>
                <a:cs typeface="Arial" panose="020B0604020202020204" pitchFamily="34" charset="0"/>
              </a:rPr>
              <a:t>expression cutoff? Do you always use mirvetuximab soravtansine as monotherapy, or do you ever combine it with other agents (eg, bevacizumab)? </a:t>
            </a:r>
          </a:p>
          <a:p>
            <a:pPr marL="98425" indent="0">
              <a:buNone/>
            </a:pPr>
            <a:endParaRPr lang="en-US" sz="2800" kern="100" dirty="0">
              <a:solidFill>
                <a:srgbClr val="000000"/>
              </a:solidFill>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9572964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89AE7-2A32-1EBD-2966-938E8B02A4A0}"/>
            </a:ext>
          </a:extLst>
        </p:cNvPr>
        <p:cNvGrpSpPr/>
        <p:nvPr/>
      </p:nvGrpSpPr>
      <p:grpSpPr>
        <a:xfrm>
          <a:off x="0" y="0"/>
          <a:ext cx="0" cy="0"/>
          <a:chOff x="0" y="0"/>
          <a:chExt cx="0" cy="0"/>
        </a:xfrm>
      </p:grpSpPr>
      <p:sp>
        <p:nvSpPr>
          <p:cNvPr id="5" name="Subtitle 4">
            <a:extLst>
              <a:ext uri="{FF2B5EF4-FFF2-40B4-BE49-F238E27FC236}">
                <a16:creationId xmlns:a16="http://schemas.microsoft.com/office/drawing/2014/main" id="{0F64EDFC-E3C4-B839-C6DE-E0BD732B970D}"/>
              </a:ext>
            </a:extLst>
          </p:cNvPr>
          <p:cNvSpPr>
            <a:spLocks noGrp="1"/>
          </p:cNvSpPr>
          <p:nvPr>
            <p:ph type="subTitle" idx="1"/>
          </p:nvPr>
        </p:nvSpPr>
        <p:spPr>
          <a:xfrm>
            <a:off x="981307" y="3992545"/>
            <a:ext cx="6762750" cy="1655762"/>
          </a:xfrm>
        </p:spPr>
        <p:txBody>
          <a:bodyPr>
            <a:normAutofit/>
          </a:bodyPr>
          <a:lstStyle/>
          <a:p>
            <a:pPr>
              <a:lnSpc>
                <a:spcPct val="100000"/>
              </a:lnSpc>
            </a:pPr>
            <a:r>
              <a:rPr lang="en-US" sz="1800" dirty="0"/>
              <a:t>Kathryn Schlenker, MSN, WHNP-BC, AGNP-C</a:t>
            </a:r>
          </a:p>
          <a:p>
            <a:pPr>
              <a:lnSpc>
                <a:spcPct val="100000"/>
              </a:lnSpc>
            </a:pPr>
            <a:r>
              <a:rPr lang="en-US" sz="1800" dirty="0"/>
              <a:t>Division of Gynecologic Oncology</a:t>
            </a:r>
          </a:p>
          <a:p>
            <a:pPr>
              <a:lnSpc>
                <a:spcPct val="100000"/>
              </a:lnSpc>
            </a:pPr>
            <a:r>
              <a:rPr lang="en-US" sz="1800" dirty="0"/>
              <a:t>University of Alabama at Birmingham</a:t>
            </a:r>
          </a:p>
        </p:txBody>
      </p:sp>
      <p:sp>
        <p:nvSpPr>
          <p:cNvPr id="2" name="Title 1">
            <a:extLst>
              <a:ext uri="{FF2B5EF4-FFF2-40B4-BE49-F238E27FC236}">
                <a16:creationId xmlns:a16="http://schemas.microsoft.com/office/drawing/2014/main" id="{9FD99628-3185-1D67-985B-A5180DBFCF6E}"/>
              </a:ext>
            </a:extLst>
          </p:cNvPr>
          <p:cNvSpPr>
            <a:spLocks noGrp="1"/>
          </p:cNvSpPr>
          <p:nvPr>
            <p:ph type="ctrTitle"/>
          </p:nvPr>
        </p:nvSpPr>
        <p:spPr>
          <a:xfrm>
            <a:off x="981307" y="1962523"/>
            <a:ext cx="9043639" cy="1585608"/>
          </a:xfrm>
        </p:spPr>
        <p:txBody>
          <a:bodyPr>
            <a:normAutofit fontScale="90000"/>
          </a:bodyPr>
          <a:lstStyle/>
          <a:p>
            <a:br>
              <a:rPr lang="en-GB" sz="5400" dirty="0"/>
            </a:br>
            <a:br>
              <a:rPr lang="en-GB" sz="5400" dirty="0"/>
            </a:br>
            <a:br>
              <a:rPr lang="en-GB" sz="5400" dirty="0"/>
            </a:br>
            <a:r>
              <a:rPr lang="en-GB" sz="5400" dirty="0"/>
              <a:t>Ovarian Cancer Symposium</a:t>
            </a:r>
            <a:br>
              <a:rPr lang="en-GB" sz="5400" dirty="0"/>
            </a:br>
            <a:r>
              <a:rPr lang="en-GB" sz="4000" b="0" dirty="0"/>
              <a:t>Research To Practice | ONS 2026</a:t>
            </a:r>
            <a:endParaRPr lang="en-GB" sz="5400" dirty="0"/>
          </a:p>
        </p:txBody>
      </p:sp>
    </p:spTree>
    <p:extLst>
      <p:ext uri="{BB962C8B-B14F-4D97-AF65-F5344CB8AC3E}">
        <p14:creationId xmlns:p14="http://schemas.microsoft.com/office/powerpoint/2010/main" val="23542997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35C53-ACB4-AEC0-A400-B24B53F8EBC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AFD6EB4-0CF1-802F-2020-73AB563523F9}"/>
              </a:ext>
            </a:extLst>
          </p:cNvPr>
          <p:cNvSpPr>
            <a:spLocks noGrp="1"/>
          </p:cNvSpPr>
          <p:nvPr>
            <p:ph type="title"/>
          </p:nvPr>
        </p:nvSpPr>
        <p:spPr>
          <a:xfrm>
            <a:off x="536361" y="476721"/>
            <a:ext cx="10636465" cy="4574781"/>
          </a:xfrm>
        </p:spPr>
        <p:txBody>
          <a:bodyPr>
            <a:normAutofit/>
          </a:bodyPr>
          <a:lstStyle/>
          <a:p>
            <a:pPr algn="ctr"/>
            <a:r>
              <a:rPr lang="en-US" dirty="0"/>
              <a:t>Nursing Considerations for</a:t>
            </a:r>
            <a:br>
              <a:rPr lang="en-US" dirty="0"/>
            </a:br>
            <a:r>
              <a:rPr lang="en-US" dirty="0"/>
              <a:t>Toxicities Associated with </a:t>
            </a:r>
            <a:r>
              <a:rPr lang="en-US" dirty="0" err="1"/>
              <a:t>Mirvetuximab</a:t>
            </a:r>
            <a:r>
              <a:rPr lang="en-US" dirty="0"/>
              <a:t> </a:t>
            </a:r>
            <a:r>
              <a:rPr lang="en-US" dirty="0" err="1"/>
              <a:t>Soravtansine</a:t>
            </a:r>
            <a:endParaRPr lang="en-US" dirty="0"/>
          </a:p>
        </p:txBody>
      </p:sp>
    </p:spTree>
    <p:extLst>
      <p:ext uri="{BB962C8B-B14F-4D97-AF65-F5344CB8AC3E}">
        <p14:creationId xmlns:p14="http://schemas.microsoft.com/office/powerpoint/2010/main" val="14366564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D6265-1D25-8696-E745-ACC6246E73F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B2B156-6D04-0B99-2BB6-DD75B918CF55}"/>
              </a:ext>
            </a:extLst>
          </p:cNvPr>
          <p:cNvSpPr>
            <a:spLocks noGrp="1"/>
          </p:cNvSpPr>
          <p:nvPr>
            <p:ph idx="1"/>
          </p:nvPr>
        </p:nvSpPr>
        <p:spPr>
          <a:xfrm>
            <a:off x="537635" y="1639889"/>
            <a:ext cx="5482920" cy="4357687"/>
          </a:xfrm>
        </p:spPr>
        <p:txBody>
          <a:bodyPr>
            <a:normAutofit fontScale="77500" lnSpcReduction="20000"/>
          </a:bodyPr>
          <a:lstStyle/>
          <a:p>
            <a:r>
              <a:rPr lang="en-US" dirty="0">
                <a:latin typeface="Calibri" panose="020F0502020204030204" pitchFamily="34" charset="0"/>
                <a:cs typeface="Calibri" panose="020F0502020204030204" pitchFamily="34" charset="0"/>
              </a:rPr>
              <a:t>Antibody drug conjugate (ADC) that targets FOLR1 </a:t>
            </a:r>
          </a:p>
          <a:p>
            <a:pPr lvl="1"/>
            <a:r>
              <a:rPr lang="en-US" dirty="0">
                <a:latin typeface="Calibri" panose="020F0502020204030204" pitchFamily="34" charset="0"/>
                <a:cs typeface="Calibri" panose="020F0502020204030204" pitchFamily="34" charset="0"/>
              </a:rPr>
              <a:t>Approximately 40% ovarian cancers have high FOLR1 expression ( ≥ 75%)</a:t>
            </a:r>
          </a:p>
          <a:p>
            <a:pPr lvl="2"/>
            <a:r>
              <a:rPr lang="en-US" dirty="0">
                <a:latin typeface="Calibri" panose="020F0502020204030204" pitchFamily="34" charset="0"/>
                <a:cs typeface="Calibri" panose="020F0502020204030204" pitchFamily="34" charset="0"/>
              </a:rPr>
              <a:t>Strong correlation with high grade serous histology</a:t>
            </a:r>
          </a:p>
          <a:p>
            <a:pPr marL="914400" lvl="2" indent="0">
              <a:buNone/>
            </a:pPr>
            <a:endParaRPr lang="en-US"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Currently FDA approved for use in platinum resistant (PR) ovarian cancer</a:t>
            </a:r>
          </a:p>
          <a:p>
            <a:pPr lvl="2"/>
            <a:r>
              <a:rPr lang="en-US" dirty="0">
                <a:latin typeface="Calibri" panose="020F0502020204030204" pitchFamily="34" charset="0"/>
                <a:cs typeface="Calibri" panose="020F0502020204030204" pitchFamily="34" charset="0"/>
              </a:rPr>
              <a:t>Monotherapy (in tumors with ≥ 75% FOLR1 expression)</a:t>
            </a:r>
          </a:p>
          <a:p>
            <a:pPr marL="914400" lvl="2" indent="0">
              <a:buNone/>
            </a:pPr>
            <a:endParaRPr lang="en-US"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NCCN Guidelines category 2B recommendation</a:t>
            </a:r>
          </a:p>
          <a:p>
            <a:pPr lvl="2"/>
            <a:r>
              <a:rPr lang="en-US" dirty="0">
                <a:latin typeface="Calibri" panose="020F0502020204030204" pitchFamily="34" charset="0"/>
                <a:cs typeface="Calibri" panose="020F0502020204030204" pitchFamily="34" charset="0"/>
              </a:rPr>
              <a:t>In combination with Bevacizumab (in tumors with ≥ 25% FOLR1 expression) in PR setting</a:t>
            </a:r>
          </a:p>
          <a:p>
            <a:pPr lvl="2"/>
            <a:r>
              <a:rPr lang="en-US" dirty="0">
                <a:latin typeface="Calibri" panose="020F0502020204030204" pitchFamily="34" charset="0"/>
                <a:cs typeface="Calibri" panose="020F0502020204030204" pitchFamily="34" charset="0"/>
              </a:rPr>
              <a:t>In combination with Bevacizumab (in tumors with ≥ 50% FOLR1 expression) in PS setting</a:t>
            </a:r>
          </a:p>
          <a:p>
            <a:pPr marL="914400" lvl="2" indent="0">
              <a:buNone/>
            </a:pPr>
            <a:endParaRPr lang="en-US"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Ongoing clinical trials in the neoadjuvant/platinum sensitive (PS) settings (no current FDA approvals)</a:t>
            </a:r>
          </a:p>
          <a:p>
            <a:pPr lvl="1"/>
            <a:endParaRPr lang="en-US" dirty="0">
              <a:latin typeface="Calibri" panose="020F0502020204030204" pitchFamily="34" charset="0"/>
              <a:cs typeface="Calibri" panose="020F0502020204030204" pitchFamily="34" charset="0"/>
            </a:endParaRPr>
          </a:p>
          <a:p>
            <a:pPr lvl="1"/>
            <a:endParaRPr lang="en-US" dirty="0">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352C4A31-C91B-8038-43F7-EEA9A362EF87}"/>
              </a:ext>
            </a:extLst>
          </p:cNvPr>
          <p:cNvSpPr>
            <a:spLocks noGrp="1"/>
          </p:cNvSpPr>
          <p:nvPr>
            <p:ph type="title"/>
          </p:nvPr>
        </p:nvSpPr>
        <p:spPr/>
        <p:txBody>
          <a:bodyPr/>
          <a:lstStyle/>
          <a:p>
            <a:r>
              <a:rPr lang="en-US" dirty="0" err="1"/>
              <a:t>Mirvetuximab</a:t>
            </a:r>
            <a:r>
              <a:rPr lang="en-US" dirty="0"/>
              <a:t> </a:t>
            </a:r>
            <a:r>
              <a:rPr lang="en-US" dirty="0" err="1"/>
              <a:t>Soravtansine</a:t>
            </a:r>
            <a:endParaRPr lang="en-US" dirty="0"/>
          </a:p>
        </p:txBody>
      </p:sp>
      <p:sp>
        <p:nvSpPr>
          <p:cNvPr id="4" name="TextBox 3">
            <a:extLst>
              <a:ext uri="{FF2B5EF4-FFF2-40B4-BE49-F238E27FC236}">
                <a16:creationId xmlns:a16="http://schemas.microsoft.com/office/drawing/2014/main" id="{3179BA94-FAA9-EE2D-646E-A3A4A8840482}"/>
              </a:ext>
            </a:extLst>
          </p:cNvPr>
          <p:cNvSpPr txBox="1"/>
          <p:nvPr/>
        </p:nvSpPr>
        <p:spPr>
          <a:xfrm>
            <a:off x="6681457" y="1639889"/>
            <a:ext cx="4972908" cy="2723823"/>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1000"/>
              </a:spcBef>
              <a:spcAft>
                <a:spcPts val="0"/>
              </a:spcAft>
              <a:buClr>
                <a:srgbClr val="006241"/>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Dosing/route/frequency: 6 mg/kg given IV q21 days</a:t>
            </a:r>
          </a:p>
          <a:p>
            <a:pPr marL="228600" marR="0" lvl="0" indent="-228600" algn="l" defTabSz="914400" rtl="0" eaLnBrk="1" fontAlgn="auto" latinLnBrk="0" hangingPunct="1">
              <a:lnSpc>
                <a:spcPct val="100000"/>
              </a:lnSpc>
              <a:spcBef>
                <a:spcPts val="1000"/>
              </a:spcBef>
              <a:spcAft>
                <a:spcPts val="0"/>
              </a:spcAft>
              <a:buClr>
                <a:srgbClr val="006241"/>
              </a:buClr>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Premedications</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(day of treatment): </a:t>
            </a:r>
          </a:p>
          <a:p>
            <a:pPr marL="685800" marR="0" lvl="1" indent="-228600" algn="l" defTabSz="914400" rtl="0" eaLnBrk="1" fontAlgn="auto" latinLnBrk="0" hangingPunct="1">
              <a:lnSpc>
                <a:spcPct val="100000"/>
              </a:lnSpc>
              <a:spcBef>
                <a:spcPts val="500"/>
              </a:spcBef>
              <a:spcAft>
                <a:spcPts val="0"/>
              </a:spcAft>
              <a:buClr>
                <a:srgbClr val="006241"/>
              </a:buClr>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Dexamethasone</a:t>
            </a:r>
          </a:p>
          <a:p>
            <a:pPr marL="685800" marR="0" lvl="1" indent="-228600" algn="l" defTabSz="914400" rtl="0" eaLnBrk="1" fontAlgn="auto" latinLnBrk="0" hangingPunct="1">
              <a:lnSpc>
                <a:spcPct val="100000"/>
              </a:lnSpc>
              <a:spcBef>
                <a:spcPts val="500"/>
              </a:spcBef>
              <a:spcAft>
                <a:spcPts val="0"/>
              </a:spcAft>
              <a:buClr>
                <a:srgbClr val="006241"/>
              </a:buClr>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Diphenhydramine</a:t>
            </a:r>
          </a:p>
          <a:p>
            <a:pPr marL="685800" marR="0" lvl="1" indent="-228600" algn="l" defTabSz="914400" rtl="0" eaLnBrk="1" fontAlgn="auto" latinLnBrk="0" hangingPunct="1">
              <a:lnSpc>
                <a:spcPct val="100000"/>
              </a:lnSpc>
              <a:spcBef>
                <a:spcPts val="500"/>
              </a:spcBef>
              <a:spcAft>
                <a:spcPts val="0"/>
              </a:spcAft>
              <a:buClr>
                <a:srgbClr val="006241"/>
              </a:buClr>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Acetaminophen</a:t>
            </a:r>
          </a:p>
          <a:p>
            <a:pPr marL="685800" marR="0" lvl="1" indent="-228600" algn="l" defTabSz="914400" rtl="0" eaLnBrk="1" fontAlgn="auto" latinLnBrk="0" hangingPunct="1">
              <a:lnSpc>
                <a:spcPct val="100000"/>
              </a:lnSpc>
              <a:spcBef>
                <a:spcPts val="500"/>
              </a:spcBef>
              <a:spcAft>
                <a:spcPts val="0"/>
              </a:spcAft>
              <a:buClr>
                <a:srgbClr val="006241"/>
              </a:buClr>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Palonosetron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4287326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0AA48-89FC-5284-9B08-93D55C3D7A6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60D064-F515-C1BE-10CA-FBC4D0DA19C4}"/>
              </a:ext>
            </a:extLst>
          </p:cNvPr>
          <p:cNvSpPr>
            <a:spLocks noGrp="1"/>
          </p:cNvSpPr>
          <p:nvPr>
            <p:ph idx="1"/>
          </p:nvPr>
        </p:nvSpPr>
        <p:spPr/>
        <p:txBody>
          <a:bodyPr>
            <a:normAutofit/>
          </a:bodyPr>
          <a:lstStyle/>
          <a:p>
            <a:pPr>
              <a:buFont typeface="Courier New" panose="02070309020205020404" pitchFamily="49" charset="0"/>
              <a:buChar char="o"/>
            </a:pPr>
            <a:r>
              <a:rPr lang="en-US" dirty="0">
                <a:latin typeface="Calibri" panose="020F0502020204030204" pitchFamily="34" charset="0"/>
                <a:cs typeface="Calibri" panose="020F0502020204030204" pitchFamily="34" charset="0"/>
              </a:rPr>
              <a:t>Most common ocular AEs from </a:t>
            </a:r>
            <a:r>
              <a:rPr lang="en-US" dirty="0" err="1">
                <a:latin typeface="Calibri" panose="020F0502020204030204" pitchFamily="34" charset="0"/>
                <a:cs typeface="Calibri" panose="020F0502020204030204" pitchFamily="34" charset="0"/>
              </a:rPr>
              <a:t>Mirvetuximab</a:t>
            </a:r>
            <a:r>
              <a:rPr lang="en-US" dirty="0">
                <a:latin typeface="Calibri" panose="020F0502020204030204" pitchFamily="34" charset="0"/>
                <a:cs typeface="Calibri" panose="020F0502020204030204" pitchFamily="34" charset="0"/>
              </a:rPr>
              <a:t>: </a:t>
            </a:r>
          </a:p>
          <a:p>
            <a:pPr lvl="1">
              <a:buFont typeface="Courier New" panose="02070309020205020404" pitchFamily="49" charset="0"/>
              <a:buChar char="o"/>
            </a:pPr>
            <a:r>
              <a:rPr lang="en-US" dirty="0">
                <a:latin typeface="Calibri" panose="020F0502020204030204" pitchFamily="34" charset="0"/>
                <a:cs typeface="Calibri" panose="020F0502020204030204" pitchFamily="34" charset="0"/>
              </a:rPr>
              <a:t>Blurred vision (48%)</a:t>
            </a:r>
          </a:p>
          <a:p>
            <a:pPr lvl="1">
              <a:buFont typeface="Courier New" panose="02070309020205020404" pitchFamily="49" charset="0"/>
              <a:buChar char="o"/>
            </a:pPr>
            <a:r>
              <a:rPr lang="en-US" dirty="0">
                <a:latin typeface="Calibri" panose="020F0502020204030204" pitchFamily="34" charset="0"/>
                <a:cs typeface="Calibri" panose="020F0502020204030204" pitchFamily="34" charset="0"/>
              </a:rPr>
              <a:t>Keratopathy (36%)</a:t>
            </a:r>
          </a:p>
          <a:p>
            <a:pPr lvl="1">
              <a:buFont typeface="Courier New" panose="02070309020205020404" pitchFamily="49" charset="0"/>
              <a:buChar char="o"/>
            </a:pPr>
            <a:r>
              <a:rPr lang="en-US" dirty="0">
                <a:latin typeface="Calibri" panose="020F0502020204030204" pitchFamily="34" charset="0"/>
                <a:cs typeface="Calibri" panose="020F0502020204030204" pitchFamily="34" charset="0"/>
              </a:rPr>
              <a:t>Dry eyes (27%)</a:t>
            </a:r>
          </a:p>
          <a:p>
            <a:pPr lvl="1">
              <a:buFont typeface="Courier New" panose="02070309020205020404" pitchFamily="49" charset="0"/>
              <a:buChar char="o"/>
            </a:pPr>
            <a:r>
              <a:rPr lang="en-US" dirty="0">
                <a:latin typeface="Calibri" panose="020F0502020204030204" pitchFamily="34" charset="0"/>
                <a:cs typeface="Calibri" panose="020F0502020204030204" pitchFamily="34" charset="0"/>
              </a:rPr>
              <a:t>Photophobia (14%)</a:t>
            </a:r>
          </a:p>
          <a:p>
            <a:pPr lvl="1">
              <a:buFont typeface="Courier New" panose="02070309020205020404" pitchFamily="49" charset="0"/>
              <a:buChar char="o"/>
            </a:pPr>
            <a:r>
              <a:rPr lang="en-US" dirty="0">
                <a:latin typeface="Calibri" panose="020F0502020204030204" pitchFamily="34" charset="0"/>
                <a:cs typeface="Calibri" panose="020F0502020204030204" pitchFamily="34" charset="0"/>
              </a:rPr>
              <a:t>Eye pain (10%)</a:t>
            </a:r>
          </a:p>
          <a:p>
            <a:pPr>
              <a:buFont typeface="Courier New" panose="02070309020205020404" pitchFamily="49" charset="0"/>
              <a:buChar char="o"/>
            </a:pPr>
            <a:r>
              <a:rPr lang="en-US" dirty="0">
                <a:latin typeface="Calibri" panose="020F0502020204030204" pitchFamily="34" charset="0"/>
                <a:cs typeface="Calibri" panose="020F0502020204030204" pitchFamily="34" charset="0"/>
              </a:rPr>
              <a:t>Majority are grade 1-2 and the median time to development is ~5 weeks (after cycle 2)</a:t>
            </a:r>
          </a:p>
          <a:p>
            <a:pPr>
              <a:buFont typeface="Courier New" panose="02070309020205020404" pitchFamily="49" charset="0"/>
              <a:buChar char="o"/>
            </a:pPr>
            <a:r>
              <a:rPr lang="en-US" dirty="0">
                <a:latin typeface="Calibri" panose="020F0502020204030204" pitchFamily="34" charset="0"/>
                <a:cs typeface="Calibri" panose="020F0502020204030204" pitchFamily="34" charset="0"/>
              </a:rPr>
              <a:t>Most are managed with dose delay or dose reduction; discontinuation in ~1% patients</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550C6473-2454-E3E9-1FBB-61C35084FB7D}"/>
              </a:ext>
            </a:extLst>
          </p:cNvPr>
          <p:cNvSpPr>
            <a:spLocks noGrp="1"/>
          </p:cNvSpPr>
          <p:nvPr>
            <p:ph type="title"/>
          </p:nvPr>
        </p:nvSpPr>
        <p:spPr/>
        <p:txBody>
          <a:bodyPr>
            <a:noAutofit/>
          </a:bodyPr>
          <a:lstStyle/>
          <a:p>
            <a:r>
              <a:rPr lang="en-US" dirty="0"/>
              <a:t>Incidence of Ocular Toxicities</a:t>
            </a:r>
          </a:p>
        </p:txBody>
      </p:sp>
      <p:sp>
        <p:nvSpPr>
          <p:cNvPr id="4" name="Slide Number Placeholder 3">
            <a:extLst>
              <a:ext uri="{FF2B5EF4-FFF2-40B4-BE49-F238E27FC236}">
                <a16:creationId xmlns:a16="http://schemas.microsoft.com/office/drawing/2014/main" id="{7BD25EFA-163E-3737-BD89-ADA8FB650D36}"/>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797FC3-DC33-DA47-95F6-F7EB925D69E8}" type="slidenum">
              <a:rPr kumimoji="0" lang="en-US" sz="750" b="0" i="0" u="none" strike="noStrike" kern="1200" cap="none" spc="0" normalizeH="0" baseline="0" noProof="0" smtClean="0">
                <a:ln>
                  <a:noFill/>
                </a:ln>
                <a:solidFill>
                  <a:prstClr val="white">
                    <a:lumMod val="50000"/>
                  </a:prstClr>
                </a:solidFill>
                <a:effectLst/>
                <a:uLnTx/>
                <a:uFillTx/>
                <a:latin typeface="Calibri Light" panose="020F0302020204030204"/>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US" sz="750" b="0" i="0" u="none" strike="noStrike" kern="1200" cap="none" spc="0" normalizeH="0" baseline="0" noProof="0" dirty="0">
              <a:ln>
                <a:noFill/>
              </a:ln>
              <a:solidFill>
                <a:prstClr val="white">
                  <a:lumMod val="50000"/>
                </a:prstClr>
              </a:solidFill>
              <a:effectLst/>
              <a:uLnTx/>
              <a:uFillTx/>
              <a:latin typeface="Calibri Light" panose="020F0302020204030204"/>
            </a:endParaRPr>
          </a:p>
        </p:txBody>
      </p:sp>
    </p:spTree>
    <p:extLst>
      <p:ext uri="{BB962C8B-B14F-4D97-AF65-F5344CB8AC3E}">
        <p14:creationId xmlns:p14="http://schemas.microsoft.com/office/powerpoint/2010/main" val="5819519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DE530-8189-7AD0-FB17-39A634A4138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DFF4FC-27F2-F63C-759F-58FD0091C3EF}"/>
              </a:ext>
            </a:extLst>
          </p:cNvPr>
          <p:cNvSpPr>
            <a:spLocks noGrp="1"/>
          </p:cNvSpPr>
          <p:nvPr>
            <p:ph idx="1"/>
          </p:nvPr>
        </p:nvSpPr>
        <p:spPr/>
        <p:txBody>
          <a:bodyPr/>
          <a:lstStyle/>
          <a:p>
            <a:pPr>
              <a:buFont typeface="Courier New" panose="02070309020205020404" pitchFamily="49" charset="0"/>
              <a:buChar char="o"/>
            </a:pPr>
            <a:r>
              <a:rPr lang="en-US" dirty="0">
                <a:latin typeface="+mn-lt"/>
              </a:rPr>
              <a:t>Ocular exams (visual acuity and slit lamp examination)</a:t>
            </a:r>
          </a:p>
          <a:p>
            <a:pPr lvl="1">
              <a:buFont typeface="Courier New" panose="02070309020205020404" pitchFamily="49" charset="0"/>
              <a:buChar char="o"/>
            </a:pPr>
            <a:r>
              <a:rPr lang="en-US" dirty="0">
                <a:latin typeface="+mn-lt"/>
              </a:rPr>
              <a:t>Baseline prior to initiation of </a:t>
            </a:r>
            <a:r>
              <a:rPr lang="en-US" dirty="0" err="1">
                <a:latin typeface="+mn-lt"/>
              </a:rPr>
              <a:t>Mirvetuximab</a:t>
            </a:r>
            <a:endParaRPr lang="en-US" dirty="0">
              <a:latin typeface="+mn-lt"/>
            </a:endParaRPr>
          </a:p>
          <a:p>
            <a:pPr lvl="1">
              <a:buFont typeface="Courier New" panose="02070309020205020404" pitchFamily="49" charset="0"/>
              <a:buChar char="o"/>
            </a:pPr>
            <a:r>
              <a:rPr lang="en-US" dirty="0">
                <a:latin typeface="+mn-lt"/>
              </a:rPr>
              <a:t>Every other cycle for the first 8 cycles, then as clinically indicated</a:t>
            </a:r>
          </a:p>
          <a:p>
            <a:pPr lvl="1">
              <a:buFont typeface="Courier New" panose="02070309020205020404" pitchFamily="49" charset="0"/>
              <a:buChar char="o"/>
            </a:pPr>
            <a:r>
              <a:rPr lang="en-US" dirty="0">
                <a:latin typeface="+mn-lt"/>
              </a:rPr>
              <a:t>Ocular assessment form (visual acuity, keratitis/keratopathy/uveitis)</a:t>
            </a:r>
          </a:p>
          <a:p>
            <a:pPr>
              <a:buFont typeface="Courier New" panose="02070309020205020404" pitchFamily="49" charset="0"/>
              <a:buChar char="o"/>
            </a:pPr>
            <a:r>
              <a:rPr lang="en-US" dirty="0">
                <a:latin typeface="+mn-lt"/>
              </a:rPr>
              <a:t>Prophylactic Eye Drops:</a:t>
            </a:r>
          </a:p>
          <a:p>
            <a:pPr lvl="1">
              <a:buFont typeface="Courier New" panose="02070309020205020404" pitchFamily="49" charset="0"/>
              <a:buChar char="o"/>
            </a:pPr>
            <a:r>
              <a:rPr lang="en-US" dirty="0">
                <a:latin typeface="+mn-lt"/>
              </a:rPr>
              <a:t>Steroid drops (Prednisolone acetate 1%)</a:t>
            </a:r>
          </a:p>
          <a:p>
            <a:pPr lvl="2">
              <a:buFont typeface="Courier New" panose="02070309020205020404" pitchFamily="49" charset="0"/>
              <a:buChar char="o"/>
            </a:pPr>
            <a:r>
              <a:rPr lang="en-US" dirty="0">
                <a:latin typeface="+mn-lt"/>
              </a:rPr>
              <a:t>6x/day starting the day before infusion through day 4</a:t>
            </a:r>
          </a:p>
          <a:p>
            <a:pPr lvl="2">
              <a:buFont typeface="Courier New" panose="02070309020205020404" pitchFamily="49" charset="0"/>
              <a:buChar char="o"/>
            </a:pPr>
            <a:r>
              <a:rPr lang="en-US" dirty="0">
                <a:latin typeface="+mn-lt"/>
              </a:rPr>
              <a:t>4x/day days 5-8</a:t>
            </a:r>
          </a:p>
          <a:p>
            <a:pPr lvl="1">
              <a:buFont typeface="Courier New" panose="02070309020205020404" pitchFamily="49" charset="0"/>
              <a:buChar char="o"/>
            </a:pPr>
            <a:r>
              <a:rPr lang="en-US" dirty="0">
                <a:latin typeface="+mn-lt"/>
              </a:rPr>
              <a:t>Artificial tears 4x daily *preservative free* or more if needed</a:t>
            </a:r>
          </a:p>
          <a:p>
            <a:pPr>
              <a:buFont typeface="Courier New" panose="02070309020205020404" pitchFamily="49" charset="0"/>
              <a:buChar char="o"/>
            </a:pPr>
            <a:r>
              <a:rPr lang="en-US" dirty="0">
                <a:latin typeface="+mn-lt"/>
              </a:rPr>
              <a:t>Helpful measures: avoid contact lenses, use UVA/UVB sunglasses when exposed to sunlight, warm compresses over eyelids in the evening</a:t>
            </a:r>
          </a:p>
        </p:txBody>
      </p:sp>
      <p:sp>
        <p:nvSpPr>
          <p:cNvPr id="3" name="Title 2">
            <a:extLst>
              <a:ext uri="{FF2B5EF4-FFF2-40B4-BE49-F238E27FC236}">
                <a16:creationId xmlns:a16="http://schemas.microsoft.com/office/drawing/2014/main" id="{D2FABF76-4DFF-89BA-B4A7-0A4C69E10602}"/>
              </a:ext>
            </a:extLst>
          </p:cNvPr>
          <p:cNvSpPr>
            <a:spLocks noGrp="1"/>
          </p:cNvSpPr>
          <p:nvPr>
            <p:ph type="title"/>
          </p:nvPr>
        </p:nvSpPr>
        <p:spPr/>
        <p:txBody>
          <a:bodyPr/>
          <a:lstStyle/>
          <a:p>
            <a:r>
              <a:rPr lang="en-US" dirty="0"/>
              <a:t>Monitoring and Management Ocular Events</a:t>
            </a:r>
          </a:p>
        </p:txBody>
      </p:sp>
    </p:spTree>
    <p:extLst>
      <p:ext uri="{BB962C8B-B14F-4D97-AF65-F5344CB8AC3E}">
        <p14:creationId xmlns:p14="http://schemas.microsoft.com/office/powerpoint/2010/main" val="21004128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F0CC2-AACC-B7B7-31FE-D7F032A574D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F253B6-F5A8-3E5E-C0B7-7445BBB7ED8D}"/>
              </a:ext>
            </a:extLst>
          </p:cNvPr>
          <p:cNvSpPr>
            <a:spLocks noGrp="1"/>
          </p:cNvSpPr>
          <p:nvPr>
            <p:ph idx="1"/>
          </p:nvPr>
        </p:nvSpPr>
        <p:spPr/>
        <p:txBody>
          <a:bodyPr/>
          <a:lstStyle/>
          <a:p>
            <a:r>
              <a:rPr lang="en-US" dirty="0">
                <a:latin typeface="+mn-lt"/>
              </a:rPr>
              <a:t>Pneumonitis (10%) – 1% were grade 3 and 1 patient with grade 4</a:t>
            </a:r>
          </a:p>
          <a:p>
            <a:pPr lvl="1"/>
            <a:r>
              <a:rPr lang="en-US" dirty="0">
                <a:latin typeface="+mn-lt"/>
              </a:rPr>
              <a:t>Symptoms:  Cough, dyspnea, hypoxia, fever</a:t>
            </a:r>
          </a:p>
          <a:p>
            <a:pPr lvl="1"/>
            <a:r>
              <a:rPr lang="en-US" dirty="0">
                <a:latin typeface="+mn-lt"/>
              </a:rPr>
              <a:t>High resolution chest CT</a:t>
            </a:r>
          </a:p>
          <a:p>
            <a:pPr lvl="1"/>
            <a:r>
              <a:rPr lang="en-US" dirty="0">
                <a:latin typeface="+mn-lt"/>
              </a:rPr>
              <a:t>Rule out infectious etiology</a:t>
            </a:r>
          </a:p>
          <a:p>
            <a:pPr lvl="1"/>
            <a:r>
              <a:rPr lang="en-US" dirty="0">
                <a:latin typeface="+mn-lt"/>
              </a:rPr>
              <a:t>Hold until grade 1 or better; permanently discontinue in grade 3 or 4</a:t>
            </a:r>
          </a:p>
          <a:p>
            <a:pPr lvl="1"/>
            <a:r>
              <a:rPr lang="en-US" dirty="0">
                <a:latin typeface="+mn-lt"/>
              </a:rPr>
              <a:t>Steroids, PFTs</a:t>
            </a:r>
          </a:p>
          <a:p>
            <a:r>
              <a:rPr lang="en-US" dirty="0">
                <a:latin typeface="+mn-lt"/>
              </a:rPr>
              <a:t>Peripheral Neuropathy (36%)</a:t>
            </a:r>
          </a:p>
          <a:p>
            <a:r>
              <a:rPr lang="en-US" dirty="0">
                <a:latin typeface="+mn-lt"/>
              </a:rPr>
              <a:t>Lab abnormalities: Anemia, thrombocytopenia, neutropenia, </a:t>
            </a:r>
            <a:r>
              <a:rPr lang="en-US" dirty="0" err="1">
                <a:latin typeface="+mn-lt"/>
              </a:rPr>
              <a:t>incr</a:t>
            </a:r>
            <a:r>
              <a:rPr lang="en-US" dirty="0">
                <a:latin typeface="+mn-lt"/>
              </a:rPr>
              <a:t> AST/ALT/Alk Phos</a:t>
            </a:r>
          </a:p>
          <a:p>
            <a:r>
              <a:rPr lang="en-US" dirty="0">
                <a:latin typeface="+mn-lt"/>
              </a:rPr>
              <a:t>GI: Nausea, vomiting, constipation, diarrhea, abdominal pain</a:t>
            </a:r>
          </a:p>
          <a:p>
            <a:r>
              <a:rPr lang="en-US" dirty="0">
                <a:latin typeface="+mn-lt"/>
              </a:rPr>
              <a:t>General: Fatigue, decreased appetite</a:t>
            </a:r>
          </a:p>
        </p:txBody>
      </p:sp>
      <p:sp>
        <p:nvSpPr>
          <p:cNvPr id="3" name="Title 2">
            <a:extLst>
              <a:ext uri="{FF2B5EF4-FFF2-40B4-BE49-F238E27FC236}">
                <a16:creationId xmlns:a16="http://schemas.microsoft.com/office/drawing/2014/main" id="{37973139-E1B8-FA19-0179-DE9A855CC813}"/>
              </a:ext>
            </a:extLst>
          </p:cNvPr>
          <p:cNvSpPr>
            <a:spLocks noGrp="1"/>
          </p:cNvSpPr>
          <p:nvPr>
            <p:ph type="title"/>
          </p:nvPr>
        </p:nvSpPr>
        <p:spPr/>
        <p:txBody>
          <a:bodyPr/>
          <a:lstStyle/>
          <a:p>
            <a:r>
              <a:rPr lang="en-US" dirty="0"/>
              <a:t>Other Common Toxicities and Management</a:t>
            </a:r>
          </a:p>
        </p:txBody>
      </p:sp>
    </p:spTree>
    <p:extLst>
      <p:ext uri="{BB962C8B-B14F-4D97-AF65-F5344CB8AC3E}">
        <p14:creationId xmlns:p14="http://schemas.microsoft.com/office/powerpoint/2010/main" val="4478610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B35F2-12EA-C717-C546-1218E2FF351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3C9548-E8ED-01AC-5DC7-F84ED40C3E0D}"/>
              </a:ext>
            </a:extLst>
          </p:cNvPr>
          <p:cNvSpPr>
            <a:spLocks noGrp="1"/>
          </p:cNvSpPr>
          <p:nvPr>
            <p:ph idx="1"/>
          </p:nvPr>
        </p:nvSpPr>
        <p:spPr>
          <a:xfrm>
            <a:off x="537634" y="1432070"/>
            <a:ext cx="11118007" cy="4741390"/>
          </a:xfrm>
        </p:spPr>
        <p:txBody>
          <a:bodyPr>
            <a:normAutofit fontScale="77500" lnSpcReduction="20000"/>
          </a:bodyPr>
          <a:lstStyle/>
          <a:p>
            <a:pPr marL="0" indent="0">
              <a:lnSpc>
                <a:spcPct val="120000"/>
              </a:lnSpc>
              <a:buNone/>
            </a:pPr>
            <a:r>
              <a:rPr lang="en-US" dirty="0">
                <a:latin typeface="+mn-lt"/>
              </a:rPr>
              <a:t>77yo patient with stage IV high grade serous ovarian cancer initially presented with an abdominal mass in 2023.  CT revealed omental nodularity, peritoneal carcinomatosis, ascites, hepatic lesions, and lung nodules.  She underwent a Dx LSC with peritoneal and omental biopsies and evacuation of ascites.  Path c/w HGSOC.  Germline negative.  NGS: FOLR1+ (75%), HR proficient, sBRCA1/2 neg, PD-L1 positive CPS:1, ERBB2 neg, P53 mut. Enrolled in UAB2031 (</a:t>
            </a:r>
            <a:r>
              <a:rPr lang="en-US" dirty="0" err="1">
                <a:latin typeface="+mn-lt"/>
              </a:rPr>
              <a:t>Mirvetuximab</a:t>
            </a:r>
            <a:r>
              <a:rPr lang="en-US" dirty="0">
                <a:latin typeface="+mn-lt"/>
              </a:rPr>
              <a:t> + Carboplatin in neoadjuvant setting) and received lead in Carbo dose followed by 3 cycles </a:t>
            </a:r>
            <a:r>
              <a:rPr lang="en-US" dirty="0" err="1">
                <a:latin typeface="+mn-lt"/>
              </a:rPr>
              <a:t>Mirv</a:t>
            </a:r>
            <a:r>
              <a:rPr lang="en-US" dirty="0">
                <a:latin typeface="+mn-lt"/>
              </a:rPr>
              <a:t>/Carbo.  She then underwent an </a:t>
            </a:r>
            <a:r>
              <a:rPr lang="en-US" dirty="0" err="1">
                <a:latin typeface="+mn-lt"/>
              </a:rPr>
              <a:t>Xlap</a:t>
            </a:r>
            <a:r>
              <a:rPr lang="en-US" dirty="0">
                <a:latin typeface="+mn-lt"/>
              </a:rPr>
              <a:t>/BSO/OMX/pelvic peritoneal stripping.  She resumed NA </a:t>
            </a:r>
            <a:r>
              <a:rPr lang="en-US" dirty="0" err="1">
                <a:latin typeface="+mn-lt"/>
              </a:rPr>
              <a:t>Mirv</a:t>
            </a:r>
            <a:r>
              <a:rPr lang="en-US" dirty="0">
                <a:latin typeface="+mn-lt"/>
              </a:rPr>
              <a:t>/Carbo x3 cycles.  </a:t>
            </a:r>
            <a:r>
              <a:rPr lang="en-US" b="1" dirty="0" err="1">
                <a:latin typeface="+mn-lt"/>
              </a:rPr>
              <a:t>Mirv</a:t>
            </a:r>
            <a:r>
              <a:rPr lang="en-US" b="1" dirty="0">
                <a:latin typeface="+mn-lt"/>
              </a:rPr>
              <a:t> delayed with cycle 6 for grade 2 keratopathy with reported blurred vision.  </a:t>
            </a:r>
            <a:r>
              <a:rPr lang="en-US" dirty="0">
                <a:latin typeface="+mn-lt"/>
              </a:rPr>
              <a:t>CT scan done after 6 cycles – showed a complete response. OV125 normalized. She was put on q3 month surveillance with imaging.  In August 2024, she reports some weight gain but was otherwise asymptomatic.  CT scan revealed new peritoneal  and mesenteric implants and new lung noduled bilaterally.  We restarted her on </a:t>
            </a:r>
            <a:r>
              <a:rPr lang="en-US" dirty="0" err="1">
                <a:latin typeface="+mn-lt"/>
              </a:rPr>
              <a:t>Mirv</a:t>
            </a:r>
            <a:r>
              <a:rPr lang="en-US" dirty="0">
                <a:latin typeface="+mn-lt"/>
              </a:rPr>
              <a:t>/Carbo + Bevacizumab.  </a:t>
            </a:r>
            <a:r>
              <a:rPr lang="en-US" b="1" dirty="0">
                <a:latin typeface="+mn-lt"/>
              </a:rPr>
              <a:t>Reported new blurred vision with cycle 3.  Eye exams revealed non-confluent superficial keratitis.  We continued treatment but dose reduced to 5mg/kg.  </a:t>
            </a:r>
            <a:r>
              <a:rPr lang="en-US" dirty="0">
                <a:latin typeface="+mn-lt"/>
              </a:rPr>
              <a:t>She completed 6 cycles and had a near complete resolution of disease.  She continued on </a:t>
            </a:r>
            <a:r>
              <a:rPr lang="en-US" dirty="0" err="1">
                <a:latin typeface="+mn-lt"/>
              </a:rPr>
              <a:t>Mirv</a:t>
            </a:r>
            <a:r>
              <a:rPr lang="en-US" dirty="0">
                <a:latin typeface="+mn-lt"/>
              </a:rPr>
              <a:t>/Bev maintenance for 10 cycles.  CT and PET scan negative at that time and she elected to stop treatment and go back on surveillance.  She remains NED to date and is actively involved in our local ovarian cancer awareness organization.</a:t>
            </a:r>
          </a:p>
        </p:txBody>
      </p:sp>
      <p:sp>
        <p:nvSpPr>
          <p:cNvPr id="3" name="Title 2">
            <a:extLst>
              <a:ext uri="{FF2B5EF4-FFF2-40B4-BE49-F238E27FC236}">
                <a16:creationId xmlns:a16="http://schemas.microsoft.com/office/drawing/2014/main" id="{4D908304-79E4-92E1-26A0-0B9885B26830}"/>
              </a:ext>
            </a:extLst>
          </p:cNvPr>
          <p:cNvSpPr>
            <a:spLocks noGrp="1"/>
          </p:cNvSpPr>
          <p:nvPr>
            <p:ph type="title"/>
          </p:nvPr>
        </p:nvSpPr>
        <p:spPr>
          <a:xfrm>
            <a:off x="536361" y="300267"/>
            <a:ext cx="10636465" cy="768545"/>
          </a:xfrm>
        </p:spPr>
        <p:txBody>
          <a:bodyPr/>
          <a:lstStyle/>
          <a:p>
            <a:r>
              <a:rPr lang="en-US" dirty="0"/>
              <a:t>Case Presentation</a:t>
            </a:r>
          </a:p>
        </p:txBody>
      </p:sp>
    </p:spTree>
    <p:extLst>
      <p:ext uri="{BB962C8B-B14F-4D97-AF65-F5344CB8AC3E}">
        <p14:creationId xmlns:p14="http://schemas.microsoft.com/office/powerpoint/2010/main" val="11806337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2BC0A-F40B-52D5-4F00-9A7D6A3FA2A0}"/>
              </a:ext>
            </a:extLst>
          </p:cNvPr>
          <p:cNvSpPr>
            <a:spLocks noGrp="1"/>
          </p:cNvSpPr>
          <p:nvPr>
            <p:ph type="title"/>
          </p:nvPr>
        </p:nvSpPr>
        <p:spPr>
          <a:xfrm>
            <a:off x="623392" y="2852936"/>
            <a:ext cx="10872346" cy="1143000"/>
          </a:xfrm>
        </p:spPr>
        <p:txBody>
          <a:bodyPr/>
          <a:lstStyle/>
          <a:p>
            <a:r>
              <a:rPr lang="en-US" dirty="0"/>
              <a:t>Other Approved and Investigational Antibody-Drug Conjugates in OC </a:t>
            </a:r>
          </a:p>
        </p:txBody>
      </p:sp>
    </p:spTree>
    <p:extLst>
      <p:ext uri="{BB962C8B-B14F-4D97-AF65-F5344CB8AC3E}">
        <p14:creationId xmlns:p14="http://schemas.microsoft.com/office/powerpoint/2010/main" val="33346657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7F8A6-BE08-3A32-6D4B-E2946C240364}"/>
              </a:ext>
            </a:extLst>
          </p:cNvPr>
          <p:cNvSpPr>
            <a:spLocks noGrp="1"/>
          </p:cNvSpPr>
          <p:nvPr>
            <p:ph type="title"/>
          </p:nvPr>
        </p:nvSpPr>
        <p:spPr>
          <a:xfrm>
            <a:off x="735903" y="30296"/>
            <a:ext cx="10518992" cy="1143000"/>
          </a:xfrm>
        </p:spPr>
        <p:txBody>
          <a:bodyPr/>
          <a:lstStyle/>
          <a:p>
            <a:pPr algn="l"/>
            <a:r>
              <a:rPr lang="en-US" dirty="0"/>
              <a:t>Phase II DESTINY-PanTumor02 Study of T-</a:t>
            </a:r>
            <a:r>
              <a:rPr lang="en-US" dirty="0" err="1"/>
              <a:t>DXd</a:t>
            </a:r>
            <a:r>
              <a:rPr lang="en-US" dirty="0"/>
              <a:t> for HER2-Expressing Solid Tumors</a:t>
            </a:r>
          </a:p>
        </p:txBody>
      </p:sp>
      <p:sp>
        <p:nvSpPr>
          <p:cNvPr id="5" name="TextBox 4">
            <a:extLst>
              <a:ext uri="{FF2B5EF4-FFF2-40B4-BE49-F238E27FC236}">
                <a16:creationId xmlns:a16="http://schemas.microsoft.com/office/drawing/2014/main" id="{917A23C6-55BA-973E-7C7F-B0F4F2DAF6C0}"/>
              </a:ext>
            </a:extLst>
          </p:cNvPr>
          <p:cNvSpPr txBox="1"/>
          <p:nvPr/>
        </p:nvSpPr>
        <p:spPr>
          <a:xfrm>
            <a:off x="22034" y="6514634"/>
            <a:ext cx="2219647"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Makker V et al. SGO 2026.</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6" name="Picture 5" descr="A screenshot of a medical report&#10;&#10;AI-generated content may be incorrect.">
            <a:extLst>
              <a:ext uri="{FF2B5EF4-FFF2-40B4-BE49-F238E27FC236}">
                <a16:creationId xmlns:a16="http://schemas.microsoft.com/office/drawing/2014/main" id="{3F5FBEDB-D32F-9AA8-A722-F50648FC007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76549" y="1078650"/>
            <a:ext cx="11038901" cy="4894506"/>
          </a:xfrm>
          <a:prstGeom prst="rect">
            <a:avLst/>
          </a:prstGeom>
        </p:spPr>
      </p:pic>
    </p:spTree>
    <p:extLst>
      <p:ext uri="{BB962C8B-B14F-4D97-AF65-F5344CB8AC3E}">
        <p14:creationId xmlns:p14="http://schemas.microsoft.com/office/powerpoint/2010/main" val="3311697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703512" y="2060848"/>
            <a:ext cx="9072146" cy="2444995"/>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08B26-1CDC-C0E7-3C29-F90709AACA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2A3F63-1798-5985-D5A7-EC70FA0C8E61}"/>
              </a:ext>
            </a:extLst>
          </p:cNvPr>
          <p:cNvSpPr>
            <a:spLocks noGrp="1"/>
          </p:cNvSpPr>
          <p:nvPr>
            <p:ph type="title"/>
          </p:nvPr>
        </p:nvSpPr>
        <p:spPr>
          <a:xfrm>
            <a:off x="635302" y="129447"/>
            <a:ext cx="11456098" cy="1143000"/>
          </a:xfrm>
        </p:spPr>
        <p:txBody>
          <a:bodyPr/>
          <a:lstStyle/>
          <a:p>
            <a:pPr algn="l"/>
            <a:r>
              <a:rPr lang="en-US" sz="2900" dirty="0"/>
              <a:t>DESTINY-PanTumor02 Part 1 Final Analysis: Investigator-Assessed Confirmed ORRs with T-</a:t>
            </a:r>
            <a:r>
              <a:rPr lang="en-US" sz="2900" dirty="0" err="1"/>
              <a:t>DXd</a:t>
            </a:r>
            <a:r>
              <a:rPr lang="en-US" sz="2900" dirty="0"/>
              <a:t> by Tumor Cohort and Central HER2 IHC Status</a:t>
            </a:r>
          </a:p>
        </p:txBody>
      </p:sp>
      <p:pic>
        <p:nvPicPr>
          <p:cNvPr id="6" name="Picture 5" descr="A graph of different colored bars&#10;&#10;AI-generated content may be incorrect.">
            <a:extLst>
              <a:ext uri="{FF2B5EF4-FFF2-40B4-BE49-F238E27FC236}">
                <a16:creationId xmlns:a16="http://schemas.microsoft.com/office/drawing/2014/main" id="{6F782FE1-1B60-1270-AE73-94D1A888C1B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35302" y="1272447"/>
            <a:ext cx="10720194" cy="4858063"/>
          </a:xfrm>
          <a:prstGeom prst="rect">
            <a:avLst/>
          </a:prstGeom>
        </p:spPr>
      </p:pic>
      <p:sp>
        <p:nvSpPr>
          <p:cNvPr id="3" name="TextBox 2">
            <a:extLst>
              <a:ext uri="{FF2B5EF4-FFF2-40B4-BE49-F238E27FC236}">
                <a16:creationId xmlns:a16="http://schemas.microsoft.com/office/drawing/2014/main" id="{C86C25C6-500B-36F1-E942-14F7D11BA185}"/>
              </a:ext>
            </a:extLst>
          </p:cNvPr>
          <p:cNvSpPr txBox="1"/>
          <p:nvPr/>
        </p:nvSpPr>
        <p:spPr>
          <a:xfrm>
            <a:off x="22034" y="6514634"/>
            <a:ext cx="2219647"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Makker V et al. SGO 2026.</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62318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98233-C6A8-12F4-FF73-21810A8EB6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E35178-5A6F-E061-8F2C-483CDB22F068}"/>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6808FADA-135F-1F89-BAB1-30F5D5C3D54F}"/>
              </a:ext>
            </a:extLst>
          </p:cNvPr>
          <p:cNvSpPr>
            <a:spLocks noGrp="1"/>
          </p:cNvSpPr>
          <p:nvPr>
            <p:ph idx="1"/>
          </p:nvPr>
        </p:nvSpPr>
        <p:spPr/>
        <p:txBody>
          <a:bodyPr/>
          <a:lstStyle/>
          <a:p>
            <a:pPr marL="98425" indent="0">
              <a:buNone/>
            </a:pPr>
            <a:r>
              <a:rPr lang="en-US" sz="2800" dirty="0">
                <a:latin typeface="Arial" panose="020B0604020202020204" pitchFamily="34" charset="0"/>
                <a:cs typeface="Arial" panose="020B0604020202020204" pitchFamily="34" charset="0"/>
              </a:rPr>
              <a:t>Who should be tested for HER2</a:t>
            </a:r>
            <a:r>
              <a:rPr lang="el-GR" sz="28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overexpression, when and how?</a:t>
            </a:r>
          </a:p>
          <a:p>
            <a:pPr marL="98425" indent="0">
              <a:buNone/>
            </a:pPr>
            <a:r>
              <a:rPr lang="en-US" sz="2800" dirty="0">
                <a:latin typeface="Arial" panose="020B0604020202020204" pitchFamily="34" charset="0"/>
                <a:cs typeface="Arial" panose="020B0604020202020204" pitchFamily="34" charset="0"/>
              </a:rPr>
              <a:t>When and for whom do you use trastuzumab deruxtecan in your own practice? How do you decide between it and other available strategies for patients who are eligible?</a:t>
            </a:r>
          </a:p>
          <a:p>
            <a:pPr marL="98425" indent="0">
              <a:buNone/>
            </a:pPr>
            <a:r>
              <a:rPr lang="en-US" sz="2800" dirty="0">
                <a:latin typeface="Arial" panose="020B0604020202020204" pitchFamily="34" charset="0"/>
                <a:cs typeface="Arial" panose="020B0604020202020204" pitchFamily="34" charset="0"/>
              </a:rPr>
              <a:t>What do you tell your patients about to start T-DXd about potential toxicities? What signs and symptoms should prompt them to contact you?  </a:t>
            </a:r>
            <a:endParaRPr lang="en-US" sz="2800" kern="100" dirty="0">
              <a:solidFill>
                <a:srgbClr val="000000"/>
              </a:solidFill>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3283879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1A781-E286-E63B-FECA-7A30293FBF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578744-61E3-694F-9536-C9BA978800FA}"/>
              </a:ext>
            </a:extLst>
          </p:cNvPr>
          <p:cNvSpPr>
            <a:spLocks noGrp="1"/>
          </p:cNvSpPr>
          <p:nvPr>
            <p:ph type="title"/>
          </p:nvPr>
        </p:nvSpPr>
        <p:spPr>
          <a:xfrm>
            <a:off x="735903" y="30296"/>
            <a:ext cx="10518992" cy="1143000"/>
          </a:xfrm>
        </p:spPr>
        <p:txBody>
          <a:bodyPr/>
          <a:lstStyle/>
          <a:p>
            <a:r>
              <a:rPr lang="en-US" dirty="0" err="1"/>
              <a:t>Raludotatug</a:t>
            </a:r>
            <a:r>
              <a:rPr lang="en-US" dirty="0"/>
              <a:t> </a:t>
            </a:r>
            <a:r>
              <a:rPr lang="en-US" dirty="0" err="1"/>
              <a:t>Deruxtecan</a:t>
            </a:r>
            <a:r>
              <a:rPr lang="en-US" dirty="0"/>
              <a:t> (R-</a:t>
            </a:r>
            <a:r>
              <a:rPr lang="en-US" dirty="0" err="1"/>
              <a:t>DXd</a:t>
            </a:r>
            <a:r>
              <a:rPr lang="en-US" dirty="0"/>
              <a:t>) Mechanism of Action</a:t>
            </a:r>
          </a:p>
        </p:txBody>
      </p:sp>
      <p:sp>
        <p:nvSpPr>
          <p:cNvPr id="5" name="TextBox 4">
            <a:extLst>
              <a:ext uri="{FF2B5EF4-FFF2-40B4-BE49-F238E27FC236}">
                <a16:creationId xmlns:a16="http://schemas.microsoft.com/office/drawing/2014/main" id="{DB87A278-1766-98B5-32AC-A54643DAEF1D}"/>
              </a:ext>
            </a:extLst>
          </p:cNvPr>
          <p:cNvSpPr txBox="1"/>
          <p:nvPr/>
        </p:nvSpPr>
        <p:spPr>
          <a:xfrm>
            <a:off x="174497" y="6504539"/>
            <a:ext cx="4283032"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Suzuki H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Mol Cancer Ther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2024;23(3):257-71.</a:t>
            </a:r>
          </a:p>
        </p:txBody>
      </p:sp>
      <p:pic>
        <p:nvPicPr>
          <p:cNvPr id="3" name="Picture 2">
            <a:extLst>
              <a:ext uri="{FF2B5EF4-FFF2-40B4-BE49-F238E27FC236}">
                <a16:creationId xmlns:a16="http://schemas.microsoft.com/office/drawing/2014/main" id="{6C610E66-5280-AE58-379E-1DC56E95EAC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836504" y="1173296"/>
            <a:ext cx="10518992" cy="4691816"/>
          </a:xfrm>
          <a:prstGeom prst="rect">
            <a:avLst/>
          </a:prstGeom>
        </p:spPr>
      </p:pic>
      <p:sp>
        <p:nvSpPr>
          <p:cNvPr id="4" name="TextBox 3">
            <a:extLst>
              <a:ext uri="{FF2B5EF4-FFF2-40B4-BE49-F238E27FC236}">
                <a16:creationId xmlns:a16="http://schemas.microsoft.com/office/drawing/2014/main" id="{A9050792-740E-906E-6F00-CDC5AAE9A2DF}"/>
              </a:ext>
            </a:extLst>
          </p:cNvPr>
          <p:cNvSpPr txBox="1"/>
          <p:nvPr/>
        </p:nvSpPr>
        <p:spPr>
          <a:xfrm>
            <a:off x="813475" y="5909628"/>
            <a:ext cx="2609369"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ADC = antibody-drug conjugate</a:t>
            </a:r>
          </a:p>
        </p:txBody>
      </p:sp>
    </p:spTree>
    <p:extLst>
      <p:ext uri="{BB962C8B-B14F-4D97-AF65-F5344CB8AC3E}">
        <p14:creationId xmlns:p14="http://schemas.microsoft.com/office/powerpoint/2010/main" val="15705154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47FB6-D2E8-7256-370B-B1B25476AC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C6A11F-6431-F802-578A-FD820637E7B0}"/>
              </a:ext>
            </a:extLst>
          </p:cNvPr>
          <p:cNvSpPr>
            <a:spLocks noGrp="1"/>
          </p:cNvSpPr>
          <p:nvPr>
            <p:ph type="title"/>
          </p:nvPr>
        </p:nvSpPr>
        <p:spPr>
          <a:xfrm>
            <a:off x="614717" y="353460"/>
            <a:ext cx="10518992" cy="1143000"/>
          </a:xfrm>
        </p:spPr>
        <p:txBody>
          <a:bodyPr/>
          <a:lstStyle/>
          <a:p>
            <a:pPr algn="l"/>
            <a:r>
              <a:rPr lang="en-US" dirty="0"/>
              <a:t>REJOICE-Ovarian01: A Phase II/III Trial of </a:t>
            </a:r>
            <a:r>
              <a:rPr lang="en-US" dirty="0" err="1"/>
              <a:t>Raludotatug</a:t>
            </a:r>
            <a:r>
              <a:rPr lang="en-US" dirty="0"/>
              <a:t> </a:t>
            </a:r>
            <a:r>
              <a:rPr lang="en-US" dirty="0" err="1"/>
              <a:t>Deruxtecan</a:t>
            </a:r>
            <a:r>
              <a:rPr lang="en-US" dirty="0"/>
              <a:t> (R-</a:t>
            </a:r>
            <a:r>
              <a:rPr lang="en-US" dirty="0" err="1"/>
              <a:t>DXd</a:t>
            </a:r>
            <a:r>
              <a:rPr lang="en-US" dirty="0"/>
              <a:t>) for Platinum-Resistant Ovarian Cancer</a:t>
            </a:r>
          </a:p>
        </p:txBody>
      </p:sp>
      <p:sp>
        <p:nvSpPr>
          <p:cNvPr id="5" name="TextBox 4">
            <a:extLst>
              <a:ext uri="{FF2B5EF4-FFF2-40B4-BE49-F238E27FC236}">
                <a16:creationId xmlns:a16="http://schemas.microsoft.com/office/drawing/2014/main" id="{60C1FED0-F2A9-A498-0654-F5D617AFE185}"/>
              </a:ext>
            </a:extLst>
          </p:cNvPr>
          <p:cNvSpPr txBox="1"/>
          <p:nvPr/>
        </p:nvSpPr>
        <p:spPr>
          <a:xfrm>
            <a:off x="174497" y="6504539"/>
            <a:ext cx="401276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Ray-</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Coquard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IL et al. ESMO 2025;Abstract LBA42.</a:t>
            </a:r>
          </a:p>
        </p:txBody>
      </p:sp>
      <p:pic>
        <p:nvPicPr>
          <p:cNvPr id="6" name="Picture 5" descr="A screen shot of a medical chart&#10;&#10;AI-generated content may be incorrect.">
            <a:extLst>
              <a:ext uri="{FF2B5EF4-FFF2-40B4-BE49-F238E27FC236}">
                <a16:creationId xmlns:a16="http://schemas.microsoft.com/office/drawing/2014/main" id="{055DFA02-3518-0F34-1C5F-8D4F2182B59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28769" y="1808000"/>
            <a:ext cx="11534461" cy="3241999"/>
          </a:xfrm>
          <a:prstGeom prst="rect">
            <a:avLst/>
          </a:prstGeom>
        </p:spPr>
      </p:pic>
    </p:spTree>
    <p:extLst>
      <p:ext uri="{BB962C8B-B14F-4D97-AF65-F5344CB8AC3E}">
        <p14:creationId xmlns:p14="http://schemas.microsoft.com/office/powerpoint/2010/main" val="24521305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C24D6-3B23-1504-9D1C-171DB00B9E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026E8C-6107-F8C2-A026-B0AA657CD0E4}"/>
              </a:ext>
            </a:extLst>
          </p:cNvPr>
          <p:cNvSpPr>
            <a:spLocks noGrp="1"/>
          </p:cNvSpPr>
          <p:nvPr>
            <p:ph type="title"/>
          </p:nvPr>
        </p:nvSpPr>
        <p:spPr>
          <a:xfrm>
            <a:off x="597469" y="168401"/>
            <a:ext cx="11456097" cy="1143000"/>
          </a:xfrm>
        </p:spPr>
        <p:txBody>
          <a:bodyPr/>
          <a:lstStyle/>
          <a:p>
            <a:pPr algn="l"/>
            <a:r>
              <a:rPr lang="en-US" dirty="0"/>
              <a:t>REJOICE-Ovarian01 Phase II: ORR and Tumor Response with </a:t>
            </a:r>
            <a:r>
              <a:rPr lang="en-US" dirty="0" err="1"/>
              <a:t>Raludotatug</a:t>
            </a:r>
            <a:r>
              <a:rPr lang="en-US" dirty="0"/>
              <a:t> </a:t>
            </a:r>
            <a:r>
              <a:rPr lang="en-US" dirty="0" err="1"/>
              <a:t>Deruxtecan</a:t>
            </a:r>
            <a:r>
              <a:rPr lang="en-US" dirty="0"/>
              <a:t> (R-</a:t>
            </a:r>
            <a:r>
              <a:rPr lang="en-US" dirty="0" err="1"/>
              <a:t>DXd</a:t>
            </a:r>
            <a:r>
              <a:rPr lang="en-US" dirty="0"/>
              <a:t>) for Platinum-Resistant Ovarian Cancer</a:t>
            </a:r>
          </a:p>
        </p:txBody>
      </p:sp>
      <p:sp>
        <p:nvSpPr>
          <p:cNvPr id="5" name="TextBox 4">
            <a:extLst>
              <a:ext uri="{FF2B5EF4-FFF2-40B4-BE49-F238E27FC236}">
                <a16:creationId xmlns:a16="http://schemas.microsoft.com/office/drawing/2014/main" id="{AFC47505-6369-446D-E754-BBC978BFD462}"/>
              </a:ext>
            </a:extLst>
          </p:cNvPr>
          <p:cNvSpPr txBox="1"/>
          <p:nvPr/>
        </p:nvSpPr>
        <p:spPr>
          <a:xfrm>
            <a:off x="174497" y="6504539"/>
            <a:ext cx="401276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Ray-</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Coquard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IL et al. ESMO 2025;Abstract LBA42.</a:t>
            </a:r>
          </a:p>
        </p:txBody>
      </p:sp>
      <p:pic>
        <p:nvPicPr>
          <p:cNvPr id="4" name="Picture 3" descr="A graph of a number of different colored lines&#10;&#10;AI-generated content may be incorrect.">
            <a:extLst>
              <a:ext uri="{FF2B5EF4-FFF2-40B4-BE49-F238E27FC236}">
                <a16:creationId xmlns:a16="http://schemas.microsoft.com/office/drawing/2014/main" id="{2278601B-284A-F08E-BFBF-D4BC26C460D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97469" y="1344900"/>
            <a:ext cx="10997061" cy="4554640"/>
          </a:xfrm>
          <a:prstGeom prst="rect">
            <a:avLst/>
          </a:prstGeom>
        </p:spPr>
      </p:pic>
      <p:sp>
        <p:nvSpPr>
          <p:cNvPr id="3" name="TextBox 2">
            <a:extLst>
              <a:ext uri="{FF2B5EF4-FFF2-40B4-BE49-F238E27FC236}">
                <a16:creationId xmlns:a16="http://schemas.microsoft.com/office/drawing/2014/main" id="{9F184FCE-27F5-39E5-AC78-6AE84C4E89F8}"/>
              </a:ext>
            </a:extLst>
          </p:cNvPr>
          <p:cNvSpPr txBox="1"/>
          <p:nvPr/>
        </p:nvSpPr>
        <p:spPr>
          <a:xfrm>
            <a:off x="604155" y="5909628"/>
            <a:ext cx="466255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ORR = objective response rate; DCR = disease control rate</a:t>
            </a:r>
          </a:p>
        </p:txBody>
      </p:sp>
    </p:spTree>
    <p:extLst>
      <p:ext uri="{BB962C8B-B14F-4D97-AF65-F5344CB8AC3E}">
        <p14:creationId xmlns:p14="http://schemas.microsoft.com/office/powerpoint/2010/main" val="38854515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C32A2-C6C9-D447-AEDE-CD607C6CE9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84C6A3-B5D7-713D-0850-E88D61B4734E}"/>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E9F479C1-8FE0-F20F-9D53-9302638CBB00}"/>
              </a:ext>
            </a:extLst>
          </p:cNvPr>
          <p:cNvSpPr>
            <a:spLocks noGrp="1"/>
          </p:cNvSpPr>
          <p:nvPr>
            <p:ph idx="1"/>
          </p:nvPr>
        </p:nvSpPr>
        <p:spPr/>
        <p:txBody>
          <a:bodyPr/>
          <a:lstStyle/>
          <a:p>
            <a:pPr marL="98425" indent="0">
              <a:buNone/>
            </a:pPr>
            <a:r>
              <a:rPr lang="en-US" sz="2800" dirty="0">
                <a:latin typeface="Arial" panose="020B0604020202020204" pitchFamily="34" charset="0"/>
                <a:cs typeface="Arial" panose="020B0604020202020204" pitchFamily="34" charset="0"/>
              </a:rPr>
              <a:t>Based on available data, where do you see R-DXd potentially fitting into the OC treatment paradigm? </a:t>
            </a:r>
          </a:p>
          <a:p>
            <a:pPr marL="98425" indent="0">
              <a:buNone/>
            </a:pPr>
            <a:r>
              <a:rPr lang="en-US" sz="2800" dirty="0">
                <a:latin typeface="Arial" panose="020B0604020202020204" pitchFamily="34" charset="0"/>
                <a:cs typeface="Arial" panose="020B0604020202020204" pitchFamily="34" charset="0"/>
              </a:rPr>
              <a:t>What would you tell a patient about to start R-DXd about potential toxicities? How similar and different are they from those with T-DXd? </a:t>
            </a:r>
            <a:endParaRPr lang="en-US" sz="2800" kern="100" dirty="0">
              <a:solidFill>
                <a:srgbClr val="000000"/>
              </a:solidFill>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1599957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B7FB4-282C-D775-C614-BFA2AAA6D7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33A3CC-BB37-7FF0-A529-D4F9A462298B}"/>
              </a:ext>
            </a:extLst>
          </p:cNvPr>
          <p:cNvSpPr>
            <a:spLocks noGrp="1"/>
          </p:cNvSpPr>
          <p:nvPr>
            <p:ph type="title"/>
          </p:nvPr>
        </p:nvSpPr>
        <p:spPr>
          <a:xfrm>
            <a:off x="735903" y="30296"/>
            <a:ext cx="10518992" cy="1143000"/>
          </a:xfrm>
        </p:spPr>
        <p:txBody>
          <a:bodyPr/>
          <a:lstStyle/>
          <a:p>
            <a:r>
              <a:rPr lang="en-US" dirty="0"/>
              <a:t>Schematic Diagram of </a:t>
            </a:r>
            <a:r>
              <a:rPr lang="en-US" dirty="0" err="1"/>
              <a:t>Torvutatug</a:t>
            </a:r>
            <a:r>
              <a:rPr lang="en-US" dirty="0"/>
              <a:t> </a:t>
            </a:r>
            <a:r>
              <a:rPr lang="en-US" dirty="0" err="1"/>
              <a:t>Samrotecan</a:t>
            </a:r>
            <a:r>
              <a:rPr lang="en-US" dirty="0"/>
              <a:t> (AZD5335)</a:t>
            </a:r>
          </a:p>
        </p:txBody>
      </p:sp>
      <p:sp>
        <p:nvSpPr>
          <p:cNvPr id="5" name="TextBox 4">
            <a:extLst>
              <a:ext uri="{FF2B5EF4-FFF2-40B4-BE49-F238E27FC236}">
                <a16:creationId xmlns:a16="http://schemas.microsoft.com/office/drawing/2014/main" id="{F884572D-D157-F49A-AE7C-539A9B1E54C1}"/>
              </a:ext>
            </a:extLst>
          </p:cNvPr>
          <p:cNvSpPr txBox="1"/>
          <p:nvPr/>
        </p:nvSpPr>
        <p:spPr>
          <a:xfrm>
            <a:off x="6259" y="6534835"/>
            <a:ext cx="3743332"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Oaknin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 et al. ESMO 2025;Abstract 1065MO.</a:t>
            </a:r>
          </a:p>
        </p:txBody>
      </p:sp>
      <p:pic>
        <p:nvPicPr>
          <p:cNvPr id="4" name="Picture 3" descr="A close-up of a diagram&#10;&#10;AI-generated content may be incorrect.">
            <a:extLst>
              <a:ext uri="{FF2B5EF4-FFF2-40B4-BE49-F238E27FC236}">
                <a16:creationId xmlns:a16="http://schemas.microsoft.com/office/drawing/2014/main" id="{53157F0A-5CFD-D8E3-B37B-06CDB4FA1D9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89015" y="1036568"/>
            <a:ext cx="11013969" cy="4994265"/>
          </a:xfrm>
          <a:prstGeom prst="rect">
            <a:avLst/>
          </a:prstGeom>
        </p:spPr>
      </p:pic>
    </p:spTree>
    <p:extLst>
      <p:ext uri="{BB962C8B-B14F-4D97-AF65-F5344CB8AC3E}">
        <p14:creationId xmlns:p14="http://schemas.microsoft.com/office/powerpoint/2010/main" val="41117630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27F52-8E25-2D03-D977-F081973CCD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2F281E-2B5E-A10A-F93B-DCF13F2B9332}"/>
              </a:ext>
            </a:extLst>
          </p:cNvPr>
          <p:cNvSpPr>
            <a:spLocks noGrp="1"/>
          </p:cNvSpPr>
          <p:nvPr>
            <p:ph type="title"/>
          </p:nvPr>
        </p:nvSpPr>
        <p:spPr>
          <a:xfrm>
            <a:off x="916516" y="0"/>
            <a:ext cx="10816448" cy="1143000"/>
          </a:xfrm>
        </p:spPr>
        <p:txBody>
          <a:bodyPr/>
          <a:lstStyle/>
          <a:p>
            <a:pPr algn="l"/>
            <a:r>
              <a:rPr lang="en-US" dirty="0"/>
              <a:t>First-in-Human Study of </a:t>
            </a:r>
            <a:r>
              <a:rPr lang="en-US" dirty="0" err="1"/>
              <a:t>Torvutatug</a:t>
            </a:r>
            <a:r>
              <a:rPr lang="en-US" dirty="0"/>
              <a:t> </a:t>
            </a:r>
            <a:r>
              <a:rPr lang="en-US" dirty="0" err="1"/>
              <a:t>Samrotecan</a:t>
            </a:r>
            <a:r>
              <a:rPr lang="en-US" dirty="0"/>
              <a:t> (AZD5335) for </a:t>
            </a:r>
            <a:r>
              <a:rPr lang="en-US"/>
              <a:t>Platinum-Resistant Ovarian Cancer</a:t>
            </a:r>
            <a:endParaRPr lang="en-US" dirty="0"/>
          </a:p>
        </p:txBody>
      </p:sp>
      <p:sp>
        <p:nvSpPr>
          <p:cNvPr id="5" name="TextBox 4">
            <a:extLst>
              <a:ext uri="{FF2B5EF4-FFF2-40B4-BE49-F238E27FC236}">
                <a16:creationId xmlns:a16="http://schemas.microsoft.com/office/drawing/2014/main" id="{AF1A9897-222B-AB83-7443-31FACF1D2409}"/>
              </a:ext>
            </a:extLst>
          </p:cNvPr>
          <p:cNvSpPr txBox="1"/>
          <p:nvPr/>
        </p:nvSpPr>
        <p:spPr>
          <a:xfrm>
            <a:off x="0" y="6534835"/>
            <a:ext cx="3743332"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n-ea"/>
                <a:cs typeface="+mn-cs"/>
              </a:rPr>
              <a:t>Oaknin</a:t>
            </a:r>
            <a:r>
              <a:rPr kumimoji="0" lang="en-US" sz="1500" b="0" i="0" u="none" strike="noStrike" kern="1200" cap="none" spc="0" normalizeH="0" baseline="0" noProof="0" dirty="0">
                <a:ln>
                  <a:noFill/>
                </a:ln>
                <a:solidFill>
                  <a:srgbClr val="000000"/>
                </a:solidFill>
                <a:effectLst/>
                <a:uLnTx/>
                <a:uFillTx/>
                <a:latin typeface="Calibri"/>
                <a:ea typeface="+mn-ea"/>
                <a:cs typeface="+mn-cs"/>
              </a:rPr>
              <a:t> A et al. ESMO 2025;Abstract 1065MO.</a:t>
            </a:r>
          </a:p>
        </p:txBody>
      </p:sp>
      <p:pic>
        <p:nvPicPr>
          <p:cNvPr id="4" name="Picture 3" descr="A chart of a number of different colored lines&#10;&#10;AI-generated content may be incorrect.">
            <a:extLst>
              <a:ext uri="{FF2B5EF4-FFF2-40B4-BE49-F238E27FC236}">
                <a16:creationId xmlns:a16="http://schemas.microsoft.com/office/drawing/2014/main" id="{4CE6A773-C4B4-D92B-1F2C-F254F57EB99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459036" y="1143000"/>
            <a:ext cx="11273928" cy="4828193"/>
          </a:xfrm>
          <a:prstGeom prst="rect">
            <a:avLst/>
          </a:prstGeom>
        </p:spPr>
      </p:pic>
    </p:spTree>
    <p:extLst>
      <p:ext uri="{BB962C8B-B14F-4D97-AF65-F5344CB8AC3E}">
        <p14:creationId xmlns:p14="http://schemas.microsoft.com/office/powerpoint/2010/main" val="5528930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6FD54-3D21-0C12-5C70-A404B1EA60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A95428-C689-AA9C-8845-423E64D4EF70}"/>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8D82FF70-42C8-281E-7C66-51CCC8386A1A}"/>
              </a:ext>
            </a:extLst>
          </p:cNvPr>
          <p:cNvSpPr>
            <a:spLocks noGrp="1"/>
          </p:cNvSpPr>
          <p:nvPr>
            <p:ph idx="1"/>
          </p:nvPr>
        </p:nvSpPr>
        <p:spPr/>
        <p:txBody>
          <a:bodyPr/>
          <a:lstStyle/>
          <a:p>
            <a:pPr marL="98425" indent="0">
              <a:buNone/>
            </a:pPr>
            <a:r>
              <a:rPr lang="en-US" sz="2800" dirty="0">
                <a:latin typeface="Arial" panose="020B0604020202020204" pitchFamily="34" charset="0"/>
                <a:cs typeface="Arial" panose="020B0604020202020204" pitchFamily="34" charset="0"/>
              </a:rPr>
              <a:t>Do you believe that any of the FR</a:t>
            </a:r>
            <a:r>
              <a:rPr lang="el-GR" sz="2800" dirty="0">
                <a:latin typeface="Arial" panose="020B0604020202020204" pitchFamily="34" charset="0"/>
                <a:cs typeface="Arial" panose="020B0604020202020204" pitchFamily="34" charset="0"/>
              </a:rPr>
              <a:t>α-</a:t>
            </a:r>
            <a:r>
              <a:rPr lang="en-US" sz="2800" dirty="0">
                <a:latin typeface="Arial" panose="020B0604020202020204" pitchFamily="34" charset="0"/>
                <a:cs typeface="Arial" panose="020B0604020202020204" pitchFamily="34" charset="0"/>
              </a:rPr>
              <a:t>targeted antibody-drug conjugates in development will have significant activity in patients with disease progression on mirvetuximab soravtansine? </a:t>
            </a: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Do you believe any of these agents will be more effective or better tolerated than mirvetuximab soravtansine? </a:t>
            </a:r>
          </a:p>
        </p:txBody>
      </p:sp>
    </p:spTree>
    <p:extLst>
      <p:ext uri="{BB962C8B-B14F-4D97-AF65-F5344CB8AC3E}">
        <p14:creationId xmlns:p14="http://schemas.microsoft.com/office/powerpoint/2010/main" val="38319545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C4C97-B148-0542-E5A4-2B127C585BF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79BA13E-2074-9C78-C383-F7DD1F692717}"/>
              </a:ext>
            </a:extLst>
          </p:cNvPr>
          <p:cNvSpPr/>
          <p:nvPr/>
        </p:nvSpPr>
        <p:spPr bwMode="auto">
          <a:xfrm>
            <a:off x="758948" y="2996952"/>
            <a:ext cx="10953676" cy="50405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5DCD3B8F-BB22-5A6A-E0F1-83F206B347C8}"/>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BDC85DF-0E6D-EEBF-877F-F3582620401A}"/>
              </a:ext>
            </a:extLst>
          </p:cNvPr>
          <p:cNvSpPr>
            <a:spLocks noGrp="1"/>
          </p:cNvSpPr>
          <p:nvPr>
            <p:ph idx="1"/>
          </p:nvPr>
        </p:nvSpPr>
        <p:spPr>
          <a:xfrm>
            <a:off x="912286" y="1143000"/>
            <a:ext cx="10728330" cy="4799013"/>
          </a:xfrm>
        </p:spPr>
        <p:txBody>
          <a:bodyPr/>
          <a:lstStyle/>
          <a:p>
            <a:pPr marL="0" marR="0" indent="0">
              <a:spcBef>
                <a:spcPts val="1800"/>
              </a:spcBef>
              <a:spcAft>
                <a:spcPts val="0"/>
              </a:spcAft>
              <a:buNone/>
            </a:pPr>
            <a:r>
              <a:rPr lang="en-US" sz="2500" dirty="0">
                <a:solidFill>
                  <a:srgbClr val="0432FF"/>
                </a:solidFill>
              </a:rPr>
              <a:t>Module 1: </a:t>
            </a:r>
            <a:r>
              <a:rPr lang="en-US" sz="2500" dirty="0">
                <a:solidFill>
                  <a:schemeClr val="tx1"/>
                </a:solidFill>
              </a:rPr>
              <a:t>Overview of Ovarian Cancer (OC)</a:t>
            </a:r>
          </a:p>
          <a:p>
            <a:pPr marL="0" indent="0">
              <a:spcBef>
                <a:spcPts val="1800"/>
              </a:spcBef>
              <a:spcAft>
                <a:spcPts val="0"/>
              </a:spcAft>
              <a:buNone/>
            </a:pPr>
            <a:r>
              <a:rPr lang="en-US" sz="2500" dirty="0">
                <a:solidFill>
                  <a:srgbClr val="0432FF"/>
                </a:solidFill>
              </a:rPr>
              <a:t>Module 2: </a:t>
            </a:r>
            <a:r>
              <a:rPr lang="en-US" sz="2500" dirty="0">
                <a:solidFill>
                  <a:schemeClr val="tx1"/>
                </a:solidFill>
              </a:rPr>
              <a:t>Role of PARP Inhibitors in Advanced OC </a:t>
            </a:r>
          </a:p>
          <a:p>
            <a:pPr marL="0" indent="0">
              <a:spcBef>
                <a:spcPts val="1800"/>
              </a:spcBef>
              <a:spcAft>
                <a:spcPts val="0"/>
              </a:spcAft>
              <a:buNone/>
            </a:pPr>
            <a:r>
              <a:rPr lang="en-US" sz="2500" dirty="0">
                <a:solidFill>
                  <a:srgbClr val="0432FF"/>
                </a:solidFill>
              </a:rPr>
              <a:t>Module 3: </a:t>
            </a:r>
            <a:r>
              <a:rPr lang="en-US" sz="2500" dirty="0">
                <a:solidFill>
                  <a:schemeClr val="tx1"/>
                </a:solidFill>
              </a:rPr>
              <a:t>Current and Potential Future Role of Mirvetuximab Soravtansine in OC </a:t>
            </a:r>
          </a:p>
          <a:p>
            <a:pPr marL="0" indent="0">
              <a:spcBef>
                <a:spcPts val="1800"/>
              </a:spcBef>
              <a:spcAft>
                <a:spcPts val="0"/>
              </a:spcAft>
              <a:buNone/>
            </a:pPr>
            <a:r>
              <a:rPr lang="en-US" sz="2500" dirty="0">
                <a:solidFill>
                  <a:schemeClr val="bg1"/>
                </a:solidFill>
              </a:rPr>
              <a:t>Module 4: Role of Relacorilant in Advanced OC </a:t>
            </a:r>
          </a:p>
          <a:p>
            <a:pPr marL="0" indent="0">
              <a:spcBef>
                <a:spcPts val="1800"/>
              </a:spcBef>
              <a:spcAft>
                <a:spcPts val="0"/>
              </a:spcAft>
              <a:buNone/>
            </a:pPr>
            <a:r>
              <a:rPr lang="en-US" sz="2500" dirty="0">
                <a:solidFill>
                  <a:srgbClr val="0432FF"/>
                </a:solidFill>
              </a:rPr>
              <a:t>Module 5: </a:t>
            </a:r>
            <a:r>
              <a:rPr lang="en-US" sz="2500" dirty="0">
                <a:solidFill>
                  <a:schemeClr val="tx1"/>
                </a:solidFill>
              </a:rPr>
              <a:t>Utility of Immune Checkpoint Inhibition in Advanced OC </a:t>
            </a:r>
          </a:p>
        </p:txBody>
      </p:sp>
    </p:spTree>
    <p:extLst>
      <p:ext uri="{BB962C8B-B14F-4D97-AF65-F5344CB8AC3E}">
        <p14:creationId xmlns:p14="http://schemas.microsoft.com/office/powerpoint/2010/main" val="816301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6"/>
          <p:cNvSpPr>
            <a:spLocks noChangeArrowheads="1"/>
          </p:cNvSpPr>
          <p:nvPr/>
        </p:nvSpPr>
        <p:spPr bwMode="auto">
          <a:xfrm>
            <a:off x="904413" y="935649"/>
            <a:ext cx="7696200" cy="60960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Networked iPads are available.</a:t>
            </a:r>
          </a:p>
        </p:txBody>
      </p:sp>
      <p:sp>
        <p:nvSpPr>
          <p:cNvPr id="19" name="Rectangle 10"/>
          <p:cNvSpPr>
            <a:spLocks noChangeArrowheads="1"/>
          </p:cNvSpPr>
          <p:nvPr/>
        </p:nvSpPr>
        <p:spPr bwMode="auto">
          <a:xfrm>
            <a:off x="914639" y="6264897"/>
            <a:ext cx="10360152" cy="503238"/>
          </a:xfrm>
          <a:prstGeom prst="rect">
            <a:avLst/>
          </a:prstGeom>
          <a:noFill/>
          <a:ln>
            <a:noFill/>
          </a:ln>
          <a:effectLst>
            <a:prstShdw prst="shdw17" dist="17961" dir="2700000">
              <a:srgbClr val="708688">
                <a:alpha val="74997"/>
              </a:srgbClr>
            </a:prst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For assistance, please raise your hand. Devices will be collected at the conclusion of the activity.</a:t>
            </a:r>
          </a:p>
        </p:txBody>
      </p:sp>
      <p:sp>
        <p:nvSpPr>
          <p:cNvPr id="20" name="Rectangle 13"/>
          <p:cNvSpPr>
            <a:spLocks noChangeArrowheads="1"/>
          </p:cNvSpPr>
          <p:nvPr/>
        </p:nvSpPr>
        <p:spPr bwMode="auto">
          <a:xfrm>
            <a:off x="1920479" y="168653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Tap the Program Slides button to review speaker presentations and other program content.</a:t>
            </a:r>
          </a:p>
        </p:txBody>
      </p:sp>
      <p:sp>
        <p:nvSpPr>
          <p:cNvPr id="23" name="Rectangle 13"/>
          <p:cNvSpPr>
            <a:spLocks noChangeArrowheads="1"/>
          </p:cNvSpPr>
          <p:nvPr/>
        </p:nvSpPr>
        <p:spPr bwMode="auto">
          <a:xfrm>
            <a:off x="1920479" y="2824212"/>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 Survey questions will be discussed throughout the meeting.</a:t>
            </a:r>
          </a:p>
        </p:txBody>
      </p:sp>
      <p:sp>
        <p:nvSpPr>
          <p:cNvPr id="25" name="Rectangle 13"/>
          <p:cNvSpPr>
            <a:spLocks noChangeArrowheads="1"/>
          </p:cNvSpPr>
          <p:nvPr/>
        </p:nvSpPr>
        <p:spPr bwMode="auto">
          <a:xfrm>
            <a:off x="1920479" y="401339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Tap Ask a Question to submit a challenging case or question for discussion. We will aim to address as many questions as possible during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640304"/>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3983960"/>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2809741"/>
            <a:ext cx="1005840" cy="774684"/>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in the Meeting Room</a:t>
            </a:r>
          </a:p>
        </p:txBody>
      </p:sp>
    </p:spTree>
    <p:extLst>
      <p:ext uri="{BB962C8B-B14F-4D97-AF65-F5344CB8AC3E}">
        <p14:creationId xmlns:p14="http://schemas.microsoft.com/office/powerpoint/2010/main" val="30264606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CA6D6-F526-58E5-B330-6793F53EFB4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83DB659-4613-F712-B91D-9C7115958734}"/>
              </a:ext>
            </a:extLst>
          </p:cNvPr>
          <p:cNvSpPr>
            <a:spLocks noGrp="1"/>
          </p:cNvSpPr>
          <p:nvPr>
            <p:ph type="ctrTitle" sz="quarter"/>
          </p:nvPr>
        </p:nvSpPr>
        <p:spPr>
          <a:xfrm>
            <a:off x="678491" y="537196"/>
            <a:ext cx="5901490" cy="1179456"/>
          </a:xfrm>
        </p:spPr>
        <p:txBody>
          <a:bodyPr anchor="t">
            <a:normAutofit/>
          </a:bodyPr>
          <a:lstStyle/>
          <a:p>
            <a:r>
              <a:rPr lang="en-US" sz="2600" dirty="0"/>
              <a:t>Role of Relacorilant in Advanced OC</a:t>
            </a:r>
            <a:br>
              <a:rPr lang="en-US" sz="2600" dirty="0"/>
            </a:br>
            <a:endParaRPr lang="en-US" sz="2600" b="1" cap="all" dirty="0">
              <a:solidFill>
                <a:srgbClr val="FF0000"/>
              </a:solidFill>
            </a:endParaRPr>
          </a:p>
        </p:txBody>
      </p:sp>
      <p:sp>
        <p:nvSpPr>
          <p:cNvPr id="6" name="Subtitle 5">
            <a:extLst>
              <a:ext uri="{FF2B5EF4-FFF2-40B4-BE49-F238E27FC236}">
                <a16:creationId xmlns:a16="http://schemas.microsoft.com/office/drawing/2014/main" id="{08FFC5E0-536B-0D46-0C94-D3E4775C44B8}"/>
              </a:ext>
            </a:extLst>
          </p:cNvPr>
          <p:cNvSpPr>
            <a:spLocks noGrp="1"/>
          </p:cNvSpPr>
          <p:nvPr>
            <p:ph type="body" sz="quarter" idx="10"/>
          </p:nvPr>
        </p:nvSpPr>
        <p:spPr>
          <a:xfrm>
            <a:off x="678491" y="1253035"/>
            <a:ext cx="4046535" cy="592931"/>
          </a:xfrm>
        </p:spPr>
        <p:txBody>
          <a:bodyPr>
            <a:noAutofit/>
          </a:bodyPr>
          <a:lstStyle/>
          <a:p>
            <a:pPr>
              <a:lnSpc>
                <a:spcPct val="90000"/>
              </a:lnSpc>
            </a:pPr>
            <a:r>
              <a:rPr lang="en-US" sz="1500" dirty="0">
                <a:solidFill>
                  <a:schemeClr val="tx1"/>
                </a:solidFill>
              </a:rPr>
              <a:t>David O’Malley, MD</a:t>
            </a:r>
          </a:p>
          <a:p>
            <a:r>
              <a:rPr lang="en-US" dirty="0">
                <a:solidFill>
                  <a:schemeClr val="tx1"/>
                </a:solidFill>
              </a:rPr>
              <a:t>Director for Translational and Clinical Research Partnerships at OSUCCC</a:t>
            </a:r>
          </a:p>
          <a:p>
            <a:r>
              <a:rPr lang="en-US" dirty="0">
                <a:solidFill>
                  <a:schemeClr val="tx1"/>
                </a:solidFill>
              </a:rPr>
              <a:t>Leader of Clinical Trial Innovation in the Center for Cancer Innovation </a:t>
            </a:r>
            <a:br>
              <a:rPr lang="en-US" sz="1500" dirty="0">
                <a:solidFill>
                  <a:schemeClr val="accent6">
                    <a:lumMod val="50000"/>
                  </a:schemeClr>
                </a:solidFill>
              </a:rPr>
            </a:br>
            <a:r>
              <a:rPr lang="en-US" sz="1200" dirty="0">
                <a:solidFill>
                  <a:schemeClr val="tx1"/>
                </a:solidFill>
              </a:rPr>
              <a:t>Professor, Division of Gyn Oncology</a:t>
            </a:r>
          </a:p>
          <a:p>
            <a:pPr>
              <a:lnSpc>
                <a:spcPct val="90000"/>
              </a:lnSpc>
            </a:pPr>
            <a:r>
              <a:rPr lang="en-US" sz="1200" dirty="0">
                <a:solidFill>
                  <a:schemeClr val="tx1"/>
                </a:solidFill>
              </a:rPr>
              <a:t>John G. </a:t>
            </a:r>
            <a:r>
              <a:rPr lang="en-US" sz="1200" dirty="0" err="1">
                <a:solidFill>
                  <a:schemeClr val="tx1"/>
                </a:solidFill>
              </a:rPr>
              <a:t>Boutselis</a:t>
            </a:r>
            <a:r>
              <a:rPr lang="en-US" sz="1200" dirty="0">
                <a:solidFill>
                  <a:schemeClr val="tx1"/>
                </a:solidFill>
              </a:rPr>
              <a:t> Chair in Gynecologic Oncology </a:t>
            </a:r>
          </a:p>
          <a:p>
            <a:pPr>
              <a:lnSpc>
                <a:spcPct val="90000"/>
              </a:lnSpc>
            </a:pPr>
            <a:r>
              <a:rPr lang="en-US" sz="1200" dirty="0">
                <a:solidFill>
                  <a:schemeClr val="tx1"/>
                </a:solidFill>
              </a:rPr>
              <a:t>Co-Director, Gyn Oncology Phase I Program</a:t>
            </a:r>
          </a:p>
          <a:p>
            <a:pPr>
              <a:lnSpc>
                <a:spcPct val="90000"/>
              </a:lnSpc>
            </a:pPr>
            <a:endParaRPr lang="en-US" sz="1200" dirty="0">
              <a:solidFill>
                <a:schemeClr val="tx1"/>
              </a:solidFill>
            </a:endParaRPr>
          </a:p>
          <a:p>
            <a:pPr>
              <a:lnSpc>
                <a:spcPct val="90000"/>
              </a:lnSpc>
            </a:pPr>
            <a:r>
              <a:rPr lang="en-US" sz="1200" dirty="0">
                <a:solidFill>
                  <a:schemeClr val="tx1"/>
                </a:solidFill>
              </a:rPr>
              <a:t>Ovarian Cancer Portfolio Lead, GOG-P</a:t>
            </a:r>
          </a:p>
          <a:p>
            <a:pPr>
              <a:lnSpc>
                <a:spcPct val="90000"/>
              </a:lnSpc>
            </a:pPr>
            <a:r>
              <a:rPr lang="en-US" sz="1200" dirty="0">
                <a:solidFill>
                  <a:schemeClr val="tx1"/>
                </a:solidFill>
              </a:rPr>
              <a:t>BOD, GOG Foundation</a:t>
            </a:r>
            <a:br>
              <a:rPr lang="en-US" sz="225" dirty="0">
                <a:solidFill>
                  <a:schemeClr val="tx1"/>
                </a:solidFill>
              </a:rPr>
            </a:br>
            <a:br>
              <a:rPr lang="en-US" sz="225" dirty="0">
                <a:solidFill>
                  <a:schemeClr val="tx1"/>
                </a:solidFill>
              </a:rPr>
            </a:br>
            <a:endParaRPr lang="en-US" sz="225" dirty="0">
              <a:solidFill>
                <a:schemeClr val="tx1"/>
              </a:solidFill>
            </a:endParaRPr>
          </a:p>
        </p:txBody>
      </p:sp>
    </p:spTree>
    <p:extLst>
      <p:ext uri="{BB962C8B-B14F-4D97-AF65-F5344CB8AC3E}">
        <p14:creationId xmlns:p14="http://schemas.microsoft.com/office/powerpoint/2010/main" val="93235078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22900-2F8D-04EF-65AB-13693BB2EA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8F5117-C35F-35DA-ED47-318C533F21C0}"/>
              </a:ext>
            </a:extLst>
          </p:cNvPr>
          <p:cNvSpPr>
            <a:spLocks noGrp="1"/>
          </p:cNvSpPr>
          <p:nvPr>
            <p:ph type="title"/>
          </p:nvPr>
        </p:nvSpPr>
        <p:spPr>
          <a:xfrm>
            <a:off x="1435410" y="834458"/>
            <a:ext cx="8229600" cy="980017"/>
          </a:xfrm>
        </p:spPr>
        <p:txBody>
          <a:bodyPr/>
          <a:lstStyle/>
          <a:p>
            <a:r>
              <a:rPr lang="en-US" dirty="0"/>
              <a:t>Agenda</a:t>
            </a:r>
          </a:p>
        </p:txBody>
      </p:sp>
      <p:sp>
        <p:nvSpPr>
          <p:cNvPr id="3" name="Content Placeholder 2">
            <a:extLst>
              <a:ext uri="{FF2B5EF4-FFF2-40B4-BE49-F238E27FC236}">
                <a16:creationId xmlns:a16="http://schemas.microsoft.com/office/drawing/2014/main" id="{8A36EC76-B72B-CF4D-85BE-325515C40A90}"/>
              </a:ext>
            </a:extLst>
          </p:cNvPr>
          <p:cNvSpPr>
            <a:spLocks noGrp="1"/>
          </p:cNvSpPr>
          <p:nvPr>
            <p:ph sz="half" idx="1"/>
          </p:nvPr>
        </p:nvSpPr>
        <p:spPr>
          <a:xfrm>
            <a:off x="1100874" y="2189898"/>
            <a:ext cx="9325516" cy="3961564"/>
          </a:xfrm>
        </p:spPr>
        <p:txBody>
          <a:bodyPr/>
          <a:lstStyle/>
          <a:p>
            <a:pPr>
              <a:lnSpc>
                <a:spcPct val="100000"/>
              </a:lnSpc>
              <a:spcBef>
                <a:spcPts val="2400"/>
              </a:spcBef>
            </a:pPr>
            <a:r>
              <a:rPr lang="en-US" dirty="0"/>
              <a:t>Incidence and clinical relevance of glucocorticoid receptor (GR) overexpression in OC</a:t>
            </a:r>
          </a:p>
          <a:p>
            <a:pPr>
              <a:lnSpc>
                <a:spcPct val="100000"/>
              </a:lnSpc>
              <a:spcBef>
                <a:spcPts val="2400"/>
              </a:spcBef>
            </a:pPr>
            <a:r>
              <a:rPr lang="en-US" dirty="0"/>
              <a:t>Mechanism of action of the selective GR modulator relacorilant; rationale for combining relacorilant with chemotherapy in advanced OC</a:t>
            </a:r>
          </a:p>
          <a:p>
            <a:pPr>
              <a:lnSpc>
                <a:spcPct val="100000"/>
              </a:lnSpc>
              <a:spcBef>
                <a:spcPts val="2400"/>
              </a:spcBef>
            </a:pPr>
            <a:r>
              <a:rPr lang="en-US" dirty="0"/>
              <a:t>Published findings with relacorilant plus nab paclitaxel in patients with platinum-resistant advanced OC</a:t>
            </a:r>
          </a:p>
          <a:p>
            <a:pPr lvl="1">
              <a:lnSpc>
                <a:spcPct val="100000"/>
              </a:lnSpc>
              <a:spcBef>
                <a:spcPts val="2400"/>
              </a:spcBef>
            </a:pPr>
            <a:endParaRPr lang="en-US" dirty="0"/>
          </a:p>
        </p:txBody>
      </p:sp>
    </p:spTree>
    <p:extLst>
      <p:ext uri="{BB962C8B-B14F-4D97-AF65-F5344CB8AC3E}">
        <p14:creationId xmlns:p14="http://schemas.microsoft.com/office/powerpoint/2010/main" val="35889183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B594008-4845-B48D-00CC-62D550D9D3A0}"/>
              </a:ext>
            </a:extLst>
          </p:cNvPr>
          <p:cNvSpPr>
            <a:spLocks noGrp="1"/>
          </p:cNvSpPr>
          <p:nvPr>
            <p:ph type="body" sz="quarter" idx="15"/>
          </p:nvPr>
        </p:nvSpPr>
        <p:spPr>
          <a:xfrm>
            <a:off x="1653123" y="6430218"/>
            <a:ext cx="6103738" cy="228338"/>
          </a:xfrm>
        </p:spPr>
        <p:txBody>
          <a:bodyPr/>
          <a:lstStyle/>
          <a:p>
            <a:r>
              <a:rPr lang="en-US" sz="1000" dirty="0"/>
              <a:t>CI, confidence interval; GR, glucocorticoid receptor; HR, hazard ratio; PFS, progression-free survival.</a:t>
            </a:r>
          </a:p>
          <a:p>
            <a:endParaRPr lang="en-US" sz="1000" dirty="0"/>
          </a:p>
        </p:txBody>
      </p:sp>
      <p:sp>
        <p:nvSpPr>
          <p:cNvPr id="5" name="Title 4">
            <a:extLst>
              <a:ext uri="{FF2B5EF4-FFF2-40B4-BE49-F238E27FC236}">
                <a16:creationId xmlns:a16="http://schemas.microsoft.com/office/drawing/2014/main" id="{61A6C85B-1F0C-83DF-9E5D-005FE0194A0D}"/>
              </a:ext>
            </a:extLst>
          </p:cNvPr>
          <p:cNvSpPr>
            <a:spLocks noGrp="1"/>
          </p:cNvSpPr>
          <p:nvPr>
            <p:ph type="title"/>
          </p:nvPr>
        </p:nvSpPr>
        <p:spPr>
          <a:xfrm>
            <a:off x="1749344" y="374788"/>
            <a:ext cx="8479541" cy="730723"/>
          </a:xfrm>
        </p:spPr>
        <p:txBody>
          <a:bodyPr/>
          <a:lstStyle/>
          <a:p>
            <a:r>
              <a:rPr lang="en-US" b="1" dirty="0">
                <a:latin typeface="Calibri" panose="020F0502020204030204" pitchFamily="34" charset="0"/>
                <a:cs typeface="Calibri" panose="020F0502020204030204" pitchFamily="34" charset="0"/>
              </a:rPr>
              <a:t>Glucocorticoid Receptor Signaling Is Implicated in the</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Poor Outcomes of Patients with Ovarian Cancer</a:t>
            </a:r>
          </a:p>
        </p:txBody>
      </p:sp>
      <p:grpSp>
        <p:nvGrpSpPr>
          <p:cNvPr id="2" name="Group 1">
            <a:extLst>
              <a:ext uri="{FF2B5EF4-FFF2-40B4-BE49-F238E27FC236}">
                <a16:creationId xmlns:a16="http://schemas.microsoft.com/office/drawing/2014/main" id="{7673AEF7-57FC-A725-D305-AAFD44DEFFCE}"/>
              </a:ext>
            </a:extLst>
          </p:cNvPr>
          <p:cNvGrpSpPr/>
          <p:nvPr/>
        </p:nvGrpSpPr>
        <p:grpSpPr>
          <a:xfrm>
            <a:off x="524108" y="1494263"/>
            <a:ext cx="10785058" cy="4540192"/>
            <a:chOff x="1749344" y="1888907"/>
            <a:chExt cx="8622359" cy="3629759"/>
          </a:xfrm>
        </p:grpSpPr>
        <p:sp>
          <p:nvSpPr>
            <p:cNvPr id="21" name="Rectangle: Rounded Corners 168">
              <a:extLst>
                <a:ext uri="{FF2B5EF4-FFF2-40B4-BE49-F238E27FC236}">
                  <a16:creationId xmlns:a16="http://schemas.microsoft.com/office/drawing/2014/main" id="{F2A10948-A1E1-627E-7DAF-E445F64CCD39}"/>
                </a:ext>
              </a:extLst>
            </p:cNvPr>
            <p:cNvSpPr/>
            <p:nvPr/>
          </p:nvSpPr>
          <p:spPr>
            <a:xfrm>
              <a:off x="7539186" y="1888907"/>
              <a:ext cx="2811153" cy="3611993"/>
            </a:xfrm>
            <a:prstGeom prst="roundRect">
              <a:avLst>
                <a:gd name="adj" fmla="val 5900"/>
              </a:avLst>
            </a:prstGeom>
            <a:solidFill>
              <a:schemeClr val="bg1"/>
            </a:solidFill>
            <a:ln w="952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sp>
          <p:nvSpPr>
            <p:cNvPr id="12" name="TextBox 11">
              <a:extLst>
                <a:ext uri="{FF2B5EF4-FFF2-40B4-BE49-F238E27FC236}">
                  <a16:creationId xmlns:a16="http://schemas.microsoft.com/office/drawing/2014/main" id="{8D3EC2A3-F9A6-2406-10DD-F96271F8D4C6}"/>
                </a:ext>
              </a:extLst>
            </p:cNvPr>
            <p:cNvSpPr txBox="1"/>
            <p:nvPr/>
          </p:nvSpPr>
          <p:spPr>
            <a:xfrm>
              <a:off x="7539185" y="5310917"/>
              <a:ext cx="1782860" cy="207749"/>
            </a:xfrm>
            <a:prstGeom prst="rect">
              <a:avLst/>
            </a:prstGeom>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it-IT" sz="750" b="0" i="1" u="none" strike="noStrike" kern="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Gynecol</a:t>
              </a:r>
              <a:r>
                <a:rPr kumimoji="0" lang="it-IT" sz="750" b="0" i="1"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 </a:t>
              </a:r>
              <a:r>
                <a:rPr kumimoji="0" lang="it-IT" sz="750" b="0" i="1" u="none" strike="noStrike" kern="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Oncol</a:t>
              </a:r>
              <a:r>
                <a:rPr kumimoji="0" lang="it-IT" sz="750" b="0" i="1"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a:t>
              </a:r>
              <a:r>
                <a:rPr kumimoji="0" lang="it-IT" sz="75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 2017;146(1):153</a:t>
              </a:r>
              <a:r>
                <a:rPr kumimoji="0" lang="en-US" sz="75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–160.</a:t>
              </a:r>
            </a:p>
          </p:txBody>
        </p:sp>
        <p:sp>
          <p:nvSpPr>
            <p:cNvPr id="24" name="Rectangle 23">
              <a:extLst>
                <a:ext uri="{FF2B5EF4-FFF2-40B4-BE49-F238E27FC236}">
                  <a16:creationId xmlns:a16="http://schemas.microsoft.com/office/drawing/2014/main" id="{EDBD23C6-BDC4-A2F4-730A-C9F6D6E0018B}"/>
                </a:ext>
              </a:extLst>
            </p:cNvPr>
            <p:cNvSpPr/>
            <p:nvPr/>
          </p:nvSpPr>
          <p:spPr>
            <a:xfrm>
              <a:off x="1862878" y="3942054"/>
              <a:ext cx="257419" cy="3288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68580" rtlCol="0" anchor="t"/>
            <a:lstStyle/>
            <a:p>
              <a:pPr marL="128588" marR="0" lvl="0" indent="-128588" algn="l" defTabSz="685800" rtl="0" eaLnBrk="1" fontAlgn="auto" latinLnBrk="0" hangingPunct="1">
                <a:lnSpc>
                  <a:spcPct val="100000"/>
                </a:lnSpc>
                <a:spcBef>
                  <a:spcPts val="0"/>
                </a:spcBef>
                <a:spcAft>
                  <a:spcPts val="0"/>
                </a:spcAft>
                <a:buClr>
                  <a:srgbClr val="000000">
                    <a:lumMod val="75000"/>
                    <a:lumOff val="25000"/>
                  </a:srgbClr>
                </a:buClr>
                <a:buSzTx/>
                <a:buFont typeface="Lato" panose="020F0502020204030203" pitchFamily="34" charset="0"/>
                <a:buChar char="+"/>
                <a:tabLst/>
                <a:defRPr/>
              </a:pPr>
              <a:endParaRPr kumimoji="0" lang="en-US" sz="1200" b="0" i="0" u="none" strike="noStrike" kern="0" cap="none" spc="0" normalizeH="0" baseline="0" noProof="0">
                <a:ln>
                  <a:noFill/>
                </a:ln>
                <a:solidFill>
                  <a:srgbClr val="000000">
                    <a:lumMod val="85000"/>
                    <a:lumOff val="15000"/>
                  </a:srgbClr>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sp>
          <p:nvSpPr>
            <p:cNvPr id="27" name="TextBox 26">
              <a:extLst>
                <a:ext uri="{FF2B5EF4-FFF2-40B4-BE49-F238E27FC236}">
                  <a16:creationId xmlns:a16="http://schemas.microsoft.com/office/drawing/2014/main" id="{869C89DD-9024-3609-F644-01FC744E1A07}"/>
                </a:ext>
              </a:extLst>
            </p:cNvPr>
            <p:cNvSpPr txBox="1"/>
            <p:nvPr/>
          </p:nvSpPr>
          <p:spPr>
            <a:xfrm>
              <a:off x="1749344" y="5297333"/>
              <a:ext cx="2230565" cy="207749"/>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750" b="0" i="1" u="none" strike="noStrike" kern="120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Psychoneuroendocrinology</a:t>
              </a:r>
              <a:r>
                <a:rPr kumimoji="0" lang="en-US" sz="750" b="0" i="1"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a:t>
              </a:r>
              <a:r>
                <a:rPr kumimoji="0" lang="en-US" sz="75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 2015;53:256–267.</a:t>
              </a:r>
              <a:endParaRPr kumimoji="0" lang="en-US" sz="75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pic>
          <p:nvPicPr>
            <p:cNvPr id="9" name="Picture 8">
              <a:extLst>
                <a:ext uri="{FF2B5EF4-FFF2-40B4-BE49-F238E27FC236}">
                  <a16:creationId xmlns:a16="http://schemas.microsoft.com/office/drawing/2014/main" id="{6706819D-A375-0B64-D185-7D30B0E796A7}"/>
                </a:ext>
              </a:extLst>
            </p:cNvPr>
            <p:cNvPicPr>
              <a:picLocks noChangeAspect="1"/>
            </p:cNvPicPr>
            <p:nvPr/>
          </p:nvPicPr>
          <p:blipFill>
            <a:blip r:embed="rId2"/>
            <a:stretch>
              <a:fillRect/>
            </a:stretch>
          </p:blipFill>
          <p:spPr>
            <a:xfrm>
              <a:off x="5001278" y="2837171"/>
              <a:ext cx="2154624" cy="1730638"/>
            </a:xfrm>
            <a:prstGeom prst="rect">
              <a:avLst/>
            </a:prstGeom>
          </p:spPr>
        </p:pic>
        <p:sp>
          <p:nvSpPr>
            <p:cNvPr id="11" name="TextBox 10">
              <a:extLst>
                <a:ext uri="{FF2B5EF4-FFF2-40B4-BE49-F238E27FC236}">
                  <a16:creationId xmlns:a16="http://schemas.microsoft.com/office/drawing/2014/main" id="{33220A93-3E5E-A023-42A5-7A261C063FDB}"/>
                </a:ext>
              </a:extLst>
            </p:cNvPr>
            <p:cNvSpPr txBox="1"/>
            <p:nvPr/>
          </p:nvSpPr>
          <p:spPr>
            <a:xfrm>
              <a:off x="4700446" y="4746722"/>
              <a:ext cx="2703381" cy="553998"/>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750" b="0" i="0" u="none" strike="noStrike" kern="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Nuclear expression of the GR in tumor cells (arrowhead) from a high-grade serous carcinoma. Immunoreactivity is shown by brown chromogen against a blue nuclear counterstain.</a:t>
              </a:r>
            </a:p>
          </p:txBody>
        </p:sp>
        <p:sp>
          <p:nvSpPr>
            <p:cNvPr id="13" name="TextBox 12">
              <a:extLst>
                <a:ext uri="{FF2B5EF4-FFF2-40B4-BE49-F238E27FC236}">
                  <a16:creationId xmlns:a16="http://schemas.microsoft.com/office/drawing/2014/main" id="{31894E45-DB0F-0D5E-52F3-41B772DFF6BF}"/>
                </a:ext>
              </a:extLst>
            </p:cNvPr>
            <p:cNvSpPr txBox="1"/>
            <p:nvPr/>
          </p:nvSpPr>
          <p:spPr>
            <a:xfrm>
              <a:off x="4700447" y="5310082"/>
              <a:ext cx="1720343" cy="207749"/>
            </a:xfrm>
            <a:prstGeom prst="rect">
              <a:avLst/>
            </a:prstGeom>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750" b="0" i="1"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Lorusso et al. </a:t>
              </a:r>
              <a:r>
                <a:rPr kumimoji="0" lang="en-US" sz="75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SGO 2026. Poster 247.</a:t>
              </a:r>
            </a:p>
          </p:txBody>
        </p:sp>
        <p:sp>
          <p:nvSpPr>
            <p:cNvPr id="8" name="Rectangle 7">
              <a:extLst>
                <a:ext uri="{FF2B5EF4-FFF2-40B4-BE49-F238E27FC236}">
                  <a16:creationId xmlns:a16="http://schemas.microsoft.com/office/drawing/2014/main" id="{F8710EE1-B82A-3E49-2398-D9D4237DFDCB}"/>
                </a:ext>
              </a:extLst>
            </p:cNvPr>
            <p:cNvSpPr/>
            <p:nvPr/>
          </p:nvSpPr>
          <p:spPr>
            <a:xfrm>
              <a:off x="1753071" y="1970639"/>
              <a:ext cx="2805021" cy="3514220"/>
            </a:xfrm>
            <a:prstGeom prst="rect">
              <a:avLst/>
            </a:prstGeom>
            <a:noFill/>
            <a:ln/>
          </p:spPr>
          <p:style>
            <a:lnRef idx="2">
              <a:schemeClr val="accent5"/>
            </a:lnRef>
            <a:fillRef idx="1">
              <a:schemeClr val="lt1"/>
            </a:fillRef>
            <a:effectRef idx="0">
              <a:schemeClr val="accent5"/>
            </a:effectRef>
            <a:fontRef idx="minor">
              <a:schemeClr val="dk1"/>
            </a:fontRef>
          </p:style>
          <p:txBody>
            <a:bodyPr tIns="68580" rtlCol="0" anchor="t"/>
            <a:lstStyle/>
            <a:p>
              <a:pPr marL="128588" marR="0" lvl="0" indent="-128588" algn="l" defTabSz="685800" rtl="0" eaLnBrk="1" fontAlgn="auto" latinLnBrk="0" hangingPunct="1">
                <a:lnSpc>
                  <a:spcPct val="100000"/>
                </a:lnSpc>
                <a:spcBef>
                  <a:spcPts val="0"/>
                </a:spcBef>
                <a:spcAft>
                  <a:spcPts val="0"/>
                </a:spcAft>
                <a:buClr>
                  <a:srgbClr val="000000">
                    <a:lumMod val="75000"/>
                    <a:lumOff val="25000"/>
                  </a:srgbClr>
                </a:buClr>
                <a:buSzTx/>
                <a:buFont typeface="Lato" panose="020F0502020204030203" pitchFamily="34" charset="0"/>
                <a:buChar char="+"/>
                <a:tabLst/>
                <a:defRPr/>
              </a:pPr>
              <a:endParaRPr kumimoji="0" lang="en-US" sz="1200" b="0" i="0" u="none" strike="noStrike" kern="0" cap="none" spc="0" normalizeH="0" baseline="0" noProof="0" err="1">
                <a:ln>
                  <a:noFill/>
                </a:ln>
                <a:solidFill>
                  <a:srgbClr val="000000">
                    <a:lumMod val="85000"/>
                    <a:lumOff val="15000"/>
                  </a:srgbClr>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sp>
          <p:nvSpPr>
            <p:cNvPr id="10" name="Rectangle 9">
              <a:extLst>
                <a:ext uri="{FF2B5EF4-FFF2-40B4-BE49-F238E27FC236}">
                  <a16:creationId xmlns:a16="http://schemas.microsoft.com/office/drawing/2014/main" id="{B03CAA58-A57A-EDDC-74B3-6F6B2401D1E6}"/>
                </a:ext>
              </a:extLst>
            </p:cNvPr>
            <p:cNvSpPr/>
            <p:nvPr/>
          </p:nvSpPr>
          <p:spPr>
            <a:xfrm>
              <a:off x="4336952" y="2320847"/>
              <a:ext cx="685800" cy="685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68580" rtlCol="0" anchor="t"/>
            <a:lstStyle/>
            <a:p>
              <a:pPr marL="128588" marR="0" lvl="0" indent="-128588" algn="l" defTabSz="685800" rtl="0" eaLnBrk="1" fontAlgn="auto" latinLnBrk="0" hangingPunct="1">
                <a:lnSpc>
                  <a:spcPct val="100000"/>
                </a:lnSpc>
                <a:spcBef>
                  <a:spcPts val="0"/>
                </a:spcBef>
                <a:spcAft>
                  <a:spcPts val="0"/>
                </a:spcAft>
                <a:buClr>
                  <a:srgbClr val="000000">
                    <a:lumMod val="75000"/>
                    <a:lumOff val="25000"/>
                  </a:srgbClr>
                </a:buClr>
                <a:buSzTx/>
                <a:buFont typeface="Lato" panose="020F0502020204030203" pitchFamily="34" charset="0"/>
                <a:buChar char="+"/>
                <a:tabLst/>
                <a:defRPr/>
              </a:pPr>
              <a:endParaRPr kumimoji="0" lang="en-US" sz="1200" b="0" i="0" u="none" strike="noStrike" kern="0" cap="none" spc="0" normalizeH="0" baseline="0" noProof="0" err="1">
                <a:ln>
                  <a:noFill/>
                </a:ln>
                <a:solidFill>
                  <a:srgbClr val="000000">
                    <a:lumMod val="85000"/>
                    <a:lumOff val="15000"/>
                  </a:srgbClr>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sp>
          <p:nvSpPr>
            <p:cNvPr id="14" name="Rectangle 13">
              <a:extLst>
                <a:ext uri="{FF2B5EF4-FFF2-40B4-BE49-F238E27FC236}">
                  <a16:creationId xmlns:a16="http://schemas.microsoft.com/office/drawing/2014/main" id="{250BE74B-BECA-DDD8-7834-1C25B818B938}"/>
                </a:ext>
              </a:extLst>
            </p:cNvPr>
            <p:cNvSpPr/>
            <p:nvPr/>
          </p:nvSpPr>
          <p:spPr>
            <a:xfrm>
              <a:off x="1749344" y="1964557"/>
              <a:ext cx="2805021" cy="69142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tIns="68580" rtlCol="0" anchor="t"/>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Lato"/>
                  <a:ea typeface="Lato Light" panose="020F0502020204030203" pitchFamily="34" charset="0"/>
                  <a:cs typeface="Calibri" panose="020F0502020204030204" pitchFamily="34" charset="0"/>
                  <a:sym typeface="Arial"/>
                </a:rPr>
                <a:t>Ovarian Cancer Patients With High</a:t>
              </a:r>
              <a:br>
                <a:rPr kumimoji="0" lang="en-US" sz="1200" b="1" i="0" u="none" strike="noStrike" kern="0" cap="none" spc="0" normalizeH="0" baseline="0" noProof="0">
                  <a:ln>
                    <a:noFill/>
                  </a:ln>
                  <a:solidFill>
                    <a:prstClr val="white"/>
                  </a:solidFill>
                  <a:effectLst/>
                  <a:uLnTx/>
                  <a:uFillTx/>
                  <a:latin typeface="Lato"/>
                  <a:ea typeface="Lato Light" panose="020F0502020204030203" pitchFamily="34" charset="0"/>
                  <a:cs typeface="Calibri" panose="020F0502020204030204" pitchFamily="34" charset="0"/>
                  <a:sym typeface="Arial"/>
                </a:rPr>
              </a:br>
              <a:r>
                <a:rPr kumimoji="0" lang="en-US" sz="1200" b="1" i="0" u="none" strike="noStrike" kern="0" cap="none" spc="0" normalizeH="0" baseline="0" noProof="0">
                  <a:ln>
                    <a:noFill/>
                  </a:ln>
                  <a:solidFill>
                    <a:prstClr val="white"/>
                  </a:solidFill>
                  <a:effectLst/>
                  <a:uLnTx/>
                  <a:uFillTx/>
                  <a:latin typeface="Lato"/>
                  <a:ea typeface="Lato Light" panose="020F0502020204030203" pitchFamily="34" charset="0"/>
                  <a:cs typeface="Calibri" panose="020F0502020204030204" pitchFamily="34" charset="0"/>
                  <a:sym typeface="Arial"/>
                </a:rPr>
                <a:t>Nocturnal Cortisol Are Reported to</a:t>
              </a:r>
              <a:br>
                <a:rPr kumimoji="0" lang="en-US" sz="1200" b="1" i="0" u="none" strike="noStrike" kern="0" cap="none" spc="0" normalizeH="0" baseline="0" noProof="0">
                  <a:ln>
                    <a:noFill/>
                  </a:ln>
                  <a:solidFill>
                    <a:prstClr val="white"/>
                  </a:solidFill>
                  <a:effectLst/>
                  <a:uLnTx/>
                  <a:uFillTx/>
                  <a:latin typeface="Lato"/>
                  <a:ea typeface="Lato Light" panose="020F0502020204030203" pitchFamily="34" charset="0"/>
                  <a:cs typeface="Calibri" panose="020F0502020204030204" pitchFamily="34" charset="0"/>
                  <a:sym typeface="Arial"/>
                </a:rPr>
              </a:br>
              <a:r>
                <a:rPr kumimoji="0" lang="en-US" sz="1200" b="1" i="0" u="none" strike="noStrike" kern="0" cap="none" spc="0" normalizeH="0" baseline="0" noProof="0">
                  <a:ln>
                    <a:noFill/>
                  </a:ln>
                  <a:solidFill>
                    <a:prstClr val="white"/>
                  </a:solidFill>
                  <a:effectLst/>
                  <a:uLnTx/>
                  <a:uFillTx/>
                  <a:latin typeface="Lato"/>
                  <a:ea typeface="Lato Light" panose="020F0502020204030203" pitchFamily="34" charset="0"/>
                  <a:cs typeface="Calibri" panose="020F0502020204030204" pitchFamily="34" charset="0"/>
                  <a:sym typeface="Arial"/>
                </a:rPr>
                <a:t>Have Shorter Overall Survival</a:t>
              </a:r>
              <a:endParaRPr kumimoji="0" lang="en-US" sz="1200" b="1" i="0" u="none" strike="noStrike" kern="0" cap="none" spc="0" normalizeH="0" baseline="30000" noProof="0">
                <a:ln>
                  <a:noFill/>
                </a:ln>
                <a:solidFill>
                  <a:prstClr val="white"/>
                </a:solidFill>
                <a:effectLst/>
                <a:uLnTx/>
                <a:uFillTx/>
                <a:latin typeface="Lato"/>
                <a:ea typeface="Lato Light" panose="020F0502020204030203" pitchFamily="34" charset="0"/>
                <a:cs typeface="Calibri" panose="020F0502020204030204" pitchFamily="34" charset="0"/>
                <a:sym typeface="Arial"/>
              </a:endParaRPr>
            </a:p>
          </p:txBody>
        </p:sp>
        <p:sp>
          <p:nvSpPr>
            <p:cNvPr id="15" name="Rectangle 14">
              <a:extLst>
                <a:ext uri="{FF2B5EF4-FFF2-40B4-BE49-F238E27FC236}">
                  <a16:creationId xmlns:a16="http://schemas.microsoft.com/office/drawing/2014/main" id="{52BBE762-CD84-6A46-01FC-7874FD70474F}"/>
                </a:ext>
              </a:extLst>
            </p:cNvPr>
            <p:cNvSpPr/>
            <p:nvPr/>
          </p:nvSpPr>
          <p:spPr>
            <a:xfrm>
              <a:off x="4654816" y="1964556"/>
              <a:ext cx="2805021" cy="69142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tIns="6858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Lato"/>
                  <a:ea typeface="Lato Light" panose="020F0502020204030203" pitchFamily="34" charset="0"/>
                  <a:cs typeface="Calibri" panose="020F0502020204030204" pitchFamily="34" charset="0"/>
                  <a:sym typeface="Arial"/>
                </a:rPr>
                <a:t>Epithelial Ovarian Tumor Cells</a:t>
              </a:r>
              <a:br>
                <a:rPr kumimoji="0" lang="en-US" sz="1200" b="1" i="0" u="none" strike="noStrike" kern="0" cap="none" spc="0" normalizeH="0" baseline="0" noProof="0">
                  <a:ln>
                    <a:noFill/>
                  </a:ln>
                  <a:solidFill>
                    <a:prstClr val="white"/>
                  </a:solidFill>
                  <a:effectLst/>
                  <a:uLnTx/>
                  <a:uFillTx/>
                  <a:latin typeface="Lato"/>
                  <a:ea typeface="Lato Light" panose="020F0502020204030203" pitchFamily="34" charset="0"/>
                  <a:cs typeface="Calibri" panose="020F0502020204030204" pitchFamily="34" charset="0"/>
                  <a:sym typeface="Arial"/>
                </a:rPr>
              </a:br>
              <a:r>
                <a:rPr kumimoji="0" lang="en-US" sz="1200" b="1" i="0" u="none" strike="noStrike" kern="0" cap="none" spc="0" normalizeH="0" baseline="0" noProof="0">
                  <a:ln>
                    <a:noFill/>
                  </a:ln>
                  <a:solidFill>
                    <a:prstClr val="white"/>
                  </a:solidFill>
                  <a:effectLst/>
                  <a:uLnTx/>
                  <a:uFillTx/>
                  <a:latin typeface="Lato"/>
                  <a:ea typeface="Lato Light" panose="020F0502020204030203" pitchFamily="34" charset="0"/>
                  <a:cs typeface="Calibri" panose="020F0502020204030204" pitchFamily="34" charset="0"/>
                  <a:sym typeface="Arial"/>
                </a:rPr>
                <a:t>Express High Levels of GR</a:t>
              </a:r>
            </a:p>
          </p:txBody>
        </p:sp>
        <p:sp>
          <p:nvSpPr>
            <p:cNvPr id="17" name="Rectangle 16">
              <a:extLst>
                <a:ext uri="{FF2B5EF4-FFF2-40B4-BE49-F238E27FC236}">
                  <a16:creationId xmlns:a16="http://schemas.microsoft.com/office/drawing/2014/main" id="{1A4E5EC0-9525-5205-A532-FA72E1391E81}"/>
                </a:ext>
              </a:extLst>
            </p:cNvPr>
            <p:cNvSpPr/>
            <p:nvPr/>
          </p:nvSpPr>
          <p:spPr>
            <a:xfrm>
              <a:off x="4642401" y="1976013"/>
              <a:ext cx="2805021" cy="3514220"/>
            </a:xfrm>
            <a:prstGeom prst="rect">
              <a:avLst/>
            </a:prstGeom>
            <a:noFill/>
            <a:ln/>
          </p:spPr>
          <p:style>
            <a:lnRef idx="2">
              <a:schemeClr val="accent5"/>
            </a:lnRef>
            <a:fillRef idx="1">
              <a:schemeClr val="lt1"/>
            </a:fillRef>
            <a:effectRef idx="0">
              <a:schemeClr val="accent5"/>
            </a:effectRef>
            <a:fontRef idx="minor">
              <a:schemeClr val="dk1"/>
            </a:fontRef>
          </p:style>
          <p:txBody>
            <a:bodyPr tIns="68580" rtlCol="0" anchor="t"/>
            <a:lstStyle/>
            <a:p>
              <a:pPr marL="128588" marR="0" lvl="0" indent="-128588" algn="l" defTabSz="685800" rtl="0" eaLnBrk="1" fontAlgn="auto" latinLnBrk="0" hangingPunct="1">
                <a:lnSpc>
                  <a:spcPct val="100000"/>
                </a:lnSpc>
                <a:spcBef>
                  <a:spcPts val="0"/>
                </a:spcBef>
                <a:spcAft>
                  <a:spcPts val="0"/>
                </a:spcAft>
                <a:buClr>
                  <a:srgbClr val="000000">
                    <a:lumMod val="75000"/>
                    <a:lumOff val="25000"/>
                  </a:srgbClr>
                </a:buClr>
                <a:buSzTx/>
                <a:buFont typeface="Lato" panose="020F0502020204030203" pitchFamily="34" charset="0"/>
                <a:buChar char="+"/>
                <a:tabLst/>
                <a:defRPr/>
              </a:pPr>
              <a:endParaRPr kumimoji="0" lang="en-US" sz="1200" b="0" i="0" u="none" strike="noStrike" kern="0" cap="none" spc="0" normalizeH="0" baseline="0" noProof="0" err="1">
                <a:ln>
                  <a:noFill/>
                </a:ln>
                <a:solidFill>
                  <a:srgbClr val="000000">
                    <a:lumMod val="85000"/>
                    <a:lumOff val="15000"/>
                  </a:srgbClr>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sp>
          <p:nvSpPr>
            <p:cNvPr id="19" name="Rectangle 18">
              <a:extLst>
                <a:ext uri="{FF2B5EF4-FFF2-40B4-BE49-F238E27FC236}">
                  <a16:creationId xmlns:a16="http://schemas.microsoft.com/office/drawing/2014/main" id="{F7F272FA-7DB4-0640-3CFC-B79FAD2BA459}"/>
                </a:ext>
              </a:extLst>
            </p:cNvPr>
            <p:cNvSpPr/>
            <p:nvPr/>
          </p:nvSpPr>
          <p:spPr>
            <a:xfrm>
              <a:off x="7533362" y="1970639"/>
              <a:ext cx="2805021" cy="3514220"/>
            </a:xfrm>
            <a:prstGeom prst="rect">
              <a:avLst/>
            </a:prstGeom>
            <a:noFill/>
            <a:ln/>
          </p:spPr>
          <p:style>
            <a:lnRef idx="2">
              <a:schemeClr val="accent5"/>
            </a:lnRef>
            <a:fillRef idx="1">
              <a:schemeClr val="lt1"/>
            </a:fillRef>
            <a:effectRef idx="0">
              <a:schemeClr val="accent5"/>
            </a:effectRef>
            <a:fontRef idx="minor">
              <a:schemeClr val="dk1"/>
            </a:fontRef>
          </p:style>
          <p:txBody>
            <a:bodyPr tIns="68580" rtlCol="0" anchor="t"/>
            <a:lstStyle/>
            <a:p>
              <a:pPr marL="128588" marR="0" lvl="0" indent="-128588" algn="l" defTabSz="685800" rtl="0" eaLnBrk="1" fontAlgn="auto" latinLnBrk="0" hangingPunct="1">
                <a:lnSpc>
                  <a:spcPct val="100000"/>
                </a:lnSpc>
                <a:spcBef>
                  <a:spcPts val="0"/>
                </a:spcBef>
                <a:spcAft>
                  <a:spcPts val="0"/>
                </a:spcAft>
                <a:buClr>
                  <a:srgbClr val="000000">
                    <a:lumMod val="75000"/>
                    <a:lumOff val="25000"/>
                  </a:srgbClr>
                </a:buClr>
                <a:buSzTx/>
                <a:buFont typeface="Lato" panose="020F0502020204030203" pitchFamily="34" charset="0"/>
                <a:buChar char="+"/>
                <a:tabLst/>
                <a:defRPr/>
              </a:pPr>
              <a:endParaRPr kumimoji="0" lang="en-US" sz="1200" b="0" i="0" u="none" strike="noStrike" kern="0" cap="none" spc="0" normalizeH="0" baseline="0" noProof="0" err="1">
                <a:ln>
                  <a:noFill/>
                </a:ln>
                <a:solidFill>
                  <a:srgbClr val="000000">
                    <a:lumMod val="85000"/>
                    <a:lumOff val="15000"/>
                  </a:srgbClr>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sp>
          <p:nvSpPr>
            <p:cNvPr id="26" name="Rectangle 25">
              <a:extLst>
                <a:ext uri="{FF2B5EF4-FFF2-40B4-BE49-F238E27FC236}">
                  <a16:creationId xmlns:a16="http://schemas.microsoft.com/office/drawing/2014/main" id="{7DE8B7E3-2A17-8B90-E058-36482E331AA1}"/>
                </a:ext>
              </a:extLst>
            </p:cNvPr>
            <p:cNvSpPr/>
            <p:nvPr/>
          </p:nvSpPr>
          <p:spPr>
            <a:xfrm>
              <a:off x="7531732" y="1976013"/>
              <a:ext cx="2805021" cy="68480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tIns="68580" rtlCol="0" anchor="t"/>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Lato"/>
                  <a:ea typeface="Lato Light" panose="020F0502020204030203" pitchFamily="34" charset="0"/>
                  <a:cs typeface="Calibri" panose="020F0502020204030204" pitchFamily="34" charset="0"/>
                  <a:sym typeface="Arial"/>
                </a:rPr>
                <a:t>High GR Expression Is Associated</a:t>
              </a:r>
              <a:br>
                <a:rPr kumimoji="0" lang="en-US" sz="1200" b="1" i="0" u="none" strike="noStrike" kern="0" cap="none" spc="0" normalizeH="0" baseline="0" noProof="0">
                  <a:ln>
                    <a:noFill/>
                  </a:ln>
                  <a:solidFill>
                    <a:prstClr val="white"/>
                  </a:solidFill>
                  <a:effectLst/>
                  <a:uLnTx/>
                  <a:uFillTx/>
                  <a:latin typeface="Lato"/>
                  <a:ea typeface="Lato Light" panose="020F0502020204030203" pitchFamily="34" charset="0"/>
                  <a:cs typeface="Calibri" panose="020F0502020204030204" pitchFamily="34" charset="0"/>
                  <a:sym typeface="Arial"/>
                </a:rPr>
              </a:br>
              <a:r>
                <a:rPr kumimoji="0" lang="en-US" sz="1200" b="1" i="0" u="none" strike="noStrike" kern="0" cap="none" spc="0" normalizeH="0" baseline="0" noProof="0">
                  <a:ln>
                    <a:noFill/>
                  </a:ln>
                  <a:solidFill>
                    <a:prstClr val="white"/>
                  </a:solidFill>
                  <a:effectLst/>
                  <a:uLnTx/>
                  <a:uFillTx/>
                  <a:latin typeface="Lato"/>
                  <a:ea typeface="Lato Light" panose="020F0502020204030203" pitchFamily="34" charset="0"/>
                  <a:cs typeface="Calibri" panose="020F0502020204030204" pitchFamily="34" charset="0"/>
                  <a:sym typeface="Arial"/>
                </a:rPr>
                <a:t>With Shorter Progression-Free</a:t>
              </a:r>
              <a:br>
                <a:rPr kumimoji="0" lang="en-US" sz="1200" b="1" i="0" u="none" strike="noStrike" kern="0" cap="none" spc="0" normalizeH="0" baseline="0" noProof="0">
                  <a:ln>
                    <a:noFill/>
                  </a:ln>
                  <a:solidFill>
                    <a:prstClr val="white"/>
                  </a:solidFill>
                  <a:effectLst/>
                  <a:uLnTx/>
                  <a:uFillTx/>
                  <a:latin typeface="Lato"/>
                  <a:ea typeface="Lato Light" panose="020F0502020204030203" pitchFamily="34" charset="0"/>
                  <a:cs typeface="Calibri" panose="020F0502020204030204" pitchFamily="34" charset="0"/>
                  <a:sym typeface="Arial"/>
                </a:rPr>
              </a:br>
              <a:r>
                <a:rPr kumimoji="0" lang="en-US" sz="1200" b="1" i="0" u="none" strike="noStrike" kern="0" cap="none" spc="0" normalizeH="0" baseline="0" noProof="0">
                  <a:ln>
                    <a:noFill/>
                  </a:ln>
                  <a:solidFill>
                    <a:prstClr val="white"/>
                  </a:solidFill>
                  <a:effectLst/>
                  <a:uLnTx/>
                  <a:uFillTx/>
                  <a:latin typeface="Lato"/>
                  <a:ea typeface="Lato Light" panose="020F0502020204030203" pitchFamily="34" charset="0"/>
                  <a:cs typeface="Calibri" panose="020F0502020204030204" pitchFamily="34" charset="0"/>
                  <a:sym typeface="Arial"/>
                </a:rPr>
                <a:t>Survival in Ovarian Cancer</a:t>
              </a:r>
            </a:p>
          </p:txBody>
        </p:sp>
        <p:pic>
          <p:nvPicPr>
            <p:cNvPr id="20" name="Picture 19">
              <a:extLst>
                <a:ext uri="{FF2B5EF4-FFF2-40B4-BE49-F238E27FC236}">
                  <a16:creationId xmlns:a16="http://schemas.microsoft.com/office/drawing/2014/main" id="{40FE2792-F1F1-4D8B-2741-4F2BAE2D4536}"/>
                </a:ext>
              </a:extLst>
            </p:cNvPr>
            <p:cNvPicPr>
              <a:picLocks noChangeAspect="1"/>
            </p:cNvPicPr>
            <p:nvPr/>
          </p:nvPicPr>
          <p:blipFill>
            <a:blip r:embed="rId3"/>
            <a:srcRect t="17044"/>
            <a:stretch>
              <a:fillRect/>
            </a:stretch>
          </p:blipFill>
          <p:spPr>
            <a:xfrm>
              <a:off x="7537753" y="3184921"/>
              <a:ext cx="2833950" cy="1714826"/>
            </a:xfrm>
            <a:prstGeom prst="rect">
              <a:avLst/>
            </a:prstGeom>
          </p:spPr>
        </p:pic>
        <p:pic>
          <p:nvPicPr>
            <p:cNvPr id="34" name="Picture 33">
              <a:extLst>
                <a:ext uri="{FF2B5EF4-FFF2-40B4-BE49-F238E27FC236}">
                  <a16:creationId xmlns:a16="http://schemas.microsoft.com/office/drawing/2014/main" id="{A19BC7E4-2F33-0D09-991C-65ED18AC0462}"/>
                </a:ext>
              </a:extLst>
            </p:cNvPr>
            <p:cNvPicPr>
              <a:picLocks noChangeAspect="1"/>
            </p:cNvPicPr>
            <p:nvPr/>
          </p:nvPicPr>
          <p:blipFill>
            <a:blip r:embed="rId4"/>
            <a:stretch>
              <a:fillRect/>
            </a:stretch>
          </p:blipFill>
          <p:spPr>
            <a:xfrm>
              <a:off x="1796979" y="3060271"/>
              <a:ext cx="2709748" cy="2154851"/>
            </a:xfrm>
            <a:prstGeom prst="rect">
              <a:avLst/>
            </a:prstGeom>
          </p:spPr>
        </p:pic>
      </p:grpSp>
    </p:spTree>
    <p:extLst>
      <p:ext uri="{BB962C8B-B14F-4D97-AF65-F5344CB8AC3E}">
        <p14:creationId xmlns:p14="http://schemas.microsoft.com/office/powerpoint/2010/main" val="397738849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6A7F9-BDB8-C3F5-0E6F-12F795840C9C}"/>
            </a:ext>
          </a:extLst>
        </p:cNvPr>
        <p:cNvGrpSpPr/>
        <p:nvPr/>
      </p:nvGrpSpPr>
      <p:grpSpPr>
        <a:xfrm>
          <a:off x="0" y="0"/>
          <a:ext cx="0" cy="0"/>
          <a:chOff x="0" y="0"/>
          <a:chExt cx="0" cy="0"/>
        </a:xfrm>
      </p:grpSpPr>
      <p:pic>
        <p:nvPicPr>
          <p:cNvPr id="33" name="Picture 32">
            <a:extLst>
              <a:ext uri="{FF2B5EF4-FFF2-40B4-BE49-F238E27FC236}">
                <a16:creationId xmlns:a16="http://schemas.microsoft.com/office/drawing/2014/main" id="{496D3ABD-86E2-3B9B-D125-4ABFC6E313B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674801" y="4775133"/>
            <a:ext cx="1766181" cy="760715"/>
          </a:xfrm>
          <a:prstGeom prst="rect">
            <a:avLst/>
          </a:prstGeom>
        </p:spPr>
      </p:pic>
      <p:sp>
        <p:nvSpPr>
          <p:cNvPr id="3" name="Rectangle 2">
            <a:hlinkClick r:id="rId3" action="ppaction://hlinksldjump"/>
            <a:extLst>
              <a:ext uri="{FF2B5EF4-FFF2-40B4-BE49-F238E27FC236}">
                <a16:creationId xmlns:a16="http://schemas.microsoft.com/office/drawing/2014/main" id="{2F19BE0E-0161-0B9D-21A5-33BEB918C569}"/>
              </a:ext>
            </a:extLst>
          </p:cNvPr>
          <p:cNvSpPr/>
          <p:nvPr/>
        </p:nvSpPr>
        <p:spPr>
          <a:xfrm>
            <a:off x="1760220" y="4770496"/>
            <a:ext cx="1584960" cy="7744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sym typeface="Arial"/>
            </a:endParaRPr>
          </a:p>
        </p:txBody>
      </p:sp>
      <p:sp>
        <p:nvSpPr>
          <p:cNvPr id="201" name="Title 1">
            <a:extLst>
              <a:ext uri="{FF2B5EF4-FFF2-40B4-BE49-F238E27FC236}">
                <a16:creationId xmlns:a16="http://schemas.microsoft.com/office/drawing/2014/main" id="{0E1E09A8-6C83-EAEE-AA16-4C6BA05BFDA2}"/>
              </a:ext>
            </a:extLst>
          </p:cNvPr>
          <p:cNvSpPr txBox="1">
            <a:spLocks/>
          </p:cNvSpPr>
          <p:nvPr/>
        </p:nvSpPr>
        <p:spPr>
          <a:xfrm>
            <a:off x="1582217" y="2440478"/>
            <a:ext cx="1933387" cy="1806174"/>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Lato"/>
              <a:buNone/>
              <a:defRPr sz="2400" b="1" i="0" u="none" strike="noStrike" cap="none">
                <a:solidFill>
                  <a:schemeClr val="tx1"/>
                </a:solidFill>
                <a:latin typeface="Calibri" panose="020F0502020204030204" pitchFamily="34" charset="0"/>
                <a:ea typeface="Lato"/>
                <a:cs typeface="Calibri" panose="020F0502020204030204" pitchFamily="34" charset="0"/>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685800" rtl="0" eaLnBrk="1" fontAlgn="auto" latinLnBrk="0" hangingPunct="1">
              <a:lnSpc>
                <a:spcPct val="100000"/>
              </a:lnSpc>
              <a:spcBef>
                <a:spcPts val="0"/>
              </a:spcBef>
              <a:spcAft>
                <a:spcPts val="150"/>
              </a:spcAft>
              <a:buClr>
                <a:srgbClr val="000000"/>
              </a:buClr>
              <a:buSzPts val="4400"/>
              <a:buFont typeface="Lato"/>
              <a:buNone/>
              <a:tabLst/>
              <a:defRPr/>
            </a:pPr>
            <a:r>
              <a:rPr kumimoji="0" lang="en-US" sz="1800" b="1" i="0" u="none" strike="noStrike" kern="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sym typeface="Lato"/>
              </a:rPr>
              <a:t>Relacorilant </a:t>
            </a:r>
          </a:p>
          <a:p>
            <a:pPr marL="0" marR="0" lvl="0" indent="0" algn="ctr" defTabSz="685800" rtl="0" eaLnBrk="1" fontAlgn="auto" latinLnBrk="0" hangingPunct="1">
              <a:lnSpc>
                <a:spcPct val="100000"/>
              </a:lnSpc>
              <a:spcBef>
                <a:spcPts val="0"/>
              </a:spcBef>
              <a:spcAft>
                <a:spcPts val="150"/>
              </a:spcAft>
              <a:buClr>
                <a:srgbClr val="000000"/>
              </a:buClr>
              <a:buSzPts val="4400"/>
              <a:buFont typeface="Lato"/>
              <a:buNone/>
              <a:tabLst/>
              <a:defRPr/>
            </a:pPr>
            <a:r>
              <a:rPr kumimoji="0" lang="en-US" sz="1800" b="1" i="0" u="none" strike="noStrike" kern="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sym typeface="Lato"/>
              </a:rPr>
              <a:t>Restores Tumor Sensitivity to Chemotherapy</a:t>
            </a:r>
          </a:p>
        </p:txBody>
      </p:sp>
      <p:sp>
        <p:nvSpPr>
          <p:cNvPr id="5" name="TextBox 4">
            <a:extLst>
              <a:ext uri="{FF2B5EF4-FFF2-40B4-BE49-F238E27FC236}">
                <a16:creationId xmlns:a16="http://schemas.microsoft.com/office/drawing/2014/main" id="{9E45E1CB-F2BE-F852-73CD-5C6EF63D00EA}"/>
              </a:ext>
            </a:extLst>
          </p:cNvPr>
          <p:cNvSpPr txBox="1"/>
          <p:nvPr/>
        </p:nvSpPr>
        <p:spPr>
          <a:xfrm>
            <a:off x="1135881" y="4543357"/>
            <a:ext cx="8487621" cy="1264449"/>
          </a:xfrm>
          <a:prstGeom prst="rect">
            <a:avLst/>
          </a:prstGeom>
          <a:noFill/>
        </p:spPr>
        <p:txBody>
          <a:bodyPr wrap="square">
            <a:spAutoFit/>
          </a:bodyPr>
          <a:lstStyle/>
          <a:p>
            <a:pPr marL="257175" marR="0" lvl="0" indent="-257175" algn="l" defTabSz="685800" rtl="0" eaLnBrk="1" fontAlgn="auto" latinLnBrk="0" hangingPunct="1">
              <a:lnSpc>
                <a:spcPct val="100000"/>
              </a:lnSpc>
              <a:spcBef>
                <a:spcPts val="0"/>
              </a:spcBef>
              <a:spcAft>
                <a:spcPts val="450"/>
              </a:spcAft>
              <a:buClr>
                <a:srgbClr val="E8E8E8">
                  <a:lumMod val="75000"/>
                </a:srgbClr>
              </a:buClr>
              <a:buSzTx/>
              <a:buFont typeface="Wingdings" panose="05000000000000000000" pitchFamily="2" charset="2"/>
              <a:buChar char="§"/>
              <a:tabLst>
                <a:tab pos="342900" algn="l"/>
              </a:tabLst>
              <a:defRPr/>
            </a:pPr>
            <a:r>
              <a:rPr kumimoji="0" lang="en-US" sz="180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Relacorilant inhibits the GR, reducing expression of genes that encode for the anti-apoptotic proteins SGK1 and DUSP1</a:t>
            </a:r>
          </a:p>
          <a:p>
            <a:pPr marL="257175" marR="0" lvl="0" indent="-257175" algn="l" defTabSz="685800" rtl="0" eaLnBrk="1" fontAlgn="auto" latinLnBrk="0" hangingPunct="1">
              <a:lnSpc>
                <a:spcPct val="100000"/>
              </a:lnSpc>
              <a:spcBef>
                <a:spcPts val="0"/>
              </a:spcBef>
              <a:spcAft>
                <a:spcPts val="450"/>
              </a:spcAft>
              <a:buClr>
                <a:srgbClr val="E8E8E8">
                  <a:lumMod val="75000"/>
                </a:srgbClr>
              </a:buClr>
              <a:buSzTx/>
              <a:buFont typeface="Wingdings" panose="05000000000000000000" pitchFamily="2" charset="2"/>
              <a:buChar char="§"/>
              <a:tabLst>
                <a:tab pos="342900" algn="l"/>
              </a:tabLst>
              <a:defRPr/>
            </a:pPr>
            <a:r>
              <a:rPr kumimoji="0" lang="en-US" sz="180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Reduced SGK1 and DUSP1 increases the activity of pro-apoptotic BCL-2 family members leading to cell death when exposed to chemotherapy</a:t>
            </a:r>
          </a:p>
        </p:txBody>
      </p:sp>
      <p:sp>
        <p:nvSpPr>
          <p:cNvPr id="10" name="TextBox 9">
            <a:extLst>
              <a:ext uri="{FF2B5EF4-FFF2-40B4-BE49-F238E27FC236}">
                <a16:creationId xmlns:a16="http://schemas.microsoft.com/office/drawing/2014/main" id="{A49FA429-E874-1AD7-5471-DA8C795AFE9F}"/>
              </a:ext>
            </a:extLst>
          </p:cNvPr>
          <p:cNvSpPr txBox="1"/>
          <p:nvPr/>
        </p:nvSpPr>
        <p:spPr>
          <a:xfrm>
            <a:off x="352285" y="5952319"/>
            <a:ext cx="11487429" cy="580708"/>
          </a:xfrm>
          <a:prstGeom prst="rect">
            <a:avLst/>
          </a:prstGeom>
          <a:noFill/>
        </p:spPr>
        <p:txBody>
          <a:bodyPr wrap="square" lIns="0" numCol="1">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888888"/>
                </a:solidFill>
                <a:effectLst/>
                <a:uLnTx/>
                <a:uFillTx/>
                <a:latin typeface="Lato" panose="020F0502020204030203" pitchFamily="34" charset="0"/>
                <a:ea typeface="Lato" panose="020F0502020204030203" pitchFamily="34" charset="0"/>
                <a:cs typeface="Lato" panose="020F0502020204030203" pitchFamily="34" charset="0"/>
                <a:sym typeface="Arial"/>
              </a:rPr>
              <a:t>BAK, BCL-2 antagonist/killer; BAX, BCL-2 associated X; BCL-2, apoptosis regulator; BCL-XL, BCL2 like 1; BID, BH3 interacting domain death agonist; BIM, BCL2 like 11; DUSP1, dual-specificity phosphatase 1; FOXO3a, </a:t>
            </a:r>
            <a:r>
              <a:rPr kumimoji="0" lang="en-US" sz="1000" b="0" i="0" u="none" strike="noStrike" kern="1200" cap="none" spc="0" normalizeH="0" baseline="0" noProof="0" dirty="0" err="1">
                <a:ln>
                  <a:noFill/>
                </a:ln>
                <a:solidFill>
                  <a:srgbClr val="888888"/>
                </a:solidFill>
                <a:effectLst/>
                <a:uLnTx/>
                <a:uFillTx/>
                <a:latin typeface="Lato" panose="020F0502020204030203" pitchFamily="34" charset="0"/>
                <a:ea typeface="Lato" panose="020F0502020204030203" pitchFamily="34" charset="0"/>
                <a:cs typeface="Lato" panose="020F0502020204030203" pitchFamily="34" charset="0"/>
                <a:sym typeface="Arial"/>
              </a:rPr>
              <a:t>forkhead</a:t>
            </a:r>
            <a:r>
              <a:rPr kumimoji="0" lang="en-US" sz="1000" b="0" i="0" u="none" strike="noStrike" kern="1200" cap="none" spc="0" normalizeH="0" baseline="0" noProof="0" dirty="0">
                <a:ln>
                  <a:noFill/>
                </a:ln>
                <a:solidFill>
                  <a:srgbClr val="888888"/>
                </a:solidFill>
                <a:effectLst/>
                <a:uLnTx/>
                <a:uFillTx/>
                <a:latin typeface="Lato" panose="020F0502020204030203" pitchFamily="34" charset="0"/>
                <a:ea typeface="Lato" panose="020F0502020204030203" pitchFamily="34" charset="0"/>
                <a:cs typeface="Lato" panose="020F0502020204030203" pitchFamily="34" charset="0"/>
                <a:sym typeface="Arial"/>
              </a:rPr>
              <a:t> box O3; GR, glucocorticoid receptor; GRE, glucocorticoid response element; JNK, c-Jun N-terminal kinase; MOA, mechanism of action; MTA, microtubule-targeting agent; P, phosphorylated; PUMA, p53 upregulated modulator of apoptosis; SGK1, serum/glucocorticoid-regulated kinase 1; SGRA, selective GR antagonist.</a:t>
            </a:r>
            <a:br>
              <a:rPr kumimoji="0" lang="en-US" sz="1000" b="0" i="0" u="none" strike="noStrike" kern="1200" cap="none" spc="0" normalizeH="0" baseline="0" noProof="0" dirty="0">
                <a:ln>
                  <a:noFill/>
                </a:ln>
                <a:solidFill>
                  <a:srgbClr val="888888"/>
                </a:solidFill>
                <a:effectLst/>
                <a:uLnTx/>
                <a:uFillTx/>
                <a:latin typeface="Lato" panose="020F0502020204030203" pitchFamily="34" charset="0"/>
                <a:ea typeface="Lato" panose="020F0502020204030203" pitchFamily="34" charset="0"/>
                <a:cs typeface="Lato" panose="020F0502020204030203" pitchFamily="34" charset="0"/>
                <a:sym typeface="Arial"/>
              </a:rPr>
            </a:br>
            <a:r>
              <a:rPr kumimoji="0" lang="en-US" sz="1000" b="0" i="1" u="none" strike="noStrike" kern="1200" cap="none" spc="0" normalizeH="0" baseline="0" noProof="0" dirty="0">
                <a:ln>
                  <a:noFill/>
                </a:ln>
                <a:solidFill>
                  <a:srgbClr val="888888"/>
                </a:solidFill>
                <a:effectLst/>
                <a:uLnTx/>
                <a:uFillTx/>
                <a:latin typeface="Lato" panose="020F0502020204030203" pitchFamily="34" charset="0"/>
                <a:ea typeface="Lato" panose="020F0502020204030203" pitchFamily="34" charset="0"/>
                <a:cs typeface="Lato" panose="020F0502020204030203" pitchFamily="34" charset="0"/>
                <a:sym typeface="Arial"/>
              </a:rPr>
              <a:t>Int </a:t>
            </a:r>
            <a:r>
              <a:rPr kumimoji="0" lang="en-US" sz="1000" b="0" i="1" u="none" strike="noStrike" kern="1200" cap="none" spc="0" normalizeH="0" baseline="0" noProof="0" dirty="0" err="1">
                <a:ln>
                  <a:noFill/>
                </a:ln>
                <a:solidFill>
                  <a:srgbClr val="888888"/>
                </a:solidFill>
                <a:effectLst/>
                <a:uLnTx/>
                <a:uFillTx/>
                <a:latin typeface="Lato" panose="020F0502020204030203" pitchFamily="34" charset="0"/>
                <a:ea typeface="Lato" panose="020F0502020204030203" pitchFamily="34" charset="0"/>
                <a:cs typeface="Lato" panose="020F0502020204030203" pitchFamily="34" charset="0"/>
                <a:sym typeface="Arial"/>
              </a:rPr>
              <a:t>Immunopharmacol</a:t>
            </a:r>
            <a:r>
              <a:rPr kumimoji="0" lang="en-US" sz="1000" b="0" i="1" u="none" strike="noStrike" kern="1200" cap="none" spc="0" normalizeH="0" baseline="0" noProof="0" dirty="0">
                <a:ln>
                  <a:noFill/>
                </a:ln>
                <a:solidFill>
                  <a:srgbClr val="888888"/>
                </a:solidFill>
                <a:effectLst/>
                <a:uLnTx/>
                <a:uFillTx/>
                <a:latin typeface="Lato" panose="020F0502020204030203" pitchFamily="34" charset="0"/>
                <a:ea typeface="Lato" panose="020F0502020204030203" pitchFamily="34" charset="0"/>
                <a:cs typeface="Lato" panose="020F0502020204030203" pitchFamily="34" charset="0"/>
                <a:sym typeface="Arial"/>
              </a:rPr>
              <a:t>. 2023:120:110312, </a:t>
            </a:r>
            <a:r>
              <a:rPr kumimoji="0" lang="da-DK" sz="1000" b="0" i="1" u="none" strike="noStrike" kern="1200" cap="none" spc="0" normalizeH="0" baseline="0" noProof="0" dirty="0" err="1">
                <a:ln>
                  <a:noFill/>
                </a:ln>
                <a:solidFill>
                  <a:srgbClr val="888888"/>
                </a:solidFill>
                <a:effectLst/>
                <a:uLnTx/>
                <a:uFillTx/>
                <a:latin typeface="Lato" panose="020F0502020204030203" pitchFamily="34" charset="0"/>
                <a:ea typeface="Lato" panose="020F0502020204030203" pitchFamily="34" charset="0"/>
                <a:cs typeface="Lato" panose="020F0502020204030203" pitchFamily="34" charset="0"/>
                <a:sym typeface="Arial"/>
              </a:rPr>
              <a:t>Horm</a:t>
            </a:r>
            <a:r>
              <a:rPr kumimoji="0" lang="da-DK" sz="1000" b="0" i="1" u="none" strike="noStrike" kern="1200" cap="none" spc="0" normalizeH="0" baseline="0" noProof="0" dirty="0">
                <a:ln>
                  <a:noFill/>
                </a:ln>
                <a:solidFill>
                  <a:srgbClr val="888888"/>
                </a:solidFill>
                <a:effectLst/>
                <a:uLnTx/>
                <a:uFillTx/>
                <a:latin typeface="Lato" panose="020F0502020204030203" pitchFamily="34" charset="0"/>
                <a:ea typeface="Lato" panose="020F0502020204030203" pitchFamily="34" charset="0"/>
                <a:cs typeface="Lato" panose="020F0502020204030203" pitchFamily="34" charset="0"/>
                <a:sym typeface="Arial"/>
              </a:rPr>
              <a:t> Cancer 2018;9:95-107, </a:t>
            </a:r>
            <a:r>
              <a:rPr kumimoji="0" lang="fr-FR" sz="1000" b="0" i="1" u="none" strike="noStrike" kern="1200" cap="none" spc="0" normalizeH="0" baseline="0" noProof="0" dirty="0">
                <a:ln>
                  <a:noFill/>
                </a:ln>
                <a:solidFill>
                  <a:srgbClr val="888888"/>
                </a:solidFill>
                <a:effectLst/>
                <a:uLnTx/>
                <a:uFillTx/>
                <a:latin typeface="Lato" panose="020F0502020204030203" pitchFamily="34" charset="0"/>
                <a:ea typeface="Lato" panose="020F0502020204030203" pitchFamily="34" charset="0"/>
                <a:cs typeface="Lato" panose="020F0502020204030203" pitchFamily="34" charset="0"/>
                <a:sym typeface="Arial"/>
              </a:rPr>
              <a:t>Clin Cancer </a:t>
            </a:r>
            <a:r>
              <a:rPr kumimoji="0" lang="fr-FR" sz="1000" b="0" i="1" u="none" strike="noStrike" kern="1200" cap="none" spc="0" normalizeH="0" baseline="0" noProof="0" dirty="0" err="1">
                <a:ln>
                  <a:noFill/>
                </a:ln>
                <a:solidFill>
                  <a:srgbClr val="888888"/>
                </a:solidFill>
                <a:effectLst/>
                <a:uLnTx/>
                <a:uFillTx/>
                <a:latin typeface="Lato" panose="020F0502020204030203" pitchFamily="34" charset="0"/>
                <a:ea typeface="Lato" panose="020F0502020204030203" pitchFamily="34" charset="0"/>
                <a:cs typeface="Lato" panose="020F0502020204030203" pitchFamily="34" charset="0"/>
                <a:sym typeface="Arial"/>
              </a:rPr>
              <a:t>Res</a:t>
            </a:r>
            <a:r>
              <a:rPr kumimoji="0" lang="fr-FR" sz="1000" b="0" i="1" u="none" strike="noStrike" kern="1200" cap="none" spc="0" normalizeH="0" baseline="0" noProof="0" dirty="0">
                <a:ln>
                  <a:noFill/>
                </a:ln>
                <a:solidFill>
                  <a:srgbClr val="888888"/>
                </a:solidFill>
                <a:effectLst/>
                <a:uLnTx/>
                <a:uFillTx/>
                <a:latin typeface="Lato" panose="020F0502020204030203" pitchFamily="34" charset="0"/>
                <a:ea typeface="Lato" panose="020F0502020204030203" pitchFamily="34" charset="0"/>
                <a:cs typeface="Lato" panose="020F0502020204030203" pitchFamily="34" charset="0"/>
                <a:sym typeface="Arial"/>
              </a:rPr>
              <a:t> 2022;28:3214, </a:t>
            </a:r>
            <a:r>
              <a:rPr kumimoji="0" lang="da-DK" sz="1000" b="0" i="1" u="none" strike="noStrike" kern="1200" cap="none" spc="0" normalizeH="0" baseline="0" noProof="0" dirty="0" err="1">
                <a:ln>
                  <a:noFill/>
                </a:ln>
                <a:solidFill>
                  <a:srgbClr val="888888"/>
                </a:solidFill>
                <a:effectLst/>
                <a:uLnTx/>
                <a:uFillTx/>
                <a:latin typeface="Lato" panose="020F0502020204030203" pitchFamily="34" charset="0"/>
                <a:ea typeface="Lato" panose="020F0502020204030203" pitchFamily="34" charset="0"/>
                <a:cs typeface="Lato" panose="020F0502020204030203" pitchFamily="34" charset="0"/>
                <a:sym typeface="Arial"/>
              </a:rPr>
              <a:t>Eur</a:t>
            </a:r>
            <a:r>
              <a:rPr kumimoji="0" lang="da-DK" sz="1000" b="0" i="1" u="none" strike="noStrike" kern="1200" cap="none" spc="0" normalizeH="0" baseline="0" noProof="0" dirty="0">
                <a:ln>
                  <a:noFill/>
                </a:ln>
                <a:solidFill>
                  <a:srgbClr val="888888"/>
                </a:solidFill>
                <a:effectLst/>
                <a:uLnTx/>
                <a:uFillTx/>
                <a:latin typeface="Lato" panose="020F0502020204030203" pitchFamily="34" charset="0"/>
                <a:ea typeface="Lato" panose="020F0502020204030203" pitchFamily="34" charset="0"/>
                <a:cs typeface="Lato" panose="020F0502020204030203" pitchFamily="34" charset="0"/>
                <a:sym typeface="Arial"/>
              </a:rPr>
              <a:t> J Med </a:t>
            </a:r>
            <a:r>
              <a:rPr kumimoji="0" lang="da-DK" sz="1000" b="0" i="1" u="none" strike="noStrike" kern="1200" cap="none" spc="0" normalizeH="0" baseline="0" noProof="0" dirty="0" err="1">
                <a:ln>
                  <a:noFill/>
                </a:ln>
                <a:solidFill>
                  <a:srgbClr val="888888"/>
                </a:solidFill>
                <a:effectLst/>
                <a:uLnTx/>
                <a:uFillTx/>
                <a:latin typeface="Lato" panose="020F0502020204030203" pitchFamily="34" charset="0"/>
                <a:ea typeface="Lato" panose="020F0502020204030203" pitchFamily="34" charset="0"/>
                <a:cs typeface="Lato" panose="020F0502020204030203" pitchFamily="34" charset="0"/>
                <a:sym typeface="Arial"/>
              </a:rPr>
              <a:t>Chem</a:t>
            </a:r>
            <a:r>
              <a:rPr kumimoji="0" lang="da-DK" sz="1000" b="0" i="1" u="none" strike="noStrike" kern="1200" cap="none" spc="0" normalizeH="0" baseline="0" noProof="0" dirty="0">
                <a:ln>
                  <a:noFill/>
                </a:ln>
                <a:solidFill>
                  <a:srgbClr val="888888"/>
                </a:solidFill>
                <a:effectLst/>
                <a:uLnTx/>
                <a:uFillTx/>
                <a:latin typeface="Lato" panose="020F0502020204030203" pitchFamily="34" charset="0"/>
                <a:ea typeface="Lato" panose="020F0502020204030203" pitchFamily="34" charset="0"/>
                <a:cs typeface="Lato" panose="020F0502020204030203" pitchFamily="34" charset="0"/>
                <a:sym typeface="Arial"/>
              </a:rPr>
              <a:t>. 2014;87:89, </a:t>
            </a:r>
            <a:r>
              <a:rPr kumimoji="0" lang="en-US" sz="1000" b="0" i="1" u="none" strike="noStrike" kern="1200" cap="none" spc="0" normalizeH="0" baseline="0" noProof="0" dirty="0">
                <a:ln>
                  <a:noFill/>
                </a:ln>
                <a:solidFill>
                  <a:srgbClr val="888888"/>
                </a:solidFill>
                <a:effectLst/>
                <a:uLnTx/>
                <a:uFillTx/>
                <a:latin typeface="Lato" panose="020F0502020204030203" pitchFamily="34" charset="0"/>
                <a:ea typeface="Lato" panose="020F0502020204030203" pitchFamily="34" charset="0"/>
                <a:cs typeface="Lato" panose="020F0502020204030203" pitchFamily="34" charset="0"/>
                <a:sym typeface="Arial"/>
              </a:rPr>
              <a:t>Nat Rev Cancer 2004;4:253, Front </a:t>
            </a:r>
            <a:r>
              <a:rPr kumimoji="0" lang="en-US" sz="1000" b="0" i="1" u="none" strike="noStrike" kern="1200" cap="none" spc="0" normalizeH="0" baseline="0" noProof="0" dirty="0" err="1">
                <a:ln>
                  <a:noFill/>
                </a:ln>
                <a:solidFill>
                  <a:srgbClr val="888888"/>
                </a:solidFill>
                <a:effectLst/>
                <a:uLnTx/>
                <a:uFillTx/>
                <a:latin typeface="Lato" panose="020F0502020204030203" pitchFamily="34" charset="0"/>
                <a:ea typeface="Lato" panose="020F0502020204030203" pitchFamily="34" charset="0"/>
                <a:cs typeface="Lato" panose="020F0502020204030203" pitchFamily="34" charset="0"/>
                <a:sym typeface="Arial"/>
              </a:rPr>
              <a:t>Pharmacol</a:t>
            </a:r>
            <a:r>
              <a:rPr kumimoji="0" lang="en-US" sz="1000" b="0" i="1" u="none" strike="noStrike" kern="1200" cap="none" spc="0" normalizeH="0" baseline="0" noProof="0" dirty="0">
                <a:ln>
                  <a:noFill/>
                </a:ln>
                <a:solidFill>
                  <a:srgbClr val="888888"/>
                </a:solidFill>
                <a:effectLst/>
                <a:uLnTx/>
                <a:uFillTx/>
                <a:latin typeface="Lato" panose="020F0502020204030203" pitchFamily="34" charset="0"/>
                <a:ea typeface="Lato" panose="020F0502020204030203" pitchFamily="34" charset="0"/>
                <a:cs typeface="Lato" panose="020F0502020204030203" pitchFamily="34" charset="0"/>
                <a:sym typeface="Arial"/>
              </a:rPr>
              <a:t> 2022:13:933112, </a:t>
            </a:r>
            <a:r>
              <a:rPr kumimoji="0" lang="da-DK" sz="1000" b="0" i="1" u="none" strike="noStrike" kern="1200" cap="none" spc="0" normalizeH="0" baseline="0" noProof="0" dirty="0" err="1">
                <a:ln>
                  <a:noFill/>
                </a:ln>
                <a:solidFill>
                  <a:srgbClr val="888888"/>
                </a:solidFill>
                <a:effectLst/>
                <a:uLnTx/>
                <a:uFillTx/>
                <a:latin typeface="Lato" panose="020F0502020204030203" pitchFamily="34" charset="0"/>
                <a:ea typeface="Lato" panose="020F0502020204030203" pitchFamily="34" charset="0"/>
                <a:cs typeface="Lato" panose="020F0502020204030203" pitchFamily="34" charset="0"/>
                <a:sym typeface="Arial"/>
              </a:rPr>
              <a:t>Biomolecules</a:t>
            </a:r>
            <a:r>
              <a:rPr kumimoji="0" lang="da-DK" sz="1000" b="0" i="1" u="none" strike="noStrike" kern="1200" cap="none" spc="0" normalizeH="0" baseline="0" noProof="0" dirty="0">
                <a:ln>
                  <a:noFill/>
                </a:ln>
                <a:solidFill>
                  <a:srgbClr val="888888"/>
                </a:solidFill>
                <a:effectLst/>
                <a:uLnTx/>
                <a:uFillTx/>
                <a:latin typeface="Lato" panose="020F0502020204030203" pitchFamily="34" charset="0"/>
                <a:ea typeface="Lato" panose="020F0502020204030203" pitchFamily="34" charset="0"/>
                <a:cs typeface="Lato" panose="020F0502020204030203" pitchFamily="34" charset="0"/>
                <a:sym typeface="Arial"/>
              </a:rPr>
              <a:t> 2023;13(4):653, Trends </a:t>
            </a:r>
            <a:r>
              <a:rPr kumimoji="0" lang="da-DK" sz="1000" b="0" i="1" u="none" strike="noStrike" kern="1200" cap="none" spc="0" normalizeH="0" baseline="0" noProof="0" dirty="0" err="1">
                <a:ln>
                  <a:noFill/>
                </a:ln>
                <a:solidFill>
                  <a:srgbClr val="888888"/>
                </a:solidFill>
                <a:effectLst/>
                <a:uLnTx/>
                <a:uFillTx/>
                <a:latin typeface="Lato" panose="020F0502020204030203" pitchFamily="34" charset="0"/>
                <a:ea typeface="Lato" panose="020F0502020204030203" pitchFamily="34" charset="0"/>
                <a:cs typeface="Lato" panose="020F0502020204030203" pitchFamily="34" charset="0"/>
                <a:sym typeface="Arial"/>
              </a:rPr>
              <a:t>Pharmacol</a:t>
            </a:r>
            <a:r>
              <a:rPr kumimoji="0" lang="da-DK" sz="1000" b="0" i="1" u="none" strike="noStrike" kern="1200" cap="none" spc="0" normalizeH="0" baseline="0" noProof="0" dirty="0">
                <a:ln>
                  <a:noFill/>
                </a:ln>
                <a:solidFill>
                  <a:srgbClr val="888888"/>
                </a:solidFill>
                <a:effectLst/>
                <a:uLnTx/>
                <a:uFillTx/>
                <a:latin typeface="Lato" panose="020F0502020204030203" pitchFamily="34" charset="0"/>
                <a:ea typeface="Lato" panose="020F0502020204030203" pitchFamily="34" charset="0"/>
                <a:cs typeface="Lato" panose="020F0502020204030203" pitchFamily="34" charset="0"/>
                <a:sym typeface="Arial"/>
              </a:rPr>
              <a:t> </a:t>
            </a:r>
            <a:r>
              <a:rPr kumimoji="0" lang="da-DK" sz="1000" b="0" i="1" u="none" strike="noStrike" kern="1200" cap="none" spc="0" normalizeH="0" baseline="0" noProof="0" dirty="0" err="1">
                <a:ln>
                  <a:noFill/>
                </a:ln>
                <a:solidFill>
                  <a:srgbClr val="888888"/>
                </a:solidFill>
                <a:effectLst/>
                <a:uLnTx/>
                <a:uFillTx/>
                <a:latin typeface="Lato" panose="020F0502020204030203" pitchFamily="34" charset="0"/>
                <a:ea typeface="Lato" panose="020F0502020204030203" pitchFamily="34" charset="0"/>
                <a:cs typeface="Lato" panose="020F0502020204030203" pitchFamily="34" charset="0"/>
                <a:sym typeface="Arial"/>
              </a:rPr>
              <a:t>Sci</a:t>
            </a:r>
            <a:r>
              <a:rPr kumimoji="0" lang="da-DK" sz="1000" b="0" i="1" u="none" strike="noStrike" kern="1200" cap="none" spc="0" normalizeH="0" baseline="0" noProof="0" dirty="0">
                <a:ln>
                  <a:noFill/>
                </a:ln>
                <a:solidFill>
                  <a:srgbClr val="888888"/>
                </a:solidFill>
                <a:effectLst/>
                <a:uLnTx/>
                <a:uFillTx/>
                <a:latin typeface="Lato" panose="020F0502020204030203" pitchFamily="34" charset="0"/>
                <a:ea typeface="Lato" panose="020F0502020204030203" pitchFamily="34" charset="0"/>
                <a:cs typeface="Lato" panose="020F0502020204030203" pitchFamily="34" charset="0"/>
                <a:sym typeface="Arial"/>
              </a:rPr>
              <a:t> 2013;34:518, Mol Cancer 2018;17:104, </a:t>
            </a:r>
            <a:r>
              <a:rPr kumimoji="0" lang="da-DK" sz="1000" b="0" i="1" u="none" strike="noStrike" kern="1200" cap="none" spc="0" normalizeH="0" baseline="0" noProof="0" dirty="0" err="1">
                <a:ln>
                  <a:noFill/>
                </a:ln>
                <a:solidFill>
                  <a:srgbClr val="888888"/>
                </a:solidFill>
                <a:effectLst/>
                <a:uLnTx/>
                <a:uFillTx/>
                <a:latin typeface="Lato" panose="020F0502020204030203" pitchFamily="34" charset="0"/>
                <a:ea typeface="Lato" panose="020F0502020204030203" pitchFamily="34" charset="0"/>
                <a:cs typeface="Lato" panose="020F0502020204030203" pitchFamily="34" charset="0"/>
                <a:sym typeface="Arial"/>
              </a:rPr>
              <a:t>Oncogene</a:t>
            </a:r>
            <a:r>
              <a:rPr kumimoji="0" lang="da-DK" sz="1000" b="0" i="1" u="none" strike="noStrike" kern="1200" cap="none" spc="0" normalizeH="0" baseline="0" noProof="0" dirty="0">
                <a:ln>
                  <a:noFill/>
                </a:ln>
                <a:solidFill>
                  <a:srgbClr val="888888"/>
                </a:solidFill>
                <a:effectLst/>
                <a:uLnTx/>
                <a:uFillTx/>
                <a:latin typeface="Lato" panose="020F0502020204030203" pitchFamily="34" charset="0"/>
                <a:ea typeface="Lato" panose="020F0502020204030203" pitchFamily="34" charset="0"/>
                <a:cs typeface="Lato" panose="020F0502020204030203" pitchFamily="34" charset="0"/>
                <a:sym typeface="Arial"/>
              </a:rPr>
              <a:t> 2008;27:6245</a:t>
            </a:r>
            <a:endParaRPr kumimoji="0" lang="en-US" sz="1000" b="0" i="1" u="none" strike="noStrike" kern="1200" cap="none" spc="0" normalizeH="0" baseline="0" noProof="0" dirty="0">
              <a:ln>
                <a:noFill/>
              </a:ln>
              <a:solidFill>
                <a:srgbClr val="888888"/>
              </a:solidFill>
              <a:effectLst/>
              <a:uLnTx/>
              <a:uFillTx/>
              <a:latin typeface="Lato" panose="020F0502020204030203" pitchFamily="34" charset="0"/>
              <a:ea typeface="Lato" panose="020F0502020204030203" pitchFamily="34" charset="0"/>
              <a:cs typeface="Lato" panose="020F0502020204030203" pitchFamily="34" charset="0"/>
              <a:sym typeface="Arial"/>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a-DK" sz="1000" b="0" i="1" u="none" strike="noStrike" kern="1200" cap="none" spc="0" normalizeH="0" baseline="0" noProof="0" dirty="0">
              <a:ln>
                <a:noFill/>
              </a:ln>
              <a:solidFill>
                <a:prstClr val="white">
                  <a:lumMod val="75000"/>
                </a:prstClr>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pic>
        <p:nvPicPr>
          <p:cNvPr id="6" name="Picture 5">
            <a:extLst>
              <a:ext uri="{FF2B5EF4-FFF2-40B4-BE49-F238E27FC236}">
                <a16:creationId xmlns:a16="http://schemas.microsoft.com/office/drawing/2014/main" id="{71430D60-8A73-99D9-7095-ADABD29AAE1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263467" y="872682"/>
            <a:ext cx="9485978" cy="3554787"/>
          </a:xfrm>
          <a:prstGeom prst="rect">
            <a:avLst/>
          </a:prstGeom>
        </p:spPr>
      </p:pic>
      <p:sp>
        <p:nvSpPr>
          <p:cNvPr id="2" name="TextBox 1">
            <a:extLst>
              <a:ext uri="{FF2B5EF4-FFF2-40B4-BE49-F238E27FC236}">
                <a16:creationId xmlns:a16="http://schemas.microsoft.com/office/drawing/2014/main" id="{643D80C6-ECBA-A613-2AB6-5993D83C9024}"/>
              </a:ext>
            </a:extLst>
          </p:cNvPr>
          <p:cNvSpPr txBox="1"/>
          <p:nvPr/>
        </p:nvSpPr>
        <p:spPr>
          <a:xfrm>
            <a:off x="1524000" y="238430"/>
            <a:ext cx="9144000" cy="7335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200"/>
              </a:spcAft>
              <a:buClr>
                <a:srgbClr val="000000"/>
              </a:buClr>
              <a:buSzPts val="4400"/>
              <a:buFontTx/>
              <a:buNone/>
              <a:tabLst/>
              <a:defRPr/>
            </a:pPr>
            <a:r>
              <a:rPr kumimoji="0" lang="en-US" sz="2000" b="1"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Lato"/>
              </a:rPr>
              <a:t>Relacorilant Restores Tumor Sensitivity </a:t>
            </a:r>
            <a:r>
              <a:rPr kumimoji="0" lang="en-US" sz="2000" b="1" i="0" u="none" strike="noStrike" kern="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Lato"/>
              </a:rPr>
              <a:t>to Chemotherapy</a:t>
            </a:r>
            <a:endParaRPr kumimoji="0" lang="en-US" sz="2000" b="1"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Lato"/>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091569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8FBF0-1DF9-65EF-5A43-3DDA0A3ED1BC}"/>
            </a:ext>
          </a:extLst>
        </p:cNvPr>
        <p:cNvGrpSpPr/>
        <p:nvPr/>
      </p:nvGrpSpPr>
      <p:grpSpPr>
        <a:xfrm>
          <a:off x="0" y="0"/>
          <a:ext cx="0" cy="0"/>
          <a:chOff x="0" y="0"/>
          <a:chExt cx="0" cy="0"/>
        </a:xfrm>
      </p:grpSpPr>
      <p:sp>
        <p:nvSpPr>
          <p:cNvPr id="131" name="Title 1">
            <a:extLst>
              <a:ext uri="{FF2B5EF4-FFF2-40B4-BE49-F238E27FC236}">
                <a16:creationId xmlns:a16="http://schemas.microsoft.com/office/drawing/2014/main" id="{BA825385-9098-599B-D0FA-CF70C848CFE8}"/>
              </a:ext>
            </a:extLst>
          </p:cNvPr>
          <p:cNvSpPr txBox="1">
            <a:spLocks/>
          </p:cNvSpPr>
          <p:nvPr/>
        </p:nvSpPr>
        <p:spPr>
          <a:xfrm>
            <a:off x="1587219" y="1856783"/>
            <a:ext cx="1933387" cy="2984927"/>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Lato"/>
              <a:buNone/>
              <a:defRPr sz="2400" b="1" i="0" u="none" strike="noStrike" cap="none">
                <a:solidFill>
                  <a:schemeClr val="tx1"/>
                </a:solidFill>
                <a:latin typeface="Calibri" panose="020F0502020204030204" pitchFamily="34" charset="0"/>
                <a:ea typeface="Lato"/>
                <a:cs typeface="Calibri" panose="020F0502020204030204" pitchFamily="34" charset="0"/>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685800" rtl="0" eaLnBrk="1" fontAlgn="auto" latinLnBrk="0" hangingPunct="1">
              <a:lnSpc>
                <a:spcPct val="100000"/>
              </a:lnSpc>
              <a:spcBef>
                <a:spcPts val="0"/>
              </a:spcBef>
              <a:spcAft>
                <a:spcPts val="150"/>
              </a:spcAft>
              <a:buClr>
                <a:srgbClr val="000000"/>
              </a:buClr>
              <a:buSzPts val="4400"/>
              <a:buFont typeface="Lato"/>
              <a:buNone/>
              <a:tabLst/>
              <a:defRPr/>
            </a:pPr>
            <a:r>
              <a:rPr kumimoji="0" lang="en-US" sz="1800" b="1" i="0" u="none" strike="noStrike" kern="0" cap="none" spc="0" normalizeH="0" baseline="0" noProof="0">
                <a:ln>
                  <a:noFill/>
                </a:ln>
                <a:solidFill>
                  <a:prstClr val="white"/>
                </a:solidFill>
                <a:effectLst/>
                <a:uLnTx/>
                <a:uFillTx/>
                <a:latin typeface="Lato"/>
                <a:ea typeface="Lato"/>
                <a:cs typeface="Calibri" panose="020F0502020204030204" pitchFamily="34" charset="0"/>
                <a:sym typeface="Lato"/>
              </a:rPr>
              <a:t>Activation of the GR Suppresses</a:t>
            </a:r>
            <a:br>
              <a:rPr kumimoji="0" lang="en-US" sz="1800" b="1" i="0" u="none" strike="noStrike" kern="0" cap="none" spc="0" normalizeH="0" baseline="0" noProof="0">
                <a:ln>
                  <a:noFill/>
                </a:ln>
                <a:solidFill>
                  <a:prstClr val="white"/>
                </a:solidFill>
                <a:effectLst/>
                <a:uLnTx/>
                <a:uFillTx/>
                <a:latin typeface="Lato"/>
                <a:ea typeface="Lato"/>
                <a:cs typeface="Calibri" panose="020F0502020204030204" pitchFamily="34" charset="0"/>
                <a:sym typeface="Lato"/>
              </a:rPr>
            </a:br>
            <a:r>
              <a:rPr kumimoji="0" lang="en-US" sz="1800" b="1" i="0" u="none" strike="noStrike" kern="0" cap="none" spc="0" normalizeH="0" baseline="0" noProof="0">
                <a:ln>
                  <a:noFill/>
                </a:ln>
                <a:solidFill>
                  <a:prstClr val="white"/>
                </a:solidFill>
                <a:effectLst/>
                <a:uLnTx/>
                <a:uFillTx/>
                <a:latin typeface="Lato"/>
                <a:ea typeface="Lato"/>
                <a:cs typeface="Calibri" panose="020F0502020204030204" pitchFamily="34" charset="0"/>
                <a:sym typeface="Lato"/>
              </a:rPr>
              <a:t>Anti-Cancer</a:t>
            </a:r>
          </a:p>
          <a:p>
            <a:pPr marL="0" marR="0" lvl="0" indent="0" algn="ctr" defTabSz="685800" rtl="0" eaLnBrk="1" fontAlgn="auto" latinLnBrk="0" hangingPunct="1">
              <a:lnSpc>
                <a:spcPct val="90000"/>
              </a:lnSpc>
              <a:spcBef>
                <a:spcPts val="0"/>
              </a:spcBef>
              <a:spcAft>
                <a:spcPts val="0"/>
              </a:spcAft>
              <a:buClr>
                <a:srgbClr val="000000"/>
              </a:buClr>
              <a:buSzPts val="4400"/>
              <a:buFont typeface="Lato"/>
              <a:buNone/>
              <a:tabLst/>
              <a:defRPr/>
            </a:pPr>
            <a:r>
              <a:rPr kumimoji="0" lang="en-US" sz="1800" b="1" i="0" u="none" strike="noStrike" kern="0" cap="none" spc="0" normalizeH="0" baseline="0" noProof="0">
                <a:ln>
                  <a:noFill/>
                </a:ln>
                <a:solidFill>
                  <a:prstClr val="white"/>
                </a:solidFill>
                <a:effectLst/>
                <a:uLnTx/>
                <a:uFillTx/>
                <a:latin typeface="Lato"/>
                <a:ea typeface="Lato"/>
                <a:cs typeface="Calibri" panose="020F0502020204030204" pitchFamily="34" charset="0"/>
                <a:sym typeface="Lato"/>
              </a:rPr>
              <a:t>Immunity</a:t>
            </a:r>
          </a:p>
        </p:txBody>
      </p:sp>
      <p:sp>
        <p:nvSpPr>
          <p:cNvPr id="29" name="TextBox 28">
            <a:extLst>
              <a:ext uri="{FF2B5EF4-FFF2-40B4-BE49-F238E27FC236}">
                <a16:creationId xmlns:a16="http://schemas.microsoft.com/office/drawing/2014/main" id="{79370A09-3283-E0AD-8155-C84FF72DAA06}"/>
              </a:ext>
            </a:extLst>
          </p:cNvPr>
          <p:cNvSpPr txBox="1"/>
          <p:nvPr/>
        </p:nvSpPr>
        <p:spPr>
          <a:xfrm>
            <a:off x="419210" y="6085027"/>
            <a:ext cx="10542440" cy="772973"/>
          </a:xfrm>
          <a:prstGeom prst="rect">
            <a:avLst/>
          </a:prstGeom>
          <a:noFill/>
        </p:spPr>
        <p:txBody>
          <a:bodyPr wrap="square" lIns="0" numCol="1" anchor="t"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888888"/>
                </a:solidFill>
                <a:effectLst/>
                <a:uLnTx/>
                <a:uFillTx/>
                <a:latin typeface="Lato"/>
                <a:ea typeface="Calibri" panose="020F0502020204030204" pitchFamily="34" charset="0"/>
                <a:cs typeface="Calibri" panose="020F0502020204030204" pitchFamily="34" charset="0"/>
                <a:sym typeface="Arial"/>
              </a:rPr>
              <a:t>CTLA-4, cytotoxic T-cell associated protein 4; DC, dendritic cell; IL, interleukin; MHC, major histocompatibility complex; NK, natural killer; PD-1, programmed cell death protein 1; PD-L1, programmed cell death-ligand 1; TCR, T-cell receptor; TGF</a:t>
            </a:r>
            <a:r>
              <a:rPr kumimoji="0" lang="el-GR" sz="1000" b="0" i="0" u="none" strike="noStrike" kern="1200" cap="none" spc="0" normalizeH="0" baseline="0" noProof="0" dirty="0">
                <a:ln>
                  <a:noFill/>
                </a:ln>
                <a:solidFill>
                  <a:srgbClr val="888888"/>
                </a:solidFill>
                <a:effectLst/>
                <a:uLnTx/>
                <a:uFillTx/>
                <a:latin typeface="Lato"/>
                <a:ea typeface="Calibri" panose="020F0502020204030204" pitchFamily="34" charset="0"/>
                <a:cs typeface="Calibri" panose="020F0502020204030204" pitchFamily="34" charset="0"/>
                <a:sym typeface="Arial"/>
              </a:rPr>
              <a:t>β, </a:t>
            </a:r>
            <a:r>
              <a:rPr kumimoji="0" lang="en-US" sz="1000" b="0" i="0" u="none" strike="noStrike" kern="1200" cap="none" spc="0" normalizeH="0" baseline="0" noProof="0" dirty="0">
                <a:ln>
                  <a:noFill/>
                </a:ln>
                <a:solidFill>
                  <a:srgbClr val="888888"/>
                </a:solidFill>
                <a:effectLst/>
                <a:uLnTx/>
                <a:uFillTx/>
                <a:latin typeface="Lato"/>
                <a:ea typeface="Calibri" panose="020F0502020204030204" pitchFamily="34" charset="0"/>
                <a:cs typeface="Calibri" panose="020F0502020204030204" pitchFamily="34" charset="0"/>
                <a:sym typeface="Arial"/>
              </a:rPr>
              <a:t>transforming growth factor beta; Th1/2, T helper 1/2; TNF</a:t>
            </a:r>
            <a:r>
              <a:rPr kumimoji="0" lang="el-GR" sz="1000" b="0" i="0" u="none" strike="noStrike" kern="1200" cap="none" spc="0" normalizeH="0" baseline="0" noProof="0" dirty="0">
                <a:ln>
                  <a:noFill/>
                </a:ln>
                <a:solidFill>
                  <a:srgbClr val="888888"/>
                </a:solidFill>
                <a:effectLst/>
                <a:uLnTx/>
                <a:uFillTx/>
                <a:latin typeface="Lato"/>
                <a:ea typeface="Calibri" panose="020F0502020204030204" pitchFamily="34" charset="0"/>
                <a:cs typeface="Calibri" panose="020F0502020204030204" pitchFamily="34" charset="0"/>
                <a:sym typeface="Arial"/>
              </a:rPr>
              <a:t>α, </a:t>
            </a:r>
            <a:r>
              <a:rPr kumimoji="0" lang="en-US" sz="1000" b="0" i="0" u="none" strike="noStrike" kern="1200" cap="none" spc="0" normalizeH="0" baseline="0" noProof="0" dirty="0">
                <a:ln>
                  <a:noFill/>
                </a:ln>
                <a:solidFill>
                  <a:srgbClr val="888888"/>
                </a:solidFill>
                <a:effectLst/>
                <a:uLnTx/>
                <a:uFillTx/>
                <a:latin typeface="Lato"/>
                <a:ea typeface="Calibri" panose="020F0502020204030204" pitchFamily="34" charset="0"/>
                <a:cs typeface="Calibri" panose="020F0502020204030204" pitchFamily="34" charset="0"/>
                <a:sym typeface="Arial"/>
              </a:rPr>
              <a:t>tumor necrosis factor alpha; T-reg, T regulatory cell.</a:t>
            </a:r>
            <a:br>
              <a:rPr kumimoji="0" lang="en-US" sz="1000" b="0" i="0" u="none" strike="noStrike" kern="1200" cap="none" spc="0" normalizeH="0" baseline="0" noProof="0" dirty="0">
                <a:ln>
                  <a:noFill/>
                </a:ln>
                <a:solidFill>
                  <a:srgbClr val="888888"/>
                </a:solidFill>
                <a:effectLst/>
                <a:uLnTx/>
                <a:uFillTx/>
                <a:latin typeface="Lato"/>
                <a:ea typeface="Calibri" panose="020F0502020204030204" pitchFamily="34" charset="0"/>
                <a:cs typeface="Calibri" panose="020F0502020204030204" pitchFamily="34" charset="0"/>
                <a:sym typeface="Arial"/>
              </a:rPr>
            </a:br>
            <a:r>
              <a:rPr kumimoji="0" lang="en-US" sz="1000" b="0" i="1" u="none" strike="noStrike" kern="1200" cap="none" spc="0" normalizeH="0" baseline="0" noProof="0" dirty="0">
                <a:ln>
                  <a:noFill/>
                </a:ln>
                <a:solidFill>
                  <a:srgbClr val="888888"/>
                </a:solidFill>
                <a:effectLst/>
                <a:uLnTx/>
                <a:uFillTx/>
                <a:latin typeface="Lato"/>
                <a:ea typeface="Calibri" panose="020F0502020204030204" pitchFamily="34" charset="0"/>
                <a:cs typeface="Calibri" panose="020F0502020204030204" pitchFamily="34" charset="0"/>
                <a:sym typeface="Arial"/>
              </a:rPr>
              <a:t>Int </a:t>
            </a:r>
            <a:r>
              <a:rPr kumimoji="0" lang="en-US" sz="1000" b="0" i="1" u="none" strike="noStrike" kern="1200" cap="none" spc="0" normalizeH="0" baseline="0" noProof="0" dirty="0" err="1">
                <a:ln>
                  <a:noFill/>
                </a:ln>
                <a:solidFill>
                  <a:srgbClr val="888888"/>
                </a:solidFill>
                <a:effectLst/>
                <a:uLnTx/>
                <a:uFillTx/>
                <a:latin typeface="Lato"/>
                <a:ea typeface="Calibri" panose="020F0502020204030204" pitchFamily="34" charset="0"/>
                <a:cs typeface="Calibri" panose="020F0502020204030204" pitchFamily="34" charset="0"/>
                <a:sym typeface="Arial"/>
              </a:rPr>
              <a:t>Immunopharmacol</a:t>
            </a:r>
            <a:r>
              <a:rPr kumimoji="0" lang="en-US" sz="1000" b="0" i="1" u="none" strike="noStrike" kern="1200" cap="none" spc="0" normalizeH="0" baseline="0" noProof="0" dirty="0">
                <a:ln>
                  <a:noFill/>
                </a:ln>
                <a:solidFill>
                  <a:srgbClr val="888888"/>
                </a:solidFill>
                <a:effectLst/>
                <a:uLnTx/>
                <a:uFillTx/>
                <a:latin typeface="Lato"/>
                <a:ea typeface="Calibri" panose="020F0502020204030204" pitchFamily="34" charset="0"/>
                <a:cs typeface="Calibri" panose="020F0502020204030204" pitchFamily="34" charset="0"/>
                <a:sym typeface="Arial"/>
              </a:rPr>
              <a:t>.</a:t>
            </a:r>
            <a:r>
              <a:rPr kumimoji="0" lang="en-US" sz="1000" b="0" i="0" u="none" strike="noStrike" kern="1200" cap="none" spc="0" normalizeH="0" baseline="0" noProof="0" dirty="0">
                <a:ln>
                  <a:noFill/>
                </a:ln>
                <a:solidFill>
                  <a:srgbClr val="888888"/>
                </a:solidFill>
                <a:effectLst/>
                <a:uLnTx/>
                <a:uFillTx/>
                <a:latin typeface="Lato"/>
                <a:ea typeface="Calibri" panose="020F0502020204030204" pitchFamily="34" charset="0"/>
                <a:cs typeface="Calibri" panose="020F0502020204030204" pitchFamily="34" charset="0"/>
                <a:sym typeface="Arial"/>
              </a:rPr>
              <a:t> 2023:120:110312; </a:t>
            </a:r>
            <a:r>
              <a:rPr kumimoji="0" lang="da-DK" sz="1000" b="0" i="1" u="none" strike="noStrike" kern="1200" cap="none" spc="0" normalizeH="0" baseline="0" noProof="0" dirty="0" err="1">
                <a:ln>
                  <a:noFill/>
                </a:ln>
                <a:solidFill>
                  <a:srgbClr val="888888"/>
                </a:solidFill>
                <a:effectLst/>
                <a:uLnTx/>
                <a:uFillTx/>
                <a:latin typeface="Lato"/>
                <a:ea typeface="Calibri" panose="020F0502020204030204" pitchFamily="34" charset="0"/>
                <a:cs typeface="Calibri" panose="020F0502020204030204" pitchFamily="34" charset="0"/>
                <a:sym typeface="Arial"/>
              </a:rPr>
              <a:t>Horm</a:t>
            </a:r>
            <a:r>
              <a:rPr kumimoji="0" lang="da-DK" sz="1000" b="0" i="1" u="none" strike="noStrike" kern="1200" cap="none" spc="0" normalizeH="0" baseline="0" noProof="0" dirty="0">
                <a:ln>
                  <a:noFill/>
                </a:ln>
                <a:solidFill>
                  <a:srgbClr val="888888"/>
                </a:solidFill>
                <a:effectLst/>
                <a:uLnTx/>
                <a:uFillTx/>
                <a:latin typeface="Lato"/>
                <a:ea typeface="Calibri" panose="020F0502020204030204" pitchFamily="34" charset="0"/>
                <a:cs typeface="Calibri" panose="020F0502020204030204" pitchFamily="34" charset="0"/>
                <a:sym typeface="Arial"/>
              </a:rPr>
              <a:t> Cancer.</a:t>
            </a:r>
            <a:r>
              <a:rPr kumimoji="0" lang="da-DK" sz="1000" b="0" i="0" u="none" strike="noStrike" kern="1200" cap="none" spc="0" normalizeH="0" baseline="0" noProof="0" dirty="0">
                <a:ln>
                  <a:noFill/>
                </a:ln>
                <a:solidFill>
                  <a:srgbClr val="888888"/>
                </a:solidFill>
                <a:effectLst/>
                <a:uLnTx/>
                <a:uFillTx/>
                <a:latin typeface="Lato"/>
                <a:ea typeface="Calibri" panose="020F0502020204030204" pitchFamily="34" charset="0"/>
                <a:cs typeface="Calibri" panose="020F0502020204030204" pitchFamily="34" charset="0"/>
                <a:sym typeface="Arial"/>
              </a:rPr>
              <a:t> </a:t>
            </a:r>
            <a:r>
              <a:rPr kumimoji="0" lang="da-DK" sz="1000" b="0" i="0" u="none" strike="noStrike" kern="1200" cap="none" spc="0" normalizeH="0" baseline="0" noProof="0" dirty="0">
                <a:ln>
                  <a:noFill/>
                </a:ln>
                <a:solidFill>
                  <a:srgbClr val="888888"/>
                </a:solidFill>
                <a:effectLst/>
                <a:uLnTx/>
                <a:uFillTx/>
                <a:latin typeface="Lato"/>
                <a:ea typeface="+mn-ea"/>
                <a:cs typeface="Calibri" panose="020F0502020204030204" pitchFamily="34" charset="0"/>
                <a:sym typeface="Arial"/>
              </a:rPr>
              <a:t>2018;9(2):95–107</a:t>
            </a:r>
            <a:r>
              <a:rPr kumimoji="0" lang="da-DK" sz="1000" b="0" i="0" u="none" strike="noStrike" kern="0" cap="none" spc="0" normalizeH="0" baseline="0" noProof="0" dirty="0">
                <a:ln>
                  <a:noFill/>
                </a:ln>
                <a:solidFill>
                  <a:srgbClr val="888888"/>
                </a:solidFill>
                <a:effectLst/>
                <a:uLnTx/>
                <a:uFillTx/>
                <a:latin typeface="Lato"/>
                <a:ea typeface="+mn-ea"/>
                <a:cs typeface="Calibri" panose="020F0502020204030204" pitchFamily="34" charset="0"/>
                <a:sym typeface="Arial"/>
              </a:rPr>
              <a:t>;</a:t>
            </a:r>
            <a:r>
              <a:rPr kumimoji="0" lang="da-DK" sz="1000" b="0" i="0" u="none" strike="noStrike" kern="1200" cap="none" spc="0" normalizeH="0" baseline="0" noProof="0" dirty="0">
                <a:ln>
                  <a:noFill/>
                </a:ln>
                <a:solidFill>
                  <a:srgbClr val="888888"/>
                </a:solidFill>
                <a:effectLst/>
                <a:uLnTx/>
                <a:uFillTx/>
                <a:latin typeface="Lato"/>
                <a:ea typeface="+mn-ea"/>
                <a:cs typeface="Calibri" panose="020F0502020204030204" pitchFamily="34" charset="0"/>
                <a:sym typeface="Arial"/>
              </a:rPr>
              <a:t> </a:t>
            </a:r>
            <a:r>
              <a:rPr kumimoji="0" lang="fr-FR" sz="1000" b="0" i="1" u="none" strike="noStrike" kern="1200" cap="none" spc="0" normalizeH="0" baseline="0" noProof="0" dirty="0">
                <a:ln>
                  <a:noFill/>
                </a:ln>
                <a:solidFill>
                  <a:srgbClr val="888888"/>
                </a:solidFill>
                <a:effectLst/>
                <a:uLnTx/>
                <a:uFillTx/>
                <a:latin typeface="Lato"/>
                <a:ea typeface="+mn-ea"/>
                <a:cs typeface="Calibri" panose="020F0502020204030204" pitchFamily="34" charset="0"/>
                <a:sym typeface="Arial"/>
              </a:rPr>
              <a:t>Clin Cancer </a:t>
            </a:r>
            <a:r>
              <a:rPr kumimoji="0" lang="fr-FR" sz="1000" b="0" i="1" u="none" strike="noStrike" kern="1200" cap="none" spc="0" normalizeH="0" baseline="0" noProof="0" dirty="0" err="1">
                <a:ln>
                  <a:noFill/>
                </a:ln>
                <a:solidFill>
                  <a:srgbClr val="888888"/>
                </a:solidFill>
                <a:effectLst/>
                <a:uLnTx/>
                <a:uFillTx/>
                <a:latin typeface="Lato"/>
                <a:ea typeface="+mn-ea"/>
                <a:cs typeface="Calibri" panose="020F0502020204030204" pitchFamily="34" charset="0"/>
                <a:sym typeface="Arial"/>
              </a:rPr>
              <a:t>Res</a:t>
            </a:r>
            <a:r>
              <a:rPr kumimoji="0" lang="fr-FR" sz="1000" b="0" i="1" u="none" strike="noStrike" kern="1200" cap="none" spc="0" normalizeH="0" baseline="0" noProof="0" dirty="0">
                <a:ln>
                  <a:noFill/>
                </a:ln>
                <a:solidFill>
                  <a:srgbClr val="888888"/>
                </a:solidFill>
                <a:effectLst/>
                <a:uLnTx/>
                <a:uFillTx/>
                <a:latin typeface="Lato"/>
                <a:ea typeface="+mn-ea"/>
                <a:cs typeface="Calibri" panose="020F0502020204030204" pitchFamily="34" charset="0"/>
                <a:sym typeface="Arial"/>
              </a:rPr>
              <a:t>.</a:t>
            </a:r>
            <a:r>
              <a:rPr kumimoji="0" lang="fr-FR" sz="1000" b="0" i="0" u="none" strike="noStrike" kern="1200" cap="none" spc="0" normalizeH="0" baseline="0" noProof="0" dirty="0">
                <a:ln>
                  <a:noFill/>
                </a:ln>
                <a:solidFill>
                  <a:srgbClr val="888888"/>
                </a:solidFill>
                <a:effectLst/>
                <a:uLnTx/>
                <a:uFillTx/>
                <a:latin typeface="Lato"/>
                <a:ea typeface="+mn-ea"/>
                <a:cs typeface="Calibri" panose="020F0502020204030204" pitchFamily="34" charset="0"/>
                <a:sym typeface="Arial"/>
              </a:rPr>
              <a:t> 2022;28(15):3214–3224; </a:t>
            </a:r>
            <a:r>
              <a:rPr kumimoji="0" lang="da-DK" sz="1000" b="0" i="1" u="none" strike="noStrike" kern="1200" cap="none" spc="0" normalizeH="0" baseline="0" noProof="0" dirty="0" err="1">
                <a:ln>
                  <a:noFill/>
                </a:ln>
                <a:solidFill>
                  <a:srgbClr val="888888"/>
                </a:solidFill>
                <a:effectLst/>
                <a:uLnTx/>
                <a:uFillTx/>
                <a:latin typeface="Lato"/>
                <a:ea typeface="+mn-ea"/>
                <a:cs typeface="Calibri" panose="020F0502020204030204" pitchFamily="34" charset="0"/>
                <a:sym typeface="Arial"/>
              </a:rPr>
              <a:t>Eur</a:t>
            </a:r>
            <a:r>
              <a:rPr kumimoji="0" lang="da-DK" sz="1000" b="0" i="1" u="none" strike="noStrike" kern="1200" cap="none" spc="0" normalizeH="0" baseline="0" noProof="0" dirty="0">
                <a:ln>
                  <a:noFill/>
                </a:ln>
                <a:solidFill>
                  <a:srgbClr val="888888"/>
                </a:solidFill>
                <a:effectLst/>
                <a:uLnTx/>
                <a:uFillTx/>
                <a:latin typeface="Lato"/>
                <a:ea typeface="+mn-ea"/>
                <a:cs typeface="Calibri" panose="020F0502020204030204" pitchFamily="34" charset="0"/>
                <a:sym typeface="Arial"/>
              </a:rPr>
              <a:t> J Med </a:t>
            </a:r>
            <a:r>
              <a:rPr kumimoji="0" lang="da-DK" sz="1000" b="0" i="1" u="none" strike="noStrike" kern="1200" cap="none" spc="0" normalizeH="0" baseline="0" noProof="0" dirty="0" err="1">
                <a:ln>
                  <a:noFill/>
                </a:ln>
                <a:solidFill>
                  <a:srgbClr val="888888"/>
                </a:solidFill>
                <a:effectLst/>
                <a:uLnTx/>
                <a:uFillTx/>
                <a:latin typeface="Lato"/>
                <a:ea typeface="+mn-ea"/>
                <a:cs typeface="Calibri" panose="020F0502020204030204" pitchFamily="34" charset="0"/>
                <a:sym typeface="Arial"/>
              </a:rPr>
              <a:t>Chem</a:t>
            </a:r>
            <a:r>
              <a:rPr kumimoji="0" lang="da-DK" sz="1000" b="0" i="1" u="none" strike="noStrike" kern="1200" cap="none" spc="0" normalizeH="0" baseline="0" noProof="0" dirty="0">
                <a:ln>
                  <a:noFill/>
                </a:ln>
                <a:solidFill>
                  <a:srgbClr val="888888"/>
                </a:solidFill>
                <a:effectLst/>
                <a:uLnTx/>
                <a:uFillTx/>
                <a:latin typeface="Lato"/>
                <a:ea typeface="+mn-ea"/>
                <a:cs typeface="Calibri" panose="020F0502020204030204" pitchFamily="34" charset="0"/>
                <a:sym typeface="Arial"/>
              </a:rPr>
              <a:t>.</a:t>
            </a:r>
            <a:r>
              <a:rPr kumimoji="0" lang="da-DK" sz="1000" b="0" i="0" u="none" strike="noStrike" kern="1200" cap="none" spc="0" normalizeH="0" baseline="0" noProof="0" dirty="0">
                <a:ln>
                  <a:noFill/>
                </a:ln>
                <a:solidFill>
                  <a:srgbClr val="888888"/>
                </a:solidFill>
                <a:effectLst/>
                <a:uLnTx/>
                <a:uFillTx/>
                <a:latin typeface="Lato"/>
                <a:ea typeface="+mn-ea"/>
                <a:cs typeface="Calibri" panose="020F0502020204030204" pitchFamily="34" charset="0"/>
                <a:sym typeface="Arial"/>
              </a:rPr>
              <a:t> 2014;87:89–124; </a:t>
            </a:r>
            <a:r>
              <a:rPr kumimoji="0" lang="en-US" sz="1000" b="0" i="1" u="none" strike="noStrike" kern="1200" cap="none" spc="0" normalizeH="0" baseline="0" noProof="0" dirty="0">
                <a:ln>
                  <a:noFill/>
                </a:ln>
                <a:solidFill>
                  <a:srgbClr val="888888"/>
                </a:solidFill>
                <a:effectLst/>
                <a:uLnTx/>
                <a:uFillTx/>
                <a:latin typeface="Lato"/>
                <a:ea typeface="+mn-ea"/>
                <a:cs typeface="Calibri" panose="020F0502020204030204" pitchFamily="34" charset="0"/>
                <a:sym typeface="Arial"/>
              </a:rPr>
              <a:t>Nat Rev Cancer. </a:t>
            </a:r>
            <a:r>
              <a:rPr kumimoji="0" lang="en-US" sz="1000" b="0" i="0" u="none" strike="noStrike" kern="1200" cap="none" spc="0" normalizeH="0" baseline="0" noProof="0" dirty="0">
                <a:ln>
                  <a:noFill/>
                </a:ln>
                <a:solidFill>
                  <a:srgbClr val="888888"/>
                </a:solidFill>
                <a:effectLst/>
                <a:uLnTx/>
                <a:uFillTx/>
                <a:latin typeface="Lato"/>
                <a:ea typeface="+mn-ea"/>
                <a:cs typeface="Calibri" panose="020F0502020204030204" pitchFamily="34" charset="0"/>
                <a:sym typeface="Arial"/>
              </a:rPr>
              <a:t>2004;4(4):253–265; </a:t>
            </a:r>
            <a:r>
              <a:rPr kumimoji="0" lang="en-US" sz="1000" b="0" i="1" u="none" strike="noStrike" kern="1200" cap="none" spc="0" normalizeH="0" baseline="0" noProof="0" dirty="0">
                <a:ln>
                  <a:noFill/>
                </a:ln>
                <a:solidFill>
                  <a:srgbClr val="888888"/>
                </a:solidFill>
                <a:effectLst/>
                <a:uLnTx/>
                <a:uFillTx/>
                <a:latin typeface="Lato"/>
                <a:ea typeface="+mn-ea"/>
                <a:cs typeface="Calibri" panose="020F0502020204030204" pitchFamily="34" charset="0"/>
                <a:sym typeface="Arial"/>
              </a:rPr>
              <a:t>Front </a:t>
            </a:r>
            <a:r>
              <a:rPr kumimoji="0" lang="en-US" sz="1000" b="0" i="1" u="none" strike="noStrike" kern="1200" cap="none" spc="0" normalizeH="0" baseline="0" noProof="0" dirty="0" err="1">
                <a:ln>
                  <a:noFill/>
                </a:ln>
                <a:solidFill>
                  <a:srgbClr val="888888"/>
                </a:solidFill>
                <a:effectLst/>
                <a:uLnTx/>
                <a:uFillTx/>
                <a:latin typeface="Lato"/>
                <a:ea typeface="+mn-ea"/>
                <a:cs typeface="Calibri" panose="020F0502020204030204" pitchFamily="34" charset="0"/>
                <a:sym typeface="Arial"/>
              </a:rPr>
              <a:t>Pharmacol</a:t>
            </a:r>
            <a:r>
              <a:rPr kumimoji="0" lang="en-US" sz="1000" b="0" i="1" u="none" strike="noStrike" kern="1200" cap="none" spc="0" normalizeH="0" baseline="0" noProof="0" dirty="0">
                <a:ln>
                  <a:noFill/>
                </a:ln>
                <a:solidFill>
                  <a:srgbClr val="888888"/>
                </a:solidFill>
                <a:effectLst/>
                <a:uLnTx/>
                <a:uFillTx/>
                <a:latin typeface="Lato"/>
                <a:ea typeface="+mn-ea"/>
                <a:cs typeface="Calibri" panose="020F0502020204030204" pitchFamily="34" charset="0"/>
                <a:sym typeface="Arial"/>
              </a:rPr>
              <a:t>.</a:t>
            </a:r>
            <a:r>
              <a:rPr kumimoji="0" lang="en-US" sz="1000" b="0" i="0" u="none" strike="noStrike" kern="1200" cap="none" spc="0" normalizeH="0" baseline="0" noProof="0" dirty="0">
                <a:ln>
                  <a:noFill/>
                </a:ln>
                <a:solidFill>
                  <a:srgbClr val="888888"/>
                </a:solidFill>
                <a:effectLst/>
                <a:uLnTx/>
                <a:uFillTx/>
                <a:latin typeface="Lato"/>
                <a:ea typeface="+mn-ea"/>
                <a:cs typeface="Calibri" panose="020F0502020204030204" pitchFamily="34" charset="0"/>
                <a:sym typeface="Arial"/>
              </a:rPr>
              <a:t> 2022:13:933112; </a:t>
            </a:r>
            <a:r>
              <a:rPr kumimoji="0" lang="da-DK" sz="1000" b="0" i="1" u="none" strike="noStrike" kern="1200" cap="none" spc="0" normalizeH="0" baseline="0" noProof="0" dirty="0" err="1">
                <a:ln>
                  <a:noFill/>
                </a:ln>
                <a:solidFill>
                  <a:srgbClr val="888888"/>
                </a:solidFill>
                <a:effectLst/>
                <a:uLnTx/>
                <a:uFillTx/>
                <a:latin typeface="Lato"/>
                <a:ea typeface="+mn-ea"/>
                <a:cs typeface="Calibri" panose="020F0502020204030204" pitchFamily="34" charset="0"/>
                <a:sym typeface="Arial"/>
              </a:rPr>
              <a:t>Biomolecules</a:t>
            </a:r>
            <a:r>
              <a:rPr kumimoji="0" lang="da-DK" sz="1000" b="0" i="1" u="none" strike="noStrike" kern="1200" cap="none" spc="0" normalizeH="0" baseline="0" noProof="0" dirty="0">
                <a:ln>
                  <a:noFill/>
                </a:ln>
                <a:solidFill>
                  <a:srgbClr val="888888"/>
                </a:solidFill>
                <a:effectLst/>
                <a:uLnTx/>
                <a:uFillTx/>
                <a:latin typeface="Lato"/>
                <a:ea typeface="+mn-ea"/>
                <a:cs typeface="Calibri" panose="020F0502020204030204" pitchFamily="34" charset="0"/>
                <a:sym typeface="Arial"/>
              </a:rPr>
              <a:t>.</a:t>
            </a:r>
            <a:r>
              <a:rPr kumimoji="0" lang="da-DK" sz="1000" b="0" i="0" u="none" strike="noStrike" kern="1200" cap="none" spc="0" normalizeH="0" baseline="0" noProof="0" dirty="0">
                <a:ln>
                  <a:noFill/>
                </a:ln>
                <a:solidFill>
                  <a:srgbClr val="888888"/>
                </a:solidFill>
                <a:effectLst/>
                <a:uLnTx/>
                <a:uFillTx/>
                <a:latin typeface="Lato"/>
                <a:ea typeface="+mn-ea"/>
                <a:cs typeface="Calibri" panose="020F0502020204030204" pitchFamily="34" charset="0"/>
                <a:sym typeface="Arial"/>
              </a:rPr>
              <a:t> 2023;13(4):653; </a:t>
            </a:r>
            <a:r>
              <a:rPr kumimoji="0" lang="da-DK" sz="1000" b="0" i="1" u="none" strike="noStrike" kern="1200" cap="none" spc="0" normalizeH="0" baseline="0" noProof="0" dirty="0">
                <a:ln>
                  <a:noFill/>
                </a:ln>
                <a:solidFill>
                  <a:srgbClr val="888888"/>
                </a:solidFill>
                <a:effectLst/>
                <a:uLnTx/>
                <a:uFillTx/>
                <a:latin typeface="Lato"/>
                <a:ea typeface="+mn-ea"/>
                <a:cs typeface="Calibri" panose="020F0502020204030204" pitchFamily="34" charset="0"/>
                <a:sym typeface="Arial"/>
              </a:rPr>
              <a:t>Trends </a:t>
            </a:r>
            <a:r>
              <a:rPr kumimoji="0" lang="da-DK" sz="1000" b="0" i="1" u="none" strike="noStrike" kern="1200" cap="none" spc="0" normalizeH="0" baseline="0" noProof="0" dirty="0" err="1">
                <a:ln>
                  <a:noFill/>
                </a:ln>
                <a:solidFill>
                  <a:srgbClr val="888888"/>
                </a:solidFill>
                <a:effectLst/>
                <a:uLnTx/>
                <a:uFillTx/>
                <a:latin typeface="Lato"/>
                <a:ea typeface="+mn-ea"/>
                <a:cs typeface="Calibri" panose="020F0502020204030204" pitchFamily="34" charset="0"/>
                <a:sym typeface="Arial"/>
              </a:rPr>
              <a:t>Pharmacol</a:t>
            </a:r>
            <a:r>
              <a:rPr kumimoji="0" lang="da-DK" sz="1000" b="0" i="1" u="none" strike="noStrike" kern="1200" cap="none" spc="0" normalizeH="0" baseline="0" noProof="0" dirty="0">
                <a:ln>
                  <a:noFill/>
                </a:ln>
                <a:solidFill>
                  <a:srgbClr val="888888"/>
                </a:solidFill>
                <a:effectLst/>
                <a:uLnTx/>
                <a:uFillTx/>
                <a:latin typeface="Lato"/>
                <a:ea typeface="+mn-ea"/>
                <a:cs typeface="Calibri" panose="020F0502020204030204" pitchFamily="34" charset="0"/>
                <a:sym typeface="Arial"/>
              </a:rPr>
              <a:t> </a:t>
            </a:r>
            <a:r>
              <a:rPr kumimoji="0" lang="da-DK" sz="1000" b="0" i="1" u="none" strike="noStrike" kern="1200" cap="none" spc="0" normalizeH="0" baseline="0" noProof="0" dirty="0" err="1">
                <a:ln>
                  <a:noFill/>
                </a:ln>
                <a:solidFill>
                  <a:srgbClr val="888888"/>
                </a:solidFill>
                <a:effectLst/>
                <a:uLnTx/>
                <a:uFillTx/>
                <a:latin typeface="Lato"/>
                <a:ea typeface="+mn-ea"/>
                <a:cs typeface="Calibri" panose="020F0502020204030204" pitchFamily="34" charset="0"/>
                <a:sym typeface="Arial"/>
              </a:rPr>
              <a:t>Sci</a:t>
            </a:r>
            <a:r>
              <a:rPr kumimoji="0" lang="da-DK" sz="1000" b="0" i="1" u="none" strike="noStrike" kern="1200" cap="none" spc="0" normalizeH="0" baseline="0" noProof="0" dirty="0">
                <a:ln>
                  <a:noFill/>
                </a:ln>
                <a:solidFill>
                  <a:srgbClr val="888888"/>
                </a:solidFill>
                <a:effectLst/>
                <a:uLnTx/>
                <a:uFillTx/>
                <a:latin typeface="Lato"/>
                <a:ea typeface="+mn-ea"/>
                <a:cs typeface="Calibri" panose="020F0502020204030204" pitchFamily="34" charset="0"/>
                <a:sym typeface="Arial"/>
              </a:rPr>
              <a:t>.</a:t>
            </a:r>
            <a:r>
              <a:rPr kumimoji="0" lang="da-DK" sz="1000" b="0" i="0" u="none" strike="noStrike" kern="1200" cap="none" spc="0" normalizeH="0" baseline="0" noProof="0" dirty="0">
                <a:ln>
                  <a:noFill/>
                </a:ln>
                <a:solidFill>
                  <a:srgbClr val="888888"/>
                </a:solidFill>
                <a:effectLst/>
                <a:uLnTx/>
                <a:uFillTx/>
                <a:latin typeface="Lato"/>
                <a:ea typeface="+mn-ea"/>
                <a:cs typeface="Calibri" panose="020F0502020204030204" pitchFamily="34" charset="0"/>
                <a:sym typeface="Arial"/>
              </a:rPr>
              <a:t> 2013;34(9):518–530; </a:t>
            </a:r>
            <a:r>
              <a:rPr kumimoji="0" lang="da-DK" sz="1000" b="0" i="1" u="none" strike="noStrike" kern="1200" cap="none" spc="0" normalizeH="0" baseline="0" noProof="0" dirty="0">
                <a:ln>
                  <a:noFill/>
                </a:ln>
                <a:solidFill>
                  <a:srgbClr val="888888"/>
                </a:solidFill>
                <a:effectLst/>
                <a:uLnTx/>
                <a:uFillTx/>
                <a:latin typeface="Lato"/>
                <a:ea typeface="Calibri" panose="020F0502020204030204" pitchFamily="34" charset="0"/>
                <a:cs typeface="Calibri" panose="020F0502020204030204" pitchFamily="34" charset="0"/>
                <a:sym typeface="Arial"/>
              </a:rPr>
              <a:t>Mol Cancer</a:t>
            </a:r>
            <a:r>
              <a:rPr kumimoji="0" lang="da-DK" sz="1000" b="0" i="0" u="none" strike="noStrike" kern="1200" cap="none" spc="0" normalizeH="0" baseline="0" noProof="0" dirty="0">
                <a:ln>
                  <a:noFill/>
                </a:ln>
                <a:solidFill>
                  <a:srgbClr val="888888"/>
                </a:solidFill>
                <a:effectLst/>
                <a:uLnTx/>
                <a:uFillTx/>
                <a:latin typeface="Lato"/>
                <a:ea typeface="Calibri" panose="020F0502020204030204" pitchFamily="34" charset="0"/>
                <a:cs typeface="Calibri" panose="020F0502020204030204" pitchFamily="34" charset="0"/>
                <a:sym typeface="Arial"/>
              </a:rPr>
              <a:t>. 2018;17(1):104; </a:t>
            </a:r>
            <a:r>
              <a:rPr kumimoji="0" lang="da-DK" sz="1000" b="0" i="1" u="none" strike="noStrike" kern="1200" cap="none" spc="0" normalizeH="0" baseline="0" noProof="0" dirty="0" err="1">
                <a:ln>
                  <a:noFill/>
                </a:ln>
                <a:solidFill>
                  <a:srgbClr val="888888"/>
                </a:solidFill>
                <a:effectLst/>
                <a:uLnTx/>
                <a:uFillTx/>
                <a:latin typeface="Lato"/>
                <a:ea typeface="+mn-ea"/>
                <a:cs typeface="Calibri" panose="020F0502020204030204" pitchFamily="34" charset="0"/>
                <a:sym typeface="Arial"/>
              </a:rPr>
              <a:t>Oncogene</a:t>
            </a:r>
            <a:r>
              <a:rPr kumimoji="0" lang="da-DK" sz="1000" b="0" i="1" u="none" strike="noStrike" kern="1200" cap="none" spc="0" normalizeH="0" baseline="0" noProof="0" dirty="0">
                <a:ln>
                  <a:noFill/>
                </a:ln>
                <a:solidFill>
                  <a:srgbClr val="888888"/>
                </a:solidFill>
                <a:effectLst/>
                <a:uLnTx/>
                <a:uFillTx/>
                <a:latin typeface="Lato"/>
                <a:ea typeface="+mn-ea"/>
                <a:cs typeface="Calibri" panose="020F0502020204030204" pitchFamily="34" charset="0"/>
                <a:sym typeface="Arial"/>
              </a:rPr>
              <a:t>.</a:t>
            </a:r>
            <a:r>
              <a:rPr kumimoji="0" lang="da-DK" sz="1000" b="0" i="0" u="none" strike="noStrike" kern="1200" cap="none" spc="0" normalizeH="0" baseline="0" noProof="0" dirty="0">
                <a:ln>
                  <a:noFill/>
                </a:ln>
                <a:solidFill>
                  <a:srgbClr val="888888"/>
                </a:solidFill>
                <a:effectLst/>
                <a:uLnTx/>
                <a:uFillTx/>
                <a:latin typeface="Lato"/>
                <a:ea typeface="+mn-ea"/>
                <a:cs typeface="Calibri" panose="020F0502020204030204" pitchFamily="34" charset="0"/>
                <a:sym typeface="Arial"/>
              </a:rPr>
              <a:t> 2008;27(48):6245–6251</a:t>
            </a:r>
            <a:r>
              <a:rPr kumimoji="0" lang="en-US" sz="1000" b="0" i="0" u="none" strike="noStrike" kern="1200" cap="none" spc="0" normalizeH="0" baseline="0" noProof="0" dirty="0">
                <a:ln>
                  <a:noFill/>
                </a:ln>
                <a:solidFill>
                  <a:srgbClr val="888888"/>
                </a:solidFill>
                <a:effectLst/>
                <a:uLnTx/>
                <a:uFillTx/>
                <a:latin typeface="Lato"/>
                <a:ea typeface="+mn-ea"/>
                <a:cs typeface="Calibri" panose="020F0502020204030204" pitchFamily="34" charset="0"/>
                <a:sym typeface="Arial"/>
              </a:rPr>
              <a:t>.</a:t>
            </a:r>
            <a:endParaRPr kumimoji="0" lang="en-US" sz="1000" b="0" i="0" u="none" strike="noStrike" kern="1200" cap="none" spc="0" normalizeH="0" baseline="0" noProof="0" dirty="0">
              <a:ln>
                <a:noFill/>
              </a:ln>
              <a:solidFill>
                <a:srgbClr val="888888"/>
              </a:solidFill>
              <a:effectLst/>
              <a:uLnTx/>
              <a:uFillTx/>
              <a:latin typeface="Lato"/>
              <a:ea typeface="Calibri" panose="020F0502020204030204" pitchFamily="34" charset="0"/>
              <a:cs typeface="Calibri" panose="020F0502020204030204" pitchFamily="34" charset="0"/>
              <a:sym typeface="Arial"/>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888888"/>
              </a:solidFill>
              <a:effectLst/>
              <a:uLnTx/>
              <a:uFillTx/>
              <a:latin typeface="Lato"/>
              <a:ea typeface="Calibri" panose="020F0502020204030204" pitchFamily="34" charset="0"/>
              <a:cs typeface="Calibri" panose="020F0502020204030204" pitchFamily="34" charset="0"/>
              <a:sym typeface="Arial"/>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a-DK" sz="1000" b="0" i="1" u="none" strike="noStrike" kern="1200" cap="none" spc="0" normalizeH="0" baseline="0" noProof="0" dirty="0">
              <a:ln>
                <a:noFill/>
              </a:ln>
              <a:solidFill>
                <a:srgbClr val="888888"/>
              </a:solidFill>
              <a:effectLst/>
              <a:uLnTx/>
              <a:uFillTx/>
              <a:latin typeface="Lato"/>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D7217B75-0758-E9F8-9D52-BAA91EFEFF8F}"/>
              </a:ext>
            </a:extLst>
          </p:cNvPr>
          <p:cNvSpPr/>
          <p:nvPr/>
        </p:nvSpPr>
        <p:spPr>
          <a:xfrm>
            <a:off x="10401300" y="5709596"/>
            <a:ext cx="266700" cy="2911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68580" rtlCol="0" anchor="t"/>
          <a:lstStyle/>
          <a:p>
            <a:pPr marL="128588" marR="0" lvl="0" indent="-128588" algn="l" defTabSz="685800" rtl="0" eaLnBrk="1" fontAlgn="auto" latinLnBrk="0" hangingPunct="1">
              <a:lnSpc>
                <a:spcPct val="100000"/>
              </a:lnSpc>
              <a:spcBef>
                <a:spcPts val="0"/>
              </a:spcBef>
              <a:spcAft>
                <a:spcPts val="0"/>
              </a:spcAft>
              <a:buClr>
                <a:srgbClr val="000000">
                  <a:lumMod val="75000"/>
                  <a:lumOff val="25000"/>
                </a:srgbClr>
              </a:buClr>
              <a:buSzTx/>
              <a:buFont typeface="Lato" panose="020F0502020204030203" pitchFamily="34" charset="0"/>
              <a:buChar char="+"/>
              <a:tabLst/>
              <a:defRPr/>
            </a:pPr>
            <a:endParaRPr kumimoji="0" lang="en-US" sz="1200" b="0" i="0" u="none" strike="noStrike" kern="0" cap="none" spc="0" normalizeH="0" baseline="0" noProof="0" err="1">
              <a:ln>
                <a:noFill/>
              </a:ln>
              <a:solidFill>
                <a:srgbClr val="000000">
                  <a:lumMod val="85000"/>
                  <a:lumOff val="15000"/>
                </a:srgbClr>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grpSp>
        <p:nvGrpSpPr>
          <p:cNvPr id="3" name="Group 2">
            <a:extLst>
              <a:ext uri="{FF2B5EF4-FFF2-40B4-BE49-F238E27FC236}">
                <a16:creationId xmlns:a16="http://schemas.microsoft.com/office/drawing/2014/main" id="{4E2018A5-7351-184C-2990-68D8CB764451}"/>
              </a:ext>
            </a:extLst>
          </p:cNvPr>
          <p:cNvGrpSpPr/>
          <p:nvPr/>
        </p:nvGrpSpPr>
        <p:grpSpPr>
          <a:xfrm>
            <a:off x="1975263" y="740210"/>
            <a:ext cx="8095806" cy="5344817"/>
            <a:chOff x="2708783" y="881920"/>
            <a:chExt cx="5838285" cy="4526473"/>
          </a:xfrm>
        </p:grpSpPr>
        <p:sp>
          <p:nvSpPr>
            <p:cNvPr id="5" name="Oval 4">
              <a:hlinkClick r:id="" action="ppaction://noaction"/>
              <a:extLst>
                <a:ext uri="{FF2B5EF4-FFF2-40B4-BE49-F238E27FC236}">
                  <a16:creationId xmlns:a16="http://schemas.microsoft.com/office/drawing/2014/main" id="{71C96792-3811-5E83-3301-E202B710BC14}"/>
                </a:ext>
              </a:extLst>
            </p:cNvPr>
            <p:cNvSpPr/>
            <p:nvPr/>
          </p:nvSpPr>
          <p:spPr>
            <a:xfrm>
              <a:off x="2708783" y="3386852"/>
              <a:ext cx="851154" cy="30026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sym typeface="Arial"/>
              </a:endParaRPr>
            </a:p>
          </p:txBody>
        </p:sp>
        <p:sp>
          <p:nvSpPr>
            <p:cNvPr id="12" name="Oval 11">
              <a:hlinkClick r:id="" action="ppaction://noaction"/>
              <a:extLst>
                <a:ext uri="{FF2B5EF4-FFF2-40B4-BE49-F238E27FC236}">
                  <a16:creationId xmlns:a16="http://schemas.microsoft.com/office/drawing/2014/main" id="{6B6F1729-85ED-A303-3378-DB9F78A28012}"/>
                </a:ext>
              </a:extLst>
            </p:cNvPr>
            <p:cNvSpPr/>
            <p:nvPr/>
          </p:nvSpPr>
          <p:spPr>
            <a:xfrm>
              <a:off x="2738204" y="3673360"/>
              <a:ext cx="851154" cy="30026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sym typeface="Arial"/>
              </a:endParaRPr>
            </a:p>
          </p:txBody>
        </p:sp>
        <p:pic>
          <p:nvPicPr>
            <p:cNvPr id="23" name="Picture 22" descr="A diagram of cells and cells&#10;&#10;AI-generated content may be incorrect.">
              <a:extLst>
                <a:ext uri="{FF2B5EF4-FFF2-40B4-BE49-F238E27FC236}">
                  <a16:creationId xmlns:a16="http://schemas.microsoft.com/office/drawing/2014/main" id="{24B71186-63C2-77B0-7BA7-B9E88070D76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708783" y="881920"/>
              <a:ext cx="5838285" cy="4526473"/>
            </a:xfrm>
            <a:prstGeom prst="rect">
              <a:avLst/>
            </a:prstGeom>
          </p:spPr>
        </p:pic>
        <p:sp>
          <p:nvSpPr>
            <p:cNvPr id="4" name="object 19">
              <a:extLst>
                <a:ext uri="{FF2B5EF4-FFF2-40B4-BE49-F238E27FC236}">
                  <a16:creationId xmlns:a16="http://schemas.microsoft.com/office/drawing/2014/main" id="{1212615F-9207-BE40-9384-699EBEAA1013}"/>
                </a:ext>
              </a:extLst>
            </p:cNvPr>
            <p:cNvSpPr/>
            <p:nvPr/>
          </p:nvSpPr>
          <p:spPr>
            <a:xfrm>
              <a:off x="6416578" y="1724103"/>
              <a:ext cx="229931" cy="265357"/>
            </a:xfrm>
            <a:custGeom>
              <a:avLst/>
              <a:gdLst/>
              <a:ahLst/>
              <a:cxnLst/>
              <a:rect l="l" t="t" r="r" b="b"/>
              <a:pathLst>
                <a:path w="865505" h="998854">
                  <a:moveTo>
                    <a:pt x="432512" y="0"/>
                  </a:moveTo>
                  <a:lnTo>
                    <a:pt x="0" y="249708"/>
                  </a:lnTo>
                  <a:lnTo>
                    <a:pt x="0" y="749131"/>
                  </a:lnTo>
                  <a:lnTo>
                    <a:pt x="432512" y="998834"/>
                  </a:lnTo>
                  <a:lnTo>
                    <a:pt x="865019" y="749131"/>
                  </a:lnTo>
                  <a:lnTo>
                    <a:pt x="865019" y="249708"/>
                  </a:lnTo>
                  <a:lnTo>
                    <a:pt x="432512" y="0"/>
                  </a:lnTo>
                  <a:close/>
                </a:path>
              </a:pathLst>
            </a:custGeom>
            <a:solidFill>
              <a:srgbClr val="002557"/>
            </a:solidFill>
          </p:spPr>
          <p:txBody>
            <a:bodyPr wrap="square" lIns="0" tIns="0" rIns="0" bIns="0" rtlCol="0" anchor="ctr"/>
            <a:lstStyle/>
            <a:p>
              <a:pPr marL="0" marR="0" lvl="0" indent="0" algn="ctr" defTabSz="685835" rtl="0" eaLnBrk="1" fontAlgn="auto" latinLnBrk="0" hangingPunct="1">
                <a:lnSpc>
                  <a:spcPct val="100000"/>
                </a:lnSpc>
                <a:spcBef>
                  <a:spcPts val="225"/>
                </a:spcBef>
                <a:spcAft>
                  <a:spcPts val="225"/>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1</a:t>
              </a:r>
            </a:p>
          </p:txBody>
        </p:sp>
        <p:sp>
          <p:nvSpPr>
            <p:cNvPr id="6" name="object 19">
              <a:extLst>
                <a:ext uri="{FF2B5EF4-FFF2-40B4-BE49-F238E27FC236}">
                  <a16:creationId xmlns:a16="http://schemas.microsoft.com/office/drawing/2014/main" id="{7BC4E481-BC8F-801E-FBDA-5E91DABD5A94}"/>
                </a:ext>
              </a:extLst>
            </p:cNvPr>
            <p:cNvSpPr/>
            <p:nvPr/>
          </p:nvSpPr>
          <p:spPr>
            <a:xfrm>
              <a:off x="5486389" y="1387391"/>
              <a:ext cx="229931" cy="265357"/>
            </a:xfrm>
            <a:custGeom>
              <a:avLst/>
              <a:gdLst/>
              <a:ahLst/>
              <a:cxnLst/>
              <a:rect l="l" t="t" r="r" b="b"/>
              <a:pathLst>
                <a:path w="865505" h="998854">
                  <a:moveTo>
                    <a:pt x="432512" y="0"/>
                  </a:moveTo>
                  <a:lnTo>
                    <a:pt x="0" y="249708"/>
                  </a:lnTo>
                  <a:lnTo>
                    <a:pt x="0" y="749131"/>
                  </a:lnTo>
                  <a:lnTo>
                    <a:pt x="432512" y="998834"/>
                  </a:lnTo>
                  <a:lnTo>
                    <a:pt x="865019" y="749131"/>
                  </a:lnTo>
                  <a:lnTo>
                    <a:pt x="865019" y="249708"/>
                  </a:lnTo>
                  <a:lnTo>
                    <a:pt x="432512" y="0"/>
                  </a:lnTo>
                  <a:close/>
                </a:path>
              </a:pathLst>
            </a:custGeom>
            <a:solidFill>
              <a:srgbClr val="002557"/>
            </a:solidFill>
          </p:spPr>
          <p:txBody>
            <a:bodyPr wrap="square" lIns="0" tIns="0" rIns="0" bIns="0" rtlCol="0" anchor="ctr"/>
            <a:lstStyle/>
            <a:p>
              <a:pPr marL="0" marR="0" lvl="0" indent="0" algn="ctr" defTabSz="685835" rtl="0" eaLnBrk="1" fontAlgn="auto" latinLnBrk="0" hangingPunct="1">
                <a:lnSpc>
                  <a:spcPct val="100000"/>
                </a:lnSpc>
                <a:spcBef>
                  <a:spcPts val="225"/>
                </a:spcBef>
                <a:spcAft>
                  <a:spcPts val="225"/>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1</a:t>
              </a:r>
            </a:p>
          </p:txBody>
        </p:sp>
        <p:sp>
          <p:nvSpPr>
            <p:cNvPr id="7" name="object 19">
              <a:extLst>
                <a:ext uri="{FF2B5EF4-FFF2-40B4-BE49-F238E27FC236}">
                  <a16:creationId xmlns:a16="http://schemas.microsoft.com/office/drawing/2014/main" id="{6C6E457B-9A4E-A113-2E27-9086C2DEFACA}"/>
                </a:ext>
              </a:extLst>
            </p:cNvPr>
            <p:cNvSpPr/>
            <p:nvPr/>
          </p:nvSpPr>
          <p:spPr>
            <a:xfrm>
              <a:off x="6891545" y="2618535"/>
              <a:ext cx="229931" cy="265357"/>
            </a:xfrm>
            <a:custGeom>
              <a:avLst/>
              <a:gdLst/>
              <a:ahLst/>
              <a:cxnLst/>
              <a:rect l="l" t="t" r="r" b="b"/>
              <a:pathLst>
                <a:path w="865505" h="998854">
                  <a:moveTo>
                    <a:pt x="432512" y="0"/>
                  </a:moveTo>
                  <a:lnTo>
                    <a:pt x="0" y="249708"/>
                  </a:lnTo>
                  <a:lnTo>
                    <a:pt x="0" y="749131"/>
                  </a:lnTo>
                  <a:lnTo>
                    <a:pt x="432512" y="998834"/>
                  </a:lnTo>
                  <a:lnTo>
                    <a:pt x="865019" y="749131"/>
                  </a:lnTo>
                  <a:lnTo>
                    <a:pt x="865019" y="249708"/>
                  </a:lnTo>
                  <a:lnTo>
                    <a:pt x="432512" y="0"/>
                  </a:lnTo>
                  <a:close/>
                </a:path>
              </a:pathLst>
            </a:custGeom>
            <a:solidFill>
              <a:srgbClr val="002557"/>
            </a:solidFill>
          </p:spPr>
          <p:txBody>
            <a:bodyPr wrap="square" lIns="0" tIns="0" rIns="0" bIns="0" rtlCol="0" anchor="ctr"/>
            <a:lstStyle/>
            <a:p>
              <a:pPr marL="0" marR="0" lvl="0" indent="0" algn="ctr" defTabSz="685835" rtl="0" eaLnBrk="1" fontAlgn="auto" latinLnBrk="0" hangingPunct="1">
                <a:lnSpc>
                  <a:spcPct val="100000"/>
                </a:lnSpc>
                <a:spcBef>
                  <a:spcPts val="225"/>
                </a:spcBef>
                <a:spcAft>
                  <a:spcPts val="225"/>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2</a:t>
              </a:r>
            </a:p>
          </p:txBody>
        </p:sp>
        <p:sp>
          <p:nvSpPr>
            <p:cNvPr id="8" name="object 19">
              <a:extLst>
                <a:ext uri="{FF2B5EF4-FFF2-40B4-BE49-F238E27FC236}">
                  <a16:creationId xmlns:a16="http://schemas.microsoft.com/office/drawing/2014/main" id="{544AF452-8CE2-F6D3-6B87-825F384C250F}"/>
                </a:ext>
              </a:extLst>
            </p:cNvPr>
            <p:cNvSpPr/>
            <p:nvPr/>
          </p:nvSpPr>
          <p:spPr>
            <a:xfrm>
              <a:off x="7718768" y="2092324"/>
              <a:ext cx="229931" cy="265357"/>
            </a:xfrm>
            <a:custGeom>
              <a:avLst/>
              <a:gdLst/>
              <a:ahLst/>
              <a:cxnLst/>
              <a:rect l="l" t="t" r="r" b="b"/>
              <a:pathLst>
                <a:path w="865505" h="998854">
                  <a:moveTo>
                    <a:pt x="432512" y="0"/>
                  </a:moveTo>
                  <a:lnTo>
                    <a:pt x="0" y="249708"/>
                  </a:lnTo>
                  <a:lnTo>
                    <a:pt x="0" y="749131"/>
                  </a:lnTo>
                  <a:lnTo>
                    <a:pt x="432512" y="998834"/>
                  </a:lnTo>
                  <a:lnTo>
                    <a:pt x="865019" y="749131"/>
                  </a:lnTo>
                  <a:lnTo>
                    <a:pt x="865019" y="249708"/>
                  </a:lnTo>
                  <a:lnTo>
                    <a:pt x="432512" y="0"/>
                  </a:lnTo>
                  <a:close/>
                </a:path>
              </a:pathLst>
            </a:custGeom>
            <a:solidFill>
              <a:srgbClr val="002557"/>
            </a:solidFill>
          </p:spPr>
          <p:txBody>
            <a:bodyPr wrap="square" lIns="0" tIns="0" rIns="0" bIns="0" rtlCol="0" anchor="ctr"/>
            <a:lstStyle/>
            <a:p>
              <a:pPr marL="0" marR="0" lvl="0" indent="0" algn="ctr" defTabSz="685835" rtl="0" eaLnBrk="1" fontAlgn="auto" latinLnBrk="0" hangingPunct="1">
                <a:lnSpc>
                  <a:spcPct val="100000"/>
                </a:lnSpc>
                <a:spcBef>
                  <a:spcPts val="225"/>
                </a:spcBef>
                <a:spcAft>
                  <a:spcPts val="225"/>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3</a:t>
              </a:r>
            </a:p>
          </p:txBody>
        </p:sp>
        <p:sp>
          <p:nvSpPr>
            <p:cNvPr id="9" name="object 19">
              <a:extLst>
                <a:ext uri="{FF2B5EF4-FFF2-40B4-BE49-F238E27FC236}">
                  <a16:creationId xmlns:a16="http://schemas.microsoft.com/office/drawing/2014/main" id="{9A15CE6B-92B7-D71C-2116-DD6138976B2C}"/>
                </a:ext>
              </a:extLst>
            </p:cNvPr>
            <p:cNvSpPr/>
            <p:nvPr/>
          </p:nvSpPr>
          <p:spPr>
            <a:xfrm>
              <a:off x="2933851" y="3184641"/>
              <a:ext cx="229931" cy="265357"/>
            </a:xfrm>
            <a:custGeom>
              <a:avLst/>
              <a:gdLst/>
              <a:ahLst/>
              <a:cxnLst/>
              <a:rect l="l" t="t" r="r" b="b"/>
              <a:pathLst>
                <a:path w="865505" h="998854">
                  <a:moveTo>
                    <a:pt x="432512" y="0"/>
                  </a:moveTo>
                  <a:lnTo>
                    <a:pt x="0" y="249708"/>
                  </a:lnTo>
                  <a:lnTo>
                    <a:pt x="0" y="749131"/>
                  </a:lnTo>
                  <a:lnTo>
                    <a:pt x="432512" y="998834"/>
                  </a:lnTo>
                  <a:lnTo>
                    <a:pt x="865019" y="749131"/>
                  </a:lnTo>
                  <a:lnTo>
                    <a:pt x="865019" y="249708"/>
                  </a:lnTo>
                  <a:lnTo>
                    <a:pt x="432512" y="0"/>
                  </a:lnTo>
                  <a:close/>
                </a:path>
              </a:pathLst>
            </a:custGeom>
            <a:solidFill>
              <a:srgbClr val="002557"/>
            </a:solidFill>
          </p:spPr>
          <p:txBody>
            <a:bodyPr wrap="square" lIns="0" tIns="0" rIns="0" bIns="0" rtlCol="0" anchor="ctr"/>
            <a:lstStyle/>
            <a:p>
              <a:pPr marL="0" marR="0" lvl="0" indent="0" algn="ctr" defTabSz="685835" rtl="0" eaLnBrk="1" fontAlgn="auto" latinLnBrk="0" hangingPunct="1">
                <a:lnSpc>
                  <a:spcPct val="100000"/>
                </a:lnSpc>
                <a:spcBef>
                  <a:spcPts val="225"/>
                </a:spcBef>
                <a:spcAft>
                  <a:spcPts val="225"/>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4</a:t>
              </a:r>
            </a:p>
          </p:txBody>
        </p:sp>
        <p:sp>
          <p:nvSpPr>
            <p:cNvPr id="13" name="TextBox 12">
              <a:extLst>
                <a:ext uri="{FF2B5EF4-FFF2-40B4-BE49-F238E27FC236}">
                  <a16:creationId xmlns:a16="http://schemas.microsoft.com/office/drawing/2014/main" id="{40102CB0-9B93-93FF-C6B7-01373F039281}"/>
                </a:ext>
              </a:extLst>
            </p:cNvPr>
            <p:cNvSpPr txBox="1"/>
            <p:nvPr/>
          </p:nvSpPr>
          <p:spPr>
            <a:xfrm>
              <a:off x="2766723" y="4344142"/>
              <a:ext cx="2913727" cy="775442"/>
            </a:xfrm>
            <a:prstGeom prst="rect">
              <a:avLst/>
            </a:prstGeom>
            <a:ln w="12700"/>
          </p:spPr>
          <p:style>
            <a:lnRef idx="2">
              <a:schemeClr val="dk1"/>
            </a:lnRef>
            <a:fillRef idx="1">
              <a:schemeClr val="lt1"/>
            </a:fillRef>
            <a:effectRef idx="0">
              <a:schemeClr val="dk1"/>
            </a:effectRef>
            <a:fontRef idx="minor">
              <a:schemeClr val="dk1"/>
            </a:fontRef>
          </p:style>
          <p:txBody>
            <a:bodyPr wrap="square" lIns="68580" tIns="34290" rIns="68580" bIns="34290" anchor="t">
              <a:spAutoFit/>
            </a:bodyPr>
            <a:lstStyle/>
            <a:p>
              <a:pPr marL="0" marR="0" lvl="0" indent="0" algn="l" defTabSz="685800" rtl="0" eaLnBrk="1" fontAlgn="auto" latinLnBrk="0" hangingPunct="1">
                <a:lnSpc>
                  <a:spcPct val="100000"/>
                </a:lnSpc>
                <a:spcBef>
                  <a:spcPts val="0"/>
                </a:spcBef>
                <a:spcAft>
                  <a:spcPts val="0"/>
                </a:spcAft>
                <a:buClr>
                  <a:prstClr val="white">
                    <a:lumMod val="65000"/>
                  </a:prstClr>
                </a:buClr>
                <a:buSzTx/>
                <a:buFontTx/>
                <a:buNone/>
                <a:tabLst>
                  <a:tab pos="342900" algn="l"/>
                </a:tabLst>
                <a:defRPr/>
              </a:pPr>
              <a:r>
                <a:rPr kumimoji="0" lang="en-US" sz="1100" b="1"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Glucocorticoids</a:t>
              </a:r>
              <a:endParaRPr kumimoji="0" lang="en-US" sz="110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endParaRPr>
            </a:p>
            <a:p>
              <a:pPr marL="257175" marR="0" lvl="0" indent="-167879" algn="l" defTabSz="685800" rtl="0" eaLnBrk="1" fontAlgn="auto" latinLnBrk="0" hangingPunct="1">
                <a:lnSpc>
                  <a:spcPct val="100000"/>
                </a:lnSpc>
                <a:spcBef>
                  <a:spcPts val="0"/>
                </a:spcBef>
                <a:spcAft>
                  <a:spcPts val="0"/>
                </a:spcAft>
                <a:buClrTx/>
                <a:buSzTx/>
                <a:buFont typeface="+mj-lt"/>
                <a:buAutoNum type="arabicPeriod"/>
                <a:tabLst>
                  <a:tab pos="342900" algn="l"/>
                </a:tabLst>
                <a:defRPr/>
              </a:pPr>
              <a:r>
                <a:rPr kumimoji="0" lang="en-US" sz="110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Reduce antigen presentation</a:t>
              </a:r>
            </a:p>
            <a:p>
              <a:pPr marL="257175" marR="0" lvl="0" indent="-167879" algn="l" defTabSz="685800" rtl="0" eaLnBrk="1" fontAlgn="auto" latinLnBrk="0" hangingPunct="1">
                <a:lnSpc>
                  <a:spcPct val="100000"/>
                </a:lnSpc>
                <a:spcBef>
                  <a:spcPts val="0"/>
                </a:spcBef>
                <a:spcAft>
                  <a:spcPts val="0"/>
                </a:spcAft>
                <a:buClrTx/>
                <a:buSzTx/>
                <a:buFont typeface="+mj-lt"/>
                <a:buAutoNum type="arabicPeriod"/>
                <a:tabLst>
                  <a:tab pos="342900" algn="l"/>
                </a:tabLst>
                <a:defRPr/>
              </a:pPr>
              <a:r>
                <a:rPr kumimoji="0" lang="en-US" sz="110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Exhaust effector T-Cells</a:t>
              </a:r>
            </a:p>
            <a:p>
              <a:pPr marL="257175" marR="0" lvl="0" indent="-167879" algn="l" defTabSz="685800" rtl="0" eaLnBrk="1" fontAlgn="auto" latinLnBrk="0" hangingPunct="1">
                <a:lnSpc>
                  <a:spcPct val="100000"/>
                </a:lnSpc>
                <a:spcBef>
                  <a:spcPts val="0"/>
                </a:spcBef>
                <a:spcAft>
                  <a:spcPts val="0"/>
                </a:spcAft>
                <a:buClrTx/>
                <a:buSzTx/>
                <a:buFont typeface="+mj-lt"/>
                <a:buAutoNum type="arabicPeriod"/>
                <a:tabLst>
                  <a:tab pos="342900" algn="l"/>
                </a:tabLst>
                <a:defRPr/>
              </a:pPr>
              <a:r>
                <a:rPr kumimoji="0" lang="en-US" sz="110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Activate T-regs</a:t>
              </a:r>
            </a:p>
            <a:p>
              <a:pPr marL="257175" marR="0" lvl="0" indent="-167879" algn="l" defTabSz="685800" rtl="0" eaLnBrk="1" fontAlgn="auto" latinLnBrk="0" hangingPunct="1">
                <a:lnSpc>
                  <a:spcPct val="100000"/>
                </a:lnSpc>
                <a:spcBef>
                  <a:spcPts val="0"/>
                </a:spcBef>
                <a:spcAft>
                  <a:spcPts val="0"/>
                </a:spcAft>
                <a:buClrTx/>
                <a:buSzTx/>
                <a:buFont typeface="+mj-lt"/>
                <a:buAutoNum type="arabicPeriod"/>
                <a:tabLst>
                  <a:tab pos="342900" algn="l"/>
                </a:tabLst>
                <a:defRPr/>
              </a:pPr>
              <a:r>
                <a:rPr kumimoji="0" lang="en-US" sz="110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Promote myeloid-derived suppressor cells</a:t>
              </a:r>
            </a:p>
          </p:txBody>
        </p:sp>
      </p:grpSp>
      <p:sp>
        <p:nvSpPr>
          <p:cNvPr id="2" name="TextBox 1">
            <a:extLst>
              <a:ext uri="{FF2B5EF4-FFF2-40B4-BE49-F238E27FC236}">
                <a16:creationId xmlns:a16="http://schemas.microsoft.com/office/drawing/2014/main" id="{5ADB2F30-9DB7-9083-786E-6186B32EEDDA}"/>
              </a:ext>
            </a:extLst>
          </p:cNvPr>
          <p:cNvSpPr txBox="1"/>
          <p:nvPr/>
        </p:nvSpPr>
        <p:spPr>
          <a:xfrm>
            <a:off x="1577066" y="250175"/>
            <a:ext cx="9090935" cy="7335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200"/>
              </a:spcAft>
              <a:buClr>
                <a:srgbClr val="000000"/>
              </a:buClr>
              <a:buSzPts val="4400"/>
              <a:buFontTx/>
              <a:buNone/>
              <a:tabLst/>
              <a:defRPr/>
            </a:pPr>
            <a:r>
              <a:rPr kumimoji="0" lang="en-US" sz="2000" b="1" i="0" u="none" strike="noStrike" kern="0" cap="none" spc="0" normalizeH="0" baseline="0" noProof="0" dirty="0">
                <a:ln>
                  <a:noFill/>
                </a:ln>
                <a:solidFill>
                  <a:srgbClr val="000000"/>
                </a:solidFill>
                <a:effectLst/>
                <a:uLnTx/>
                <a:uFillTx/>
                <a:latin typeface="Lato"/>
                <a:ea typeface="Lato"/>
                <a:cs typeface="Calibri" panose="020F0502020204030204" pitchFamily="34" charset="0"/>
                <a:sym typeface="Lato"/>
              </a:rPr>
              <a:t>Activation of the GR Suppresses Anti-Cancer Immunity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47302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79CE899-01CC-77DF-B620-C8DDA857FD61}"/>
              </a:ext>
            </a:extLst>
          </p:cNvPr>
          <p:cNvSpPr>
            <a:spLocks noGrp="1"/>
          </p:cNvSpPr>
          <p:nvPr>
            <p:ph type="body" sz="quarter" idx="15"/>
          </p:nvPr>
        </p:nvSpPr>
        <p:spPr>
          <a:xfrm>
            <a:off x="1225487" y="5716361"/>
            <a:ext cx="9149554" cy="359568"/>
          </a:xfrm>
        </p:spPr>
        <p:txBody>
          <a:bodyPr vert="horz" wrap="square" lIns="68580" tIns="34290" rIns="68580" bIns="34290" numCol="1" rtlCol="0" anchor="b" anchorCtr="0" compatLnSpc="1">
            <a:prstTxWarp prst="textNoShape">
              <a:avLst/>
            </a:prstTxWarp>
            <a:noAutofit/>
          </a:bodyPr>
          <a:lstStyle/>
          <a:p>
            <a:pPr>
              <a:lnSpc>
                <a:spcPct val="90000"/>
              </a:lnSpc>
              <a:spcAft>
                <a:spcPts val="225"/>
              </a:spcAft>
            </a:pPr>
            <a:r>
              <a:rPr lang="en-US" sz="1000" dirty="0">
                <a:latin typeface="+mj-lt"/>
              </a:rPr>
              <a:t>Additional Study Identifiers: APGOT-Ov10, LACOG-0223, and ANZGOG-2221/2023.</a:t>
            </a:r>
            <a:br>
              <a:rPr lang="en-US" sz="1000" dirty="0">
                <a:latin typeface="+mj-lt"/>
              </a:rPr>
            </a:br>
            <a:r>
              <a:rPr lang="en-US" sz="1000" dirty="0">
                <a:latin typeface="+mj-lt"/>
              </a:rPr>
              <a:t>CA, cancer antigen; CBR, clinical benefit rate; </a:t>
            </a:r>
            <a:r>
              <a:rPr lang="en-US" sz="1000" dirty="0" err="1">
                <a:latin typeface="+mj-lt"/>
              </a:rPr>
              <a:t>DoR</a:t>
            </a:r>
            <a:r>
              <a:rPr lang="en-US" sz="1000" dirty="0">
                <a:latin typeface="+mj-lt"/>
              </a:rPr>
              <a:t>, duration of response; ECOG, Eastern Cooperative Oncology Group; GCIG, Gynecologic Cancer Intergroup; IV, intravenous; ORR, objective response rate; PFS, progression-free survival; PO, by mouth; RECIST, Response Evaluation Criteria in Solid Tumors.</a:t>
            </a:r>
          </a:p>
        </p:txBody>
      </p:sp>
      <p:grpSp>
        <p:nvGrpSpPr>
          <p:cNvPr id="2" name="Group 1">
            <a:extLst>
              <a:ext uri="{FF2B5EF4-FFF2-40B4-BE49-F238E27FC236}">
                <a16:creationId xmlns:a16="http://schemas.microsoft.com/office/drawing/2014/main" id="{95B2D959-D09B-EE52-470B-34B510192727}"/>
              </a:ext>
            </a:extLst>
          </p:cNvPr>
          <p:cNvGrpSpPr/>
          <p:nvPr/>
        </p:nvGrpSpPr>
        <p:grpSpPr>
          <a:xfrm>
            <a:off x="93817" y="1321011"/>
            <a:ext cx="11695328" cy="4215977"/>
            <a:chOff x="1759357" y="2026249"/>
            <a:chExt cx="8756833" cy="3156697"/>
          </a:xfrm>
        </p:grpSpPr>
        <p:grpSp>
          <p:nvGrpSpPr>
            <p:cNvPr id="192" name="Group 191">
              <a:extLst>
                <a:ext uri="{FF2B5EF4-FFF2-40B4-BE49-F238E27FC236}">
                  <a16:creationId xmlns:a16="http://schemas.microsoft.com/office/drawing/2014/main" id="{7E3AF3A2-E96A-0E54-0811-D4277637CD89}"/>
                </a:ext>
              </a:extLst>
            </p:cNvPr>
            <p:cNvGrpSpPr/>
            <p:nvPr/>
          </p:nvGrpSpPr>
          <p:grpSpPr>
            <a:xfrm>
              <a:off x="3721818" y="2084629"/>
              <a:ext cx="4483835" cy="1693577"/>
              <a:chOff x="3169070" y="2431226"/>
              <a:chExt cx="5978446" cy="2258102"/>
            </a:xfrm>
          </p:grpSpPr>
          <p:grpSp>
            <p:nvGrpSpPr>
              <p:cNvPr id="71" name="object 35">
                <a:extLst>
                  <a:ext uri="{FF2B5EF4-FFF2-40B4-BE49-F238E27FC236}">
                    <a16:creationId xmlns:a16="http://schemas.microsoft.com/office/drawing/2014/main" id="{EDC098CB-6477-AD17-ECD3-5229BE75F9B3}"/>
                  </a:ext>
                </a:extLst>
              </p:cNvPr>
              <p:cNvGrpSpPr/>
              <p:nvPr/>
            </p:nvGrpSpPr>
            <p:grpSpPr>
              <a:xfrm>
                <a:off x="4582444" y="2530471"/>
                <a:ext cx="173643" cy="71976"/>
                <a:chOff x="5779057" y="4724446"/>
                <a:chExt cx="490220" cy="203200"/>
              </a:xfrm>
            </p:grpSpPr>
            <p:pic>
              <p:nvPicPr>
                <p:cNvPr id="72" name="object 36">
                  <a:extLst>
                    <a:ext uri="{FF2B5EF4-FFF2-40B4-BE49-F238E27FC236}">
                      <a16:creationId xmlns:a16="http://schemas.microsoft.com/office/drawing/2014/main" id="{760F1EAD-3E8D-6C78-E5F3-36FBEDFDA0C8}"/>
                    </a:ext>
                  </a:extLst>
                </p:cNvPr>
                <p:cNvPicPr/>
                <p:nvPr/>
              </p:nvPicPr>
              <p:blipFill>
                <a:blip r:embed="rId3" cstate="print"/>
                <a:stretch>
                  <a:fillRect/>
                </a:stretch>
              </p:blipFill>
              <p:spPr>
                <a:xfrm>
                  <a:off x="5779057" y="4724446"/>
                  <a:ext cx="234615" cy="203192"/>
                </a:xfrm>
                <a:prstGeom prst="rect">
                  <a:avLst/>
                </a:prstGeom>
              </p:spPr>
            </p:pic>
            <p:pic>
              <p:nvPicPr>
                <p:cNvPr id="73" name="object 37">
                  <a:extLst>
                    <a:ext uri="{FF2B5EF4-FFF2-40B4-BE49-F238E27FC236}">
                      <a16:creationId xmlns:a16="http://schemas.microsoft.com/office/drawing/2014/main" id="{81E3FE69-AE58-2D2F-6133-18E6413D42FA}"/>
                    </a:ext>
                  </a:extLst>
                </p:cNvPr>
                <p:cNvPicPr/>
                <p:nvPr/>
              </p:nvPicPr>
              <p:blipFill>
                <a:blip r:embed="rId4" cstate="print"/>
                <a:stretch>
                  <a:fillRect/>
                </a:stretch>
              </p:blipFill>
              <p:spPr>
                <a:xfrm>
                  <a:off x="6034353" y="4724446"/>
                  <a:ext cx="234615" cy="203192"/>
                </a:xfrm>
                <a:prstGeom prst="rect">
                  <a:avLst/>
                </a:prstGeom>
              </p:spPr>
            </p:pic>
          </p:grpSp>
          <p:grpSp>
            <p:nvGrpSpPr>
              <p:cNvPr id="74" name="object 38">
                <a:extLst>
                  <a:ext uri="{FF2B5EF4-FFF2-40B4-BE49-F238E27FC236}">
                    <a16:creationId xmlns:a16="http://schemas.microsoft.com/office/drawing/2014/main" id="{4EE7C75F-6A3D-DFCC-0E38-9B7BE47C087C}"/>
                  </a:ext>
                </a:extLst>
              </p:cNvPr>
              <p:cNvGrpSpPr/>
              <p:nvPr/>
            </p:nvGrpSpPr>
            <p:grpSpPr>
              <a:xfrm>
                <a:off x="5125021" y="2530471"/>
                <a:ext cx="261589" cy="71976"/>
                <a:chOff x="7310831" y="4724446"/>
                <a:chExt cx="738505" cy="203200"/>
              </a:xfrm>
            </p:grpSpPr>
            <p:pic>
              <p:nvPicPr>
                <p:cNvPr id="75" name="object 39">
                  <a:extLst>
                    <a:ext uri="{FF2B5EF4-FFF2-40B4-BE49-F238E27FC236}">
                      <a16:creationId xmlns:a16="http://schemas.microsoft.com/office/drawing/2014/main" id="{895B3033-86C5-3F35-CE3A-5617872971BB}"/>
                    </a:ext>
                  </a:extLst>
                </p:cNvPr>
                <p:cNvPicPr/>
                <p:nvPr/>
              </p:nvPicPr>
              <p:blipFill>
                <a:blip r:embed="rId5" cstate="print"/>
                <a:stretch>
                  <a:fillRect/>
                </a:stretch>
              </p:blipFill>
              <p:spPr>
                <a:xfrm>
                  <a:off x="7310831" y="4724446"/>
                  <a:ext cx="483059" cy="203192"/>
                </a:xfrm>
                <a:prstGeom prst="rect">
                  <a:avLst/>
                </a:prstGeom>
              </p:spPr>
            </p:pic>
            <p:pic>
              <p:nvPicPr>
                <p:cNvPr id="77" name="object 40">
                  <a:extLst>
                    <a:ext uri="{FF2B5EF4-FFF2-40B4-BE49-F238E27FC236}">
                      <a16:creationId xmlns:a16="http://schemas.microsoft.com/office/drawing/2014/main" id="{7216AC77-C914-13B6-F040-E7D4660523B4}"/>
                    </a:ext>
                  </a:extLst>
                </p:cNvPr>
                <p:cNvPicPr/>
                <p:nvPr/>
              </p:nvPicPr>
              <p:blipFill>
                <a:blip r:embed="rId4" cstate="print"/>
                <a:stretch>
                  <a:fillRect/>
                </a:stretch>
              </p:blipFill>
              <p:spPr>
                <a:xfrm>
                  <a:off x="7814570" y="4724446"/>
                  <a:ext cx="234615" cy="203192"/>
                </a:xfrm>
                <a:prstGeom prst="rect">
                  <a:avLst/>
                </a:prstGeom>
              </p:spPr>
            </p:pic>
          </p:grpSp>
          <p:grpSp>
            <p:nvGrpSpPr>
              <p:cNvPr id="78" name="object 41">
                <a:extLst>
                  <a:ext uri="{FF2B5EF4-FFF2-40B4-BE49-F238E27FC236}">
                    <a16:creationId xmlns:a16="http://schemas.microsoft.com/office/drawing/2014/main" id="{C7D050F5-DBF1-EC72-4B81-9FFFA6FE47C6}"/>
                  </a:ext>
                </a:extLst>
              </p:cNvPr>
              <p:cNvGrpSpPr/>
              <p:nvPr/>
            </p:nvGrpSpPr>
            <p:grpSpPr>
              <a:xfrm>
                <a:off x="5755597" y="2530471"/>
                <a:ext cx="259340" cy="71976"/>
                <a:chOff x="9091041" y="4724446"/>
                <a:chExt cx="732155" cy="203200"/>
              </a:xfrm>
            </p:grpSpPr>
            <p:pic>
              <p:nvPicPr>
                <p:cNvPr id="79" name="object 42">
                  <a:extLst>
                    <a:ext uri="{FF2B5EF4-FFF2-40B4-BE49-F238E27FC236}">
                      <a16:creationId xmlns:a16="http://schemas.microsoft.com/office/drawing/2014/main" id="{CE46E1EF-C305-A66E-DB97-AD6BBBEE08C6}"/>
                    </a:ext>
                  </a:extLst>
                </p:cNvPr>
                <p:cNvPicPr/>
                <p:nvPr/>
              </p:nvPicPr>
              <p:blipFill>
                <a:blip r:embed="rId6" cstate="print"/>
                <a:stretch>
                  <a:fillRect/>
                </a:stretch>
              </p:blipFill>
              <p:spPr>
                <a:xfrm>
                  <a:off x="9091041" y="4724446"/>
                  <a:ext cx="476283" cy="203192"/>
                </a:xfrm>
                <a:prstGeom prst="rect">
                  <a:avLst/>
                </a:prstGeom>
              </p:spPr>
            </p:pic>
            <p:pic>
              <p:nvPicPr>
                <p:cNvPr id="80" name="object 43">
                  <a:extLst>
                    <a:ext uri="{FF2B5EF4-FFF2-40B4-BE49-F238E27FC236}">
                      <a16:creationId xmlns:a16="http://schemas.microsoft.com/office/drawing/2014/main" id="{BD7CBF9B-6144-FE02-FCE1-2A91C23D2D1C}"/>
                    </a:ext>
                  </a:extLst>
                </p:cNvPr>
                <p:cNvPicPr/>
                <p:nvPr/>
              </p:nvPicPr>
              <p:blipFill>
                <a:blip r:embed="rId4" cstate="print"/>
                <a:stretch>
                  <a:fillRect/>
                </a:stretch>
              </p:blipFill>
              <p:spPr>
                <a:xfrm>
                  <a:off x="9588003" y="4724446"/>
                  <a:ext cx="234615" cy="203192"/>
                </a:xfrm>
                <a:prstGeom prst="rect">
                  <a:avLst/>
                </a:prstGeom>
              </p:spPr>
            </p:pic>
          </p:grpSp>
          <p:pic>
            <p:nvPicPr>
              <p:cNvPr id="81" name="object 44">
                <a:extLst>
                  <a:ext uri="{FF2B5EF4-FFF2-40B4-BE49-F238E27FC236}">
                    <a16:creationId xmlns:a16="http://schemas.microsoft.com/office/drawing/2014/main" id="{6CA7EB71-6096-19D3-A70B-58122E190512}"/>
                  </a:ext>
                </a:extLst>
              </p:cNvPr>
              <p:cNvPicPr/>
              <p:nvPr/>
            </p:nvPicPr>
            <p:blipFill>
              <a:blip r:embed="rId4" cstate="print"/>
              <a:stretch>
                <a:fillRect/>
              </a:stretch>
            </p:blipFill>
            <p:spPr>
              <a:xfrm>
                <a:off x="6961264" y="2530471"/>
                <a:ext cx="83106" cy="71974"/>
              </a:xfrm>
              <a:prstGeom prst="rect">
                <a:avLst/>
              </a:prstGeom>
            </p:spPr>
          </p:pic>
          <p:grpSp>
            <p:nvGrpSpPr>
              <p:cNvPr id="82" name="object 45">
                <a:extLst>
                  <a:ext uri="{FF2B5EF4-FFF2-40B4-BE49-F238E27FC236}">
                    <a16:creationId xmlns:a16="http://schemas.microsoft.com/office/drawing/2014/main" id="{3183127D-8A68-2813-D97A-3E4E441C90BA}"/>
                  </a:ext>
                </a:extLst>
              </p:cNvPr>
              <p:cNvGrpSpPr/>
              <p:nvPr/>
            </p:nvGrpSpPr>
            <p:grpSpPr>
              <a:xfrm>
                <a:off x="4561525" y="2698288"/>
                <a:ext cx="2488808" cy="131582"/>
                <a:chOff x="5719999" y="5198217"/>
                <a:chExt cx="7026275" cy="371475"/>
              </a:xfrm>
            </p:grpSpPr>
            <p:sp>
              <p:nvSpPr>
                <p:cNvPr id="83" name="object 46">
                  <a:extLst>
                    <a:ext uri="{FF2B5EF4-FFF2-40B4-BE49-F238E27FC236}">
                      <a16:creationId xmlns:a16="http://schemas.microsoft.com/office/drawing/2014/main" id="{79DD4B20-7A87-0E95-C432-A490CE1764F7}"/>
                    </a:ext>
                  </a:extLst>
                </p:cNvPr>
                <p:cNvSpPr/>
                <p:nvPr/>
              </p:nvSpPr>
              <p:spPr>
                <a:xfrm>
                  <a:off x="7480451" y="5206154"/>
                  <a:ext cx="0" cy="355600"/>
                </a:xfrm>
                <a:custGeom>
                  <a:avLst/>
                  <a:gdLst/>
                  <a:ahLst/>
                  <a:cxnLst/>
                  <a:rect l="l" t="t" r="r" b="b"/>
                  <a:pathLst>
                    <a:path h="355600">
                      <a:moveTo>
                        <a:pt x="0" y="0"/>
                      </a:moveTo>
                      <a:lnTo>
                        <a:pt x="0" y="355580"/>
                      </a:lnTo>
                    </a:path>
                  </a:pathLst>
                </a:custGeom>
                <a:ln w="15512">
                  <a:solidFill>
                    <a:srgbClr val="221E1F"/>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372"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sp>
              <p:nvSpPr>
                <p:cNvPr id="84" name="object 47">
                  <a:extLst>
                    <a:ext uri="{FF2B5EF4-FFF2-40B4-BE49-F238E27FC236}">
                      <a16:creationId xmlns:a16="http://schemas.microsoft.com/office/drawing/2014/main" id="{45B12B0F-41AC-C2B5-4A11-864B4B612173}"/>
                    </a:ext>
                  </a:extLst>
                </p:cNvPr>
                <p:cNvSpPr/>
                <p:nvPr/>
              </p:nvSpPr>
              <p:spPr>
                <a:xfrm>
                  <a:off x="9232962" y="5206154"/>
                  <a:ext cx="0" cy="355600"/>
                </a:xfrm>
                <a:custGeom>
                  <a:avLst/>
                  <a:gdLst/>
                  <a:ahLst/>
                  <a:cxnLst/>
                  <a:rect l="l" t="t" r="r" b="b"/>
                  <a:pathLst>
                    <a:path h="355600">
                      <a:moveTo>
                        <a:pt x="0" y="0"/>
                      </a:moveTo>
                      <a:lnTo>
                        <a:pt x="0" y="355580"/>
                      </a:lnTo>
                    </a:path>
                  </a:pathLst>
                </a:custGeom>
                <a:ln w="15512">
                  <a:solidFill>
                    <a:srgbClr val="221E1F"/>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372"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sp>
              <p:nvSpPr>
                <p:cNvPr id="85" name="object 48">
                  <a:extLst>
                    <a:ext uri="{FF2B5EF4-FFF2-40B4-BE49-F238E27FC236}">
                      <a16:creationId xmlns:a16="http://schemas.microsoft.com/office/drawing/2014/main" id="{8F260E2A-4630-4220-392B-5EC1DAB3271A}"/>
                    </a:ext>
                  </a:extLst>
                </p:cNvPr>
                <p:cNvSpPr/>
                <p:nvPr/>
              </p:nvSpPr>
              <p:spPr>
                <a:xfrm>
                  <a:off x="5727936" y="5423075"/>
                  <a:ext cx="7010400" cy="0"/>
                </a:xfrm>
                <a:custGeom>
                  <a:avLst/>
                  <a:gdLst/>
                  <a:ahLst/>
                  <a:cxnLst/>
                  <a:rect l="l" t="t" r="r" b="b"/>
                  <a:pathLst>
                    <a:path w="7010400">
                      <a:moveTo>
                        <a:pt x="7010048" y="0"/>
                      </a:moveTo>
                      <a:lnTo>
                        <a:pt x="0" y="0"/>
                      </a:lnTo>
                    </a:path>
                  </a:pathLst>
                </a:custGeom>
                <a:ln w="15512">
                  <a:solidFill>
                    <a:srgbClr val="221E1F"/>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372"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grpSp>
          <p:sp>
            <p:nvSpPr>
              <p:cNvPr id="86" name="object 49">
                <a:extLst>
                  <a:ext uri="{FF2B5EF4-FFF2-40B4-BE49-F238E27FC236}">
                    <a16:creationId xmlns:a16="http://schemas.microsoft.com/office/drawing/2014/main" id="{1E7054AB-5209-B2BD-DAD4-69A02E69D64D}"/>
                  </a:ext>
                </a:extLst>
              </p:cNvPr>
              <p:cNvSpPr txBox="1"/>
              <p:nvPr/>
            </p:nvSpPr>
            <p:spPr>
              <a:xfrm>
                <a:off x="5196872" y="2823407"/>
                <a:ext cx="62755" cy="116595"/>
              </a:xfrm>
              <a:prstGeom prst="rect">
                <a:avLst/>
              </a:prstGeom>
            </p:spPr>
            <p:txBody>
              <a:bodyPr vert="horz" wrap="square" lIns="0" tIns="3542" rIns="0" bIns="0" rtlCol="0">
                <a:spAutoFit/>
              </a:bodyPr>
              <a:lstStyle/>
              <a:p>
                <a:pPr marL="3374" marR="0" lvl="0" indent="0" algn="l" defTabSz="685800" rtl="0" eaLnBrk="1" fontAlgn="auto" latinLnBrk="0" hangingPunct="1">
                  <a:lnSpc>
                    <a:spcPct val="100000"/>
                  </a:lnSpc>
                  <a:spcBef>
                    <a:spcPts val="28"/>
                  </a:spcBef>
                  <a:spcAft>
                    <a:spcPts val="0"/>
                  </a:spcAft>
                  <a:buClr>
                    <a:srgbClr val="000000"/>
                  </a:buClr>
                  <a:buSzTx/>
                  <a:buFontTx/>
                  <a:buNone/>
                  <a:tabLst/>
                  <a:defRPr/>
                </a:pPr>
                <a:r>
                  <a:rPr kumimoji="0" sz="545" b="0" i="0" u="none" strike="noStrike" kern="0" cap="none" spc="-14"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8</a:t>
                </a:r>
                <a:endParaRPr kumimoji="0" sz="545"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sp>
            <p:nvSpPr>
              <p:cNvPr id="87" name="object 50">
                <a:extLst>
                  <a:ext uri="{FF2B5EF4-FFF2-40B4-BE49-F238E27FC236}">
                    <a16:creationId xmlns:a16="http://schemas.microsoft.com/office/drawing/2014/main" id="{2BD018AB-408E-E437-17FC-3290EB22106D}"/>
                  </a:ext>
                </a:extLst>
              </p:cNvPr>
              <p:cNvSpPr txBox="1"/>
              <p:nvPr/>
            </p:nvSpPr>
            <p:spPr>
              <a:xfrm>
                <a:off x="5816132" y="2823407"/>
                <a:ext cx="116512" cy="116595"/>
              </a:xfrm>
              <a:prstGeom prst="rect">
                <a:avLst/>
              </a:prstGeom>
            </p:spPr>
            <p:txBody>
              <a:bodyPr vert="horz" wrap="square" lIns="0" tIns="3542" rIns="0" bIns="0" rtlCol="0">
                <a:spAutoFit/>
              </a:bodyPr>
              <a:lstStyle/>
              <a:p>
                <a:pPr marL="3374" marR="0" lvl="0" indent="0" algn="l" defTabSz="685800" rtl="0" eaLnBrk="1" fontAlgn="auto" latinLnBrk="0" hangingPunct="1">
                  <a:lnSpc>
                    <a:spcPct val="100000"/>
                  </a:lnSpc>
                  <a:spcBef>
                    <a:spcPts val="28"/>
                  </a:spcBef>
                  <a:spcAft>
                    <a:spcPts val="0"/>
                  </a:spcAft>
                  <a:buClr>
                    <a:srgbClr val="000000"/>
                  </a:buClr>
                  <a:buSzTx/>
                  <a:buFontTx/>
                  <a:buNone/>
                  <a:tabLst/>
                  <a:defRPr/>
                </a:pPr>
                <a:r>
                  <a:rPr kumimoji="0" sz="545" b="0" i="0" u="none" strike="noStrike" kern="0" cap="none" spc="-21"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15</a:t>
                </a:r>
                <a:endParaRPr kumimoji="0" sz="545"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sp>
            <p:nvSpPr>
              <p:cNvPr id="88" name="object 51">
                <a:extLst>
                  <a:ext uri="{FF2B5EF4-FFF2-40B4-BE49-F238E27FC236}">
                    <a16:creationId xmlns:a16="http://schemas.microsoft.com/office/drawing/2014/main" id="{70EE5CCD-E1F5-44DB-87DB-09361CF75B98}"/>
                  </a:ext>
                </a:extLst>
              </p:cNvPr>
              <p:cNvSpPr txBox="1"/>
              <p:nvPr/>
            </p:nvSpPr>
            <p:spPr>
              <a:xfrm>
                <a:off x="6931726" y="2823407"/>
                <a:ext cx="116512" cy="116595"/>
              </a:xfrm>
              <a:prstGeom prst="rect">
                <a:avLst/>
              </a:prstGeom>
            </p:spPr>
            <p:txBody>
              <a:bodyPr vert="horz" wrap="square" lIns="0" tIns="3542" rIns="0" bIns="0" rtlCol="0">
                <a:spAutoFit/>
              </a:bodyPr>
              <a:lstStyle/>
              <a:p>
                <a:pPr marL="3374" marR="0" lvl="0" indent="0" algn="l" defTabSz="685800" rtl="0" eaLnBrk="1" fontAlgn="auto" latinLnBrk="0" hangingPunct="1">
                  <a:lnSpc>
                    <a:spcPct val="100000"/>
                  </a:lnSpc>
                  <a:spcBef>
                    <a:spcPts val="28"/>
                  </a:spcBef>
                  <a:spcAft>
                    <a:spcPts val="0"/>
                  </a:spcAft>
                  <a:buClr>
                    <a:srgbClr val="000000"/>
                  </a:buClr>
                  <a:buSzTx/>
                  <a:buFontTx/>
                  <a:buNone/>
                  <a:tabLst/>
                  <a:defRPr/>
                </a:pPr>
                <a:r>
                  <a:rPr kumimoji="0" sz="545" b="0" i="0" u="none" strike="noStrike" kern="0" cap="none" spc="-21"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28</a:t>
                </a:r>
                <a:endParaRPr kumimoji="0" sz="545"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sp>
            <p:nvSpPr>
              <p:cNvPr id="89" name="object 52">
                <a:extLst>
                  <a:ext uri="{FF2B5EF4-FFF2-40B4-BE49-F238E27FC236}">
                    <a16:creationId xmlns:a16="http://schemas.microsoft.com/office/drawing/2014/main" id="{3D3D4C5B-580C-1C7E-6949-A97CA60CE048}"/>
                  </a:ext>
                </a:extLst>
              </p:cNvPr>
              <p:cNvSpPr/>
              <p:nvPr/>
            </p:nvSpPr>
            <p:spPr>
              <a:xfrm>
                <a:off x="4587727" y="2678097"/>
                <a:ext cx="71976" cy="71976"/>
              </a:xfrm>
              <a:custGeom>
                <a:avLst/>
                <a:gdLst/>
                <a:ahLst/>
                <a:cxnLst/>
                <a:rect l="l" t="t" r="r" b="b"/>
                <a:pathLst>
                  <a:path w="203200" h="203200">
                    <a:moveTo>
                      <a:pt x="203192" y="0"/>
                    </a:moveTo>
                    <a:lnTo>
                      <a:pt x="0" y="0"/>
                    </a:lnTo>
                    <a:lnTo>
                      <a:pt x="0" y="203192"/>
                    </a:lnTo>
                    <a:lnTo>
                      <a:pt x="203192" y="203192"/>
                    </a:lnTo>
                    <a:lnTo>
                      <a:pt x="203192" y="0"/>
                    </a:lnTo>
                    <a:close/>
                  </a:path>
                </a:pathLst>
              </a:custGeom>
              <a:solidFill>
                <a:srgbClr val="8C3177"/>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372"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sp>
            <p:nvSpPr>
              <p:cNvPr id="90" name="object 53">
                <a:extLst>
                  <a:ext uri="{FF2B5EF4-FFF2-40B4-BE49-F238E27FC236}">
                    <a16:creationId xmlns:a16="http://schemas.microsoft.com/office/drawing/2014/main" id="{1D311382-7FEF-8A14-D269-9F10E0E50A9E}"/>
                  </a:ext>
                </a:extLst>
              </p:cNvPr>
              <p:cNvSpPr/>
              <p:nvPr/>
            </p:nvSpPr>
            <p:spPr>
              <a:xfrm>
                <a:off x="5212908" y="2678097"/>
                <a:ext cx="71976" cy="71976"/>
              </a:xfrm>
              <a:custGeom>
                <a:avLst/>
                <a:gdLst/>
                <a:ahLst/>
                <a:cxnLst/>
                <a:rect l="l" t="t" r="r" b="b"/>
                <a:pathLst>
                  <a:path w="203200" h="203200">
                    <a:moveTo>
                      <a:pt x="203192" y="0"/>
                    </a:moveTo>
                    <a:lnTo>
                      <a:pt x="0" y="0"/>
                    </a:lnTo>
                    <a:lnTo>
                      <a:pt x="0" y="203192"/>
                    </a:lnTo>
                    <a:lnTo>
                      <a:pt x="203192" y="203192"/>
                    </a:lnTo>
                    <a:lnTo>
                      <a:pt x="203192" y="0"/>
                    </a:lnTo>
                    <a:close/>
                  </a:path>
                </a:pathLst>
              </a:custGeom>
              <a:solidFill>
                <a:srgbClr val="8C3177"/>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372"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sp>
            <p:nvSpPr>
              <p:cNvPr id="91" name="object 54">
                <a:extLst>
                  <a:ext uri="{FF2B5EF4-FFF2-40B4-BE49-F238E27FC236}">
                    <a16:creationId xmlns:a16="http://schemas.microsoft.com/office/drawing/2014/main" id="{69F86D6F-99A6-7240-DEF9-3F9BCF7DB052}"/>
                  </a:ext>
                </a:extLst>
              </p:cNvPr>
              <p:cNvSpPr/>
              <p:nvPr/>
            </p:nvSpPr>
            <p:spPr>
              <a:xfrm>
                <a:off x="5834645" y="2678097"/>
                <a:ext cx="71976" cy="71976"/>
              </a:xfrm>
              <a:custGeom>
                <a:avLst/>
                <a:gdLst/>
                <a:ahLst/>
                <a:cxnLst/>
                <a:rect l="l" t="t" r="r" b="b"/>
                <a:pathLst>
                  <a:path w="203200" h="203200">
                    <a:moveTo>
                      <a:pt x="203192" y="0"/>
                    </a:moveTo>
                    <a:lnTo>
                      <a:pt x="0" y="0"/>
                    </a:lnTo>
                    <a:lnTo>
                      <a:pt x="0" y="203192"/>
                    </a:lnTo>
                    <a:lnTo>
                      <a:pt x="203192" y="203192"/>
                    </a:lnTo>
                    <a:lnTo>
                      <a:pt x="203192" y="0"/>
                    </a:lnTo>
                    <a:close/>
                  </a:path>
                </a:pathLst>
              </a:custGeom>
              <a:solidFill>
                <a:srgbClr val="8C3177"/>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372"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grpSp>
            <p:nvGrpSpPr>
              <p:cNvPr id="92" name="object 55">
                <a:extLst>
                  <a:ext uri="{FF2B5EF4-FFF2-40B4-BE49-F238E27FC236}">
                    <a16:creationId xmlns:a16="http://schemas.microsoft.com/office/drawing/2014/main" id="{25FAB923-A17A-F77B-A986-1F3DC80AF700}"/>
                  </a:ext>
                </a:extLst>
              </p:cNvPr>
              <p:cNvGrpSpPr/>
              <p:nvPr/>
            </p:nvGrpSpPr>
            <p:grpSpPr>
              <a:xfrm>
                <a:off x="4562594" y="2710272"/>
                <a:ext cx="2487684" cy="125959"/>
                <a:chOff x="5723019" y="5232050"/>
                <a:chExt cx="7023100" cy="355600"/>
              </a:xfrm>
            </p:grpSpPr>
            <p:sp>
              <p:nvSpPr>
                <p:cNvPr id="93" name="object 56">
                  <a:extLst>
                    <a:ext uri="{FF2B5EF4-FFF2-40B4-BE49-F238E27FC236}">
                      <a16:creationId xmlns:a16="http://schemas.microsoft.com/office/drawing/2014/main" id="{AA88D6A2-2C17-1FA9-FEC0-28F630DBB4C5}"/>
                    </a:ext>
                  </a:extLst>
                </p:cNvPr>
                <p:cNvSpPr/>
                <p:nvPr/>
              </p:nvSpPr>
              <p:spPr>
                <a:xfrm>
                  <a:off x="5730775" y="5232059"/>
                  <a:ext cx="0" cy="355600"/>
                </a:xfrm>
                <a:custGeom>
                  <a:avLst/>
                  <a:gdLst/>
                  <a:ahLst/>
                  <a:cxnLst/>
                  <a:rect l="l" t="t" r="r" b="b"/>
                  <a:pathLst>
                    <a:path h="355600">
                      <a:moveTo>
                        <a:pt x="0" y="0"/>
                      </a:moveTo>
                      <a:lnTo>
                        <a:pt x="0" y="355580"/>
                      </a:lnTo>
                    </a:path>
                  </a:pathLst>
                </a:custGeom>
                <a:ln w="15512">
                  <a:solidFill>
                    <a:srgbClr val="221E1F"/>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372"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sp>
              <p:nvSpPr>
                <p:cNvPr id="97" name="object 57">
                  <a:extLst>
                    <a:ext uri="{FF2B5EF4-FFF2-40B4-BE49-F238E27FC236}">
                      <a16:creationId xmlns:a16="http://schemas.microsoft.com/office/drawing/2014/main" id="{2068C320-CCBF-4B47-BA83-7C579C05B03F}"/>
                    </a:ext>
                  </a:extLst>
                </p:cNvPr>
                <p:cNvSpPr/>
                <p:nvPr/>
              </p:nvSpPr>
              <p:spPr>
                <a:xfrm>
                  <a:off x="12737984" y="5232050"/>
                  <a:ext cx="0" cy="355600"/>
                </a:xfrm>
                <a:custGeom>
                  <a:avLst/>
                  <a:gdLst/>
                  <a:ahLst/>
                  <a:cxnLst/>
                  <a:rect l="l" t="t" r="r" b="b"/>
                  <a:pathLst>
                    <a:path h="355600">
                      <a:moveTo>
                        <a:pt x="0" y="0"/>
                      </a:moveTo>
                      <a:lnTo>
                        <a:pt x="0" y="355580"/>
                      </a:lnTo>
                    </a:path>
                  </a:pathLst>
                </a:custGeom>
                <a:ln w="15512">
                  <a:solidFill>
                    <a:srgbClr val="221E1F"/>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372"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grpSp>
          <p:sp>
            <p:nvSpPr>
              <p:cNvPr id="99" name="object 58">
                <a:extLst>
                  <a:ext uri="{FF2B5EF4-FFF2-40B4-BE49-F238E27FC236}">
                    <a16:creationId xmlns:a16="http://schemas.microsoft.com/office/drawing/2014/main" id="{1CA31BF0-17BE-D633-B44E-AACF3E8050EE}"/>
                  </a:ext>
                </a:extLst>
              </p:cNvPr>
              <p:cNvSpPr txBox="1"/>
              <p:nvPr/>
            </p:nvSpPr>
            <p:spPr>
              <a:xfrm>
                <a:off x="4278941" y="2823407"/>
                <a:ext cx="361681" cy="116595"/>
              </a:xfrm>
              <a:prstGeom prst="rect">
                <a:avLst/>
              </a:prstGeom>
            </p:spPr>
            <p:txBody>
              <a:bodyPr vert="horz" wrap="square" lIns="0" tIns="3542" rIns="0" bIns="0" rtlCol="0">
                <a:spAutoFit/>
              </a:bodyPr>
              <a:lstStyle/>
              <a:p>
                <a:pPr marL="3374" marR="0" lvl="0" indent="0" algn="l" defTabSz="685800" rtl="0" eaLnBrk="1" fontAlgn="auto" latinLnBrk="0" hangingPunct="1">
                  <a:lnSpc>
                    <a:spcPct val="100000"/>
                  </a:lnSpc>
                  <a:spcBef>
                    <a:spcPts val="28"/>
                  </a:spcBef>
                  <a:spcAft>
                    <a:spcPts val="0"/>
                  </a:spcAft>
                  <a:buClr>
                    <a:srgbClr val="000000"/>
                  </a:buClr>
                  <a:buSzTx/>
                  <a:buFontTx/>
                  <a:buNone/>
                  <a:tabLst>
                    <a:tab pos="227560" algn="l"/>
                  </a:tabLst>
                  <a:defRPr/>
                </a:pPr>
                <a:r>
                  <a:rPr kumimoji="0" sz="545" b="0" i="0" u="none" strike="noStrike" kern="0" cap="none" spc="-7"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DAY</a:t>
                </a:r>
                <a:r>
                  <a:rPr kumimoji="0" sz="545"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	</a:t>
                </a:r>
                <a:r>
                  <a:rPr kumimoji="0" sz="545" b="0" i="0" u="none" strike="noStrike" kern="0" cap="none" spc="-14"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1</a:t>
                </a:r>
                <a:endParaRPr kumimoji="0" sz="545"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sp>
            <p:nvSpPr>
              <p:cNvPr id="100" name="object 59">
                <a:extLst>
                  <a:ext uri="{FF2B5EF4-FFF2-40B4-BE49-F238E27FC236}">
                    <a16:creationId xmlns:a16="http://schemas.microsoft.com/office/drawing/2014/main" id="{74D03EB3-3761-9B28-4661-4951580679E1}"/>
                  </a:ext>
                </a:extLst>
              </p:cNvPr>
              <p:cNvSpPr txBox="1"/>
              <p:nvPr/>
            </p:nvSpPr>
            <p:spPr>
              <a:xfrm>
                <a:off x="7524590" y="2431226"/>
                <a:ext cx="1561965" cy="353947"/>
              </a:xfrm>
              <a:prstGeom prst="rect">
                <a:avLst/>
              </a:prstGeom>
            </p:spPr>
            <p:txBody>
              <a:bodyPr vert="horz" wrap="square" lIns="0" tIns="21593" rIns="0" bIns="0" rtlCol="0">
                <a:spAutoFit/>
              </a:bodyPr>
              <a:lstStyle/>
              <a:p>
                <a:pPr marL="10121" marR="0" lvl="0" indent="0" algn="l" defTabSz="685800" rtl="0" eaLnBrk="1" fontAlgn="auto" latinLnBrk="0" hangingPunct="1">
                  <a:lnSpc>
                    <a:spcPct val="100000"/>
                  </a:lnSpc>
                  <a:spcBef>
                    <a:spcPts val="170"/>
                  </a:spcBef>
                  <a:spcAft>
                    <a:spcPts val="0"/>
                  </a:spcAft>
                  <a:buClr>
                    <a:srgbClr val="000000"/>
                  </a:buClr>
                  <a:buSzTx/>
                  <a:buFontTx/>
                  <a:buNone/>
                  <a:tabLst/>
                  <a:defRPr/>
                </a:pPr>
                <a:r>
                  <a:rPr kumimoji="0" lang="en-US" sz="750" b="0" i="0" u="none" strike="noStrike" kern="0" cap="none" spc="-29" normalizeH="0" baseline="0" noProof="0">
                    <a:ln>
                      <a:noFill/>
                    </a:ln>
                    <a:solidFill>
                      <a:srgbClr val="156168"/>
                    </a:solidFill>
                    <a:effectLst/>
                    <a:uLnTx/>
                    <a:uFillTx/>
                    <a:latin typeface="Arial"/>
                    <a:ea typeface="Lato" panose="020F0502020204030203" pitchFamily="34" charset="0"/>
                    <a:cs typeface="Lato" panose="020F0502020204030203" pitchFamily="34" charset="0"/>
                    <a:sym typeface="Lato" panose="020F0502020204030203" pitchFamily="34" charset="0"/>
                  </a:rPr>
                  <a:t>R</a:t>
                </a:r>
                <a:r>
                  <a:rPr kumimoji="0" sz="750" b="0" i="0" u="none" strike="noStrike" kern="0" cap="none" spc="-29" normalizeH="0" baseline="0" noProof="0" err="1">
                    <a:ln>
                      <a:noFill/>
                    </a:ln>
                    <a:solidFill>
                      <a:srgbClr val="156168"/>
                    </a:solidFill>
                    <a:effectLst/>
                    <a:uLnTx/>
                    <a:uFillTx/>
                    <a:latin typeface="Arial"/>
                    <a:ea typeface="Lato" panose="020F0502020204030203" pitchFamily="34" charset="0"/>
                    <a:cs typeface="Lato" panose="020F0502020204030203" pitchFamily="34" charset="0"/>
                    <a:sym typeface="Lato" panose="020F0502020204030203" pitchFamily="34" charset="0"/>
                  </a:rPr>
                  <a:t>elacorilant</a:t>
                </a:r>
                <a:r>
                  <a:rPr kumimoji="0" sz="750" b="0" i="0" u="none" strike="noStrike" kern="0" cap="none" spc="5" normalizeH="0" baseline="0" noProof="0">
                    <a:ln>
                      <a:noFill/>
                    </a:ln>
                    <a:solidFill>
                      <a:srgbClr val="156168"/>
                    </a:solidFill>
                    <a:effectLst/>
                    <a:uLnTx/>
                    <a:uFillTx/>
                    <a:latin typeface="Arial"/>
                    <a:ea typeface="Lato" panose="020F0502020204030203" pitchFamily="34" charset="0"/>
                    <a:cs typeface="Lato" panose="020F0502020204030203" pitchFamily="34" charset="0"/>
                    <a:sym typeface="Lato" panose="020F0502020204030203" pitchFamily="34" charset="0"/>
                  </a:rPr>
                  <a:t> </a:t>
                </a:r>
                <a:r>
                  <a:rPr kumimoji="0" sz="750" b="0" i="0" u="none" strike="noStrike" kern="0" cap="none" spc="0" normalizeH="0" baseline="0" noProof="0">
                    <a:ln>
                      <a:noFill/>
                    </a:ln>
                    <a:solidFill>
                      <a:srgbClr val="156168"/>
                    </a:solidFill>
                    <a:effectLst/>
                    <a:uLnTx/>
                    <a:uFillTx/>
                    <a:latin typeface="Arial"/>
                    <a:ea typeface="Lato" panose="020F0502020204030203" pitchFamily="34" charset="0"/>
                    <a:cs typeface="Lato" panose="020F0502020204030203" pitchFamily="34" charset="0"/>
                    <a:sym typeface="Lato" panose="020F0502020204030203" pitchFamily="34" charset="0"/>
                  </a:rPr>
                  <a:t>(150</a:t>
                </a:r>
                <a:r>
                  <a:rPr kumimoji="0" sz="750" b="0" i="0" u="none" strike="noStrike" kern="0" cap="none" spc="-57" normalizeH="0" baseline="0" noProof="0">
                    <a:ln>
                      <a:noFill/>
                    </a:ln>
                    <a:solidFill>
                      <a:srgbClr val="156168"/>
                    </a:solidFill>
                    <a:effectLst/>
                    <a:uLnTx/>
                    <a:uFillTx/>
                    <a:latin typeface="Arial"/>
                    <a:ea typeface="Lato" panose="020F0502020204030203" pitchFamily="34" charset="0"/>
                    <a:cs typeface="Lato" panose="020F0502020204030203" pitchFamily="34" charset="0"/>
                    <a:sym typeface="Lato" panose="020F0502020204030203" pitchFamily="34" charset="0"/>
                  </a:rPr>
                  <a:t> </a:t>
                </a:r>
                <a:r>
                  <a:rPr kumimoji="0" sz="750" b="0" i="0" u="none" strike="noStrike" kern="0" cap="none" spc="-17" normalizeH="0" baseline="0" noProof="0">
                    <a:ln>
                      <a:noFill/>
                    </a:ln>
                    <a:solidFill>
                      <a:srgbClr val="156168"/>
                    </a:solidFill>
                    <a:effectLst/>
                    <a:uLnTx/>
                    <a:uFillTx/>
                    <a:latin typeface="Arial"/>
                    <a:ea typeface="Lato" panose="020F0502020204030203" pitchFamily="34" charset="0"/>
                    <a:cs typeface="Lato" panose="020F0502020204030203" pitchFamily="34" charset="0"/>
                    <a:sym typeface="Lato" panose="020F0502020204030203" pitchFamily="34" charset="0"/>
                  </a:rPr>
                  <a:t>mg</a:t>
                </a:r>
                <a:r>
                  <a:rPr kumimoji="0" lang="en-US" sz="750" b="0" i="0" u="none" strike="noStrike" kern="0" cap="none" spc="-56" normalizeH="0" baseline="0" noProof="0">
                    <a:ln>
                      <a:noFill/>
                    </a:ln>
                    <a:solidFill>
                      <a:srgbClr val="156168"/>
                    </a:solidFill>
                    <a:effectLst/>
                    <a:uLnTx/>
                    <a:uFillTx/>
                    <a:latin typeface="Arial"/>
                    <a:ea typeface="Lato" panose="020F0502020204030203" pitchFamily="34" charset="0"/>
                    <a:cs typeface="Lato" panose="020F0502020204030203" pitchFamily="34" charset="0"/>
                    <a:sym typeface="Lato" panose="020F0502020204030203" pitchFamily="34" charset="0"/>
                  </a:rPr>
                  <a:t>  PO</a:t>
                </a:r>
                <a:r>
                  <a:rPr kumimoji="0" sz="750" b="0" i="0" u="none" strike="noStrike" kern="0" cap="none" spc="-3" normalizeH="0" baseline="0" noProof="0">
                    <a:ln>
                      <a:noFill/>
                    </a:ln>
                    <a:solidFill>
                      <a:srgbClr val="156168"/>
                    </a:solidFill>
                    <a:effectLst/>
                    <a:uLnTx/>
                    <a:uFillTx/>
                    <a:latin typeface="Arial"/>
                    <a:ea typeface="Lato" panose="020F0502020204030203" pitchFamily="34" charset="0"/>
                    <a:cs typeface="Lato" panose="020F0502020204030203" pitchFamily="34" charset="0"/>
                    <a:sym typeface="Lato" panose="020F0502020204030203" pitchFamily="34" charset="0"/>
                  </a:rPr>
                  <a:t>)</a:t>
                </a:r>
                <a:endParaRPr kumimoji="0" sz="750" b="0" i="0" u="none" strike="noStrike" kern="0" cap="none" spc="0" normalizeH="0" baseline="0" noProof="0">
                  <a:ln>
                    <a:noFill/>
                  </a:ln>
                  <a:solidFill>
                    <a:srgbClr val="156168"/>
                  </a:solidFill>
                  <a:effectLst/>
                  <a:uLnTx/>
                  <a:uFillTx/>
                  <a:latin typeface="Arial"/>
                  <a:ea typeface="Lato" panose="020F0502020204030203" pitchFamily="34" charset="0"/>
                  <a:cs typeface="Lato" panose="020F0502020204030203" pitchFamily="34" charset="0"/>
                  <a:sym typeface="Lato" panose="020F0502020204030203" pitchFamily="34" charset="0"/>
                </a:endParaRPr>
              </a:p>
              <a:p>
                <a:pPr marL="10121" marR="0" lvl="0" indent="0" algn="l" defTabSz="685800" rtl="0" eaLnBrk="1" fontAlgn="auto" latinLnBrk="0" hangingPunct="1">
                  <a:lnSpc>
                    <a:spcPct val="100000"/>
                  </a:lnSpc>
                  <a:spcBef>
                    <a:spcPts val="145"/>
                  </a:spcBef>
                  <a:spcAft>
                    <a:spcPts val="0"/>
                  </a:spcAft>
                  <a:buClr>
                    <a:srgbClr val="000000"/>
                  </a:buClr>
                  <a:buSzTx/>
                  <a:buFontTx/>
                  <a:buNone/>
                  <a:tabLst/>
                  <a:defRPr/>
                </a:pPr>
                <a:r>
                  <a:rPr kumimoji="0" lang="en-US" sz="750" b="0" i="0" u="none" strike="noStrike" kern="0" cap="none" spc="-50" normalizeH="0" baseline="0" noProof="0">
                    <a:ln>
                      <a:noFill/>
                    </a:ln>
                    <a:solidFill>
                      <a:srgbClr val="8C3177"/>
                    </a:solidFill>
                    <a:effectLst/>
                    <a:uLnTx/>
                    <a:uFillTx/>
                    <a:latin typeface="Arial"/>
                    <a:ea typeface="Lato" panose="020F0502020204030203" pitchFamily="34" charset="0"/>
                    <a:cs typeface="Lato" panose="020F0502020204030203" pitchFamily="34" charset="0"/>
                    <a:sym typeface="Lato" panose="020F0502020204030203" pitchFamily="34" charset="0"/>
                  </a:rPr>
                  <a:t>N</a:t>
                </a:r>
                <a:r>
                  <a:rPr kumimoji="0" sz="750" b="0" i="0" u="none" strike="noStrike" kern="0" cap="none" spc="-50" normalizeH="0" baseline="0" noProof="0">
                    <a:ln>
                      <a:noFill/>
                    </a:ln>
                    <a:solidFill>
                      <a:srgbClr val="8C3177"/>
                    </a:solidFill>
                    <a:effectLst/>
                    <a:uLnTx/>
                    <a:uFillTx/>
                    <a:latin typeface="Arial"/>
                    <a:ea typeface="Lato" panose="020F0502020204030203" pitchFamily="34" charset="0"/>
                    <a:cs typeface="Lato" panose="020F0502020204030203" pitchFamily="34" charset="0"/>
                    <a:sym typeface="Lato" panose="020F0502020204030203" pitchFamily="34" charset="0"/>
                  </a:rPr>
                  <a:t>ab-</a:t>
                </a:r>
                <a:r>
                  <a:rPr kumimoji="0" sz="750" b="0" i="0" u="none" strike="noStrike" kern="0" cap="none" spc="-41" normalizeH="0" baseline="0" noProof="0">
                    <a:ln>
                      <a:noFill/>
                    </a:ln>
                    <a:solidFill>
                      <a:srgbClr val="8C3177"/>
                    </a:solidFill>
                    <a:effectLst/>
                    <a:uLnTx/>
                    <a:uFillTx/>
                    <a:latin typeface="Arial"/>
                    <a:ea typeface="Lato" panose="020F0502020204030203" pitchFamily="34" charset="0"/>
                    <a:cs typeface="Lato" panose="020F0502020204030203" pitchFamily="34" charset="0"/>
                    <a:sym typeface="Lato" panose="020F0502020204030203" pitchFamily="34" charset="0"/>
                  </a:rPr>
                  <a:t>paclitaxel</a:t>
                </a:r>
                <a:r>
                  <a:rPr kumimoji="0" sz="750" b="0" i="0" u="none" strike="noStrike" kern="0" cap="none" spc="-38" normalizeH="0" baseline="0" noProof="0">
                    <a:ln>
                      <a:noFill/>
                    </a:ln>
                    <a:solidFill>
                      <a:srgbClr val="8C3177"/>
                    </a:solidFill>
                    <a:effectLst/>
                    <a:uLnTx/>
                    <a:uFillTx/>
                    <a:latin typeface="Arial"/>
                    <a:ea typeface="Lato" panose="020F0502020204030203" pitchFamily="34" charset="0"/>
                    <a:cs typeface="Lato" panose="020F0502020204030203" pitchFamily="34" charset="0"/>
                    <a:sym typeface="Lato" panose="020F0502020204030203" pitchFamily="34" charset="0"/>
                  </a:rPr>
                  <a:t> </a:t>
                </a:r>
                <a:r>
                  <a:rPr kumimoji="0" sz="750" b="0" i="0" u="none" strike="noStrike" kern="0" cap="none" spc="-5" normalizeH="0" baseline="0" noProof="0">
                    <a:ln>
                      <a:noFill/>
                    </a:ln>
                    <a:solidFill>
                      <a:srgbClr val="8C3177"/>
                    </a:solidFill>
                    <a:effectLst/>
                    <a:uLnTx/>
                    <a:uFillTx/>
                    <a:latin typeface="Arial"/>
                    <a:ea typeface="Lato" panose="020F0502020204030203" pitchFamily="34" charset="0"/>
                    <a:cs typeface="Lato" panose="020F0502020204030203" pitchFamily="34" charset="0"/>
                    <a:sym typeface="Lato" panose="020F0502020204030203" pitchFamily="34" charset="0"/>
                  </a:rPr>
                  <a:t>(80</a:t>
                </a:r>
                <a:r>
                  <a:rPr kumimoji="0" sz="750" b="0" i="0" u="none" strike="noStrike" kern="0" cap="none" spc="-65" normalizeH="0" baseline="0" noProof="0">
                    <a:ln>
                      <a:noFill/>
                    </a:ln>
                    <a:solidFill>
                      <a:srgbClr val="8C3177"/>
                    </a:solidFill>
                    <a:effectLst/>
                    <a:uLnTx/>
                    <a:uFillTx/>
                    <a:latin typeface="Arial"/>
                    <a:ea typeface="Lato" panose="020F0502020204030203" pitchFamily="34" charset="0"/>
                    <a:cs typeface="Lato" panose="020F0502020204030203" pitchFamily="34" charset="0"/>
                    <a:sym typeface="Lato" panose="020F0502020204030203" pitchFamily="34" charset="0"/>
                  </a:rPr>
                  <a:t> </a:t>
                </a:r>
                <a:r>
                  <a:rPr kumimoji="0" sz="750" b="0" i="0" u="none" strike="noStrike" kern="0" cap="none" spc="0" normalizeH="0" baseline="0" noProof="0">
                    <a:ln>
                      <a:noFill/>
                    </a:ln>
                    <a:solidFill>
                      <a:srgbClr val="8C3177"/>
                    </a:solidFill>
                    <a:effectLst/>
                    <a:uLnTx/>
                    <a:uFillTx/>
                    <a:latin typeface="Arial"/>
                    <a:ea typeface="Lato" panose="020F0502020204030203" pitchFamily="34" charset="0"/>
                    <a:cs typeface="Lato" panose="020F0502020204030203" pitchFamily="34" charset="0"/>
                    <a:sym typeface="Lato" panose="020F0502020204030203" pitchFamily="34" charset="0"/>
                  </a:rPr>
                  <a:t>mg</a:t>
                </a:r>
                <a:r>
                  <a:rPr kumimoji="0" lang="en-US" sz="750" b="0" i="0" u="none" strike="noStrike" kern="0" cap="none" spc="0" normalizeH="0" baseline="0" noProof="0">
                    <a:ln>
                      <a:noFill/>
                    </a:ln>
                    <a:solidFill>
                      <a:srgbClr val="8C3177"/>
                    </a:solidFill>
                    <a:effectLst/>
                    <a:uLnTx/>
                    <a:uFillTx/>
                    <a:latin typeface="Arial"/>
                    <a:ea typeface="Lato" panose="020F0502020204030203" pitchFamily="34" charset="0"/>
                    <a:cs typeface="Lato" panose="020F0502020204030203" pitchFamily="34" charset="0"/>
                    <a:sym typeface="Lato" panose="020F0502020204030203" pitchFamily="34" charset="0"/>
                  </a:rPr>
                  <a:t>/</a:t>
                </a:r>
                <a:r>
                  <a:rPr kumimoji="0" lang="en-US" sz="750" b="0" i="0" u="none" strike="noStrike" kern="0" cap="none" spc="-8" normalizeH="0" baseline="0" noProof="0">
                    <a:ln>
                      <a:noFill/>
                    </a:ln>
                    <a:solidFill>
                      <a:srgbClr val="8C3177"/>
                    </a:solidFill>
                    <a:effectLst/>
                    <a:uLnTx/>
                    <a:uFillTx/>
                    <a:latin typeface="Arial"/>
                    <a:ea typeface="Lato" panose="020F0502020204030203" pitchFamily="34" charset="0"/>
                    <a:cs typeface="Lato" panose="020F0502020204030203" pitchFamily="34" charset="0"/>
                    <a:sym typeface="Lato" panose="020F0502020204030203" pitchFamily="34" charset="0"/>
                  </a:rPr>
                  <a:t>m</a:t>
                </a:r>
                <a:r>
                  <a:rPr kumimoji="0" lang="en-US" sz="750" b="0" i="0" u="none" strike="noStrike" kern="0" cap="none" spc="-12" normalizeH="0" baseline="32407" noProof="0">
                    <a:ln>
                      <a:noFill/>
                    </a:ln>
                    <a:solidFill>
                      <a:srgbClr val="8C3177"/>
                    </a:solidFill>
                    <a:effectLst/>
                    <a:uLnTx/>
                    <a:uFillTx/>
                    <a:latin typeface="Arial"/>
                    <a:ea typeface="Lato" panose="020F0502020204030203" pitchFamily="34" charset="0"/>
                    <a:cs typeface="Lato" panose="020F0502020204030203" pitchFamily="34" charset="0"/>
                    <a:sym typeface="Lato" panose="020F0502020204030203" pitchFamily="34" charset="0"/>
                  </a:rPr>
                  <a:t>2</a:t>
                </a:r>
                <a:r>
                  <a:rPr kumimoji="0" lang="en-US" sz="750" b="0" i="0" u="none" strike="noStrike" kern="0" cap="none" spc="14" normalizeH="0" baseline="0" noProof="0">
                    <a:ln>
                      <a:noFill/>
                    </a:ln>
                    <a:solidFill>
                      <a:srgbClr val="8C3177"/>
                    </a:solidFill>
                    <a:effectLst/>
                    <a:uLnTx/>
                    <a:uFillTx/>
                    <a:latin typeface="Arial"/>
                    <a:ea typeface="Lato" panose="020F0502020204030203" pitchFamily="34" charset="0"/>
                    <a:cs typeface="Lato" panose="020F0502020204030203" pitchFamily="34" charset="0"/>
                    <a:sym typeface="Lato" panose="020F0502020204030203" pitchFamily="34" charset="0"/>
                  </a:rPr>
                  <a:t> IV</a:t>
                </a:r>
                <a:r>
                  <a:rPr kumimoji="0" lang="en-US" sz="750" b="0" i="0" u="none" strike="noStrike" kern="0" cap="none" spc="-17" normalizeH="0" baseline="0" noProof="0">
                    <a:ln>
                      <a:noFill/>
                    </a:ln>
                    <a:solidFill>
                      <a:srgbClr val="8C3177"/>
                    </a:solidFill>
                    <a:effectLst/>
                    <a:uLnTx/>
                    <a:uFillTx/>
                    <a:latin typeface="Arial"/>
                    <a:ea typeface="Lato" panose="020F0502020204030203" pitchFamily="34" charset="0"/>
                    <a:cs typeface="Lato" panose="020F0502020204030203" pitchFamily="34" charset="0"/>
                    <a:sym typeface="Lato" panose="020F0502020204030203" pitchFamily="34" charset="0"/>
                  </a:rPr>
                  <a:t>)</a:t>
                </a:r>
                <a:endParaRPr kumimoji="0" sz="750" b="0" i="0" u="none" strike="noStrike" kern="0" cap="none" spc="0" normalizeH="0" baseline="0" noProof="0">
                  <a:ln>
                    <a:noFill/>
                  </a:ln>
                  <a:solidFill>
                    <a:srgbClr val="8C317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grpSp>
            <p:nvGrpSpPr>
              <p:cNvPr id="101" name="object 60">
                <a:extLst>
                  <a:ext uri="{FF2B5EF4-FFF2-40B4-BE49-F238E27FC236}">
                    <a16:creationId xmlns:a16="http://schemas.microsoft.com/office/drawing/2014/main" id="{608A42A9-2A83-0370-F780-AF686E73B5C1}"/>
                  </a:ext>
                </a:extLst>
              </p:cNvPr>
              <p:cNvGrpSpPr/>
              <p:nvPr/>
            </p:nvGrpSpPr>
            <p:grpSpPr>
              <a:xfrm>
                <a:off x="4554477" y="4450954"/>
                <a:ext cx="2488808" cy="131582"/>
                <a:chOff x="5700102" y="10146252"/>
                <a:chExt cx="7026275" cy="371475"/>
              </a:xfrm>
            </p:grpSpPr>
            <p:sp>
              <p:nvSpPr>
                <p:cNvPr id="102" name="object 61">
                  <a:extLst>
                    <a:ext uri="{FF2B5EF4-FFF2-40B4-BE49-F238E27FC236}">
                      <a16:creationId xmlns:a16="http://schemas.microsoft.com/office/drawing/2014/main" id="{13939ABF-51CA-8BEC-00DF-85DFCF37355B}"/>
                    </a:ext>
                  </a:extLst>
                </p:cNvPr>
                <p:cNvSpPr/>
                <p:nvPr/>
              </p:nvSpPr>
              <p:spPr>
                <a:xfrm>
                  <a:off x="7460554" y="10154190"/>
                  <a:ext cx="0" cy="355600"/>
                </a:xfrm>
                <a:custGeom>
                  <a:avLst/>
                  <a:gdLst/>
                  <a:ahLst/>
                  <a:cxnLst/>
                  <a:rect l="l" t="t" r="r" b="b"/>
                  <a:pathLst>
                    <a:path h="355600">
                      <a:moveTo>
                        <a:pt x="0" y="0"/>
                      </a:moveTo>
                      <a:lnTo>
                        <a:pt x="0" y="355580"/>
                      </a:lnTo>
                    </a:path>
                  </a:pathLst>
                </a:custGeom>
                <a:ln w="15512">
                  <a:solidFill>
                    <a:srgbClr val="221E1F"/>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372"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sp>
              <p:nvSpPr>
                <p:cNvPr id="103" name="object 62">
                  <a:extLst>
                    <a:ext uri="{FF2B5EF4-FFF2-40B4-BE49-F238E27FC236}">
                      <a16:creationId xmlns:a16="http://schemas.microsoft.com/office/drawing/2014/main" id="{BE7C00CF-1B04-9617-3802-7F8F5ECEE478}"/>
                    </a:ext>
                  </a:extLst>
                </p:cNvPr>
                <p:cNvSpPr/>
                <p:nvPr/>
              </p:nvSpPr>
              <p:spPr>
                <a:xfrm>
                  <a:off x="9213064" y="10154190"/>
                  <a:ext cx="0" cy="355600"/>
                </a:xfrm>
                <a:custGeom>
                  <a:avLst/>
                  <a:gdLst/>
                  <a:ahLst/>
                  <a:cxnLst/>
                  <a:rect l="l" t="t" r="r" b="b"/>
                  <a:pathLst>
                    <a:path h="355600">
                      <a:moveTo>
                        <a:pt x="0" y="0"/>
                      </a:moveTo>
                      <a:lnTo>
                        <a:pt x="0" y="355580"/>
                      </a:lnTo>
                    </a:path>
                  </a:pathLst>
                </a:custGeom>
                <a:ln w="15512">
                  <a:solidFill>
                    <a:srgbClr val="221E1F"/>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372"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sp>
              <p:nvSpPr>
                <p:cNvPr id="104" name="object 63">
                  <a:extLst>
                    <a:ext uri="{FF2B5EF4-FFF2-40B4-BE49-F238E27FC236}">
                      <a16:creationId xmlns:a16="http://schemas.microsoft.com/office/drawing/2014/main" id="{BE3DED2A-A6E1-5DAC-E1C9-B52A39291774}"/>
                    </a:ext>
                  </a:extLst>
                </p:cNvPr>
                <p:cNvSpPr/>
                <p:nvPr/>
              </p:nvSpPr>
              <p:spPr>
                <a:xfrm>
                  <a:off x="5708039" y="10362118"/>
                  <a:ext cx="7010400" cy="0"/>
                </a:xfrm>
                <a:custGeom>
                  <a:avLst/>
                  <a:gdLst/>
                  <a:ahLst/>
                  <a:cxnLst/>
                  <a:rect l="l" t="t" r="r" b="b"/>
                  <a:pathLst>
                    <a:path w="7010400">
                      <a:moveTo>
                        <a:pt x="7010048" y="0"/>
                      </a:moveTo>
                      <a:lnTo>
                        <a:pt x="0" y="0"/>
                      </a:lnTo>
                    </a:path>
                  </a:pathLst>
                </a:custGeom>
                <a:ln w="15512">
                  <a:solidFill>
                    <a:srgbClr val="221E1F"/>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372"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grpSp>
          <p:sp>
            <p:nvSpPr>
              <p:cNvPr id="105" name="object 64">
                <a:extLst>
                  <a:ext uri="{FF2B5EF4-FFF2-40B4-BE49-F238E27FC236}">
                    <a16:creationId xmlns:a16="http://schemas.microsoft.com/office/drawing/2014/main" id="{5C7EBB08-E01E-D4B7-9A50-F24D57645FF0}"/>
                  </a:ext>
                </a:extLst>
              </p:cNvPr>
              <p:cNvSpPr txBox="1"/>
              <p:nvPr/>
            </p:nvSpPr>
            <p:spPr>
              <a:xfrm>
                <a:off x="5186696" y="4572733"/>
                <a:ext cx="62755" cy="116595"/>
              </a:xfrm>
              <a:prstGeom prst="rect">
                <a:avLst/>
              </a:prstGeom>
            </p:spPr>
            <p:txBody>
              <a:bodyPr vert="horz" wrap="square" lIns="0" tIns="3542" rIns="0" bIns="0" rtlCol="0">
                <a:spAutoFit/>
              </a:bodyPr>
              <a:lstStyle/>
              <a:p>
                <a:pPr marL="3374" marR="0" lvl="0" indent="0" algn="l" defTabSz="685800" rtl="0" eaLnBrk="1" fontAlgn="auto" latinLnBrk="0" hangingPunct="1">
                  <a:lnSpc>
                    <a:spcPct val="100000"/>
                  </a:lnSpc>
                  <a:spcBef>
                    <a:spcPts val="28"/>
                  </a:spcBef>
                  <a:spcAft>
                    <a:spcPts val="0"/>
                  </a:spcAft>
                  <a:buClr>
                    <a:srgbClr val="000000"/>
                  </a:buClr>
                  <a:buSzTx/>
                  <a:buFontTx/>
                  <a:buNone/>
                  <a:tabLst/>
                  <a:defRPr/>
                </a:pPr>
                <a:r>
                  <a:rPr kumimoji="0" sz="545" b="0" i="0" u="none" strike="noStrike" kern="0" cap="none" spc="-14"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8</a:t>
                </a:r>
                <a:endParaRPr kumimoji="0" sz="545"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sp>
            <p:nvSpPr>
              <p:cNvPr id="106" name="object 65">
                <a:extLst>
                  <a:ext uri="{FF2B5EF4-FFF2-40B4-BE49-F238E27FC236}">
                    <a16:creationId xmlns:a16="http://schemas.microsoft.com/office/drawing/2014/main" id="{DF3F9688-BA6C-EA9F-7029-CCEF877D214A}"/>
                  </a:ext>
                </a:extLst>
              </p:cNvPr>
              <p:cNvSpPr txBox="1"/>
              <p:nvPr/>
            </p:nvSpPr>
            <p:spPr>
              <a:xfrm>
                <a:off x="5805864" y="4572733"/>
                <a:ext cx="116512" cy="116595"/>
              </a:xfrm>
              <a:prstGeom prst="rect">
                <a:avLst/>
              </a:prstGeom>
            </p:spPr>
            <p:txBody>
              <a:bodyPr vert="horz" wrap="square" lIns="0" tIns="3542" rIns="0" bIns="0" rtlCol="0">
                <a:spAutoFit/>
              </a:bodyPr>
              <a:lstStyle/>
              <a:p>
                <a:pPr marL="3374" marR="0" lvl="0" indent="0" algn="l" defTabSz="685800" rtl="0" eaLnBrk="1" fontAlgn="auto" latinLnBrk="0" hangingPunct="1">
                  <a:lnSpc>
                    <a:spcPct val="100000"/>
                  </a:lnSpc>
                  <a:spcBef>
                    <a:spcPts val="28"/>
                  </a:spcBef>
                  <a:spcAft>
                    <a:spcPts val="0"/>
                  </a:spcAft>
                  <a:buClr>
                    <a:srgbClr val="000000"/>
                  </a:buClr>
                  <a:buSzTx/>
                  <a:buFontTx/>
                  <a:buNone/>
                  <a:tabLst/>
                  <a:defRPr/>
                </a:pPr>
                <a:r>
                  <a:rPr kumimoji="0" sz="545" b="0" i="0" u="none" strike="noStrike" kern="0" cap="none" spc="-21"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15</a:t>
                </a:r>
                <a:endParaRPr kumimoji="0" sz="545"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sp>
            <p:nvSpPr>
              <p:cNvPr id="107" name="object 66">
                <a:extLst>
                  <a:ext uri="{FF2B5EF4-FFF2-40B4-BE49-F238E27FC236}">
                    <a16:creationId xmlns:a16="http://schemas.microsoft.com/office/drawing/2014/main" id="{825283B9-1F3E-B5EE-452F-014211769B97}"/>
                  </a:ext>
                </a:extLst>
              </p:cNvPr>
              <p:cNvSpPr txBox="1"/>
              <p:nvPr/>
            </p:nvSpPr>
            <p:spPr>
              <a:xfrm>
                <a:off x="4278941" y="4572733"/>
                <a:ext cx="351560" cy="116595"/>
              </a:xfrm>
              <a:prstGeom prst="rect">
                <a:avLst/>
              </a:prstGeom>
            </p:spPr>
            <p:txBody>
              <a:bodyPr vert="horz" wrap="square" lIns="0" tIns="3542" rIns="0" bIns="0" rtlCol="0">
                <a:spAutoFit/>
              </a:bodyPr>
              <a:lstStyle/>
              <a:p>
                <a:pPr marL="3374" marR="0" lvl="0" indent="0" algn="l" defTabSz="685800" rtl="0" eaLnBrk="1" fontAlgn="auto" latinLnBrk="0" hangingPunct="1">
                  <a:lnSpc>
                    <a:spcPct val="100000"/>
                  </a:lnSpc>
                  <a:spcBef>
                    <a:spcPts val="28"/>
                  </a:spcBef>
                  <a:spcAft>
                    <a:spcPts val="0"/>
                  </a:spcAft>
                  <a:buClr>
                    <a:srgbClr val="000000"/>
                  </a:buClr>
                  <a:buSzTx/>
                  <a:buFontTx/>
                  <a:buNone/>
                  <a:tabLst>
                    <a:tab pos="219800" algn="l"/>
                  </a:tabLst>
                  <a:defRPr/>
                </a:pPr>
                <a:r>
                  <a:rPr kumimoji="0" sz="545" b="0" i="0" u="none" strike="noStrike" kern="0" cap="none" spc="-7"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DAY</a:t>
                </a:r>
                <a:r>
                  <a:rPr kumimoji="0" sz="545"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	</a:t>
                </a:r>
                <a:r>
                  <a:rPr kumimoji="0" sz="545" b="0" i="0" u="none" strike="noStrike" kern="0" cap="none" spc="-14"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1</a:t>
                </a:r>
                <a:endParaRPr kumimoji="0" sz="545"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sp>
            <p:nvSpPr>
              <p:cNvPr id="108" name="object 67">
                <a:extLst>
                  <a:ext uri="{FF2B5EF4-FFF2-40B4-BE49-F238E27FC236}">
                    <a16:creationId xmlns:a16="http://schemas.microsoft.com/office/drawing/2014/main" id="{D1C6DADD-269D-B938-4FD4-6B4D9D326F1B}"/>
                  </a:ext>
                </a:extLst>
              </p:cNvPr>
              <p:cNvSpPr txBox="1"/>
              <p:nvPr/>
            </p:nvSpPr>
            <p:spPr>
              <a:xfrm>
                <a:off x="6926732" y="4572733"/>
                <a:ext cx="116512" cy="116595"/>
              </a:xfrm>
              <a:prstGeom prst="rect">
                <a:avLst/>
              </a:prstGeom>
            </p:spPr>
            <p:txBody>
              <a:bodyPr vert="horz" wrap="square" lIns="0" tIns="3542" rIns="0" bIns="0" rtlCol="0">
                <a:spAutoFit/>
              </a:bodyPr>
              <a:lstStyle/>
              <a:p>
                <a:pPr marL="3374" marR="0" lvl="0" indent="0" algn="l" defTabSz="685800" rtl="0" eaLnBrk="1" fontAlgn="auto" latinLnBrk="0" hangingPunct="1">
                  <a:lnSpc>
                    <a:spcPct val="100000"/>
                  </a:lnSpc>
                  <a:spcBef>
                    <a:spcPts val="28"/>
                  </a:spcBef>
                  <a:spcAft>
                    <a:spcPts val="0"/>
                  </a:spcAft>
                  <a:buClr>
                    <a:srgbClr val="000000"/>
                  </a:buClr>
                  <a:buSzTx/>
                  <a:buFontTx/>
                  <a:buNone/>
                  <a:tabLst/>
                  <a:defRPr/>
                </a:pPr>
                <a:r>
                  <a:rPr kumimoji="0" sz="545" b="0" i="0" u="none" strike="noStrike" kern="0" cap="none" spc="-21"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28</a:t>
                </a:r>
                <a:endParaRPr kumimoji="0" sz="545"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sp>
            <p:nvSpPr>
              <p:cNvPr id="109" name="object 68">
                <a:extLst>
                  <a:ext uri="{FF2B5EF4-FFF2-40B4-BE49-F238E27FC236}">
                    <a16:creationId xmlns:a16="http://schemas.microsoft.com/office/drawing/2014/main" id="{E57B6C45-8F85-067A-47FE-EE84D8C03E6C}"/>
                  </a:ext>
                </a:extLst>
              </p:cNvPr>
              <p:cNvSpPr/>
              <p:nvPr/>
            </p:nvSpPr>
            <p:spPr>
              <a:xfrm>
                <a:off x="4580679" y="4414800"/>
                <a:ext cx="71976" cy="71976"/>
              </a:xfrm>
              <a:custGeom>
                <a:avLst/>
                <a:gdLst/>
                <a:ahLst/>
                <a:cxnLst/>
                <a:rect l="l" t="t" r="r" b="b"/>
                <a:pathLst>
                  <a:path w="203200" h="203200">
                    <a:moveTo>
                      <a:pt x="203192" y="0"/>
                    </a:moveTo>
                    <a:lnTo>
                      <a:pt x="0" y="0"/>
                    </a:lnTo>
                    <a:lnTo>
                      <a:pt x="0" y="203192"/>
                    </a:lnTo>
                    <a:lnTo>
                      <a:pt x="203192" y="203192"/>
                    </a:lnTo>
                    <a:lnTo>
                      <a:pt x="203192" y="0"/>
                    </a:lnTo>
                    <a:close/>
                  </a:path>
                </a:pathLst>
              </a:custGeom>
              <a:solidFill>
                <a:srgbClr val="8C3177"/>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372"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sp>
            <p:nvSpPr>
              <p:cNvPr id="110" name="object 69">
                <a:extLst>
                  <a:ext uri="{FF2B5EF4-FFF2-40B4-BE49-F238E27FC236}">
                    <a16:creationId xmlns:a16="http://schemas.microsoft.com/office/drawing/2014/main" id="{C2A6123F-8813-C22C-3AE4-F08767B75DAA}"/>
                  </a:ext>
                </a:extLst>
              </p:cNvPr>
              <p:cNvSpPr/>
              <p:nvPr/>
            </p:nvSpPr>
            <p:spPr>
              <a:xfrm>
                <a:off x="5205862" y="4414800"/>
                <a:ext cx="71976" cy="71976"/>
              </a:xfrm>
              <a:custGeom>
                <a:avLst/>
                <a:gdLst/>
                <a:ahLst/>
                <a:cxnLst/>
                <a:rect l="l" t="t" r="r" b="b"/>
                <a:pathLst>
                  <a:path w="203200" h="203200">
                    <a:moveTo>
                      <a:pt x="203192" y="0"/>
                    </a:moveTo>
                    <a:lnTo>
                      <a:pt x="0" y="0"/>
                    </a:lnTo>
                    <a:lnTo>
                      <a:pt x="0" y="203192"/>
                    </a:lnTo>
                    <a:lnTo>
                      <a:pt x="203192" y="203192"/>
                    </a:lnTo>
                    <a:lnTo>
                      <a:pt x="203192" y="0"/>
                    </a:lnTo>
                    <a:close/>
                  </a:path>
                </a:pathLst>
              </a:custGeom>
              <a:solidFill>
                <a:srgbClr val="8C3177"/>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372"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sp>
            <p:nvSpPr>
              <p:cNvPr id="111" name="object 70">
                <a:extLst>
                  <a:ext uri="{FF2B5EF4-FFF2-40B4-BE49-F238E27FC236}">
                    <a16:creationId xmlns:a16="http://schemas.microsoft.com/office/drawing/2014/main" id="{903FFF76-9EC2-0BDD-4451-C403065C3179}"/>
                  </a:ext>
                </a:extLst>
              </p:cNvPr>
              <p:cNvSpPr/>
              <p:nvPr/>
            </p:nvSpPr>
            <p:spPr>
              <a:xfrm>
                <a:off x="5827597" y="4414800"/>
                <a:ext cx="71976" cy="71976"/>
              </a:xfrm>
              <a:custGeom>
                <a:avLst/>
                <a:gdLst/>
                <a:ahLst/>
                <a:cxnLst/>
                <a:rect l="l" t="t" r="r" b="b"/>
                <a:pathLst>
                  <a:path w="203200" h="203200">
                    <a:moveTo>
                      <a:pt x="203192" y="0"/>
                    </a:moveTo>
                    <a:lnTo>
                      <a:pt x="0" y="0"/>
                    </a:lnTo>
                    <a:lnTo>
                      <a:pt x="0" y="203192"/>
                    </a:lnTo>
                    <a:lnTo>
                      <a:pt x="203192" y="203192"/>
                    </a:lnTo>
                    <a:lnTo>
                      <a:pt x="203192" y="0"/>
                    </a:lnTo>
                    <a:close/>
                  </a:path>
                </a:pathLst>
              </a:custGeom>
              <a:solidFill>
                <a:srgbClr val="8C3177"/>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372"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grpSp>
            <p:nvGrpSpPr>
              <p:cNvPr id="112" name="object 71">
                <a:extLst>
                  <a:ext uri="{FF2B5EF4-FFF2-40B4-BE49-F238E27FC236}">
                    <a16:creationId xmlns:a16="http://schemas.microsoft.com/office/drawing/2014/main" id="{C46EC4D4-DCB2-9710-970B-748C4BED1D11}"/>
                  </a:ext>
                </a:extLst>
              </p:cNvPr>
              <p:cNvGrpSpPr/>
              <p:nvPr/>
            </p:nvGrpSpPr>
            <p:grpSpPr>
              <a:xfrm>
                <a:off x="4555546" y="4451144"/>
                <a:ext cx="2487684" cy="139454"/>
                <a:chOff x="5703121" y="10146790"/>
                <a:chExt cx="7023100" cy="393700"/>
              </a:xfrm>
            </p:grpSpPr>
            <p:sp>
              <p:nvSpPr>
                <p:cNvPr id="113" name="object 72">
                  <a:extLst>
                    <a:ext uri="{FF2B5EF4-FFF2-40B4-BE49-F238E27FC236}">
                      <a16:creationId xmlns:a16="http://schemas.microsoft.com/office/drawing/2014/main" id="{A60DE457-C2BA-36AD-4B10-3635765765B4}"/>
                    </a:ext>
                  </a:extLst>
                </p:cNvPr>
                <p:cNvSpPr/>
                <p:nvPr/>
              </p:nvSpPr>
              <p:spPr>
                <a:xfrm>
                  <a:off x="5710877" y="10146790"/>
                  <a:ext cx="0" cy="355600"/>
                </a:xfrm>
                <a:custGeom>
                  <a:avLst/>
                  <a:gdLst/>
                  <a:ahLst/>
                  <a:cxnLst/>
                  <a:rect l="l" t="t" r="r" b="b"/>
                  <a:pathLst>
                    <a:path h="355600">
                      <a:moveTo>
                        <a:pt x="0" y="0"/>
                      </a:moveTo>
                      <a:lnTo>
                        <a:pt x="0" y="355580"/>
                      </a:lnTo>
                    </a:path>
                  </a:pathLst>
                </a:custGeom>
                <a:ln w="15512">
                  <a:solidFill>
                    <a:srgbClr val="221E1F"/>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372"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sp>
              <p:nvSpPr>
                <p:cNvPr id="114" name="object 73">
                  <a:extLst>
                    <a:ext uri="{FF2B5EF4-FFF2-40B4-BE49-F238E27FC236}">
                      <a16:creationId xmlns:a16="http://schemas.microsoft.com/office/drawing/2014/main" id="{9C64DCE9-0CC5-9D0A-2F68-A30558C59FD8}"/>
                    </a:ext>
                  </a:extLst>
                </p:cNvPr>
                <p:cNvSpPr/>
                <p:nvPr/>
              </p:nvSpPr>
              <p:spPr>
                <a:xfrm>
                  <a:off x="12718088" y="10184327"/>
                  <a:ext cx="0" cy="355600"/>
                </a:xfrm>
                <a:custGeom>
                  <a:avLst/>
                  <a:gdLst/>
                  <a:ahLst/>
                  <a:cxnLst/>
                  <a:rect l="l" t="t" r="r" b="b"/>
                  <a:pathLst>
                    <a:path h="355600">
                      <a:moveTo>
                        <a:pt x="0" y="0"/>
                      </a:moveTo>
                      <a:lnTo>
                        <a:pt x="0" y="355580"/>
                      </a:lnTo>
                    </a:path>
                  </a:pathLst>
                </a:custGeom>
                <a:ln w="15512">
                  <a:solidFill>
                    <a:srgbClr val="221E1F"/>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372"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grpSp>
          <p:sp>
            <p:nvSpPr>
              <p:cNvPr id="115" name="object 74">
                <a:extLst>
                  <a:ext uri="{FF2B5EF4-FFF2-40B4-BE49-F238E27FC236}">
                    <a16:creationId xmlns:a16="http://schemas.microsoft.com/office/drawing/2014/main" id="{198E746C-81F1-DA46-55FB-9DD8E92928F1}"/>
                  </a:ext>
                </a:extLst>
              </p:cNvPr>
              <p:cNvSpPr txBox="1"/>
              <p:nvPr/>
            </p:nvSpPr>
            <p:spPr>
              <a:xfrm>
                <a:off x="7524590" y="4368209"/>
                <a:ext cx="1622926" cy="159793"/>
              </a:xfrm>
              <a:prstGeom prst="rect">
                <a:avLst/>
              </a:prstGeom>
            </p:spPr>
            <p:txBody>
              <a:bodyPr vert="horz" wrap="square" lIns="0" tIns="4386" rIns="0" bIns="0" rtlCol="0">
                <a:spAutoFit/>
              </a:bodyPr>
              <a:lstStyle/>
              <a:p>
                <a:pPr marL="10121" marR="0" lvl="0" indent="0" algn="l" defTabSz="685800" rtl="0" eaLnBrk="1" fontAlgn="auto" latinLnBrk="0" hangingPunct="1">
                  <a:lnSpc>
                    <a:spcPct val="100000"/>
                  </a:lnSpc>
                  <a:spcBef>
                    <a:spcPts val="35"/>
                  </a:spcBef>
                  <a:spcAft>
                    <a:spcPts val="0"/>
                  </a:spcAft>
                  <a:buClr>
                    <a:srgbClr val="000000"/>
                  </a:buClr>
                  <a:buSzTx/>
                  <a:buFontTx/>
                  <a:buNone/>
                  <a:tabLst/>
                  <a:defRPr/>
                </a:pPr>
                <a:r>
                  <a:rPr kumimoji="0" lang="en-US" sz="750" b="0" i="0" u="none" strike="noStrike" kern="0" cap="none" spc="-50" normalizeH="0" baseline="0" noProof="0">
                    <a:ln>
                      <a:noFill/>
                    </a:ln>
                    <a:solidFill>
                      <a:srgbClr val="8C3177"/>
                    </a:solidFill>
                    <a:effectLst/>
                    <a:uLnTx/>
                    <a:uFillTx/>
                    <a:latin typeface="Arial"/>
                    <a:ea typeface="Lato" panose="020F0502020204030203" pitchFamily="34" charset="0"/>
                    <a:cs typeface="Lato" panose="020F0502020204030203" pitchFamily="34" charset="0"/>
                    <a:sym typeface="Lato" panose="020F0502020204030203" pitchFamily="34" charset="0"/>
                  </a:rPr>
                  <a:t>N</a:t>
                </a:r>
                <a:r>
                  <a:rPr kumimoji="0" sz="750" b="0" i="0" u="none" strike="noStrike" kern="0" cap="none" spc="-50" normalizeH="0" baseline="0" noProof="0">
                    <a:ln>
                      <a:noFill/>
                    </a:ln>
                    <a:solidFill>
                      <a:srgbClr val="8C3177"/>
                    </a:solidFill>
                    <a:effectLst/>
                    <a:uLnTx/>
                    <a:uFillTx/>
                    <a:latin typeface="Arial"/>
                    <a:ea typeface="Lato" panose="020F0502020204030203" pitchFamily="34" charset="0"/>
                    <a:cs typeface="Lato" panose="020F0502020204030203" pitchFamily="34" charset="0"/>
                    <a:sym typeface="Lato" panose="020F0502020204030203" pitchFamily="34" charset="0"/>
                  </a:rPr>
                  <a:t>ab-</a:t>
                </a:r>
                <a:r>
                  <a:rPr kumimoji="0" sz="750" b="0" i="0" u="none" strike="noStrike" kern="0" cap="none" spc="-41" normalizeH="0" baseline="0" noProof="0">
                    <a:ln>
                      <a:noFill/>
                    </a:ln>
                    <a:solidFill>
                      <a:srgbClr val="8C3177"/>
                    </a:solidFill>
                    <a:effectLst/>
                    <a:uLnTx/>
                    <a:uFillTx/>
                    <a:latin typeface="Arial"/>
                    <a:ea typeface="Lato" panose="020F0502020204030203" pitchFamily="34" charset="0"/>
                    <a:cs typeface="Lato" panose="020F0502020204030203" pitchFamily="34" charset="0"/>
                    <a:sym typeface="Lato" panose="020F0502020204030203" pitchFamily="34" charset="0"/>
                  </a:rPr>
                  <a:t>paclitaxel</a:t>
                </a:r>
                <a:r>
                  <a:rPr kumimoji="0" sz="750" b="0" i="0" u="none" strike="noStrike" kern="0" cap="none" spc="-32" normalizeH="0" baseline="0" noProof="0">
                    <a:ln>
                      <a:noFill/>
                    </a:ln>
                    <a:solidFill>
                      <a:srgbClr val="8C3177"/>
                    </a:solidFill>
                    <a:effectLst/>
                    <a:uLnTx/>
                    <a:uFillTx/>
                    <a:latin typeface="Arial"/>
                    <a:ea typeface="Lato" panose="020F0502020204030203" pitchFamily="34" charset="0"/>
                    <a:cs typeface="Lato" panose="020F0502020204030203" pitchFamily="34" charset="0"/>
                    <a:sym typeface="Lato" panose="020F0502020204030203" pitchFamily="34" charset="0"/>
                  </a:rPr>
                  <a:t> </a:t>
                </a:r>
                <a:r>
                  <a:rPr kumimoji="0" sz="750" b="0" i="0" u="none" strike="noStrike" kern="0" cap="none" spc="0" normalizeH="0" baseline="0" noProof="0">
                    <a:ln>
                      <a:noFill/>
                    </a:ln>
                    <a:solidFill>
                      <a:srgbClr val="8C3177"/>
                    </a:solidFill>
                    <a:effectLst/>
                    <a:uLnTx/>
                    <a:uFillTx/>
                    <a:latin typeface="Arial"/>
                    <a:ea typeface="Lato" panose="020F0502020204030203" pitchFamily="34" charset="0"/>
                    <a:cs typeface="Lato" panose="020F0502020204030203" pitchFamily="34" charset="0"/>
                    <a:sym typeface="Lato" panose="020F0502020204030203" pitchFamily="34" charset="0"/>
                  </a:rPr>
                  <a:t>(100</a:t>
                </a:r>
                <a:r>
                  <a:rPr kumimoji="0" sz="750" b="0" i="0" u="none" strike="noStrike" kern="0" cap="none" spc="-62" normalizeH="0" baseline="0" noProof="0">
                    <a:ln>
                      <a:noFill/>
                    </a:ln>
                    <a:solidFill>
                      <a:srgbClr val="8C3177"/>
                    </a:solidFill>
                    <a:effectLst/>
                    <a:uLnTx/>
                    <a:uFillTx/>
                    <a:latin typeface="Arial"/>
                    <a:ea typeface="Lato" panose="020F0502020204030203" pitchFamily="34" charset="0"/>
                    <a:cs typeface="Lato" panose="020F0502020204030203" pitchFamily="34" charset="0"/>
                    <a:sym typeface="Lato" panose="020F0502020204030203" pitchFamily="34" charset="0"/>
                  </a:rPr>
                  <a:t> </a:t>
                </a:r>
                <a:r>
                  <a:rPr kumimoji="0" sz="750" b="0" i="0" u="none" strike="noStrike" kern="0" cap="none" spc="-8" normalizeH="0" baseline="0" noProof="0">
                    <a:ln>
                      <a:noFill/>
                    </a:ln>
                    <a:solidFill>
                      <a:srgbClr val="8C3177"/>
                    </a:solidFill>
                    <a:effectLst/>
                    <a:uLnTx/>
                    <a:uFillTx/>
                    <a:latin typeface="Arial"/>
                    <a:ea typeface="Lato" panose="020F0502020204030203" pitchFamily="34" charset="0"/>
                    <a:cs typeface="Lato" panose="020F0502020204030203" pitchFamily="34" charset="0"/>
                    <a:sym typeface="Lato" panose="020F0502020204030203" pitchFamily="34" charset="0"/>
                  </a:rPr>
                  <a:t>mg/m</a:t>
                </a:r>
                <a:r>
                  <a:rPr kumimoji="0" sz="750" b="0" i="0" u="none" strike="noStrike" kern="0" cap="none" spc="-12" normalizeH="0" baseline="32407" noProof="0">
                    <a:ln>
                      <a:noFill/>
                    </a:ln>
                    <a:solidFill>
                      <a:srgbClr val="8C3177"/>
                    </a:solidFill>
                    <a:effectLst/>
                    <a:uLnTx/>
                    <a:uFillTx/>
                    <a:latin typeface="Arial"/>
                    <a:ea typeface="Lato" panose="020F0502020204030203" pitchFamily="34" charset="0"/>
                    <a:cs typeface="Lato" panose="020F0502020204030203" pitchFamily="34" charset="0"/>
                    <a:sym typeface="Lato" panose="020F0502020204030203" pitchFamily="34" charset="0"/>
                  </a:rPr>
                  <a:t>2</a:t>
                </a:r>
                <a:r>
                  <a:rPr kumimoji="0" sz="750" b="0" i="0" u="none" strike="noStrike" kern="0" cap="none" spc="14" normalizeH="0" baseline="0" noProof="0">
                    <a:ln>
                      <a:noFill/>
                    </a:ln>
                    <a:solidFill>
                      <a:srgbClr val="8C3177"/>
                    </a:solidFill>
                    <a:effectLst/>
                    <a:uLnTx/>
                    <a:uFillTx/>
                    <a:latin typeface="Arial"/>
                    <a:ea typeface="Lato" panose="020F0502020204030203" pitchFamily="34" charset="0"/>
                    <a:cs typeface="Lato" panose="020F0502020204030203" pitchFamily="34" charset="0"/>
                    <a:sym typeface="Lato" panose="020F0502020204030203" pitchFamily="34" charset="0"/>
                  </a:rPr>
                  <a:t> </a:t>
                </a:r>
                <a:r>
                  <a:rPr kumimoji="0" lang="en-US" sz="750" b="0" i="0" u="none" strike="noStrike" kern="0" cap="none" spc="14" normalizeH="0" baseline="0" noProof="0">
                    <a:ln>
                      <a:noFill/>
                    </a:ln>
                    <a:solidFill>
                      <a:srgbClr val="8C3177"/>
                    </a:solidFill>
                    <a:effectLst/>
                    <a:uLnTx/>
                    <a:uFillTx/>
                    <a:latin typeface="Arial"/>
                    <a:ea typeface="Lato" panose="020F0502020204030203" pitchFamily="34" charset="0"/>
                    <a:cs typeface="Lato" panose="020F0502020204030203" pitchFamily="34" charset="0"/>
                    <a:sym typeface="Lato" panose="020F0502020204030203" pitchFamily="34" charset="0"/>
                  </a:rPr>
                  <a:t>IV</a:t>
                </a:r>
                <a:r>
                  <a:rPr kumimoji="0" sz="750" b="0" i="0" u="none" strike="noStrike" kern="0" cap="none" spc="-19" normalizeH="0" baseline="0" noProof="0">
                    <a:ln>
                      <a:noFill/>
                    </a:ln>
                    <a:solidFill>
                      <a:srgbClr val="8C3177"/>
                    </a:solidFill>
                    <a:effectLst/>
                    <a:uLnTx/>
                    <a:uFillTx/>
                    <a:latin typeface="Arial"/>
                    <a:ea typeface="Lato" panose="020F0502020204030203" pitchFamily="34" charset="0"/>
                    <a:cs typeface="Lato" panose="020F0502020204030203" pitchFamily="34" charset="0"/>
                    <a:sym typeface="Lato" panose="020F0502020204030203" pitchFamily="34" charset="0"/>
                  </a:rPr>
                  <a:t>)</a:t>
                </a:r>
                <a:endParaRPr kumimoji="0" sz="750" b="0" i="0" u="none" strike="noStrike" kern="0" cap="none" spc="0" normalizeH="0" baseline="0" noProof="0">
                  <a:ln>
                    <a:noFill/>
                  </a:ln>
                  <a:solidFill>
                    <a:srgbClr val="8C317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grpSp>
            <p:nvGrpSpPr>
              <p:cNvPr id="116" name="object 75">
                <a:extLst>
                  <a:ext uri="{FF2B5EF4-FFF2-40B4-BE49-F238E27FC236}">
                    <a16:creationId xmlns:a16="http://schemas.microsoft.com/office/drawing/2014/main" id="{E69741FD-949D-0EE5-C8FA-6FE4224270DF}"/>
                  </a:ext>
                </a:extLst>
              </p:cNvPr>
              <p:cNvGrpSpPr/>
              <p:nvPr/>
            </p:nvGrpSpPr>
            <p:grpSpPr>
              <a:xfrm>
                <a:off x="3169070" y="3009399"/>
                <a:ext cx="5783088" cy="1223346"/>
                <a:chOff x="1788892" y="6076526"/>
                <a:chExt cx="16326514" cy="3453685"/>
              </a:xfrm>
            </p:grpSpPr>
            <p:pic>
              <p:nvPicPr>
                <p:cNvPr id="117" name="object 76">
                  <a:extLst>
                    <a:ext uri="{FF2B5EF4-FFF2-40B4-BE49-F238E27FC236}">
                      <a16:creationId xmlns:a16="http://schemas.microsoft.com/office/drawing/2014/main" id="{E21F528A-0A06-7062-D541-5713203D884A}"/>
                    </a:ext>
                  </a:extLst>
                </p:cNvPr>
                <p:cNvPicPr/>
                <p:nvPr/>
              </p:nvPicPr>
              <p:blipFill>
                <a:blip r:embed="rId7" cstate="print"/>
                <a:stretch>
                  <a:fillRect/>
                </a:stretch>
              </p:blipFill>
              <p:spPr>
                <a:xfrm>
                  <a:off x="1788892" y="6076526"/>
                  <a:ext cx="16326514" cy="3453685"/>
                </a:xfrm>
                <a:prstGeom prst="rect">
                  <a:avLst/>
                </a:prstGeom>
              </p:spPr>
            </p:pic>
            <p:sp>
              <p:nvSpPr>
                <p:cNvPr id="118" name="object 77">
                  <a:extLst>
                    <a:ext uri="{FF2B5EF4-FFF2-40B4-BE49-F238E27FC236}">
                      <a16:creationId xmlns:a16="http://schemas.microsoft.com/office/drawing/2014/main" id="{8D1C18D6-DCD5-AD7F-3B48-B10963A6F76D}"/>
                    </a:ext>
                  </a:extLst>
                </p:cNvPr>
                <p:cNvSpPr/>
                <p:nvPr/>
              </p:nvSpPr>
              <p:spPr>
                <a:xfrm>
                  <a:off x="4183298" y="7802958"/>
                  <a:ext cx="11003280" cy="1601470"/>
                </a:xfrm>
                <a:custGeom>
                  <a:avLst/>
                  <a:gdLst/>
                  <a:ahLst/>
                  <a:cxnLst/>
                  <a:rect l="l" t="t" r="r" b="b"/>
                  <a:pathLst>
                    <a:path w="11003280" h="1601470">
                      <a:moveTo>
                        <a:pt x="11002992" y="0"/>
                      </a:moveTo>
                      <a:lnTo>
                        <a:pt x="10358234" y="0"/>
                      </a:lnTo>
                      <a:lnTo>
                        <a:pt x="9249866" y="1073723"/>
                      </a:lnTo>
                      <a:lnTo>
                        <a:pt x="9216858" y="1098537"/>
                      </a:lnTo>
                      <a:lnTo>
                        <a:pt x="9176133" y="1119971"/>
                      </a:lnTo>
                      <a:lnTo>
                        <a:pt x="9129936" y="1137866"/>
                      </a:lnTo>
                      <a:lnTo>
                        <a:pt x="9080510" y="1152063"/>
                      </a:lnTo>
                      <a:lnTo>
                        <a:pt x="9030100" y="1162400"/>
                      </a:lnTo>
                      <a:lnTo>
                        <a:pt x="8980950" y="1168720"/>
                      </a:lnTo>
                      <a:lnTo>
                        <a:pt x="8935305" y="1170862"/>
                      </a:lnTo>
                      <a:lnTo>
                        <a:pt x="2099218" y="1170862"/>
                      </a:lnTo>
                      <a:lnTo>
                        <a:pt x="2052877" y="1168720"/>
                      </a:lnTo>
                      <a:lnTo>
                        <a:pt x="2002978" y="1162400"/>
                      </a:lnTo>
                      <a:lnTo>
                        <a:pt x="1951799" y="1152063"/>
                      </a:lnTo>
                      <a:lnTo>
                        <a:pt x="1901619" y="1137866"/>
                      </a:lnTo>
                      <a:lnTo>
                        <a:pt x="1854717" y="1119971"/>
                      </a:lnTo>
                      <a:lnTo>
                        <a:pt x="1813371" y="1098537"/>
                      </a:lnTo>
                      <a:lnTo>
                        <a:pt x="1779859" y="1073723"/>
                      </a:lnTo>
                      <a:lnTo>
                        <a:pt x="654598" y="0"/>
                      </a:lnTo>
                      <a:lnTo>
                        <a:pt x="0" y="0"/>
                      </a:lnTo>
                      <a:lnTo>
                        <a:pt x="1476301" y="1492414"/>
                      </a:lnTo>
                      <a:lnTo>
                        <a:pt x="1510696" y="1520156"/>
                      </a:lnTo>
                      <a:lnTo>
                        <a:pt x="1548687" y="1544116"/>
                      </a:lnTo>
                      <a:lnTo>
                        <a:pt x="1589788" y="1564116"/>
                      </a:lnTo>
                      <a:lnTo>
                        <a:pt x="1633513" y="1579979"/>
                      </a:lnTo>
                      <a:lnTo>
                        <a:pt x="1679377" y="1591528"/>
                      </a:lnTo>
                      <a:lnTo>
                        <a:pt x="1726892" y="1598587"/>
                      </a:lnTo>
                      <a:lnTo>
                        <a:pt x="1775572" y="1600980"/>
                      </a:lnTo>
                      <a:lnTo>
                        <a:pt x="9254096" y="1600980"/>
                      </a:lnTo>
                      <a:lnTo>
                        <a:pt x="9309936" y="1597730"/>
                      </a:lnTo>
                      <a:lnTo>
                        <a:pt x="9364105" y="1588168"/>
                      </a:lnTo>
                      <a:lnTo>
                        <a:pt x="9415844" y="1572575"/>
                      </a:lnTo>
                      <a:lnTo>
                        <a:pt x="9464392" y="1551231"/>
                      </a:lnTo>
                      <a:lnTo>
                        <a:pt x="9508986" y="1524417"/>
                      </a:lnTo>
                      <a:lnTo>
                        <a:pt x="9548868" y="1492414"/>
                      </a:lnTo>
                      <a:lnTo>
                        <a:pt x="11002992" y="0"/>
                      </a:lnTo>
                      <a:close/>
                    </a:path>
                  </a:pathLst>
                </a:custGeom>
                <a:solidFill>
                  <a:srgbClr val="8C3177"/>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372"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sp>
              <p:nvSpPr>
                <p:cNvPr id="119" name="object 78">
                  <a:extLst>
                    <a:ext uri="{FF2B5EF4-FFF2-40B4-BE49-F238E27FC236}">
                      <a16:creationId xmlns:a16="http://schemas.microsoft.com/office/drawing/2014/main" id="{8E52BCE4-BBE4-1880-2F5E-0D4F8F5F75BD}"/>
                    </a:ext>
                  </a:extLst>
                </p:cNvPr>
                <p:cNvSpPr/>
                <p:nvPr/>
              </p:nvSpPr>
              <p:spPr>
                <a:xfrm>
                  <a:off x="4183298" y="6201983"/>
                  <a:ext cx="11003280" cy="1601470"/>
                </a:xfrm>
                <a:custGeom>
                  <a:avLst/>
                  <a:gdLst/>
                  <a:ahLst/>
                  <a:cxnLst/>
                  <a:rect l="l" t="t" r="r" b="b"/>
                  <a:pathLst>
                    <a:path w="11003280" h="1601470">
                      <a:moveTo>
                        <a:pt x="9374410" y="0"/>
                      </a:moveTo>
                      <a:lnTo>
                        <a:pt x="1653417" y="0"/>
                      </a:lnTo>
                      <a:lnTo>
                        <a:pt x="1599541" y="3248"/>
                      </a:lnTo>
                      <a:lnTo>
                        <a:pt x="1547276" y="12808"/>
                      </a:lnTo>
                      <a:lnTo>
                        <a:pt x="1497356" y="28399"/>
                      </a:lnTo>
                      <a:lnTo>
                        <a:pt x="1450514" y="49740"/>
                      </a:lnTo>
                      <a:lnTo>
                        <a:pt x="1407486" y="76553"/>
                      </a:lnTo>
                      <a:lnTo>
                        <a:pt x="1369007" y="108555"/>
                      </a:lnTo>
                      <a:lnTo>
                        <a:pt x="0" y="1600980"/>
                      </a:lnTo>
                      <a:lnTo>
                        <a:pt x="654598" y="1600980"/>
                      </a:lnTo>
                      <a:lnTo>
                        <a:pt x="1654885" y="527256"/>
                      </a:lnTo>
                      <a:lnTo>
                        <a:pt x="1686876" y="502439"/>
                      </a:lnTo>
                      <a:lnTo>
                        <a:pt x="1726542" y="481002"/>
                      </a:lnTo>
                      <a:lnTo>
                        <a:pt x="1771624" y="463106"/>
                      </a:lnTo>
                      <a:lnTo>
                        <a:pt x="1819868" y="448910"/>
                      </a:lnTo>
                      <a:lnTo>
                        <a:pt x="1869015" y="438573"/>
                      </a:lnTo>
                      <a:lnTo>
                        <a:pt x="1916808" y="432254"/>
                      </a:lnTo>
                      <a:lnTo>
                        <a:pt x="1960992" y="430112"/>
                      </a:lnTo>
                      <a:lnTo>
                        <a:pt x="9071458" y="430112"/>
                      </a:lnTo>
                      <a:lnTo>
                        <a:pt x="9114978" y="432254"/>
                      </a:lnTo>
                      <a:lnTo>
                        <a:pt x="9162054" y="438573"/>
                      </a:lnTo>
                      <a:lnTo>
                        <a:pt x="9210462" y="448910"/>
                      </a:lnTo>
                      <a:lnTo>
                        <a:pt x="9257981" y="463106"/>
                      </a:lnTo>
                      <a:lnTo>
                        <a:pt x="9302388" y="481002"/>
                      </a:lnTo>
                      <a:lnTo>
                        <a:pt x="9341459" y="502439"/>
                      </a:lnTo>
                      <a:lnTo>
                        <a:pt x="9372973" y="527256"/>
                      </a:lnTo>
                      <a:lnTo>
                        <a:pt x="10358234" y="1600980"/>
                      </a:lnTo>
                      <a:lnTo>
                        <a:pt x="11002992" y="1600980"/>
                      </a:lnTo>
                      <a:lnTo>
                        <a:pt x="9654549" y="108555"/>
                      </a:lnTo>
                      <a:lnTo>
                        <a:pt x="9616648" y="76553"/>
                      </a:lnTo>
                      <a:lnTo>
                        <a:pt x="9574268" y="49740"/>
                      </a:lnTo>
                      <a:lnTo>
                        <a:pt x="9528130" y="28399"/>
                      </a:lnTo>
                      <a:lnTo>
                        <a:pt x="9478960" y="12808"/>
                      </a:lnTo>
                      <a:lnTo>
                        <a:pt x="9427479" y="3248"/>
                      </a:lnTo>
                      <a:lnTo>
                        <a:pt x="9374410" y="0"/>
                      </a:lnTo>
                      <a:close/>
                    </a:path>
                  </a:pathLst>
                </a:custGeom>
                <a:solidFill>
                  <a:srgbClr val="156168"/>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372"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sp>
              <p:nvSpPr>
                <p:cNvPr id="120" name="object 79">
                  <a:extLst>
                    <a:ext uri="{FF2B5EF4-FFF2-40B4-BE49-F238E27FC236}">
                      <a16:creationId xmlns:a16="http://schemas.microsoft.com/office/drawing/2014/main" id="{5FAC2A27-6314-FCCC-11EA-0FA22616725B}"/>
                    </a:ext>
                  </a:extLst>
                </p:cNvPr>
                <p:cNvSpPr/>
                <p:nvPr/>
              </p:nvSpPr>
              <p:spPr>
                <a:xfrm>
                  <a:off x="1914233" y="7415216"/>
                  <a:ext cx="16099791" cy="789940"/>
                </a:xfrm>
                <a:custGeom>
                  <a:avLst/>
                  <a:gdLst/>
                  <a:ahLst/>
                  <a:cxnLst/>
                  <a:rect l="l" t="t" r="r" b="b"/>
                  <a:pathLst>
                    <a:path w="16099790" h="789940">
                      <a:moveTo>
                        <a:pt x="2923654" y="387743"/>
                      </a:moveTo>
                      <a:lnTo>
                        <a:pt x="2471242" y="143840"/>
                      </a:lnTo>
                      <a:lnTo>
                        <a:pt x="0" y="143840"/>
                      </a:lnTo>
                      <a:lnTo>
                        <a:pt x="0" y="617588"/>
                      </a:lnTo>
                      <a:lnTo>
                        <a:pt x="2474506" y="617588"/>
                      </a:lnTo>
                      <a:lnTo>
                        <a:pt x="2923654" y="387743"/>
                      </a:lnTo>
                      <a:close/>
                    </a:path>
                    <a:path w="16099790" h="789940">
                      <a:moveTo>
                        <a:pt x="16099193" y="394779"/>
                      </a:moveTo>
                      <a:lnTo>
                        <a:pt x="15569299" y="0"/>
                      </a:lnTo>
                      <a:lnTo>
                        <a:pt x="15569299" y="157911"/>
                      </a:lnTo>
                      <a:lnTo>
                        <a:pt x="13084391" y="157899"/>
                      </a:lnTo>
                      <a:lnTo>
                        <a:pt x="12627293" y="387743"/>
                      </a:lnTo>
                      <a:lnTo>
                        <a:pt x="13054140" y="631647"/>
                      </a:lnTo>
                      <a:lnTo>
                        <a:pt x="15569299" y="631647"/>
                      </a:lnTo>
                      <a:lnTo>
                        <a:pt x="15569299" y="789571"/>
                      </a:lnTo>
                      <a:lnTo>
                        <a:pt x="16099193" y="394779"/>
                      </a:lnTo>
                      <a:close/>
                    </a:path>
                  </a:pathLst>
                </a:custGeom>
                <a:solidFill>
                  <a:srgbClr val="BFBEB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372"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grpSp>
          <p:sp>
            <p:nvSpPr>
              <p:cNvPr id="121" name="object 80">
                <a:extLst>
                  <a:ext uri="{FF2B5EF4-FFF2-40B4-BE49-F238E27FC236}">
                    <a16:creationId xmlns:a16="http://schemas.microsoft.com/office/drawing/2014/main" id="{8AA96388-D029-D2CA-2F63-8EFC8F3081C1}"/>
                  </a:ext>
                </a:extLst>
              </p:cNvPr>
              <p:cNvSpPr txBox="1"/>
              <p:nvPr/>
            </p:nvSpPr>
            <p:spPr>
              <a:xfrm>
                <a:off x="4344077" y="3241964"/>
                <a:ext cx="2641982" cy="804299"/>
              </a:xfrm>
              <a:prstGeom prst="rect">
                <a:avLst/>
              </a:prstGeom>
            </p:spPr>
            <p:txBody>
              <a:bodyPr vert="horz" wrap="square" lIns="0" tIns="11978" rIns="0" bIns="0" rtlCol="0">
                <a:spAutoFit/>
              </a:bodyPr>
              <a:lstStyle/>
              <a:p>
                <a:pPr marL="368077" marR="0" lvl="0" indent="0" algn="ctr" defTabSz="685800" rtl="0" eaLnBrk="1" fontAlgn="auto" latinLnBrk="0" hangingPunct="1">
                  <a:lnSpc>
                    <a:spcPct val="100000"/>
                  </a:lnSpc>
                  <a:spcBef>
                    <a:spcPts val="95"/>
                  </a:spcBef>
                  <a:spcAft>
                    <a:spcPts val="0"/>
                  </a:spcAft>
                  <a:buClr>
                    <a:srgbClr val="000000"/>
                  </a:buClr>
                  <a:buSzTx/>
                  <a:buFontTx/>
                  <a:buNone/>
                  <a:tabLst/>
                  <a:defRPr/>
                </a:pPr>
                <a:r>
                  <a:rPr kumimoji="0" lang="en-US" sz="956" b="0" i="0" u="none" strike="noStrike" kern="0" cap="none" spc="-17" normalizeH="0" baseline="0" noProof="0" dirty="0">
                    <a:ln>
                      <a:noFill/>
                    </a:ln>
                    <a:solidFill>
                      <a:srgbClr val="156168"/>
                    </a:solidFill>
                    <a:effectLst/>
                    <a:uLnTx/>
                    <a:uFillTx/>
                    <a:latin typeface="Arial"/>
                    <a:ea typeface="Lato" panose="020F0502020204030203" pitchFamily="34" charset="0"/>
                    <a:cs typeface="Lato" panose="020F0502020204030203" pitchFamily="34" charset="0"/>
                    <a:sym typeface="Lato" panose="020F0502020204030203" pitchFamily="34" charset="0"/>
                  </a:rPr>
                  <a:t>R</a:t>
                </a:r>
                <a:r>
                  <a:rPr kumimoji="0" sz="956" b="0" i="0" u="none" strike="noStrike" kern="0" cap="none" spc="-17" normalizeH="0" baseline="0" noProof="0" dirty="0">
                    <a:ln>
                      <a:noFill/>
                    </a:ln>
                    <a:solidFill>
                      <a:srgbClr val="156168"/>
                    </a:solidFill>
                    <a:effectLst/>
                    <a:uLnTx/>
                    <a:uFillTx/>
                    <a:latin typeface="Arial"/>
                    <a:ea typeface="Lato" panose="020F0502020204030203" pitchFamily="34" charset="0"/>
                    <a:cs typeface="Lato" panose="020F0502020204030203" pitchFamily="34" charset="0"/>
                    <a:sym typeface="Lato" panose="020F0502020204030203" pitchFamily="34" charset="0"/>
                  </a:rPr>
                  <a:t>elacorilant</a:t>
                </a:r>
                <a:r>
                  <a:rPr kumimoji="0" sz="956" b="0" i="0" u="none" strike="noStrike" kern="0" cap="none" spc="-60" normalizeH="0" baseline="0" noProof="0" dirty="0">
                    <a:ln>
                      <a:noFill/>
                    </a:ln>
                    <a:solidFill>
                      <a:srgbClr val="156168"/>
                    </a:solidFill>
                    <a:effectLst/>
                    <a:uLnTx/>
                    <a:uFillTx/>
                    <a:latin typeface="Arial"/>
                    <a:ea typeface="Lato" panose="020F0502020204030203" pitchFamily="34" charset="0"/>
                    <a:cs typeface="Lato" panose="020F0502020204030203" pitchFamily="34" charset="0"/>
                    <a:sym typeface="Lato" panose="020F0502020204030203" pitchFamily="34" charset="0"/>
                  </a:rPr>
                  <a:t> </a:t>
                </a:r>
                <a:r>
                  <a:rPr kumimoji="0" sz="956" b="0" i="0" u="none" strike="noStrike" kern="0" cap="none" spc="-229" normalizeH="0" baseline="0" noProof="0" dirty="0">
                    <a:ln>
                      <a:noFill/>
                    </a:ln>
                    <a:solidFill>
                      <a:srgbClr val="156168"/>
                    </a:solidFill>
                    <a:effectLst/>
                    <a:uLnTx/>
                    <a:uFillTx/>
                    <a:latin typeface="Arial"/>
                    <a:ea typeface="Lato" panose="020F0502020204030203" pitchFamily="34" charset="0"/>
                    <a:cs typeface="Lato" panose="020F0502020204030203" pitchFamily="34" charset="0"/>
                    <a:sym typeface="Lato" panose="020F0502020204030203" pitchFamily="34" charset="0"/>
                  </a:rPr>
                  <a:t>+</a:t>
                </a:r>
                <a:r>
                  <a:rPr kumimoji="0" sz="956" b="0" i="0" u="none" strike="noStrike" kern="0" cap="none" spc="-74" normalizeH="0" baseline="0" noProof="0" dirty="0">
                    <a:ln>
                      <a:noFill/>
                    </a:ln>
                    <a:solidFill>
                      <a:srgbClr val="156168"/>
                    </a:solidFill>
                    <a:effectLst/>
                    <a:uLnTx/>
                    <a:uFillTx/>
                    <a:latin typeface="Arial"/>
                    <a:ea typeface="Lato" panose="020F0502020204030203" pitchFamily="34" charset="0"/>
                    <a:cs typeface="Lato" panose="020F0502020204030203" pitchFamily="34" charset="0"/>
                    <a:sym typeface="Lato" panose="020F0502020204030203" pitchFamily="34" charset="0"/>
                  </a:rPr>
                  <a:t> </a:t>
                </a:r>
                <a:r>
                  <a:rPr kumimoji="0" lang="en-US" sz="956" b="0" i="0" u="none" strike="noStrike" kern="0" cap="none" spc="-74" normalizeH="0" baseline="0" noProof="0" dirty="0">
                    <a:ln>
                      <a:noFill/>
                    </a:ln>
                    <a:solidFill>
                      <a:srgbClr val="156168"/>
                    </a:solidFill>
                    <a:effectLst/>
                    <a:uLnTx/>
                    <a:uFillTx/>
                    <a:latin typeface="Arial"/>
                    <a:ea typeface="Lato" panose="020F0502020204030203" pitchFamily="34" charset="0"/>
                    <a:cs typeface="Lato" panose="020F0502020204030203" pitchFamily="34" charset="0"/>
                    <a:sym typeface="Lato" panose="020F0502020204030203" pitchFamily="34" charset="0"/>
                  </a:rPr>
                  <a:t> </a:t>
                </a:r>
                <a:r>
                  <a:rPr kumimoji="0" lang="en-US" sz="956" b="0" i="0" u="none" strike="noStrike" kern="0" cap="none" spc="-47" normalizeH="0" baseline="0" noProof="0" dirty="0">
                    <a:ln>
                      <a:noFill/>
                    </a:ln>
                    <a:solidFill>
                      <a:srgbClr val="156168"/>
                    </a:solidFill>
                    <a:effectLst/>
                    <a:uLnTx/>
                    <a:uFillTx/>
                    <a:latin typeface="Arial"/>
                    <a:ea typeface="Lato" panose="020F0502020204030203" pitchFamily="34" charset="0"/>
                    <a:cs typeface="Lato" panose="020F0502020204030203" pitchFamily="34" charset="0"/>
                    <a:sym typeface="Lato" panose="020F0502020204030203" pitchFamily="34" charset="0"/>
                  </a:rPr>
                  <a:t>N</a:t>
                </a:r>
                <a:r>
                  <a:rPr kumimoji="0" sz="956" b="0" i="0" u="none" strike="noStrike" kern="0" cap="none" spc="-47" normalizeH="0" baseline="0" noProof="0" dirty="0">
                    <a:ln>
                      <a:noFill/>
                    </a:ln>
                    <a:solidFill>
                      <a:srgbClr val="156168"/>
                    </a:solidFill>
                    <a:effectLst/>
                    <a:uLnTx/>
                    <a:uFillTx/>
                    <a:latin typeface="Arial"/>
                    <a:ea typeface="Lato" panose="020F0502020204030203" pitchFamily="34" charset="0"/>
                    <a:cs typeface="Lato" panose="020F0502020204030203" pitchFamily="34" charset="0"/>
                    <a:sym typeface="Lato" panose="020F0502020204030203" pitchFamily="34" charset="0"/>
                  </a:rPr>
                  <a:t>ab-</a:t>
                </a:r>
                <a:r>
                  <a:rPr kumimoji="0" sz="956" b="0" i="0" u="none" strike="noStrike" kern="0" cap="none" spc="-29" normalizeH="0" baseline="0" noProof="0" dirty="0">
                    <a:ln>
                      <a:noFill/>
                    </a:ln>
                    <a:solidFill>
                      <a:srgbClr val="156168"/>
                    </a:solidFill>
                    <a:effectLst/>
                    <a:uLnTx/>
                    <a:uFillTx/>
                    <a:latin typeface="Arial"/>
                    <a:ea typeface="Lato" panose="020F0502020204030203" pitchFamily="34" charset="0"/>
                    <a:cs typeface="Lato" panose="020F0502020204030203" pitchFamily="34" charset="0"/>
                    <a:sym typeface="Lato" panose="020F0502020204030203" pitchFamily="34" charset="0"/>
                  </a:rPr>
                  <a:t>paclitaxel</a:t>
                </a:r>
                <a:endParaRPr kumimoji="0" sz="956" b="0" i="0" u="none" strike="noStrike" kern="0" cap="none" spc="0" normalizeH="0" baseline="0" noProof="0" dirty="0">
                  <a:ln>
                    <a:noFill/>
                  </a:ln>
                  <a:solidFill>
                    <a:srgbClr val="156168"/>
                  </a:solidFill>
                  <a:effectLst/>
                  <a:uLnTx/>
                  <a:uFillTx/>
                  <a:latin typeface="Arial"/>
                  <a:ea typeface="Lato" panose="020F0502020204030203" pitchFamily="34" charset="0"/>
                  <a:cs typeface="Lato" panose="020F0502020204030203" pitchFamily="34" charset="0"/>
                  <a:sym typeface="Lato" panose="020F0502020204030203" pitchFamily="34" charset="0"/>
                </a:endParaRPr>
              </a:p>
              <a:p>
                <a:pPr marL="2381" marR="1453920" lvl="0" indent="-2381" algn="ctr" defTabSz="685800" rtl="0" eaLnBrk="1" fontAlgn="auto" latinLnBrk="0" hangingPunct="1">
                  <a:lnSpc>
                    <a:spcPts val="606"/>
                  </a:lnSpc>
                  <a:spcBef>
                    <a:spcPts val="161"/>
                  </a:spcBef>
                  <a:spcAft>
                    <a:spcPts val="0"/>
                  </a:spcAft>
                  <a:buClr>
                    <a:srgbClr val="000000"/>
                  </a:buClr>
                  <a:buSzTx/>
                  <a:buFontTx/>
                  <a:buNone/>
                  <a:tabLst/>
                  <a:defRPr/>
                </a:pPr>
                <a:endParaRPr kumimoji="0" lang="en-US" sz="598" b="0" i="0" u="none" strike="noStrike" kern="0" cap="none" spc="-32"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a:p>
                <a:pPr marL="2381" marR="1453920" lvl="0" indent="-2381" algn="ctr" defTabSz="685800" rtl="0" eaLnBrk="1" fontAlgn="auto" latinLnBrk="0" hangingPunct="1">
                  <a:lnSpc>
                    <a:spcPts val="606"/>
                  </a:lnSpc>
                  <a:spcBef>
                    <a:spcPts val="161"/>
                  </a:spcBef>
                  <a:spcAft>
                    <a:spcPts val="0"/>
                  </a:spcAft>
                  <a:buClr>
                    <a:srgbClr val="000000"/>
                  </a:buClr>
                  <a:buSzTx/>
                  <a:buFontTx/>
                  <a:buNone/>
                  <a:tabLst/>
                  <a:defRPr/>
                </a:pPr>
                <a:r>
                  <a:rPr kumimoji="0" sz="598" b="0" i="0" u="none" strike="noStrike" kern="0" cap="none" spc="-32"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Open-</a:t>
                </a:r>
                <a:r>
                  <a:rPr kumimoji="0" sz="598" b="0" i="0" u="none" strike="noStrike" kern="0" cap="none" spc="-3"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label </a:t>
                </a:r>
                <a:r>
                  <a:rPr kumimoji="0" lang="en-US" sz="598" b="0" i="0" u="none" strike="noStrike" kern="0" cap="none" spc="-35"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r</a:t>
                </a:r>
                <a:r>
                  <a:rPr kumimoji="0" sz="598" b="0" i="0" u="none" strike="noStrike" kern="0" cap="none" spc="-35"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andomization </a:t>
                </a:r>
                <a:r>
                  <a:rPr kumimoji="0" sz="598" b="0" i="0" u="none" strike="noStrike" kern="0" cap="none" spc="-7"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1:1</a:t>
                </a:r>
                <a:endParaRPr kumimoji="0" sz="598" b="0" i="0" u="none" strike="noStrike" kern="0" cap="none" spc="0"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a:p>
                <a:pPr marL="355594" marR="0" lvl="0" indent="0" algn="ctr" defTabSz="685800" rtl="0" eaLnBrk="1" fontAlgn="auto" latinLnBrk="0" hangingPunct="1">
                  <a:lnSpc>
                    <a:spcPct val="100000"/>
                  </a:lnSpc>
                  <a:spcBef>
                    <a:spcPts val="48"/>
                  </a:spcBef>
                  <a:spcAft>
                    <a:spcPts val="0"/>
                  </a:spcAft>
                  <a:buClr>
                    <a:srgbClr val="000000"/>
                  </a:buClr>
                  <a:buSzTx/>
                  <a:buFontTx/>
                  <a:buNone/>
                  <a:tabLst/>
                  <a:defRPr/>
                </a:pPr>
                <a:endParaRPr kumimoji="0" lang="en-US" sz="956" b="0" i="0" u="none" strike="noStrike" kern="0" cap="none" spc="-47" normalizeH="0" baseline="0" noProof="0" dirty="0">
                  <a:ln>
                    <a:noFill/>
                  </a:ln>
                  <a:solidFill>
                    <a:srgbClr val="8C3177"/>
                  </a:solidFill>
                  <a:effectLst/>
                  <a:uLnTx/>
                  <a:uFillTx/>
                  <a:latin typeface="Arial"/>
                  <a:ea typeface="Lato" panose="020F0502020204030203" pitchFamily="34" charset="0"/>
                  <a:cs typeface="Lato" panose="020F0502020204030203" pitchFamily="34" charset="0"/>
                  <a:sym typeface="Lato" panose="020F0502020204030203" pitchFamily="34" charset="0"/>
                </a:endParaRPr>
              </a:p>
              <a:p>
                <a:pPr marL="355594" marR="0" lvl="0" indent="0" algn="ctr" defTabSz="685800" rtl="0" eaLnBrk="1" fontAlgn="auto" latinLnBrk="0" hangingPunct="1">
                  <a:lnSpc>
                    <a:spcPct val="100000"/>
                  </a:lnSpc>
                  <a:spcBef>
                    <a:spcPts val="48"/>
                  </a:spcBef>
                  <a:spcAft>
                    <a:spcPts val="0"/>
                  </a:spcAft>
                  <a:buClr>
                    <a:srgbClr val="000000"/>
                  </a:buClr>
                  <a:buSzTx/>
                  <a:buFontTx/>
                  <a:buNone/>
                  <a:tabLst/>
                  <a:defRPr/>
                </a:pPr>
                <a:endParaRPr kumimoji="0" lang="en-US" sz="956" b="0" i="0" u="none" strike="noStrike" kern="0" cap="none" spc="-47" normalizeH="0" baseline="0" noProof="0" dirty="0">
                  <a:ln>
                    <a:noFill/>
                  </a:ln>
                  <a:solidFill>
                    <a:srgbClr val="8C3177"/>
                  </a:solidFill>
                  <a:effectLst/>
                  <a:uLnTx/>
                  <a:uFillTx/>
                  <a:latin typeface="Arial"/>
                  <a:ea typeface="Lato" panose="020F0502020204030203" pitchFamily="34" charset="0"/>
                  <a:cs typeface="Lato" panose="020F0502020204030203" pitchFamily="34" charset="0"/>
                  <a:sym typeface="Lato" panose="020F0502020204030203" pitchFamily="34" charset="0"/>
                </a:endParaRPr>
              </a:p>
              <a:p>
                <a:pPr marL="355594" marR="0" lvl="0" indent="0" algn="ctr" defTabSz="685800" rtl="0" eaLnBrk="1" fontAlgn="auto" latinLnBrk="0" hangingPunct="1">
                  <a:lnSpc>
                    <a:spcPct val="100000"/>
                  </a:lnSpc>
                  <a:spcBef>
                    <a:spcPts val="48"/>
                  </a:spcBef>
                  <a:spcAft>
                    <a:spcPts val="0"/>
                  </a:spcAft>
                  <a:buClr>
                    <a:srgbClr val="000000"/>
                  </a:buClr>
                  <a:buSzTx/>
                  <a:buFontTx/>
                  <a:buNone/>
                  <a:tabLst/>
                  <a:defRPr/>
                </a:pPr>
                <a:r>
                  <a:rPr kumimoji="0" lang="en-US" sz="956" b="0" i="0" u="none" strike="noStrike" kern="0" cap="none" spc="-47" normalizeH="0" baseline="0" noProof="0" dirty="0">
                    <a:ln>
                      <a:noFill/>
                    </a:ln>
                    <a:solidFill>
                      <a:srgbClr val="8C3177"/>
                    </a:solidFill>
                    <a:effectLst/>
                    <a:uLnTx/>
                    <a:uFillTx/>
                    <a:latin typeface="Arial"/>
                    <a:ea typeface="Lato" panose="020F0502020204030203" pitchFamily="34" charset="0"/>
                    <a:cs typeface="Lato" panose="020F0502020204030203" pitchFamily="34" charset="0"/>
                    <a:sym typeface="Lato" panose="020F0502020204030203" pitchFamily="34" charset="0"/>
                  </a:rPr>
                  <a:t>N</a:t>
                </a:r>
                <a:r>
                  <a:rPr kumimoji="0" sz="956" b="0" i="0" u="none" strike="noStrike" kern="0" cap="none" spc="-47" normalizeH="0" baseline="0" noProof="0" dirty="0">
                    <a:ln>
                      <a:noFill/>
                    </a:ln>
                    <a:solidFill>
                      <a:srgbClr val="8C3177"/>
                    </a:solidFill>
                    <a:effectLst/>
                    <a:uLnTx/>
                    <a:uFillTx/>
                    <a:latin typeface="Arial"/>
                    <a:ea typeface="Lato" panose="020F0502020204030203" pitchFamily="34" charset="0"/>
                    <a:cs typeface="Lato" panose="020F0502020204030203" pitchFamily="34" charset="0"/>
                    <a:sym typeface="Lato" panose="020F0502020204030203" pitchFamily="34" charset="0"/>
                  </a:rPr>
                  <a:t>ab-</a:t>
                </a:r>
                <a:r>
                  <a:rPr kumimoji="0" sz="956" b="0" i="0" u="none" strike="noStrike" kern="0" cap="none" spc="-9" normalizeH="0" baseline="0" noProof="0" dirty="0">
                    <a:ln>
                      <a:noFill/>
                    </a:ln>
                    <a:solidFill>
                      <a:srgbClr val="8C3177"/>
                    </a:solidFill>
                    <a:effectLst/>
                    <a:uLnTx/>
                    <a:uFillTx/>
                    <a:latin typeface="Arial"/>
                    <a:ea typeface="Lato" panose="020F0502020204030203" pitchFamily="34" charset="0"/>
                    <a:cs typeface="Lato" panose="020F0502020204030203" pitchFamily="34" charset="0"/>
                    <a:sym typeface="Lato" panose="020F0502020204030203" pitchFamily="34" charset="0"/>
                  </a:rPr>
                  <a:t>paclitaxel</a:t>
                </a:r>
                <a:endParaRPr kumimoji="0" sz="956" b="0" i="0" u="none" strike="noStrike" kern="0" cap="none" spc="0" normalizeH="0" baseline="0" noProof="0" dirty="0">
                  <a:ln>
                    <a:noFill/>
                  </a:ln>
                  <a:solidFill>
                    <a:srgbClr val="8C317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sp>
            <p:nvSpPr>
              <p:cNvPr id="122" name="object 81">
                <a:extLst>
                  <a:ext uri="{FF2B5EF4-FFF2-40B4-BE49-F238E27FC236}">
                    <a16:creationId xmlns:a16="http://schemas.microsoft.com/office/drawing/2014/main" id="{26AB4C67-8660-F987-B6F8-D3151AE73F70}"/>
                  </a:ext>
                </a:extLst>
              </p:cNvPr>
              <p:cNvSpPr txBox="1"/>
              <p:nvPr/>
            </p:nvSpPr>
            <p:spPr>
              <a:xfrm>
                <a:off x="3360001" y="3497374"/>
                <a:ext cx="619897" cy="361576"/>
              </a:xfrm>
              <a:prstGeom prst="rect">
                <a:avLst/>
              </a:prstGeom>
            </p:spPr>
            <p:txBody>
              <a:bodyPr vert="horz" wrap="square" lIns="0" tIns="40149" rIns="0" bIns="0" rtlCol="0">
                <a:spAutoFit/>
              </a:bodyPr>
              <a:lstStyle/>
              <a:p>
                <a:pPr marL="3374" marR="0" lvl="0" indent="0" algn="l" defTabSz="685800" rtl="0" eaLnBrk="1" fontAlgn="auto" latinLnBrk="0" hangingPunct="1">
                  <a:lnSpc>
                    <a:spcPct val="100000"/>
                  </a:lnSpc>
                  <a:spcBef>
                    <a:spcPts val="316"/>
                  </a:spcBef>
                  <a:spcAft>
                    <a:spcPts val="0"/>
                  </a:spcAft>
                  <a:buClr>
                    <a:srgbClr val="000000"/>
                  </a:buClr>
                  <a:buSzTx/>
                  <a:buFontTx/>
                  <a:buNone/>
                  <a:tabLst/>
                  <a:defRPr/>
                </a:pPr>
                <a:r>
                  <a:rPr kumimoji="0" sz="651" b="0" i="0" u="none" strike="noStrike" kern="0" cap="none" spc="-36"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SCREENING</a:t>
                </a:r>
                <a:endParaRPr kumimoji="0" sz="651" b="0" i="0" u="none" strike="noStrike" kern="0" cap="none" spc="0"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a:p>
                <a:pPr marL="12483" marR="0" lvl="0" indent="0" algn="l" defTabSz="685800" rtl="0" eaLnBrk="1" fontAlgn="auto" latinLnBrk="0" hangingPunct="1">
                  <a:lnSpc>
                    <a:spcPct val="100000"/>
                  </a:lnSpc>
                  <a:spcBef>
                    <a:spcPts val="270"/>
                  </a:spcBef>
                  <a:spcAft>
                    <a:spcPts val="0"/>
                  </a:spcAft>
                  <a:buClr>
                    <a:srgbClr val="000000"/>
                  </a:buClr>
                  <a:buSzTx/>
                  <a:buFontTx/>
                  <a:buNone/>
                  <a:tabLst/>
                  <a:defRPr/>
                </a:pPr>
                <a:r>
                  <a:rPr kumimoji="0" sz="598" b="0" i="0" u="none" strike="noStrike" kern="0" cap="none" spc="-32"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Day</a:t>
                </a:r>
                <a:r>
                  <a:rPr kumimoji="0" sz="598" b="0" i="0" u="none" strike="noStrike" kern="0" cap="none" spc="-54"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 </a:t>
                </a:r>
                <a:r>
                  <a:rPr kumimoji="0" sz="598" b="0" i="0" u="none" strike="noStrike" kern="0" cap="none" spc="-30"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a:t>
                </a:r>
                <a:r>
                  <a:rPr kumimoji="0" sz="598" b="0" i="0" u="none" strike="noStrike" kern="0" cap="none" spc="-44"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28</a:t>
                </a:r>
                <a:r>
                  <a:rPr kumimoji="0" sz="598" b="0" i="0" u="none" strike="noStrike" kern="0" cap="none" spc="-54"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 </a:t>
                </a:r>
                <a:r>
                  <a:rPr kumimoji="0" sz="598" b="0" i="0" u="none" strike="noStrike" kern="0" cap="none" spc="-28"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to</a:t>
                </a:r>
                <a:r>
                  <a:rPr kumimoji="0" sz="598" b="0" i="0" u="none" strike="noStrike" kern="0" cap="none" spc="-53"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 </a:t>
                </a:r>
                <a:r>
                  <a:rPr kumimoji="0" sz="598" b="0" i="0" u="none" strike="noStrike" kern="0" cap="none" spc="-36"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a:t>
                </a:r>
                <a:r>
                  <a:rPr kumimoji="0" sz="598" b="0" i="0" u="none" strike="noStrike" kern="0" cap="none" spc="-14"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1</a:t>
                </a:r>
                <a:endParaRPr kumimoji="0" sz="598" b="0" i="0" u="none" strike="noStrike" kern="0" cap="none" spc="0"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sp>
            <p:nvSpPr>
              <p:cNvPr id="123" name="object 82">
                <a:extLst>
                  <a:ext uri="{FF2B5EF4-FFF2-40B4-BE49-F238E27FC236}">
                    <a16:creationId xmlns:a16="http://schemas.microsoft.com/office/drawing/2014/main" id="{189722CC-FDB6-A555-D1C5-5D7D3B165396}"/>
                  </a:ext>
                </a:extLst>
              </p:cNvPr>
              <p:cNvSpPr txBox="1"/>
              <p:nvPr/>
            </p:nvSpPr>
            <p:spPr>
              <a:xfrm>
                <a:off x="7964799" y="3551663"/>
                <a:ext cx="657459" cy="137857"/>
              </a:xfrm>
              <a:prstGeom prst="rect">
                <a:avLst/>
              </a:prstGeom>
            </p:spPr>
            <p:txBody>
              <a:bodyPr vert="horz" wrap="square" lIns="0" tIns="3206" rIns="0" bIns="0" rtlCol="0">
                <a:spAutoFit/>
              </a:bodyPr>
              <a:lstStyle/>
              <a:p>
                <a:pPr marL="3374" marR="0" lvl="0" indent="0" algn="l" defTabSz="685800" rtl="0" eaLnBrk="1" fontAlgn="auto" latinLnBrk="0" hangingPunct="1">
                  <a:lnSpc>
                    <a:spcPct val="100000"/>
                  </a:lnSpc>
                  <a:spcBef>
                    <a:spcPts val="26"/>
                  </a:spcBef>
                  <a:spcAft>
                    <a:spcPts val="0"/>
                  </a:spcAft>
                  <a:buClr>
                    <a:srgbClr val="000000"/>
                  </a:buClr>
                  <a:buSzTx/>
                  <a:buFontTx/>
                  <a:buNone/>
                  <a:tabLst/>
                  <a:defRPr/>
                </a:pPr>
                <a:r>
                  <a:rPr kumimoji="0" sz="651" b="0" i="0" u="none" strike="noStrike" kern="0" cap="none" spc="-19"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FOLLOW-</a:t>
                </a:r>
                <a:r>
                  <a:rPr kumimoji="0" sz="651" b="0" i="0" u="none" strike="noStrike" kern="0" cap="none" spc="-17"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UP</a:t>
                </a:r>
                <a:endParaRPr kumimoji="0" sz="651"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grpSp>
            <p:nvGrpSpPr>
              <p:cNvPr id="124" name="object 83">
                <a:extLst>
                  <a:ext uri="{FF2B5EF4-FFF2-40B4-BE49-F238E27FC236}">
                    <a16:creationId xmlns:a16="http://schemas.microsoft.com/office/drawing/2014/main" id="{71684C37-D231-49D4-55BA-9D539A2B8E8F}"/>
                  </a:ext>
                </a:extLst>
              </p:cNvPr>
              <p:cNvGrpSpPr/>
              <p:nvPr/>
            </p:nvGrpSpPr>
            <p:grpSpPr>
              <a:xfrm>
                <a:off x="7079444" y="2710272"/>
                <a:ext cx="374052" cy="125959"/>
                <a:chOff x="12828458" y="5232050"/>
                <a:chExt cx="1056005" cy="355600"/>
              </a:xfrm>
            </p:grpSpPr>
            <p:sp>
              <p:nvSpPr>
                <p:cNvPr id="125" name="object 84">
                  <a:extLst>
                    <a:ext uri="{FF2B5EF4-FFF2-40B4-BE49-F238E27FC236}">
                      <a16:creationId xmlns:a16="http://schemas.microsoft.com/office/drawing/2014/main" id="{BA9769E0-5863-6044-A059-8E81DCB3BFC7}"/>
                    </a:ext>
                  </a:extLst>
                </p:cNvPr>
                <p:cNvSpPr/>
                <p:nvPr/>
              </p:nvSpPr>
              <p:spPr>
                <a:xfrm>
                  <a:off x="12836214" y="5411596"/>
                  <a:ext cx="1040130" cy="0"/>
                </a:xfrm>
                <a:custGeom>
                  <a:avLst/>
                  <a:gdLst/>
                  <a:ahLst/>
                  <a:cxnLst/>
                  <a:rect l="l" t="t" r="r" b="b"/>
                  <a:pathLst>
                    <a:path w="1040130">
                      <a:moveTo>
                        <a:pt x="0" y="0"/>
                      </a:moveTo>
                      <a:lnTo>
                        <a:pt x="1039999" y="0"/>
                      </a:lnTo>
                    </a:path>
                  </a:pathLst>
                </a:custGeom>
                <a:ln w="15512">
                  <a:solidFill>
                    <a:srgbClr val="221E1F"/>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372"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sp>
              <p:nvSpPr>
                <p:cNvPr id="126" name="object 85">
                  <a:extLst>
                    <a:ext uri="{FF2B5EF4-FFF2-40B4-BE49-F238E27FC236}">
                      <a16:creationId xmlns:a16="http://schemas.microsoft.com/office/drawing/2014/main" id="{57954606-CE63-763C-C190-C0FC033B7F8B}"/>
                    </a:ext>
                  </a:extLst>
                </p:cNvPr>
                <p:cNvSpPr/>
                <p:nvPr/>
              </p:nvSpPr>
              <p:spPr>
                <a:xfrm>
                  <a:off x="12836214" y="5232050"/>
                  <a:ext cx="0" cy="355600"/>
                </a:xfrm>
                <a:custGeom>
                  <a:avLst/>
                  <a:gdLst/>
                  <a:ahLst/>
                  <a:cxnLst/>
                  <a:rect l="l" t="t" r="r" b="b"/>
                  <a:pathLst>
                    <a:path h="355600">
                      <a:moveTo>
                        <a:pt x="0" y="0"/>
                      </a:moveTo>
                      <a:lnTo>
                        <a:pt x="0" y="355580"/>
                      </a:lnTo>
                    </a:path>
                  </a:pathLst>
                </a:custGeom>
                <a:ln w="15512">
                  <a:solidFill>
                    <a:srgbClr val="221E1F"/>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372"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sp>
              <p:nvSpPr>
                <p:cNvPr id="127" name="object 86">
                  <a:extLst>
                    <a:ext uri="{FF2B5EF4-FFF2-40B4-BE49-F238E27FC236}">
                      <a16:creationId xmlns:a16="http://schemas.microsoft.com/office/drawing/2014/main" id="{CEDE0677-E8BF-955D-04F0-172F7A5B7A57}"/>
                    </a:ext>
                  </a:extLst>
                </p:cNvPr>
                <p:cNvSpPr/>
                <p:nvPr/>
              </p:nvSpPr>
              <p:spPr>
                <a:xfrm>
                  <a:off x="13876214" y="5232050"/>
                  <a:ext cx="0" cy="355600"/>
                </a:xfrm>
                <a:custGeom>
                  <a:avLst/>
                  <a:gdLst/>
                  <a:ahLst/>
                  <a:cxnLst/>
                  <a:rect l="l" t="t" r="r" b="b"/>
                  <a:pathLst>
                    <a:path h="355600">
                      <a:moveTo>
                        <a:pt x="0" y="0"/>
                      </a:moveTo>
                      <a:lnTo>
                        <a:pt x="0" y="355580"/>
                      </a:lnTo>
                    </a:path>
                  </a:pathLst>
                </a:custGeom>
                <a:ln w="15512">
                  <a:solidFill>
                    <a:srgbClr val="221E1F"/>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372"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grpSp>
          <p:pic>
            <p:nvPicPr>
              <p:cNvPr id="128" name="object 87">
                <a:extLst>
                  <a:ext uri="{FF2B5EF4-FFF2-40B4-BE49-F238E27FC236}">
                    <a16:creationId xmlns:a16="http://schemas.microsoft.com/office/drawing/2014/main" id="{12AD9218-F52F-AB0D-7538-45063EA8CDE9}"/>
                  </a:ext>
                </a:extLst>
              </p:cNvPr>
              <p:cNvPicPr/>
              <p:nvPr/>
            </p:nvPicPr>
            <p:blipFill>
              <a:blip r:embed="rId4" cstate="print"/>
              <a:stretch>
                <a:fillRect/>
              </a:stretch>
            </p:blipFill>
            <p:spPr>
              <a:xfrm>
                <a:off x="7224831" y="2530471"/>
                <a:ext cx="83104" cy="71974"/>
              </a:xfrm>
              <a:prstGeom prst="rect">
                <a:avLst/>
              </a:prstGeom>
            </p:spPr>
          </p:pic>
          <p:sp>
            <p:nvSpPr>
              <p:cNvPr id="129" name="object 88">
                <a:extLst>
                  <a:ext uri="{FF2B5EF4-FFF2-40B4-BE49-F238E27FC236}">
                    <a16:creationId xmlns:a16="http://schemas.microsoft.com/office/drawing/2014/main" id="{41AA5200-DACF-1F25-DE0A-1CB2C472C140}"/>
                  </a:ext>
                </a:extLst>
              </p:cNvPr>
              <p:cNvSpPr/>
              <p:nvPr/>
            </p:nvSpPr>
            <p:spPr>
              <a:xfrm>
                <a:off x="7230395" y="2678097"/>
                <a:ext cx="71976" cy="71976"/>
              </a:xfrm>
              <a:custGeom>
                <a:avLst/>
                <a:gdLst/>
                <a:ahLst/>
                <a:cxnLst/>
                <a:rect l="l" t="t" r="r" b="b"/>
                <a:pathLst>
                  <a:path w="203200" h="203200">
                    <a:moveTo>
                      <a:pt x="203192" y="0"/>
                    </a:moveTo>
                    <a:lnTo>
                      <a:pt x="0" y="0"/>
                    </a:lnTo>
                    <a:lnTo>
                      <a:pt x="0" y="203192"/>
                    </a:lnTo>
                    <a:lnTo>
                      <a:pt x="203192" y="203192"/>
                    </a:lnTo>
                    <a:lnTo>
                      <a:pt x="203192" y="0"/>
                    </a:lnTo>
                    <a:close/>
                  </a:path>
                </a:pathLst>
              </a:custGeom>
              <a:solidFill>
                <a:srgbClr val="8C3177"/>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372"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grpSp>
            <p:nvGrpSpPr>
              <p:cNvPr id="130" name="object 89">
                <a:extLst>
                  <a:ext uri="{FF2B5EF4-FFF2-40B4-BE49-F238E27FC236}">
                    <a16:creationId xmlns:a16="http://schemas.microsoft.com/office/drawing/2014/main" id="{81C7BCE0-21DD-AD12-8A74-C31A573CB85C}"/>
                  </a:ext>
                </a:extLst>
              </p:cNvPr>
              <p:cNvGrpSpPr/>
              <p:nvPr/>
            </p:nvGrpSpPr>
            <p:grpSpPr>
              <a:xfrm>
                <a:off x="7079444" y="4464440"/>
                <a:ext cx="374052" cy="125959"/>
                <a:chOff x="12828458" y="10184327"/>
                <a:chExt cx="1056005" cy="355600"/>
              </a:xfrm>
            </p:grpSpPr>
            <p:sp>
              <p:nvSpPr>
                <p:cNvPr id="131" name="object 90">
                  <a:extLst>
                    <a:ext uri="{FF2B5EF4-FFF2-40B4-BE49-F238E27FC236}">
                      <a16:creationId xmlns:a16="http://schemas.microsoft.com/office/drawing/2014/main" id="{9CF24F9B-04EF-AACA-8B87-7764910A9B3E}"/>
                    </a:ext>
                  </a:extLst>
                </p:cNvPr>
                <p:cNvSpPr/>
                <p:nvPr/>
              </p:nvSpPr>
              <p:spPr>
                <a:xfrm>
                  <a:off x="12836214" y="10362118"/>
                  <a:ext cx="1040130" cy="0"/>
                </a:xfrm>
                <a:custGeom>
                  <a:avLst/>
                  <a:gdLst/>
                  <a:ahLst/>
                  <a:cxnLst/>
                  <a:rect l="l" t="t" r="r" b="b"/>
                  <a:pathLst>
                    <a:path w="1040130">
                      <a:moveTo>
                        <a:pt x="0" y="0"/>
                      </a:moveTo>
                      <a:lnTo>
                        <a:pt x="1039999" y="0"/>
                      </a:lnTo>
                    </a:path>
                  </a:pathLst>
                </a:custGeom>
                <a:ln w="15512">
                  <a:solidFill>
                    <a:srgbClr val="221E1F"/>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372"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sp>
              <p:nvSpPr>
                <p:cNvPr id="132" name="object 91">
                  <a:extLst>
                    <a:ext uri="{FF2B5EF4-FFF2-40B4-BE49-F238E27FC236}">
                      <a16:creationId xmlns:a16="http://schemas.microsoft.com/office/drawing/2014/main" id="{3467B33A-20A1-53C5-A99C-28AC6BB82220}"/>
                    </a:ext>
                  </a:extLst>
                </p:cNvPr>
                <p:cNvSpPr/>
                <p:nvPr/>
              </p:nvSpPr>
              <p:spPr>
                <a:xfrm>
                  <a:off x="12836214" y="10184327"/>
                  <a:ext cx="0" cy="355600"/>
                </a:xfrm>
                <a:custGeom>
                  <a:avLst/>
                  <a:gdLst/>
                  <a:ahLst/>
                  <a:cxnLst/>
                  <a:rect l="l" t="t" r="r" b="b"/>
                  <a:pathLst>
                    <a:path h="355600">
                      <a:moveTo>
                        <a:pt x="0" y="0"/>
                      </a:moveTo>
                      <a:lnTo>
                        <a:pt x="0" y="355580"/>
                      </a:lnTo>
                    </a:path>
                  </a:pathLst>
                </a:custGeom>
                <a:ln w="15512">
                  <a:solidFill>
                    <a:srgbClr val="221E1F"/>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372"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sp>
              <p:nvSpPr>
                <p:cNvPr id="133" name="object 92">
                  <a:extLst>
                    <a:ext uri="{FF2B5EF4-FFF2-40B4-BE49-F238E27FC236}">
                      <a16:creationId xmlns:a16="http://schemas.microsoft.com/office/drawing/2014/main" id="{2B895C4C-CE6B-C099-EE8D-0F3FCBE3370D}"/>
                    </a:ext>
                  </a:extLst>
                </p:cNvPr>
                <p:cNvSpPr/>
                <p:nvPr/>
              </p:nvSpPr>
              <p:spPr>
                <a:xfrm>
                  <a:off x="13876214" y="10184327"/>
                  <a:ext cx="0" cy="355600"/>
                </a:xfrm>
                <a:custGeom>
                  <a:avLst/>
                  <a:gdLst/>
                  <a:ahLst/>
                  <a:cxnLst/>
                  <a:rect l="l" t="t" r="r" b="b"/>
                  <a:pathLst>
                    <a:path h="355600">
                      <a:moveTo>
                        <a:pt x="0" y="0"/>
                      </a:moveTo>
                      <a:lnTo>
                        <a:pt x="0" y="355580"/>
                      </a:lnTo>
                    </a:path>
                  </a:pathLst>
                </a:custGeom>
                <a:ln w="15512">
                  <a:solidFill>
                    <a:srgbClr val="221E1F"/>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372"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grpSp>
          <p:sp>
            <p:nvSpPr>
              <p:cNvPr id="134" name="object 93">
                <a:extLst>
                  <a:ext uri="{FF2B5EF4-FFF2-40B4-BE49-F238E27FC236}">
                    <a16:creationId xmlns:a16="http://schemas.microsoft.com/office/drawing/2014/main" id="{3E61A711-6A40-3ECB-A97D-CE6FD832BBF8}"/>
                  </a:ext>
                </a:extLst>
              </p:cNvPr>
              <p:cNvSpPr/>
              <p:nvPr/>
            </p:nvSpPr>
            <p:spPr>
              <a:xfrm>
                <a:off x="7230395" y="4426544"/>
                <a:ext cx="71976" cy="71976"/>
              </a:xfrm>
              <a:custGeom>
                <a:avLst/>
                <a:gdLst/>
                <a:ahLst/>
                <a:cxnLst/>
                <a:rect l="l" t="t" r="r" b="b"/>
                <a:pathLst>
                  <a:path w="203200" h="203200">
                    <a:moveTo>
                      <a:pt x="203192" y="0"/>
                    </a:moveTo>
                    <a:lnTo>
                      <a:pt x="0" y="0"/>
                    </a:lnTo>
                    <a:lnTo>
                      <a:pt x="0" y="203192"/>
                    </a:lnTo>
                    <a:lnTo>
                      <a:pt x="203192" y="203192"/>
                    </a:lnTo>
                    <a:lnTo>
                      <a:pt x="203192" y="0"/>
                    </a:lnTo>
                    <a:close/>
                  </a:path>
                </a:pathLst>
              </a:custGeom>
              <a:solidFill>
                <a:srgbClr val="8C3177"/>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372"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sp>
            <p:nvSpPr>
              <p:cNvPr id="135" name="object 94">
                <a:extLst>
                  <a:ext uri="{FF2B5EF4-FFF2-40B4-BE49-F238E27FC236}">
                    <a16:creationId xmlns:a16="http://schemas.microsoft.com/office/drawing/2014/main" id="{E6FEFEE2-A4E5-6450-E151-2F427D32BCDC}"/>
                  </a:ext>
                </a:extLst>
              </p:cNvPr>
              <p:cNvSpPr txBox="1"/>
              <p:nvPr/>
            </p:nvSpPr>
            <p:spPr>
              <a:xfrm>
                <a:off x="7312746" y="2482590"/>
                <a:ext cx="49935" cy="143951"/>
              </a:xfrm>
              <a:prstGeom prst="rect">
                <a:avLst/>
              </a:prstGeom>
            </p:spPr>
            <p:txBody>
              <a:bodyPr vert="horz" wrap="square" lIns="0" tIns="4049" rIns="0" bIns="0" rtlCol="0">
                <a:spAutoFit/>
              </a:bodyPr>
              <a:lstStyle/>
              <a:p>
                <a:pPr marL="3374" marR="0" lvl="0" indent="0" algn="l" defTabSz="685800" rtl="0" eaLnBrk="1" fontAlgn="auto" latinLnBrk="0" hangingPunct="1">
                  <a:lnSpc>
                    <a:spcPct val="100000"/>
                  </a:lnSpc>
                  <a:spcBef>
                    <a:spcPts val="32"/>
                  </a:spcBef>
                  <a:spcAft>
                    <a:spcPts val="0"/>
                  </a:spcAft>
                  <a:buClr>
                    <a:srgbClr val="000000"/>
                  </a:buClr>
                  <a:buSzTx/>
                  <a:buFontTx/>
                  <a:buNone/>
                  <a:tabLst/>
                  <a:defRPr/>
                </a:pPr>
                <a:r>
                  <a:rPr kumimoji="0" sz="675" b="0" i="0" u="none" strike="noStrike" kern="0" cap="none" spc="-98"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a:t>
                </a:r>
                <a:endParaRPr kumimoji="0" sz="675"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sp>
            <p:nvSpPr>
              <p:cNvPr id="136" name="object 95">
                <a:extLst>
                  <a:ext uri="{FF2B5EF4-FFF2-40B4-BE49-F238E27FC236}">
                    <a16:creationId xmlns:a16="http://schemas.microsoft.com/office/drawing/2014/main" id="{0D602E7B-3B74-F419-3833-FA16420401E7}"/>
                  </a:ext>
                </a:extLst>
              </p:cNvPr>
              <p:cNvSpPr txBox="1"/>
              <p:nvPr/>
            </p:nvSpPr>
            <p:spPr>
              <a:xfrm>
                <a:off x="7312746" y="4356937"/>
                <a:ext cx="49935" cy="143951"/>
              </a:xfrm>
              <a:prstGeom prst="rect">
                <a:avLst/>
              </a:prstGeom>
            </p:spPr>
            <p:txBody>
              <a:bodyPr vert="horz" wrap="square" lIns="0" tIns="4049" rIns="0" bIns="0" rtlCol="0">
                <a:spAutoFit/>
              </a:bodyPr>
              <a:lstStyle/>
              <a:p>
                <a:pPr marL="3374" marR="0" lvl="0" indent="0" algn="l" defTabSz="685800" rtl="0" eaLnBrk="1" fontAlgn="auto" latinLnBrk="0" hangingPunct="1">
                  <a:lnSpc>
                    <a:spcPct val="100000"/>
                  </a:lnSpc>
                  <a:spcBef>
                    <a:spcPts val="32"/>
                  </a:spcBef>
                  <a:spcAft>
                    <a:spcPts val="0"/>
                  </a:spcAft>
                  <a:buClr>
                    <a:srgbClr val="000000"/>
                  </a:buClr>
                  <a:buSzTx/>
                  <a:buFontTx/>
                  <a:buNone/>
                  <a:tabLst/>
                  <a:defRPr/>
                </a:pPr>
                <a:r>
                  <a:rPr kumimoji="0" sz="675" b="0" i="0" u="none" strike="noStrike" kern="0" cap="none" spc="-98"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a:t>
                </a:r>
                <a:endParaRPr kumimoji="0" sz="675"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grpSp>
        <p:sp>
          <p:nvSpPr>
            <p:cNvPr id="194" name="object 18">
              <a:extLst>
                <a:ext uri="{FF2B5EF4-FFF2-40B4-BE49-F238E27FC236}">
                  <a16:creationId xmlns:a16="http://schemas.microsoft.com/office/drawing/2014/main" id="{3166C2C8-48B5-C5AD-1B83-0EAEA9BCC32E}"/>
                </a:ext>
              </a:extLst>
            </p:cNvPr>
            <p:cNvSpPr/>
            <p:nvPr/>
          </p:nvSpPr>
          <p:spPr>
            <a:xfrm>
              <a:off x="1876832" y="2160807"/>
              <a:ext cx="1746242" cy="2396261"/>
            </a:xfrm>
            <a:custGeom>
              <a:avLst/>
              <a:gdLst/>
              <a:ahLst/>
              <a:cxnLst/>
              <a:rect l="l" t="t" r="r" b="b"/>
              <a:pathLst>
                <a:path w="8113395" h="3266440">
                  <a:moveTo>
                    <a:pt x="8113023" y="0"/>
                  </a:moveTo>
                  <a:lnTo>
                    <a:pt x="0" y="0"/>
                  </a:lnTo>
                  <a:lnTo>
                    <a:pt x="0" y="3266171"/>
                  </a:lnTo>
                  <a:lnTo>
                    <a:pt x="8113023" y="3266171"/>
                  </a:lnTo>
                  <a:lnTo>
                    <a:pt x="8113023" y="0"/>
                  </a:lnTo>
                  <a:close/>
                </a:path>
              </a:pathLst>
            </a:custGeom>
            <a:ln w="28575">
              <a:solidFill>
                <a:srgbClr val="002557"/>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372"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grpSp>
          <p:nvGrpSpPr>
            <p:cNvPr id="202" name="Group 201">
              <a:extLst>
                <a:ext uri="{FF2B5EF4-FFF2-40B4-BE49-F238E27FC236}">
                  <a16:creationId xmlns:a16="http://schemas.microsoft.com/office/drawing/2014/main" id="{D5BE76C0-1B92-430B-23D0-45996AF11A2D}"/>
                </a:ext>
              </a:extLst>
            </p:cNvPr>
            <p:cNvGrpSpPr/>
            <p:nvPr/>
          </p:nvGrpSpPr>
          <p:grpSpPr>
            <a:xfrm>
              <a:off x="1759357" y="2043214"/>
              <a:ext cx="229931" cy="265357"/>
              <a:chOff x="584255" y="2617030"/>
              <a:chExt cx="306574" cy="353809"/>
            </a:xfrm>
          </p:grpSpPr>
          <p:sp>
            <p:nvSpPr>
              <p:cNvPr id="195" name="object 19">
                <a:extLst>
                  <a:ext uri="{FF2B5EF4-FFF2-40B4-BE49-F238E27FC236}">
                    <a16:creationId xmlns:a16="http://schemas.microsoft.com/office/drawing/2014/main" id="{2D42BCD5-715D-C81C-7F35-DB6678A51FAA}"/>
                  </a:ext>
                </a:extLst>
              </p:cNvPr>
              <p:cNvSpPr/>
              <p:nvPr/>
            </p:nvSpPr>
            <p:spPr>
              <a:xfrm>
                <a:off x="584255" y="2617030"/>
                <a:ext cx="306574" cy="353809"/>
              </a:xfrm>
              <a:custGeom>
                <a:avLst/>
                <a:gdLst/>
                <a:ahLst/>
                <a:cxnLst/>
                <a:rect l="l" t="t" r="r" b="b"/>
                <a:pathLst>
                  <a:path w="865505" h="998854">
                    <a:moveTo>
                      <a:pt x="432512" y="0"/>
                    </a:moveTo>
                    <a:lnTo>
                      <a:pt x="0" y="249708"/>
                    </a:lnTo>
                    <a:lnTo>
                      <a:pt x="0" y="749131"/>
                    </a:lnTo>
                    <a:lnTo>
                      <a:pt x="432512" y="998834"/>
                    </a:lnTo>
                    <a:lnTo>
                      <a:pt x="865019" y="749131"/>
                    </a:lnTo>
                    <a:lnTo>
                      <a:pt x="865019" y="249708"/>
                    </a:lnTo>
                    <a:lnTo>
                      <a:pt x="432512" y="0"/>
                    </a:lnTo>
                    <a:close/>
                  </a:path>
                </a:pathLst>
              </a:custGeom>
              <a:solidFill>
                <a:srgbClr val="002557"/>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372"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pic>
            <p:nvPicPr>
              <p:cNvPr id="196" name="object 20">
                <a:extLst>
                  <a:ext uri="{FF2B5EF4-FFF2-40B4-BE49-F238E27FC236}">
                    <a16:creationId xmlns:a16="http://schemas.microsoft.com/office/drawing/2014/main" id="{1CB0B9BF-04DA-E99B-28C9-372BD25A6A93}"/>
                  </a:ext>
                </a:extLst>
              </p:cNvPr>
              <p:cNvPicPr/>
              <p:nvPr/>
            </p:nvPicPr>
            <p:blipFill>
              <a:blip r:embed="rId8" cstate="print"/>
              <a:stretch>
                <a:fillRect/>
              </a:stretch>
            </p:blipFill>
            <p:spPr>
              <a:xfrm>
                <a:off x="709816" y="2695618"/>
                <a:ext cx="102078" cy="116001"/>
              </a:xfrm>
              <a:prstGeom prst="rect">
                <a:avLst/>
              </a:prstGeom>
            </p:spPr>
          </p:pic>
          <p:sp>
            <p:nvSpPr>
              <p:cNvPr id="197" name="object 21">
                <a:extLst>
                  <a:ext uri="{FF2B5EF4-FFF2-40B4-BE49-F238E27FC236}">
                    <a16:creationId xmlns:a16="http://schemas.microsoft.com/office/drawing/2014/main" id="{5F468CAB-7DBC-474B-A637-D77CA86999EB}"/>
                  </a:ext>
                </a:extLst>
              </p:cNvPr>
              <p:cNvSpPr/>
              <p:nvPr/>
            </p:nvSpPr>
            <p:spPr>
              <a:xfrm>
                <a:off x="733449" y="2810480"/>
                <a:ext cx="110214" cy="50608"/>
              </a:xfrm>
              <a:custGeom>
                <a:avLst/>
                <a:gdLst/>
                <a:ahLst/>
                <a:cxnLst/>
                <a:rect l="l" t="t" r="r" b="b"/>
                <a:pathLst>
                  <a:path w="311150" h="142875">
                    <a:moveTo>
                      <a:pt x="184639" y="0"/>
                    </a:moveTo>
                    <a:lnTo>
                      <a:pt x="101818" y="0"/>
                    </a:lnTo>
                    <a:lnTo>
                      <a:pt x="73881" y="3101"/>
                    </a:lnTo>
                    <a:lnTo>
                      <a:pt x="47699" y="12136"/>
                    </a:lnTo>
                    <a:lnTo>
                      <a:pt x="24128" y="26698"/>
                    </a:lnTo>
                    <a:lnTo>
                      <a:pt x="4028" y="46382"/>
                    </a:lnTo>
                    <a:lnTo>
                      <a:pt x="0" y="51309"/>
                    </a:lnTo>
                    <a:lnTo>
                      <a:pt x="723" y="58569"/>
                    </a:lnTo>
                    <a:lnTo>
                      <a:pt x="10579" y="66641"/>
                    </a:lnTo>
                    <a:lnTo>
                      <a:pt x="17834" y="65896"/>
                    </a:lnTo>
                    <a:lnTo>
                      <a:pt x="21867" y="60979"/>
                    </a:lnTo>
                    <a:lnTo>
                      <a:pt x="38304" y="44879"/>
                    </a:lnTo>
                    <a:lnTo>
                      <a:pt x="57575" y="32968"/>
                    </a:lnTo>
                    <a:lnTo>
                      <a:pt x="78979" y="25578"/>
                    </a:lnTo>
                    <a:lnTo>
                      <a:pt x="101818" y="23041"/>
                    </a:lnTo>
                    <a:lnTo>
                      <a:pt x="184639" y="23041"/>
                    </a:lnTo>
                    <a:lnTo>
                      <a:pt x="223258" y="30538"/>
                    </a:lnTo>
                    <a:lnTo>
                      <a:pt x="255265" y="51061"/>
                    </a:lnTo>
                    <a:lnTo>
                      <a:pt x="277705" y="81654"/>
                    </a:lnTo>
                    <a:lnTo>
                      <a:pt x="287626" y="119362"/>
                    </a:lnTo>
                    <a:lnTo>
                      <a:pt x="32519" y="119362"/>
                    </a:lnTo>
                    <a:lnTo>
                      <a:pt x="27363" y="124518"/>
                    </a:lnTo>
                    <a:lnTo>
                      <a:pt x="27363" y="137243"/>
                    </a:lnTo>
                    <a:lnTo>
                      <a:pt x="32519" y="142404"/>
                    </a:lnTo>
                    <a:lnTo>
                      <a:pt x="299374" y="142404"/>
                    </a:lnTo>
                    <a:lnTo>
                      <a:pt x="305739" y="142404"/>
                    </a:lnTo>
                    <a:lnTo>
                      <a:pt x="310899" y="137243"/>
                    </a:lnTo>
                    <a:lnTo>
                      <a:pt x="310899" y="126260"/>
                    </a:lnTo>
                    <a:lnTo>
                      <a:pt x="300961" y="77159"/>
                    </a:lnTo>
                    <a:lnTo>
                      <a:pt x="273875" y="37021"/>
                    </a:lnTo>
                    <a:lnTo>
                      <a:pt x="233736" y="9937"/>
                    </a:lnTo>
                    <a:lnTo>
                      <a:pt x="184639" y="0"/>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372"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pic>
            <p:nvPicPr>
              <p:cNvPr id="198" name="object 22">
                <a:extLst>
                  <a:ext uri="{FF2B5EF4-FFF2-40B4-BE49-F238E27FC236}">
                    <a16:creationId xmlns:a16="http://schemas.microsoft.com/office/drawing/2014/main" id="{38C3153D-C4FC-5D19-61C1-A3DFAD3E9091}"/>
                  </a:ext>
                </a:extLst>
              </p:cNvPr>
              <p:cNvPicPr/>
              <p:nvPr/>
            </p:nvPicPr>
            <p:blipFill>
              <a:blip r:embed="rId9" cstate="print"/>
              <a:stretch>
                <a:fillRect/>
              </a:stretch>
            </p:blipFill>
            <p:spPr>
              <a:xfrm>
                <a:off x="663020" y="2742142"/>
                <a:ext cx="55423" cy="69477"/>
              </a:xfrm>
              <a:prstGeom prst="rect">
                <a:avLst/>
              </a:prstGeom>
            </p:spPr>
          </p:pic>
          <p:sp>
            <p:nvSpPr>
              <p:cNvPr id="199" name="object 23">
                <a:extLst>
                  <a:ext uri="{FF2B5EF4-FFF2-40B4-BE49-F238E27FC236}">
                    <a16:creationId xmlns:a16="http://schemas.microsoft.com/office/drawing/2014/main" id="{2931930B-C3C8-6E5F-FC9F-FC91E9B9EBA3}"/>
                  </a:ext>
                </a:extLst>
              </p:cNvPr>
              <p:cNvSpPr/>
              <p:nvPr/>
            </p:nvSpPr>
            <p:spPr>
              <a:xfrm>
                <a:off x="631340" y="2810478"/>
                <a:ext cx="118986" cy="50608"/>
              </a:xfrm>
              <a:custGeom>
                <a:avLst/>
                <a:gdLst/>
                <a:ahLst/>
                <a:cxnLst/>
                <a:rect l="l" t="t" r="r" b="b"/>
                <a:pathLst>
                  <a:path w="335914" h="142875">
                    <a:moveTo>
                      <a:pt x="209081" y="0"/>
                    </a:moveTo>
                    <a:lnTo>
                      <a:pt x="126260" y="0"/>
                    </a:lnTo>
                    <a:lnTo>
                      <a:pt x="77161" y="9938"/>
                    </a:lnTo>
                    <a:lnTo>
                      <a:pt x="37022" y="37025"/>
                    </a:lnTo>
                    <a:lnTo>
                      <a:pt x="9937" y="77166"/>
                    </a:lnTo>
                    <a:lnTo>
                      <a:pt x="0" y="126265"/>
                    </a:lnTo>
                    <a:lnTo>
                      <a:pt x="0" y="137248"/>
                    </a:lnTo>
                    <a:lnTo>
                      <a:pt x="5155" y="142404"/>
                    </a:lnTo>
                    <a:lnTo>
                      <a:pt x="330181" y="142404"/>
                    </a:lnTo>
                    <a:lnTo>
                      <a:pt x="335342" y="137248"/>
                    </a:lnTo>
                    <a:lnTo>
                      <a:pt x="335342" y="126265"/>
                    </a:lnTo>
                    <a:lnTo>
                      <a:pt x="333945" y="119362"/>
                    </a:lnTo>
                    <a:lnTo>
                      <a:pt x="23273" y="119362"/>
                    </a:lnTo>
                    <a:lnTo>
                      <a:pt x="33193" y="81655"/>
                    </a:lnTo>
                    <a:lnTo>
                      <a:pt x="55632" y="51066"/>
                    </a:lnTo>
                    <a:lnTo>
                      <a:pt x="87639" y="30547"/>
                    </a:lnTo>
                    <a:lnTo>
                      <a:pt x="126260" y="23051"/>
                    </a:lnTo>
                    <a:lnTo>
                      <a:pt x="277609" y="23051"/>
                    </a:lnTo>
                    <a:lnTo>
                      <a:pt x="258178" y="9938"/>
                    </a:lnTo>
                    <a:lnTo>
                      <a:pt x="209081" y="0"/>
                    </a:lnTo>
                    <a:close/>
                  </a:path>
                  <a:path w="335914" h="142875">
                    <a:moveTo>
                      <a:pt x="277609" y="23051"/>
                    </a:moveTo>
                    <a:lnTo>
                      <a:pt x="209081" y="23051"/>
                    </a:lnTo>
                    <a:lnTo>
                      <a:pt x="247701" y="30547"/>
                    </a:lnTo>
                    <a:lnTo>
                      <a:pt x="279709" y="51066"/>
                    </a:lnTo>
                    <a:lnTo>
                      <a:pt x="302150" y="81655"/>
                    </a:lnTo>
                    <a:lnTo>
                      <a:pt x="312068" y="119362"/>
                    </a:lnTo>
                    <a:lnTo>
                      <a:pt x="333945" y="119362"/>
                    </a:lnTo>
                    <a:lnTo>
                      <a:pt x="325403" y="77166"/>
                    </a:lnTo>
                    <a:lnTo>
                      <a:pt x="298317" y="37025"/>
                    </a:lnTo>
                    <a:lnTo>
                      <a:pt x="277609" y="23051"/>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372"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grpSp>
        <p:sp>
          <p:nvSpPr>
            <p:cNvPr id="200" name="object 32">
              <a:extLst>
                <a:ext uri="{FF2B5EF4-FFF2-40B4-BE49-F238E27FC236}">
                  <a16:creationId xmlns:a16="http://schemas.microsoft.com/office/drawing/2014/main" id="{F3F79B8A-BAD0-7870-3B7B-773A3EC9DB25}"/>
                </a:ext>
              </a:extLst>
            </p:cNvPr>
            <p:cNvSpPr txBox="1"/>
            <p:nvPr/>
          </p:nvSpPr>
          <p:spPr>
            <a:xfrm>
              <a:off x="1926114" y="2341147"/>
              <a:ext cx="1550785" cy="2063756"/>
            </a:xfrm>
            <a:prstGeom prst="rect">
              <a:avLst/>
            </a:prstGeom>
          </p:spPr>
          <p:txBody>
            <a:bodyPr vert="horz" wrap="square" lIns="0" tIns="3542" rIns="0" bIns="0" rtlCol="0">
              <a:spAutoFit/>
            </a:bodyPr>
            <a:lstStyle/>
            <a:p>
              <a:pPr marL="8097" marR="0" lvl="0" indent="0" algn="l" defTabSz="685800" rtl="0" eaLnBrk="1" fontAlgn="auto" latinLnBrk="0" hangingPunct="1">
                <a:lnSpc>
                  <a:spcPts val="1017"/>
                </a:lnSpc>
                <a:spcBef>
                  <a:spcPts val="28"/>
                </a:spcBef>
                <a:spcAft>
                  <a:spcPts val="0"/>
                </a:spcAft>
                <a:buClr>
                  <a:srgbClr val="000000"/>
                </a:buClr>
                <a:buSzTx/>
                <a:buFontTx/>
                <a:buNone/>
                <a:tabLst/>
                <a:defRPr/>
              </a:pPr>
              <a:r>
                <a:rPr kumimoji="0" lang="en-US" sz="1200" b="1" i="0" u="none" strike="noStrike" kern="0" cap="none" spc="-38"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P</a:t>
              </a:r>
              <a:r>
                <a:rPr kumimoji="0" sz="1200" b="1" i="0" u="none" strike="noStrike" kern="0" cap="none" spc="-36"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opulation</a:t>
              </a:r>
              <a:endParaRPr kumimoji="0" sz="300" b="1" i="0" u="none" strike="noStrike" kern="0" cap="none" spc="0"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a:p>
              <a:pPr marL="130969" marR="107960" lvl="0" indent="-115491" algn="l" defTabSz="685800" rtl="0" eaLnBrk="1" fontAlgn="auto" latinLnBrk="0" hangingPunct="1">
                <a:lnSpc>
                  <a:spcPct val="101800"/>
                </a:lnSpc>
                <a:spcBef>
                  <a:spcPts val="437"/>
                </a:spcBef>
                <a:spcAft>
                  <a:spcPts val="0"/>
                </a:spcAft>
                <a:buClr>
                  <a:srgbClr val="000000"/>
                </a:buClr>
                <a:buSzTx/>
                <a:buFont typeface="Wingdings" pitchFamily="2" charset="2"/>
                <a:buChar char="§"/>
                <a:tabLst>
                  <a:tab pos="130969" algn="l"/>
                </a:tabLst>
                <a:defRPr/>
              </a:pPr>
              <a:r>
                <a:rPr kumimoji="0" lang="en-US" sz="825" b="0" i="0" u="none" strike="noStrike" kern="0" cap="none" spc="0"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Epithelial ovarian, primary peritoneal or fallopian tube cancer</a:t>
              </a:r>
            </a:p>
            <a:p>
              <a:pPr marL="130969" marR="107960" lvl="0" indent="-115491" algn="l" defTabSz="685800" rtl="0" eaLnBrk="1" fontAlgn="auto" latinLnBrk="0" hangingPunct="1">
                <a:lnSpc>
                  <a:spcPct val="101800"/>
                </a:lnSpc>
                <a:spcBef>
                  <a:spcPts val="437"/>
                </a:spcBef>
                <a:spcAft>
                  <a:spcPts val="0"/>
                </a:spcAft>
                <a:buClr>
                  <a:srgbClr val="000000"/>
                </a:buClr>
                <a:buSzTx/>
                <a:buFont typeface="Wingdings" pitchFamily="2" charset="2"/>
                <a:buChar char="§"/>
                <a:tabLst>
                  <a:tab pos="130969" algn="l"/>
                </a:tabLst>
                <a:defRPr/>
              </a:pPr>
              <a:r>
                <a:rPr kumimoji="0" lang="en-US" sz="825" b="0" i="0" u="none" strike="noStrike" kern="0" cap="none" spc="0"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ECOG performance status 0 or 1</a:t>
              </a:r>
            </a:p>
            <a:p>
              <a:pPr marL="130969" marR="107960" lvl="0" indent="-115491" algn="l" defTabSz="685800" rtl="0" eaLnBrk="1" fontAlgn="auto" latinLnBrk="0" hangingPunct="1">
                <a:lnSpc>
                  <a:spcPct val="101800"/>
                </a:lnSpc>
                <a:spcBef>
                  <a:spcPts val="437"/>
                </a:spcBef>
                <a:spcAft>
                  <a:spcPts val="0"/>
                </a:spcAft>
                <a:buClr>
                  <a:srgbClr val="000000"/>
                </a:buClr>
                <a:buSzTx/>
                <a:buFont typeface="Wingdings" pitchFamily="2" charset="2"/>
                <a:buChar char="§"/>
                <a:tabLst>
                  <a:tab pos="130969" algn="l"/>
                </a:tabLst>
                <a:defRPr/>
              </a:pPr>
              <a:r>
                <a:rPr kumimoji="0" sz="825" b="0" i="0" u="none" strike="noStrike" kern="0" cap="none" spc="0"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Progression</a:t>
              </a:r>
              <a:r>
                <a:rPr kumimoji="0" sz="825" b="0" i="0" u="none" strike="noStrike" kern="0" cap="none" spc="-12"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 </a:t>
              </a:r>
              <a:r>
                <a:rPr kumimoji="0" sz="825" b="0" i="0" u="none" strike="noStrike" kern="0" cap="none" spc="-26"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&lt;6</a:t>
              </a:r>
              <a:r>
                <a:rPr kumimoji="0" sz="825" b="0" i="0" u="none" strike="noStrike" kern="0" cap="none" spc="-12"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 </a:t>
              </a:r>
              <a:r>
                <a:rPr kumimoji="0" sz="825" b="0" i="0" u="none" strike="noStrike" kern="0" cap="none" spc="0"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months</a:t>
              </a:r>
              <a:r>
                <a:rPr kumimoji="0" sz="825" b="0" i="0" u="none" strike="noStrike" kern="0" cap="none" spc="-11"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 </a:t>
              </a:r>
              <a:r>
                <a:rPr kumimoji="0" sz="825" b="0" i="0" u="none" strike="noStrike" kern="0" cap="none" spc="-3"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after</a:t>
              </a:r>
              <a:r>
                <a:rPr kumimoji="0" lang="en-US" sz="825" b="0" i="0" u="none" strike="noStrike" kern="0" cap="none" spc="-3"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 the </a:t>
              </a:r>
              <a:r>
                <a:rPr kumimoji="0" sz="825" b="0" i="0" u="none" strike="noStrike" kern="0" cap="none" spc="0"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last</a:t>
              </a:r>
              <a:r>
                <a:rPr kumimoji="0" sz="825" b="0" i="0" u="none" strike="noStrike" kern="0" cap="none" spc="-29"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 </a:t>
              </a:r>
              <a:r>
                <a:rPr kumimoji="0" sz="825" b="0" i="0" u="none" strike="noStrike" kern="0" cap="none" spc="0"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dose</a:t>
              </a:r>
              <a:r>
                <a:rPr kumimoji="0" sz="825" b="0" i="0" u="none" strike="noStrike" kern="0" cap="none" spc="-29"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 </a:t>
              </a:r>
              <a:r>
                <a:rPr kumimoji="0" sz="825" b="0" i="0" u="none" strike="noStrike" kern="0" cap="none" spc="0"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of</a:t>
              </a:r>
              <a:r>
                <a:rPr kumimoji="0" sz="825" b="0" i="0" u="none" strike="noStrike" kern="0" cap="none" spc="-29"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 </a:t>
              </a:r>
              <a:r>
                <a:rPr kumimoji="0" sz="825" b="0" i="0" u="none" strike="noStrike" kern="0" cap="none" spc="0"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platinum</a:t>
              </a:r>
              <a:r>
                <a:rPr kumimoji="0" lang="en-US" sz="825" b="0" i="0" u="none" strike="noStrike" kern="0" cap="none" spc="0"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 </a:t>
              </a:r>
              <a:r>
                <a:rPr kumimoji="0" sz="825" b="0" i="0" u="none" strike="noStrike" kern="0" cap="none" spc="0"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therapy</a:t>
              </a:r>
              <a:r>
                <a:rPr kumimoji="0" sz="825" b="0" i="0" u="none" strike="noStrike" kern="0" cap="none" spc="-26"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 </a:t>
              </a:r>
              <a:r>
                <a:rPr kumimoji="0" sz="825" b="0" i="0" u="none" strike="noStrike" kern="0" cap="none" spc="-7"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(exclud</a:t>
              </a:r>
              <a:r>
                <a:rPr kumimoji="0" lang="en-US" sz="825" b="0" i="0" u="none" strike="noStrike" kern="0" cap="none" spc="-7"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ing</a:t>
              </a:r>
              <a:r>
                <a:rPr kumimoji="0" sz="825" b="0" i="0" u="none" strike="noStrike" kern="0" cap="none" spc="-26"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 </a:t>
              </a:r>
              <a:r>
                <a:rPr kumimoji="0" lang="en-US" sz="825" b="0" i="0" u="none" strike="noStrike" kern="0" cap="none" spc="-3"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no response to, or progression in &lt;1 month of primary platinum</a:t>
              </a:r>
              <a:r>
                <a:rPr kumimoji="0" sz="825" b="0" i="0" u="none" strike="noStrike" kern="0" cap="none" spc="-3"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a:t>
              </a:r>
              <a:endParaRPr kumimoji="0" lang="en-US" sz="825" b="0" i="0" u="none" strike="noStrike" kern="0" cap="none" spc="-3"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a:p>
              <a:pPr marL="130969" marR="107960" lvl="0" indent="-115491" algn="l" defTabSz="685800" rtl="0" eaLnBrk="1" fontAlgn="auto" latinLnBrk="0" hangingPunct="1">
                <a:lnSpc>
                  <a:spcPct val="101800"/>
                </a:lnSpc>
                <a:spcBef>
                  <a:spcPts val="437"/>
                </a:spcBef>
                <a:spcAft>
                  <a:spcPts val="0"/>
                </a:spcAft>
                <a:buClr>
                  <a:srgbClr val="000000"/>
                </a:buClr>
                <a:buSzTx/>
                <a:buFont typeface="Wingdings" pitchFamily="2" charset="2"/>
                <a:buChar char="§"/>
                <a:tabLst>
                  <a:tab pos="130969" algn="l"/>
                </a:tabLst>
                <a:defRPr/>
              </a:pPr>
              <a:r>
                <a:rPr kumimoji="0" lang="en-US" sz="825" b="0" i="0" u="none" strike="noStrike" kern="0" cap="none" spc="0"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1–3 prior lines of therapy</a:t>
              </a:r>
            </a:p>
            <a:p>
              <a:pPr marL="130969" marR="107960" lvl="0" indent="-115491" algn="l" defTabSz="685800" rtl="0" eaLnBrk="1" fontAlgn="auto" latinLnBrk="0" hangingPunct="1">
                <a:lnSpc>
                  <a:spcPct val="101800"/>
                </a:lnSpc>
                <a:spcBef>
                  <a:spcPts val="437"/>
                </a:spcBef>
                <a:spcAft>
                  <a:spcPts val="0"/>
                </a:spcAft>
                <a:buClr>
                  <a:srgbClr val="000000"/>
                </a:buClr>
                <a:buSzTx/>
                <a:buFont typeface="Wingdings" pitchFamily="2" charset="2"/>
                <a:buChar char="§"/>
                <a:tabLst>
                  <a:tab pos="130969" algn="l"/>
                </a:tabLst>
                <a:defRPr/>
              </a:pPr>
              <a:r>
                <a:rPr kumimoji="0" lang="en-US" sz="825" b="0" i="0" u="none" strike="noStrike" kern="0" cap="none" spc="0" normalizeH="0" baseline="0" noProof="0" dirty="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Prior bevacizumab required</a:t>
              </a:r>
            </a:p>
          </p:txBody>
        </p:sp>
        <p:sp>
          <p:nvSpPr>
            <p:cNvPr id="205" name="object 25">
              <a:extLst>
                <a:ext uri="{FF2B5EF4-FFF2-40B4-BE49-F238E27FC236}">
                  <a16:creationId xmlns:a16="http://schemas.microsoft.com/office/drawing/2014/main" id="{93FCF593-2570-1E15-1E78-303626DF4842}"/>
                </a:ext>
              </a:extLst>
            </p:cNvPr>
            <p:cNvSpPr/>
            <p:nvPr/>
          </p:nvSpPr>
          <p:spPr>
            <a:xfrm>
              <a:off x="8398582" y="2150952"/>
              <a:ext cx="2117606" cy="2424603"/>
            </a:xfrm>
            <a:custGeom>
              <a:avLst/>
              <a:gdLst/>
              <a:ahLst/>
              <a:cxnLst/>
              <a:rect l="l" t="t" r="r" b="b"/>
              <a:pathLst>
                <a:path w="8126094" h="3266440">
                  <a:moveTo>
                    <a:pt x="0" y="3266171"/>
                  </a:moveTo>
                  <a:lnTo>
                    <a:pt x="8125541" y="3266171"/>
                  </a:lnTo>
                  <a:lnTo>
                    <a:pt x="8125541" y="0"/>
                  </a:lnTo>
                  <a:lnTo>
                    <a:pt x="0" y="0"/>
                  </a:lnTo>
                  <a:lnTo>
                    <a:pt x="0" y="3266171"/>
                  </a:lnTo>
                  <a:close/>
                </a:path>
              </a:pathLst>
            </a:custGeom>
            <a:solidFill>
              <a:srgbClr val="002557">
                <a:alpha val="18039"/>
              </a:srgbClr>
            </a:solidFill>
            <a:ln w="28575">
              <a:solidFill>
                <a:srgbClr val="002557"/>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525"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grpSp>
          <p:nvGrpSpPr>
            <p:cNvPr id="215" name="Group 214">
              <a:extLst>
                <a:ext uri="{FF2B5EF4-FFF2-40B4-BE49-F238E27FC236}">
                  <a16:creationId xmlns:a16="http://schemas.microsoft.com/office/drawing/2014/main" id="{31EE3715-FADF-CE7E-B7B0-000A37081564}"/>
                </a:ext>
              </a:extLst>
            </p:cNvPr>
            <p:cNvGrpSpPr/>
            <p:nvPr/>
          </p:nvGrpSpPr>
          <p:grpSpPr>
            <a:xfrm>
              <a:off x="8283762" y="2026249"/>
              <a:ext cx="229931" cy="265357"/>
              <a:chOff x="-4406749" y="6221916"/>
              <a:chExt cx="306574" cy="353809"/>
            </a:xfrm>
          </p:grpSpPr>
          <p:sp>
            <p:nvSpPr>
              <p:cNvPr id="206" name="object 26">
                <a:extLst>
                  <a:ext uri="{FF2B5EF4-FFF2-40B4-BE49-F238E27FC236}">
                    <a16:creationId xmlns:a16="http://schemas.microsoft.com/office/drawing/2014/main" id="{51382ABD-D4D8-1324-2D90-8EACFA186591}"/>
                  </a:ext>
                </a:extLst>
              </p:cNvPr>
              <p:cNvSpPr/>
              <p:nvPr/>
            </p:nvSpPr>
            <p:spPr>
              <a:xfrm>
                <a:off x="-4406749" y="6221916"/>
                <a:ext cx="306574" cy="353809"/>
              </a:xfrm>
              <a:custGeom>
                <a:avLst/>
                <a:gdLst/>
                <a:ahLst/>
                <a:cxnLst/>
                <a:rect l="l" t="t" r="r" b="b"/>
                <a:pathLst>
                  <a:path w="865504" h="998854">
                    <a:moveTo>
                      <a:pt x="432512" y="0"/>
                    </a:moveTo>
                    <a:lnTo>
                      <a:pt x="0" y="249708"/>
                    </a:lnTo>
                    <a:lnTo>
                      <a:pt x="0" y="749131"/>
                    </a:lnTo>
                    <a:lnTo>
                      <a:pt x="432512" y="998834"/>
                    </a:lnTo>
                    <a:lnTo>
                      <a:pt x="865019" y="749131"/>
                    </a:lnTo>
                    <a:lnTo>
                      <a:pt x="865019" y="249708"/>
                    </a:lnTo>
                    <a:lnTo>
                      <a:pt x="432512" y="0"/>
                    </a:lnTo>
                    <a:close/>
                  </a:path>
                </a:pathLst>
              </a:custGeom>
              <a:solidFill>
                <a:srgbClr val="002557"/>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525"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sp>
            <p:nvSpPr>
              <p:cNvPr id="207" name="object 27">
                <a:extLst>
                  <a:ext uri="{FF2B5EF4-FFF2-40B4-BE49-F238E27FC236}">
                    <a16:creationId xmlns:a16="http://schemas.microsoft.com/office/drawing/2014/main" id="{DBCC34AC-4F49-F732-82A8-3BD22C4478AB}"/>
                  </a:ext>
                </a:extLst>
              </p:cNvPr>
              <p:cNvSpPr/>
              <p:nvPr/>
            </p:nvSpPr>
            <p:spPr>
              <a:xfrm>
                <a:off x="-4318225" y="6337980"/>
                <a:ext cx="121685" cy="121460"/>
              </a:xfrm>
              <a:custGeom>
                <a:avLst/>
                <a:gdLst/>
                <a:ahLst/>
                <a:cxnLst/>
                <a:rect l="l" t="t" r="r" b="b"/>
                <a:pathLst>
                  <a:path w="343534" h="342900">
                    <a:moveTo>
                      <a:pt x="336195" y="0"/>
                    </a:moveTo>
                    <a:lnTo>
                      <a:pt x="330259" y="0"/>
                    </a:lnTo>
                    <a:lnTo>
                      <a:pt x="0" y="330264"/>
                    </a:lnTo>
                    <a:lnTo>
                      <a:pt x="0" y="336195"/>
                    </a:lnTo>
                    <a:lnTo>
                      <a:pt x="5481" y="341676"/>
                    </a:lnTo>
                    <a:lnTo>
                      <a:pt x="7880" y="342591"/>
                    </a:lnTo>
                    <a:lnTo>
                      <a:pt x="10274" y="342591"/>
                    </a:lnTo>
                    <a:lnTo>
                      <a:pt x="12668" y="342591"/>
                    </a:lnTo>
                    <a:lnTo>
                      <a:pt x="15067" y="341676"/>
                    </a:lnTo>
                    <a:lnTo>
                      <a:pt x="343501" y="13232"/>
                    </a:lnTo>
                    <a:lnTo>
                      <a:pt x="343501" y="7311"/>
                    </a:lnTo>
                    <a:lnTo>
                      <a:pt x="336195" y="0"/>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525"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pic>
            <p:nvPicPr>
              <p:cNvPr id="208" name="object 28">
                <a:extLst>
                  <a:ext uri="{FF2B5EF4-FFF2-40B4-BE49-F238E27FC236}">
                    <a16:creationId xmlns:a16="http://schemas.microsoft.com/office/drawing/2014/main" id="{FB8D1B29-48CE-E59D-B0F1-66350F5ECE1E}"/>
                  </a:ext>
                </a:extLst>
              </p:cNvPr>
              <p:cNvPicPr/>
              <p:nvPr/>
            </p:nvPicPr>
            <p:blipFill>
              <a:blip r:embed="rId10" cstate="print"/>
              <a:stretch>
                <a:fillRect/>
              </a:stretch>
            </p:blipFill>
            <p:spPr>
              <a:xfrm>
                <a:off x="-4206033" y="6312615"/>
                <a:ext cx="34845" cy="34849"/>
              </a:xfrm>
              <a:prstGeom prst="rect">
                <a:avLst/>
              </a:prstGeom>
            </p:spPr>
          </p:pic>
          <p:pic>
            <p:nvPicPr>
              <p:cNvPr id="209" name="object 29">
                <a:extLst>
                  <a:ext uri="{FF2B5EF4-FFF2-40B4-BE49-F238E27FC236}">
                    <a16:creationId xmlns:a16="http://schemas.microsoft.com/office/drawing/2014/main" id="{0E404168-5614-E12A-03D2-26509CA0A4FD}"/>
                  </a:ext>
                </a:extLst>
              </p:cNvPr>
              <p:cNvPicPr/>
              <p:nvPr/>
            </p:nvPicPr>
            <p:blipFill>
              <a:blip r:embed="rId11" cstate="print"/>
              <a:stretch>
                <a:fillRect/>
              </a:stretch>
            </p:blipFill>
            <p:spPr>
              <a:xfrm>
                <a:off x="-4343588" y="6450171"/>
                <a:ext cx="34845" cy="34849"/>
              </a:xfrm>
              <a:prstGeom prst="rect">
                <a:avLst/>
              </a:prstGeom>
            </p:spPr>
          </p:pic>
        </p:grpSp>
        <p:sp>
          <p:nvSpPr>
            <p:cNvPr id="214" name="object 32">
              <a:extLst>
                <a:ext uri="{FF2B5EF4-FFF2-40B4-BE49-F238E27FC236}">
                  <a16:creationId xmlns:a16="http://schemas.microsoft.com/office/drawing/2014/main" id="{2C6D5E46-BFE1-B24F-A3B5-4D3C302D7B7E}"/>
                </a:ext>
              </a:extLst>
            </p:cNvPr>
            <p:cNvSpPr txBox="1"/>
            <p:nvPr/>
          </p:nvSpPr>
          <p:spPr>
            <a:xfrm>
              <a:off x="8477047" y="2346727"/>
              <a:ext cx="2039143" cy="2017461"/>
            </a:xfrm>
            <a:prstGeom prst="rect">
              <a:avLst/>
            </a:prstGeom>
          </p:spPr>
          <p:txBody>
            <a:bodyPr vert="horz" wrap="square" lIns="0" tIns="3542" rIns="0" bIns="0" rtlCol="0">
              <a:spAutoFit/>
            </a:bodyPr>
            <a:lstStyle/>
            <a:p>
              <a:pPr marL="8097" marR="0" lvl="0" indent="0" algn="l" defTabSz="685800" rtl="0" eaLnBrk="1" fontAlgn="auto" latinLnBrk="0" hangingPunct="1">
                <a:lnSpc>
                  <a:spcPts val="1017"/>
                </a:lnSpc>
                <a:spcBef>
                  <a:spcPts val="450"/>
                </a:spcBef>
                <a:spcAft>
                  <a:spcPts val="0"/>
                </a:spcAft>
                <a:buClr>
                  <a:srgbClr val="000000"/>
                </a:buClr>
                <a:buSzTx/>
                <a:buFontTx/>
                <a:buNone/>
                <a:tabLst/>
                <a:defRPr/>
              </a:pPr>
              <a:r>
                <a:rPr kumimoji="0" lang="en-US" sz="1200" b="1"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Dual Primary Endpoints</a:t>
              </a:r>
              <a:endParaRPr kumimoji="0" sz="1200" b="1"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a:p>
              <a:pPr marL="172641" marR="107960" lvl="0" indent="-116681" algn="l" defTabSz="685800" rtl="0" eaLnBrk="1" fontAlgn="auto" latinLnBrk="0" hangingPunct="1">
                <a:lnSpc>
                  <a:spcPct val="101800"/>
                </a:lnSpc>
                <a:spcBef>
                  <a:spcPts val="437"/>
                </a:spcBef>
                <a:spcAft>
                  <a:spcPts val="0"/>
                </a:spcAft>
                <a:buClr>
                  <a:srgbClr val="000000"/>
                </a:buClr>
                <a:buSzTx/>
                <a:buFont typeface="Wingdings" pitchFamily="2" charset="2"/>
                <a:buChar char="§"/>
                <a:tabLst>
                  <a:tab pos="41672" algn="l"/>
                </a:tabLst>
                <a:defRPr/>
              </a:pPr>
              <a:r>
                <a:rPr kumimoji="0" lang="en-US" sz="825"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Progression-free survival (PFS) by RECIST v1.1 per blinded independent central review</a:t>
              </a:r>
            </a:p>
            <a:p>
              <a:pPr marL="172641" marR="107960" lvl="0" indent="-116681" algn="l" defTabSz="685800" rtl="0" eaLnBrk="1" fontAlgn="auto" latinLnBrk="0" hangingPunct="1">
                <a:lnSpc>
                  <a:spcPct val="101800"/>
                </a:lnSpc>
                <a:spcBef>
                  <a:spcPts val="437"/>
                </a:spcBef>
                <a:spcAft>
                  <a:spcPts val="0"/>
                </a:spcAft>
                <a:buClr>
                  <a:srgbClr val="000000"/>
                </a:buClr>
                <a:buSzTx/>
                <a:buFont typeface="Wingdings" pitchFamily="2" charset="2"/>
                <a:buChar char="§"/>
                <a:tabLst>
                  <a:tab pos="41672" algn="l"/>
                </a:tabLst>
                <a:defRPr/>
              </a:pPr>
              <a:r>
                <a:rPr kumimoji="0" lang="en-US" sz="825"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Overall survival</a:t>
              </a:r>
            </a:p>
            <a:p>
              <a:pPr marL="15350" marR="107960" lvl="0" indent="0" algn="l" defTabSz="685800" rtl="0" eaLnBrk="1" fontAlgn="auto" latinLnBrk="0" hangingPunct="1">
                <a:lnSpc>
                  <a:spcPct val="101800"/>
                </a:lnSpc>
                <a:spcBef>
                  <a:spcPts val="437"/>
                </a:spcBef>
                <a:spcAft>
                  <a:spcPts val="0"/>
                </a:spcAft>
                <a:buClr>
                  <a:srgbClr val="000000"/>
                </a:buClr>
                <a:buSzTx/>
                <a:buFontTx/>
                <a:buNone/>
                <a:tabLst>
                  <a:tab pos="55161" algn="l"/>
                </a:tabLst>
                <a:defRPr/>
              </a:pPr>
              <a:r>
                <a:rPr kumimoji="0" lang="en-US" sz="1200" b="1"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Secondary Endpoints</a:t>
              </a:r>
            </a:p>
            <a:p>
              <a:pPr marL="172641" marR="107960" lvl="0" indent="-116681" algn="l" defTabSz="914400" rtl="0" eaLnBrk="1" fontAlgn="base" latinLnBrk="0" hangingPunct="1">
                <a:lnSpc>
                  <a:spcPct val="101800"/>
                </a:lnSpc>
                <a:spcBef>
                  <a:spcPts val="437"/>
                </a:spcBef>
                <a:spcAft>
                  <a:spcPct val="0"/>
                </a:spcAft>
                <a:buClr>
                  <a:srgbClr val="000000"/>
                </a:buClr>
                <a:buSzTx/>
                <a:buFont typeface="Wingdings" pitchFamily="2" charset="2"/>
                <a:buChar char="§"/>
                <a:tabLst>
                  <a:tab pos="55161" algn="l"/>
                </a:tabLst>
                <a:defRPr/>
              </a:pPr>
              <a:r>
                <a:rPr kumimoji="0" lang="en-US" sz="825"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PFS by RECIST v1.1 per Investigator</a:t>
              </a:r>
            </a:p>
            <a:p>
              <a:pPr marL="172641" marR="107960" lvl="0" indent="-116681" algn="l" defTabSz="685800" rtl="0" eaLnBrk="1" fontAlgn="auto" latinLnBrk="0" hangingPunct="1">
                <a:lnSpc>
                  <a:spcPct val="101800"/>
                </a:lnSpc>
                <a:spcBef>
                  <a:spcPts val="437"/>
                </a:spcBef>
                <a:spcAft>
                  <a:spcPts val="0"/>
                </a:spcAft>
                <a:buClr>
                  <a:srgbClr val="000000"/>
                </a:buClr>
                <a:buSzTx/>
                <a:buFont typeface="Wingdings" pitchFamily="2" charset="2"/>
                <a:buChar char="§"/>
                <a:tabLst>
                  <a:tab pos="55161" algn="l"/>
                </a:tabLst>
                <a:defRPr/>
              </a:pPr>
              <a:r>
                <a:rPr kumimoji="0" lang="en-US" sz="825"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ORR, </a:t>
              </a:r>
              <a:r>
                <a:rPr kumimoji="0" lang="en-US" sz="825" b="0" i="0" u="none" strike="noStrike" kern="0" cap="none" spc="0" normalizeH="0" baseline="0" noProof="0" err="1">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DoR</a:t>
              </a:r>
              <a:r>
                <a:rPr kumimoji="0" lang="en-US" sz="825"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 CBR (RECIST v1.1)</a:t>
              </a:r>
            </a:p>
            <a:p>
              <a:pPr marL="172641" marR="107960" lvl="0" indent="-116681" algn="l" defTabSz="685800" rtl="0" eaLnBrk="1" fontAlgn="auto" latinLnBrk="0" hangingPunct="1">
                <a:lnSpc>
                  <a:spcPct val="101800"/>
                </a:lnSpc>
                <a:spcBef>
                  <a:spcPts val="437"/>
                </a:spcBef>
                <a:spcAft>
                  <a:spcPts val="0"/>
                </a:spcAft>
                <a:buClr>
                  <a:srgbClr val="000000"/>
                </a:buClr>
                <a:buSzTx/>
                <a:buFont typeface="Wingdings" pitchFamily="2" charset="2"/>
                <a:buChar char="§"/>
                <a:tabLst>
                  <a:tab pos="55161" algn="l"/>
                </a:tabLst>
                <a:defRPr/>
              </a:pPr>
              <a:r>
                <a:rPr kumimoji="0" lang="en-US" sz="825"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Response by CA-125 GCIG criteria</a:t>
              </a:r>
            </a:p>
            <a:p>
              <a:pPr marL="172641" marR="107960" lvl="0" indent="-116681" algn="l" defTabSz="685800" rtl="0" eaLnBrk="1" fontAlgn="auto" latinLnBrk="0" hangingPunct="1">
                <a:lnSpc>
                  <a:spcPct val="101800"/>
                </a:lnSpc>
                <a:spcBef>
                  <a:spcPts val="437"/>
                </a:spcBef>
                <a:spcAft>
                  <a:spcPts val="0"/>
                </a:spcAft>
                <a:buClr>
                  <a:srgbClr val="000000"/>
                </a:buClr>
                <a:buSzTx/>
                <a:buFont typeface="Wingdings" pitchFamily="2" charset="2"/>
                <a:buChar char="§"/>
                <a:tabLst>
                  <a:tab pos="55161" algn="l"/>
                </a:tabLst>
                <a:defRPr/>
              </a:pPr>
              <a:r>
                <a:rPr kumimoji="0" lang="en-US" sz="825"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Combined response (RECIST v1.1 and CA-125 GCIG criteria)</a:t>
              </a:r>
            </a:p>
            <a:p>
              <a:pPr marL="172641" marR="107960" lvl="0" indent="-116681" algn="l" defTabSz="685800" rtl="0" eaLnBrk="1" fontAlgn="auto" latinLnBrk="0" hangingPunct="1">
                <a:lnSpc>
                  <a:spcPct val="101800"/>
                </a:lnSpc>
                <a:spcBef>
                  <a:spcPts val="437"/>
                </a:spcBef>
                <a:spcAft>
                  <a:spcPts val="0"/>
                </a:spcAft>
                <a:buClr>
                  <a:srgbClr val="000000"/>
                </a:buClr>
                <a:buSzTx/>
                <a:buFont typeface="Wingdings" pitchFamily="2" charset="2"/>
                <a:buChar char="§"/>
                <a:tabLst>
                  <a:tab pos="55161" algn="l"/>
                </a:tabLst>
                <a:defRPr/>
              </a:pPr>
              <a:r>
                <a:rPr kumimoji="0" lang="en-US" sz="825" b="0"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Safety</a:t>
              </a:r>
            </a:p>
          </p:txBody>
        </p:sp>
        <p:sp>
          <p:nvSpPr>
            <p:cNvPr id="8" name="Text Placeholder 4">
              <a:extLst>
                <a:ext uri="{FF2B5EF4-FFF2-40B4-BE49-F238E27FC236}">
                  <a16:creationId xmlns:a16="http://schemas.microsoft.com/office/drawing/2014/main" id="{0885922B-8068-AF31-1873-3C88BE6B7407}"/>
                </a:ext>
              </a:extLst>
            </p:cNvPr>
            <p:cNvSpPr txBox="1">
              <a:spLocks/>
            </p:cNvSpPr>
            <p:nvPr/>
          </p:nvSpPr>
          <p:spPr>
            <a:xfrm>
              <a:off x="4435095" y="3814841"/>
              <a:ext cx="703925" cy="162820"/>
            </a:xfrm>
            <a:prstGeom prst="rect">
              <a:avLst/>
            </a:prstGeom>
          </p:spPr>
          <p:txBody>
            <a:bodyPr vert="horz" lIns="68580" tIns="34290" rIns="68580" bIns="34290" rtlCol="0" anchor="b">
              <a:noAutofit/>
            </a:bodyPr>
            <a:lstStyle>
              <a:defPPr marR="0" lvl="0" algn="l" rtl="0">
                <a:lnSpc>
                  <a:spcPct val="100000"/>
                </a:lnSpc>
                <a:spcBef>
                  <a:spcPts val="0"/>
                </a:spcBef>
                <a:spcAft>
                  <a:spcPts val="0"/>
                </a:spcAft>
              </a:defPPr>
              <a:lvl1pPr marL="0" marR="0" lvl="0" indent="0" algn="l" rtl="0" eaLnBrk="1" hangingPunct="1">
                <a:lnSpc>
                  <a:spcPct val="100000"/>
                </a:lnSpc>
                <a:spcBef>
                  <a:spcPts val="0"/>
                </a:spcBef>
                <a:spcAft>
                  <a:spcPts val="0"/>
                </a:spcAft>
                <a:buClrTx/>
                <a:buSzPct val="120000"/>
                <a:buFont typeface="Arial" panose="020B0604020202020204" pitchFamily="34" charset="0"/>
                <a:buNone/>
                <a:defRPr lang="en-US" sz="700" b="0" i="0" u="none" strike="noStrike" cap="none" dirty="0" smtClean="0">
                  <a:solidFill>
                    <a:srgbClr val="888888"/>
                  </a:solidFill>
                  <a:latin typeface="Lato"/>
                  <a:ea typeface="Lato"/>
                  <a:cs typeface="Lato"/>
                  <a:sym typeface="Lato"/>
                </a:defRPr>
              </a:lvl1pPr>
              <a:lvl2pPr marL="227013" marR="0" lvl="1" indent="0" algn="l" rtl="0" eaLnBrk="1" hangingPunct="1">
                <a:lnSpc>
                  <a:spcPct val="100000"/>
                </a:lnSpc>
                <a:spcBef>
                  <a:spcPts val="0"/>
                </a:spcBef>
                <a:spcAft>
                  <a:spcPts val="0"/>
                </a:spcAft>
                <a:buClrTx/>
                <a:buSzPct val="100000"/>
                <a:buFontTx/>
                <a:buNone/>
                <a:defRPr sz="800" b="0" i="0" u="none" strike="noStrike" cap="none">
                  <a:solidFill>
                    <a:srgbClr val="000000"/>
                  </a:solidFill>
                  <a:latin typeface="+mn-lt"/>
                  <a:ea typeface="Arial"/>
                  <a:cs typeface="Arial"/>
                  <a:sym typeface="Arial"/>
                </a:defRPr>
              </a:lvl2pPr>
              <a:lvl3pPr marL="461962" marR="0" lvl="2" indent="0" algn="l" rtl="0" eaLnBrk="1" hangingPunct="1">
                <a:lnSpc>
                  <a:spcPct val="100000"/>
                </a:lnSpc>
                <a:spcBef>
                  <a:spcPts val="0"/>
                </a:spcBef>
                <a:spcAft>
                  <a:spcPts val="0"/>
                </a:spcAft>
                <a:buClrTx/>
                <a:buFontTx/>
                <a:buNone/>
                <a:defRPr sz="800" b="0" i="0" u="none" strike="noStrike" cap="none">
                  <a:solidFill>
                    <a:srgbClr val="000000"/>
                  </a:solidFill>
                  <a:latin typeface="+mn-lt"/>
                  <a:ea typeface="Arial"/>
                  <a:cs typeface="Arial"/>
                  <a:sym typeface="Arial"/>
                </a:defRPr>
              </a:lvl3pPr>
              <a:lvl4pPr marL="461962" marR="0" lvl="3" indent="0" algn="l" rtl="0" eaLnBrk="1" hangingPunct="1">
                <a:lnSpc>
                  <a:spcPct val="100000"/>
                </a:lnSpc>
                <a:spcBef>
                  <a:spcPts val="0"/>
                </a:spcBef>
                <a:spcAft>
                  <a:spcPts val="0"/>
                </a:spcAft>
                <a:buClrTx/>
                <a:buFont typeface="Wingdings" panose="05000000000000000000" pitchFamily="2" charset="2"/>
                <a:buNone/>
                <a:defRPr sz="800" b="0" i="0" u="none" strike="noStrike" cap="none">
                  <a:solidFill>
                    <a:srgbClr val="000000"/>
                  </a:solidFill>
                  <a:latin typeface="+mn-lt"/>
                  <a:ea typeface="Arial"/>
                  <a:cs typeface="Arial"/>
                  <a:sym typeface="Arial"/>
                </a:defRPr>
              </a:lvl4pPr>
              <a:lvl5pPr marL="461962" marR="0" lvl="4" indent="0" algn="l" rtl="0" eaLnBrk="1" hangingPunct="1">
                <a:lnSpc>
                  <a:spcPct val="100000"/>
                </a:lnSpc>
                <a:spcBef>
                  <a:spcPts val="0"/>
                </a:spcBef>
                <a:spcAft>
                  <a:spcPts val="0"/>
                </a:spcAft>
                <a:buClrTx/>
                <a:buFont typeface="Wingdings" panose="05000000000000000000" pitchFamily="2" charset="2"/>
                <a:buNone/>
                <a:defRPr sz="800" b="0" i="0" u="none" strike="noStrike" cap="none">
                  <a:solidFill>
                    <a:srgbClr val="000000"/>
                  </a:solidFill>
                  <a:latin typeface="+mn-lt"/>
                  <a:ea typeface="Arial"/>
                  <a:cs typeface="Arial"/>
                  <a:sym typeface="Arial"/>
                </a:defRPr>
              </a:lvl5pPr>
              <a:lvl6pPr marL="342900" marR="0" lvl="5" indent="-342900" algn="l" rtl="0" eaLnBrk="1" hangingPunct="1">
                <a:lnSpc>
                  <a:spcPct val="100000"/>
                </a:lnSpc>
                <a:spcBef>
                  <a:spcPts val="0"/>
                </a:spcBef>
                <a:spcAft>
                  <a:spcPts val="0"/>
                </a:spcAft>
                <a:buClr>
                  <a:schemeClr val="tx1">
                    <a:lumMod val="50000"/>
                    <a:lumOff val="50000"/>
                  </a:schemeClr>
                </a:buClr>
                <a:buFont typeface="Arial" panose="020B0604020202020204" pitchFamily="34" charset="0"/>
                <a:buChar char="•"/>
                <a:defRPr sz="1400" b="0" i="0" u="none" strike="noStrike" cap="none">
                  <a:solidFill>
                    <a:srgbClr val="000000"/>
                  </a:solidFill>
                  <a:latin typeface="+mn-lt"/>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90000"/>
                </a:lnSpc>
                <a:spcBef>
                  <a:spcPts val="0"/>
                </a:spcBef>
                <a:spcAft>
                  <a:spcPts val="225"/>
                </a:spcAft>
                <a:buClrTx/>
                <a:buSzPct val="120000"/>
                <a:buFont typeface="Arial" panose="020B0604020202020204" pitchFamily="34" charset="0"/>
                <a:buNone/>
                <a:tabLst/>
                <a:defRPr/>
              </a:pPr>
              <a:r>
                <a:rPr kumimoji="0" lang="en-US" sz="600" b="0" i="0" u="none" strike="noStrike" kern="0" cap="none" spc="0" normalizeH="0" baseline="0" noProof="0">
                  <a:ln>
                    <a:noFill/>
                  </a:ln>
                  <a:solidFill>
                    <a:srgbClr val="002557"/>
                  </a:solidFill>
                  <a:effectLst/>
                  <a:uLnTx/>
                  <a:uFillTx/>
                  <a:latin typeface="Arial"/>
                  <a:ea typeface="Lato"/>
                  <a:cs typeface="Lato"/>
                  <a:sym typeface="Lato"/>
                </a:rPr>
                <a:t>*Ongoing cycles</a:t>
              </a:r>
            </a:p>
          </p:txBody>
        </p:sp>
        <p:sp>
          <p:nvSpPr>
            <p:cNvPr id="11" name="TextBox 10">
              <a:extLst>
                <a:ext uri="{FF2B5EF4-FFF2-40B4-BE49-F238E27FC236}">
                  <a16:creationId xmlns:a16="http://schemas.microsoft.com/office/drawing/2014/main" id="{78A9CC3A-C2FC-4DF7-67B0-822B8AF594ED}"/>
                </a:ext>
              </a:extLst>
            </p:cNvPr>
            <p:cNvSpPr txBox="1"/>
            <p:nvPr/>
          </p:nvSpPr>
          <p:spPr>
            <a:xfrm>
              <a:off x="1805233" y="4587001"/>
              <a:ext cx="1815359" cy="253916"/>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1050" b="0" i="0" u="none" strike="noStrike" kern="0" cap="none" spc="0" normalizeH="0" baseline="0" noProof="0">
                  <a:ln>
                    <a:noFill/>
                  </a:ln>
                  <a:solidFill>
                    <a:srgbClr val="002557"/>
                  </a:solidFill>
                  <a:effectLst/>
                  <a:uLnTx/>
                  <a:uFillTx/>
                  <a:latin typeface="Arial"/>
                  <a:ea typeface="+mn-ea"/>
                  <a:cs typeface="Arial"/>
                  <a:sym typeface="Arial"/>
                  <a:hlinkClick r:id="rId12">
                    <a:extLst>
                      <a:ext uri="{A12FA001-AC4F-418D-AE19-62706E023703}">
                        <ahyp:hlinkClr xmlns:ahyp="http://schemas.microsoft.com/office/drawing/2018/hyperlinkcolor" val="tx"/>
                      </a:ext>
                    </a:extLst>
                  </a:hlinkClick>
                </a:rPr>
                <a:t>NCT05257408</a:t>
              </a:r>
              <a:endParaRPr kumimoji="0" lang="en-US" sz="1050" b="0" i="0" u="none" strike="noStrike" kern="0" cap="none" spc="0" normalizeH="0" baseline="0" noProof="0">
                <a:ln>
                  <a:noFill/>
                </a:ln>
                <a:solidFill>
                  <a:srgbClr val="002557"/>
                </a:solidFill>
                <a:effectLst/>
                <a:uLnTx/>
                <a:uFillTx/>
                <a:latin typeface="Arial"/>
                <a:ea typeface="+mn-ea"/>
                <a:cs typeface="Arial"/>
                <a:sym typeface="Arial"/>
              </a:endParaRPr>
            </a:p>
          </p:txBody>
        </p:sp>
        <p:sp>
          <p:nvSpPr>
            <p:cNvPr id="12" name="Content Placeholder 2">
              <a:extLst>
                <a:ext uri="{FF2B5EF4-FFF2-40B4-BE49-F238E27FC236}">
                  <a16:creationId xmlns:a16="http://schemas.microsoft.com/office/drawing/2014/main" id="{2B75FD97-BE66-D109-A11A-9735913BF096}"/>
                </a:ext>
              </a:extLst>
            </p:cNvPr>
            <p:cNvSpPr txBox="1">
              <a:spLocks/>
            </p:cNvSpPr>
            <p:nvPr/>
          </p:nvSpPr>
          <p:spPr>
            <a:xfrm>
              <a:off x="3809759" y="4045863"/>
              <a:ext cx="4186262" cy="543949"/>
            </a:xfrm>
            <a:prstGeom prst="rect">
              <a:avLst/>
            </a:prstGeom>
            <a:solidFill>
              <a:srgbClr val="F2F2F2"/>
            </a:solidFill>
            <a:ln w="9525" cap="flat" cmpd="sng" algn="ctr">
              <a:solidFill>
                <a:srgbClr val="D0CECE"/>
              </a:solidFill>
              <a:prstDash val="solid"/>
              <a:miter lim="800000"/>
            </a:ln>
            <a:effectLst/>
          </p:spPr>
          <p:txBody>
            <a:bodyPr vert="horz" wrap="square" lIns="68580" tIns="68580" rIns="68580" bIns="68580" rtlCol="0" anchor="ctr">
              <a:noAutofit/>
            </a:bodyPr>
            <a:lstStyle>
              <a:lvl1pPr marL="230188" indent="-230188" algn="l" defTabSz="457200" rtl="0" eaLnBrk="1" latinLnBrk="0" hangingPunct="1">
                <a:lnSpc>
                  <a:spcPct val="95000"/>
                </a:lnSpc>
                <a:spcBef>
                  <a:spcPts val="0"/>
                </a:spcBef>
                <a:spcAft>
                  <a:spcPts val="1200"/>
                </a:spcAft>
                <a:buClr>
                  <a:schemeClr val="accent1"/>
                </a:buClr>
                <a:buFont typeface="Lato" panose="020F0502020204030203" pitchFamily="34" charset="0"/>
                <a:buChar char="•"/>
                <a:defRPr sz="2400" kern="1200">
                  <a:solidFill>
                    <a:schemeClr val="tx2"/>
                  </a:solidFill>
                  <a:latin typeface="+mn-lt"/>
                  <a:ea typeface="+mn-ea"/>
                  <a:cs typeface="+mn-cs"/>
                </a:defRPr>
              </a:lvl1pPr>
              <a:lvl2pPr marL="514350" indent="-284163" algn="l" defTabSz="457200" rtl="0" eaLnBrk="1" latinLnBrk="0" hangingPunct="1">
                <a:lnSpc>
                  <a:spcPct val="95000"/>
                </a:lnSpc>
                <a:spcBef>
                  <a:spcPts val="0"/>
                </a:spcBef>
                <a:spcAft>
                  <a:spcPts val="1200"/>
                </a:spcAft>
                <a:buClr>
                  <a:schemeClr val="accent1"/>
                </a:buClr>
                <a:buFont typeface="Lato" panose="020F0502020204030203" pitchFamily="34" charset="0"/>
                <a:buChar char="—"/>
                <a:defRPr sz="2400" kern="1200">
                  <a:solidFill>
                    <a:schemeClr val="tx2"/>
                  </a:solidFill>
                  <a:latin typeface="+mn-lt"/>
                  <a:ea typeface="+mn-ea"/>
                  <a:cs typeface="+mn-cs"/>
                </a:defRPr>
              </a:lvl2pPr>
              <a:lvl3pPr marL="684213" indent="-169863" algn="l" defTabSz="457200" rtl="0" eaLnBrk="1" latinLnBrk="0" hangingPunct="1">
                <a:lnSpc>
                  <a:spcPct val="95000"/>
                </a:lnSpc>
                <a:spcBef>
                  <a:spcPts val="0"/>
                </a:spcBef>
                <a:spcAft>
                  <a:spcPts val="1200"/>
                </a:spcAft>
                <a:buClr>
                  <a:schemeClr val="accent1"/>
                </a:buClr>
                <a:buFont typeface="Wingdings" charset="2"/>
                <a:buChar char="§"/>
                <a:defRPr sz="1800" kern="1200">
                  <a:solidFill>
                    <a:schemeClr val="tx2"/>
                  </a:solidFill>
                  <a:latin typeface="+mn-lt"/>
                  <a:ea typeface="+mn-ea"/>
                  <a:cs typeface="+mn-cs"/>
                </a:defRPr>
              </a:lvl3pPr>
              <a:lvl4pPr marL="914400" indent="-230188" algn="l" defTabSz="457200" rtl="0" eaLnBrk="1" latinLnBrk="0" hangingPunct="1">
                <a:lnSpc>
                  <a:spcPct val="95000"/>
                </a:lnSpc>
                <a:spcBef>
                  <a:spcPts val="0"/>
                </a:spcBef>
                <a:spcAft>
                  <a:spcPts val="1200"/>
                </a:spcAft>
                <a:buClr>
                  <a:schemeClr val="accent1"/>
                </a:buClr>
                <a:buFont typeface="Lato" panose="020F0502020204030203" pitchFamily="34" charset="0"/>
                <a:buChar char="–"/>
                <a:defRPr sz="1600" kern="1200">
                  <a:solidFill>
                    <a:schemeClr val="tx2"/>
                  </a:solidFill>
                  <a:latin typeface="+mn-lt"/>
                  <a:ea typeface="+mn-ea"/>
                  <a:cs typeface="+mn-cs"/>
                </a:defRPr>
              </a:lvl4pPr>
              <a:lvl5pPr marL="1146175" indent="-231775" algn="l" defTabSz="457200" rtl="0" eaLnBrk="1" latinLnBrk="0" hangingPunct="1">
                <a:lnSpc>
                  <a:spcPct val="95000"/>
                </a:lnSpc>
                <a:spcBef>
                  <a:spcPts val="0"/>
                </a:spcBef>
                <a:spcAft>
                  <a:spcPts val="1200"/>
                </a:spcAft>
                <a:buClr>
                  <a:schemeClr val="accent1"/>
                </a:buClr>
                <a:buFont typeface="Lato" panose="020F0502020204030203" pitchFamily="34" charset="0"/>
                <a:buChar char="»"/>
                <a:defRPr sz="1400" kern="1200">
                  <a:solidFill>
                    <a:schemeClr val="tx2"/>
                  </a:solidFill>
                  <a:latin typeface="+mn-lt"/>
                  <a:ea typeface="+mn-ea"/>
                  <a:cs typeface="+mn-cs"/>
                </a:defRPr>
              </a:lvl5pPr>
              <a:lvl6pPr marL="2514600" indent="-228600" algn="l" defTabSz="457200" rtl="0" eaLnBrk="1" latinLnBrk="0" hangingPunct="1">
                <a:spcBef>
                  <a:spcPct val="20000"/>
                </a:spcBef>
                <a:buFont typeface="Lato" panose="020F0502020204030203"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Lato" panose="020F0502020204030203"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Lato" panose="020F0502020204030203"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Lato" panose="020F0502020204030203" pitchFamily="34" charset="0"/>
                <a:buChar char="•"/>
                <a:defRPr sz="2000" kern="1200">
                  <a:solidFill>
                    <a:schemeClr val="tx1"/>
                  </a:solidFill>
                  <a:latin typeface="+mn-lt"/>
                  <a:ea typeface="+mn-ea"/>
                  <a:cs typeface="+mn-cs"/>
                </a:defRPr>
              </a:lvl9pPr>
            </a:lstStyle>
            <a:p>
              <a:pPr marL="259556" marR="0" lvl="0" indent="-172641" algn="l" defTabSz="457189" rtl="0" eaLnBrk="1" fontAlgn="auto" latinLnBrk="0" hangingPunct="1">
                <a:lnSpc>
                  <a:spcPct val="95000"/>
                </a:lnSpc>
                <a:spcBef>
                  <a:spcPts val="0"/>
                </a:spcBef>
                <a:spcAft>
                  <a:spcPts val="0"/>
                </a:spcAft>
                <a:buClr>
                  <a:srgbClr val="000000">
                    <a:lumMod val="75000"/>
                    <a:lumOff val="25000"/>
                  </a:srgbClr>
                </a:buClr>
                <a:buSzPct val="70000"/>
                <a:buFont typeface="Lato" panose="020F0502020204030203" pitchFamily="34" charset="0"/>
                <a:buNone/>
                <a:tabLst/>
                <a:defRPr/>
              </a:pPr>
              <a:r>
                <a:rPr kumimoji="0" lang="en-US" sz="900" b="1" i="0" u="none" strike="noStrike" kern="120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Stratification Factors</a:t>
              </a:r>
            </a:p>
            <a:p>
              <a:pPr marL="259556" marR="0" lvl="0" indent="-172641" algn="l" defTabSz="457189" rtl="0" eaLnBrk="1" fontAlgn="auto" latinLnBrk="0" hangingPunct="1">
                <a:lnSpc>
                  <a:spcPct val="95000"/>
                </a:lnSpc>
                <a:spcBef>
                  <a:spcPts val="0"/>
                </a:spcBef>
                <a:spcAft>
                  <a:spcPts val="0"/>
                </a:spcAft>
                <a:buClr>
                  <a:srgbClr val="000000">
                    <a:lumMod val="75000"/>
                    <a:lumOff val="25000"/>
                  </a:srgbClr>
                </a:buClr>
                <a:buSzPct val="70000"/>
                <a:buFont typeface="Lato" panose="020F0502020204030203" pitchFamily="34" charset="0"/>
                <a:buChar char="►"/>
                <a:tabLst/>
                <a:defRPr/>
              </a:pPr>
              <a:r>
                <a:rPr kumimoji="0" lang="en-US" sz="900" b="0" i="0" u="none" strike="noStrike" kern="120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Prior lines of therapy (1 vs &gt;1)</a:t>
              </a:r>
            </a:p>
            <a:p>
              <a:pPr marL="259556" marR="0" lvl="0" indent="-172641" algn="l" defTabSz="457189" rtl="0" eaLnBrk="1" fontAlgn="auto" latinLnBrk="0" hangingPunct="1">
                <a:lnSpc>
                  <a:spcPct val="95000"/>
                </a:lnSpc>
                <a:spcBef>
                  <a:spcPts val="0"/>
                </a:spcBef>
                <a:spcAft>
                  <a:spcPts val="0"/>
                </a:spcAft>
                <a:buClr>
                  <a:srgbClr val="000000">
                    <a:lumMod val="75000"/>
                    <a:lumOff val="25000"/>
                  </a:srgbClr>
                </a:buClr>
                <a:buSzPct val="70000"/>
                <a:buFont typeface="Lato" panose="020F0502020204030203" pitchFamily="34" charset="0"/>
                <a:buChar char="►"/>
                <a:tabLst/>
                <a:defRPr/>
              </a:pPr>
              <a:r>
                <a:rPr kumimoji="0" lang="en-US" sz="900" b="0" i="0" u="none" strike="noStrike" kern="120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Region (North America vs Europe vs Korea, Australia, &amp; Latin America)</a:t>
              </a:r>
            </a:p>
          </p:txBody>
        </p:sp>
        <p:sp>
          <p:nvSpPr>
            <p:cNvPr id="3" name="TextBox 2">
              <a:extLst>
                <a:ext uri="{FF2B5EF4-FFF2-40B4-BE49-F238E27FC236}">
                  <a16:creationId xmlns:a16="http://schemas.microsoft.com/office/drawing/2014/main" id="{191798E6-BABF-62E7-A4EC-0CA9C3658008}"/>
                </a:ext>
              </a:extLst>
            </p:cNvPr>
            <p:cNvSpPr txBox="1"/>
            <p:nvPr/>
          </p:nvSpPr>
          <p:spPr>
            <a:xfrm>
              <a:off x="8314051" y="4605608"/>
              <a:ext cx="1943161" cy="577338"/>
            </a:xfrm>
            <a:prstGeom prst="rect">
              <a:avLst/>
            </a:prstGeom>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788" b="0" i="0" u="none" strike="noStrike" kern="0" cap="none" spc="0" normalizeH="0" baseline="0" noProof="0">
                  <a:ln>
                    <a:noFill/>
                  </a:ln>
                  <a:solidFill>
                    <a:srgbClr val="002557"/>
                  </a:solidFill>
                  <a:effectLst/>
                  <a:uLnTx/>
                  <a:uFillTx/>
                  <a:latin typeface="Arial"/>
                  <a:ea typeface="+mn-ea"/>
                  <a:cs typeface="Arial"/>
                  <a:sym typeface="Arial"/>
                </a:rPr>
                <a:t>First patient enrolled: 5</a:t>
              </a:r>
              <a:r>
                <a:rPr kumimoji="0" lang="en-US" sz="788" b="0" i="0" u="none" strike="noStrike" kern="0" cap="none" spc="0" normalizeH="0" baseline="30000" noProof="0">
                  <a:ln>
                    <a:noFill/>
                  </a:ln>
                  <a:solidFill>
                    <a:srgbClr val="002557"/>
                  </a:solidFill>
                  <a:effectLst/>
                  <a:uLnTx/>
                  <a:uFillTx/>
                  <a:latin typeface="Arial"/>
                  <a:ea typeface="+mn-ea"/>
                  <a:cs typeface="Arial"/>
                  <a:sym typeface="Arial"/>
                </a:rPr>
                <a:t>th</a:t>
              </a:r>
              <a:r>
                <a:rPr kumimoji="0" lang="en-US" sz="788" b="0" i="0" u="none" strike="noStrike" kern="0" cap="none" spc="0" normalizeH="0" baseline="0" noProof="0">
                  <a:ln>
                    <a:noFill/>
                  </a:ln>
                  <a:solidFill>
                    <a:srgbClr val="002557"/>
                  </a:solidFill>
                  <a:effectLst/>
                  <a:uLnTx/>
                  <a:uFillTx/>
                  <a:latin typeface="Arial"/>
                  <a:ea typeface="+mn-ea"/>
                  <a:cs typeface="Arial"/>
                  <a:sym typeface="Arial"/>
                </a:rPr>
                <a:t> January 2023</a:t>
              </a:r>
            </a:p>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788" b="0" i="0" u="none" strike="noStrike" kern="0" cap="none" spc="0" normalizeH="0" baseline="0" noProof="0">
                  <a:ln>
                    <a:noFill/>
                  </a:ln>
                  <a:solidFill>
                    <a:srgbClr val="002557"/>
                  </a:solidFill>
                  <a:effectLst/>
                  <a:uLnTx/>
                  <a:uFillTx/>
                  <a:latin typeface="Arial"/>
                  <a:ea typeface="+mn-ea"/>
                  <a:cs typeface="Arial"/>
                  <a:sym typeface="Arial"/>
                </a:rPr>
                <a:t>Last patient enrolled: 8</a:t>
              </a:r>
              <a:r>
                <a:rPr kumimoji="0" lang="en-US" sz="788" b="0" i="0" u="none" strike="noStrike" kern="0" cap="none" spc="0" normalizeH="0" baseline="30000" noProof="0">
                  <a:ln>
                    <a:noFill/>
                  </a:ln>
                  <a:solidFill>
                    <a:srgbClr val="002557"/>
                  </a:solidFill>
                  <a:effectLst/>
                  <a:uLnTx/>
                  <a:uFillTx/>
                  <a:latin typeface="Arial"/>
                  <a:ea typeface="+mn-ea"/>
                  <a:cs typeface="Arial"/>
                  <a:sym typeface="Arial"/>
                </a:rPr>
                <a:t>th</a:t>
              </a:r>
              <a:r>
                <a:rPr kumimoji="0" lang="en-US" sz="788" b="0" i="0" u="none" strike="noStrike" kern="0" cap="none" spc="0" normalizeH="0" baseline="0" noProof="0">
                  <a:ln>
                    <a:noFill/>
                  </a:ln>
                  <a:solidFill>
                    <a:srgbClr val="002557"/>
                  </a:solidFill>
                  <a:effectLst/>
                  <a:uLnTx/>
                  <a:uFillTx/>
                  <a:latin typeface="Arial"/>
                  <a:ea typeface="+mn-ea"/>
                  <a:cs typeface="Arial"/>
                  <a:sym typeface="Arial"/>
                </a:rPr>
                <a:t> April 2024</a:t>
              </a:r>
            </a:p>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788" b="0" i="0" u="none" strike="noStrike" kern="0" cap="none" spc="0" normalizeH="0" baseline="0" noProof="0">
                  <a:ln>
                    <a:noFill/>
                  </a:ln>
                  <a:solidFill>
                    <a:srgbClr val="002557"/>
                  </a:solidFill>
                  <a:effectLst/>
                  <a:uLnTx/>
                  <a:uFillTx/>
                  <a:latin typeface="Arial"/>
                  <a:ea typeface="+mn-ea"/>
                  <a:cs typeface="Arial"/>
                  <a:sym typeface="Arial"/>
                </a:rPr>
                <a:t>Data cutoff: 24</a:t>
              </a:r>
              <a:r>
                <a:rPr kumimoji="0" lang="en-US" sz="788" b="0" i="0" u="none" strike="noStrike" kern="0" cap="none" spc="0" normalizeH="0" baseline="30000" noProof="0">
                  <a:ln>
                    <a:noFill/>
                  </a:ln>
                  <a:solidFill>
                    <a:srgbClr val="002557"/>
                  </a:solidFill>
                  <a:effectLst/>
                  <a:uLnTx/>
                  <a:uFillTx/>
                  <a:latin typeface="Arial"/>
                  <a:ea typeface="+mn-ea"/>
                  <a:cs typeface="Arial"/>
                  <a:sym typeface="Arial"/>
                </a:rPr>
                <a:t>th</a:t>
              </a:r>
              <a:r>
                <a:rPr kumimoji="0" lang="en-US" sz="788" b="0" i="0" u="none" strike="noStrike" kern="0" cap="none" spc="0" normalizeH="0" baseline="0" noProof="0">
                  <a:ln>
                    <a:noFill/>
                  </a:ln>
                  <a:solidFill>
                    <a:srgbClr val="002557"/>
                  </a:solidFill>
                  <a:effectLst/>
                  <a:uLnTx/>
                  <a:uFillTx/>
                  <a:latin typeface="Arial"/>
                  <a:ea typeface="+mn-ea"/>
                  <a:cs typeface="Arial"/>
                  <a:sym typeface="Arial"/>
                </a:rPr>
                <a:t> February 2025</a:t>
              </a:r>
            </a:p>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788" b="0" i="0" u="none" strike="noStrike" kern="0" cap="none" spc="0" normalizeH="0" baseline="0" noProof="0">
                  <a:ln>
                    <a:noFill/>
                  </a:ln>
                  <a:solidFill>
                    <a:srgbClr val="002557"/>
                  </a:solidFill>
                  <a:effectLst/>
                  <a:uLnTx/>
                  <a:uFillTx/>
                  <a:latin typeface="Arial"/>
                  <a:ea typeface="+mn-ea"/>
                  <a:cs typeface="Arial"/>
                  <a:sym typeface="Arial"/>
                </a:rPr>
                <a:t>Conducted at 117 sites in 14 countries.</a:t>
              </a:r>
            </a:p>
          </p:txBody>
        </p:sp>
        <p:sp>
          <p:nvSpPr>
            <p:cNvPr id="4" name="Rectangle 3">
              <a:extLst>
                <a:ext uri="{FF2B5EF4-FFF2-40B4-BE49-F238E27FC236}">
                  <a16:creationId xmlns:a16="http://schemas.microsoft.com/office/drawing/2014/main" id="{25BA8089-4F52-EB08-A92A-2170B575E8F8}"/>
                </a:ext>
              </a:extLst>
            </p:cNvPr>
            <p:cNvSpPr/>
            <p:nvPr/>
          </p:nvSpPr>
          <p:spPr>
            <a:xfrm>
              <a:off x="7068775" y="3048865"/>
              <a:ext cx="992772" cy="4641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6858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
                  <a:srgbClr val="000000">
                    <a:lumMod val="75000"/>
                    <a:lumOff val="25000"/>
                  </a:srgbClr>
                </a:buClr>
                <a:buSzTx/>
                <a:buFontTx/>
                <a:buNone/>
                <a:tabLst/>
                <a:defRPr/>
              </a:pPr>
              <a:r>
                <a:rPr kumimoji="0" lang="en-US" sz="675" b="0" i="0" u="none" strike="noStrike" kern="120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rPr>
                <a:t>Treatment to progression or unmanageable toxicity</a:t>
              </a:r>
            </a:p>
          </p:txBody>
        </p:sp>
        <p:sp>
          <p:nvSpPr>
            <p:cNvPr id="7" name="TextBox 6">
              <a:extLst>
                <a:ext uri="{FF2B5EF4-FFF2-40B4-BE49-F238E27FC236}">
                  <a16:creationId xmlns:a16="http://schemas.microsoft.com/office/drawing/2014/main" id="{4EF5DE01-1A93-7C7A-2747-09AC5696AFF2}"/>
                </a:ext>
              </a:extLst>
            </p:cNvPr>
            <p:cNvSpPr txBox="1"/>
            <p:nvPr/>
          </p:nvSpPr>
          <p:spPr>
            <a:xfrm>
              <a:off x="3933915" y="2738773"/>
              <a:ext cx="785061" cy="182101"/>
            </a:xfrm>
            <a:prstGeom prst="rect">
              <a:avLst/>
            </a:prstGeom>
            <a:noFill/>
          </p:spPr>
          <p:txBody>
            <a:bodyPr wrap="square">
              <a:spAutoFit/>
            </a:bodyPr>
            <a:lstStyle/>
            <a:p>
              <a:pPr marL="0" marR="0" lvl="0" indent="0" algn="ctr" defTabSz="685800" rtl="0" eaLnBrk="1" fontAlgn="auto" latinLnBrk="0" hangingPunct="1">
                <a:lnSpc>
                  <a:spcPts val="731"/>
                </a:lnSpc>
                <a:spcBef>
                  <a:spcPts val="225"/>
                </a:spcBef>
                <a:spcAft>
                  <a:spcPts val="0"/>
                </a:spcAft>
                <a:buClr>
                  <a:srgbClr val="000000"/>
                </a:buClr>
                <a:buSzTx/>
                <a:buFontTx/>
                <a:buNone/>
                <a:tabLst/>
                <a:defRPr/>
              </a:pPr>
              <a:r>
                <a:rPr kumimoji="0" lang="en-US" sz="675" b="1" i="0" u="none" strike="noStrike" kern="0" cap="none" spc="-3"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rPr>
                <a:t>N=381</a:t>
              </a:r>
              <a:endParaRPr kumimoji="0" lang="en-US" sz="675" b="1" i="0" u="none" strike="noStrike" kern="0" cap="none" spc="0" normalizeH="0" baseline="0" noProof="0">
                <a:ln>
                  <a:noFill/>
                </a:ln>
                <a:solidFill>
                  <a:srgbClr val="002557"/>
                </a:solidFill>
                <a:effectLst/>
                <a:uLnTx/>
                <a:uFillTx/>
                <a:latin typeface="Arial"/>
                <a:ea typeface="Lato" panose="020F0502020204030203" pitchFamily="34" charset="0"/>
                <a:cs typeface="Lato" panose="020F0502020204030203" pitchFamily="34" charset="0"/>
                <a:sym typeface="Lato" panose="020F0502020204030203" pitchFamily="34" charset="0"/>
              </a:endParaRPr>
            </a:p>
          </p:txBody>
        </p:sp>
      </p:grpSp>
      <p:sp>
        <p:nvSpPr>
          <p:cNvPr id="16" name="Title 1">
            <a:extLst>
              <a:ext uri="{FF2B5EF4-FFF2-40B4-BE49-F238E27FC236}">
                <a16:creationId xmlns:a16="http://schemas.microsoft.com/office/drawing/2014/main" id="{AA1C2634-3274-F6A7-199D-E796E34CF025}"/>
              </a:ext>
            </a:extLst>
          </p:cNvPr>
          <p:cNvSpPr txBox="1">
            <a:spLocks/>
          </p:cNvSpPr>
          <p:nvPr/>
        </p:nvSpPr>
        <p:spPr>
          <a:xfrm>
            <a:off x="1775676" y="159474"/>
            <a:ext cx="8229600" cy="67321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02557"/>
                </a:solidFill>
                <a:effectLst/>
                <a:uLnTx/>
                <a:uFillTx/>
                <a:latin typeface="Arial"/>
                <a:ea typeface="+mj-ea"/>
                <a:cs typeface="Arial" panose="020B0604020202020204" pitchFamily="34" charset="0"/>
              </a:rPr>
              <a:t>ROSELLA | Study Schema </a:t>
            </a:r>
          </a:p>
        </p:txBody>
      </p:sp>
      <p:sp>
        <p:nvSpPr>
          <p:cNvPr id="17" name="Text Placeholder 4">
            <a:extLst>
              <a:ext uri="{FF2B5EF4-FFF2-40B4-BE49-F238E27FC236}">
                <a16:creationId xmlns:a16="http://schemas.microsoft.com/office/drawing/2014/main" id="{AB3DD907-70F5-21A1-9E4C-BCF66DAB90E1}"/>
              </a:ext>
            </a:extLst>
          </p:cNvPr>
          <p:cNvSpPr txBox="1">
            <a:spLocks/>
          </p:cNvSpPr>
          <p:nvPr/>
        </p:nvSpPr>
        <p:spPr>
          <a:xfrm>
            <a:off x="381388" y="6546069"/>
            <a:ext cx="4389120" cy="211016"/>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0"/>
              </a:spcBef>
              <a:buClr>
                <a:srgbClr val="008764"/>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
                <a:srgbClr val="008764"/>
              </a:buClr>
              <a:buSzTx/>
              <a:buFontTx/>
              <a:buNone/>
              <a:tabLst/>
              <a:defRPr/>
            </a:pPr>
            <a:r>
              <a:rPr kumimoji="0" lang="en-US" sz="10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SGO 2026, Alexander B. </a:t>
            </a:r>
            <a:r>
              <a:rPr kumimoji="0" lang="en-US" sz="1000" b="0" i="0" u="none" strike="noStrike" kern="1200" cap="none" spc="0" normalizeH="0" baseline="0" noProof="0" dirty="0" err="1">
                <a:ln>
                  <a:noFill/>
                </a:ln>
                <a:solidFill>
                  <a:srgbClr val="002557"/>
                </a:solidFill>
                <a:effectLst/>
                <a:uLnTx/>
                <a:uFillTx/>
                <a:latin typeface="Arial" panose="020B0604020202020204" pitchFamily="34" charset="0"/>
                <a:ea typeface="+mn-ea"/>
                <a:cs typeface="Arial" panose="020B0604020202020204" pitchFamily="34" charset="0"/>
              </a:rPr>
              <a:t>Olawaiye</a:t>
            </a:r>
            <a:r>
              <a:rPr kumimoji="0" lang="en-US" sz="10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 MD</a:t>
            </a:r>
          </a:p>
        </p:txBody>
      </p:sp>
    </p:spTree>
    <p:extLst>
      <p:ext uri="{BB962C8B-B14F-4D97-AF65-F5344CB8AC3E}">
        <p14:creationId xmlns:p14="http://schemas.microsoft.com/office/powerpoint/2010/main" val="35843005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7">
            <a:extLst>
              <a:ext uri="{FF2B5EF4-FFF2-40B4-BE49-F238E27FC236}">
                <a16:creationId xmlns:a16="http://schemas.microsoft.com/office/drawing/2014/main" id="{9100DC54-9101-A092-7037-E22E12432750}"/>
              </a:ext>
            </a:extLst>
          </p:cNvPr>
          <p:cNvSpPr txBox="1"/>
          <p:nvPr/>
        </p:nvSpPr>
        <p:spPr>
          <a:xfrm>
            <a:off x="1012549" y="3281262"/>
            <a:ext cx="4795805" cy="646331"/>
          </a:xfrm>
          <a:prstGeom prst="rect">
            <a:avLst/>
          </a:prstGeom>
          <a:solidFill>
            <a:schemeClr val="bg1"/>
          </a:solid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otham" panose="020B0604020202020204" charset="0"/>
                <a:ea typeface="+mn-ea"/>
                <a:cs typeface="Gotham" panose="020B0604020202020204" charset="0"/>
              </a:rPr>
              <a:t>Ovarian cancers express the</a:t>
            </a:r>
            <a:r>
              <a:rPr kumimoji="0" lang="en-GB" sz="1800" b="0" i="0" u="none" strike="noStrike" kern="0" cap="none" spc="0" normalizeH="0" baseline="0" noProof="0" dirty="0">
                <a:ln>
                  <a:noFill/>
                </a:ln>
                <a:solidFill>
                  <a:srgbClr val="020056"/>
                </a:solidFill>
                <a:effectLst/>
                <a:uLnTx/>
                <a:uFillTx/>
                <a:latin typeface="Gotham"/>
                <a:ea typeface="+mn-ea"/>
                <a:cs typeface="+mn-cs"/>
              </a:rPr>
              <a:t> glucocorticoid receptor</a:t>
            </a:r>
            <a:r>
              <a:rPr kumimoji="0" lang="en-US" sz="1800" b="0" i="0" u="none" strike="noStrike" kern="1200" cap="none" spc="0" normalizeH="0" baseline="0" noProof="0" dirty="0">
                <a:ln>
                  <a:noFill/>
                </a:ln>
                <a:solidFill>
                  <a:srgbClr val="000000"/>
                </a:solidFill>
                <a:effectLst/>
                <a:uLnTx/>
                <a:uFillTx/>
                <a:latin typeface="Gotham" panose="020B0604020202020204" charset="0"/>
                <a:ea typeface="+mn-ea"/>
                <a:cs typeface="Gotham" panose="020B0604020202020204" charset="0"/>
              </a:rPr>
              <a:t>, a marker of poor prognosis</a:t>
            </a:r>
            <a:r>
              <a:rPr kumimoji="0" lang="en-US" sz="1800" b="0" i="0" u="none" strike="noStrike" kern="1200" cap="none" spc="0" normalizeH="0" baseline="30000" noProof="0" dirty="0">
                <a:ln>
                  <a:noFill/>
                </a:ln>
                <a:solidFill>
                  <a:srgbClr val="000000"/>
                </a:solidFill>
                <a:effectLst/>
                <a:uLnTx/>
                <a:uFillTx/>
                <a:latin typeface="Gotham" panose="020B0604020202020204" charset="0"/>
                <a:ea typeface="+mn-ea"/>
                <a:cs typeface="Gotham" panose="020B0604020202020204" charset="0"/>
              </a:rPr>
              <a:t>1</a:t>
            </a:r>
          </a:p>
        </p:txBody>
      </p:sp>
      <p:sp>
        <p:nvSpPr>
          <p:cNvPr id="85" name="TextBox 84">
            <a:extLst>
              <a:ext uri="{FF2B5EF4-FFF2-40B4-BE49-F238E27FC236}">
                <a16:creationId xmlns:a16="http://schemas.microsoft.com/office/drawing/2014/main" id="{FB097431-6A33-0651-FCF6-AC162613DA44}"/>
              </a:ext>
            </a:extLst>
          </p:cNvPr>
          <p:cNvSpPr txBox="1"/>
          <p:nvPr/>
        </p:nvSpPr>
        <p:spPr>
          <a:xfrm>
            <a:off x="976693" y="1818151"/>
            <a:ext cx="4704457" cy="1200329"/>
          </a:xfrm>
          <a:prstGeom prst="rect">
            <a:avLst/>
          </a:prstGeom>
          <a:noFill/>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Gotham" panose="020B0604020202020204" charset="0"/>
                <a:ea typeface="+mn-ea"/>
                <a:cs typeface="Gotham" panose="020B0604020202020204" charset="0"/>
              </a:rPr>
              <a:t>Relacorilant</a:t>
            </a:r>
            <a:r>
              <a:rPr kumimoji="0" lang="en-US" sz="1800" b="0" i="0" u="none" strike="noStrike" kern="1200" cap="none" spc="0" normalizeH="0" baseline="0" noProof="0" dirty="0">
                <a:ln>
                  <a:noFill/>
                </a:ln>
                <a:solidFill>
                  <a:srgbClr val="000000"/>
                </a:solidFill>
                <a:effectLst/>
                <a:uLnTx/>
                <a:uFillTx/>
                <a:latin typeface="Gotham" panose="020B0604020202020204" charset="0"/>
                <a:ea typeface="+mn-ea"/>
                <a:cs typeface="Gotham" panose="020B0604020202020204" charset="0"/>
              </a:rPr>
              <a:t> is a novel, </a:t>
            </a:r>
            <a:r>
              <a:rPr kumimoji="0" lang="en-GB" sz="1800" b="0" i="0" u="none" strike="noStrike" kern="0" cap="none" spc="0" normalizeH="0" baseline="0" noProof="0" dirty="0">
                <a:ln>
                  <a:noFill/>
                </a:ln>
                <a:solidFill>
                  <a:srgbClr val="000000"/>
                </a:solidFill>
                <a:effectLst/>
                <a:uLnTx/>
                <a:uFillTx/>
                <a:latin typeface="Gotham"/>
                <a:ea typeface="+mn-ea"/>
                <a:cs typeface="+mn-cs"/>
              </a:rPr>
              <a:t>selective </a:t>
            </a:r>
            <a:r>
              <a:rPr kumimoji="0" lang="en-GB" sz="1800" b="0" i="0" u="none" strike="noStrike" kern="0" cap="none" spc="0" normalizeH="0" baseline="0" noProof="0" dirty="0">
                <a:ln>
                  <a:noFill/>
                </a:ln>
                <a:solidFill>
                  <a:srgbClr val="020056"/>
                </a:solidFill>
                <a:effectLst/>
                <a:uLnTx/>
                <a:uFillTx/>
                <a:latin typeface="Gotham"/>
                <a:ea typeface="+mn-ea"/>
                <a:cs typeface="+mn-cs"/>
              </a:rPr>
              <a:t>glucocorticoid receptor</a:t>
            </a:r>
            <a:r>
              <a:rPr kumimoji="0" lang="en-GB" sz="1800" b="0" i="0" u="none" strike="noStrike" kern="0" cap="none" spc="0" normalizeH="0" baseline="0" noProof="0" dirty="0">
                <a:ln>
                  <a:noFill/>
                </a:ln>
                <a:solidFill>
                  <a:srgbClr val="000000"/>
                </a:solidFill>
                <a:effectLst/>
                <a:uLnTx/>
                <a:uFillTx/>
                <a:latin typeface="Gotham"/>
                <a:ea typeface="+mn-ea"/>
                <a:cs typeface="+mn-cs"/>
              </a:rPr>
              <a:t> antagonist</a:t>
            </a:r>
            <a:r>
              <a:rPr kumimoji="0" lang="en-US" sz="1800" b="0" i="0" u="none" strike="noStrike" kern="1200" cap="none" spc="0" normalizeH="0" baseline="0" noProof="0" dirty="0">
                <a:ln>
                  <a:noFill/>
                </a:ln>
                <a:solidFill>
                  <a:srgbClr val="000000"/>
                </a:solidFill>
                <a:effectLst/>
                <a:uLnTx/>
                <a:uFillTx/>
                <a:latin typeface="Gotham" panose="020B0604020202020204" charset="0"/>
                <a:ea typeface="+mn-ea"/>
                <a:cs typeface="Gotham" panose="020B0604020202020204" charset="0"/>
              </a:rPr>
              <a:t> that potentially restores the sensitivity of cancers to cytotoxic chemotherapy</a:t>
            </a:r>
            <a:r>
              <a:rPr kumimoji="0" lang="en-US" sz="1800" b="0" i="0" u="none" strike="noStrike" kern="1200" cap="none" spc="0" normalizeH="0" baseline="30000" noProof="0" dirty="0">
                <a:ln>
                  <a:noFill/>
                </a:ln>
                <a:solidFill>
                  <a:srgbClr val="000000"/>
                </a:solidFill>
                <a:effectLst/>
                <a:uLnTx/>
                <a:uFillTx/>
                <a:latin typeface="Gotham" panose="020B0604020202020204" charset="0"/>
                <a:ea typeface="+mn-ea"/>
                <a:cs typeface="Gotham" panose="020B0604020202020204" charset="0"/>
              </a:rPr>
              <a:t>3–5</a:t>
            </a:r>
          </a:p>
        </p:txBody>
      </p:sp>
      <p:sp>
        <p:nvSpPr>
          <p:cNvPr id="141" name="TextBox 140">
            <a:extLst>
              <a:ext uri="{FF2B5EF4-FFF2-40B4-BE49-F238E27FC236}">
                <a16:creationId xmlns:a16="http://schemas.microsoft.com/office/drawing/2014/main" id="{40A98E26-6A06-6630-BABA-879C05DC5D46}"/>
              </a:ext>
            </a:extLst>
          </p:cNvPr>
          <p:cNvSpPr txBox="1"/>
          <p:nvPr/>
        </p:nvSpPr>
        <p:spPr>
          <a:xfrm>
            <a:off x="1012549" y="4214483"/>
            <a:ext cx="4795805" cy="646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20056"/>
                </a:solidFill>
                <a:effectLst/>
                <a:uLnTx/>
                <a:uFillTx/>
                <a:latin typeface="Gotham"/>
                <a:ea typeface="+mn-ea"/>
                <a:cs typeface="+mn-cs"/>
              </a:rPr>
              <a:t>Glucocorticoid receptor</a:t>
            </a:r>
            <a:r>
              <a:rPr kumimoji="0" lang="en-US" sz="1800" b="0" i="0" u="none" strike="noStrike" kern="1200" cap="none" spc="0" normalizeH="0" baseline="0" noProof="0" dirty="0">
                <a:ln>
                  <a:noFill/>
                </a:ln>
                <a:solidFill>
                  <a:srgbClr val="000000"/>
                </a:solidFill>
                <a:effectLst/>
                <a:uLnTx/>
                <a:uFillTx/>
                <a:latin typeface="Gotham" panose="020B0604020202020204" charset="0"/>
                <a:ea typeface="+mn-ea"/>
                <a:cs typeface="Gotham" panose="020B0604020202020204" charset="0"/>
              </a:rPr>
              <a:t> signaling reduces sensitivity to chemotherapy</a:t>
            </a:r>
            <a:r>
              <a:rPr kumimoji="0" lang="en-US" sz="1800" b="0" i="0" u="none" strike="noStrike" kern="1200" cap="none" spc="0" normalizeH="0" baseline="30000" noProof="0" dirty="0">
                <a:ln>
                  <a:noFill/>
                </a:ln>
                <a:solidFill>
                  <a:srgbClr val="000000"/>
                </a:solidFill>
                <a:effectLst/>
                <a:uLnTx/>
                <a:uFillTx/>
                <a:latin typeface="Gotham" panose="020B0604020202020204" charset="0"/>
                <a:ea typeface="+mn-ea"/>
                <a:cs typeface="Gotham" panose="020B0604020202020204" charset="0"/>
              </a:rPr>
              <a:t>2,3</a:t>
            </a:r>
          </a:p>
        </p:txBody>
      </p:sp>
      <p:sp>
        <p:nvSpPr>
          <p:cNvPr id="7" name="Text Placeholder 6">
            <a:extLst>
              <a:ext uri="{FF2B5EF4-FFF2-40B4-BE49-F238E27FC236}">
                <a16:creationId xmlns:a16="http://schemas.microsoft.com/office/drawing/2014/main" id="{C83CDD35-C971-99AB-C94A-5872069D42D8}"/>
              </a:ext>
            </a:extLst>
          </p:cNvPr>
          <p:cNvSpPr>
            <a:spLocks noGrp="1"/>
          </p:cNvSpPr>
          <p:nvPr>
            <p:ph type="body" sz="quarter" idx="14"/>
          </p:nvPr>
        </p:nvSpPr>
        <p:spPr>
          <a:xfrm>
            <a:off x="972691" y="1251643"/>
            <a:ext cx="4951800" cy="371475"/>
          </a:xfrm>
        </p:spPr>
        <p:txBody>
          <a:bodyPr/>
          <a:lstStyle/>
          <a:p>
            <a:r>
              <a:rPr lang="en-GB" dirty="0"/>
              <a:t>Relacorilant</a:t>
            </a:r>
          </a:p>
        </p:txBody>
      </p:sp>
      <p:sp>
        <p:nvSpPr>
          <p:cNvPr id="142" name="Footer Placeholder 141">
            <a:extLst>
              <a:ext uri="{FF2B5EF4-FFF2-40B4-BE49-F238E27FC236}">
                <a16:creationId xmlns:a16="http://schemas.microsoft.com/office/drawing/2014/main" id="{D7F08C72-E8B8-4101-D75D-FBE8D92966E9}"/>
              </a:ext>
            </a:extLst>
          </p:cNvPr>
          <p:cNvSpPr>
            <a:spLocks noGrp="1"/>
          </p:cNvSpPr>
          <p:nvPr>
            <p:ph type="ftr" sz="quarter" idx="3"/>
          </p:nvPr>
        </p:nvSpPr>
        <p:spPr/>
        <p:txBody>
          <a:bodyPr anchor="ctr"/>
          <a:lstStyle/>
          <a:p>
            <a:pPr marL="0" marR="0" lvl="0" indent="0" algn="l" defTabSz="619125" rtl="0" eaLnBrk="1" fontAlgn="auto" latinLnBrk="0" hangingPunct="0">
              <a:lnSpc>
                <a:spcPct val="100000"/>
              </a:lnSpc>
              <a:spcBef>
                <a:spcPts val="0"/>
              </a:spcBef>
              <a:spcAft>
                <a:spcPts val="0"/>
              </a:spcAft>
              <a:buClrTx/>
              <a:buSzTx/>
              <a:buFontTx/>
              <a:buNone/>
              <a:tabLst/>
              <a:defRPr/>
            </a:pPr>
            <a:r>
              <a:rPr kumimoji="0" lang="en-GB" sz="600" b="0" i="0" u="none" strike="noStrike" kern="0" cap="none" spc="0" normalizeH="0" baseline="0" noProof="0" dirty="0">
                <a:ln>
                  <a:noFill/>
                </a:ln>
                <a:solidFill>
                  <a:srgbClr val="020056"/>
                </a:solidFill>
                <a:effectLst/>
                <a:uLnTx/>
                <a:uFillTx/>
                <a:latin typeface="Gotham"/>
                <a:ea typeface="+mn-ea"/>
                <a:cs typeface="+mn-cs"/>
              </a:rPr>
              <a:t>GR, glucocorticoid receptor; SGRA, selective GR antagonist. </a:t>
            </a:r>
          </a:p>
          <a:p>
            <a:pPr marL="0" marR="0" lvl="0" indent="0" algn="l" defTabSz="619125" rtl="0" eaLnBrk="1" fontAlgn="auto" latinLnBrk="0" hangingPunct="0">
              <a:lnSpc>
                <a:spcPct val="100000"/>
              </a:lnSpc>
              <a:spcBef>
                <a:spcPts val="0"/>
              </a:spcBef>
              <a:spcAft>
                <a:spcPts val="0"/>
              </a:spcAft>
              <a:buClrTx/>
              <a:buSzTx/>
              <a:buFontTx/>
              <a:buNone/>
              <a:tabLst/>
              <a:defRPr/>
            </a:pPr>
            <a:r>
              <a:rPr kumimoji="0" lang="en-GB" sz="600" b="0" i="0" u="none" strike="noStrike" kern="0" cap="none" spc="0" normalizeH="0" baseline="0" noProof="0" dirty="0">
                <a:ln>
                  <a:noFill/>
                </a:ln>
                <a:solidFill>
                  <a:srgbClr val="020056"/>
                </a:solidFill>
                <a:effectLst/>
                <a:uLnTx/>
                <a:uFillTx/>
                <a:latin typeface="Gotham"/>
                <a:ea typeface="+mn-ea"/>
                <a:cs typeface="+mn-cs"/>
              </a:rPr>
              <a:t>1. Veneris JT, et al. </a:t>
            </a:r>
            <a:r>
              <a:rPr kumimoji="0" lang="en-GB" sz="600" b="0" i="1" u="none" strike="noStrike" kern="0" cap="none" spc="0" normalizeH="0" baseline="0" noProof="0" dirty="0" err="1">
                <a:ln>
                  <a:noFill/>
                </a:ln>
                <a:solidFill>
                  <a:srgbClr val="020056"/>
                </a:solidFill>
                <a:effectLst/>
                <a:uLnTx/>
                <a:uFillTx/>
                <a:latin typeface="Gotham"/>
                <a:ea typeface="+mn-ea"/>
                <a:cs typeface="+mn-cs"/>
              </a:rPr>
              <a:t>Gynecol</a:t>
            </a:r>
            <a:r>
              <a:rPr kumimoji="0" lang="en-GB" sz="600" b="0" i="1" u="none" strike="noStrike" kern="0" cap="none" spc="0" normalizeH="0" baseline="0" noProof="0" dirty="0">
                <a:ln>
                  <a:noFill/>
                </a:ln>
                <a:solidFill>
                  <a:srgbClr val="020056"/>
                </a:solidFill>
                <a:effectLst/>
                <a:uLnTx/>
                <a:uFillTx/>
                <a:latin typeface="Gotham"/>
                <a:ea typeface="+mn-ea"/>
                <a:cs typeface="+mn-cs"/>
              </a:rPr>
              <a:t> Oncol</a:t>
            </a:r>
            <a:r>
              <a:rPr kumimoji="0" lang="en-GB" sz="600" b="0" i="0" u="none" strike="noStrike" kern="0" cap="none" spc="0" normalizeH="0" baseline="0" noProof="0" dirty="0">
                <a:ln>
                  <a:noFill/>
                </a:ln>
                <a:solidFill>
                  <a:srgbClr val="020056"/>
                </a:solidFill>
                <a:effectLst/>
                <a:uLnTx/>
                <a:uFillTx/>
                <a:latin typeface="Gotham"/>
                <a:ea typeface="+mn-ea"/>
                <a:cs typeface="+mn-cs"/>
              </a:rPr>
              <a:t>. 2017;146(1):153-60; 2. Greenstein AE, et al. </a:t>
            </a:r>
            <a:r>
              <a:rPr kumimoji="0" lang="en-GB" sz="600" b="0" i="1" u="none" strike="noStrike" kern="0" cap="none" spc="0" normalizeH="0" baseline="0" noProof="0" dirty="0" err="1">
                <a:ln>
                  <a:noFill/>
                </a:ln>
                <a:solidFill>
                  <a:srgbClr val="020056"/>
                </a:solidFill>
                <a:effectLst/>
                <a:uLnTx/>
                <a:uFillTx/>
                <a:latin typeface="Gotham"/>
                <a:ea typeface="+mn-ea"/>
                <a:cs typeface="+mn-cs"/>
              </a:rPr>
              <a:t>Oncotarget</a:t>
            </a:r>
            <a:r>
              <a:rPr kumimoji="0" lang="en-GB" sz="600" b="0" i="1" u="none" strike="noStrike" kern="0" cap="none" spc="0" normalizeH="0" baseline="0" noProof="0" dirty="0">
                <a:ln>
                  <a:noFill/>
                </a:ln>
                <a:solidFill>
                  <a:srgbClr val="020056"/>
                </a:solidFill>
                <a:effectLst/>
                <a:uLnTx/>
                <a:uFillTx/>
                <a:latin typeface="Gotham"/>
                <a:ea typeface="+mn-ea"/>
                <a:cs typeface="+mn-cs"/>
              </a:rPr>
              <a:t>. </a:t>
            </a:r>
            <a:r>
              <a:rPr kumimoji="0" lang="en-GB" sz="600" b="0" i="0" u="none" strike="noStrike" kern="0" cap="none" spc="0" normalizeH="0" baseline="0" noProof="0" dirty="0">
                <a:ln>
                  <a:noFill/>
                </a:ln>
                <a:solidFill>
                  <a:srgbClr val="020056"/>
                </a:solidFill>
                <a:effectLst/>
                <a:uLnTx/>
                <a:uFillTx/>
                <a:latin typeface="Gotham"/>
                <a:ea typeface="+mn-ea"/>
                <a:cs typeface="+mn-cs"/>
              </a:rPr>
              <a:t>2021;12(13):1243-1255; 3. </a:t>
            </a:r>
            <a:r>
              <a:rPr kumimoji="0" lang="en-GB" sz="600" b="0" i="0" u="none" strike="noStrike" kern="0" cap="none" spc="0" normalizeH="0" baseline="0" noProof="0" dirty="0" err="1">
                <a:ln>
                  <a:noFill/>
                </a:ln>
                <a:solidFill>
                  <a:srgbClr val="020056"/>
                </a:solidFill>
                <a:effectLst/>
                <a:uLnTx/>
                <a:uFillTx/>
                <a:latin typeface="Gotham"/>
                <a:ea typeface="+mn-ea"/>
                <a:cs typeface="+mn-cs"/>
              </a:rPr>
              <a:t>Melhelm</a:t>
            </a:r>
            <a:r>
              <a:rPr kumimoji="0" lang="en-GB" sz="600" b="0" i="0" u="none" strike="noStrike" kern="0" cap="none" spc="0" normalizeH="0" baseline="0" noProof="0" dirty="0">
                <a:ln>
                  <a:noFill/>
                </a:ln>
                <a:solidFill>
                  <a:srgbClr val="020056"/>
                </a:solidFill>
                <a:effectLst/>
                <a:uLnTx/>
                <a:uFillTx/>
                <a:latin typeface="Gotham"/>
                <a:ea typeface="+mn-ea"/>
                <a:cs typeface="+mn-cs"/>
              </a:rPr>
              <a:t> A, et al. </a:t>
            </a:r>
            <a:r>
              <a:rPr kumimoji="0" lang="en-GB" sz="600" b="0" i="1" u="none" strike="noStrike" kern="0" cap="none" spc="0" normalizeH="0" baseline="0" noProof="0" dirty="0">
                <a:ln>
                  <a:noFill/>
                </a:ln>
                <a:solidFill>
                  <a:srgbClr val="020056"/>
                </a:solidFill>
                <a:effectLst/>
                <a:uLnTx/>
                <a:uFillTx/>
                <a:latin typeface="Gotham"/>
                <a:ea typeface="+mn-ea"/>
                <a:cs typeface="+mn-cs"/>
              </a:rPr>
              <a:t>Clin Cancer Res. </a:t>
            </a:r>
            <a:r>
              <a:rPr kumimoji="0" lang="en-GB" sz="600" b="0" i="0" u="none" strike="noStrike" kern="0" cap="none" spc="0" normalizeH="0" baseline="0" noProof="0" dirty="0">
                <a:ln>
                  <a:noFill/>
                </a:ln>
                <a:solidFill>
                  <a:srgbClr val="020056"/>
                </a:solidFill>
                <a:effectLst/>
                <a:uLnTx/>
                <a:uFillTx/>
                <a:latin typeface="Gotham"/>
                <a:ea typeface="+mn-ea"/>
                <a:cs typeface="+mn-cs"/>
              </a:rPr>
              <a:t>2009;15(9):3196-3204; 4. Stringer-Reasor EM, et al. </a:t>
            </a:r>
            <a:r>
              <a:rPr kumimoji="0" lang="en-GB" sz="600" b="0" i="1" u="none" strike="noStrike" kern="0" cap="none" spc="0" normalizeH="0" baseline="0" noProof="0" dirty="0" err="1">
                <a:ln>
                  <a:noFill/>
                </a:ln>
                <a:solidFill>
                  <a:srgbClr val="020056"/>
                </a:solidFill>
                <a:effectLst/>
                <a:uLnTx/>
                <a:uFillTx/>
                <a:latin typeface="Gotham"/>
                <a:ea typeface="+mn-ea"/>
                <a:cs typeface="+mn-cs"/>
              </a:rPr>
              <a:t>Gynecol</a:t>
            </a:r>
            <a:r>
              <a:rPr kumimoji="0" lang="en-GB" sz="600" b="0" i="1" u="none" strike="noStrike" kern="0" cap="none" spc="0" normalizeH="0" baseline="0" noProof="0" dirty="0">
                <a:ln>
                  <a:noFill/>
                </a:ln>
                <a:solidFill>
                  <a:srgbClr val="020056"/>
                </a:solidFill>
                <a:effectLst/>
                <a:uLnTx/>
                <a:uFillTx/>
                <a:latin typeface="Gotham"/>
                <a:ea typeface="+mn-ea"/>
                <a:cs typeface="+mn-cs"/>
              </a:rPr>
              <a:t> Oncol. </a:t>
            </a:r>
            <a:r>
              <a:rPr kumimoji="0" lang="en-GB" sz="600" b="0" i="0" u="none" strike="noStrike" kern="0" cap="none" spc="0" normalizeH="0" baseline="0" noProof="0" dirty="0">
                <a:ln>
                  <a:noFill/>
                </a:ln>
                <a:solidFill>
                  <a:srgbClr val="020056"/>
                </a:solidFill>
                <a:effectLst/>
                <a:uLnTx/>
                <a:uFillTx/>
                <a:latin typeface="Gotham"/>
                <a:ea typeface="+mn-ea"/>
                <a:cs typeface="+mn-cs"/>
              </a:rPr>
              <a:t>2015;138(3):656-662; 5. Munster PN, et al. </a:t>
            </a:r>
            <a:r>
              <a:rPr kumimoji="0" lang="en-GB" sz="600" b="0" i="1" u="none" strike="noStrike" kern="0" cap="none" spc="0" normalizeH="0" baseline="0" noProof="0" dirty="0">
                <a:ln>
                  <a:noFill/>
                </a:ln>
                <a:solidFill>
                  <a:srgbClr val="020056"/>
                </a:solidFill>
                <a:effectLst/>
                <a:uLnTx/>
                <a:uFillTx/>
                <a:latin typeface="Gotham"/>
                <a:ea typeface="+mn-ea"/>
                <a:cs typeface="+mn-cs"/>
              </a:rPr>
              <a:t>Clin Cancer Res.</a:t>
            </a:r>
            <a:r>
              <a:rPr kumimoji="0" lang="en-GB" sz="600" b="0" i="0" u="none" strike="noStrike" kern="0" cap="none" spc="0" normalizeH="0" baseline="0" noProof="0" dirty="0">
                <a:ln>
                  <a:noFill/>
                </a:ln>
                <a:solidFill>
                  <a:srgbClr val="020056"/>
                </a:solidFill>
                <a:effectLst/>
                <a:uLnTx/>
                <a:uFillTx/>
                <a:latin typeface="Gotham"/>
                <a:ea typeface="+mn-ea"/>
                <a:cs typeface="+mn-cs"/>
              </a:rPr>
              <a:t> 2022;28(15):3214-3224. </a:t>
            </a:r>
            <a:endParaRPr kumimoji="0" lang="en-US" sz="600" b="0" i="0" u="none" strike="noStrike" kern="1200" cap="none" spc="0" normalizeH="0" baseline="0" noProof="0" dirty="0">
              <a:ln>
                <a:noFill/>
              </a:ln>
              <a:solidFill>
                <a:srgbClr val="020056"/>
              </a:solidFill>
              <a:effectLst/>
              <a:uLnTx/>
              <a:uFillTx/>
              <a:latin typeface="Gotham"/>
              <a:ea typeface="Helvetica Neue"/>
              <a:cs typeface="Arial" panose="020B0604020202020204" pitchFamily="34" charset="0"/>
              <a:sym typeface="Helvetica Neue"/>
            </a:endParaRPr>
          </a:p>
        </p:txBody>
      </p:sp>
      <p:grpSp>
        <p:nvGrpSpPr>
          <p:cNvPr id="3" name="Group 2">
            <a:extLst>
              <a:ext uri="{FF2B5EF4-FFF2-40B4-BE49-F238E27FC236}">
                <a16:creationId xmlns:a16="http://schemas.microsoft.com/office/drawing/2014/main" id="{99EB5299-D4FF-5D87-7EF7-4FDF40293640}"/>
              </a:ext>
            </a:extLst>
          </p:cNvPr>
          <p:cNvGrpSpPr/>
          <p:nvPr/>
        </p:nvGrpSpPr>
        <p:grpSpPr>
          <a:xfrm>
            <a:off x="7350473" y="306456"/>
            <a:ext cx="3979166" cy="5987662"/>
            <a:chOff x="7350473" y="1095108"/>
            <a:chExt cx="2942567" cy="4427836"/>
          </a:xfrm>
        </p:grpSpPr>
        <p:sp>
          <p:nvSpPr>
            <p:cNvPr id="14" name="Rectangle 13">
              <a:hlinkClick r:id="" action="ppaction://noaction"/>
              <a:extLst>
                <a:ext uri="{FF2B5EF4-FFF2-40B4-BE49-F238E27FC236}">
                  <a16:creationId xmlns:a16="http://schemas.microsoft.com/office/drawing/2014/main" id="{AEAD3CF1-6CC5-0DC7-68A8-C5DE0277CC61}"/>
                </a:ext>
              </a:extLst>
            </p:cNvPr>
            <p:cNvSpPr/>
            <p:nvPr/>
          </p:nvSpPr>
          <p:spPr>
            <a:xfrm>
              <a:off x="7446226" y="1178839"/>
              <a:ext cx="2707676" cy="205547"/>
            </a:xfrm>
            <a:prstGeom prst="rect">
              <a:avLst/>
            </a:prstGeom>
            <a:no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Gotham"/>
                <a:ea typeface="+mn-ea"/>
                <a:cs typeface="+mn-cs"/>
                <a:sym typeface="Arial"/>
              </a:endParaRPr>
            </a:p>
          </p:txBody>
        </p:sp>
        <p:sp>
          <p:nvSpPr>
            <p:cNvPr id="15" name="Title 5">
              <a:extLst>
                <a:ext uri="{FF2B5EF4-FFF2-40B4-BE49-F238E27FC236}">
                  <a16:creationId xmlns:a16="http://schemas.microsoft.com/office/drawing/2014/main" id="{C8C94E7D-DA78-0F05-8784-5753D01F7E41}"/>
                </a:ext>
              </a:extLst>
            </p:cNvPr>
            <p:cNvSpPr txBox="1">
              <a:spLocks/>
            </p:cNvSpPr>
            <p:nvPr/>
          </p:nvSpPr>
          <p:spPr>
            <a:xfrm>
              <a:off x="7540421" y="1095108"/>
              <a:ext cx="2085204" cy="100760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800" b="1" kern="1200">
                  <a:solidFill>
                    <a:srgbClr val="7030A0"/>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600" b="1" i="0" u="none" strike="noStrike" kern="1200" cap="none" spc="0" normalizeH="0" baseline="0" noProof="0">
                  <a:ln>
                    <a:noFill/>
                  </a:ln>
                  <a:solidFill>
                    <a:srgbClr val="7030A0"/>
                  </a:solidFill>
                  <a:effectLst/>
                  <a:uLnTx/>
                  <a:uFillTx/>
                  <a:latin typeface="Gotham"/>
                  <a:ea typeface="+mj-ea"/>
                  <a:cs typeface="Calibri" panose="020F0502020204030204" pitchFamily="34" charset="0"/>
                  <a:sym typeface="Arial"/>
                </a:rPr>
                <a:t>Relacorilant MOA</a:t>
              </a:r>
            </a:p>
          </p:txBody>
        </p:sp>
        <p:sp>
          <p:nvSpPr>
            <p:cNvPr id="17" name="Arc 16">
              <a:extLst>
                <a:ext uri="{FF2B5EF4-FFF2-40B4-BE49-F238E27FC236}">
                  <a16:creationId xmlns:a16="http://schemas.microsoft.com/office/drawing/2014/main" id="{5568F2A9-4735-6976-DD3E-AA3E453BE8EF}"/>
                </a:ext>
              </a:extLst>
            </p:cNvPr>
            <p:cNvSpPr/>
            <p:nvPr/>
          </p:nvSpPr>
          <p:spPr>
            <a:xfrm rot="16676633" flipV="1">
              <a:off x="8168930" y="1787336"/>
              <a:ext cx="1948217" cy="2019728"/>
            </a:xfrm>
            <a:prstGeom prst="arc">
              <a:avLst>
                <a:gd name="adj1" fmla="val 6305806"/>
                <a:gd name="adj2" fmla="val 7082335"/>
              </a:avLst>
            </a:prstGeom>
            <a:noFill/>
            <a:ln w="25400" cap="rnd" cmpd="sng" algn="ctr">
              <a:solidFill>
                <a:sysClr val="windowText" lastClr="000000"/>
              </a:solidFill>
              <a:prstDash val="solid"/>
              <a:headEnd type="none"/>
              <a:tailEnd type="arrow"/>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endParaRPr kumimoji="0" lang="en-US" sz="675" b="0" i="0" u="none" strike="noStrike" kern="0" cap="none" spc="0" normalizeH="0" baseline="0" noProof="0">
                <a:ln>
                  <a:noFill/>
                </a:ln>
                <a:solidFill>
                  <a:srgbClr val="000000"/>
                </a:solidFill>
                <a:effectLst/>
                <a:uLnTx/>
                <a:uFillTx/>
                <a:latin typeface="Gotham"/>
                <a:ea typeface="Lato Light" panose="020F0502020204030203" pitchFamily="34" charset="0"/>
                <a:cs typeface="Calibri" panose="020F0502020204030204" pitchFamily="34" charset="0"/>
                <a:sym typeface="Arial"/>
              </a:endParaRPr>
            </a:p>
          </p:txBody>
        </p:sp>
        <p:sp>
          <p:nvSpPr>
            <p:cNvPr id="18" name="Arc 17">
              <a:extLst>
                <a:ext uri="{FF2B5EF4-FFF2-40B4-BE49-F238E27FC236}">
                  <a16:creationId xmlns:a16="http://schemas.microsoft.com/office/drawing/2014/main" id="{E23F6595-887D-7FED-9393-26ADB05B1C00}"/>
                </a:ext>
              </a:extLst>
            </p:cNvPr>
            <p:cNvSpPr/>
            <p:nvPr/>
          </p:nvSpPr>
          <p:spPr>
            <a:xfrm rot="13575629" flipV="1">
              <a:off x="8119277" y="2210196"/>
              <a:ext cx="1527509" cy="1333768"/>
            </a:xfrm>
            <a:prstGeom prst="arc">
              <a:avLst>
                <a:gd name="adj1" fmla="val 18256045"/>
                <a:gd name="adj2" fmla="val 1171108"/>
              </a:avLst>
            </a:prstGeom>
            <a:noFill/>
            <a:ln w="25400" cap="rnd" cmpd="sng" algn="ctr">
              <a:solidFill>
                <a:sysClr val="windowText" lastClr="000000"/>
              </a:solidFill>
              <a:prstDash val="solid"/>
              <a:headEnd type="none"/>
              <a:tailEnd type="arrow"/>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endParaRPr kumimoji="0" lang="en-US" sz="675" b="0" i="0" u="none" strike="noStrike" kern="0" cap="none" spc="0" normalizeH="0" baseline="0" noProof="0">
                <a:ln>
                  <a:noFill/>
                </a:ln>
                <a:solidFill>
                  <a:srgbClr val="000000"/>
                </a:solidFill>
                <a:effectLst/>
                <a:uLnTx/>
                <a:uFillTx/>
                <a:latin typeface="Gotham"/>
                <a:ea typeface="Lato Light" panose="020F0502020204030203" pitchFamily="34" charset="0"/>
                <a:cs typeface="Calibri" panose="020F0502020204030204" pitchFamily="34" charset="0"/>
                <a:sym typeface="Arial"/>
              </a:endParaRPr>
            </a:p>
          </p:txBody>
        </p:sp>
        <p:sp>
          <p:nvSpPr>
            <p:cNvPr id="19" name="Arc 18">
              <a:extLst>
                <a:ext uri="{FF2B5EF4-FFF2-40B4-BE49-F238E27FC236}">
                  <a16:creationId xmlns:a16="http://schemas.microsoft.com/office/drawing/2014/main" id="{526BD99E-246F-08C1-259F-A206AA4D1C30}"/>
                </a:ext>
              </a:extLst>
            </p:cNvPr>
            <p:cNvSpPr/>
            <p:nvPr/>
          </p:nvSpPr>
          <p:spPr>
            <a:xfrm rot="6450162" flipH="1" flipV="1">
              <a:off x="7606006" y="1099246"/>
              <a:ext cx="1193142" cy="1208804"/>
            </a:xfrm>
            <a:prstGeom prst="arc">
              <a:avLst>
                <a:gd name="adj1" fmla="val 7828712"/>
                <a:gd name="adj2" fmla="val 11096916"/>
              </a:avLst>
            </a:prstGeom>
            <a:noFill/>
            <a:ln w="25400" cap="rnd" cmpd="sng" algn="ctr">
              <a:solidFill>
                <a:sysClr val="windowText" lastClr="000000"/>
              </a:solidFill>
              <a:prstDash val="solid"/>
              <a:headEnd type="none"/>
              <a:tailEnd type="arrow"/>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endParaRPr kumimoji="0" lang="en-US" sz="675" b="0" i="0" u="none" strike="noStrike" kern="0" cap="none" spc="0" normalizeH="0" baseline="0" noProof="0">
                <a:ln>
                  <a:noFill/>
                </a:ln>
                <a:solidFill>
                  <a:srgbClr val="000000"/>
                </a:solidFill>
                <a:effectLst/>
                <a:uLnTx/>
                <a:uFillTx/>
                <a:latin typeface="Gotham"/>
                <a:ea typeface="Lato Light" panose="020F0502020204030203" pitchFamily="34" charset="0"/>
                <a:cs typeface="Calibri" panose="020F0502020204030204" pitchFamily="34" charset="0"/>
                <a:sym typeface="Arial"/>
              </a:endParaRPr>
            </a:p>
          </p:txBody>
        </p:sp>
        <p:pic>
          <p:nvPicPr>
            <p:cNvPr id="20" name="Picture 19">
              <a:extLst>
                <a:ext uri="{FF2B5EF4-FFF2-40B4-BE49-F238E27FC236}">
                  <a16:creationId xmlns:a16="http://schemas.microsoft.com/office/drawing/2014/main" id="{B005AD6C-13D4-8A92-38FA-FE11907773E8}"/>
                </a:ext>
              </a:extLst>
            </p:cNvPr>
            <p:cNvPicPr>
              <a:picLocks noChangeAspect="1"/>
            </p:cNvPicPr>
            <p:nvPr/>
          </p:nvPicPr>
          <p:blipFill>
            <a:blip r:embed="rId2" cstate="email">
              <a:duotone>
                <a:prstClr val="black"/>
                <a:schemeClr val="accent3">
                  <a:tint val="45000"/>
                  <a:satMod val="400000"/>
                </a:schemeClr>
              </a:duotone>
              <a:extLst>
                <a:ext uri="{BEBA8EAE-BF5A-486C-A8C5-ECC9F3942E4B}">
                  <a14:imgProps xmlns:a14="http://schemas.microsoft.com/office/drawing/2010/main">
                    <a14:imgLayer r:embed="rId3">
                      <a14:imgEffect>
                        <a14:saturation sat="110000"/>
                      </a14:imgEffect>
                      <a14:imgEffect>
                        <a14:brightnessContrast bright="10000"/>
                      </a14:imgEffect>
                    </a14:imgLayer>
                  </a14:imgProps>
                </a:ext>
                <a:ext uri="{28A0092B-C50C-407E-A947-70E740481C1C}">
                  <a14:useLocalDpi xmlns:a14="http://schemas.microsoft.com/office/drawing/2010/main"/>
                </a:ext>
              </a:extLst>
            </a:blip>
            <a:srcRect/>
            <a:stretch/>
          </p:blipFill>
          <p:spPr>
            <a:xfrm>
              <a:off x="8947929" y="2381935"/>
              <a:ext cx="148384" cy="148384"/>
            </a:xfrm>
            <a:prstGeom prst="rect">
              <a:avLst/>
            </a:prstGeom>
          </p:spPr>
        </p:pic>
        <p:pic>
          <p:nvPicPr>
            <p:cNvPr id="21" name="Picture 20">
              <a:extLst>
                <a:ext uri="{FF2B5EF4-FFF2-40B4-BE49-F238E27FC236}">
                  <a16:creationId xmlns:a16="http://schemas.microsoft.com/office/drawing/2014/main" id="{47010D1E-7A6A-50AF-FE5E-5BF049DE0AD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9024410" y="2181722"/>
              <a:ext cx="323269" cy="312122"/>
            </a:xfrm>
            <a:prstGeom prst="rect">
              <a:avLst/>
            </a:prstGeom>
          </p:spPr>
        </p:pic>
        <p:pic>
          <p:nvPicPr>
            <p:cNvPr id="22" name="Picture 21">
              <a:extLst>
                <a:ext uri="{FF2B5EF4-FFF2-40B4-BE49-F238E27FC236}">
                  <a16:creationId xmlns:a16="http://schemas.microsoft.com/office/drawing/2014/main" id="{9C652024-D991-65FB-C175-8504B86782A5}"/>
                </a:ext>
              </a:extLst>
            </p:cNvPr>
            <p:cNvPicPr>
              <a:picLocks noChangeAspect="1"/>
            </p:cNvPicPr>
            <p:nvPr/>
          </p:nvPicPr>
          <p:blipFill>
            <a:blip r:embed="rId2" cstate="email">
              <a:duotone>
                <a:prstClr val="black"/>
                <a:schemeClr val="accent3">
                  <a:tint val="45000"/>
                  <a:satMod val="400000"/>
                </a:schemeClr>
              </a:duotone>
              <a:extLst>
                <a:ext uri="{BEBA8EAE-BF5A-486C-A8C5-ECC9F3942E4B}">
                  <a14:imgProps xmlns:a14="http://schemas.microsoft.com/office/drawing/2010/main">
                    <a14:imgLayer r:embed="rId3">
                      <a14:imgEffect>
                        <a14:saturation sat="110000"/>
                      </a14:imgEffect>
                      <a14:imgEffect>
                        <a14:brightnessContrast bright="10000"/>
                      </a14:imgEffect>
                    </a14:imgLayer>
                  </a14:imgProps>
                </a:ext>
                <a:ext uri="{28A0092B-C50C-407E-A947-70E740481C1C}">
                  <a14:useLocalDpi xmlns:a14="http://schemas.microsoft.com/office/drawing/2010/main"/>
                </a:ext>
              </a:extLst>
            </a:blip>
            <a:srcRect/>
            <a:stretch/>
          </p:blipFill>
          <p:spPr>
            <a:xfrm>
              <a:off x="7789580" y="2164350"/>
              <a:ext cx="148384" cy="148384"/>
            </a:xfrm>
            <a:prstGeom prst="rect">
              <a:avLst/>
            </a:prstGeom>
          </p:spPr>
        </p:pic>
        <p:pic>
          <p:nvPicPr>
            <p:cNvPr id="23" name="Picture 22">
              <a:extLst>
                <a:ext uri="{FF2B5EF4-FFF2-40B4-BE49-F238E27FC236}">
                  <a16:creationId xmlns:a16="http://schemas.microsoft.com/office/drawing/2014/main" id="{98E524FF-FCC7-5300-C75E-1E2E1DC8BE59}"/>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978515" y="2577124"/>
              <a:ext cx="338557" cy="263959"/>
            </a:xfrm>
            <a:prstGeom prst="rect">
              <a:avLst/>
            </a:prstGeom>
          </p:spPr>
        </p:pic>
        <p:sp>
          <p:nvSpPr>
            <p:cNvPr id="24" name="正方形/長方形 2">
              <a:hlinkClick r:id="" action="ppaction://noaction"/>
              <a:extLst>
                <a:ext uri="{FF2B5EF4-FFF2-40B4-BE49-F238E27FC236}">
                  <a16:creationId xmlns:a16="http://schemas.microsoft.com/office/drawing/2014/main" id="{8062F9B7-5995-D024-AA4E-22998FF7F2A6}"/>
                </a:ext>
              </a:extLst>
            </p:cNvPr>
            <p:cNvSpPr/>
            <p:nvPr/>
          </p:nvSpPr>
          <p:spPr>
            <a:xfrm flipH="1">
              <a:off x="7443804" y="1148751"/>
              <a:ext cx="2845064" cy="338459"/>
            </a:xfrm>
            <a:prstGeom prst="round2SameRect">
              <a:avLst>
                <a:gd name="adj1" fmla="val 50000"/>
                <a:gd name="adj2" fmla="val 0"/>
              </a:avLst>
            </a:prstGeom>
            <a:solidFill>
              <a:schemeClr val="accent1">
                <a:lumMod val="50000"/>
              </a:schemeClr>
            </a:solidFill>
            <a:ln w="19050" cap="flat" cmpd="sng" algn="ctr">
              <a:noFill/>
              <a:prstDash val="solid"/>
            </a:ln>
            <a:effectLst/>
          </p:spPr>
          <p:txBody>
            <a:bodyPr wrap="none" t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15" normalizeH="0" baseline="0" noProof="0" err="1">
                  <a:ln>
                    <a:noFill/>
                  </a:ln>
                  <a:solidFill>
                    <a:prstClr val="white"/>
                  </a:solidFill>
                  <a:effectLst/>
                  <a:uLnTx/>
                  <a:uFillTx/>
                  <a:latin typeface="Gotham"/>
                  <a:ea typeface="Lato Light" panose="020F0502020204030203" pitchFamily="34" charset="0"/>
                  <a:cs typeface="Calibri" panose="020F0502020204030204" pitchFamily="34" charset="0"/>
                  <a:sym typeface="Arial"/>
                </a:rPr>
                <a:t>Relacorilant</a:t>
              </a:r>
              <a:r>
                <a:rPr kumimoji="0" lang="en-US" sz="1050" b="1" i="0" u="none" strike="noStrike" kern="0" cap="none" spc="-15" normalizeH="0" baseline="0" noProof="0">
                  <a:ln>
                    <a:noFill/>
                  </a:ln>
                  <a:solidFill>
                    <a:prstClr val="white"/>
                  </a:solidFill>
                  <a:effectLst/>
                  <a:uLnTx/>
                  <a:uFillTx/>
                  <a:latin typeface="Gotham"/>
                  <a:ea typeface="Lato Light" panose="020F0502020204030203" pitchFamily="34" charset="0"/>
                  <a:cs typeface="Calibri" panose="020F0502020204030204" pitchFamily="34" charset="0"/>
                  <a:sym typeface="Arial"/>
                </a:rPr>
                <a:t> mechanism of action</a:t>
              </a:r>
            </a:p>
          </p:txBody>
        </p:sp>
        <p:sp>
          <p:nvSpPr>
            <p:cNvPr id="25" name="テキスト ボックス 154">
              <a:extLst>
                <a:ext uri="{FF2B5EF4-FFF2-40B4-BE49-F238E27FC236}">
                  <a16:creationId xmlns:a16="http://schemas.microsoft.com/office/drawing/2014/main" id="{F5AAD37E-B738-9402-34ED-D9DB4588413E}"/>
                </a:ext>
              </a:extLst>
            </p:cNvPr>
            <p:cNvSpPr txBox="1"/>
            <p:nvPr/>
          </p:nvSpPr>
          <p:spPr>
            <a:xfrm flipH="1">
              <a:off x="9352012" y="1576502"/>
              <a:ext cx="611781" cy="2308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1" lang="en-US" altLang="ja-JP" sz="900" b="1" i="0" u="none" strike="noStrike" kern="0" cap="none" spc="0" normalizeH="0" baseline="0" noProof="0">
                  <a:ln>
                    <a:noFill/>
                  </a:ln>
                  <a:solidFill>
                    <a:srgbClr val="B37EDE"/>
                  </a:solidFill>
                  <a:effectLst/>
                  <a:uLnTx/>
                  <a:uFillTx/>
                  <a:latin typeface="Gotham"/>
                  <a:ea typeface="Lato Light" panose="020F0502020204030203" pitchFamily="34" charset="0"/>
                  <a:cs typeface="Calibri" panose="020F0502020204030204" pitchFamily="34" charset="0"/>
                  <a:sym typeface="Arial"/>
                </a:rPr>
                <a:t>Cortisol</a:t>
              </a:r>
              <a:endParaRPr kumimoji="1" lang="en-US" altLang="ja-JP" sz="675" b="1" i="0" u="none" strike="noStrike" kern="0" cap="none" spc="0" normalizeH="0" baseline="0" noProof="0">
                <a:ln>
                  <a:noFill/>
                </a:ln>
                <a:solidFill>
                  <a:srgbClr val="B37EDE"/>
                </a:solidFill>
                <a:effectLst/>
                <a:uLnTx/>
                <a:uFillTx/>
                <a:latin typeface="Gotham"/>
                <a:ea typeface="Lato Light" panose="020F0502020204030203" pitchFamily="34" charset="0"/>
                <a:cs typeface="Calibri" panose="020F0502020204030204" pitchFamily="34" charset="0"/>
                <a:sym typeface="Arial"/>
              </a:endParaRPr>
            </a:p>
          </p:txBody>
        </p:sp>
        <p:sp>
          <p:nvSpPr>
            <p:cNvPr id="26" name="テキスト ボックス 154">
              <a:extLst>
                <a:ext uri="{FF2B5EF4-FFF2-40B4-BE49-F238E27FC236}">
                  <a16:creationId xmlns:a16="http://schemas.microsoft.com/office/drawing/2014/main" id="{4007750B-55EA-B538-6E9E-AE9F032F97F5}"/>
                </a:ext>
              </a:extLst>
            </p:cNvPr>
            <p:cNvSpPr txBox="1"/>
            <p:nvPr/>
          </p:nvSpPr>
          <p:spPr>
            <a:xfrm flipH="1">
              <a:off x="9572585" y="3533936"/>
              <a:ext cx="660970" cy="30008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1" lang="en-US" altLang="ja-JP" sz="675" b="1" i="0" u="none" strike="noStrike" kern="0" cap="none" spc="0" normalizeH="0" baseline="0" noProof="0">
                  <a:ln>
                    <a:noFill/>
                  </a:ln>
                  <a:solidFill>
                    <a:prstClr val="black">
                      <a:lumMod val="95000"/>
                      <a:lumOff val="5000"/>
                    </a:prstClr>
                  </a:solidFill>
                  <a:effectLst/>
                  <a:uLnTx/>
                  <a:uFillTx/>
                  <a:latin typeface="Gotham"/>
                  <a:ea typeface="Lato Light" panose="020F0502020204030203" pitchFamily="34" charset="0"/>
                  <a:cs typeface="Calibri" panose="020F0502020204030204" pitchFamily="34" charset="0"/>
                  <a:sym typeface="Arial"/>
                </a:rPr>
                <a:t>Tumour</a:t>
              </a:r>
              <a:br>
                <a:rPr kumimoji="1" lang="en-US" altLang="ja-JP" sz="675" b="1" i="0" u="none" strike="noStrike" kern="0" cap="none" spc="0" normalizeH="0" baseline="0" noProof="0">
                  <a:ln>
                    <a:noFill/>
                  </a:ln>
                  <a:solidFill>
                    <a:prstClr val="black">
                      <a:lumMod val="95000"/>
                      <a:lumOff val="5000"/>
                    </a:prstClr>
                  </a:solidFill>
                  <a:effectLst/>
                  <a:uLnTx/>
                  <a:uFillTx/>
                  <a:latin typeface="Gotham"/>
                  <a:ea typeface="Lato Light" panose="020F0502020204030203" pitchFamily="34" charset="0"/>
                  <a:cs typeface="Calibri" panose="020F0502020204030204" pitchFamily="34" charset="0"/>
                  <a:sym typeface="Arial"/>
                </a:rPr>
              </a:br>
              <a:r>
                <a:rPr kumimoji="1" lang="en-US" altLang="ja-JP" sz="675" b="1" i="0" u="none" strike="noStrike" kern="0" cap="none" spc="0" normalizeH="0" baseline="0" noProof="0">
                  <a:ln>
                    <a:noFill/>
                  </a:ln>
                  <a:solidFill>
                    <a:prstClr val="black">
                      <a:lumMod val="95000"/>
                      <a:lumOff val="5000"/>
                    </a:prstClr>
                  </a:solidFill>
                  <a:effectLst/>
                  <a:uLnTx/>
                  <a:uFillTx/>
                  <a:latin typeface="Gotham"/>
                  <a:ea typeface="Lato Light" panose="020F0502020204030203" pitchFamily="34" charset="0"/>
                  <a:cs typeface="Calibri" panose="020F0502020204030204" pitchFamily="34" charset="0"/>
                  <a:sym typeface="Arial"/>
                </a:rPr>
                <a:t>Cell</a:t>
              </a:r>
            </a:p>
          </p:txBody>
        </p:sp>
        <p:grpSp>
          <p:nvGrpSpPr>
            <p:cNvPr id="27" name="Group 26">
              <a:extLst>
                <a:ext uri="{FF2B5EF4-FFF2-40B4-BE49-F238E27FC236}">
                  <a16:creationId xmlns:a16="http://schemas.microsoft.com/office/drawing/2014/main" id="{D5601672-A867-591A-A452-F5C571078ECA}"/>
                </a:ext>
              </a:extLst>
            </p:cNvPr>
            <p:cNvGrpSpPr/>
            <p:nvPr/>
          </p:nvGrpSpPr>
          <p:grpSpPr>
            <a:xfrm>
              <a:off x="7989370" y="3171799"/>
              <a:ext cx="1042712" cy="621187"/>
              <a:chOff x="932409" y="4555761"/>
              <a:chExt cx="1267670" cy="755204"/>
            </a:xfrm>
          </p:grpSpPr>
          <p:pic>
            <p:nvPicPr>
              <p:cNvPr id="65" name="Picture 64">
                <a:extLst>
                  <a:ext uri="{FF2B5EF4-FFF2-40B4-BE49-F238E27FC236}">
                    <a16:creationId xmlns:a16="http://schemas.microsoft.com/office/drawing/2014/main" id="{65AEDC3D-7061-1E84-4B25-B99163E40E35}"/>
                  </a:ext>
                </a:extLst>
              </p:cNvPr>
              <p:cNvPicPr>
                <a:picLocks noChangeAspect="1"/>
              </p:cNvPicPr>
              <p:nvPr/>
            </p:nvPicPr>
            <p:blipFill>
              <a:blip r:embed="rId6" cstate="email">
                <a:duotone>
                  <a:prstClr val="black"/>
                  <a:schemeClr val="accent6">
                    <a:tint val="45000"/>
                    <a:satMod val="400000"/>
                  </a:schemeClr>
                </a:duotone>
                <a:extLst>
                  <a:ext uri="{28A0092B-C50C-407E-A947-70E740481C1C}">
                    <a14:useLocalDpi xmlns:a14="http://schemas.microsoft.com/office/drawing/2010/main"/>
                  </a:ext>
                </a:extLst>
              </a:blip>
              <a:srcRect/>
              <a:stretch/>
            </p:blipFill>
            <p:spPr>
              <a:xfrm>
                <a:off x="1121968" y="4565944"/>
                <a:ext cx="659963" cy="290625"/>
              </a:xfrm>
              <a:prstGeom prst="rect">
                <a:avLst/>
              </a:prstGeom>
            </p:spPr>
          </p:pic>
          <p:grpSp>
            <p:nvGrpSpPr>
              <p:cNvPr id="66" name="Group 65">
                <a:extLst>
                  <a:ext uri="{FF2B5EF4-FFF2-40B4-BE49-F238E27FC236}">
                    <a16:creationId xmlns:a16="http://schemas.microsoft.com/office/drawing/2014/main" id="{527BDE5E-94C4-F8D5-D7C8-3F36B25764EF}"/>
                  </a:ext>
                </a:extLst>
              </p:cNvPr>
              <p:cNvGrpSpPr/>
              <p:nvPr/>
            </p:nvGrpSpPr>
            <p:grpSpPr>
              <a:xfrm>
                <a:off x="932409" y="4715695"/>
                <a:ext cx="1267670" cy="595270"/>
                <a:chOff x="934604" y="3709393"/>
                <a:chExt cx="1267670" cy="595270"/>
              </a:xfrm>
            </p:grpSpPr>
            <p:pic>
              <p:nvPicPr>
                <p:cNvPr id="68" name="Picture 67">
                  <a:extLst>
                    <a:ext uri="{FF2B5EF4-FFF2-40B4-BE49-F238E27FC236}">
                      <a16:creationId xmlns:a16="http://schemas.microsoft.com/office/drawing/2014/main" id="{0ED1F4D3-32C4-2D30-1D6A-CEBA2FFCA99A}"/>
                    </a:ext>
                  </a:extLst>
                </p:cNvPr>
                <p:cNvPicPr>
                  <a:picLocks noChangeAspect="1"/>
                </p:cNvPicPr>
                <p:nvPr/>
              </p:nvPicPr>
              <p:blipFill>
                <a:blip r:embed="rId7" cstate="email">
                  <a:extLst>
                    <a:ext uri="{BEBA8EAE-BF5A-486C-A8C5-ECC9F3942E4B}">
                      <a14:imgProps xmlns:a14="http://schemas.microsoft.com/office/drawing/2010/main">
                        <a14:imgLayer r:embed="rId8">
                          <a14:imgEffect>
                            <a14:brightnessContrast bright="30000"/>
                          </a14:imgEffect>
                        </a14:imgLayer>
                      </a14:imgProps>
                    </a:ext>
                    <a:ext uri="{28A0092B-C50C-407E-A947-70E740481C1C}">
                      <a14:useLocalDpi xmlns:a14="http://schemas.microsoft.com/office/drawing/2010/main"/>
                    </a:ext>
                  </a:extLst>
                </a:blip>
                <a:srcRect/>
                <a:stretch/>
              </p:blipFill>
              <p:spPr>
                <a:xfrm>
                  <a:off x="934604" y="4082481"/>
                  <a:ext cx="1267670" cy="172082"/>
                </a:xfrm>
                <a:prstGeom prst="rect">
                  <a:avLst/>
                </a:prstGeom>
              </p:spPr>
            </p:pic>
            <p:pic>
              <p:nvPicPr>
                <p:cNvPr id="69" name="Picture 68">
                  <a:extLst>
                    <a:ext uri="{FF2B5EF4-FFF2-40B4-BE49-F238E27FC236}">
                      <a16:creationId xmlns:a16="http://schemas.microsoft.com/office/drawing/2014/main" id="{E1A7A6A7-DB33-3A17-76E8-BC9663A47492}"/>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1114131" y="3960712"/>
                  <a:ext cx="694271" cy="343951"/>
                </a:xfrm>
                <a:prstGeom prst="rect">
                  <a:avLst/>
                </a:prstGeom>
              </p:spPr>
            </p:pic>
            <p:pic>
              <p:nvPicPr>
                <p:cNvPr id="70" name="Picture 69">
                  <a:extLst>
                    <a:ext uri="{FF2B5EF4-FFF2-40B4-BE49-F238E27FC236}">
                      <a16:creationId xmlns:a16="http://schemas.microsoft.com/office/drawing/2014/main" id="{F4B6E533-FCBE-712C-0926-3A2C4A08EE57}"/>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43861" y="3709393"/>
                  <a:ext cx="411598" cy="320907"/>
                </a:xfrm>
                <a:prstGeom prst="rect">
                  <a:avLst/>
                </a:prstGeom>
              </p:spPr>
            </p:pic>
            <p:pic>
              <p:nvPicPr>
                <p:cNvPr id="71" name="Picture 70">
                  <a:extLst>
                    <a:ext uri="{FF2B5EF4-FFF2-40B4-BE49-F238E27FC236}">
                      <a16:creationId xmlns:a16="http://schemas.microsoft.com/office/drawing/2014/main" id="{66262BDA-9BF4-CD31-12B8-9A4BCABAED46}"/>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471750" y="3709393"/>
                  <a:ext cx="411598" cy="320907"/>
                </a:xfrm>
                <a:prstGeom prst="rect">
                  <a:avLst/>
                </a:prstGeom>
              </p:spPr>
            </p:pic>
          </p:grpSp>
          <p:sp>
            <p:nvSpPr>
              <p:cNvPr id="67" name="テキスト ボックス 154">
                <a:extLst>
                  <a:ext uri="{FF2B5EF4-FFF2-40B4-BE49-F238E27FC236}">
                    <a16:creationId xmlns:a16="http://schemas.microsoft.com/office/drawing/2014/main" id="{A6D0840D-3D2E-19A3-0A97-753B0ACDF92E}"/>
                  </a:ext>
                </a:extLst>
              </p:cNvPr>
              <p:cNvSpPr txBox="1"/>
              <p:nvPr/>
            </p:nvSpPr>
            <p:spPr>
              <a:xfrm flipH="1">
                <a:off x="1121667" y="4555761"/>
                <a:ext cx="672836" cy="210474"/>
              </a:xfrm>
              <a:prstGeom prst="rect">
                <a:avLst/>
              </a:prstGeom>
              <a:noFill/>
            </p:spPr>
            <p:txBody>
              <a:bodyPr wrap="square" lIns="0" rIns="0"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1" lang="en-US" altLang="ja-JP" sz="525" b="1" i="0" u="none" strike="noStrike" kern="0" cap="none" spc="0" normalizeH="0" baseline="0" noProof="0">
                    <a:ln>
                      <a:noFill/>
                    </a:ln>
                    <a:solidFill>
                      <a:srgbClr val="FFFFFF"/>
                    </a:solidFill>
                    <a:effectLst/>
                    <a:uLnTx/>
                    <a:uFillTx/>
                    <a:latin typeface="Gotham"/>
                    <a:ea typeface="Lato Light" panose="020F0502020204030203" pitchFamily="34" charset="0"/>
                    <a:cs typeface="Calibri" panose="020F0502020204030204" pitchFamily="34" charset="0"/>
                    <a:sym typeface="Arial"/>
                  </a:rPr>
                  <a:t>Co-regulators</a:t>
                </a:r>
              </a:p>
            </p:txBody>
          </p:sp>
        </p:grpSp>
        <p:pic>
          <p:nvPicPr>
            <p:cNvPr id="28" name="Picture 27">
              <a:extLst>
                <a:ext uri="{FF2B5EF4-FFF2-40B4-BE49-F238E27FC236}">
                  <a16:creationId xmlns:a16="http://schemas.microsoft.com/office/drawing/2014/main" id="{C28BC8C2-9785-5363-8C66-EC740BD5A9FD}"/>
                </a:ext>
              </a:extLst>
            </p:cNvPr>
            <p:cNvPicPr>
              <a:picLocks noChangeAspect="1"/>
            </p:cNvPicPr>
            <p:nvPr/>
          </p:nvPicPr>
          <p:blipFill>
            <a:blip r:embed="rId10"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9290391" y="1892302"/>
              <a:ext cx="182251" cy="182251"/>
            </a:xfrm>
            <a:prstGeom prst="rect">
              <a:avLst/>
            </a:prstGeom>
          </p:spPr>
        </p:pic>
        <p:pic>
          <p:nvPicPr>
            <p:cNvPr id="29" name="Picture 28">
              <a:extLst>
                <a:ext uri="{FF2B5EF4-FFF2-40B4-BE49-F238E27FC236}">
                  <a16:creationId xmlns:a16="http://schemas.microsoft.com/office/drawing/2014/main" id="{4A861981-B61F-9073-A3C7-AD0E68D3B49B}"/>
                </a:ext>
              </a:extLst>
            </p:cNvPr>
            <p:cNvPicPr>
              <a:picLocks noChangeAspect="1"/>
            </p:cNvPicPr>
            <p:nvPr/>
          </p:nvPicPr>
          <p:blipFill>
            <a:blip r:embed="rId10"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9027330" y="1830229"/>
              <a:ext cx="182251" cy="182251"/>
            </a:xfrm>
            <a:prstGeom prst="rect">
              <a:avLst/>
            </a:prstGeom>
          </p:spPr>
        </p:pic>
        <p:pic>
          <p:nvPicPr>
            <p:cNvPr id="30" name="Picture 29">
              <a:extLst>
                <a:ext uri="{FF2B5EF4-FFF2-40B4-BE49-F238E27FC236}">
                  <a16:creationId xmlns:a16="http://schemas.microsoft.com/office/drawing/2014/main" id="{52504922-D1C7-B7C1-9E36-4C48C9D3C2D1}"/>
                </a:ext>
              </a:extLst>
            </p:cNvPr>
            <p:cNvPicPr>
              <a:picLocks noChangeAspect="1"/>
            </p:cNvPicPr>
            <p:nvPr/>
          </p:nvPicPr>
          <p:blipFill>
            <a:blip r:embed="rId10"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9242453" y="1596295"/>
              <a:ext cx="153762" cy="153761"/>
            </a:xfrm>
            <a:prstGeom prst="rect">
              <a:avLst/>
            </a:prstGeom>
          </p:spPr>
        </p:pic>
        <p:pic>
          <p:nvPicPr>
            <p:cNvPr id="31" name="Picture 30">
              <a:extLst>
                <a:ext uri="{FF2B5EF4-FFF2-40B4-BE49-F238E27FC236}">
                  <a16:creationId xmlns:a16="http://schemas.microsoft.com/office/drawing/2014/main" id="{6BE8831F-5FCC-BA26-1363-CE2028D7980D}"/>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8478835" y="1563681"/>
              <a:ext cx="121640" cy="121639"/>
            </a:xfrm>
            <a:prstGeom prst="rect">
              <a:avLst/>
            </a:prstGeom>
          </p:spPr>
        </p:pic>
        <p:sp>
          <p:nvSpPr>
            <p:cNvPr id="32" name="テキスト ボックス 154">
              <a:hlinkClick r:id="" action="ppaction://noaction"/>
              <a:extLst>
                <a:ext uri="{FF2B5EF4-FFF2-40B4-BE49-F238E27FC236}">
                  <a16:creationId xmlns:a16="http://schemas.microsoft.com/office/drawing/2014/main" id="{100A2DB2-0487-F869-7E7C-36EC3DFE53FE}"/>
                </a:ext>
              </a:extLst>
            </p:cNvPr>
            <p:cNvSpPr txBox="1"/>
            <p:nvPr/>
          </p:nvSpPr>
          <p:spPr>
            <a:xfrm flipH="1">
              <a:off x="7573461" y="1579072"/>
              <a:ext cx="804895" cy="219291"/>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1" lang="en-US" altLang="ja-JP" sz="825" b="1" i="0" u="none" strike="noStrike" kern="0" cap="none" spc="0" normalizeH="0" baseline="0" noProof="0" err="1">
                  <a:ln>
                    <a:noFill/>
                  </a:ln>
                  <a:solidFill>
                    <a:srgbClr val="77F1F1">
                      <a:lumMod val="50000"/>
                    </a:srgbClr>
                  </a:solidFill>
                  <a:effectLst/>
                  <a:uLnTx/>
                  <a:uFillTx/>
                  <a:latin typeface="Gotham"/>
                  <a:ea typeface="Lato Light" panose="020F0502020204030203" pitchFamily="34" charset="0"/>
                  <a:cs typeface="Calibri" panose="020F0502020204030204" pitchFamily="34" charset="0"/>
                  <a:sym typeface="Arial"/>
                </a:rPr>
                <a:t>Relacorilant</a:t>
              </a:r>
              <a:endParaRPr kumimoji="1" lang="en-US" altLang="ja-JP" sz="825" b="1" i="0" u="none" strike="noStrike" kern="0" cap="none" spc="0" normalizeH="0" baseline="0" noProof="0">
                <a:ln>
                  <a:noFill/>
                </a:ln>
                <a:solidFill>
                  <a:srgbClr val="77F1F1">
                    <a:lumMod val="50000"/>
                  </a:srgbClr>
                </a:solidFill>
                <a:effectLst/>
                <a:uLnTx/>
                <a:uFillTx/>
                <a:latin typeface="Gotham"/>
                <a:ea typeface="Lato Light" panose="020F0502020204030203" pitchFamily="34" charset="0"/>
                <a:cs typeface="Calibri" panose="020F0502020204030204" pitchFamily="34" charset="0"/>
                <a:sym typeface="Arial"/>
              </a:endParaRPr>
            </a:p>
          </p:txBody>
        </p:sp>
        <p:pic>
          <p:nvPicPr>
            <p:cNvPr id="33" name="Picture 32">
              <a:extLst>
                <a:ext uri="{FF2B5EF4-FFF2-40B4-BE49-F238E27FC236}">
                  <a16:creationId xmlns:a16="http://schemas.microsoft.com/office/drawing/2014/main" id="{28C50713-2E06-5E07-CFD5-38D33D84654D}"/>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8324225" y="1697373"/>
              <a:ext cx="137834" cy="137834"/>
            </a:xfrm>
            <a:prstGeom prst="rect">
              <a:avLst/>
            </a:prstGeom>
          </p:spPr>
        </p:pic>
        <p:pic>
          <p:nvPicPr>
            <p:cNvPr id="34" name="Picture 33">
              <a:extLst>
                <a:ext uri="{FF2B5EF4-FFF2-40B4-BE49-F238E27FC236}">
                  <a16:creationId xmlns:a16="http://schemas.microsoft.com/office/drawing/2014/main" id="{EF725CD9-BB02-E742-C930-D4A39BC6FA8C}"/>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8649152" y="1898410"/>
              <a:ext cx="172243" cy="172243"/>
            </a:xfrm>
            <a:prstGeom prst="rect">
              <a:avLst/>
            </a:prstGeom>
          </p:spPr>
        </p:pic>
        <p:pic>
          <p:nvPicPr>
            <p:cNvPr id="35" name="Picture 34">
              <a:extLst>
                <a:ext uri="{FF2B5EF4-FFF2-40B4-BE49-F238E27FC236}">
                  <a16:creationId xmlns:a16="http://schemas.microsoft.com/office/drawing/2014/main" id="{7AFBE76F-DB0A-1933-0C3C-A685E7ABC831}"/>
                </a:ext>
              </a:extLst>
            </p:cNvPr>
            <p:cNvPicPr>
              <a:picLocks noChangeAspect="1"/>
            </p:cNvPicPr>
            <p:nvPr/>
          </p:nvPicPr>
          <p:blipFill>
            <a:blip r:embed="rId12" cstate="email">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a:ext>
              </a:extLst>
            </a:blip>
            <a:srcRect/>
            <a:stretch/>
          </p:blipFill>
          <p:spPr>
            <a:xfrm>
              <a:off x="9063013" y="3299066"/>
              <a:ext cx="497690" cy="217088"/>
            </a:xfrm>
            <a:prstGeom prst="rect">
              <a:avLst/>
            </a:prstGeom>
          </p:spPr>
        </p:pic>
        <p:sp>
          <p:nvSpPr>
            <p:cNvPr id="36" name="テキスト ボックス 186">
              <a:extLst>
                <a:ext uri="{FF2B5EF4-FFF2-40B4-BE49-F238E27FC236}">
                  <a16:creationId xmlns:a16="http://schemas.microsoft.com/office/drawing/2014/main" id="{64B34385-3053-ACE0-A955-C97726B0C3AD}"/>
                </a:ext>
              </a:extLst>
            </p:cNvPr>
            <p:cNvSpPr txBox="1"/>
            <p:nvPr/>
          </p:nvSpPr>
          <p:spPr>
            <a:xfrm>
              <a:off x="9138608" y="3324422"/>
              <a:ext cx="398298" cy="148043"/>
            </a:xfrm>
            <a:prstGeom prst="roundRect">
              <a:avLst>
                <a:gd name="adj" fmla="val 50000"/>
              </a:avLst>
            </a:prstGeom>
            <a:noFill/>
            <a:ln w="12700" cap="flat" cmpd="sng" algn="ctr">
              <a:noFill/>
              <a:prstDash val="solid"/>
              <a:miter lim="800000"/>
            </a:ln>
            <a:effectLst/>
            <a:scene3d>
              <a:camera prst="orthographicFront"/>
              <a:lightRig rig="threePt" dir="t"/>
            </a:scene3d>
            <a:sp3d>
              <a:bevelT w="25400" h="25400"/>
            </a:sp3d>
          </p:spPr>
          <p:txBody>
            <a:bodyPr lIns="0" tIns="0" rIns="0" bIns="0" rtlCol="0" anchor="ctr"/>
            <a:lstStyle>
              <a:defPPr>
                <a:defRPr lang="en-US"/>
              </a:defPPr>
              <a:lvl1pPr marR="0" lvl="0" indent="0" algn="ctr" defTabSz="457200" fontAlgn="auto">
                <a:lnSpc>
                  <a:spcPct val="100000"/>
                </a:lnSpc>
                <a:spcBef>
                  <a:spcPts val="0"/>
                </a:spcBef>
                <a:spcAft>
                  <a:spcPts val="0"/>
                </a:spcAft>
                <a:buClrTx/>
                <a:buSzTx/>
                <a:buFontTx/>
                <a:buNone/>
                <a:tabLst/>
                <a:defRPr kumimoji="1" sz="1100" b="1" i="0" u="none" strike="noStrike" cap="none" spc="0" normalizeH="0" baseline="0">
                  <a:ln>
                    <a:noFill/>
                  </a:ln>
                  <a:solidFill>
                    <a:prstClr val="white"/>
                  </a:solidFill>
                  <a:effectLst/>
                  <a:uLnTx/>
                  <a:uFillTx/>
                  <a:latin typeface="Calibri" panose="020F0502020204030204"/>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1" lang="en-US" altLang="ja-JP" sz="825" b="1" i="0" u="none" strike="noStrike" kern="0" cap="none" spc="0" normalizeH="0" baseline="0" noProof="0">
                  <a:ln>
                    <a:noFill/>
                  </a:ln>
                  <a:solidFill>
                    <a:prstClr val="white"/>
                  </a:solidFill>
                  <a:effectLst>
                    <a:outerShdw blurRad="50800" dist="38100" dir="2700000" algn="tl" rotWithShape="0">
                      <a:prstClr val="black">
                        <a:alpha val="40000"/>
                      </a:prstClr>
                    </a:outerShdw>
                  </a:effectLst>
                  <a:uLnTx/>
                  <a:uFillTx/>
                  <a:latin typeface="Gotham"/>
                  <a:ea typeface="Lato Light" panose="020F0502020204030203" pitchFamily="34" charset="0"/>
                  <a:cs typeface="Calibri" panose="020F0502020204030204" pitchFamily="34" charset="0"/>
                  <a:sym typeface="Arial"/>
                </a:rPr>
                <a:t>DUSP1</a:t>
              </a:r>
              <a:endParaRPr kumimoji="1" lang="ja-JP" altLang="en-US" sz="825" b="1" i="0" u="none" strike="noStrike" kern="0" cap="none" spc="0" normalizeH="0" baseline="0" noProof="0">
                <a:ln>
                  <a:noFill/>
                </a:ln>
                <a:solidFill>
                  <a:prstClr val="white"/>
                </a:solidFill>
                <a:effectLst>
                  <a:outerShdw blurRad="50800" dist="38100" dir="2700000" algn="tl" rotWithShape="0">
                    <a:prstClr val="black">
                      <a:alpha val="40000"/>
                    </a:prstClr>
                  </a:outerShdw>
                </a:effectLst>
                <a:uLnTx/>
                <a:uFillTx/>
                <a:latin typeface="Gotham"/>
                <a:ea typeface="Meiryo UI" panose="020B0604030504040204" pitchFamily="50" charset="-128"/>
                <a:cs typeface="Calibri" panose="020F0502020204030204" pitchFamily="34" charset="0"/>
                <a:sym typeface="Arial"/>
              </a:endParaRPr>
            </a:p>
          </p:txBody>
        </p:sp>
        <p:grpSp>
          <p:nvGrpSpPr>
            <p:cNvPr id="37" name="Group 36">
              <a:extLst>
                <a:ext uri="{FF2B5EF4-FFF2-40B4-BE49-F238E27FC236}">
                  <a16:creationId xmlns:a16="http://schemas.microsoft.com/office/drawing/2014/main" id="{4174453D-10A1-AFA2-9DC4-5B596CF12D43}"/>
                </a:ext>
              </a:extLst>
            </p:cNvPr>
            <p:cNvGrpSpPr/>
            <p:nvPr/>
          </p:nvGrpSpPr>
          <p:grpSpPr>
            <a:xfrm>
              <a:off x="9065031" y="3070915"/>
              <a:ext cx="497690" cy="217087"/>
              <a:chOff x="2418248" y="3370675"/>
              <a:chExt cx="694273" cy="290625"/>
            </a:xfrm>
          </p:grpSpPr>
          <p:pic>
            <p:nvPicPr>
              <p:cNvPr id="63" name="Picture 62">
                <a:extLst>
                  <a:ext uri="{FF2B5EF4-FFF2-40B4-BE49-F238E27FC236}">
                    <a16:creationId xmlns:a16="http://schemas.microsoft.com/office/drawing/2014/main" id="{2573DA0B-7B2B-6159-27EA-67A1EA77CA46}"/>
                  </a:ext>
                </a:extLst>
              </p:cNvPr>
              <p:cNvPicPr>
                <a:picLocks noChangeAspect="1"/>
              </p:cNvPicPr>
              <p:nvPr/>
            </p:nvPicPr>
            <p:blipFill>
              <a:blip r:embed="rId14" cstate="email">
                <a:duotone>
                  <a:prstClr val="black"/>
                  <a:srgbClr val="44546A">
                    <a:tint val="45000"/>
                    <a:satMod val="400000"/>
                  </a:srgbClr>
                </a:duotone>
                <a:extLst>
                  <a:ext uri="{28A0092B-C50C-407E-A947-70E740481C1C}">
                    <a14:useLocalDpi xmlns:a14="http://schemas.microsoft.com/office/drawing/2010/main"/>
                  </a:ext>
                </a:extLst>
              </a:blip>
              <a:srcRect/>
              <a:stretch/>
            </p:blipFill>
            <p:spPr>
              <a:xfrm>
                <a:off x="2418248" y="3370675"/>
                <a:ext cx="694273" cy="290625"/>
              </a:xfrm>
              <a:prstGeom prst="rect">
                <a:avLst/>
              </a:prstGeom>
            </p:spPr>
          </p:pic>
          <p:sp>
            <p:nvSpPr>
              <p:cNvPr id="64" name="テキスト ボックス 186">
                <a:extLst>
                  <a:ext uri="{FF2B5EF4-FFF2-40B4-BE49-F238E27FC236}">
                    <a16:creationId xmlns:a16="http://schemas.microsoft.com/office/drawing/2014/main" id="{3F77607C-AB50-0F41-8F99-4384A0F2AF58}"/>
                  </a:ext>
                </a:extLst>
              </p:cNvPr>
              <p:cNvSpPr txBox="1"/>
              <p:nvPr/>
            </p:nvSpPr>
            <p:spPr>
              <a:xfrm>
                <a:off x="2536692" y="3403322"/>
                <a:ext cx="477933" cy="198191"/>
              </a:xfrm>
              <a:prstGeom prst="roundRect">
                <a:avLst>
                  <a:gd name="adj" fmla="val 50000"/>
                </a:avLst>
              </a:prstGeom>
              <a:noFill/>
              <a:ln w="12700" cap="flat" cmpd="sng" algn="ctr">
                <a:noFill/>
                <a:prstDash val="solid"/>
                <a:miter lim="800000"/>
              </a:ln>
              <a:effectLst/>
              <a:scene3d>
                <a:camera prst="orthographicFront"/>
                <a:lightRig rig="threePt" dir="t"/>
              </a:scene3d>
              <a:sp3d>
                <a:bevelT w="25400" h="25400"/>
              </a:sp3d>
            </p:spPr>
            <p:txBody>
              <a:bodyPr lIns="0" tIns="0" rIns="0" bIns="0" rtlCol="0" anchor="ctr"/>
              <a:lstStyle>
                <a:defPPr>
                  <a:defRPr lang="en-US"/>
                </a:defPPr>
                <a:lvl1pPr marR="0" lvl="0" indent="0" algn="ctr" defTabSz="457200" fontAlgn="auto">
                  <a:lnSpc>
                    <a:spcPct val="100000"/>
                  </a:lnSpc>
                  <a:spcBef>
                    <a:spcPts val="0"/>
                  </a:spcBef>
                  <a:spcAft>
                    <a:spcPts val="0"/>
                  </a:spcAft>
                  <a:buClrTx/>
                  <a:buSzTx/>
                  <a:buFontTx/>
                  <a:buNone/>
                  <a:tabLst/>
                  <a:defRPr kumimoji="1" sz="1100" b="1" i="0" u="none" strike="noStrike" cap="none" spc="0" normalizeH="0" baseline="0">
                    <a:ln>
                      <a:noFill/>
                    </a:ln>
                    <a:solidFill>
                      <a:prstClr val="white"/>
                    </a:solidFill>
                    <a:effectLst/>
                    <a:uLnTx/>
                    <a:uFillTx/>
                    <a:latin typeface="Calibri" panose="020F0502020204030204"/>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1" lang="en-US" altLang="ja-JP" sz="825" b="1" i="0" u="none" strike="noStrike" kern="0" cap="none" spc="0" normalizeH="0" baseline="0" noProof="0">
                    <a:ln>
                      <a:noFill/>
                    </a:ln>
                    <a:solidFill>
                      <a:prstClr val="white"/>
                    </a:solidFill>
                    <a:effectLst>
                      <a:outerShdw blurRad="50800" dist="38100" dir="2700000" algn="tl" rotWithShape="0">
                        <a:prstClr val="black">
                          <a:alpha val="40000"/>
                        </a:prstClr>
                      </a:outerShdw>
                    </a:effectLst>
                    <a:uLnTx/>
                    <a:uFillTx/>
                    <a:latin typeface="Gotham"/>
                    <a:ea typeface="Lato Light" panose="020F0502020204030203" pitchFamily="34" charset="0"/>
                    <a:cs typeface="Calibri" panose="020F0502020204030204" pitchFamily="34" charset="0"/>
                    <a:sym typeface="Arial"/>
                  </a:rPr>
                  <a:t>SGK1</a:t>
                </a:r>
                <a:endParaRPr kumimoji="1" lang="ja-JP" altLang="en-US" sz="825" b="1" i="0" u="none" strike="noStrike" kern="0" cap="none" spc="0" normalizeH="0" baseline="0" noProof="0">
                  <a:ln>
                    <a:noFill/>
                  </a:ln>
                  <a:solidFill>
                    <a:prstClr val="white"/>
                  </a:solidFill>
                  <a:effectLst>
                    <a:outerShdw blurRad="50800" dist="38100" dir="2700000" algn="tl" rotWithShape="0">
                      <a:prstClr val="black">
                        <a:alpha val="40000"/>
                      </a:prstClr>
                    </a:outerShdw>
                  </a:effectLst>
                  <a:uLnTx/>
                  <a:uFillTx/>
                  <a:latin typeface="Gotham"/>
                  <a:ea typeface="Meiryo UI" panose="020B0604030504040204" pitchFamily="50" charset="-128"/>
                  <a:cs typeface="Calibri" panose="020F0502020204030204" pitchFamily="34" charset="0"/>
                  <a:sym typeface="Arial"/>
                </a:endParaRPr>
              </a:p>
            </p:txBody>
          </p:sp>
        </p:grpSp>
        <p:sp>
          <p:nvSpPr>
            <p:cNvPr id="38" name="Freeform 48">
              <a:extLst>
                <a:ext uri="{FF2B5EF4-FFF2-40B4-BE49-F238E27FC236}">
                  <a16:creationId xmlns:a16="http://schemas.microsoft.com/office/drawing/2014/main" id="{906A3E54-3397-776C-5E9C-150930D78183}"/>
                </a:ext>
              </a:extLst>
            </p:cNvPr>
            <p:cNvSpPr/>
            <p:nvPr/>
          </p:nvSpPr>
          <p:spPr bwMode="auto">
            <a:xfrm>
              <a:off x="8868249" y="3187633"/>
              <a:ext cx="174128" cy="422198"/>
            </a:xfrm>
            <a:custGeom>
              <a:avLst/>
              <a:gdLst>
                <a:gd name="connsiteX0" fmla="*/ 0 w 303196"/>
                <a:gd name="connsiteY0" fmla="*/ 149192 h 149192"/>
                <a:gd name="connsiteX1" fmla="*/ 0 w 303196"/>
                <a:gd name="connsiteY1" fmla="*/ 0 h 149192"/>
                <a:gd name="connsiteX2" fmla="*/ 303196 w 303196"/>
                <a:gd name="connsiteY2" fmla="*/ 0 h 149192"/>
                <a:gd name="connsiteX3" fmla="*/ 303196 w 303196"/>
                <a:gd name="connsiteY3" fmla="*/ 0 h 149192"/>
              </a:gdLst>
              <a:ahLst/>
              <a:cxnLst>
                <a:cxn ang="0">
                  <a:pos x="connsiteX0" y="connsiteY0"/>
                </a:cxn>
                <a:cxn ang="0">
                  <a:pos x="connsiteX1" y="connsiteY1"/>
                </a:cxn>
                <a:cxn ang="0">
                  <a:pos x="connsiteX2" y="connsiteY2"/>
                </a:cxn>
                <a:cxn ang="0">
                  <a:pos x="connsiteX3" y="connsiteY3"/>
                </a:cxn>
              </a:cxnLst>
              <a:rect l="l" t="t" r="r" b="b"/>
              <a:pathLst>
                <a:path w="303196" h="149192">
                  <a:moveTo>
                    <a:pt x="0" y="149192"/>
                  </a:moveTo>
                  <a:lnTo>
                    <a:pt x="0" y="0"/>
                  </a:lnTo>
                  <a:lnTo>
                    <a:pt x="303196" y="0"/>
                  </a:lnTo>
                  <a:lnTo>
                    <a:pt x="303196" y="0"/>
                  </a:lnTo>
                </a:path>
              </a:pathLst>
            </a:custGeom>
            <a:noFill/>
            <a:ln w="25400" cap="flat" cmpd="sng" algn="ctr">
              <a:solidFill>
                <a:sysClr val="window" lastClr="FFFFFF">
                  <a:lumMod val="65000"/>
                </a:sysClr>
              </a:solidFill>
              <a:prstDash val="sysDash"/>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1" lang="en-US" sz="675" b="0" i="0" u="none" strike="noStrike" kern="0" cap="none" spc="0" normalizeH="0" baseline="0" noProof="0">
                <a:ln>
                  <a:noFill/>
                </a:ln>
                <a:solidFill>
                  <a:prstClr val="black"/>
                </a:solidFill>
                <a:effectLst/>
                <a:uLnTx/>
                <a:uFillTx/>
                <a:latin typeface="Gotham"/>
                <a:ea typeface="Lato Light" panose="020F0502020204030203" pitchFamily="34" charset="0"/>
                <a:cs typeface="Calibri" panose="020F0502020204030204" pitchFamily="34" charset="0"/>
                <a:sym typeface="Arial"/>
              </a:endParaRPr>
            </a:p>
          </p:txBody>
        </p:sp>
        <p:cxnSp>
          <p:nvCxnSpPr>
            <p:cNvPr id="39" name="Straight Arrow Connector 38">
              <a:extLst>
                <a:ext uri="{FF2B5EF4-FFF2-40B4-BE49-F238E27FC236}">
                  <a16:creationId xmlns:a16="http://schemas.microsoft.com/office/drawing/2014/main" id="{0C614ED0-8BD0-FC07-1E49-0EE77C4BCD91}"/>
                </a:ext>
              </a:extLst>
            </p:cNvPr>
            <p:cNvCxnSpPr/>
            <p:nvPr/>
          </p:nvCxnSpPr>
          <p:spPr>
            <a:xfrm>
              <a:off x="9614392" y="3111667"/>
              <a:ext cx="0" cy="374801"/>
            </a:xfrm>
            <a:prstGeom prst="straightConnector1">
              <a:avLst/>
            </a:prstGeom>
            <a:noFill/>
            <a:ln w="28575" cap="flat" cmpd="sng" algn="ctr">
              <a:solidFill>
                <a:srgbClr val="C00000"/>
              </a:solidFill>
              <a:prstDash val="solid"/>
              <a:miter lim="800000"/>
              <a:tailEnd type="triangle"/>
            </a:ln>
            <a:effectLst/>
          </p:spPr>
        </p:cxnSp>
        <p:sp>
          <p:nvSpPr>
            <p:cNvPr id="40" name="Oval 39">
              <a:hlinkClick r:id="" action="ppaction://noaction"/>
              <a:extLst>
                <a:ext uri="{FF2B5EF4-FFF2-40B4-BE49-F238E27FC236}">
                  <a16:creationId xmlns:a16="http://schemas.microsoft.com/office/drawing/2014/main" id="{A35D076B-88D5-6C60-66FE-CED55C5C83C9}"/>
                </a:ext>
              </a:extLst>
            </p:cNvPr>
            <p:cNvSpPr/>
            <p:nvPr/>
          </p:nvSpPr>
          <p:spPr>
            <a:xfrm>
              <a:off x="8912356" y="3010625"/>
              <a:ext cx="862657" cy="304319"/>
            </a:xfrm>
            <a:prstGeom prst="ellipse">
              <a:avLst/>
            </a:prstGeom>
            <a:no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Gotham"/>
                <a:ea typeface="+mn-ea"/>
                <a:cs typeface="+mn-cs"/>
                <a:sym typeface="Arial"/>
              </a:endParaRPr>
            </a:p>
          </p:txBody>
        </p:sp>
        <p:sp>
          <p:nvSpPr>
            <p:cNvPr id="41" name="Oval 40">
              <a:hlinkClick r:id="" action="ppaction://noaction"/>
              <a:extLst>
                <a:ext uri="{FF2B5EF4-FFF2-40B4-BE49-F238E27FC236}">
                  <a16:creationId xmlns:a16="http://schemas.microsoft.com/office/drawing/2014/main" id="{E6E1FEE1-EA6A-6CB5-57E9-697A6DDC233E}"/>
                </a:ext>
              </a:extLst>
            </p:cNvPr>
            <p:cNvSpPr/>
            <p:nvPr/>
          </p:nvSpPr>
          <p:spPr>
            <a:xfrm>
              <a:off x="8942176" y="3301005"/>
              <a:ext cx="862657" cy="304319"/>
            </a:xfrm>
            <a:prstGeom prst="ellipse">
              <a:avLst/>
            </a:prstGeom>
            <a:no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Gotham"/>
                <a:ea typeface="+mn-ea"/>
                <a:cs typeface="+mn-cs"/>
                <a:sym typeface="Arial"/>
              </a:endParaRPr>
            </a:p>
          </p:txBody>
        </p:sp>
        <p:sp>
          <p:nvSpPr>
            <p:cNvPr id="42" name="テキスト ボックス 154">
              <a:extLst>
                <a:ext uri="{FF2B5EF4-FFF2-40B4-BE49-F238E27FC236}">
                  <a16:creationId xmlns:a16="http://schemas.microsoft.com/office/drawing/2014/main" id="{1CD7C8BA-F8B0-44BB-36AE-8641B82B1060}"/>
                </a:ext>
              </a:extLst>
            </p:cNvPr>
            <p:cNvSpPr txBox="1"/>
            <p:nvPr/>
          </p:nvSpPr>
          <p:spPr>
            <a:xfrm flipH="1">
              <a:off x="9321862" y="2305013"/>
              <a:ext cx="929096" cy="346249"/>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1" lang="en-US" altLang="ja-JP" sz="825" b="1" i="0" u="none" strike="noStrike" kern="0" cap="none" spc="0" normalizeH="0" baseline="0" noProof="0">
                  <a:ln>
                    <a:noFill/>
                  </a:ln>
                  <a:solidFill>
                    <a:srgbClr val="C44BB3"/>
                  </a:solidFill>
                  <a:effectLst/>
                  <a:uLnTx/>
                  <a:uFillTx/>
                  <a:latin typeface="Gotham"/>
                  <a:ea typeface="Lato Light" panose="020F0502020204030203" pitchFamily="34" charset="0"/>
                  <a:cs typeface="Calibri" panose="020F0502020204030204" pitchFamily="34" charset="0"/>
                  <a:sym typeface="Arial"/>
                </a:rPr>
                <a:t>Glucocorticoid Receptor</a:t>
              </a:r>
            </a:p>
          </p:txBody>
        </p:sp>
        <p:pic>
          <p:nvPicPr>
            <p:cNvPr id="44" name="Picture 43">
              <a:extLst>
                <a:ext uri="{FF2B5EF4-FFF2-40B4-BE49-F238E27FC236}">
                  <a16:creationId xmlns:a16="http://schemas.microsoft.com/office/drawing/2014/main" id="{1A46DAC3-51C9-7ED9-1564-46CE3929291C}"/>
                </a:ext>
              </a:extLst>
            </p:cNvPr>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7542119" y="4177914"/>
              <a:ext cx="636720" cy="379695"/>
            </a:xfrm>
            <a:prstGeom prst="rect">
              <a:avLst/>
            </a:prstGeom>
            <a:ln>
              <a:noFill/>
            </a:ln>
          </p:spPr>
        </p:pic>
        <p:sp>
          <p:nvSpPr>
            <p:cNvPr id="45" name="正方形/長方形 2">
              <a:extLst>
                <a:ext uri="{FF2B5EF4-FFF2-40B4-BE49-F238E27FC236}">
                  <a16:creationId xmlns:a16="http://schemas.microsoft.com/office/drawing/2014/main" id="{4514915F-4446-0572-6A28-C7F3FE58ACC8}"/>
                </a:ext>
              </a:extLst>
            </p:cNvPr>
            <p:cNvSpPr/>
            <p:nvPr/>
          </p:nvSpPr>
          <p:spPr>
            <a:xfrm rot="10800000" flipH="1">
              <a:off x="7443805" y="4960588"/>
              <a:ext cx="2849235" cy="338459"/>
            </a:xfrm>
            <a:prstGeom prst="round2SameRect">
              <a:avLst>
                <a:gd name="adj1" fmla="val 50000"/>
                <a:gd name="adj2" fmla="val 0"/>
              </a:avLst>
            </a:prstGeom>
            <a:solidFill>
              <a:schemeClr val="accent1">
                <a:lumMod val="50000"/>
              </a:schemeClr>
            </a:solidFill>
            <a:ln w="19050" cap="flat" cmpd="sng" algn="ctr">
              <a:noFill/>
              <a:prstDash val="solid"/>
            </a:ln>
            <a:effectLst/>
          </p:spPr>
          <p:txBody>
            <a:bodyPr wrap="none" t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30000" noProof="0">
                <a:ln>
                  <a:noFill/>
                </a:ln>
                <a:solidFill>
                  <a:prstClr val="white"/>
                </a:solidFill>
                <a:effectLst/>
                <a:uLnTx/>
                <a:uFillTx/>
                <a:latin typeface="Gotham"/>
                <a:ea typeface="Lato Light" panose="020F0502020204030203" pitchFamily="34" charset="0"/>
                <a:cs typeface="Calibri" panose="020F0502020204030204" pitchFamily="34" charset="0"/>
                <a:sym typeface="Arial"/>
              </a:endParaRPr>
            </a:p>
          </p:txBody>
        </p:sp>
        <p:cxnSp>
          <p:nvCxnSpPr>
            <p:cNvPr id="46" name="Straight Arrow Connector 45">
              <a:extLst>
                <a:ext uri="{FF2B5EF4-FFF2-40B4-BE49-F238E27FC236}">
                  <a16:creationId xmlns:a16="http://schemas.microsoft.com/office/drawing/2014/main" id="{ED528C5F-8CD0-E44C-7EF7-106D46D337C7}"/>
                </a:ext>
              </a:extLst>
            </p:cNvPr>
            <p:cNvCxnSpPr>
              <a:cxnSpLocks/>
            </p:cNvCxnSpPr>
            <p:nvPr/>
          </p:nvCxnSpPr>
          <p:spPr bwMode="auto">
            <a:xfrm>
              <a:off x="8802159" y="2635973"/>
              <a:ext cx="303122" cy="0"/>
            </a:xfrm>
            <a:prstGeom prst="straightConnector1">
              <a:avLst/>
            </a:prstGeom>
            <a:noFill/>
            <a:ln w="25400" cap="rnd" cmpd="sng" algn="ctr">
              <a:noFill/>
              <a:prstDash val="solid"/>
              <a:miter lim="800000"/>
              <a:headEnd type="none" w="med" len="sm"/>
              <a:tailEnd type="arrow" w="lg" len="med"/>
            </a:ln>
            <a:effectLst/>
          </p:spPr>
        </p:cxnSp>
        <p:grpSp>
          <p:nvGrpSpPr>
            <p:cNvPr id="47" name="Group 46">
              <a:extLst>
                <a:ext uri="{FF2B5EF4-FFF2-40B4-BE49-F238E27FC236}">
                  <a16:creationId xmlns:a16="http://schemas.microsoft.com/office/drawing/2014/main" id="{4EB63504-0EB1-A249-89D5-CD9E8EF08288}"/>
                </a:ext>
              </a:extLst>
            </p:cNvPr>
            <p:cNvGrpSpPr/>
            <p:nvPr/>
          </p:nvGrpSpPr>
          <p:grpSpPr>
            <a:xfrm>
              <a:off x="9471034" y="4250199"/>
              <a:ext cx="692387" cy="319820"/>
              <a:chOff x="10135748" y="5185644"/>
              <a:chExt cx="910873" cy="420741"/>
            </a:xfrm>
          </p:grpSpPr>
          <p:pic>
            <p:nvPicPr>
              <p:cNvPr id="58" name="Picture 57">
                <a:extLst>
                  <a:ext uri="{FF2B5EF4-FFF2-40B4-BE49-F238E27FC236}">
                    <a16:creationId xmlns:a16="http://schemas.microsoft.com/office/drawing/2014/main" id="{BED811CA-45CB-2B35-92F8-3F27D58D0FB1}"/>
                  </a:ext>
                </a:extLst>
              </p:cNvPr>
              <p:cNvPicPr>
                <a:picLocks noChangeAspect="1"/>
              </p:cNvPicPr>
              <p:nvPr/>
            </p:nvPicPr>
            <p:blipFill>
              <a:blip r:embed="rId16" cstate="email">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rot="2010820">
                <a:off x="10135748" y="5202028"/>
                <a:ext cx="692477" cy="323762"/>
              </a:xfrm>
              <a:prstGeom prst="rect">
                <a:avLst/>
              </a:prstGeom>
              <a:ln>
                <a:noFill/>
              </a:ln>
            </p:spPr>
          </p:pic>
          <p:pic>
            <p:nvPicPr>
              <p:cNvPr id="59" name="Picture 58">
                <a:extLst>
                  <a:ext uri="{FF2B5EF4-FFF2-40B4-BE49-F238E27FC236}">
                    <a16:creationId xmlns:a16="http://schemas.microsoft.com/office/drawing/2014/main" id="{B24103AF-F009-24C6-17F2-CE9838D9F712}"/>
                  </a:ext>
                </a:extLst>
              </p:cNvPr>
              <p:cNvPicPr>
                <a:picLocks noChangeAspect="1"/>
              </p:cNvPicPr>
              <p:nvPr/>
            </p:nvPicPr>
            <p:blipFill>
              <a:blip r:embed="rId17" cstate="email">
                <a:duotone>
                  <a:prstClr val="black"/>
                  <a:schemeClr val="tx2">
                    <a:tint val="45000"/>
                    <a:satMod val="400000"/>
                  </a:schemeClr>
                </a:duotone>
                <a:extLst>
                  <a:ext uri="{BEBA8EAE-BF5A-486C-A8C5-ECC9F3942E4B}">
                    <a14:imgProps xmlns:a14="http://schemas.microsoft.com/office/drawing/2010/main">
                      <a14:imgLayer r:embed="rId18">
                        <a14:imgEffect>
                          <a14:brightnessContrast bright="9000"/>
                        </a14:imgEffect>
                      </a14:imgLayer>
                    </a14:imgProps>
                  </a:ext>
                  <a:ext uri="{28A0092B-C50C-407E-A947-70E740481C1C}">
                    <a14:useLocalDpi xmlns:a14="http://schemas.microsoft.com/office/drawing/2010/main"/>
                  </a:ext>
                </a:extLst>
              </a:blip>
              <a:srcRect/>
              <a:stretch/>
            </p:blipFill>
            <p:spPr>
              <a:xfrm>
                <a:off x="10484081" y="5185644"/>
                <a:ext cx="475915" cy="198917"/>
              </a:xfrm>
              <a:prstGeom prst="rect">
                <a:avLst/>
              </a:prstGeom>
              <a:ln>
                <a:noFill/>
              </a:ln>
            </p:spPr>
          </p:pic>
          <p:pic>
            <p:nvPicPr>
              <p:cNvPr id="60" name="Picture 59">
                <a:extLst>
                  <a:ext uri="{FF2B5EF4-FFF2-40B4-BE49-F238E27FC236}">
                    <a16:creationId xmlns:a16="http://schemas.microsoft.com/office/drawing/2014/main" id="{89A3D240-E717-E1A0-2F19-57A4DB01D028}"/>
                  </a:ext>
                </a:extLst>
              </p:cNvPr>
              <p:cNvPicPr>
                <a:picLocks noChangeAspect="1"/>
              </p:cNvPicPr>
              <p:nvPr/>
            </p:nvPicPr>
            <p:blipFill>
              <a:blip r:embed="rId19" cstate="email">
                <a:duotone>
                  <a:schemeClr val="accent2">
                    <a:shade val="45000"/>
                    <a:satMod val="135000"/>
                  </a:schemeClr>
                  <a:prstClr val="white"/>
                </a:duotone>
                <a:extLst>
                  <a:ext uri="{BEBA8EAE-BF5A-486C-A8C5-ECC9F3942E4B}">
                    <a14:imgProps xmlns:a14="http://schemas.microsoft.com/office/drawing/2010/main">
                      <a14:imgLayer r:embed="rId18">
                        <a14:imgEffect>
                          <a14:saturation sat="256000"/>
                        </a14:imgEffect>
                        <a14:imgEffect>
                          <a14:brightnessContrast bright="-36000"/>
                        </a14:imgEffect>
                      </a14:imgLayer>
                    </a14:imgProps>
                  </a:ext>
                  <a:ext uri="{28A0092B-C50C-407E-A947-70E740481C1C}">
                    <a14:useLocalDpi xmlns:a14="http://schemas.microsoft.com/office/drawing/2010/main"/>
                  </a:ext>
                </a:extLst>
              </a:blip>
              <a:srcRect/>
              <a:stretch/>
            </p:blipFill>
            <p:spPr>
              <a:xfrm>
                <a:off x="10570706" y="5407468"/>
                <a:ext cx="475915" cy="198917"/>
              </a:xfrm>
              <a:prstGeom prst="rect">
                <a:avLst/>
              </a:prstGeom>
              <a:ln>
                <a:noFill/>
              </a:ln>
            </p:spPr>
          </p:pic>
          <p:sp>
            <p:nvSpPr>
              <p:cNvPr id="61" name="テキスト ボックス 186">
                <a:extLst>
                  <a:ext uri="{FF2B5EF4-FFF2-40B4-BE49-F238E27FC236}">
                    <a16:creationId xmlns:a16="http://schemas.microsoft.com/office/drawing/2014/main" id="{B6BD4FE5-0EE2-EA26-0948-918419E10FB7}"/>
                  </a:ext>
                </a:extLst>
              </p:cNvPr>
              <p:cNvSpPr txBox="1"/>
              <p:nvPr/>
            </p:nvSpPr>
            <p:spPr>
              <a:xfrm>
                <a:off x="10520866" y="5207202"/>
                <a:ext cx="436008" cy="145753"/>
              </a:xfrm>
              <a:prstGeom prst="roundRect">
                <a:avLst>
                  <a:gd name="adj" fmla="val 50000"/>
                </a:avLst>
              </a:prstGeom>
              <a:noFill/>
              <a:ln w="12700" cap="flat" cmpd="sng" algn="ctr">
                <a:noFill/>
                <a:prstDash val="solid"/>
                <a:miter lim="800000"/>
              </a:ln>
              <a:effectLst/>
              <a:scene3d>
                <a:camera prst="orthographicFront"/>
                <a:lightRig rig="threePt" dir="t"/>
              </a:scene3d>
              <a:sp3d>
                <a:bevelT w="25400" h="25400"/>
              </a:sp3d>
            </p:spPr>
            <p:txBody>
              <a:bodyPr lIns="0" tIns="0" rIns="0" bIns="0" rtlCol="0" anchor="ctr"/>
              <a:lstStyle>
                <a:defPPr>
                  <a:defRPr lang="en-US"/>
                </a:defPPr>
                <a:lvl1pPr marR="0" lvl="0" indent="0" algn="ctr" defTabSz="457200" fontAlgn="auto">
                  <a:lnSpc>
                    <a:spcPct val="100000"/>
                  </a:lnSpc>
                  <a:spcBef>
                    <a:spcPts val="0"/>
                  </a:spcBef>
                  <a:spcAft>
                    <a:spcPts val="0"/>
                  </a:spcAft>
                  <a:buClrTx/>
                  <a:buSzTx/>
                  <a:buFontTx/>
                  <a:buNone/>
                  <a:tabLst/>
                  <a:defRPr kumimoji="1" sz="1100" b="1" i="0" u="none" strike="noStrike" cap="none" spc="0" normalizeH="0" baseline="0">
                    <a:ln>
                      <a:noFill/>
                    </a:ln>
                    <a:solidFill>
                      <a:prstClr val="white"/>
                    </a:solidFill>
                    <a:effectLst/>
                    <a:uLnTx/>
                    <a:uFillTx/>
                    <a:latin typeface="Calibri" panose="020F0502020204030204"/>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1" lang="en-US" altLang="ja-JP" sz="713" b="1" i="0" u="none" strike="noStrike" kern="0" cap="none" spc="0" normalizeH="0" baseline="0" noProof="0">
                    <a:ln>
                      <a:noFill/>
                    </a:ln>
                    <a:solidFill>
                      <a:prstClr val="white"/>
                    </a:solidFill>
                    <a:effectLst>
                      <a:outerShdw blurRad="50800" dist="38100" dir="2700000" algn="tl" rotWithShape="0">
                        <a:prstClr val="black">
                          <a:alpha val="40000"/>
                        </a:prstClr>
                      </a:outerShdw>
                    </a:effectLst>
                    <a:uLnTx/>
                    <a:uFillTx/>
                    <a:latin typeface="Gotham"/>
                    <a:ea typeface="Lato Light" panose="020F0502020204030203" pitchFamily="34" charset="0"/>
                    <a:cs typeface="Calibri" panose="020F0502020204030204" pitchFamily="34" charset="0"/>
                    <a:sym typeface="Arial"/>
                  </a:rPr>
                  <a:t>BAX</a:t>
                </a:r>
              </a:p>
            </p:txBody>
          </p:sp>
          <p:sp>
            <p:nvSpPr>
              <p:cNvPr id="62" name="テキスト ボックス 186">
                <a:extLst>
                  <a:ext uri="{FF2B5EF4-FFF2-40B4-BE49-F238E27FC236}">
                    <a16:creationId xmlns:a16="http://schemas.microsoft.com/office/drawing/2014/main" id="{61CFBD57-091D-0824-8234-341D1D27B408}"/>
                  </a:ext>
                </a:extLst>
              </p:cNvPr>
              <p:cNvSpPr txBox="1"/>
              <p:nvPr/>
            </p:nvSpPr>
            <p:spPr>
              <a:xfrm>
                <a:off x="10598819" y="5430434"/>
                <a:ext cx="436008" cy="145753"/>
              </a:xfrm>
              <a:prstGeom prst="roundRect">
                <a:avLst>
                  <a:gd name="adj" fmla="val 50000"/>
                </a:avLst>
              </a:prstGeom>
              <a:noFill/>
              <a:ln w="12700" cap="flat" cmpd="sng" algn="ctr">
                <a:noFill/>
                <a:prstDash val="solid"/>
                <a:miter lim="800000"/>
              </a:ln>
              <a:effectLst/>
              <a:scene3d>
                <a:camera prst="orthographicFront"/>
                <a:lightRig rig="threePt" dir="t"/>
              </a:scene3d>
              <a:sp3d>
                <a:bevelT w="25400" h="25400"/>
              </a:sp3d>
            </p:spPr>
            <p:txBody>
              <a:bodyPr lIns="0" tIns="0" rIns="0" bIns="0" rtlCol="0" anchor="ctr"/>
              <a:lstStyle>
                <a:defPPr>
                  <a:defRPr lang="en-US"/>
                </a:defPPr>
                <a:lvl1pPr marR="0" lvl="0" indent="0" algn="ctr" defTabSz="457200" fontAlgn="auto">
                  <a:lnSpc>
                    <a:spcPct val="100000"/>
                  </a:lnSpc>
                  <a:spcBef>
                    <a:spcPts val="0"/>
                  </a:spcBef>
                  <a:spcAft>
                    <a:spcPts val="0"/>
                  </a:spcAft>
                  <a:buClrTx/>
                  <a:buSzTx/>
                  <a:buFontTx/>
                  <a:buNone/>
                  <a:tabLst/>
                  <a:defRPr kumimoji="1" sz="1100" b="1" i="0" u="none" strike="noStrike" cap="none" spc="0" normalizeH="0" baseline="0">
                    <a:ln>
                      <a:noFill/>
                    </a:ln>
                    <a:solidFill>
                      <a:prstClr val="white"/>
                    </a:solidFill>
                    <a:effectLst/>
                    <a:uLnTx/>
                    <a:uFillTx/>
                    <a:latin typeface="Calibri" panose="020F0502020204030204"/>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1" lang="en-US" altLang="ja-JP" sz="713" b="1" i="0" u="none" strike="noStrike" kern="0" cap="none" spc="0" normalizeH="0" baseline="0" noProof="0">
                    <a:ln>
                      <a:noFill/>
                    </a:ln>
                    <a:solidFill>
                      <a:prstClr val="white"/>
                    </a:solidFill>
                    <a:effectLst>
                      <a:outerShdw blurRad="50800" dist="38100" dir="2700000" algn="tl" rotWithShape="0">
                        <a:prstClr val="black">
                          <a:alpha val="40000"/>
                        </a:prstClr>
                      </a:outerShdw>
                    </a:effectLst>
                    <a:uLnTx/>
                    <a:uFillTx/>
                    <a:latin typeface="Gotham"/>
                    <a:ea typeface="Lato Light" panose="020F0502020204030203" pitchFamily="34" charset="0"/>
                    <a:cs typeface="Calibri" panose="020F0502020204030204" pitchFamily="34" charset="0"/>
                    <a:sym typeface="Arial"/>
                  </a:rPr>
                  <a:t>BAK</a:t>
                </a:r>
              </a:p>
            </p:txBody>
          </p:sp>
        </p:grpSp>
        <p:pic>
          <p:nvPicPr>
            <p:cNvPr id="48" name="Picture 47">
              <a:extLst>
                <a:ext uri="{FF2B5EF4-FFF2-40B4-BE49-F238E27FC236}">
                  <a16:creationId xmlns:a16="http://schemas.microsoft.com/office/drawing/2014/main" id="{88C46429-FCC6-6B68-F683-6C48280424ED}"/>
                </a:ext>
              </a:extLst>
            </p:cNvPr>
            <p:cNvPicPr>
              <a:picLocks noChangeAspect="1"/>
            </p:cNvPicPr>
            <p:nvPr/>
          </p:nvPicPr>
          <p:blipFill>
            <a:blip r:embed="rId20" cstate="email">
              <a:duotone>
                <a:prstClr val="black"/>
                <a:schemeClr val="tx2">
                  <a:tint val="45000"/>
                  <a:satMod val="400000"/>
                </a:schemeClr>
              </a:duotone>
              <a:extLst>
                <a:ext uri="{BEBA8EAE-BF5A-486C-A8C5-ECC9F3942E4B}">
                  <a14:imgProps xmlns:a14="http://schemas.microsoft.com/office/drawing/2010/main">
                    <a14:imgLayer r:embed="rId21">
                      <a14:imgEffect>
                        <a14:brightnessContrast bright="5000"/>
                      </a14:imgEffect>
                    </a14:imgLayer>
                  </a14:imgProps>
                </a:ext>
                <a:ext uri="{28A0092B-C50C-407E-A947-70E740481C1C}">
                  <a14:useLocalDpi xmlns:a14="http://schemas.microsoft.com/office/drawing/2010/main"/>
                </a:ext>
              </a:extLst>
            </a:blip>
            <a:srcRect/>
            <a:stretch/>
          </p:blipFill>
          <p:spPr>
            <a:xfrm>
              <a:off x="8583023" y="4129319"/>
              <a:ext cx="578626" cy="547469"/>
            </a:xfrm>
            <a:prstGeom prst="rect">
              <a:avLst/>
            </a:prstGeom>
            <a:ln>
              <a:noFill/>
            </a:ln>
          </p:spPr>
        </p:pic>
        <p:sp>
          <p:nvSpPr>
            <p:cNvPr id="49" name="TextBox 48">
              <a:extLst>
                <a:ext uri="{FF2B5EF4-FFF2-40B4-BE49-F238E27FC236}">
                  <a16:creationId xmlns:a16="http://schemas.microsoft.com/office/drawing/2014/main" id="{AA2BA5BB-5147-74C2-23C2-AE09B54058D8}"/>
                </a:ext>
              </a:extLst>
            </p:cNvPr>
            <p:cNvSpPr txBox="1"/>
            <p:nvPr/>
          </p:nvSpPr>
          <p:spPr>
            <a:xfrm>
              <a:off x="7798437" y="5010911"/>
              <a:ext cx="2169184" cy="253916"/>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prstClr val="white"/>
                  </a:solidFill>
                  <a:effectLst/>
                  <a:uLnTx/>
                  <a:uFillTx/>
                  <a:latin typeface="Gotham"/>
                  <a:ea typeface="+mn-ea"/>
                  <a:cs typeface="Calibri" panose="020F0502020204030204" pitchFamily="34" charset="0"/>
                </a:rPr>
                <a:t>Pro-apoptotic synergy with </a:t>
              </a:r>
              <a:r>
                <a:rPr kumimoji="0" lang="en-US" sz="1050" b="1" i="0" u="none" strike="noStrike" kern="0" cap="none" spc="0" normalizeH="0" baseline="0" noProof="0" err="1">
                  <a:ln>
                    <a:noFill/>
                  </a:ln>
                  <a:solidFill>
                    <a:prstClr val="white"/>
                  </a:solidFill>
                  <a:effectLst/>
                  <a:uLnTx/>
                  <a:uFillTx/>
                  <a:latin typeface="Gotham"/>
                  <a:ea typeface="+mn-ea"/>
                  <a:cs typeface="Calibri" panose="020F0502020204030204" pitchFamily="34" charset="0"/>
                </a:rPr>
                <a:t>taxanes</a:t>
              </a:r>
              <a:endParaRPr kumimoji="0" lang="en-US" sz="1050" b="1" i="0" u="none" strike="noStrike" kern="0" cap="none" spc="0" normalizeH="0" baseline="0" noProof="0">
                <a:ln>
                  <a:noFill/>
                </a:ln>
                <a:solidFill>
                  <a:prstClr val="white"/>
                </a:solidFill>
                <a:effectLst/>
                <a:uLnTx/>
                <a:uFillTx/>
                <a:latin typeface="Gotham"/>
                <a:ea typeface="+mn-ea"/>
                <a:cs typeface="Calibri" panose="020F0502020204030204" pitchFamily="34" charset="0"/>
              </a:endParaRPr>
            </a:p>
          </p:txBody>
        </p:sp>
        <p:sp>
          <p:nvSpPr>
            <p:cNvPr id="50" name="TextBox 49">
              <a:extLst>
                <a:ext uri="{FF2B5EF4-FFF2-40B4-BE49-F238E27FC236}">
                  <a16:creationId xmlns:a16="http://schemas.microsoft.com/office/drawing/2014/main" id="{A0DCE8CA-9D4B-A9FB-C126-A99E7107515F}"/>
                </a:ext>
              </a:extLst>
            </p:cNvPr>
            <p:cNvSpPr txBox="1"/>
            <p:nvPr/>
          </p:nvSpPr>
          <p:spPr>
            <a:xfrm>
              <a:off x="9349921" y="4710237"/>
              <a:ext cx="901038" cy="300082"/>
            </a:xfrm>
            <a:prstGeom prst="rect">
              <a:avLst/>
            </a:prstGeom>
            <a:noFill/>
            <a:ln>
              <a:noFill/>
            </a:ln>
          </p:spPr>
          <p:txBody>
            <a:bodyPr wrap="square">
              <a:spAutoFit/>
            </a:bodyPr>
            <a:lstStyle/>
            <a:p>
              <a:pPr marL="0" marR="0" lvl="0" indent="0" algn="ctr" defTabSz="342900" rtl="0" eaLnBrk="1" fontAlgn="auto" latinLnBrk="0" hangingPunct="1">
                <a:lnSpc>
                  <a:spcPct val="90000"/>
                </a:lnSpc>
                <a:spcBef>
                  <a:spcPts val="0"/>
                </a:spcBef>
                <a:spcAft>
                  <a:spcPts val="0"/>
                </a:spcAft>
                <a:buClrTx/>
                <a:buSzTx/>
                <a:buFontTx/>
                <a:buNone/>
                <a:tabLst/>
                <a:defRPr/>
              </a:pPr>
              <a:r>
                <a:rPr kumimoji="1" lang="en-US" sz="750" b="1" i="0" u="none" strike="noStrike" kern="0" cap="none" spc="0" normalizeH="0" baseline="0" noProof="0">
                  <a:ln>
                    <a:noFill/>
                  </a:ln>
                  <a:solidFill>
                    <a:prstClr val="black">
                      <a:lumMod val="95000"/>
                      <a:lumOff val="5000"/>
                    </a:prstClr>
                  </a:solidFill>
                  <a:effectLst/>
                  <a:uLnTx/>
                  <a:uFillTx/>
                  <a:latin typeface="Gotham"/>
                  <a:ea typeface="Lato Light" panose="020F0502020204030203" pitchFamily="34" charset="0"/>
                  <a:cs typeface="Calibri" panose="020F0502020204030204" pitchFamily="34" charset="0"/>
                  <a:sym typeface="Arial"/>
                </a:rPr>
                <a:t>Pro-apoptotic BCL2 Proteins</a:t>
              </a:r>
            </a:p>
          </p:txBody>
        </p:sp>
        <p:sp>
          <p:nvSpPr>
            <p:cNvPr id="51" name="TextBox 50">
              <a:extLst>
                <a:ext uri="{FF2B5EF4-FFF2-40B4-BE49-F238E27FC236}">
                  <a16:creationId xmlns:a16="http://schemas.microsoft.com/office/drawing/2014/main" id="{86DFAE05-AC41-20ED-4E63-CD398AFEA489}"/>
                </a:ext>
              </a:extLst>
            </p:cNvPr>
            <p:cNvSpPr txBox="1"/>
            <p:nvPr/>
          </p:nvSpPr>
          <p:spPr>
            <a:xfrm>
              <a:off x="7350473" y="4610107"/>
              <a:ext cx="985433" cy="403957"/>
            </a:xfrm>
            <a:prstGeom prst="rect">
              <a:avLst/>
            </a:prstGeom>
            <a:noFill/>
            <a:ln>
              <a:noFill/>
            </a:ln>
          </p:spPr>
          <p:txBody>
            <a:bodyPr wrap="square">
              <a:spAutoFit/>
            </a:bodyPr>
            <a:lstStyle/>
            <a:p>
              <a:pPr marL="0" marR="0" lvl="0" indent="0" algn="ctr" defTabSz="342900" rtl="0" eaLnBrk="1" fontAlgn="auto" latinLnBrk="0" hangingPunct="1">
                <a:lnSpc>
                  <a:spcPct val="90000"/>
                </a:lnSpc>
                <a:spcBef>
                  <a:spcPts val="0"/>
                </a:spcBef>
                <a:spcAft>
                  <a:spcPts val="0"/>
                </a:spcAft>
                <a:buClrTx/>
                <a:buSzTx/>
                <a:buFontTx/>
                <a:buNone/>
                <a:tabLst/>
                <a:defRPr/>
              </a:pPr>
              <a:r>
                <a:rPr kumimoji="1" lang="en-US" sz="750" b="1" i="0" u="none" strike="noStrike" kern="0" cap="none" spc="0" normalizeH="0" baseline="0" noProof="0" err="1">
                  <a:ln>
                    <a:noFill/>
                  </a:ln>
                  <a:solidFill>
                    <a:prstClr val="black">
                      <a:lumMod val="95000"/>
                      <a:lumOff val="5000"/>
                    </a:prstClr>
                  </a:solidFill>
                  <a:effectLst/>
                  <a:uLnTx/>
                  <a:uFillTx/>
                  <a:latin typeface="Gotham"/>
                  <a:ea typeface="Lato Light" panose="020F0502020204030203" pitchFamily="34" charset="0"/>
                  <a:cs typeface="Calibri" panose="020F0502020204030204" pitchFamily="34" charset="0"/>
                  <a:sym typeface="Arial"/>
                </a:rPr>
                <a:t>Taxane</a:t>
              </a:r>
              <a:r>
                <a:rPr kumimoji="1" lang="en-US" sz="750" b="1" i="0" u="none" strike="noStrike" kern="0" cap="none" spc="0" normalizeH="0" baseline="0" noProof="0">
                  <a:ln>
                    <a:noFill/>
                  </a:ln>
                  <a:solidFill>
                    <a:prstClr val="black">
                      <a:lumMod val="95000"/>
                      <a:lumOff val="5000"/>
                    </a:prstClr>
                  </a:solidFill>
                  <a:effectLst/>
                  <a:uLnTx/>
                  <a:uFillTx/>
                  <a:latin typeface="Gotham"/>
                  <a:ea typeface="Lato Light" panose="020F0502020204030203" pitchFamily="34" charset="0"/>
                  <a:cs typeface="Calibri" panose="020F0502020204030204" pitchFamily="34" charset="0"/>
                  <a:sym typeface="Arial"/>
                </a:rPr>
                <a:t>-induced Microtubule Disruption</a:t>
              </a:r>
            </a:p>
          </p:txBody>
        </p:sp>
        <p:sp>
          <p:nvSpPr>
            <p:cNvPr id="52" name="TextBox 51">
              <a:extLst>
                <a:ext uri="{FF2B5EF4-FFF2-40B4-BE49-F238E27FC236}">
                  <a16:creationId xmlns:a16="http://schemas.microsoft.com/office/drawing/2014/main" id="{4A27283A-8AD7-2582-24ED-11A3C9E6F5DC}"/>
                </a:ext>
              </a:extLst>
            </p:cNvPr>
            <p:cNvSpPr txBox="1"/>
            <p:nvPr/>
          </p:nvSpPr>
          <p:spPr>
            <a:xfrm>
              <a:off x="8414194" y="4710237"/>
              <a:ext cx="901038" cy="300082"/>
            </a:xfrm>
            <a:prstGeom prst="rect">
              <a:avLst/>
            </a:prstGeom>
            <a:noFill/>
            <a:ln>
              <a:noFill/>
            </a:ln>
          </p:spPr>
          <p:txBody>
            <a:bodyPr wrap="square">
              <a:spAutoFit/>
            </a:bodyPr>
            <a:lstStyle/>
            <a:p>
              <a:pPr marL="0" marR="0" lvl="0" indent="0" algn="ctr" defTabSz="342900" rtl="0" eaLnBrk="1" fontAlgn="auto" latinLnBrk="0" hangingPunct="1">
                <a:lnSpc>
                  <a:spcPct val="90000"/>
                </a:lnSpc>
                <a:spcBef>
                  <a:spcPts val="0"/>
                </a:spcBef>
                <a:spcAft>
                  <a:spcPts val="0"/>
                </a:spcAft>
                <a:buClrTx/>
                <a:buSzTx/>
                <a:buFontTx/>
                <a:buNone/>
                <a:tabLst/>
                <a:defRPr/>
              </a:pPr>
              <a:r>
                <a:rPr kumimoji="1" lang="en-US" sz="750" b="1" i="0" u="none" strike="noStrike" kern="0" cap="none" spc="0" normalizeH="0" baseline="0" noProof="0">
                  <a:ln>
                    <a:noFill/>
                  </a:ln>
                  <a:solidFill>
                    <a:prstClr val="black">
                      <a:lumMod val="95000"/>
                      <a:lumOff val="5000"/>
                    </a:prstClr>
                  </a:solidFill>
                  <a:effectLst/>
                  <a:uLnTx/>
                  <a:uFillTx/>
                  <a:latin typeface="Gotham"/>
                  <a:ea typeface="Lato Light" panose="020F0502020204030203" pitchFamily="34" charset="0"/>
                  <a:cs typeface="Calibri" panose="020F0502020204030204" pitchFamily="34" charset="0"/>
                  <a:sym typeface="Arial"/>
                </a:rPr>
                <a:t>Apoptotic Cell Death</a:t>
              </a:r>
            </a:p>
          </p:txBody>
        </p:sp>
        <p:sp>
          <p:nvSpPr>
            <p:cNvPr id="53" name="Arrow: Left 52">
              <a:extLst>
                <a:ext uri="{FF2B5EF4-FFF2-40B4-BE49-F238E27FC236}">
                  <a16:creationId xmlns:a16="http://schemas.microsoft.com/office/drawing/2014/main" id="{278E2CB6-81E2-3F63-8598-4E817FAB0B7F}"/>
                </a:ext>
              </a:extLst>
            </p:cNvPr>
            <p:cNvSpPr/>
            <p:nvPr/>
          </p:nvSpPr>
          <p:spPr>
            <a:xfrm>
              <a:off x="9130671" y="4361284"/>
              <a:ext cx="316175" cy="175692"/>
            </a:xfrm>
            <a:prstGeom prst="leftArrow">
              <a:avLst/>
            </a:prstGeom>
            <a:solidFill>
              <a:srgbClr val="44546A">
                <a:lumMod val="50000"/>
              </a:srgbClr>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Gotham"/>
                <a:ea typeface="+mn-ea"/>
                <a:cs typeface="+mn-cs"/>
              </a:endParaRPr>
            </a:p>
          </p:txBody>
        </p:sp>
        <p:sp>
          <p:nvSpPr>
            <p:cNvPr id="54" name="Arrow: Left 53">
              <a:extLst>
                <a:ext uri="{FF2B5EF4-FFF2-40B4-BE49-F238E27FC236}">
                  <a16:creationId xmlns:a16="http://schemas.microsoft.com/office/drawing/2014/main" id="{DD44C71E-AED8-FE42-15EA-3EB6389E57B4}"/>
                </a:ext>
              </a:extLst>
            </p:cNvPr>
            <p:cNvSpPr/>
            <p:nvPr/>
          </p:nvSpPr>
          <p:spPr>
            <a:xfrm rot="10800000">
              <a:off x="8200208" y="4349119"/>
              <a:ext cx="321258" cy="179051"/>
            </a:xfrm>
            <a:prstGeom prst="leftArrow">
              <a:avLst/>
            </a:prstGeom>
            <a:solidFill>
              <a:srgbClr val="44546A">
                <a:lumMod val="50000"/>
              </a:srgbClr>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Gotham"/>
                <a:ea typeface="+mn-ea"/>
                <a:cs typeface="+mn-cs"/>
              </a:endParaRPr>
            </a:p>
          </p:txBody>
        </p:sp>
        <p:sp>
          <p:nvSpPr>
            <p:cNvPr id="55" name="Arrow: Left 54">
              <a:extLst>
                <a:ext uri="{FF2B5EF4-FFF2-40B4-BE49-F238E27FC236}">
                  <a16:creationId xmlns:a16="http://schemas.microsoft.com/office/drawing/2014/main" id="{AE96F72D-1B08-D471-55F9-1619BAC0F883}"/>
                </a:ext>
              </a:extLst>
            </p:cNvPr>
            <p:cNvSpPr/>
            <p:nvPr/>
          </p:nvSpPr>
          <p:spPr>
            <a:xfrm rot="16200000">
              <a:off x="8957225" y="3874742"/>
              <a:ext cx="744491" cy="151766"/>
            </a:xfrm>
            <a:prstGeom prst="leftArrow">
              <a:avLst/>
            </a:prstGeom>
            <a:solidFill>
              <a:srgbClr val="002557"/>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Gotham"/>
                <a:ea typeface="+mn-ea"/>
                <a:cs typeface="+mn-cs"/>
              </a:endParaRPr>
            </a:p>
          </p:txBody>
        </p:sp>
        <p:sp>
          <p:nvSpPr>
            <p:cNvPr id="56" name="テキスト ボックス 154">
              <a:extLst>
                <a:ext uri="{FF2B5EF4-FFF2-40B4-BE49-F238E27FC236}">
                  <a16:creationId xmlns:a16="http://schemas.microsoft.com/office/drawing/2014/main" id="{D2C5142D-6191-CF5B-4569-330167F06451}"/>
                </a:ext>
              </a:extLst>
            </p:cNvPr>
            <p:cNvSpPr txBox="1"/>
            <p:nvPr/>
          </p:nvSpPr>
          <p:spPr>
            <a:xfrm flipH="1">
              <a:off x="8159226" y="3535004"/>
              <a:ext cx="553436" cy="253916"/>
            </a:xfrm>
            <a:prstGeom prst="rect">
              <a:avLst/>
            </a:prstGeom>
            <a:noFill/>
          </p:spPr>
          <p:txBody>
            <a:bodyPr wrap="square" lIns="0" rIns="0"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1" lang="en-US" altLang="ja-JP" sz="525" b="1" i="0" u="none" strike="noStrike" kern="0" cap="none" spc="0" normalizeH="0" baseline="0" noProof="0">
                  <a:ln>
                    <a:noFill/>
                  </a:ln>
                  <a:solidFill>
                    <a:srgbClr val="FFFFFF"/>
                  </a:solidFill>
                  <a:effectLst/>
                  <a:uLnTx/>
                  <a:uFillTx/>
                  <a:latin typeface="Gotham"/>
                  <a:ea typeface="Lato Light" panose="020F0502020204030203" pitchFamily="34" charset="0"/>
                  <a:cs typeface="Calibri" panose="020F0502020204030204" pitchFamily="34" charset="0"/>
                  <a:sym typeface="Arial"/>
                </a:rPr>
                <a:t>GR Response Element</a:t>
              </a:r>
            </a:p>
          </p:txBody>
        </p:sp>
        <p:sp>
          <p:nvSpPr>
            <p:cNvPr id="57" name="テキスト ボックス 154">
              <a:extLst>
                <a:ext uri="{FF2B5EF4-FFF2-40B4-BE49-F238E27FC236}">
                  <a16:creationId xmlns:a16="http://schemas.microsoft.com/office/drawing/2014/main" id="{BCF96CBE-906B-DE1A-8A12-934ED8E316A7}"/>
                </a:ext>
              </a:extLst>
            </p:cNvPr>
            <p:cNvSpPr txBox="1"/>
            <p:nvPr/>
          </p:nvSpPr>
          <p:spPr>
            <a:xfrm flipH="1">
              <a:off x="7492017" y="2283063"/>
              <a:ext cx="660970" cy="276999"/>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1" lang="en-US" altLang="ja-JP" sz="600" b="1" i="0" u="none" strike="noStrike" kern="0" cap="none" spc="0" normalizeH="0" baseline="0" noProof="0">
                  <a:ln>
                    <a:noFill/>
                  </a:ln>
                  <a:solidFill>
                    <a:srgbClr val="6A3D7E"/>
                  </a:solidFill>
                  <a:effectLst/>
                  <a:uLnTx/>
                  <a:uFillTx/>
                  <a:latin typeface="Gotham"/>
                  <a:ea typeface="Lato Light" panose="020F0502020204030203" pitchFamily="34" charset="0"/>
                  <a:cs typeface="Calibri" panose="020F0502020204030204" pitchFamily="34" charset="0"/>
                  <a:sym typeface="Arial"/>
                </a:rPr>
                <a:t>Multiprotein Complex</a:t>
              </a:r>
            </a:p>
          </p:txBody>
        </p:sp>
        <p:sp>
          <p:nvSpPr>
            <p:cNvPr id="2" name="Footer Placeholder 141">
              <a:extLst>
                <a:ext uri="{FF2B5EF4-FFF2-40B4-BE49-F238E27FC236}">
                  <a16:creationId xmlns:a16="http://schemas.microsoft.com/office/drawing/2014/main" id="{35C04057-0C2E-37CC-FFAB-0C53644154FB}"/>
                </a:ext>
              </a:extLst>
            </p:cNvPr>
            <p:cNvSpPr txBox="1">
              <a:spLocks/>
            </p:cNvSpPr>
            <p:nvPr/>
          </p:nvSpPr>
          <p:spPr>
            <a:xfrm>
              <a:off x="7689107" y="5249100"/>
              <a:ext cx="2446496" cy="273844"/>
            </a:xfrm>
            <a:prstGeom prst="rect">
              <a:avLst/>
            </a:prstGeom>
          </p:spPr>
          <p:txBody>
            <a:bodyPr vert="horz" lIns="68580" tIns="34290" rIns="68580" bIns="34290" rtlCol="0" anchor="ctr"/>
            <a:lstStyle>
              <a:defPPr>
                <a:defRPr lang="en-US"/>
              </a:defPPr>
              <a:lvl1pPr marL="0" algn="l" defTabSz="914400" rtl="0" eaLnBrk="1" latinLnBrk="0" hangingPunct="1">
                <a:defRPr sz="8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19125" rtl="0" eaLnBrk="1" fontAlgn="auto" latinLnBrk="0" hangingPunct="0">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020056"/>
                  </a:solidFill>
                  <a:effectLst/>
                  <a:uLnTx/>
                  <a:uFillTx/>
                  <a:latin typeface="Gotham"/>
                  <a:ea typeface="+mn-ea"/>
                  <a:cs typeface="+mn-cs"/>
                </a:rPr>
                <a:t>Figure from </a:t>
              </a:r>
              <a:r>
                <a:rPr kumimoji="0" lang="en-GB" sz="600" b="0" i="0" u="none" strike="noStrike" kern="0" cap="none" spc="0" normalizeH="0" baseline="0" noProof="0" err="1">
                  <a:ln>
                    <a:noFill/>
                  </a:ln>
                  <a:solidFill>
                    <a:srgbClr val="020056"/>
                  </a:solidFill>
                  <a:effectLst/>
                  <a:uLnTx/>
                  <a:uFillTx/>
                  <a:latin typeface="Gotham"/>
                  <a:ea typeface="+mn-ea"/>
                  <a:cs typeface="+mn-cs"/>
                </a:rPr>
                <a:t>Olawaiye</a:t>
              </a:r>
              <a:r>
                <a:rPr kumimoji="0" lang="en-GB" sz="600" b="0" i="0" u="none" strike="noStrike" kern="0" cap="none" spc="0" normalizeH="0" baseline="0" noProof="0">
                  <a:ln>
                    <a:noFill/>
                  </a:ln>
                  <a:solidFill>
                    <a:srgbClr val="020056"/>
                  </a:solidFill>
                  <a:effectLst/>
                  <a:uLnTx/>
                  <a:uFillTx/>
                  <a:latin typeface="Gotham"/>
                  <a:ea typeface="+mn-ea"/>
                  <a:cs typeface="+mn-cs"/>
                </a:rPr>
                <a:t> A, et al. ASCO Annual Meeting. 2025 </a:t>
              </a:r>
              <a:endParaRPr kumimoji="0" lang="en-US" sz="600" b="0" i="0" u="none" strike="noStrike" kern="1200" cap="none" spc="0" normalizeH="0" baseline="0" noProof="0">
                <a:ln>
                  <a:noFill/>
                </a:ln>
                <a:solidFill>
                  <a:srgbClr val="020056"/>
                </a:solidFill>
                <a:effectLst/>
                <a:uLnTx/>
                <a:uFillTx/>
                <a:latin typeface="Gotham"/>
                <a:ea typeface="Helvetica Neue"/>
                <a:cs typeface="Arial" panose="020B0604020202020204" pitchFamily="34" charset="0"/>
                <a:sym typeface="Helvetica Neue"/>
              </a:endParaRPr>
            </a:p>
          </p:txBody>
        </p:sp>
      </p:grpSp>
    </p:spTree>
    <p:extLst>
      <p:ext uri="{BB962C8B-B14F-4D97-AF65-F5344CB8AC3E}">
        <p14:creationId xmlns:p14="http://schemas.microsoft.com/office/powerpoint/2010/main" val="373834151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5C656-F106-80C6-9174-3791767BD7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5792D6-25AC-37BE-C4F3-E8F520319759}"/>
              </a:ext>
            </a:extLst>
          </p:cNvPr>
          <p:cNvSpPr>
            <a:spLocks noGrp="1"/>
          </p:cNvSpPr>
          <p:nvPr>
            <p:ph type="title" idx="4294967295"/>
          </p:nvPr>
        </p:nvSpPr>
        <p:spPr>
          <a:xfrm>
            <a:off x="1682990" y="207254"/>
            <a:ext cx="8654654" cy="583406"/>
          </a:xfrm>
        </p:spPr>
        <p:txBody>
          <a:bodyPr>
            <a:normAutofit/>
          </a:bodyPr>
          <a:lstStyle/>
          <a:p>
            <a:pPr algn="ctr"/>
            <a:r>
              <a:rPr lang="en-US" dirty="0">
                <a:latin typeface="+mn-lt"/>
              </a:rPr>
              <a:t>ROSELLA</a:t>
            </a:r>
          </a:p>
        </p:txBody>
      </p:sp>
      <p:graphicFrame>
        <p:nvGraphicFramePr>
          <p:cNvPr id="7" name="Table 6">
            <a:extLst>
              <a:ext uri="{FF2B5EF4-FFF2-40B4-BE49-F238E27FC236}">
                <a16:creationId xmlns:a16="http://schemas.microsoft.com/office/drawing/2014/main" id="{F943FDB7-1255-D9EC-5C9E-2985A38FEBFE}"/>
              </a:ext>
            </a:extLst>
          </p:cNvPr>
          <p:cNvGraphicFramePr>
            <a:graphicFrameLocks noGrp="1"/>
          </p:cNvGraphicFramePr>
          <p:nvPr/>
        </p:nvGraphicFramePr>
        <p:xfrm>
          <a:off x="1434558" y="897361"/>
          <a:ext cx="9322883" cy="4493813"/>
        </p:xfrm>
        <a:graphic>
          <a:graphicData uri="http://schemas.openxmlformats.org/drawingml/2006/table">
            <a:tbl>
              <a:tblPr firstRow="1" bandRow="1">
                <a:tableStyleId>{5940675A-B579-460E-94D1-54222C63F5DA}</a:tableStyleId>
              </a:tblPr>
              <a:tblGrid>
                <a:gridCol w="2367060">
                  <a:extLst>
                    <a:ext uri="{9D8B030D-6E8A-4147-A177-3AD203B41FA5}">
                      <a16:colId xmlns:a16="http://schemas.microsoft.com/office/drawing/2014/main" val="2706910499"/>
                    </a:ext>
                  </a:extLst>
                </a:gridCol>
                <a:gridCol w="2148671">
                  <a:extLst>
                    <a:ext uri="{9D8B030D-6E8A-4147-A177-3AD203B41FA5}">
                      <a16:colId xmlns:a16="http://schemas.microsoft.com/office/drawing/2014/main" val="2905534961"/>
                    </a:ext>
                  </a:extLst>
                </a:gridCol>
                <a:gridCol w="2778243">
                  <a:extLst>
                    <a:ext uri="{9D8B030D-6E8A-4147-A177-3AD203B41FA5}">
                      <a16:colId xmlns:a16="http://schemas.microsoft.com/office/drawing/2014/main" val="3340891562"/>
                    </a:ext>
                  </a:extLst>
                </a:gridCol>
                <a:gridCol w="2028909">
                  <a:extLst>
                    <a:ext uri="{9D8B030D-6E8A-4147-A177-3AD203B41FA5}">
                      <a16:colId xmlns:a16="http://schemas.microsoft.com/office/drawing/2014/main" val="1986841803"/>
                    </a:ext>
                  </a:extLst>
                </a:gridCol>
              </a:tblGrid>
              <a:tr h="259873">
                <a:tc gridSpan="2">
                  <a:txBody>
                    <a:bodyPr/>
                    <a:lstStyle/>
                    <a:p>
                      <a:pPr algn="ctr"/>
                      <a:endParaRPr lang="en-US" sz="900"/>
                    </a:p>
                  </a:txBody>
                  <a:tcPr marL="34290" marR="34290" marT="34290" marB="34290"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1200"/>
                    </a:p>
                  </a:txBody>
                  <a:tcPr/>
                </a:tc>
                <a:tc>
                  <a:txBody>
                    <a:bodyPr/>
                    <a:lstStyle/>
                    <a:p>
                      <a:pPr algn="ctr"/>
                      <a:r>
                        <a:rPr lang="en-US" sz="1200" b="1" dirty="0">
                          <a:solidFill>
                            <a:schemeClr val="bg1"/>
                          </a:solidFill>
                        </a:rPr>
                        <a:t>Relacorilant + Nab-paclitaxel </a:t>
                      </a:r>
                      <a:r>
                        <a:rPr lang="en-US" sz="1200" b="0" dirty="0">
                          <a:solidFill>
                            <a:schemeClr val="bg1"/>
                          </a:solidFill>
                        </a:rPr>
                        <a:t>(N=188)</a:t>
                      </a:r>
                    </a:p>
                  </a:txBody>
                  <a:tcPr marL="34290" marR="3429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56168"/>
                    </a:solidFill>
                  </a:tcPr>
                </a:tc>
                <a:tc>
                  <a:txBody>
                    <a:bodyPr/>
                    <a:lstStyle/>
                    <a:p>
                      <a:pPr algn="ctr"/>
                      <a:r>
                        <a:rPr lang="en-US" sz="1200" b="1" dirty="0">
                          <a:solidFill>
                            <a:schemeClr val="bg1"/>
                          </a:solidFill>
                        </a:rPr>
                        <a:t>Nab-paclitaxel (</a:t>
                      </a:r>
                      <a:r>
                        <a:rPr lang="en-US" sz="1200" dirty="0">
                          <a:solidFill>
                            <a:schemeClr val="bg1"/>
                          </a:solidFill>
                        </a:rPr>
                        <a:t>N=193)</a:t>
                      </a:r>
                    </a:p>
                  </a:txBody>
                  <a:tcPr marL="34290" marR="3429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3177"/>
                    </a:solidFill>
                  </a:tcPr>
                </a:tc>
                <a:extLst>
                  <a:ext uri="{0D108BD9-81ED-4DB2-BD59-A6C34878D82A}">
                    <a16:rowId xmlns:a16="http://schemas.microsoft.com/office/drawing/2014/main" val="3457531373"/>
                  </a:ext>
                </a:extLst>
              </a:tr>
              <a:tr h="194310">
                <a:tc gridSpan="2">
                  <a:txBody>
                    <a:bodyPr/>
                    <a:lstStyle/>
                    <a:p>
                      <a:pPr marL="55563" indent="0" algn="l"/>
                      <a:r>
                        <a:rPr lang="en-US" sz="1000" b="1" dirty="0">
                          <a:solidFill>
                            <a:srgbClr val="002557"/>
                          </a:solidFill>
                        </a:rPr>
                        <a:t>Age</a:t>
                      </a:r>
                      <a:r>
                        <a:rPr lang="en-US" sz="1000" dirty="0">
                          <a:solidFill>
                            <a:srgbClr val="002557"/>
                          </a:solidFill>
                        </a:rPr>
                        <a:t>, median (range), years</a:t>
                      </a:r>
                    </a:p>
                  </a:txBody>
                  <a:tcPr marL="34290" marR="34290" marT="34290" marB="34290" anchor="ctr">
                    <a:lnL w="12700" cmpd="sng">
                      <a:noFill/>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endParaRPr lang="en-US" sz="1050"/>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b="1">
                          <a:solidFill>
                            <a:srgbClr val="156168"/>
                          </a:solidFill>
                        </a:rPr>
                        <a:t>61</a:t>
                      </a:r>
                      <a:r>
                        <a:rPr lang="en-US" sz="1000">
                          <a:solidFill>
                            <a:srgbClr val="156168"/>
                          </a:solidFill>
                        </a:rPr>
                        <a:t> (26–85)</a:t>
                      </a:r>
                    </a:p>
                  </a:txBody>
                  <a:tcPr marL="34290" marR="3429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b="1">
                          <a:solidFill>
                            <a:srgbClr val="8C3177"/>
                          </a:solidFill>
                        </a:rPr>
                        <a:t>62</a:t>
                      </a:r>
                      <a:r>
                        <a:rPr lang="en-US" sz="1000">
                          <a:solidFill>
                            <a:srgbClr val="8C3177"/>
                          </a:solidFill>
                        </a:rPr>
                        <a:t> (33–86)</a:t>
                      </a:r>
                    </a:p>
                  </a:txBody>
                  <a:tcPr marL="34290" marR="3429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07222284"/>
                  </a:ext>
                </a:extLst>
              </a:tr>
              <a:tr h="160020">
                <a:tc rowSpan="4">
                  <a:txBody>
                    <a:bodyPr/>
                    <a:lstStyle/>
                    <a:p>
                      <a:pPr marL="55563" indent="0" algn="l"/>
                      <a:r>
                        <a:rPr lang="en-US" sz="1000" b="1">
                          <a:solidFill>
                            <a:srgbClr val="002557"/>
                          </a:solidFill>
                        </a:rPr>
                        <a:t>Race</a:t>
                      </a:r>
                      <a:r>
                        <a:rPr lang="en-US" sz="1000">
                          <a:solidFill>
                            <a:srgbClr val="002557"/>
                          </a:solidFill>
                        </a:rPr>
                        <a:t>, n (%)</a:t>
                      </a:r>
                    </a:p>
                  </a:txBody>
                  <a:tcPr marL="34290" marR="34290" marT="34290" marB="34290"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a:r>
                        <a:rPr lang="en-US" sz="1000" dirty="0">
                          <a:solidFill>
                            <a:srgbClr val="002557"/>
                          </a:solidFill>
                        </a:rPr>
                        <a:t>White</a:t>
                      </a:r>
                    </a:p>
                  </a:txBody>
                  <a:tcPr marL="34290" marR="34290" marT="3429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000">
                          <a:solidFill>
                            <a:srgbClr val="156168"/>
                          </a:solidFill>
                        </a:rPr>
                        <a:t>136 </a:t>
                      </a:r>
                      <a:r>
                        <a:rPr lang="en-US" sz="1000" b="1">
                          <a:solidFill>
                            <a:srgbClr val="156168"/>
                          </a:solidFill>
                        </a:rPr>
                        <a:t>(72.3)</a:t>
                      </a:r>
                    </a:p>
                  </a:txBody>
                  <a:tcPr marL="34290" marR="34290" marT="3429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000">
                          <a:solidFill>
                            <a:srgbClr val="8C3177"/>
                          </a:solidFill>
                        </a:rPr>
                        <a:t>135 </a:t>
                      </a:r>
                      <a:r>
                        <a:rPr lang="en-US" sz="1000" b="1">
                          <a:solidFill>
                            <a:srgbClr val="8C3177"/>
                          </a:solidFill>
                        </a:rPr>
                        <a:t>(69.9)</a:t>
                      </a:r>
                    </a:p>
                  </a:txBody>
                  <a:tcPr marL="34290" marR="34290" marT="3429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518912602"/>
                  </a:ext>
                </a:extLst>
              </a:tr>
              <a:tr h="125730">
                <a:tc vMerge="1">
                  <a:txBody>
                    <a:bodyPr/>
                    <a:lstStyle/>
                    <a:p>
                      <a:pPr algn="l"/>
                      <a:endParaRPr lang="en-US" sz="1050"/>
                    </a:p>
                  </a:txBody>
                  <a:tcPr marL="45720" marR="45720"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US" sz="1000" dirty="0">
                          <a:solidFill>
                            <a:srgbClr val="002557"/>
                          </a:solidFill>
                        </a:rPr>
                        <a:t>Black or African-American</a:t>
                      </a:r>
                    </a:p>
                  </a:txBody>
                  <a:tcPr marL="34290" marR="3429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000">
                          <a:solidFill>
                            <a:srgbClr val="156168"/>
                          </a:solidFill>
                        </a:rPr>
                        <a:t>3 </a:t>
                      </a:r>
                      <a:r>
                        <a:rPr lang="en-US" sz="1000" b="1">
                          <a:solidFill>
                            <a:srgbClr val="156168"/>
                          </a:solidFill>
                        </a:rPr>
                        <a:t>(1.6)</a:t>
                      </a:r>
                    </a:p>
                  </a:txBody>
                  <a:tcPr marL="34290" marR="3429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000">
                          <a:solidFill>
                            <a:srgbClr val="8C3177"/>
                          </a:solidFill>
                        </a:rPr>
                        <a:t>2 </a:t>
                      </a:r>
                      <a:r>
                        <a:rPr lang="en-US" sz="1000" b="1">
                          <a:solidFill>
                            <a:srgbClr val="8C3177"/>
                          </a:solidFill>
                        </a:rPr>
                        <a:t>(1.0)</a:t>
                      </a:r>
                    </a:p>
                  </a:txBody>
                  <a:tcPr marL="34290" marR="3429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336654387"/>
                  </a:ext>
                </a:extLst>
              </a:tr>
              <a:tr h="125730">
                <a:tc vMerge="1">
                  <a:txBody>
                    <a:bodyPr/>
                    <a:lstStyle/>
                    <a:p>
                      <a:pPr algn="l"/>
                      <a:endParaRPr lang="en-US" sz="1050"/>
                    </a:p>
                  </a:txBody>
                  <a:tcPr marL="45720" marR="45720"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US" sz="1000">
                          <a:solidFill>
                            <a:srgbClr val="002557"/>
                          </a:solidFill>
                        </a:rPr>
                        <a:t>Asian (92% Korean)</a:t>
                      </a:r>
                    </a:p>
                  </a:txBody>
                  <a:tcPr marL="34290" marR="3429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000">
                          <a:solidFill>
                            <a:srgbClr val="156168"/>
                          </a:solidFill>
                        </a:rPr>
                        <a:t>22 </a:t>
                      </a:r>
                      <a:r>
                        <a:rPr lang="en-US" sz="1000" b="1">
                          <a:solidFill>
                            <a:srgbClr val="156168"/>
                          </a:solidFill>
                        </a:rPr>
                        <a:t>(11.7)</a:t>
                      </a:r>
                    </a:p>
                  </a:txBody>
                  <a:tcPr marL="34290" marR="3429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000">
                          <a:solidFill>
                            <a:srgbClr val="8C3177"/>
                          </a:solidFill>
                        </a:rPr>
                        <a:t>26 </a:t>
                      </a:r>
                      <a:r>
                        <a:rPr lang="en-US" sz="1000" b="1">
                          <a:solidFill>
                            <a:srgbClr val="8C3177"/>
                          </a:solidFill>
                        </a:rPr>
                        <a:t>(13.5)</a:t>
                      </a:r>
                    </a:p>
                  </a:txBody>
                  <a:tcPr marL="34290" marR="3429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199842212"/>
                  </a:ext>
                </a:extLst>
              </a:tr>
              <a:tr h="160020">
                <a:tc vMerge="1">
                  <a:txBody>
                    <a:bodyPr/>
                    <a:lstStyle/>
                    <a:p>
                      <a:pPr algn="l"/>
                      <a:endParaRPr lang="en-US" sz="1050"/>
                    </a:p>
                  </a:txBody>
                  <a:tcPr marL="45720" marR="45720"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US" sz="1000">
                          <a:solidFill>
                            <a:srgbClr val="002557"/>
                          </a:solidFill>
                        </a:rPr>
                        <a:t>Other / Not Reported</a:t>
                      </a:r>
                    </a:p>
                  </a:txBody>
                  <a:tcPr marL="34290" marR="34290" marT="0" marB="3429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000" dirty="0">
                          <a:solidFill>
                            <a:srgbClr val="156168"/>
                          </a:solidFill>
                        </a:rPr>
                        <a:t>27 </a:t>
                      </a:r>
                      <a:r>
                        <a:rPr lang="en-US" sz="1000" b="1" dirty="0">
                          <a:solidFill>
                            <a:srgbClr val="156168"/>
                          </a:solidFill>
                        </a:rPr>
                        <a:t>(14.4)</a:t>
                      </a:r>
                    </a:p>
                  </a:txBody>
                  <a:tcPr marL="34290" marR="34290" marT="0" marB="3429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000">
                          <a:solidFill>
                            <a:srgbClr val="8C3177"/>
                          </a:solidFill>
                        </a:rPr>
                        <a:t>30 </a:t>
                      </a:r>
                      <a:r>
                        <a:rPr lang="en-US" sz="1000" b="1">
                          <a:solidFill>
                            <a:srgbClr val="8C3177"/>
                          </a:solidFill>
                        </a:rPr>
                        <a:t>(15.5)</a:t>
                      </a:r>
                    </a:p>
                  </a:txBody>
                  <a:tcPr marL="34290" marR="34290" marT="0" marB="3429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962412971"/>
                  </a:ext>
                </a:extLst>
              </a:tr>
              <a:tr h="194310">
                <a:tc>
                  <a:txBody>
                    <a:bodyPr/>
                    <a:lstStyle/>
                    <a:p>
                      <a:pPr marL="55563" indent="0" algn="l"/>
                      <a:r>
                        <a:rPr lang="en-US" sz="1000" b="1">
                          <a:solidFill>
                            <a:srgbClr val="002557"/>
                          </a:solidFill>
                        </a:rPr>
                        <a:t>Ethnicity</a:t>
                      </a:r>
                      <a:r>
                        <a:rPr lang="en-US" sz="1000">
                          <a:solidFill>
                            <a:srgbClr val="002557"/>
                          </a:solidFill>
                        </a:rPr>
                        <a:t>, n (%)</a:t>
                      </a:r>
                    </a:p>
                  </a:txBody>
                  <a:tcPr marL="34290" marR="34290" marT="34290" marB="34290"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a:solidFill>
                            <a:srgbClr val="002557"/>
                          </a:solidFill>
                        </a:rPr>
                        <a:t>Hispanic</a:t>
                      </a:r>
                    </a:p>
                  </a:txBody>
                  <a:tcPr marL="34290" marR="3429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solidFill>
                            <a:srgbClr val="156168"/>
                          </a:solidFill>
                        </a:rPr>
                        <a:t>16 </a:t>
                      </a:r>
                      <a:r>
                        <a:rPr lang="en-US" sz="1000" b="1" dirty="0">
                          <a:solidFill>
                            <a:srgbClr val="156168"/>
                          </a:solidFill>
                        </a:rPr>
                        <a:t>(8.5)</a:t>
                      </a:r>
                    </a:p>
                  </a:txBody>
                  <a:tcPr marL="34290" marR="3429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a:solidFill>
                            <a:srgbClr val="8C3177"/>
                          </a:solidFill>
                        </a:rPr>
                        <a:t>17 </a:t>
                      </a:r>
                      <a:r>
                        <a:rPr lang="en-US" sz="1000" b="1">
                          <a:solidFill>
                            <a:srgbClr val="8C3177"/>
                          </a:solidFill>
                        </a:rPr>
                        <a:t>(8.8)</a:t>
                      </a:r>
                    </a:p>
                  </a:txBody>
                  <a:tcPr marL="34290" marR="3429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2111193"/>
                  </a:ext>
                </a:extLst>
              </a:tr>
              <a:tr h="160020">
                <a:tc rowSpan="3">
                  <a:txBody>
                    <a:bodyPr/>
                    <a:lstStyle/>
                    <a:p>
                      <a:pPr marL="55563" indent="0" algn="l"/>
                      <a:r>
                        <a:rPr lang="en-US" sz="1000" b="1">
                          <a:solidFill>
                            <a:srgbClr val="002557"/>
                          </a:solidFill>
                        </a:rPr>
                        <a:t>Region</a:t>
                      </a:r>
                    </a:p>
                  </a:txBody>
                  <a:tcPr marL="34290" marR="34290" marT="34290" marB="34290"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a:r>
                        <a:rPr lang="en-US" sz="1000">
                          <a:solidFill>
                            <a:srgbClr val="002557"/>
                          </a:solidFill>
                        </a:rPr>
                        <a:t>North America</a:t>
                      </a:r>
                    </a:p>
                  </a:txBody>
                  <a:tcPr marL="34290" marR="34290" marT="3429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000">
                          <a:solidFill>
                            <a:srgbClr val="156168"/>
                          </a:solidFill>
                        </a:rPr>
                        <a:t>45 </a:t>
                      </a:r>
                      <a:r>
                        <a:rPr lang="en-US" sz="1000" b="1">
                          <a:solidFill>
                            <a:srgbClr val="156168"/>
                          </a:solidFill>
                        </a:rPr>
                        <a:t>(23.9)</a:t>
                      </a:r>
                    </a:p>
                  </a:txBody>
                  <a:tcPr marL="34290" marR="34290" marT="3429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000">
                          <a:solidFill>
                            <a:srgbClr val="8C3177"/>
                          </a:solidFill>
                        </a:rPr>
                        <a:t>45 </a:t>
                      </a:r>
                      <a:r>
                        <a:rPr lang="en-US" sz="1000" b="1">
                          <a:solidFill>
                            <a:srgbClr val="8C3177"/>
                          </a:solidFill>
                        </a:rPr>
                        <a:t>(23.3)</a:t>
                      </a:r>
                    </a:p>
                  </a:txBody>
                  <a:tcPr marL="34290" marR="34290" marT="3429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672157531"/>
                  </a:ext>
                </a:extLst>
              </a:tr>
              <a:tr h="125730">
                <a:tc vMerge="1">
                  <a:txBody>
                    <a:bodyPr/>
                    <a:lstStyle/>
                    <a:p>
                      <a:pPr algn="l"/>
                      <a:endParaRPr lang="en-US" sz="1050"/>
                    </a:p>
                  </a:txBody>
                  <a:tcPr marL="45720" marR="45720"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a:solidFill>
                            <a:srgbClr val="002557"/>
                          </a:solidFill>
                        </a:rPr>
                        <a:t>Europe</a:t>
                      </a:r>
                    </a:p>
                  </a:txBody>
                  <a:tcPr marL="34290" marR="3429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000">
                          <a:solidFill>
                            <a:srgbClr val="156168"/>
                          </a:solidFill>
                        </a:rPr>
                        <a:t>107 </a:t>
                      </a:r>
                      <a:r>
                        <a:rPr lang="en-US" sz="1000" b="1">
                          <a:solidFill>
                            <a:srgbClr val="156168"/>
                          </a:solidFill>
                        </a:rPr>
                        <a:t>(56.9)</a:t>
                      </a:r>
                    </a:p>
                  </a:txBody>
                  <a:tcPr marL="34290" marR="3429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000" dirty="0">
                          <a:solidFill>
                            <a:srgbClr val="8C3177"/>
                          </a:solidFill>
                        </a:rPr>
                        <a:t>109 </a:t>
                      </a:r>
                      <a:r>
                        <a:rPr lang="en-US" sz="1000" b="1" dirty="0">
                          <a:solidFill>
                            <a:srgbClr val="8C3177"/>
                          </a:solidFill>
                        </a:rPr>
                        <a:t>(56.5)</a:t>
                      </a:r>
                    </a:p>
                  </a:txBody>
                  <a:tcPr marL="34290" marR="3429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501498642"/>
                  </a:ext>
                </a:extLst>
              </a:tr>
              <a:tr h="160020">
                <a:tc vMerge="1">
                  <a:txBody>
                    <a:bodyPr/>
                    <a:lstStyle/>
                    <a:p>
                      <a:pPr algn="l"/>
                      <a:endParaRPr lang="en-US" sz="1050"/>
                    </a:p>
                  </a:txBody>
                  <a:tcPr marL="45720" marR="45720"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a:solidFill>
                            <a:srgbClr val="002557"/>
                          </a:solidFill>
                        </a:rPr>
                        <a:t>Korea, Australia, and Latin America</a:t>
                      </a:r>
                    </a:p>
                  </a:txBody>
                  <a:tcPr marL="34290" marR="34290" marT="0" marB="3429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000">
                          <a:solidFill>
                            <a:srgbClr val="156168"/>
                          </a:solidFill>
                        </a:rPr>
                        <a:t>36 </a:t>
                      </a:r>
                      <a:r>
                        <a:rPr lang="en-US" sz="1000" b="1">
                          <a:solidFill>
                            <a:srgbClr val="156168"/>
                          </a:solidFill>
                        </a:rPr>
                        <a:t>(19.1)</a:t>
                      </a:r>
                    </a:p>
                  </a:txBody>
                  <a:tcPr marL="34290" marR="34290" marT="0" marB="3429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000">
                          <a:solidFill>
                            <a:srgbClr val="8C3177"/>
                          </a:solidFill>
                        </a:rPr>
                        <a:t>39 </a:t>
                      </a:r>
                      <a:r>
                        <a:rPr lang="en-US" sz="1000" b="1">
                          <a:solidFill>
                            <a:srgbClr val="8C3177"/>
                          </a:solidFill>
                        </a:rPr>
                        <a:t>(20.2)</a:t>
                      </a:r>
                    </a:p>
                  </a:txBody>
                  <a:tcPr marL="34290" marR="34290" marT="0" marB="3429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561671934"/>
                  </a:ext>
                </a:extLst>
              </a:tr>
              <a:tr h="194310">
                <a:tc>
                  <a:txBody>
                    <a:bodyPr/>
                    <a:lstStyle/>
                    <a:p>
                      <a:pPr marL="55563" indent="0" algn="l"/>
                      <a:r>
                        <a:rPr lang="en-US" sz="1000" b="1">
                          <a:solidFill>
                            <a:srgbClr val="002557"/>
                          </a:solidFill>
                        </a:rPr>
                        <a:t>ECOG Performance Status</a:t>
                      </a:r>
                      <a:r>
                        <a:rPr lang="en-US" sz="1000">
                          <a:solidFill>
                            <a:srgbClr val="002557"/>
                          </a:solidFill>
                        </a:rPr>
                        <a:t>, n (%)</a:t>
                      </a:r>
                      <a:r>
                        <a:rPr lang="en-US" sz="1000" baseline="0">
                          <a:solidFill>
                            <a:srgbClr val="002557"/>
                          </a:solidFill>
                        </a:rPr>
                        <a:t>*</a:t>
                      </a:r>
                      <a:endParaRPr lang="en-US" sz="1000">
                        <a:solidFill>
                          <a:srgbClr val="002557"/>
                        </a:solidFill>
                      </a:endParaRPr>
                    </a:p>
                  </a:txBody>
                  <a:tcPr marL="34290" marR="34290" marT="34290" marB="34290"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a:solidFill>
                            <a:srgbClr val="002557"/>
                          </a:solidFill>
                        </a:rPr>
                        <a:t>1 or 2</a:t>
                      </a:r>
                    </a:p>
                  </a:txBody>
                  <a:tcPr marL="34290" marR="3429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a:solidFill>
                            <a:srgbClr val="156168"/>
                          </a:solidFill>
                        </a:rPr>
                        <a:t>53 </a:t>
                      </a:r>
                      <a:r>
                        <a:rPr lang="en-US" sz="1000" b="1">
                          <a:solidFill>
                            <a:srgbClr val="156168"/>
                          </a:solidFill>
                        </a:rPr>
                        <a:t>(28.2)</a:t>
                      </a:r>
                    </a:p>
                  </a:txBody>
                  <a:tcPr marL="34290" marR="3429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a:solidFill>
                            <a:srgbClr val="8C3177"/>
                          </a:solidFill>
                        </a:rPr>
                        <a:t>63 </a:t>
                      </a:r>
                      <a:r>
                        <a:rPr lang="en-US" sz="1000" b="1">
                          <a:solidFill>
                            <a:srgbClr val="8C3177"/>
                          </a:solidFill>
                        </a:rPr>
                        <a:t>(32.6)</a:t>
                      </a:r>
                    </a:p>
                  </a:txBody>
                  <a:tcPr marL="34290" marR="3429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9308058"/>
                  </a:ext>
                </a:extLst>
              </a:tr>
              <a:tr h="194310">
                <a:tc>
                  <a:txBody>
                    <a:bodyPr/>
                    <a:lstStyle/>
                    <a:p>
                      <a:pPr marL="55563" indent="0" algn="l"/>
                      <a:r>
                        <a:rPr lang="en-US" sz="1000" b="1">
                          <a:solidFill>
                            <a:srgbClr val="002557"/>
                          </a:solidFill>
                        </a:rPr>
                        <a:t>BRCA1/2 Mutation</a:t>
                      </a:r>
                      <a:r>
                        <a:rPr lang="en-US" sz="1000">
                          <a:solidFill>
                            <a:srgbClr val="002557"/>
                          </a:solidFill>
                        </a:rPr>
                        <a:t>, n (%)</a:t>
                      </a:r>
                    </a:p>
                  </a:txBody>
                  <a:tcPr marL="34290" marR="34290" marT="34290" marB="34290"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a:r>
                        <a:rPr lang="en-US" sz="1000">
                          <a:solidFill>
                            <a:srgbClr val="002557"/>
                          </a:solidFill>
                        </a:rPr>
                        <a:t>Yes</a:t>
                      </a:r>
                    </a:p>
                  </a:txBody>
                  <a:tcPr marL="34290" marR="34290" marT="3429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000">
                          <a:solidFill>
                            <a:srgbClr val="156168"/>
                          </a:solidFill>
                        </a:rPr>
                        <a:t>23 </a:t>
                      </a:r>
                      <a:r>
                        <a:rPr lang="en-US" sz="1000" b="1">
                          <a:solidFill>
                            <a:srgbClr val="156168"/>
                          </a:solidFill>
                        </a:rPr>
                        <a:t>(12.2)</a:t>
                      </a:r>
                    </a:p>
                  </a:txBody>
                  <a:tcPr marL="34290" marR="34290" marT="3429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000" dirty="0">
                          <a:solidFill>
                            <a:srgbClr val="8C3177"/>
                          </a:solidFill>
                        </a:rPr>
                        <a:t>24 </a:t>
                      </a:r>
                      <a:r>
                        <a:rPr lang="en-US" sz="1000" b="1" dirty="0">
                          <a:solidFill>
                            <a:srgbClr val="8C3177"/>
                          </a:solidFill>
                        </a:rPr>
                        <a:t>(12.4)</a:t>
                      </a:r>
                    </a:p>
                  </a:txBody>
                  <a:tcPr marL="34290" marR="34290" marT="3429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505321728"/>
                  </a:ext>
                </a:extLst>
              </a:tr>
              <a:tr h="160854">
                <a:tc rowSpan="3">
                  <a:txBody>
                    <a:bodyPr/>
                    <a:lstStyle/>
                    <a:p>
                      <a:pPr marL="55563" indent="0" algn="l"/>
                      <a:r>
                        <a:rPr lang="en-US" sz="1000" b="1">
                          <a:solidFill>
                            <a:srgbClr val="002557"/>
                          </a:solidFill>
                        </a:rPr>
                        <a:t>Prior Lines of Therapy</a:t>
                      </a:r>
                      <a:r>
                        <a:rPr lang="en-US" sz="1000">
                          <a:solidFill>
                            <a:srgbClr val="002557"/>
                          </a:solidFill>
                        </a:rPr>
                        <a:t>, n (%)</a:t>
                      </a:r>
                      <a:endParaRPr lang="en-US" sz="1000" baseline="30000">
                        <a:solidFill>
                          <a:srgbClr val="002557"/>
                        </a:solidFill>
                      </a:endParaRPr>
                    </a:p>
                  </a:txBody>
                  <a:tcPr marL="34290" marR="34290" marT="34290" marB="34290"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a:solidFill>
                            <a:srgbClr val="002557"/>
                          </a:solidFill>
                        </a:rPr>
                        <a:t>1</a:t>
                      </a:r>
                    </a:p>
                  </a:txBody>
                  <a:tcPr marL="34290" marR="34290" marT="3429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a:solidFill>
                            <a:srgbClr val="156168"/>
                          </a:solidFill>
                        </a:rPr>
                        <a:t>15 </a:t>
                      </a:r>
                      <a:r>
                        <a:rPr lang="en-US" sz="1000" b="1">
                          <a:solidFill>
                            <a:srgbClr val="156168"/>
                          </a:solidFill>
                        </a:rPr>
                        <a:t>(8.0)</a:t>
                      </a:r>
                    </a:p>
                  </a:txBody>
                  <a:tcPr marL="34290" marR="34290" marT="3429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a:solidFill>
                            <a:srgbClr val="8C3177"/>
                          </a:solidFill>
                        </a:rPr>
                        <a:t>18 </a:t>
                      </a:r>
                      <a:r>
                        <a:rPr lang="en-US" sz="1000" b="1">
                          <a:solidFill>
                            <a:srgbClr val="8C3177"/>
                          </a:solidFill>
                        </a:rPr>
                        <a:t>(9.3)</a:t>
                      </a:r>
                    </a:p>
                  </a:txBody>
                  <a:tcPr marL="34290" marR="34290" marT="3429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7532798"/>
                  </a:ext>
                </a:extLst>
              </a:tr>
              <a:tr h="125730">
                <a:tc vMerge="1">
                  <a:txBody>
                    <a:bodyPr/>
                    <a:lstStyle/>
                    <a:p>
                      <a:pPr algn="l"/>
                      <a:endParaRPr lang="en-US" sz="1050"/>
                    </a:p>
                  </a:txBody>
                  <a:tcPr marL="45720" marR="45720"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a:solidFill>
                            <a:srgbClr val="002557"/>
                          </a:solidFill>
                        </a:rPr>
                        <a:t>2</a:t>
                      </a:r>
                    </a:p>
                  </a:txBody>
                  <a:tcPr marL="34290" marR="3429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a:solidFill>
                            <a:srgbClr val="156168"/>
                          </a:solidFill>
                        </a:rPr>
                        <a:t>92 </a:t>
                      </a:r>
                      <a:r>
                        <a:rPr lang="en-US" sz="1000" b="1">
                          <a:solidFill>
                            <a:srgbClr val="156168"/>
                          </a:solidFill>
                        </a:rPr>
                        <a:t>(48.9)</a:t>
                      </a:r>
                    </a:p>
                  </a:txBody>
                  <a:tcPr marL="34290" marR="3429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a:solidFill>
                            <a:srgbClr val="8C3177"/>
                          </a:solidFill>
                        </a:rPr>
                        <a:t>89 </a:t>
                      </a:r>
                      <a:r>
                        <a:rPr lang="en-US" sz="1000" b="1">
                          <a:solidFill>
                            <a:srgbClr val="8C3177"/>
                          </a:solidFill>
                        </a:rPr>
                        <a:t>(46.1)</a:t>
                      </a:r>
                    </a:p>
                  </a:txBody>
                  <a:tcPr marL="34290" marR="3429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3750212"/>
                  </a:ext>
                </a:extLst>
              </a:tr>
              <a:tr h="160854">
                <a:tc vMerge="1">
                  <a:txBody>
                    <a:bodyPr/>
                    <a:lstStyle/>
                    <a:p>
                      <a:pPr algn="l"/>
                      <a:endParaRPr lang="en-US" sz="1050"/>
                    </a:p>
                  </a:txBody>
                  <a:tcPr marL="45720" marR="45720"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a:solidFill>
                            <a:srgbClr val="002557"/>
                          </a:solidFill>
                        </a:rPr>
                        <a:t>3</a:t>
                      </a:r>
                    </a:p>
                  </a:txBody>
                  <a:tcPr marL="34290" marR="34290" marT="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a:solidFill>
                            <a:srgbClr val="156168"/>
                          </a:solidFill>
                        </a:rPr>
                        <a:t>81 </a:t>
                      </a:r>
                      <a:r>
                        <a:rPr lang="en-US" sz="1000" b="1">
                          <a:solidFill>
                            <a:srgbClr val="156168"/>
                          </a:solidFill>
                        </a:rPr>
                        <a:t>(43.1)</a:t>
                      </a:r>
                    </a:p>
                  </a:txBody>
                  <a:tcPr marL="34290" marR="34290" marT="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a:solidFill>
                            <a:srgbClr val="8C3177"/>
                          </a:solidFill>
                        </a:rPr>
                        <a:t>86 </a:t>
                      </a:r>
                      <a:r>
                        <a:rPr lang="en-US" sz="1000" b="1">
                          <a:solidFill>
                            <a:srgbClr val="8C3177"/>
                          </a:solidFill>
                        </a:rPr>
                        <a:t>(44.6)</a:t>
                      </a:r>
                    </a:p>
                  </a:txBody>
                  <a:tcPr marL="34290" marR="34290" marT="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2118123"/>
                  </a:ext>
                </a:extLst>
              </a:tr>
              <a:tr h="229630">
                <a:tc>
                  <a:txBody>
                    <a:bodyPr/>
                    <a:lstStyle/>
                    <a:p>
                      <a:pPr marL="55563" indent="0" algn="l"/>
                      <a:r>
                        <a:rPr lang="en-US" sz="1000" b="1">
                          <a:solidFill>
                            <a:srgbClr val="002557"/>
                          </a:solidFill>
                        </a:rPr>
                        <a:t>Primary Platinum Refractory</a:t>
                      </a:r>
                      <a:r>
                        <a:rPr lang="en-US" sz="1000">
                          <a:solidFill>
                            <a:srgbClr val="002557"/>
                          </a:solidFill>
                        </a:rPr>
                        <a:t>, n (%)</a:t>
                      </a:r>
                      <a:r>
                        <a:rPr lang="en-US" sz="1000" baseline="30000">
                          <a:solidFill>
                            <a:srgbClr val="002557"/>
                          </a:solidFill>
                        </a:rPr>
                        <a:t>†</a:t>
                      </a:r>
                      <a:endParaRPr lang="en-US" sz="1000" baseline="0">
                        <a:solidFill>
                          <a:srgbClr val="002557"/>
                        </a:solidFill>
                      </a:endParaRPr>
                    </a:p>
                  </a:txBody>
                  <a:tcPr marL="34290" marR="34290" marT="34290" marB="34290"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a:r>
                        <a:rPr lang="en-US" sz="1000">
                          <a:solidFill>
                            <a:srgbClr val="002557"/>
                          </a:solidFill>
                        </a:rPr>
                        <a:t>Yes</a:t>
                      </a:r>
                    </a:p>
                  </a:txBody>
                  <a:tcPr marL="34290" marR="3429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000">
                          <a:solidFill>
                            <a:srgbClr val="156168"/>
                          </a:solidFill>
                        </a:rPr>
                        <a:t>13 </a:t>
                      </a:r>
                      <a:r>
                        <a:rPr lang="en-US" sz="1000" b="1">
                          <a:solidFill>
                            <a:srgbClr val="156168"/>
                          </a:solidFill>
                        </a:rPr>
                        <a:t>(6.9)</a:t>
                      </a:r>
                    </a:p>
                  </a:txBody>
                  <a:tcPr marL="34290" marR="3429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000" dirty="0">
                          <a:solidFill>
                            <a:srgbClr val="8C3177"/>
                          </a:solidFill>
                        </a:rPr>
                        <a:t>13 </a:t>
                      </a:r>
                      <a:r>
                        <a:rPr lang="en-US" sz="1000" b="1" dirty="0">
                          <a:solidFill>
                            <a:srgbClr val="8C3177"/>
                          </a:solidFill>
                        </a:rPr>
                        <a:t>(6.7)</a:t>
                      </a:r>
                    </a:p>
                  </a:txBody>
                  <a:tcPr marL="34290" marR="3429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96961807"/>
                  </a:ext>
                </a:extLst>
              </a:tr>
              <a:tr h="320040">
                <a:tc>
                  <a:txBody>
                    <a:bodyPr/>
                    <a:lstStyle/>
                    <a:p>
                      <a:pPr marL="55563" indent="0" algn="l"/>
                      <a:r>
                        <a:rPr lang="en-US" sz="1000" b="1">
                          <a:solidFill>
                            <a:srgbClr val="002557"/>
                          </a:solidFill>
                        </a:rPr>
                        <a:t>Prior Lines of Therapy in the Platinum-resistant Setting</a:t>
                      </a:r>
                      <a:r>
                        <a:rPr lang="en-US" sz="1000" b="0">
                          <a:solidFill>
                            <a:srgbClr val="002557"/>
                          </a:solidFill>
                        </a:rPr>
                        <a:t>, n (%)</a:t>
                      </a:r>
                      <a:endParaRPr lang="en-US" sz="1000">
                        <a:solidFill>
                          <a:srgbClr val="002557"/>
                        </a:solidFill>
                      </a:endParaRPr>
                    </a:p>
                  </a:txBody>
                  <a:tcPr marL="34290" marR="34290" marT="34290" marB="34290"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a:solidFill>
                            <a:srgbClr val="002557"/>
                          </a:solidFill>
                        </a:rPr>
                        <a:t>≥1</a:t>
                      </a:r>
                    </a:p>
                  </a:txBody>
                  <a:tcPr marL="34290" marR="3429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a:solidFill>
                            <a:srgbClr val="156168"/>
                          </a:solidFill>
                        </a:rPr>
                        <a:t>67 </a:t>
                      </a:r>
                      <a:r>
                        <a:rPr lang="en-US" sz="1000" b="1">
                          <a:solidFill>
                            <a:srgbClr val="156168"/>
                          </a:solidFill>
                        </a:rPr>
                        <a:t>(35.6)</a:t>
                      </a:r>
                    </a:p>
                  </a:txBody>
                  <a:tcPr marL="34290" marR="3429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solidFill>
                            <a:srgbClr val="8C3177"/>
                          </a:solidFill>
                        </a:rPr>
                        <a:t>82 </a:t>
                      </a:r>
                      <a:r>
                        <a:rPr lang="en-US" sz="1000" b="1" dirty="0">
                          <a:solidFill>
                            <a:srgbClr val="8C3177"/>
                          </a:solidFill>
                        </a:rPr>
                        <a:t>(42.5)</a:t>
                      </a:r>
                    </a:p>
                  </a:txBody>
                  <a:tcPr marL="34290" marR="3429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08797066"/>
                  </a:ext>
                </a:extLst>
              </a:tr>
              <a:tr h="320040">
                <a:tc>
                  <a:txBody>
                    <a:bodyPr/>
                    <a:lstStyle/>
                    <a:p>
                      <a:pPr marL="55563" indent="0" algn="l"/>
                      <a:r>
                        <a:rPr lang="en-US" sz="1000" b="1">
                          <a:solidFill>
                            <a:srgbClr val="002557"/>
                          </a:solidFill>
                        </a:rPr>
                        <a:t>Prior Taxane in the Platinum-resistant Setting</a:t>
                      </a:r>
                      <a:r>
                        <a:rPr lang="en-US" sz="1000" b="0">
                          <a:solidFill>
                            <a:srgbClr val="002557"/>
                          </a:solidFill>
                        </a:rPr>
                        <a:t>, n (%)</a:t>
                      </a:r>
                      <a:endParaRPr lang="en-US" sz="1000">
                        <a:solidFill>
                          <a:srgbClr val="002557"/>
                        </a:solidFill>
                      </a:endParaRPr>
                    </a:p>
                  </a:txBody>
                  <a:tcPr marL="34290" marR="34290" marT="34290" marB="34290"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a:solidFill>
                            <a:srgbClr val="002557"/>
                          </a:solidFill>
                        </a:rPr>
                        <a:t>Yes</a:t>
                      </a:r>
                    </a:p>
                  </a:txBody>
                  <a:tcPr marL="34290" marR="3429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000">
                          <a:solidFill>
                            <a:srgbClr val="156168"/>
                          </a:solidFill>
                        </a:rPr>
                        <a:t>8 </a:t>
                      </a:r>
                      <a:r>
                        <a:rPr lang="en-US" sz="1000" b="1">
                          <a:solidFill>
                            <a:srgbClr val="156168"/>
                          </a:solidFill>
                        </a:rPr>
                        <a:t>(4.3)</a:t>
                      </a:r>
                    </a:p>
                  </a:txBody>
                  <a:tcPr marL="34290" marR="3429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000" dirty="0">
                          <a:solidFill>
                            <a:srgbClr val="8C3177"/>
                          </a:solidFill>
                        </a:rPr>
                        <a:t>7 </a:t>
                      </a:r>
                      <a:r>
                        <a:rPr lang="en-US" sz="1000" b="1" dirty="0">
                          <a:solidFill>
                            <a:srgbClr val="8C3177"/>
                          </a:solidFill>
                        </a:rPr>
                        <a:t>(3.6)</a:t>
                      </a:r>
                    </a:p>
                  </a:txBody>
                  <a:tcPr marL="34290" marR="3429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846535541"/>
                  </a:ext>
                </a:extLst>
              </a:tr>
              <a:tr h="160020">
                <a:tc rowSpan="4">
                  <a:txBody>
                    <a:bodyPr/>
                    <a:lstStyle/>
                    <a:p>
                      <a:pPr marL="55563" indent="0" algn="l"/>
                      <a:r>
                        <a:rPr lang="en-US" sz="1000" b="1">
                          <a:solidFill>
                            <a:srgbClr val="002557"/>
                          </a:solidFill>
                        </a:rPr>
                        <a:t>Prior Therapies</a:t>
                      </a:r>
                      <a:r>
                        <a:rPr lang="en-US" sz="1000">
                          <a:solidFill>
                            <a:srgbClr val="002557"/>
                          </a:solidFill>
                        </a:rPr>
                        <a:t>, n (%)</a:t>
                      </a:r>
                    </a:p>
                  </a:txBody>
                  <a:tcPr marL="34290" marR="34290" marT="34290" marB="34290"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a:solidFill>
                            <a:srgbClr val="002557"/>
                          </a:solidFill>
                        </a:rPr>
                        <a:t>Bevacizumab</a:t>
                      </a:r>
                    </a:p>
                  </a:txBody>
                  <a:tcPr marL="34290" marR="34290" marT="3429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a:solidFill>
                            <a:srgbClr val="156168"/>
                          </a:solidFill>
                        </a:rPr>
                        <a:t>188 </a:t>
                      </a:r>
                      <a:r>
                        <a:rPr lang="en-US" sz="1000" b="1">
                          <a:solidFill>
                            <a:srgbClr val="156168"/>
                          </a:solidFill>
                        </a:rPr>
                        <a:t>(100)</a:t>
                      </a:r>
                    </a:p>
                  </a:txBody>
                  <a:tcPr marL="34290" marR="34290" marT="3429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dirty="0">
                          <a:solidFill>
                            <a:srgbClr val="8C3177"/>
                          </a:solidFill>
                        </a:rPr>
                        <a:t>193 </a:t>
                      </a:r>
                      <a:r>
                        <a:rPr lang="en-US" sz="1000" b="1" dirty="0">
                          <a:solidFill>
                            <a:srgbClr val="8C3177"/>
                          </a:solidFill>
                        </a:rPr>
                        <a:t>(100)</a:t>
                      </a:r>
                    </a:p>
                  </a:txBody>
                  <a:tcPr marL="34290" marR="34290" marT="3429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1625258"/>
                  </a:ext>
                </a:extLst>
              </a:tr>
              <a:tr h="125730">
                <a:tc vMerge="1">
                  <a:txBody>
                    <a:bodyPr/>
                    <a:lstStyle/>
                    <a:p>
                      <a:pPr marL="55563" indent="0" algn="l"/>
                      <a:endParaRPr lang="en-US" sz="1050"/>
                    </a:p>
                  </a:txBody>
                  <a:tcPr marL="45720" marR="45720"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err="1">
                          <a:solidFill>
                            <a:srgbClr val="002557"/>
                          </a:solidFill>
                        </a:rPr>
                        <a:t>Taxanes</a:t>
                      </a:r>
                      <a:endParaRPr lang="en-US" sz="1000" dirty="0">
                        <a:solidFill>
                          <a:srgbClr val="002557"/>
                        </a:solidFill>
                      </a:endParaRPr>
                    </a:p>
                  </a:txBody>
                  <a:tcPr marL="34290" marR="3429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a:solidFill>
                            <a:srgbClr val="156168"/>
                          </a:solidFill>
                        </a:rPr>
                        <a:t>187 </a:t>
                      </a:r>
                      <a:r>
                        <a:rPr lang="en-US" sz="1000" b="1">
                          <a:solidFill>
                            <a:srgbClr val="156168"/>
                          </a:solidFill>
                        </a:rPr>
                        <a:t>(99.5)</a:t>
                      </a:r>
                    </a:p>
                  </a:txBody>
                  <a:tcPr marL="34290" marR="3429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a:solidFill>
                            <a:srgbClr val="8C3177"/>
                          </a:solidFill>
                        </a:rPr>
                        <a:t>192 </a:t>
                      </a:r>
                      <a:r>
                        <a:rPr lang="en-US" sz="1000" b="1">
                          <a:solidFill>
                            <a:srgbClr val="8C3177"/>
                          </a:solidFill>
                        </a:rPr>
                        <a:t>(99.5)</a:t>
                      </a:r>
                    </a:p>
                  </a:txBody>
                  <a:tcPr marL="34290" marR="3429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21453593"/>
                  </a:ext>
                </a:extLst>
              </a:tr>
              <a:tr h="12573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a:solidFill>
                            <a:srgbClr val="002557"/>
                          </a:solidFill>
                        </a:rPr>
                        <a:t>Pegylated Liposomal Doxorubicin</a:t>
                      </a:r>
                    </a:p>
                  </a:txBody>
                  <a:tcPr marL="34290" marR="3429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a:solidFill>
                            <a:srgbClr val="156168"/>
                          </a:solidFill>
                        </a:rPr>
                        <a:t>121 </a:t>
                      </a:r>
                      <a:r>
                        <a:rPr lang="en-US" sz="1000" b="1">
                          <a:solidFill>
                            <a:srgbClr val="156168"/>
                          </a:solidFill>
                        </a:rPr>
                        <a:t>(64.4)</a:t>
                      </a:r>
                    </a:p>
                  </a:txBody>
                  <a:tcPr marL="34290" marR="3429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dirty="0">
                          <a:solidFill>
                            <a:srgbClr val="8C3177"/>
                          </a:solidFill>
                        </a:rPr>
                        <a:t>125 </a:t>
                      </a:r>
                      <a:r>
                        <a:rPr lang="en-US" sz="1000" b="1" dirty="0">
                          <a:solidFill>
                            <a:srgbClr val="8C3177"/>
                          </a:solidFill>
                        </a:rPr>
                        <a:t>(64.8)</a:t>
                      </a:r>
                    </a:p>
                  </a:txBody>
                  <a:tcPr marL="34290" marR="3429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94136447"/>
                  </a:ext>
                </a:extLst>
              </a:tr>
              <a:tr h="125730">
                <a:tc vMerge="1">
                  <a:txBody>
                    <a:bodyPr/>
                    <a:lstStyle/>
                    <a:p>
                      <a:pPr marL="55563" indent="0" algn="l"/>
                      <a:endParaRPr lang="en-US" sz="1050"/>
                    </a:p>
                  </a:txBody>
                  <a:tcPr marL="45720" marR="45720"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a:solidFill>
                            <a:srgbClr val="002557"/>
                          </a:solidFill>
                        </a:rPr>
                        <a:t>PARP Inhibitor</a:t>
                      </a:r>
                    </a:p>
                  </a:txBody>
                  <a:tcPr marL="34290" marR="3429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a:solidFill>
                            <a:srgbClr val="156168"/>
                          </a:solidFill>
                        </a:rPr>
                        <a:t>114 </a:t>
                      </a:r>
                      <a:r>
                        <a:rPr lang="en-US" sz="1000" b="1">
                          <a:solidFill>
                            <a:srgbClr val="156168"/>
                          </a:solidFill>
                        </a:rPr>
                        <a:t>(60.6)</a:t>
                      </a:r>
                    </a:p>
                  </a:txBody>
                  <a:tcPr marL="34290" marR="3429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dirty="0">
                          <a:solidFill>
                            <a:srgbClr val="8C3177"/>
                          </a:solidFill>
                        </a:rPr>
                        <a:t>120 </a:t>
                      </a:r>
                      <a:r>
                        <a:rPr lang="en-US" sz="1000" b="1" dirty="0">
                          <a:solidFill>
                            <a:srgbClr val="8C3177"/>
                          </a:solidFill>
                        </a:rPr>
                        <a:t>(62.2)</a:t>
                      </a:r>
                    </a:p>
                  </a:txBody>
                  <a:tcPr marL="34290" marR="3429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93620709"/>
                  </a:ext>
                </a:extLst>
              </a:tr>
            </a:tbl>
          </a:graphicData>
        </a:graphic>
      </p:graphicFrame>
      <p:sp>
        <p:nvSpPr>
          <p:cNvPr id="3" name="Rectangle 2">
            <a:extLst>
              <a:ext uri="{FF2B5EF4-FFF2-40B4-BE49-F238E27FC236}">
                <a16:creationId xmlns:a16="http://schemas.microsoft.com/office/drawing/2014/main" id="{C742A6D9-938A-16DF-D36E-41B9306FB4C8}"/>
              </a:ext>
            </a:extLst>
          </p:cNvPr>
          <p:cNvSpPr/>
          <p:nvPr/>
        </p:nvSpPr>
        <p:spPr>
          <a:xfrm>
            <a:off x="1434558" y="3766952"/>
            <a:ext cx="9322882" cy="211015"/>
          </a:xfrm>
          <a:prstGeom prst="rect">
            <a:avLst/>
          </a:prstGeom>
          <a:noFill/>
          <a:ln w="28575">
            <a:solidFill>
              <a:srgbClr val="8C3177"/>
            </a:solidFill>
          </a:ln>
        </p:spPr>
        <p:style>
          <a:lnRef idx="2">
            <a:schemeClr val="accent1">
              <a:shade val="15000"/>
            </a:schemeClr>
          </a:lnRef>
          <a:fillRef idx="1">
            <a:schemeClr val="accent1"/>
          </a:fillRef>
          <a:effectRef idx="0">
            <a:schemeClr val="accent1"/>
          </a:effectRef>
          <a:fontRef idx="minor">
            <a:schemeClr val="lt1"/>
          </a:fontRef>
        </p:style>
        <p:txBody>
          <a:bodyPr tIns="68580" rtlCol="0" anchor="t"/>
          <a:lstStyle/>
          <a:p>
            <a:pPr marL="128588" marR="0" lvl="0" indent="-128588" algn="l" defTabSz="914400" rtl="0" eaLnBrk="1" fontAlgn="base" latinLnBrk="0" hangingPunct="1">
              <a:lnSpc>
                <a:spcPct val="100000"/>
              </a:lnSpc>
              <a:spcBef>
                <a:spcPct val="0"/>
              </a:spcBef>
              <a:spcAft>
                <a:spcPct val="0"/>
              </a:spcAft>
              <a:buClr>
                <a:srgbClr val="000000">
                  <a:lumMod val="75000"/>
                  <a:lumOff val="25000"/>
                </a:srgbClr>
              </a:buClr>
              <a:buSzTx/>
              <a:buFont typeface="Lato" panose="020F0502020204030203" pitchFamily="34" charset="0"/>
              <a:buChar char="+"/>
              <a:tabLst/>
              <a:defRPr/>
            </a:pPr>
            <a:endParaRPr kumimoji="0" lang="en-US" sz="1200" b="0" i="0" u="none" strike="noStrike" kern="1200" cap="none" spc="0" normalizeH="0" baseline="0" noProof="0">
              <a:ln>
                <a:noFill/>
              </a:ln>
              <a:solidFill>
                <a:srgbClr val="000000">
                  <a:lumMod val="85000"/>
                  <a:lumOff val="15000"/>
                </a:srgb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9" name="Rectangle 8">
            <a:extLst>
              <a:ext uri="{FF2B5EF4-FFF2-40B4-BE49-F238E27FC236}">
                <a16:creationId xmlns:a16="http://schemas.microsoft.com/office/drawing/2014/main" id="{AAE00891-2338-50CF-3768-257D554938A6}"/>
              </a:ext>
            </a:extLst>
          </p:cNvPr>
          <p:cNvSpPr/>
          <p:nvPr/>
        </p:nvSpPr>
        <p:spPr>
          <a:xfrm>
            <a:off x="1434557" y="4723633"/>
            <a:ext cx="9322881" cy="774241"/>
          </a:xfrm>
          <a:prstGeom prst="rect">
            <a:avLst/>
          </a:prstGeom>
          <a:noFill/>
          <a:ln w="28575">
            <a:solidFill>
              <a:srgbClr val="8C3177"/>
            </a:solidFill>
          </a:ln>
        </p:spPr>
        <p:style>
          <a:lnRef idx="2">
            <a:schemeClr val="accent1">
              <a:shade val="15000"/>
            </a:schemeClr>
          </a:lnRef>
          <a:fillRef idx="1">
            <a:schemeClr val="accent1"/>
          </a:fillRef>
          <a:effectRef idx="0">
            <a:schemeClr val="accent1"/>
          </a:effectRef>
          <a:fontRef idx="minor">
            <a:schemeClr val="lt1"/>
          </a:fontRef>
        </p:style>
        <p:txBody>
          <a:bodyPr tIns="68580" rtlCol="0" anchor="t"/>
          <a:lstStyle/>
          <a:p>
            <a:pPr marL="128588" marR="0" lvl="0" indent="-128588" algn="l" defTabSz="914400" rtl="0" eaLnBrk="1" fontAlgn="base" latinLnBrk="0" hangingPunct="1">
              <a:lnSpc>
                <a:spcPct val="100000"/>
              </a:lnSpc>
              <a:spcBef>
                <a:spcPct val="0"/>
              </a:spcBef>
              <a:spcAft>
                <a:spcPct val="0"/>
              </a:spcAft>
              <a:buClr>
                <a:srgbClr val="000000">
                  <a:lumMod val="75000"/>
                  <a:lumOff val="25000"/>
                </a:srgbClr>
              </a:buClr>
              <a:buSzTx/>
              <a:buFont typeface="Lato" panose="020F0502020204030203" pitchFamily="34" charset="0"/>
              <a:buChar char="+"/>
              <a:tabLst/>
              <a:defRPr/>
            </a:pPr>
            <a:endParaRPr kumimoji="0" lang="en-US" sz="1200" b="0" i="0" u="none" strike="noStrike" kern="1200" cap="none" spc="0" normalizeH="0" baseline="0" noProof="0">
              <a:ln>
                <a:noFill/>
              </a:ln>
              <a:solidFill>
                <a:srgbClr val="000000">
                  <a:lumMod val="85000"/>
                  <a:lumOff val="15000"/>
                </a:srgb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0" name="TextBox 9">
            <a:extLst>
              <a:ext uri="{FF2B5EF4-FFF2-40B4-BE49-F238E27FC236}">
                <a16:creationId xmlns:a16="http://schemas.microsoft.com/office/drawing/2014/main" id="{C6329451-3C4F-7C72-7016-E8051E1BF1F5}"/>
              </a:ext>
            </a:extLst>
          </p:cNvPr>
          <p:cNvSpPr txBox="1"/>
          <p:nvPr/>
        </p:nvSpPr>
        <p:spPr>
          <a:xfrm>
            <a:off x="8356064" y="6349940"/>
            <a:ext cx="2114930" cy="246221"/>
          </a:xfrm>
          <a:prstGeom prst="rect">
            <a:avLst/>
          </a:prstGeom>
          <a:noFill/>
        </p:spPr>
        <p:txBody>
          <a:bodyPr wrap="square">
            <a:spAutoFit/>
          </a:bodyPr>
          <a:lstStyle/>
          <a:p>
            <a:pPr marL="0" marR="0" lvl="0" indent="0" algn="r" defTabSz="685800" rtl="0" eaLnBrk="1" fontAlgn="auto" latinLnBrk="0" hangingPunct="1">
              <a:lnSpc>
                <a:spcPct val="100000"/>
              </a:lnSpc>
              <a:spcBef>
                <a:spcPts val="0"/>
              </a:spcBef>
              <a:spcAft>
                <a:spcPts val="0"/>
              </a:spcAft>
              <a:buClr>
                <a:srgbClr val="000000"/>
              </a:buClr>
              <a:buSzTx/>
              <a:buFontTx/>
              <a:buNone/>
              <a:tabLst/>
              <a:defRPr/>
            </a:pPr>
            <a:r>
              <a:rPr kumimoji="0" lang="en-US" sz="1000" b="0" i="0" u="none" strike="noStrike" kern="0" cap="none" spc="0" normalizeH="0" baseline="0" noProof="0" dirty="0">
                <a:ln>
                  <a:noFill/>
                </a:ln>
                <a:solidFill>
                  <a:srgbClr val="002557"/>
                </a:solidFill>
                <a:effectLst/>
                <a:uLnTx/>
                <a:uFillTx/>
                <a:latin typeface="Arial"/>
                <a:ea typeface="+mn-ea"/>
                <a:cs typeface="Arial"/>
                <a:sym typeface="Arial"/>
              </a:rPr>
              <a:t>Data cutoff: Feb 24, 2025</a:t>
            </a:r>
          </a:p>
        </p:txBody>
      </p:sp>
      <p:sp>
        <p:nvSpPr>
          <p:cNvPr id="11" name="Text Placeholder 4">
            <a:extLst>
              <a:ext uri="{FF2B5EF4-FFF2-40B4-BE49-F238E27FC236}">
                <a16:creationId xmlns:a16="http://schemas.microsoft.com/office/drawing/2014/main" id="{17D69C9F-241D-482B-5C55-C2753691F956}"/>
              </a:ext>
            </a:extLst>
          </p:cNvPr>
          <p:cNvSpPr txBox="1">
            <a:spLocks/>
          </p:cNvSpPr>
          <p:nvPr/>
        </p:nvSpPr>
        <p:spPr>
          <a:xfrm>
            <a:off x="1434557" y="6002952"/>
            <a:ext cx="7223760" cy="207749"/>
          </a:xfrm>
          <a:prstGeom prst="rect">
            <a:avLst/>
          </a:prstGeom>
        </p:spPr>
        <p:txBody>
          <a:bodyPr vert="horz" lIns="68580" tIns="34290" rIns="68580" bIns="34290" rtlCol="0" anchor="b">
            <a:noAutofit/>
          </a:bodyPr>
          <a:lstStyle>
            <a:defPPr marR="0" lvl="0" algn="l" rtl="0">
              <a:lnSpc>
                <a:spcPct val="100000"/>
              </a:lnSpc>
              <a:spcBef>
                <a:spcPts val="0"/>
              </a:spcBef>
              <a:spcAft>
                <a:spcPts val="0"/>
              </a:spcAft>
            </a:defPPr>
            <a:lvl1pPr marL="0" marR="0" lvl="0" indent="0" algn="l" rtl="0" eaLnBrk="1" hangingPunct="1">
              <a:lnSpc>
                <a:spcPct val="100000"/>
              </a:lnSpc>
              <a:spcBef>
                <a:spcPts val="0"/>
              </a:spcBef>
              <a:spcAft>
                <a:spcPts val="0"/>
              </a:spcAft>
              <a:buClrTx/>
              <a:buSzPct val="120000"/>
              <a:buFont typeface="Arial" panose="020B0604020202020204" pitchFamily="34" charset="0"/>
              <a:buNone/>
              <a:defRPr lang="en-US" sz="700" b="0" i="0" u="none" strike="noStrike" cap="none" dirty="0" smtClean="0">
                <a:solidFill>
                  <a:srgbClr val="888888"/>
                </a:solidFill>
                <a:latin typeface="Lato"/>
                <a:ea typeface="Lato"/>
                <a:cs typeface="Lato"/>
                <a:sym typeface="Lato"/>
              </a:defRPr>
            </a:lvl1pPr>
            <a:lvl2pPr marL="227013" marR="0" lvl="1" indent="0" algn="l" rtl="0" eaLnBrk="1" hangingPunct="1">
              <a:lnSpc>
                <a:spcPct val="100000"/>
              </a:lnSpc>
              <a:spcBef>
                <a:spcPts val="0"/>
              </a:spcBef>
              <a:spcAft>
                <a:spcPts val="0"/>
              </a:spcAft>
              <a:buClrTx/>
              <a:buSzPct val="100000"/>
              <a:buFontTx/>
              <a:buNone/>
              <a:defRPr sz="800" b="0" i="0" u="none" strike="noStrike" cap="none">
                <a:solidFill>
                  <a:srgbClr val="000000"/>
                </a:solidFill>
                <a:latin typeface="+mn-lt"/>
                <a:ea typeface="Arial"/>
                <a:cs typeface="Arial"/>
                <a:sym typeface="Arial"/>
              </a:defRPr>
            </a:lvl2pPr>
            <a:lvl3pPr marL="461962" marR="0" lvl="2" indent="0" algn="l" rtl="0" eaLnBrk="1" hangingPunct="1">
              <a:lnSpc>
                <a:spcPct val="100000"/>
              </a:lnSpc>
              <a:spcBef>
                <a:spcPts val="0"/>
              </a:spcBef>
              <a:spcAft>
                <a:spcPts val="0"/>
              </a:spcAft>
              <a:buClrTx/>
              <a:buFontTx/>
              <a:buNone/>
              <a:defRPr sz="800" b="0" i="0" u="none" strike="noStrike" cap="none">
                <a:solidFill>
                  <a:srgbClr val="000000"/>
                </a:solidFill>
                <a:latin typeface="+mn-lt"/>
                <a:ea typeface="Arial"/>
                <a:cs typeface="Arial"/>
                <a:sym typeface="Arial"/>
              </a:defRPr>
            </a:lvl3pPr>
            <a:lvl4pPr marL="461962" marR="0" lvl="3" indent="0" algn="l" rtl="0" eaLnBrk="1" hangingPunct="1">
              <a:lnSpc>
                <a:spcPct val="100000"/>
              </a:lnSpc>
              <a:spcBef>
                <a:spcPts val="0"/>
              </a:spcBef>
              <a:spcAft>
                <a:spcPts val="0"/>
              </a:spcAft>
              <a:buClrTx/>
              <a:buFont typeface="Wingdings" panose="05000000000000000000" pitchFamily="2" charset="2"/>
              <a:buNone/>
              <a:defRPr sz="800" b="0" i="0" u="none" strike="noStrike" cap="none">
                <a:solidFill>
                  <a:srgbClr val="000000"/>
                </a:solidFill>
                <a:latin typeface="+mn-lt"/>
                <a:ea typeface="Arial"/>
                <a:cs typeface="Arial"/>
                <a:sym typeface="Arial"/>
              </a:defRPr>
            </a:lvl4pPr>
            <a:lvl5pPr marL="461962" marR="0" lvl="4" indent="0" algn="l" rtl="0" eaLnBrk="1" hangingPunct="1">
              <a:lnSpc>
                <a:spcPct val="100000"/>
              </a:lnSpc>
              <a:spcBef>
                <a:spcPts val="0"/>
              </a:spcBef>
              <a:spcAft>
                <a:spcPts val="0"/>
              </a:spcAft>
              <a:buClrTx/>
              <a:buFont typeface="Wingdings" panose="05000000000000000000" pitchFamily="2" charset="2"/>
              <a:buNone/>
              <a:defRPr sz="800" b="0" i="0" u="none" strike="noStrike" cap="none">
                <a:solidFill>
                  <a:srgbClr val="000000"/>
                </a:solidFill>
                <a:latin typeface="+mn-lt"/>
                <a:ea typeface="Arial"/>
                <a:cs typeface="Arial"/>
                <a:sym typeface="Arial"/>
              </a:defRPr>
            </a:lvl5pPr>
            <a:lvl6pPr marL="342900" marR="0" lvl="5" indent="-342900" algn="l" rtl="0" eaLnBrk="1" hangingPunct="1">
              <a:lnSpc>
                <a:spcPct val="100000"/>
              </a:lnSpc>
              <a:spcBef>
                <a:spcPts val="0"/>
              </a:spcBef>
              <a:spcAft>
                <a:spcPts val="0"/>
              </a:spcAft>
              <a:buClr>
                <a:schemeClr val="tx1">
                  <a:lumMod val="50000"/>
                  <a:lumOff val="50000"/>
                </a:schemeClr>
              </a:buClr>
              <a:buFont typeface="Arial" panose="020B0604020202020204" pitchFamily="34" charset="0"/>
              <a:buChar char="•"/>
              <a:defRPr sz="1400" b="0" i="0" u="none" strike="noStrike" cap="none">
                <a:solidFill>
                  <a:srgbClr val="000000"/>
                </a:solidFill>
                <a:latin typeface="+mn-lt"/>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225"/>
              </a:spcAft>
              <a:buClrTx/>
              <a:buSzPct val="120000"/>
              <a:buFont typeface="Arial" panose="020B0604020202020204" pitchFamily="34" charset="0"/>
              <a:buNone/>
              <a:tabLst/>
              <a:defRPr/>
            </a:pPr>
            <a:r>
              <a:rPr kumimoji="0" lang="en-US" sz="1000" b="0" i="0" u="none" strike="noStrike" kern="0" cap="none" spc="0" normalizeH="0" baseline="0" noProof="0" dirty="0">
                <a:ln>
                  <a:noFill/>
                </a:ln>
                <a:solidFill>
                  <a:srgbClr val="002557"/>
                </a:solidFill>
                <a:effectLst/>
                <a:uLnTx/>
                <a:uFillTx/>
                <a:latin typeface="Arial"/>
                <a:ea typeface="Lato"/>
                <a:cs typeface="Lato"/>
                <a:sym typeface="Lato"/>
              </a:rPr>
              <a:t>*In the nab-paclitaxel monotherapy arm, 1 patient had an ECOG performance status of 2. </a:t>
            </a:r>
            <a:r>
              <a:rPr kumimoji="0" lang="en-US" sz="1000" b="0" i="0" u="none" strike="noStrike" kern="0" cap="none" spc="0" normalizeH="0" baseline="30000" noProof="0" dirty="0">
                <a:ln>
                  <a:noFill/>
                </a:ln>
                <a:solidFill>
                  <a:srgbClr val="002557"/>
                </a:solidFill>
                <a:effectLst/>
                <a:uLnTx/>
                <a:uFillTx/>
                <a:latin typeface="Arial"/>
                <a:ea typeface="Lato"/>
                <a:cs typeface="Lato"/>
                <a:sym typeface="Lato"/>
              </a:rPr>
              <a:t>†</a:t>
            </a:r>
            <a:r>
              <a:rPr kumimoji="0" lang="en-US" sz="1000" b="0" i="0" u="none" strike="noStrike" kern="0" cap="none" spc="0" normalizeH="0" baseline="0" noProof="0" dirty="0">
                <a:ln>
                  <a:noFill/>
                </a:ln>
                <a:solidFill>
                  <a:srgbClr val="002557"/>
                </a:solidFill>
                <a:effectLst/>
                <a:uLnTx/>
                <a:uFillTx/>
                <a:latin typeface="Arial"/>
                <a:ea typeface="Lato"/>
                <a:cs typeface="Lato"/>
                <a:sym typeface="Lato"/>
              </a:rPr>
              <a:t>Progressed within 3 months of the last dose of platinum from their first line platinum regimen. 97% of patients had high-grade serous carcinoma; 8 patients had high-grade endometrioid carcinoma and 2 patients had carcinosarcoma. BRCA, Breast Cancer Gene; ECOG, Eastern Cooperative Oncology Group.</a:t>
            </a:r>
          </a:p>
        </p:txBody>
      </p:sp>
      <p:sp>
        <p:nvSpPr>
          <p:cNvPr id="12" name="Text Placeholder 4">
            <a:extLst>
              <a:ext uri="{FF2B5EF4-FFF2-40B4-BE49-F238E27FC236}">
                <a16:creationId xmlns:a16="http://schemas.microsoft.com/office/drawing/2014/main" id="{3331C9FA-A90C-426D-F38A-E584E043782F}"/>
              </a:ext>
            </a:extLst>
          </p:cNvPr>
          <p:cNvSpPr txBox="1">
            <a:spLocks/>
          </p:cNvSpPr>
          <p:nvPr/>
        </p:nvSpPr>
        <p:spPr>
          <a:xfrm>
            <a:off x="381718" y="6490653"/>
            <a:ext cx="4389120" cy="211016"/>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0"/>
              </a:spcBef>
              <a:buClr>
                <a:srgbClr val="008764"/>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
                <a:srgbClr val="008764"/>
              </a:buClr>
              <a:buSzTx/>
              <a:buFontTx/>
              <a:buNone/>
              <a:tabLst/>
              <a:defRPr/>
            </a:pPr>
            <a:r>
              <a:rPr kumimoji="0" lang="en-US" sz="10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SGO 2026, Alexander B. </a:t>
            </a:r>
            <a:r>
              <a:rPr kumimoji="0" lang="en-US" sz="1000" b="0" i="0" u="none" strike="noStrike" kern="1200" cap="none" spc="0" normalizeH="0" baseline="0" noProof="0" dirty="0" err="1">
                <a:ln>
                  <a:noFill/>
                </a:ln>
                <a:solidFill>
                  <a:srgbClr val="002557"/>
                </a:solidFill>
                <a:effectLst/>
                <a:uLnTx/>
                <a:uFillTx/>
                <a:latin typeface="Arial" panose="020B0604020202020204" pitchFamily="34" charset="0"/>
                <a:ea typeface="+mn-ea"/>
                <a:cs typeface="Arial" panose="020B0604020202020204" pitchFamily="34" charset="0"/>
              </a:rPr>
              <a:t>Olawaiye</a:t>
            </a:r>
            <a:r>
              <a:rPr kumimoji="0" lang="en-US" sz="10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 MD</a:t>
            </a:r>
          </a:p>
        </p:txBody>
      </p:sp>
    </p:spTree>
    <p:extLst>
      <p:ext uri="{BB962C8B-B14F-4D97-AF65-F5344CB8AC3E}">
        <p14:creationId xmlns:p14="http://schemas.microsoft.com/office/powerpoint/2010/main" val="386131057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205B3-5423-ECFB-B1D7-EAFB26D9E5B1}"/>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54949E3F-DD5D-A784-9630-3359EC4C1F8F}"/>
              </a:ext>
            </a:extLst>
          </p:cNvPr>
          <p:cNvGrpSpPr/>
          <p:nvPr/>
        </p:nvGrpSpPr>
        <p:grpSpPr>
          <a:xfrm>
            <a:off x="1444461" y="1339333"/>
            <a:ext cx="8410119" cy="4092702"/>
            <a:chOff x="1950181" y="1730901"/>
            <a:chExt cx="7269480" cy="3537621"/>
          </a:xfrm>
        </p:grpSpPr>
        <p:pic>
          <p:nvPicPr>
            <p:cNvPr id="25" name="Picture 24">
              <a:extLst>
                <a:ext uri="{FF2B5EF4-FFF2-40B4-BE49-F238E27FC236}">
                  <a16:creationId xmlns:a16="http://schemas.microsoft.com/office/drawing/2014/main" id="{A25B4A77-8790-96D2-72D5-9276A3E4AC20}"/>
                </a:ext>
              </a:extLst>
            </p:cNvPr>
            <p:cNvPicPr>
              <a:picLocks noChangeAspect="1"/>
            </p:cNvPicPr>
            <p:nvPr/>
          </p:nvPicPr>
          <p:blipFill>
            <a:blip r:embed="rId3"/>
            <a:stretch>
              <a:fillRect/>
            </a:stretch>
          </p:blipFill>
          <p:spPr>
            <a:xfrm>
              <a:off x="1950181" y="1730901"/>
              <a:ext cx="7269480" cy="3537621"/>
            </a:xfrm>
            <a:prstGeom prst="rect">
              <a:avLst/>
            </a:prstGeom>
          </p:spPr>
        </p:pic>
        <p:grpSp>
          <p:nvGrpSpPr>
            <p:cNvPr id="7" name="Group 6">
              <a:extLst>
                <a:ext uri="{FF2B5EF4-FFF2-40B4-BE49-F238E27FC236}">
                  <a16:creationId xmlns:a16="http://schemas.microsoft.com/office/drawing/2014/main" id="{7875EBF5-0F71-622F-34A3-B105AA06500F}"/>
                </a:ext>
              </a:extLst>
            </p:cNvPr>
            <p:cNvGrpSpPr/>
            <p:nvPr/>
          </p:nvGrpSpPr>
          <p:grpSpPr>
            <a:xfrm>
              <a:off x="4791891" y="2392804"/>
              <a:ext cx="660466" cy="2064896"/>
              <a:chOff x="4543389" y="2047406"/>
              <a:chExt cx="880621" cy="2753194"/>
            </a:xfrm>
          </p:grpSpPr>
          <p:cxnSp>
            <p:nvCxnSpPr>
              <p:cNvPr id="8" name="Straight Connector 7">
                <a:extLst>
                  <a:ext uri="{FF2B5EF4-FFF2-40B4-BE49-F238E27FC236}">
                    <a16:creationId xmlns:a16="http://schemas.microsoft.com/office/drawing/2014/main" id="{B7AFF2BC-A785-9C69-3A0F-862AFF11AA2B}"/>
                  </a:ext>
                </a:extLst>
              </p:cNvPr>
              <p:cNvCxnSpPr>
                <a:cxnSpLocks/>
              </p:cNvCxnSpPr>
              <p:nvPr/>
            </p:nvCxnSpPr>
            <p:spPr>
              <a:xfrm flipV="1">
                <a:off x="4965285" y="2324100"/>
                <a:ext cx="0" cy="2476500"/>
              </a:xfrm>
              <a:prstGeom prst="line">
                <a:avLst/>
              </a:prstGeom>
              <a:ln w="127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C4A814C0-9290-5029-A23A-4238E255DEDE}"/>
                  </a:ext>
                </a:extLst>
              </p:cNvPr>
              <p:cNvSpPr/>
              <p:nvPr/>
            </p:nvSpPr>
            <p:spPr>
              <a:xfrm>
                <a:off x="4892310" y="2507353"/>
                <a:ext cx="502030" cy="321257"/>
              </a:xfrm>
              <a:prstGeom prst="roundRect">
                <a:avLst/>
              </a:prstGeom>
              <a:solidFill>
                <a:srgbClr val="156168"/>
              </a:solidFill>
              <a:ln>
                <a:noFill/>
              </a:ln>
            </p:spPr>
            <p:style>
              <a:lnRef idx="2">
                <a:schemeClr val="accent1">
                  <a:shade val="15000"/>
                </a:schemeClr>
              </a:lnRef>
              <a:fillRef idx="1">
                <a:schemeClr val="accent1"/>
              </a:fillRef>
              <a:effectRef idx="0">
                <a:schemeClr val="accent1"/>
              </a:effectRef>
              <a:fontRef idx="minor">
                <a:schemeClr val="lt1"/>
              </a:fontRef>
            </p:style>
            <p:txBody>
              <a:bodyPr tIns="68580" rtlCol="0" anchor="t"/>
              <a:lstStyle/>
              <a:p>
                <a:pPr marL="0" marR="0" lvl="0" indent="0" algn="ctr" defTabSz="914400" rtl="0" eaLnBrk="1" fontAlgn="base" latinLnBrk="0" hangingPunct="1">
                  <a:lnSpc>
                    <a:spcPct val="100000"/>
                  </a:lnSpc>
                  <a:spcBef>
                    <a:spcPct val="0"/>
                  </a:spcBef>
                  <a:spcAft>
                    <a:spcPct val="0"/>
                  </a:spcAft>
                  <a:buClr>
                    <a:srgbClr val="000000">
                      <a:lumMod val="75000"/>
                      <a:lumOff val="25000"/>
                    </a:srgbClr>
                  </a:buClr>
                  <a:buSzTx/>
                  <a:buFontTx/>
                  <a:buNone/>
                  <a:tabLst/>
                  <a:defRPr/>
                </a:pPr>
                <a:endParaRPr kumimoji="0" lang="en-US" sz="750" b="1"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2" name="Rectangle: Rounded Corners 11">
                <a:extLst>
                  <a:ext uri="{FF2B5EF4-FFF2-40B4-BE49-F238E27FC236}">
                    <a16:creationId xmlns:a16="http://schemas.microsoft.com/office/drawing/2014/main" id="{894D3E93-8313-673C-F732-82D3AF057487}"/>
                  </a:ext>
                </a:extLst>
              </p:cNvPr>
              <p:cNvSpPr/>
              <p:nvPr/>
            </p:nvSpPr>
            <p:spPr>
              <a:xfrm>
                <a:off x="4573060" y="3623763"/>
                <a:ext cx="502030" cy="307940"/>
              </a:xfrm>
              <a:prstGeom prst="roundRect">
                <a:avLst/>
              </a:prstGeom>
              <a:solidFill>
                <a:srgbClr val="8C3177"/>
              </a:solidFill>
              <a:ln>
                <a:noFill/>
              </a:ln>
            </p:spPr>
            <p:style>
              <a:lnRef idx="2">
                <a:schemeClr val="accent1">
                  <a:shade val="15000"/>
                </a:schemeClr>
              </a:lnRef>
              <a:fillRef idx="1">
                <a:schemeClr val="accent1"/>
              </a:fillRef>
              <a:effectRef idx="0">
                <a:schemeClr val="accent1"/>
              </a:effectRef>
              <a:fontRef idx="minor">
                <a:schemeClr val="lt1"/>
              </a:fontRef>
            </p:style>
            <p:txBody>
              <a:bodyPr tIns="68580" rtlCol="0" anchor="t"/>
              <a:lstStyle/>
              <a:p>
                <a:pPr marL="0" marR="0" lvl="0" indent="0" algn="ctr" defTabSz="914400" rtl="0" eaLnBrk="1" fontAlgn="base" latinLnBrk="0" hangingPunct="1">
                  <a:lnSpc>
                    <a:spcPct val="100000"/>
                  </a:lnSpc>
                  <a:spcBef>
                    <a:spcPct val="0"/>
                  </a:spcBef>
                  <a:spcAft>
                    <a:spcPct val="0"/>
                  </a:spcAft>
                  <a:buClr>
                    <a:srgbClr val="000000">
                      <a:lumMod val="75000"/>
                      <a:lumOff val="25000"/>
                    </a:srgbClr>
                  </a:buClr>
                  <a:buSzTx/>
                  <a:buFontTx/>
                  <a:buNone/>
                  <a:tabLst/>
                  <a:defRPr/>
                </a:pPr>
                <a:endParaRPr kumimoji="0" lang="en-US" sz="750" b="1"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3" name="TextBox 12">
                <a:extLst>
                  <a:ext uri="{FF2B5EF4-FFF2-40B4-BE49-F238E27FC236}">
                    <a16:creationId xmlns:a16="http://schemas.microsoft.com/office/drawing/2014/main" id="{CEB8A670-0CDD-6AEB-FD80-F2AE72F69807}"/>
                  </a:ext>
                </a:extLst>
              </p:cNvPr>
              <p:cNvSpPr txBox="1"/>
              <p:nvPr/>
            </p:nvSpPr>
            <p:spPr>
              <a:xfrm>
                <a:off x="4580894" y="2047406"/>
                <a:ext cx="763458" cy="292388"/>
              </a:xfrm>
              <a:prstGeom prst="rect">
                <a:avLst/>
              </a:prstGeom>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25" b="1" i="0" u="none" strike="noStrike" kern="1200" cap="none" spc="0" normalizeH="0" baseline="0" noProof="0">
                    <a:ln>
                      <a:noFill/>
                    </a:ln>
                    <a:solidFill>
                      <a:srgbClr val="000000"/>
                    </a:solidFill>
                    <a:effectLst/>
                    <a:uLnTx/>
                    <a:uFillTx/>
                    <a:latin typeface="Arial"/>
                    <a:ea typeface="+mn-ea"/>
                    <a:cs typeface="+mn-cs"/>
                  </a:rPr>
                  <a:t>6m </a:t>
                </a:r>
                <a:r>
                  <a:rPr kumimoji="0" lang="en-US" sz="825" b="1" i="0" u="none" strike="noStrike" kern="1200" cap="none" spc="0" normalizeH="0" baseline="0" noProof="0">
                    <a:ln>
                      <a:noFill/>
                    </a:ln>
                    <a:solidFill>
                      <a:srgbClr val="000000"/>
                    </a:solidFill>
                    <a:effectLst/>
                    <a:uLnTx/>
                    <a:uFillTx/>
                    <a:latin typeface="Arial" charset="0"/>
                    <a:ea typeface="+mn-ea"/>
                    <a:cs typeface="+mn-cs"/>
                  </a:rPr>
                  <a:t>PFS</a:t>
                </a:r>
                <a:endParaRPr kumimoji="0" lang="en-US" sz="825" b="1" i="0" u="none" strike="noStrike" kern="1200" cap="none" spc="0" normalizeH="0" baseline="0" noProof="0">
                  <a:ln>
                    <a:noFill/>
                  </a:ln>
                  <a:solidFill>
                    <a:srgbClr val="000000"/>
                  </a:solidFill>
                  <a:effectLst/>
                  <a:uLnTx/>
                  <a:uFillTx/>
                  <a:latin typeface="Arial"/>
                  <a:ea typeface="+mn-ea"/>
                  <a:cs typeface="+mn-cs"/>
                </a:endParaRPr>
              </a:p>
            </p:txBody>
          </p:sp>
          <p:sp>
            <p:nvSpPr>
              <p:cNvPr id="14" name="TextBox 13">
                <a:extLst>
                  <a:ext uri="{FF2B5EF4-FFF2-40B4-BE49-F238E27FC236}">
                    <a16:creationId xmlns:a16="http://schemas.microsoft.com/office/drawing/2014/main" id="{14F80CD4-BCB6-AB34-F215-76F08BD22E69}"/>
                  </a:ext>
                </a:extLst>
              </p:cNvPr>
              <p:cNvSpPr txBox="1"/>
              <p:nvPr/>
            </p:nvSpPr>
            <p:spPr>
              <a:xfrm>
                <a:off x="4862640" y="2523042"/>
                <a:ext cx="561370" cy="307776"/>
              </a:xfrm>
              <a:prstGeom prst="rect">
                <a:avLst/>
              </a:prstGeom>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a:ea typeface="+mn-ea"/>
                    <a:cs typeface="+mn-cs"/>
                  </a:rPr>
                  <a:t>52%</a:t>
                </a:r>
              </a:p>
            </p:txBody>
          </p:sp>
          <p:sp>
            <p:nvSpPr>
              <p:cNvPr id="15" name="TextBox 14">
                <a:extLst>
                  <a:ext uri="{FF2B5EF4-FFF2-40B4-BE49-F238E27FC236}">
                    <a16:creationId xmlns:a16="http://schemas.microsoft.com/office/drawing/2014/main" id="{D84F0D3A-95CE-82BF-002A-B926193088D1}"/>
                  </a:ext>
                </a:extLst>
              </p:cNvPr>
              <p:cNvSpPr txBox="1"/>
              <p:nvPr/>
            </p:nvSpPr>
            <p:spPr>
              <a:xfrm>
                <a:off x="4543389" y="3638528"/>
                <a:ext cx="561370" cy="307776"/>
              </a:xfrm>
              <a:prstGeom prst="rect">
                <a:avLst/>
              </a:prstGeom>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a:ea typeface="+mn-ea"/>
                    <a:cs typeface="+mn-cs"/>
                  </a:rPr>
                  <a:t>42%</a:t>
                </a:r>
              </a:p>
            </p:txBody>
          </p:sp>
        </p:grpSp>
        <p:grpSp>
          <p:nvGrpSpPr>
            <p:cNvPr id="16" name="Group 15">
              <a:extLst>
                <a:ext uri="{FF2B5EF4-FFF2-40B4-BE49-F238E27FC236}">
                  <a16:creationId xmlns:a16="http://schemas.microsoft.com/office/drawing/2014/main" id="{8E0F573A-E302-33B4-E191-BAF133FFF91D}"/>
                </a:ext>
              </a:extLst>
            </p:cNvPr>
            <p:cNvGrpSpPr/>
            <p:nvPr/>
          </p:nvGrpSpPr>
          <p:grpSpPr>
            <a:xfrm>
              <a:off x="6436486" y="3219526"/>
              <a:ext cx="676886" cy="1238174"/>
              <a:chOff x="6781250" y="3149701"/>
              <a:chExt cx="902515" cy="1650899"/>
            </a:xfrm>
          </p:grpSpPr>
          <p:cxnSp>
            <p:nvCxnSpPr>
              <p:cNvPr id="17" name="Straight Connector 16">
                <a:extLst>
                  <a:ext uri="{FF2B5EF4-FFF2-40B4-BE49-F238E27FC236}">
                    <a16:creationId xmlns:a16="http://schemas.microsoft.com/office/drawing/2014/main" id="{DC3CA8F1-508A-A276-ACF0-FA6BA5018A3F}"/>
                  </a:ext>
                </a:extLst>
              </p:cNvPr>
              <p:cNvCxnSpPr>
                <a:cxnSpLocks/>
              </p:cNvCxnSpPr>
              <p:nvPr/>
            </p:nvCxnSpPr>
            <p:spPr>
              <a:xfrm flipV="1">
                <a:off x="7233568" y="3384550"/>
                <a:ext cx="0" cy="141605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127B9A0E-FBE1-916A-8319-F93A4904193A}"/>
                  </a:ext>
                </a:extLst>
              </p:cNvPr>
              <p:cNvSpPr/>
              <p:nvPr/>
            </p:nvSpPr>
            <p:spPr>
              <a:xfrm>
                <a:off x="7142852" y="3444557"/>
                <a:ext cx="502030" cy="321257"/>
              </a:xfrm>
              <a:prstGeom prst="roundRect">
                <a:avLst/>
              </a:prstGeom>
              <a:solidFill>
                <a:srgbClr val="156168"/>
              </a:solidFill>
              <a:ln>
                <a:noFill/>
              </a:ln>
            </p:spPr>
            <p:style>
              <a:lnRef idx="2">
                <a:schemeClr val="accent1">
                  <a:shade val="15000"/>
                </a:schemeClr>
              </a:lnRef>
              <a:fillRef idx="1">
                <a:schemeClr val="accent1"/>
              </a:fillRef>
              <a:effectRef idx="0">
                <a:schemeClr val="accent1"/>
              </a:effectRef>
              <a:fontRef idx="minor">
                <a:schemeClr val="lt1"/>
              </a:fontRef>
            </p:style>
            <p:txBody>
              <a:bodyPr tIns="68580" rtlCol="0" anchor="t"/>
              <a:lstStyle/>
              <a:p>
                <a:pPr marL="0" marR="0" lvl="0" indent="0" algn="ctr" defTabSz="914400" rtl="0" eaLnBrk="1" fontAlgn="base" latinLnBrk="0" hangingPunct="1">
                  <a:lnSpc>
                    <a:spcPct val="100000"/>
                  </a:lnSpc>
                  <a:spcBef>
                    <a:spcPct val="0"/>
                  </a:spcBef>
                  <a:spcAft>
                    <a:spcPct val="0"/>
                  </a:spcAft>
                  <a:buClr>
                    <a:srgbClr val="000000">
                      <a:lumMod val="75000"/>
                      <a:lumOff val="25000"/>
                    </a:srgbClr>
                  </a:buClr>
                  <a:buSzTx/>
                  <a:buFontTx/>
                  <a:buNone/>
                  <a:tabLst/>
                  <a:defRPr/>
                </a:pPr>
                <a:endParaRPr kumimoji="0" lang="en-US" sz="750" b="1"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9" name="Rectangle: Rounded Corners 18">
                <a:extLst>
                  <a:ext uri="{FF2B5EF4-FFF2-40B4-BE49-F238E27FC236}">
                    <a16:creationId xmlns:a16="http://schemas.microsoft.com/office/drawing/2014/main" id="{69CD91B2-B50E-F3DF-B509-5776C125C3D7}"/>
                  </a:ext>
                </a:extLst>
              </p:cNvPr>
              <p:cNvSpPr/>
              <p:nvPr/>
            </p:nvSpPr>
            <p:spPr>
              <a:xfrm>
                <a:off x="6824848" y="4304918"/>
                <a:ext cx="502030" cy="307940"/>
              </a:xfrm>
              <a:prstGeom prst="roundRect">
                <a:avLst/>
              </a:prstGeom>
              <a:solidFill>
                <a:srgbClr val="8C3177"/>
              </a:solidFill>
              <a:ln>
                <a:noFill/>
              </a:ln>
            </p:spPr>
            <p:style>
              <a:lnRef idx="2">
                <a:schemeClr val="accent1">
                  <a:shade val="15000"/>
                </a:schemeClr>
              </a:lnRef>
              <a:fillRef idx="1">
                <a:schemeClr val="accent1"/>
              </a:fillRef>
              <a:effectRef idx="0">
                <a:schemeClr val="accent1"/>
              </a:effectRef>
              <a:fontRef idx="minor">
                <a:schemeClr val="lt1"/>
              </a:fontRef>
            </p:style>
            <p:txBody>
              <a:bodyPr tIns="68580" rtlCol="0" anchor="t"/>
              <a:lstStyle/>
              <a:p>
                <a:pPr marL="0" marR="0" lvl="0" indent="0" algn="ctr" defTabSz="914400" rtl="0" eaLnBrk="1" fontAlgn="base" latinLnBrk="0" hangingPunct="1">
                  <a:lnSpc>
                    <a:spcPct val="100000"/>
                  </a:lnSpc>
                  <a:spcBef>
                    <a:spcPct val="0"/>
                  </a:spcBef>
                  <a:spcAft>
                    <a:spcPct val="0"/>
                  </a:spcAft>
                  <a:buClr>
                    <a:srgbClr val="000000">
                      <a:lumMod val="75000"/>
                      <a:lumOff val="25000"/>
                    </a:srgbClr>
                  </a:buClr>
                  <a:buSzTx/>
                  <a:buFontTx/>
                  <a:buNone/>
                  <a:tabLst/>
                  <a:defRPr/>
                </a:pPr>
                <a:endParaRPr kumimoji="0" lang="en-US" sz="750" b="1"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0" name="TextBox 19">
                <a:extLst>
                  <a:ext uri="{FF2B5EF4-FFF2-40B4-BE49-F238E27FC236}">
                    <a16:creationId xmlns:a16="http://schemas.microsoft.com/office/drawing/2014/main" id="{AC16483C-8086-939E-2823-1AA61800A019}"/>
                  </a:ext>
                </a:extLst>
              </p:cNvPr>
              <p:cNvSpPr txBox="1"/>
              <p:nvPr/>
            </p:nvSpPr>
            <p:spPr>
              <a:xfrm>
                <a:off x="7112954" y="3460910"/>
                <a:ext cx="561371" cy="307776"/>
              </a:xfrm>
              <a:prstGeom prst="rect">
                <a:avLst/>
              </a:prstGeom>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a:ea typeface="+mn-ea"/>
                    <a:cs typeface="+mn-cs"/>
                  </a:rPr>
                  <a:t>25%</a:t>
                </a:r>
              </a:p>
            </p:txBody>
          </p:sp>
          <p:sp>
            <p:nvSpPr>
              <p:cNvPr id="22" name="TextBox 21">
                <a:extLst>
                  <a:ext uri="{FF2B5EF4-FFF2-40B4-BE49-F238E27FC236}">
                    <a16:creationId xmlns:a16="http://schemas.microsoft.com/office/drawing/2014/main" id="{445394AC-4D8C-AF98-F737-7401AE0022A1}"/>
                  </a:ext>
                </a:extLst>
              </p:cNvPr>
              <p:cNvSpPr txBox="1"/>
              <p:nvPr/>
            </p:nvSpPr>
            <p:spPr>
              <a:xfrm>
                <a:off x="6791958" y="4312609"/>
                <a:ext cx="561371" cy="307776"/>
              </a:xfrm>
              <a:prstGeom prst="rect">
                <a:avLst/>
              </a:prstGeom>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a:ea typeface="+mn-ea"/>
                    <a:cs typeface="+mn-cs"/>
                  </a:rPr>
                  <a:t>13%</a:t>
                </a:r>
              </a:p>
            </p:txBody>
          </p:sp>
          <p:sp>
            <p:nvSpPr>
              <p:cNvPr id="23" name="TextBox 22">
                <a:extLst>
                  <a:ext uri="{FF2B5EF4-FFF2-40B4-BE49-F238E27FC236}">
                    <a16:creationId xmlns:a16="http://schemas.microsoft.com/office/drawing/2014/main" id="{F593E372-5AE0-2186-A6E0-25E5BB1416A8}"/>
                  </a:ext>
                </a:extLst>
              </p:cNvPr>
              <p:cNvSpPr txBox="1"/>
              <p:nvPr/>
            </p:nvSpPr>
            <p:spPr>
              <a:xfrm>
                <a:off x="6781250" y="3149701"/>
                <a:ext cx="902515" cy="292388"/>
              </a:xfrm>
              <a:prstGeom prst="rect">
                <a:avLst/>
              </a:prstGeom>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25" b="1" i="0" u="none" strike="noStrike" kern="1200" cap="none" spc="0" normalizeH="0" baseline="0" noProof="0">
                    <a:ln>
                      <a:noFill/>
                    </a:ln>
                    <a:solidFill>
                      <a:srgbClr val="000000"/>
                    </a:solidFill>
                    <a:effectLst/>
                    <a:uLnTx/>
                    <a:uFillTx/>
                    <a:latin typeface="Arial" charset="0"/>
                    <a:ea typeface="+mn-ea"/>
                    <a:cs typeface="+mn-cs"/>
                  </a:rPr>
                  <a:t>12</a:t>
                </a:r>
                <a:r>
                  <a:rPr kumimoji="0" lang="en-US" sz="825" b="1" i="0" u="none" strike="noStrike" kern="1200" cap="none" spc="0" normalizeH="0" baseline="0" noProof="0">
                    <a:ln>
                      <a:noFill/>
                    </a:ln>
                    <a:solidFill>
                      <a:srgbClr val="000000"/>
                    </a:solidFill>
                    <a:effectLst/>
                    <a:uLnTx/>
                    <a:uFillTx/>
                    <a:latin typeface="Arial"/>
                    <a:ea typeface="+mn-ea"/>
                    <a:cs typeface="+mn-cs"/>
                  </a:rPr>
                  <a:t>m </a:t>
                </a:r>
                <a:r>
                  <a:rPr kumimoji="0" lang="en-US" sz="825" b="1" i="0" u="none" strike="noStrike" kern="1200" cap="none" spc="0" normalizeH="0" baseline="0" noProof="0">
                    <a:ln>
                      <a:noFill/>
                    </a:ln>
                    <a:solidFill>
                      <a:srgbClr val="000000"/>
                    </a:solidFill>
                    <a:effectLst/>
                    <a:uLnTx/>
                    <a:uFillTx/>
                    <a:latin typeface="Arial" charset="0"/>
                    <a:ea typeface="+mn-ea"/>
                    <a:cs typeface="+mn-cs"/>
                  </a:rPr>
                  <a:t>PFS</a:t>
                </a:r>
                <a:endParaRPr kumimoji="0" lang="en-US" sz="825" b="1" i="0" u="none" strike="noStrike" kern="1200" cap="none" spc="0" normalizeH="0" baseline="0" noProof="0">
                  <a:ln>
                    <a:noFill/>
                  </a:ln>
                  <a:solidFill>
                    <a:srgbClr val="000000"/>
                  </a:solidFill>
                  <a:effectLst/>
                  <a:uLnTx/>
                  <a:uFillTx/>
                  <a:latin typeface="Arial"/>
                  <a:ea typeface="+mn-ea"/>
                  <a:cs typeface="+mn-cs"/>
                </a:endParaRPr>
              </a:p>
            </p:txBody>
          </p:sp>
        </p:grpSp>
        <p:sp>
          <p:nvSpPr>
            <p:cNvPr id="27" name="Arrow: Down 26">
              <a:extLst>
                <a:ext uri="{FF2B5EF4-FFF2-40B4-BE49-F238E27FC236}">
                  <a16:creationId xmlns:a16="http://schemas.microsoft.com/office/drawing/2014/main" id="{E0B1F0EB-868C-FEF0-EA25-2FCC2B7BA308}"/>
                </a:ext>
              </a:extLst>
            </p:cNvPr>
            <p:cNvSpPr/>
            <p:nvPr/>
          </p:nvSpPr>
          <p:spPr>
            <a:xfrm rot="10800000">
              <a:off x="3965586" y="2656106"/>
              <a:ext cx="132225" cy="404261"/>
            </a:xfrm>
            <a:prstGeom prst="downArrow">
              <a:avLst/>
            </a:prstGeom>
            <a:solidFill>
              <a:srgbClr val="156168"/>
            </a:solidFill>
            <a:ln>
              <a:noFill/>
            </a:ln>
          </p:spPr>
          <p:style>
            <a:lnRef idx="2">
              <a:schemeClr val="accent1">
                <a:shade val="15000"/>
              </a:schemeClr>
            </a:lnRef>
            <a:fillRef idx="1">
              <a:schemeClr val="accent1"/>
            </a:fillRef>
            <a:effectRef idx="0">
              <a:schemeClr val="accent1"/>
            </a:effectRef>
            <a:fontRef idx="minor">
              <a:schemeClr val="lt1"/>
            </a:fontRef>
          </p:style>
          <p:txBody>
            <a:bodyPr tIns="6858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28588" marR="0" lvl="0" indent="-128588" algn="l" defTabSz="914400" rtl="0" eaLnBrk="1" fontAlgn="base" latinLnBrk="0" hangingPunct="1">
                <a:lnSpc>
                  <a:spcPct val="100000"/>
                </a:lnSpc>
                <a:spcBef>
                  <a:spcPct val="0"/>
                </a:spcBef>
                <a:spcAft>
                  <a:spcPct val="0"/>
                </a:spcAft>
                <a:buClr>
                  <a:srgbClr val="000000">
                    <a:lumMod val="75000"/>
                    <a:lumOff val="25000"/>
                  </a:srgbClr>
                </a:buClr>
                <a:buSzTx/>
                <a:buFont typeface="Lato" panose="020F0502020204030203" pitchFamily="34" charset="0"/>
                <a:buChar char="+"/>
                <a:tabLst/>
                <a:defRPr/>
              </a:pPr>
              <a:endParaRPr kumimoji="0" lang="en-US" sz="1200" b="0" i="0" u="none" strike="noStrike" kern="1200" cap="none" spc="0" normalizeH="0" baseline="0" noProof="0">
                <a:ln>
                  <a:noFill/>
                </a:ln>
                <a:solidFill>
                  <a:srgbClr val="000000">
                    <a:lumMod val="85000"/>
                    <a:lumOff val="15000"/>
                  </a:srgbClr>
                </a:solidFill>
                <a:effectLst/>
                <a:uLnTx/>
                <a:uFillTx/>
                <a:latin typeface="Lato" panose="020F0502020204030203" pitchFamily="34" charset="0"/>
                <a:ea typeface="Lato" panose="020F0502020204030203" pitchFamily="34" charset="0"/>
                <a:cs typeface="Lato" panose="020F0502020204030203" pitchFamily="34" charset="0"/>
              </a:endParaRPr>
            </a:p>
          </p:txBody>
        </p:sp>
      </p:grpSp>
      <p:graphicFrame>
        <p:nvGraphicFramePr>
          <p:cNvPr id="26" name="Table 25">
            <a:extLst>
              <a:ext uri="{FF2B5EF4-FFF2-40B4-BE49-F238E27FC236}">
                <a16:creationId xmlns:a16="http://schemas.microsoft.com/office/drawing/2014/main" id="{4B57CE03-5793-894B-CFA9-EE584D3EFC89}"/>
              </a:ext>
            </a:extLst>
          </p:cNvPr>
          <p:cNvGraphicFramePr>
            <a:graphicFrameLocks noGrp="1"/>
          </p:cNvGraphicFramePr>
          <p:nvPr/>
        </p:nvGraphicFramePr>
        <p:xfrm>
          <a:off x="6400567" y="1506109"/>
          <a:ext cx="3543076" cy="1165860"/>
        </p:xfrm>
        <a:graphic>
          <a:graphicData uri="http://schemas.openxmlformats.org/drawingml/2006/table">
            <a:tbl>
              <a:tblPr firstRow="1" bandRow="1">
                <a:tableStyleId>{5940675A-B579-460E-94D1-54222C63F5DA}</a:tableStyleId>
              </a:tblPr>
              <a:tblGrid>
                <a:gridCol w="1588547">
                  <a:extLst>
                    <a:ext uri="{9D8B030D-6E8A-4147-A177-3AD203B41FA5}">
                      <a16:colId xmlns:a16="http://schemas.microsoft.com/office/drawing/2014/main" val="2706910499"/>
                    </a:ext>
                  </a:extLst>
                </a:gridCol>
                <a:gridCol w="953129">
                  <a:extLst>
                    <a:ext uri="{9D8B030D-6E8A-4147-A177-3AD203B41FA5}">
                      <a16:colId xmlns:a16="http://schemas.microsoft.com/office/drawing/2014/main" val="3340891562"/>
                    </a:ext>
                  </a:extLst>
                </a:gridCol>
                <a:gridCol w="1001400">
                  <a:extLst>
                    <a:ext uri="{9D8B030D-6E8A-4147-A177-3AD203B41FA5}">
                      <a16:colId xmlns:a16="http://schemas.microsoft.com/office/drawing/2014/main" val="1986841803"/>
                    </a:ext>
                  </a:extLst>
                </a:gridCol>
              </a:tblGrid>
              <a:tr h="452628">
                <a:tc>
                  <a:txBody>
                    <a:bodyPr/>
                    <a:lstStyle/>
                    <a:p>
                      <a:pPr algn="ctr"/>
                      <a:endParaRPr lang="en-US" sz="900"/>
                    </a:p>
                  </a:txBody>
                  <a:tcPr marL="34290" marR="34290" marT="20574" marB="20574" anchor="ctr">
                    <a:lnL w="9525" cap="flat" cmpd="sng" algn="ctr">
                      <a:solidFill>
                        <a:schemeClr val="bg1"/>
                      </a:solidFill>
                      <a:prstDash val="sysDot"/>
                      <a:round/>
                      <a:headEnd type="none" w="med" len="med"/>
                      <a:tailEnd type="none" w="med" len="med"/>
                    </a:lnL>
                    <a:lnR w="19050" cap="flat" cmpd="sng" algn="ctr">
                      <a:solidFill>
                        <a:schemeClr val="bg1"/>
                      </a:solidFill>
                      <a:prstDash val="solid"/>
                      <a:round/>
                      <a:headEnd type="none" w="med" len="med"/>
                      <a:tailEnd type="none" w="med" len="med"/>
                    </a:lnR>
                    <a:lnT w="9525" cap="flat" cmpd="sng" algn="ctr">
                      <a:solidFill>
                        <a:schemeClr val="bg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900" b="1">
                          <a:solidFill>
                            <a:schemeClr val="bg1"/>
                          </a:solidFill>
                        </a:rPr>
                        <a:t>Relacorilant +</a:t>
                      </a:r>
                      <a:br>
                        <a:rPr lang="en-US" sz="900" b="1">
                          <a:solidFill>
                            <a:schemeClr val="bg1"/>
                          </a:solidFill>
                        </a:rPr>
                      </a:br>
                      <a:r>
                        <a:rPr lang="en-US" sz="900" b="1">
                          <a:solidFill>
                            <a:schemeClr val="bg1"/>
                          </a:solidFill>
                        </a:rPr>
                        <a:t>Nab-paclitaxel</a:t>
                      </a:r>
                      <a:br>
                        <a:rPr lang="en-US" sz="900" b="1">
                          <a:solidFill>
                            <a:schemeClr val="bg1"/>
                          </a:solidFill>
                        </a:rPr>
                      </a:br>
                      <a:r>
                        <a:rPr lang="en-US" sz="900" b="0">
                          <a:solidFill>
                            <a:schemeClr val="bg1"/>
                          </a:solidFill>
                        </a:rPr>
                        <a:t>N=188</a:t>
                      </a:r>
                    </a:p>
                  </a:txBody>
                  <a:tcPr marL="34290" marR="34290" marT="20574" marB="2057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56168"/>
                    </a:solidFill>
                  </a:tcPr>
                </a:tc>
                <a:tc>
                  <a:txBody>
                    <a:bodyPr/>
                    <a:lstStyle/>
                    <a:p>
                      <a:pPr algn="ctr"/>
                      <a:r>
                        <a:rPr lang="en-US" sz="900" b="1">
                          <a:solidFill>
                            <a:schemeClr val="bg1"/>
                          </a:solidFill>
                        </a:rPr>
                        <a:t>Nab-paclitaxel</a:t>
                      </a:r>
                    </a:p>
                    <a:p>
                      <a:pPr algn="ctr"/>
                      <a:r>
                        <a:rPr lang="en-US" sz="900">
                          <a:solidFill>
                            <a:schemeClr val="bg1"/>
                          </a:solidFill>
                        </a:rPr>
                        <a:t>N=193</a:t>
                      </a:r>
                    </a:p>
                  </a:txBody>
                  <a:tcPr marL="34290" marR="34290" marT="20574" marB="20574" anchor="ctr">
                    <a:lnL w="190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C3177"/>
                    </a:solidFill>
                  </a:tcPr>
                </a:tc>
                <a:extLst>
                  <a:ext uri="{0D108BD9-81ED-4DB2-BD59-A6C34878D82A}">
                    <a16:rowId xmlns:a16="http://schemas.microsoft.com/office/drawing/2014/main" val="3457531373"/>
                  </a:ext>
                </a:extLst>
              </a:tr>
              <a:tr h="178308">
                <a:tc>
                  <a:txBody>
                    <a:bodyPr/>
                    <a:lstStyle/>
                    <a:p>
                      <a:pPr marL="55563" indent="0" algn="ctr"/>
                      <a:r>
                        <a:rPr lang="en-US" sz="900" b="1">
                          <a:solidFill>
                            <a:srgbClr val="002557"/>
                          </a:solidFill>
                        </a:rPr>
                        <a:t>Events</a:t>
                      </a:r>
                      <a:r>
                        <a:rPr lang="en-US" sz="900">
                          <a:solidFill>
                            <a:srgbClr val="002557"/>
                          </a:solidFill>
                        </a:rPr>
                        <a:t>, n (%)</a:t>
                      </a:r>
                    </a:p>
                  </a:txBody>
                  <a:tcPr marL="34290" marR="34290" marT="20574" marB="20574" anchor="ctr">
                    <a:lnL w="9525" cap="flat" cmpd="sng" algn="ctr">
                      <a:solidFill>
                        <a:schemeClr val="bg1"/>
                      </a:solidFill>
                      <a:prstDash val="sysDot"/>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900">
                          <a:solidFill>
                            <a:srgbClr val="156168"/>
                          </a:solidFill>
                        </a:rPr>
                        <a:t>113 (60.1)</a:t>
                      </a:r>
                    </a:p>
                  </a:txBody>
                  <a:tcPr marL="34290" marR="34290" marT="20574" marB="2057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900" dirty="0">
                          <a:solidFill>
                            <a:srgbClr val="8C3177"/>
                          </a:solidFill>
                        </a:rPr>
                        <a:t>121 (62.7)</a:t>
                      </a:r>
                    </a:p>
                  </a:txBody>
                  <a:tcPr marL="34290" marR="34290" marT="20574" marB="20574" anchor="ctr">
                    <a:lnL w="19050" cap="flat" cmpd="sng" algn="ctr">
                      <a:solidFill>
                        <a:schemeClr val="bg1"/>
                      </a:solidFill>
                      <a:prstDash val="solid"/>
                      <a:round/>
                      <a:headEnd type="none" w="med" len="med"/>
                      <a:tailEnd type="none" w="med" len="med"/>
                    </a:lnL>
                    <a:lnR w="9525" cap="flat" cmpd="sng" algn="ctr">
                      <a:solidFill>
                        <a:schemeClr val="bg1"/>
                      </a:solidFill>
                      <a:prstDash val="sysDot"/>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7222284"/>
                  </a:ext>
                </a:extLst>
              </a:tr>
              <a:tr h="178308">
                <a:tc>
                  <a:txBody>
                    <a:bodyPr/>
                    <a:lstStyle/>
                    <a:p>
                      <a:pPr marL="55563" indent="0" algn="ctr"/>
                      <a:r>
                        <a:rPr lang="en-US" sz="900" b="1">
                          <a:solidFill>
                            <a:srgbClr val="002557"/>
                          </a:solidFill>
                        </a:rPr>
                        <a:t>Median PFS</a:t>
                      </a:r>
                      <a:r>
                        <a:rPr lang="en-US" sz="900">
                          <a:solidFill>
                            <a:srgbClr val="002557"/>
                          </a:solidFill>
                        </a:rPr>
                        <a:t>, m (95% CI)</a:t>
                      </a:r>
                    </a:p>
                  </a:txBody>
                  <a:tcPr marL="34290" marR="34290" marT="20574" marB="20574" anchor="ctr">
                    <a:lnL w="9525" cap="flat" cmpd="sng" algn="ctr">
                      <a:solidFill>
                        <a:schemeClr val="bg1"/>
                      </a:solidFill>
                      <a:prstDash val="sysDot"/>
                      <a:round/>
                      <a:headEnd type="none" w="med" len="med"/>
                      <a:tailEnd type="none" w="med" len="med"/>
                    </a:lnL>
                    <a:lnR w="19050" cap="flat" cmpd="sng" algn="ctr">
                      <a:solidFill>
                        <a:schemeClr val="bg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900" b="1">
                          <a:solidFill>
                            <a:srgbClr val="156168"/>
                          </a:solidFill>
                        </a:rPr>
                        <a:t>6.54</a:t>
                      </a:r>
                      <a:r>
                        <a:rPr lang="en-US" sz="900">
                          <a:solidFill>
                            <a:srgbClr val="156168"/>
                          </a:solidFill>
                        </a:rPr>
                        <a:t> (5.55–7.43)</a:t>
                      </a:r>
                    </a:p>
                  </a:txBody>
                  <a:tcPr marL="34290" marR="34290" marT="20574" marB="2057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900" b="1">
                          <a:solidFill>
                            <a:srgbClr val="8C3177"/>
                          </a:solidFill>
                        </a:rPr>
                        <a:t>5.52</a:t>
                      </a:r>
                      <a:r>
                        <a:rPr lang="en-US" sz="900">
                          <a:solidFill>
                            <a:srgbClr val="8C3177"/>
                          </a:solidFill>
                        </a:rPr>
                        <a:t> (3.94–5.88)</a:t>
                      </a:r>
                    </a:p>
                  </a:txBody>
                  <a:tcPr marL="34290" marR="34290" marT="20574" marB="20574" anchor="ctr">
                    <a:lnL w="19050" cap="flat" cmpd="sng" algn="ctr">
                      <a:solidFill>
                        <a:schemeClr val="bg1"/>
                      </a:solidFill>
                      <a:prstDash val="solid"/>
                      <a:round/>
                      <a:headEnd type="none" w="med" len="med"/>
                      <a:tailEnd type="none" w="med" len="med"/>
                    </a:lnL>
                    <a:lnR w="9525" cap="flat" cmpd="sng" algn="ctr">
                      <a:solidFill>
                        <a:schemeClr val="bg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15226786"/>
                  </a:ext>
                </a:extLst>
              </a:tr>
              <a:tr h="178308">
                <a:tc>
                  <a:txBody>
                    <a:bodyPr/>
                    <a:lstStyle/>
                    <a:p>
                      <a:pPr marL="55563" indent="0" algn="ctr"/>
                      <a:r>
                        <a:rPr lang="en-US" sz="900" b="1">
                          <a:solidFill>
                            <a:srgbClr val="002557"/>
                          </a:solidFill>
                        </a:rPr>
                        <a:t>HR</a:t>
                      </a:r>
                      <a:r>
                        <a:rPr lang="en-US" sz="900">
                          <a:solidFill>
                            <a:srgbClr val="002557"/>
                          </a:solidFill>
                        </a:rPr>
                        <a:t> (95% CI)</a:t>
                      </a:r>
                    </a:p>
                  </a:txBody>
                  <a:tcPr marL="34290" marR="34290" marT="20574" marB="20574" anchor="ctr">
                    <a:lnL w="9525" cap="flat" cmpd="sng" algn="ctr">
                      <a:solidFill>
                        <a:schemeClr val="bg1"/>
                      </a:solidFill>
                      <a:prstDash val="sysDot"/>
                      <a:round/>
                      <a:headEnd type="none" w="med" len="med"/>
                      <a:tailEnd type="none" w="med" len="med"/>
                    </a:lnL>
                    <a:lnR w="19050" cap="flat" cmpd="sng" algn="ctr">
                      <a:solidFill>
                        <a:schemeClr val="bg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sz="900" b="1" dirty="0">
                          <a:solidFill>
                            <a:srgbClr val="156168"/>
                          </a:solidFill>
                        </a:rPr>
                        <a:t>0.70</a:t>
                      </a:r>
                      <a:r>
                        <a:rPr lang="en-US" sz="900" dirty="0">
                          <a:solidFill>
                            <a:srgbClr val="156168"/>
                          </a:solidFill>
                        </a:rPr>
                        <a:t> (0.54–0.91)</a:t>
                      </a:r>
                    </a:p>
                  </a:txBody>
                  <a:tcPr marL="34290" marR="34290" marT="20574" marB="20574" anchor="ctr">
                    <a:lnL w="19050" cap="flat" cmpd="sng" algn="ctr">
                      <a:solidFill>
                        <a:schemeClr val="bg1"/>
                      </a:solidFill>
                      <a:prstDash val="solid"/>
                      <a:round/>
                      <a:headEnd type="none" w="med" len="med"/>
                      <a:tailEnd type="none" w="med" len="med"/>
                    </a:lnL>
                    <a:lnR w="9525" cap="flat" cmpd="sng" algn="ctr">
                      <a:solidFill>
                        <a:schemeClr val="bg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050">
                        <a:solidFill>
                          <a:srgbClr val="8C3177"/>
                        </a:solidFill>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1926542"/>
                  </a:ext>
                </a:extLst>
              </a:tr>
              <a:tr h="178308">
                <a:tc gridSpan="3">
                  <a:txBody>
                    <a:bodyPr/>
                    <a:lstStyle/>
                    <a:p>
                      <a:pPr marL="55563" lvl="1" indent="0" algn="ctr"/>
                      <a:r>
                        <a:rPr lang="en-US" sz="900" b="1" dirty="0">
                          <a:solidFill>
                            <a:srgbClr val="002557"/>
                          </a:solidFill>
                        </a:rPr>
                        <a:t>                                               P=0.0076 (Log-rank Test)</a:t>
                      </a:r>
                      <a:endParaRPr lang="en-US" sz="900" dirty="0">
                        <a:solidFill>
                          <a:srgbClr val="002557"/>
                        </a:solidFill>
                      </a:endParaRPr>
                    </a:p>
                  </a:txBody>
                  <a:tcPr marL="34290" marR="34290" marT="20574" marB="20574" anchor="ctr">
                    <a:lnL w="9525" cap="flat" cmpd="sng" algn="ctr">
                      <a:solidFill>
                        <a:schemeClr val="bg1"/>
                      </a:solidFill>
                      <a:prstDash val="sysDot"/>
                      <a:round/>
                      <a:headEnd type="none" w="med" len="med"/>
                      <a:tailEnd type="none" w="med" len="med"/>
                    </a:lnL>
                    <a:lnR w="9525" cap="flat" cmpd="sng" algn="ctr">
                      <a:solidFill>
                        <a:schemeClr val="bg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1050">
                        <a:solidFill>
                          <a:srgbClr val="156168"/>
                        </a:solidFill>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952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050">
                        <a:solidFill>
                          <a:srgbClr val="8C3177"/>
                        </a:solidFill>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2733417"/>
                  </a:ext>
                </a:extLst>
              </a:tr>
            </a:tbl>
          </a:graphicData>
        </a:graphic>
      </p:graphicFrame>
      <p:sp>
        <p:nvSpPr>
          <p:cNvPr id="2" name="Title 1">
            <a:extLst>
              <a:ext uri="{FF2B5EF4-FFF2-40B4-BE49-F238E27FC236}">
                <a16:creationId xmlns:a16="http://schemas.microsoft.com/office/drawing/2014/main" id="{5AB9D558-FE93-2A4D-31E5-A3FD44759414}"/>
              </a:ext>
            </a:extLst>
          </p:cNvPr>
          <p:cNvSpPr>
            <a:spLocks noGrp="1"/>
          </p:cNvSpPr>
          <p:nvPr>
            <p:ph type="title"/>
          </p:nvPr>
        </p:nvSpPr>
        <p:spPr>
          <a:xfrm>
            <a:off x="1444461" y="378511"/>
            <a:ext cx="9303078" cy="705262"/>
          </a:xfrm>
        </p:spPr>
        <p:txBody>
          <a:bodyPr>
            <a:noAutofit/>
          </a:bodyPr>
          <a:lstStyle/>
          <a:p>
            <a:pPr algn="ctr">
              <a:lnSpc>
                <a:spcPct val="80000"/>
              </a:lnSpc>
            </a:pPr>
            <a:r>
              <a:rPr lang="en-US" sz="2800" dirty="0"/>
              <a:t>ROSELLA</a:t>
            </a:r>
            <a:r>
              <a:rPr lang="en-US" sz="2800" dirty="0">
                <a:latin typeface="+mn-lt"/>
              </a:rPr>
              <a:t> | Progression-Free Survival Assessed by BICR</a:t>
            </a:r>
          </a:p>
        </p:txBody>
      </p:sp>
      <p:sp>
        <p:nvSpPr>
          <p:cNvPr id="9" name="Text Placeholder 4">
            <a:extLst>
              <a:ext uri="{FF2B5EF4-FFF2-40B4-BE49-F238E27FC236}">
                <a16:creationId xmlns:a16="http://schemas.microsoft.com/office/drawing/2014/main" id="{831C1EA2-2C03-1FD2-E06D-21A55F121B48}"/>
              </a:ext>
            </a:extLst>
          </p:cNvPr>
          <p:cNvSpPr txBox="1">
            <a:spLocks/>
          </p:cNvSpPr>
          <p:nvPr/>
        </p:nvSpPr>
        <p:spPr>
          <a:xfrm>
            <a:off x="1576230" y="5887129"/>
            <a:ext cx="7352761" cy="312381"/>
          </a:xfrm>
          <a:prstGeom prst="rect">
            <a:avLst/>
          </a:prstGeom>
        </p:spPr>
        <p:txBody>
          <a:bodyPr vert="horz" lIns="68580" tIns="34290" rIns="68580" bIns="34290" rtlCol="0" anchor="b">
            <a:noAutofit/>
          </a:bodyPr>
          <a:lstStyle>
            <a:defPPr marR="0" lvl="0" algn="l" rtl="0">
              <a:lnSpc>
                <a:spcPct val="100000"/>
              </a:lnSpc>
              <a:spcBef>
                <a:spcPts val="0"/>
              </a:spcBef>
              <a:spcAft>
                <a:spcPts val="0"/>
              </a:spcAft>
            </a:defPPr>
            <a:lvl1pPr marL="0" marR="0" lvl="0" indent="0" algn="l" rtl="0" eaLnBrk="1" hangingPunct="1">
              <a:lnSpc>
                <a:spcPct val="100000"/>
              </a:lnSpc>
              <a:spcBef>
                <a:spcPts val="0"/>
              </a:spcBef>
              <a:spcAft>
                <a:spcPts val="0"/>
              </a:spcAft>
              <a:buClrTx/>
              <a:buSzPct val="120000"/>
              <a:buFont typeface="Arial" panose="020B0604020202020204" pitchFamily="34" charset="0"/>
              <a:buNone/>
              <a:defRPr lang="en-US" sz="700" b="0" i="0" u="none" strike="noStrike" cap="none" dirty="0" smtClean="0">
                <a:solidFill>
                  <a:srgbClr val="888888"/>
                </a:solidFill>
                <a:latin typeface="Lato"/>
                <a:ea typeface="Lato"/>
                <a:cs typeface="Lato"/>
                <a:sym typeface="Lato"/>
              </a:defRPr>
            </a:lvl1pPr>
            <a:lvl2pPr marL="227013" marR="0" lvl="1" indent="0" algn="l" rtl="0" eaLnBrk="1" hangingPunct="1">
              <a:lnSpc>
                <a:spcPct val="100000"/>
              </a:lnSpc>
              <a:spcBef>
                <a:spcPts val="0"/>
              </a:spcBef>
              <a:spcAft>
                <a:spcPts val="0"/>
              </a:spcAft>
              <a:buClrTx/>
              <a:buSzPct val="100000"/>
              <a:buFontTx/>
              <a:buNone/>
              <a:defRPr sz="800" b="0" i="0" u="none" strike="noStrike" cap="none">
                <a:solidFill>
                  <a:srgbClr val="000000"/>
                </a:solidFill>
                <a:latin typeface="+mn-lt"/>
                <a:ea typeface="Arial"/>
                <a:cs typeface="Arial"/>
                <a:sym typeface="Arial"/>
              </a:defRPr>
            </a:lvl2pPr>
            <a:lvl3pPr marL="461962" marR="0" lvl="2" indent="0" algn="l" rtl="0" eaLnBrk="1" hangingPunct="1">
              <a:lnSpc>
                <a:spcPct val="100000"/>
              </a:lnSpc>
              <a:spcBef>
                <a:spcPts val="0"/>
              </a:spcBef>
              <a:spcAft>
                <a:spcPts val="0"/>
              </a:spcAft>
              <a:buClrTx/>
              <a:buFontTx/>
              <a:buNone/>
              <a:defRPr sz="800" b="0" i="0" u="none" strike="noStrike" cap="none">
                <a:solidFill>
                  <a:srgbClr val="000000"/>
                </a:solidFill>
                <a:latin typeface="+mn-lt"/>
                <a:ea typeface="Arial"/>
                <a:cs typeface="Arial"/>
                <a:sym typeface="Arial"/>
              </a:defRPr>
            </a:lvl3pPr>
            <a:lvl4pPr marL="461962" marR="0" lvl="3" indent="0" algn="l" rtl="0" eaLnBrk="1" hangingPunct="1">
              <a:lnSpc>
                <a:spcPct val="100000"/>
              </a:lnSpc>
              <a:spcBef>
                <a:spcPts val="0"/>
              </a:spcBef>
              <a:spcAft>
                <a:spcPts val="0"/>
              </a:spcAft>
              <a:buClrTx/>
              <a:buFont typeface="Wingdings" panose="05000000000000000000" pitchFamily="2" charset="2"/>
              <a:buNone/>
              <a:defRPr sz="800" b="0" i="0" u="none" strike="noStrike" cap="none">
                <a:solidFill>
                  <a:srgbClr val="000000"/>
                </a:solidFill>
                <a:latin typeface="+mn-lt"/>
                <a:ea typeface="Arial"/>
                <a:cs typeface="Arial"/>
                <a:sym typeface="Arial"/>
              </a:defRPr>
            </a:lvl4pPr>
            <a:lvl5pPr marL="461962" marR="0" lvl="4" indent="0" algn="l" rtl="0" eaLnBrk="1" hangingPunct="1">
              <a:lnSpc>
                <a:spcPct val="100000"/>
              </a:lnSpc>
              <a:spcBef>
                <a:spcPts val="0"/>
              </a:spcBef>
              <a:spcAft>
                <a:spcPts val="0"/>
              </a:spcAft>
              <a:buClrTx/>
              <a:buFont typeface="Wingdings" panose="05000000000000000000" pitchFamily="2" charset="2"/>
              <a:buNone/>
              <a:defRPr sz="800" b="0" i="0" u="none" strike="noStrike" cap="none">
                <a:solidFill>
                  <a:srgbClr val="000000"/>
                </a:solidFill>
                <a:latin typeface="+mn-lt"/>
                <a:ea typeface="Arial"/>
                <a:cs typeface="Arial"/>
                <a:sym typeface="Arial"/>
              </a:defRPr>
            </a:lvl5pPr>
            <a:lvl6pPr marL="342900" marR="0" lvl="5" indent="-342900" algn="l" rtl="0" eaLnBrk="1" hangingPunct="1">
              <a:lnSpc>
                <a:spcPct val="100000"/>
              </a:lnSpc>
              <a:spcBef>
                <a:spcPts val="0"/>
              </a:spcBef>
              <a:spcAft>
                <a:spcPts val="0"/>
              </a:spcAft>
              <a:buClr>
                <a:schemeClr val="tx1">
                  <a:lumMod val="50000"/>
                  <a:lumOff val="50000"/>
                </a:schemeClr>
              </a:buClr>
              <a:buFont typeface="Arial" panose="020B0604020202020204" pitchFamily="34" charset="0"/>
              <a:buChar char="•"/>
              <a:defRPr sz="1400" b="0" i="0" u="none" strike="noStrike" cap="none">
                <a:solidFill>
                  <a:srgbClr val="000000"/>
                </a:solidFill>
                <a:latin typeface="+mn-lt"/>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base" latinLnBrk="0" hangingPunct="1">
              <a:lnSpc>
                <a:spcPct val="75000"/>
              </a:lnSpc>
              <a:spcBef>
                <a:spcPts val="0"/>
              </a:spcBef>
              <a:spcAft>
                <a:spcPts val="225"/>
              </a:spcAft>
              <a:buClrTx/>
              <a:buSzPct val="120000"/>
              <a:buFont typeface="Arial" panose="020B0604020202020204" pitchFamily="34" charset="0"/>
              <a:buNone/>
              <a:tabLst/>
              <a:defRPr/>
            </a:pPr>
            <a:r>
              <a:rPr kumimoji="0" lang="en-US" sz="1000" b="0" i="0" u="none" strike="noStrike" kern="1200" cap="none" spc="0" normalizeH="0" baseline="0" noProof="0">
                <a:ln>
                  <a:noFill/>
                </a:ln>
                <a:solidFill>
                  <a:srgbClr val="002557"/>
                </a:solidFill>
                <a:effectLst/>
                <a:uLnTx/>
                <a:uFillTx/>
                <a:latin typeface="Arial"/>
                <a:ea typeface="Lato"/>
                <a:cs typeface="Lato"/>
                <a:sym typeface="Lato"/>
              </a:rPr>
              <a:t>Median follow-up time: 9.0 months; statistical significance threshold: P≤0.04. </a:t>
            </a:r>
            <a:r>
              <a:rPr kumimoji="0" lang="en-US" sz="1000" b="0" i="0" u="none" strike="noStrike" kern="0" cap="none" spc="0" normalizeH="0" baseline="0" noProof="0">
                <a:ln>
                  <a:noFill/>
                </a:ln>
                <a:solidFill>
                  <a:srgbClr val="002557"/>
                </a:solidFill>
                <a:effectLst/>
                <a:uLnTx/>
                <a:uFillTx/>
                <a:latin typeface="Arial"/>
                <a:ea typeface="Lato"/>
                <a:cs typeface="Lato"/>
                <a:sym typeface="Lato"/>
              </a:rPr>
              <a:t>The Kaplan–Meier method was used to estimate the curves, median estimates and the 95% confidence intervals (CI) for progression-free survival in each treatment arm. The HR and the associated 95% CI were estimated using a Cox regression model with treatment group as the main effect and stratification factors at randomization as covariates. BICR, blinded-independent central review; CI, confidence interval; HR, hazard ratio; m, months; PFS, progression-free survival.</a:t>
            </a:r>
          </a:p>
        </p:txBody>
      </p:sp>
      <p:sp>
        <p:nvSpPr>
          <p:cNvPr id="24" name="object 25">
            <a:extLst>
              <a:ext uri="{FF2B5EF4-FFF2-40B4-BE49-F238E27FC236}">
                <a16:creationId xmlns:a16="http://schemas.microsoft.com/office/drawing/2014/main" id="{FADE6D67-B0E4-B4F8-A06D-C29368BCC178}"/>
              </a:ext>
            </a:extLst>
          </p:cNvPr>
          <p:cNvSpPr/>
          <p:nvPr/>
        </p:nvSpPr>
        <p:spPr>
          <a:xfrm>
            <a:off x="8872816" y="2996391"/>
            <a:ext cx="2402046" cy="897704"/>
          </a:xfrm>
          <a:custGeom>
            <a:avLst/>
            <a:gdLst/>
            <a:ahLst/>
            <a:cxnLst/>
            <a:rect l="l" t="t" r="r" b="b"/>
            <a:pathLst>
              <a:path w="8126094" h="3266440">
                <a:moveTo>
                  <a:pt x="0" y="3266171"/>
                </a:moveTo>
                <a:lnTo>
                  <a:pt x="8125541" y="3266171"/>
                </a:lnTo>
                <a:lnTo>
                  <a:pt x="8125541" y="0"/>
                </a:lnTo>
                <a:lnTo>
                  <a:pt x="0" y="0"/>
                </a:lnTo>
                <a:lnTo>
                  <a:pt x="0" y="3266171"/>
                </a:lnTo>
                <a:close/>
              </a:path>
            </a:pathLst>
          </a:custGeom>
          <a:solidFill>
            <a:srgbClr val="B8CFD1">
              <a:alpha val="18039"/>
            </a:srgbClr>
          </a:solidFill>
          <a:ln w="28575">
            <a:solidFill>
              <a:srgbClr val="156168"/>
            </a:solidFill>
          </a:ln>
        </p:spPr>
        <p:txBody>
          <a:bodyPr wrap="square" lIns="68580" tIns="68580" rIns="68580" bIns="68580" rtlCol="0" anchor="ct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156168"/>
                </a:solidFill>
                <a:effectLst/>
                <a:uLnTx/>
                <a:uFillTx/>
                <a:latin typeface="Arial"/>
                <a:ea typeface="Lato" panose="020F0502020204030203" pitchFamily="34" charset="0"/>
                <a:cs typeface="Lato" panose="020F0502020204030203" pitchFamily="34" charset="0"/>
                <a:sym typeface="Lato" panose="020F0502020204030203" pitchFamily="34" charset="0"/>
              </a:rPr>
              <a:t>Progression-free survival assessed by the investigator was positive and consistent (HR 0.71, P=0.0030)</a:t>
            </a:r>
          </a:p>
        </p:txBody>
      </p:sp>
      <p:sp>
        <p:nvSpPr>
          <p:cNvPr id="28" name="TextBox 27">
            <a:extLst>
              <a:ext uri="{FF2B5EF4-FFF2-40B4-BE49-F238E27FC236}">
                <a16:creationId xmlns:a16="http://schemas.microsoft.com/office/drawing/2014/main" id="{B3222AEB-31E7-BCB2-DBCE-C525563BC6D9}"/>
              </a:ext>
            </a:extLst>
          </p:cNvPr>
          <p:cNvSpPr txBox="1"/>
          <p:nvPr/>
        </p:nvSpPr>
        <p:spPr>
          <a:xfrm>
            <a:off x="9662196" y="6479489"/>
            <a:ext cx="2170686" cy="24622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1000" b="0" i="0" u="none" strike="noStrike" kern="0" cap="none" spc="0" normalizeH="0" baseline="0" noProof="0">
                <a:ln>
                  <a:noFill/>
                </a:ln>
                <a:solidFill>
                  <a:srgbClr val="002557"/>
                </a:solidFill>
                <a:effectLst/>
                <a:uLnTx/>
                <a:uFillTx/>
                <a:latin typeface="Arial"/>
                <a:ea typeface="+mn-ea"/>
                <a:cs typeface="Arial"/>
                <a:sym typeface="Arial"/>
              </a:rPr>
              <a:t>Data cutoff: Feb 24, 2025</a:t>
            </a:r>
          </a:p>
        </p:txBody>
      </p:sp>
      <p:sp>
        <p:nvSpPr>
          <p:cNvPr id="5" name="Text Placeholder 4">
            <a:extLst>
              <a:ext uri="{FF2B5EF4-FFF2-40B4-BE49-F238E27FC236}">
                <a16:creationId xmlns:a16="http://schemas.microsoft.com/office/drawing/2014/main" id="{16EC2E12-C5F8-4EB7-3F19-A97F9D806F36}"/>
              </a:ext>
            </a:extLst>
          </p:cNvPr>
          <p:cNvSpPr txBox="1">
            <a:spLocks/>
          </p:cNvSpPr>
          <p:nvPr/>
        </p:nvSpPr>
        <p:spPr>
          <a:xfrm>
            <a:off x="169845" y="6467279"/>
            <a:ext cx="4389120" cy="211016"/>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0"/>
              </a:spcBef>
              <a:buClr>
                <a:srgbClr val="008764"/>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
                <a:srgbClr val="008764"/>
              </a:buClr>
              <a:buSzTx/>
              <a:buFontTx/>
              <a:buNone/>
              <a:tabLst/>
              <a:defRPr/>
            </a:pPr>
            <a:r>
              <a:rPr kumimoji="0" lang="en-US" sz="10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SGO 2026, Alexander B. </a:t>
            </a:r>
            <a:r>
              <a:rPr kumimoji="0" lang="en-US" sz="1000" b="0" i="0" u="none" strike="noStrike" kern="1200" cap="none" spc="0" normalizeH="0" baseline="0" noProof="0" dirty="0" err="1">
                <a:ln>
                  <a:noFill/>
                </a:ln>
                <a:solidFill>
                  <a:srgbClr val="002557"/>
                </a:solidFill>
                <a:effectLst/>
                <a:uLnTx/>
                <a:uFillTx/>
                <a:latin typeface="Arial" panose="020B0604020202020204" pitchFamily="34" charset="0"/>
                <a:ea typeface="+mn-ea"/>
                <a:cs typeface="Arial" panose="020B0604020202020204" pitchFamily="34" charset="0"/>
              </a:rPr>
              <a:t>Olawaiye</a:t>
            </a:r>
            <a:r>
              <a:rPr kumimoji="0" lang="en-US" sz="10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 MD</a:t>
            </a:r>
          </a:p>
        </p:txBody>
      </p:sp>
    </p:spTree>
    <p:extLst>
      <p:ext uri="{BB962C8B-B14F-4D97-AF65-F5344CB8AC3E}">
        <p14:creationId xmlns:p14="http://schemas.microsoft.com/office/powerpoint/2010/main" val="392806112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A5FBD-638D-D97E-60B7-7AC172CEE686}"/>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B18CEFBD-E2C3-5A5D-E0E9-CBA97B8202DC}"/>
              </a:ext>
            </a:extLst>
          </p:cNvPr>
          <p:cNvGrpSpPr/>
          <p:nvPr/>
        </p:nvGrpSpPr>
        <p:grpSpPr>
          <a:xfrm>
            <a:off x="862869" y="1176729"/>
            <a:ext cx="10466261" cy="4092432"/>
            <a:chOff x="1962539" y="1894002"/>
            <a:chExt cx="8631859" cy="3375159"/>
          </a:xfrm>
        </p:grpSpPr>
        <p:pic>
          <p:nvPicPr>
            <p:cNvPr id="5" name="Picture 4">
              <a:extLst>
                <a:ext uri="{FF2B5EF4-FFF2-40B4-BE49-F238E27FC236}">
                  <a16:creationId xmlns:a16="http://schemas.microsoft.com/office/drawing/2014/main" id="{46776100-A461-70F3-71D3-7B01BA4E8172}"/>
                </a:ext>
              </a:extLst>
            </p:cNvPr>
            <p:cNvPicPr>
              <a:picLocks noChangeAspect="1"/>
            </p:cNvPicPr>
            <p:nvPr/>
          </p:nvPicPr>
          <p:blipFill>
            <a:blip r:embed="rId3"/>
            <a:stretch>
              <a:fillRect/>
            </a:stretch>
          </p:blipFill>
          <p:spPr>
            <a:xfrm>
              <a:off x="1962539" y="1894002"/>
              <a:ext cx="7955280" cy="3375159"/>
            </a:xfrm>
            <a:prstGeom prst="rect">
              <a:avLst/>
            </a:prstGeom>
          </p:spPr>
        </p:pic>
        <p:sp>
          <p:nvSpPr>
            <p:cNvPr id="3" name="TextBox 2">
              <a:extLst>
                <a:ext uri="{FF2B5EF4-FFF2-40B4-BE49-F238E27FC236}">
                  <a16:creationId xmlns:a16="http://schemas.microsoft.com/office/drawing/2014/main" id="{5699ADB1-9432-BA81-AB9A-910B6EBD4C3F}"/>
                </a:ext>
              </a:extLst>
            </p:cNvPr>
            <p:cNvSpPr txBox="1"/>
            <p:nvPr/>
          </p:nvSpPr>
          <p:spPr>
            <a:xfrm>
              <a:off x="9898374" y="3179056"/>
              <a:ext cx="696024" cy="200055"/>
            </a:xfrm>
            <a:prstGeom prst="rect">
              <a:avLst/>
            </a:prstGeom>
            <a:noFill/>
          </p:spPr>
          <p:txBody>
            <a:bodyPr wrap="none" rtlCol="0">
              <a:spAutoFit/>
            </a:bodyPr>
            <a:lstStyle/>
            <a:p>
              <a:pPr marL="0" marR="0" lvl="0" indent="0" algn="l" defTabSz="457223"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2060"/>
                  </a:solidFill>
                  <a:effectLst/>
                  <a:uLnTx/>
                  <a:uFillTx/>
                  <a:latin typeface="Aptos" panose="02110004020202020204"/>
                  <a:ea typeface="+mn-ea"/>
                  <a:cs typeface="+mn-cs"/>
                </a:rPr>
                <a:t>76% maturity</a:t>
              </a:r>
            </a:p>
          </p:txBody>
        </p:sp>
        <p:sp>
          <p:nvSpPr>
            <p:cNvPr id="4" name="Rectangle 3">
              <a:extLst>
                <a:ext uri="{FF2B5EF4-FFF2-40B4-BE49-F238E27FC236}">
                  <a16:creationId xmlns:a16="http://schemas.microsoft.com/office/drawing/2014/main" id="{A34C9D3C-519D-3A00-FAE3-9C739D5E7809}"/>
                </a:ext>
              </a:extLst>
            </p:cNvPr>
            <p:cNvSpPr/>
            <p:nvPr/>
          </p:nvSpPr>
          <p:spPr>
            <a:xfrm>
              <a:off x="7341268" y="3119187"/>
              <a:ext cx="2557106" cy="1538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TextBox 17">
              <a:extLst>
                <a:ext uri="{FF2B5EF4-FFF2-40B4-BE49-F238E27FC236}">
                  <a16:creationId xmlns:a16="http://schemas.microsoft.com/office/drawing/2014/main" id="{A831B6B6-A690-6289-40F7-0AC8EF2C0605}"/>
                </a:ext>
              </a:extLst>
            </p:cNvPr>
            <p:cNvSpPr txBox="1"/>
            <p:nvPr/>
          </p:nvSpPr>
          <p:spPr>
            <a:xfrm>
              <a:off x="9084280" y="3059569"/>
              <a:ext cx="1472995" cy="307777"/>
            </a:xfrm>
            <a:prstGeom prst="rect">
              <a:avLst/>
            </a:prstGeom>
            <a:noFill/>
          </p:spPr>
          <p:txBody>
            <a:bodyPr wrap="square">
              <a:spAutoFit/>
            </a:bodyPr>
            <a:lstStyle/>
            <a:p>
              <a:pPr marL="0" marR="0" lvl="0" indent="0" algn="l" defTabSz="457223"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t>(2-sided stratified log-rank test)</a:t>
              </a:r>
            </a:p>
          </p:txBody>
        </p:sp>
      </p:grpSp>
      <p:sp>
        <p:nvSpPr>
          <p:cNvPr id="2" name="Title 1">
            <a:extLst>
              <a:ext uri="{FF2B5EF4-FFF2-40B4-BE49-F238E27FC236}">
                <a16:creationId xmlns:a16="http://schemas.microsoft.com/office/drawing/2014/main" id="{ADBA3AAB-7C42-D76A-AB81-89B1E0F1319C}"/>
              </a:ext>
            </a:extLst>
          </p:cNvPr>
          <p:cNvSpPr>
            <a:spLocks noGrp="1"/>
          </p:cNvSpPr>
          <p:nvPr>
            <p:ph type="title" idx="4294967295"/>
          </p:nvPr>
        </p:nvSpPr>
        <p:spPr>
          <a:xfrm>
            <a:off x="1750814" y="314234"/>
            <a:ext cx="8690372" cy="355997"/>
          </a:xfrm>
        </p:spPr>
        <p:txBody>
          <a:bodyPr>
            <a:noAutofit/>
          </a:bodyPr>
          <a:lstStyle/>
          <a:p>
            <a:pPr algn="ctr">
              <a:lnSpc>
                <a:spcPct val="100000"/>
              </a:lnSpc>
            </a:pPr>
            <a:r>
              <a:rPr lang="en-US" sz="2000" b="1" dirty="0"/>
              <a:t>ROSELLA | Overall Survival at the Final Analysis</a:t>
            </a:r>
          </a:p>
        </p:txBody>
      </p:sp>
      <p:sp>
        <p:nvSpPr>
          <p:cNvPr id="9" name="Text Placeholder 4">
            <a:extLst>
              <a:ext uri="{FF2B5EF4-FFF2-40B4-BE49-F238E27FC236}">
                <a16:creationId xmlns:a16="http://schemas.microsoft.com/office/drawing/2014/main" id="{ABC67EAF-BB9B-E12A-9318-14AA35567BA7}"/>
              </a:ext>
            </a:extLst>
          </p:cNvPr>
          <p:cNvSpPr txBox="1">
            <a:spLocks/>
          </p:cNvSpPr>
          <p:nvPr/>
        </p:nvSpPr>
        <p:spPr>
          <a:xfrm>
            <a:off x="1866903" y="5775659"/>
            <a:ext cx="7238999" cy="297892"/>
          </a:xfrm>
          <a:prstGeom prst="rect">
            <a:avLst/>
          </a:prstGeom>
        </p:spPr>
        <p:txBody>
          <a:bodyPr vert="horz" lIns="68580" tIns="34290" rIns="68580" bIns="34290" rtlCol="0" anchor="b">
            <a:noAutofit/>
          </a:bodyPr>
          <a:lstStyle>
            <a:defPPr marR="0" lvl="0" algn="l" rtl="0">
              <a:lnSpc>
                <a:spcPct val="100000"/>
              </a:lnSpc>
              <a:spcBef>
                <a:spcPts val="0"/>
              </a:spcBef>
              <a:spcAft>
                <a:spcPts val="0"/>
              </a:spcAft>
            </a:defPPr>
            <a:lvl1pPr marL="0" marR="0" lvl="0" indent="0" algn="l" rtl="0" eaLnBrk="1" hangingPunct="1">
              <a:lnSpc>
                <a:spcPct val="100000"/>
              </a:lnSpc>
              <a:spcBef>
                <a:spcPts val="0"/>
              </a:spcBef>
              <a:spcAft>
                <a:spcPts val="0"/>
              </a:spcAft>
              <a:buClrTx/>
              <a:buSzPct val="120000"/>
              <a:buFont typeface="Arial" panose="020B0604020202020204" pitchFamily="34" charset="0"/>
              <a:buNone/>
              <a:defRPr lang="en-US" sz="700" b="0" i="0" u="none" strike="noStrike" cap="none" dirty="0" smtClean="0">
                <a:solidFill>
                  <a:srgbClr val="888888"/>
                </a:solidFill>
                <a:latin typeface="Lato"/>
                <a:ea typeface="Lato"/>
                <a:cs typeface="Lato"/>
                <a:sym typeface="Lato"/>
              </a:defRPr>
            </a:lvl1pPr>
            <a:lvl2pPr marL="227013" marR="0" lvl="1" indent="0" algn="l" rtl="0" eaLnBrk="1" hangingPunct="1">
              <a:lnSpc>
                <a:spcPct val="100000"/>
              </a:lnSpc>
              <a:spcBef>
                <a:spcPts val="0"/>
              </a:spcBef>
              <a:spcAft>
                <a:spcPts val="0"/>
              </a:spcAft>
              <a:buClrTx/>
              <a:buSzPct val="100000"/>
              <a:buFontTx/>
              <a:buNone/>
              <a:defRPr sz="800" b="0" i="0" u="none" strike="noStrike" cap="none">
                <a:solidFill>
                  <a:srgbClr val="000000"/>
                </a:solidFill>
                <a:latin typeface="+mn-lt"/>
                <a:ea typeface="Arial"/>
                <a:cs typeface="Arial"/>
                <a:sym typeface="Arial"/>
              </a:defRPr>
            </a:lvl2pPr>
            <a:lvl3pPr marL="461962" marR="0" lvl="2" indent="0" algn="l" rtl="0" eaLnBrk="1" hangingPunct="1">
              <a:lnSpc>
                <a:spcPct val="100000"/>
              </a:lnSpc>
              <a:spcBef>
                <a:spcPts val="0"/>
              </a:spcBef>
              <a:spcAft>
                <a:spcPts val="0"/>
              </a:spcAft>
              <a:buClrTx/>
              <a:buFontTx/>
              <a:buNone/>
              <a:defRPr sz="800" b="0" i="0" u="none" strike="noStrike" cap="none">
                <a:solidFill>
                  <a:srgbClr val="000000"/>
                </a:solidFill>
                <a:latin typeface="+mn-lt"/>
                <a:ea typeface="Arial"/>
                <a:cs typeface="Arial"/>
                <a:sym typeface="Arial"/>
              </a:defRPr>
            </a:lvl3pPr>
            <a:lvl4pPr marL="461962" marR="0" lvl="3" indent="0" algn="l" rtl="0" eaLnBrk="1" hangingPunct="1">
              <a:lnSpc>
                <a:spcPct val="100000"/>
              </a:lnSpc>
              <a:spcBef>
                <a:spcPts val="0"/>
              </a:spcBef>
              <a:spcAft>
                <a:spcPts val="0"/>
              </a:spcAft>
              <a:buClrTx/>
              <a:buFont typeface="Wingdings" panose="05000000000000000000" pitchFamily="2" charset="2"/>
              <a:buNone/>
              <a:defRPr sz="800" b="0" i="0" u="none" strike="noStrike" cap="none">
                <a:solidFill>
                  <a:srgbClr val="000000"/>
                </a:solidFill>
                <a:latin typeface="+mn-lt"/>
                <a:ea typeface="Arial"/>
                <a:cs typeface="Arial"/>
                <a:sym typeface="Arial"/>
              </a:defRPr>
            </a:lvl4pPr>
            <a:lvl5pPr marL="461962" marR="0" lvl="4" indent="0" algn="l" rtl="0" eaLnBrk="1" hangingPunct="1">
              <a:lnSpc>
                <a:spcPct val="100000"/>
              </a:lnSpc>
              <a:spcBef>
                <a:spcPts val="0"/>
              </a:spcBef>
              <a:spcAft>
                <a:spcPts val="0"/>
              </a:spcAft>
              <a:buClrTx/>
              <a:buFont typeface="Wingdings" panose="05000000000000000000" pitchFamily="2" charset="2"/>
              <a:buNone/>
              <a:defRPr sz="800" b="0" i="0" u="none" strike="noStrike" cap="none">
                <a:solidFill>
                  <a:srgbClr val="000000"/>
                </a:solidFill>
                <a:latin typeface="+mn-lt"/>
                <a:ea typeface="Arial"/>
                <a:cs typeface="Arial"/>
                <a:sym typeface="Arial"/>
              </a:defRPr>
            </a:lvl5pPr>
            <a:lvl6pPr marL="342900" marR="0" lvl="5" indent="-342900" algn="l" rtl="0" eaLnBrk="1" hangingPunct="1">
              <a:lnSpc>
                <a:spcPct val="100000"/>
              </a:lnSpc>
              <a:spcBef>
                <a:spcPts val="0"/>
              </a:spcBef>
              <a:spcAft>
                <a:spcPts val="0"/>
              </a:spcAft>
              <a:buClr>
                <a:schemeClr val="tx1">
                  <a:lumMod val="50000"/>
                  <a:lumOff val="50000"/>
                </a:schemeClr>
              </a:buClr>
              <a:buFont typeface="Arial" panose="020B0604020202020204" pitchFamily="34" charset="0"/>
              <a:buChar char="•"/>
              <a:defRPr sz="1400" b="0" i="0" u="none" strike="noStrike" cap="none">
                <a:solidFill>
                  <a:srgbClr val="000000"/>
                </a:solidFill>
                <a:latin typeface="+mn-lt"/>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457223" rtl="0" eaLnBrk="1" fontAlgn="base" latinLnBrk="0" hangingPunct="1">
              <a:lnSpc>
                <a:spcPct val="75000"/>
              </a:lnSpc>
              <a:spcBef>
                <a:spcPts val="0"/>
              </a:spcBef>
              <a:spcAft>
                <a:spcPts val="225"/>
              </a:spcAft>
              <a:buClrTx/>
              <a:buSzPct val="120000"/>
              <a:buFont typeface="Arial" panose="020B0604020202020204" pitchFamily="34" charset="0"/>
              <a:buNone/>
              <a:tabLst/>
              <a:defRPr/>
            </a:pPr>
            <a:r>
              <a:rPr kumimoji="0" lang="en-US" sz="1000" b="0" i="0" u="none" strike="noStrike" kern="0" cap="none" spc="0" normalizeH="0" baseline="0" noProof="0" dirty="0">
                <a:ln>
                  <a:noFill/>
                </a:ln>
                <a:solidFill>
                  <a:srgbClr val="002557"/>
                </a:solidFill>
                <a:effectLst/>
                <a:uLnTx/>
                <a:uFillTx/>
                <a:latin typeface="Arial" panose="020B0604020202020204" pitchFamily="34" charset="0"/>
                <a:ea typeface="Lato"/>
                <a:cs typeface="Arial" panose="020B0604020202020204" pitchFamily="34" charset="0"/>
                <a:sym typeface="Lato"/>
              </a:rPr>
              <a:t>Median follow-up time: 24.9 months; statistical significance threshold at the final analysis: P≤0.0499. The Kaplan–Meier method was used to estimate the curves, median estimates and the 95% CIs for OS in each treatment arm. The HR and the associated 95% CI were estimated using a Cox regression model with treatment group as the main effect and stratification factors at randomization as covariates. </a:t>
            </a:r>
            <a:br>
              <a:rPr kumimoji="0" lang="en-US" sz="1000" b="0" i="0" u="none" strike="noStrike" kern="0" cap="none" spc="0" normalizeH="0" baseline="0" noProof="0" dirty="0">
                <a:ln>
                  <a:noFill/>
                </a:ln>
                <a:solidFill>
                  <a:srgbClr val="002557"/>
                </a:solidFill>
                <a:effectLst/>
                <a:uLnTx/>
                <a:uFillTx/>
                <a:latin typeface="Arial" panose="020B0604020202020204" pitchFamily="34" charset="0"/>
                <a:ea typeface="Lato"/>
                <a:cs typeface="Arial" panose="020B0604020202020204" pitchFamily="34" charset="0"/>
                <a:sym typeface="Lato"/>
              </a:rPr>
            </a:br>
            <a:r>
              <a:rPr kumimoji="0" lang="en-US" sz="1000" b="0" i="0" u="none" strike="noStrike" kern="0" cap="none" spc="0" normalizeH="0" baseline="0" noProof="0" dirty="0">
                <a:ln>
                  <a:noFill/>
                </a:ln>
                <a:solidFill>
                  <a:srgbClr val="002557"/>
                </a:solidFill>
                <a:effectLst/>
                <a:uLnTx/>
                <a:uFillTx/>
                <a:latin typeface="Arial" panose="020B0604020202020204" pitchFamily="34" charset="0"/>
                <a:ea typeface="Lato"/>
                <a:cs typeface="Arial" panose="020B0604020202020204" pitchFamily="34" charset="0"/>
                <a:sym typeface="Lato"/>
              </a:rPr>
              <a:t>CI, confidence interval; HR, hazard ratio; m, months; OS, overall survival.</a:t>
            </a:r>
          </a:p>
        </p:txBody>
      </p:sp>
      <p:graphicFrame>
        <p:nvGraphicFramePr>
          <p:cNvPr id="7" name="Table 6">
            <a:extLst>
              <a:ext uri="{FF2B5EF4-FFF2-40B4-BE49-F238E27FC236}">
                <a16:creationId xmlns:a16="http://schemas.microsoft.com/office/drawing/2014/main" id="{5AE8F001-A11B-8141-685B-939EAD1DA1DA}"/>
              </a:ext>
            </a:extLst>
          </p:cNvPr>
          <p:cNvGraphicFramePr>
            <a:graphicFrameLocks noGrp="1"/>
          </p:cNvGraphicFramePr>
          <p:nvPr/>
        </p:nvGraphicFramePr>
        <p:xfrm>
          <a:off x="7408282" y="1113961"/>
          <a:ext cx="3032993" cy="1401646"/>
        </p:xfrm>
        <a:graphic>
          <a:graphicData uri="http://schemas.openxmlformats.org/drawingml/2006/table">
            <a:tbl>
              <a:tblPr firstRow="1" bandRow="1">
                <a:tableStyleId>{5940675A-B579-460E-94D1-54222C63F5DA}</a:tableStyleId>
              </a:tblPr>
              <a:tblGrid>
                <a:gridCol w="892418">
                  <a:extLst>
                    <a:ext uri="{9D8B030D-6E8A-4147-A177-3AD203B41FA5}">
                      <a16:colId xmlns:a16="http://schemas.microsoft.com/office/drawing/2014/main" val="2706910499"/>
                    </a:ext>
                  </a:extLst>
                </a:gridCol>
                <a:gridCol w="1119437">
                  <a:extLst>
                    <a:ext uri="{9D8B030D-6E8A-4147-A177-3AD203B41FA5}">
                      <a16:colId xmlns:a16="http://schemas.microsoft.com/office/drawing/2014/main" val="3340891562"/>
                    </a:ext>
                  </a:extLst>
                </a:gridCol>
                <a:gridCol w="1021138">
                  <a:extLst>
                    <a:ext uri="{9D8B030D-6E8A-4147-A177-3AD203B41FA5}">
                      <a16:colId xmlns:a16="http://schemas.microsoft.com/office/drawing/2014/main" val="1986841803"/>
                    </a:ext>
                  </a:extLst>
                </a:gridCol>
              </a:tblGrid>
              <a:tr h="463040">
                <a:tc>
                  <a:txBody>
                    <a:bodyPr/>
                    <a:lstStyle/>
                    <a:p>
                      <a:pPr algn="ctr"/>
                      <a:endParaRPr lang="en-US" sz="900">
                        <a:latin typeface="Arial" panose="020B0604020202020204" pitchFamily="34" charset="0"/>
                        <a:cs typeface="Arial" panose="020B0604020202020204" pitchFamily="34" charset="0"/>
                      </a:endParaRPr>
                    </a:p>
                  </a:txBody>
                  <a:tcPr marL="34290" marR="34290" marT="20574" marB="20574" anchor="ctr">
                    <a:lnL w="9525" cap="flat" cmpd="sng" algn="ctr">
                      <a:solidFill>
                        <a:schemeClr val="bg1"/>
                      </a:solidFill>
                      <a:prstDash val="sysDot"/>
                      <a:round/>
                      <a:headEnd type="none" w="med" len="med"/>
                      <a:tailEnd type="none" w="med" len="med"/>
                    </a:lnL>
                    <a:lnR w="19050" cap="flat" cmpd="sng" algn="ctr">
                      <a:solidFill>
                        <a:schemeClr val="bg1"/>
                      </a:solidFill>
                      <a:prstDash val="solid"/>
                      <a:round/>
                      <a:headEnd type="none" w="med" len="med"/>
                      <a:tailEnd type="none" w="med" len="med"/>
                    </a:lnR>
                    <a:lnT w="9525" cap="flat" cmpd="sng" algn="ctr">
                      <a:solidFill>
                        <a:schemeClr val="bg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900" b="1">
                          <a:solidFill>
                            <a:schemeClr val="bg1"/>
                          </a:solidFill>
                          <a:latin typeface="Arial" panose="020B0604020202020204" pitchFamily="34" charset="0"/>
                          <a:cs typeface="Arial" panose="020B0604020202020204" pitchFamily="34" charset="0"/>
                        </a:rPr>
                        <a:t>Relacorilant +</a:t>
                      </a:r>
                      <a:br>
                        <a:rPr lang="en-US" sz="900" b="1">
                          <a:solidFill>
                            <a:schemeClr val="bg1"/>
                          </a:solidFill>
                          <a:latin typeface="Arial" panose="020B0604020202020204" pitchFamily="34" charset="0"/>
                          <a:cs typeface="Arial" panose="020B0604020202020204" pitchFamily="34" charset="0"/>
                        </a:rPr>
                      </a:br>
                      <a:r>
                        <a:rPr lang="en-US" sz="900" b="1">
                          <a:solidFill>
                            <a:schemeClr val="bg1"/>
                          </a:solidFill>
                          <a:latin typeface="Arial" panose="020B0604020202020204" pitchFamily="34" charset="0"/>
                          <a:cs typeface="Arial" panose="020B0604020202020204" pitchFamily="34" charset="0"/>
                        </a:rPr>
                        <a:t>Nab-paclitaxel</a:t>
                      </a:r>
                      <a:br>
                        <a:rPr lang="en-US" sz="900" b="1">
                          <a:solidFill>
                            <a:schemeClr val="bg1"/>
                          </a:solidFill>
                          <a:latin typeface="Arial" panose="020B0604020202020204" pitchFamily="34" charset="0"/>
                          <a:cs typeface="Arial" panose="020B0604020202020204" pitchFamily="34" charset="0"/>
                        </a:rPr>
                      </a:br>
                      <a:r>
                        <a:rPr lang="en-US" sz="900" b="0">
                          <a:solidFill>
                            <a:schemeClr val="bg1"/>
                          </a:solidFill>
                          <a:latin typeface="Arial" panose="020B0604020202020204" pitchFamily="34" charset="0"/>
                          <a:cs typeface="Arial" panose="020B0604020202020204" pitchFamily="34" charset="0"/>
                        </a:rPr>
                        <a:t>N=188</a:t>
                      </a:r>
                    </a:p>
                  </a:txBody>
                  <a:tcPr marL="34290" marR="34290" marT="20574" marB="2057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56168"/>
                    </a:solid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Nab-paclitaxel</a:t>
                      </a:r>
                    </a:p>
                    <a:p>
                      <a:pPr algn="ctr"/>
                      <a:r>
                        <a:rPr lang="en-US" sz="900" dirty="0">
                          <a:solidFill>
                            <a:schemeClr val="bg1"/>
                          </a:solidFill>
                          <a:latin typeface="Arial" panose="020B0604020202020204" pitchFamily="34" charset="0"/>
                          <a:cs typeface="Arial" panose="020B0604020202020204" pitchFamily="34" charset="0"/>
                        </a:rPr>
                        <a:t>N=193</a:t>
                      </a:r>
                    </a:p>
                  </a:txBody>
                  <a:tcPr marL="34290" marR="34290" marT="20574" marB="20574" anchor="ctr">
                    <a:lnL w="190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C3177"/>
                    </a:solidFill>
                  </a:tcPr>
                </a:tc>
                <a:extLst>
                  <a:ext uri="{0D108BD9-81ED-4DB2-BD59-A6C34878D82A}">
                    <a16:rowId xmlns:a16="http://schemas.microsoft.com/office/drawing/2014/main" val="3457531373"/>
                  </a:ext>
                </a:extLst>
              </a:tr>
              <a:tr h="182410">
                <a:tc>
                  <a:txBody>
                    <a:bodyPr/>
                    <a:lstStyle/>
                    <a:p>
                      <a:pPr marL="55563" indent="0" algn="l"/>
                      <a:r>
                        <a:rPr lang="en-US" sz="900" b="1">
                          <a:solidFill>
                            <a:srgbClr val="002557"/>
                          </a:solidFill>
                          <a:latin typeface="Arial" panose="020B0604020202020204" pitchFamily="34" charset="0"/>
                          <a:cs typeface="Arial" panose="020B0604020202020204" pitchFamily="34" charset="0"/>
                        </a:rPr>
                        <a:t>Events</a:t>
                      </a:r>
                      <a:r>
                        <a:rPr lang="en-US" sz="900">
                          <a:solidFill>
                            <a:srgbClr val="002557"/>
                          </a:solidFill>
                          <a:latin typeface="Arial" panose="020B0604020202020204" pitchFamily="34" charset="0"/>
                          <a:cs typeface="Arial" panose="020B0604020202020204" pitchFamily="34" charset="0"/>
                        </a:rPr>
                        <a:t>, n (%)</a:t>
                      </a:r>
                    </a:p>
                  </a:txBody>
                  <a:tcPr marL="34290" marR="34290" marT="20574" marB="20574" anchor="ctr">
                    <a:lnL w="9525" cap="flat" cmpd="sng" algn="ctr">
                      <a:solidFill>
                        <a:schemeClr val="bg1"/>
                      </a:solidFill>
                      <a:prstDash val="sysDot"/>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rgbClr val="156168"/>
                          </a:solidFill>
                          <a:latin typeface="Arial" panose="020B0604020202020204" pitchFamily="34" charset="0"/>
                          <a:cs typeface="Arial" panose="020B0604020202020204" pitchFamily="34" charset="0"/>
                        </a:rPr>
                        <a:t>129 (69%)</a:t>
                      </a:r>
                    </a:p>
                  </a:txBody>
                  <a:tcPr marL="34290" marR="34290" marT="20574" marB="2057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900">
                          <a:solidFill>
                            <a:srgbClr val="8C3177"/>
                          </a:solidFill>
                          <a:latin typeface="Arial" panose="020B0604020202020204" pitchFamily="34" charset="0"/>
                          <a:cs typeface="Arial" panose="020B0604020202020204" pitchFamily="34" charset="0"/>
                        </a:rPr>
                        <a:t>159 (82%)</a:t>
                      </a:r>
                    </a:p>
                  </a:txBody>
                  <a:tcPr marL="34290" marR="34290" marT="20574" marB="20574" anchor="ctr">
                    <a:lnL w="19050" cap="flat" cmpd="sng" algn="ctr">
                      <a:solidFill>
                        <a:schemeClr val="bg1"/>
                      </a:solidFill>
                      <a:prstDash val="solid"/>
                      <a:round/>
                      <a:headEnd type="none" w="med" len="med"/>
                      <a:tailEnd type="none" w="med" len="med"/>
                    </a:lnL>
                    <a:lnR w="9525" cap="flat" cmpd="sng" algn="ctr">
                      <a:solidFill>
                        <a:schemeClr val="bg1"/>
                      </a:solidFill>
                      <a:prstDash val="sysDot"/>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7222284"/>
                  </a:ext>
                </a:extLst>
              </a:tr>
              <a:tr h="315468">
                <a:tc>
                  <a:txBody>
                    <a:bodyPr/>
                    <a:lstStyle/>
                    <a:p>
                      <a:pPr marL="55563" indent="0" algn="l"/>
                      <a:r>
                        <a:rPr lang="en-US" sz="900" b="1">
                          <a:solidFill>
                            <a:srgbClr val="002557"/>
                          </a:solidFill>
                          <a:latin typeface="Arial" panose="020B0604020202020204" pitchFamily="34" charset="0"/>
                          <a:cs typeface="Arial" panose="020B0604020202020204" pitchFamily="34" charset="0"/>
                        </a:rPr>
                        <a:t>Median OS</a:t>
                      </a:r>
                      <a:r>
                        <a:rPr lang="en-US" sz="900">
                          <a:solidFill>
                            <a:srgbClr val="002557"/>
                          </a:solidFill>
                          <a:latin typeface="Arial" panose="020B0604020202020204" pitchFamily="34" charset="0"/>
                          <a:cs typeface="Arial" panose="020B0604020202020204" pitchFamily="34" charset="0"/>
                        </a:rPr>
                        <a:t>, m (95% CI)</a:t>
                      </a:r>
                    </a:p>
                  </a:txBody>
                  <a:tcPr marL="34290" marR="34290" marT="20574" marB="20574" anchor="ctr">
                    <a:lnL w="9525" cap="flat" cmpd="sng" algn="ctr">
                      <a:solidFill>
                        <a:schemeClr val="bg1"/>
                      </a:solidFill>
                      <a:prstDash val="sysDot"/>
                      <a:round/>
                      <a:headEnd type="none" w="med" len="med"/>
                      <a:tailEnd type="none" w="med" len="med"/>
                    </a:lnL>
                    <a:lnR w="19050" cap="flat" cmpd="sng" algn="ctr">
                      <a:solidFill>
                        <a:schemeClr val="bg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US" sz="900" b="1">
                          <a:solidFill>
                            <a:srgbClr val="156168"/>
                          </a:solidFill>
                          <a:latin typeface="Arial" panose="020B0604020202020204" pitchFamily="34" charset="0"/>
                          <a:cs typeface="Arial" panose="020B0604020202020204" pitchFamily="34" charset="0"/>
                        </a:rPr>
                        <a:t>16.0</a:t>
                      </a:r>
                      <a:r>
                        <a:rPr lang="en-US" sz="900">
                          <a:solidFill>
                            <a:srgbClr val="156168"/>
                          </a:solidFill>
                          <a:latin typeface="Arial" panose="020B0604020202020204" pitchFamily="34" charset="0"/>
                          <a:cs typeface="Arial" panose="020B0604020202020204" pitchFamily="34" charset="0"/>
                        </a:rPr>
                        <a:t> (13.0–18.3)</a:t>
                      </a:r>
                    </a:p>
                  </a:txBody>
                  <a:tcPr marL="34290" marR="34290" marT="20574" marB="2057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900" b="1">
                          <a:solidFill>
                            <a:srgbClr val="8C3177"/>
                          </a:solidFill>
                          <a:latin typeface="Arial" panose="020B0604020202020204" pitchFamily="34" charset="0"/>
                          <a:cs typeface="Arial" panose="020B0604020202020204" pitchFamily="34" charset="0"/>
                        </a:rPr>
                        <a:t>11.9</a:t>
                      </a:r>
                      <a:r>
                        <a:rPr lang="en-US" sz="900">
                          <a:solidFill>
                            <a:srgbClr val="8C3177"/>
                          </a:solidFill>
                          <a:latin typeface="Arial" panose="020B0604020202020204" pitchFamily="34" charset="0"/>
                          <a:cs typeface="Arial" panose="020B0604020202020204" pitchFamily="34" charset="0"/>
                        </a:rPr>
                        <a:t> (10.0–13.8)</a:t>
                      </a:r>
                    </a:p>
                  </a:txBody>
                  <a:tcPr marL="34290" marR="34290" marT="20574" marB="20574" anchor="ctr">
                    <a:lnL w="19050" cap="flat" cmpd="sng" algn="ctr">
                      <a:solidFill>
                        <a:schemeClr val="bg1"/>
                      </a:solidFill>
                      <a:prstDash val="solid"/>
                      <a:round/>
                      <a:headEnd type="none" w="med" len="med"/>
                      <a:tailEnd type="none" w="med" len="med"/>
                    </a:lnL>
                    <a:lnR w="9525" cap="flat" cmpd="sng" algn="ctr">
                      <a:solidFill>
                        <a:schemeClr val="bg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5226786"/>
                  </a:ext>
                </a:extLst>
              </a:tr>
              <a:tr h="258318">
                <a:tc>
                  <a:txBody>
                    <a:bodyPr/>
                    <a:lstStyle/>
                    <a:p>
                      <a:pPr marL="55563" indent="0" algn="l"/>
                      <a:r>
                        <a:rPr lang="en-US" sz="900" b="1">
                          <a:solidFill>
                            <a:srgbClr val="002557"/>
                          </a:solidFill>
                          <a:latin typeface="Arial" panose="020B0604020202020204" pitchFamily="34" charset="0"/>
                          <a:cs typeface="Arial" panose="020B0604020202020204" pitchFamily="34" charset="0"/>
                        </a:rPr>
                        <a:t>HR </a:t>
                      </a:r>
                      <a:r>
                        <a:rPr lang="en-US" sz="900">
                          <a:solidFill>
                            <a:srgbClr val="002557"/>
                          </a:solidFill>
                          <a:latin typeface="Arial" panose="020B0604020202020204" pitchFamily="34" charset="0"/>
                          <a:cs typeface="Arial" panose="020B0604020202020204" pitchFamily="34" charset="0"/>
                        </a:rPr>
                        <a:t>(95% CI)</a:t>
                      </a:r>
                    </a:p>
                  </a:txBody>
                  <a:tcPr marL="34290" marR="34290" marT="20574" marB="20574" anchor="ctr">
                    <a:lnL w="9525" cap="flat" cmpd="sng" algn="ctr">
                      <a:solidFill>
                        <a:schemeClr val="bg1"/>
                      </a:solidFill>
                      <a:prstDash val="sysDot"/>
                      <a:round/>
                      <a:headEnd type="none" w="med" len="med"/>
                      <a:tailEnd type="none" w="med" len="med"/>
                    </a:lnL>
                    <a:lnR w="19050" cap="flat" cmpd="sng" algn="ctr">
                      <a:solidFill>
                        <a:schemeClr val="bg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400" b="1">
                          <a:solidFill>
                            <a:srgbClr val="156168"/>
                          </a:solidFill>
                          <a:latin typeface="Arial" panose="020B0604020202020204" pitchFamily="34" charset="0"/>
                          <a:cs typeface="Arial" panose="020B0604020202020204" pitchFamily="34" charset="0"/>
                        </a:rPr>
                        <a:t>0.65</a:t>
                      </a:r>
                      <a:r>
                        <a:rPr lang="en-US" sz="1200">
                          <a:solidFill>
                            <a:srgbClr val="156168"/>
                          </a:solidFill>
                          <a:latin typeface="Arial" panose="020B0604020202020204" pitchFamily="34" charset="0"/>
                          <a:cs typeface="Arial" panose="020B0604020202020204" pitchFamily="34" charset="0"/>
                        </a:rPr>
                        <a:t> </a:t>
                      </a:r>
                      <a:r>
                        <a:rPr lang="en-US" sz="900">
                          <a:solidFill>
                            <a:srgbClr val="156168"/>
                          </a:solidFill>
                          <a:latin typeface="Arial" panose="020B0604020202020204" pitchFamily="34" charset="0"/>
                          <a:cs typeface="Arial" panose="020B0604020202020204" pitchFamily="34" charset="0"/>
                        </a:rPr>
                        <a:t>(0.51–0.83)</a:t>
                      </a:r>
                    </a:p>
                  </a:txBody>
                  <a:tcPr marL="34290" marR="34290" marT="20574" marB="20574" anchor="ctr">
                    <a:lnL w="19050" cap="flat" cmpd="sng" algn="ctr">
                      <a:solidFill>
                        <a:schemeClr val="bg1"/>
                      </a:solidFill>
                      <a:prstDash val="solid"/>
                      <a:round/>
                      <a:headEnd type="none" w="med" len="med"/>
                      <a:tailEnd type="none" w="med" len="med"/>
                    </a:lnL>
                    <a:lnR w="9525" cap="flat" cmpd="sng" algn="ctr">
                      <a:solidFill>
                        <a:schemeClr val="bg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050">
                        <a:solidFill>
                          <a:srgbClr val="8C3177"/>
                        </a:solidFill>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1926542"/>
                  </a:ext>
                </a:extLst>
              </a:tr>
              <a:tr h="182410">
                <a:tc>
                  <a:txBody>
                    <a:bodyPr/>
                    <a:lstStyle/>
                    <a:p>
                      <a:pPr marL="55563" marR="0" lvl="0" indent="0" algn="l" defTabSz="914400" rtl="0" eaLnBrk="1" fontAlgn="auto" latinLnBrk="0" hangingPunct="1">
                        <a:lnSpc>
                          <a:spcPct val="100000"/>
                        </a:lnSpc>
                        <a:spcBef>
                          <a:spcPts val="0"/>
                        </a:spcBef>
                        <a:spcAft>
                          <a:spcPts val="0"/>
                        </a:spcAft>
                        <a:buClrTx/>
                        <a:buSzTx/>
                        <a:buFontTx/>
                        <a:buNone/>
                        <a:tabLst/>
                        <a:defRPr/>
                      </a:pPr>
                      <a:r>
                        <a:rPr lang="en-US" sz="900" b="1">
                          <a:solidFill>
                            <a:srgbClr val="002557"/>
                          </a:solidFill>
                          <a:latin typeface="Arial" panose="020B0604020202020204" pitchFamily="34" charset="0"/>
                          <a:cs typeface="Arial" panose="020B0604020202020204" pitchFamily="34" charset="0"/>
                        </a:rPr>
                        <a:t>P-value </a:t>
                      </a:r>
                      <a:endParaRPr lang="en-US" sz="900">
                        <a:solidFill>
                          <a:srgbClr val="002557"/>
                        </a:solidFill>
                        <a:latin typeface="Arial" panose="020B0604020202020204" pitchFamily="34" charset="0"/>
                        <a:cs typeface="Arial" panose="020B0604020202020204" pitchFamily="34" charset="0"/>
                      </a:endParaRPr>
                    </a:p>
                  </a:txBody>
                  <a:tcPr marL="34290" marR="34290" marT="20574" marB="20574" anchor="ctr">
                    <a:lnL w="9525" cap="flat" cmpd="sng" algn="ctr">
                      <a:solidFill>
                        <a:schemeClr val="bg1"/>
                      </a:solidFill>
                      <a:prstDash val="sysDot"/>
                      <a:round/>
                      <a:headEnd type="none" w="med" len="med"/>
                      <a:tailEnd type="none" w="med" len="med"/>
                    </a:lnL>
                    <a:lnR w="19050" cap="flat" cmpd="sng" algn="ctr">
                      <a:solidFill>
                        <a:schemeClr val="bg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rgbClr val="002557"/>
                          </a:solidFill>
                          <a:latin typeface="Arial" panose="020B0604020202020204" pitchFamily="34" charset="0"/>
                          <a:cs typeface="Arial" panose="020B0604020202020204" pitchFamily="34" charset="0"/>
                        </a:rPr>
                        <a:t>0.0004</a:t>
                      </a:r>
                    </a:p>
                  </a:txBody>
                  <a:tcPr marL="34290" marR="34290" marT="20574" marB="20574" anchor="ctr">
                    <a:lnL w="19050" cap="flat" cmpd="sng" algn="ctr">
                      <a:solidFill>
                        <a:schemeClr val="bg1"/>
                      </a:solidFill>
                      <a:prstDash val="solid"/>
                      <a:round/>
                      <a:headEnd type="none" w="med" len="med"/>
                      <a:tailEnd type="none" w="med" len="med"/>
                    </a:lnL>
                    <a:lnR w="9525" cap="flat" cmpd="sng" algn="ctr">
                      <a:solidFill>
                        <a:schemeClr val="bg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2099330247"/>
                  </a:ext>
                </a:extLst>
              </a:tr>
            </a:tbl>
          </a:graphicData>
        </a:graphic>
      </p:graphicFrame>
      <p:sp>
        <p:nvSpPr>
          <p:cNvPr id="16" name="Text Placeholder 6">
            <a:extLst>
              <a:ext uri="{FF2B5EF4-FFF2-40B4-BE49-F238E27FC236}">
                <a16:creationId xmlns:a16="http://schemas.microsoft.com/office/drawing/2014/main" id="{CDDB7B5E-DACC-7D6C-FA53-F8113AA22524}"/>
              </a:ext>
            </a:extLst>
          </p:cNvPr>
          <p:cNvSpPr txBox="1">
            <a:spLocks/>
          </p:cNvSpPr>
          <p:nvPr/>
        </p:nvSpPr>
        <p:spPr>
          <a:xfrm>
            <a:off x="120907" y="6580049"/>
            <a:ext cx="2926080" cy="1406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457223" rtl="0" eaLnBrk="1" fontAlgn="base" latinLnBrk="0" hangingPunct="1">
              <a:lnSpc>
                <a:spcPct val="90000"/>
              </a:lnSpc>
              <a:spcBef>
                <a:spcPts val="500"/>
              </a:spcBef>
              <a:spcAft>
                <a:spcPct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SGO 2026, Alexander B. </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Olawaiye</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MD</a:t>
            </a:r>
          </a:p>
        </p:txBody>
      </p:sp>
      <p:sp>
        <p:nvSpPr>
          <p:cNvPr id="19" name="TextBox 18">
            <a:extLst>
              <a:ext uri="{FF2B5EF4-FFF2-40B4-BE49-F238E27FC236}">
                <a16:creationId xmlns:a16="http://schemas.microsoft.com/office/drawing/2014/main" id="{234B2FA4-273D-E0DF-A4A3-A1053F924830}"/>
              </a:ext>
            </a:extLst>
          </p:cNvPr>
          <p:cNvSpPr txBox="1"/>
          <p:nvPr/>
        </p:nvSpPr>
        <p:spPr>
          <a:xfrm>
            <a:off x="8959535" y="5844854"/>
            <a:ext cx="1597740" cy="246221"/>
          </a:xfrm>
          <a:prstGeom prst="rect">
            <a:avLst/>
          </a:prstGeom>
          <a:noFill/>
        </p:spPr>
        <p:txBody>
          <a:bodyPr wrap="square">
            <a:spAutoFit/>
          </a:bodyPr>
          <a:lstStyle/>
          <a:p>
            <a:pPr marL="0" marR="0" lvl="0" indent="0" algn="r" defTabSz="685835" rtl="0" eaLnBrk="1" fontAlgn="base" latinLnBrk="0" hangingPunct="1">
              <a:lnSpc>
                <a:spcPct val="100000"/>
              </a:lnSpc>
              <a:spcBef>
                <a:spcPct val="0"/>
              </a:spcBef>
              <a:spcAft>
                <a:spcPct val="0"/>
              </a:spcAft>
              <a:buClr>
                <a:srgbClr val="000000"/>
              </a:buClr>
              <a:buSzTx/>
              <a:buFontTx/>
              <a:buNone/>
              <a:tabLst/>
              <a:defRPr/>
            </a:pPr>
            <a:r>
              <a:rPr kumimoji="0" lang="en-US" sz="1000" b="0" i="0" u="none" strike="noStrike" kern="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sym typeface="Arial"/>
              </a:rPr>
              <a:t>Data cutoff: Jan 8, 2026</a:t>
            </a:r>
          </a:p>
        </p:txBody>
      </p:sp>
    </p:spTree>
    <p:extLst>
      <p:ext uri="{BB962C8B-B14F-4D97-AF65-F5344CB8AC3E}">
        <p14:creationId xmlns:p14="http://schemas.microsoft.com/office/powerpoint/2010/main" val="10600763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100"/>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Custom 2">
      <a:dk1>
        <a:srgbClr val="000000"/>
      </a:dk1>
      <a:lt1>
        <a:sysClr val="window" lastClr="FFFFFF"/>
      </a:lt1>
      <a:dk2>
        <a:srgbClr val="09345A"/>
      </a:dk2>
      <a:lt2>
        <a:srgbClr val="F0F0F4"/>
      </a:lt2>
      <a:accent1>
        <a:srgbClr val="09345A"/>
      </a:accent1>
      <a:accent2>
        <a:srgbClr val="1168B3"/>
      </a:accent2>
      <a:accent3>
        <a:srgbClr val="D77624"/>
      </a:accent3>
      <a:accent4>
        <a:srgbClr val="0C813D"/>
      </a:accent4>
      <a:accent5>
        <a:srgbClr val="5C1867"/>
      </a:accent5>
      <a:accent6>
        <a:srgbClr val="510B11"/>
      </a:accent6>
      <a:hlink>
        <a:srgbClr val="00689E"/>
      </a:hlink>
      <a:folHlink>
        <a:srgbClr val="007A4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014 Clinical Standard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Custom 10">
    <a:dk1>
      <a:sysClr val="windowText" lastClr="000000"/>
    </a:dk1>
    <a:lt1>
      <a:sysClr val="window" lastClr="FFFFFF"/>
    </a:lt1>
    <a:dk2>
      <a:srgbClr val="0E2841"/>
    </a:dk2>
    <a:lt2>
      <a:srgbClr val="E8E8E8"/>
    </a:lt2>
    <a:accent1>
      <a:srgbClr val="29305A"/>
    </a:accent1>
    <a:accent2>
      <a:srgbClr val="489F9E"/>
    </a:accent2>
    <a:accent3>
      <a:srgbClr val="F69584"/>
    </a:accent3>
    <a:accent4>
      <a:srgbClr val="0F9ED5"/>
    </a:accent4>
    <a:accent5>
      <a:srgbClr val="F652A0"/>
    </a:accent5>
    <a:accent6>
      <a:srgbClr val="196B24"/>
    </a:accent6>
    <a:hlink>
      <a:srgbClr val="215E99"/>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10">
    <a:dk1>
      <a:sysClr val="windowText" lastClr="000000"/>
    </a:dk1>
    <a:lt1>
      <a:sysClr val="window" lastClr="FFFFFF"/>
    </a:lt1>
    <a:dk2>
      <a:srgbClr val="0E2841"/>
    </a:dk2>
    <a:lt2>
      <a:srgbClr val="E8E8E8"/>
    </a:lt2>
    <a:accent1>
      <a:srgbClr val="29305A"/>
    </a:accent1>
    <a:accent2>
      <a:srgbClr val="489F9E"/>
    </a:accent2>
    <a:accent3>
      <a:srgbClr val="F69584"/>
    </a:accent3>
    <a:accent4>
      <a:srgbClr val="0F9ED5"/>
    </a:accent4>
    <a:accent5>
      <a:srgbClr val="F652A0"/>
    </a:accent5>
    <a:accent6>
      <a:srgbClr val="196B24"/>
    </a:accent6>
    <a:hlink>
      <a:srgbClr val="215E99"/>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Custom 10">
    <a:dk1>
      <a:sysClr val="windowText" lastClr="000000"/>
    </a:dk1>
    <a:lt1>
      <a:sysClr val="window" lastClr="FFFFFF"/>
    </a:lt1>
    <a:dk2>
      <a:srgbClr val="0E2841"/>
    </a:dk2>
    <a:lt2>
      <a:srgbClr val="E8E8E8"/>
    </a:lt2>
    <a:accent1>
      <a:srgbClr val="29305A"/>
    </a:accent1>
    <a:accent2>
      <a:srgbClr val="489F9E"/>
    </a:accent2>
    <a:accent3>
      <a:srgbClr val="F69584"/>
    </a:accent3>
    <a:accent4>
      <a:srgbClr val="0F9ED5"/>
    </a:accent4>
    <a:accent5>
      <a:srgbClr val="F652A0"/>
    </a:accent5>
    <a:accent6>
      <a:srgbClr val="196B24"/>
    </a:accent6>
    <a:hlink>
      <a:srgbClr val="215E99"/>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Custom 10">
    <a:dk1>
      <a:sysClr val="windowText" lastClr="000000"/>
    </a:dk1>
    <a:lt1>
      <a:sysClr val="window" lastClr="FFFFFF"/>
    </a:lt1>
    <a:dk2>
      <a:srgbClr val="0E2841"/>
    </a:dk2>
    <a:lt2>
      <a:srgbClr val="E8E8E8"/>
    </a:lt2>
    <a:accent1>
      <a:srgbClr val="29305A"/>
    </a:accent1>
    <a:accent2>
      <a:srgbClr val="489F9E"/>
    </a:accent2>
    <a:accent3>
      <a:srgbClr val="F69584"/>
    </a:accent3>
    <a:accent4>
      <a:srgbClr val="0F9ED5"/>
    </a:accent4>
    <a:accent5>
      <a:srgbClr val="F652A0"/>
    </a:accent5>
    <a:accent6>
      <a:srgbClr val="196B24"/>
    </a:accent6>
    <a:hlink>
      <a:srgbClr val="215E99"/>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Custom 10">
    <a:dk1>
      <a:sysClr val="windowText" lastClr="000000"/>
    </a:dk1>
    <a:lt1>
      <a:sysClr val="window" lastClr="FFFFFF"/>
    </a:lt1>
    <a:dk2>
      <a:srgbClr val="0E2841"/>
    </a:dk2>
    <a:lt2>
      <a:srgbClr val="E8E8E8"/>
    </a:lt2>
    <a:accent1>
      <a:srgbClr val="29305A"/>
    </a:accent1>
    <a:accent2>
      <a:srgbClr val="489F9E"/>
    </a:accent2>
    <a:accent3>
      <a:srgbClr val="F69584"/>
    </a:accent3>
    <a:accent4>
      <a:srgbClr val="0F9ED5"/>
    </a:accent4>
    <a:accent5>
      <a:srgbClr val="F652A0"/>
    </a:accent5>
    <a:accent6>
      <a:srgbClr val="196B24"/>
    </a:accent6>
    <a:hlink>
      <a:srgbClr val="215E99"/>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Custom 10">
    <a:dk1>
      <a:sysClr val="windowText" lastClr="000000"/>
    </a:dk1>
    <a:lt1>
      <a:sysClr val="window" lastClr="FFFFFF"/>
    </a:lt1>
    <a:dk2>
      <a:srgbClr val="0E2841"/>
    </a:dk2>
    <a:lt2>
      <a:srgbClr val="E8E8E8"/>
    </a:lt2>
    <a:accent1>
      <a:srgbClr val="29305A"/>
    </a:accent1>
    <a:accent2>
      <a:srgbClr val="489F9E"/>
    </a:accent2>
    <a:accent3>
      <a:srgbClr val="F69584"/>
    </a:accent3>
    <a:accent4>
      <a:srgbClr val="0F9ED5"/>
    </a:accent4>
    <a:accent5>
      <a:srgbClr val="F652A0"/>
    </a:accent5>
    <a:accent6>
      <a:srgbClr val="196B24"/>
    </a:accent6>
    <a:hlink>
      <a:srgbClr val="215E99"/>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2022_GSMP_Colors">
    <a:dk1>
      <a:srgbClr val="000000"/>
    </a:dk1>
    <a:lt1>
      <a:srgbClr val="FFFFFF"/>
    </a:lt1>
    <a:dk2>
      <a:srgbClr val="00857C"/>
    </a:dk2>
    <a:lt2>
      <a:srgbClr val="6ECEB2"/>
    </a:lt2>
    <a:accent1>
      <a:srgbClr val="5450E4"/>
    </a:accent1>
    <a:accent2>
      <a:srgbClr val="69B8F7"/>
    </a:accent2>
    <a:accent3>
      <a:srgbClr val="66840B"/>
    </a:accent3>
    <a:accent4>
      <a:srgbClr val="BFED33"/>
    </a:accent4>
    <a:accent5>
      <a:srgbClr val="600039"/>
    </a:accent5>
    <a:accent6>
      <a:srgbClr val="C09DAD"/>
    </a:accent6>
    <a:hlink>
      <a:srgbClr val="F58B39"/>
    </a:hlink>
    <a:folHlink>
      <a:srgbClr val="F8AC71"/>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2022_GSMP_Colors">
    <a:dk1>
      <a:srgbClr val="000000"/>
    </a:dk1>
    <a:lt1>
      <a:srgbClr val="FFFFFF"/>
    </a:lt1>
    <a:dk2>
      <a:srgbClr val="00857C"/>
    </a:dk2>
    <a:lt2>
      <a:srgbClr val="6ECEB2"/>
    </a:lt2>
    <a:accent1>
      <a:srgbClr val="5450E4"/>
    </a:accent1>
    <a:accent2>
      <a:srgbClr val="69B8F7"/>
    </a:accent2>
    <a:accent3>
      <a:srgbClr val="66840B"/>
    </a:accent3>
    <a:accent4>
      <a:srgbClr val="BFED33"/>
    </a:accent4>
    <a:accent5>
      <a:srgbClr val="600039"/>
    </a:accent5>
    <a:accent6>
      <a:srgbClr val="C09DAD"/>
    </a:accent6>
    <a:hlink>
      <a:srgbClr val="F58B39"/>
    </a:hlink>
    <a:folHlink>
      <a:srgbClr val="F8AC71"/>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2022_GSMP_Colors">
    <a:dk1>
      <a:srgbClr val="000000"/>
    </a:dk1>
    <a:lt1>
      <a:srgbClr val="FFFFFF"/>
    </a:lt1>
    <a:dk2>
      <a:srgbClr val="00857C"/>
    </a:dk2>
    <a:lt2>
      <a:srgbClr val="6ECEB2"/>
    </a:lt2>
    <a:accent1>
      <a:srgbClr val="5450E4"/>
    </a:accent1>
    <a:accent2>
      <a:srgbClr val="69B8F7"/>
    </a:accent2>
    <a:accent3>
      <a:srgbClr val="66840B"/>
    </a:accent3>
    <a:accent4>
      <a:srgbClr val="BFED33"/>
    </a:accent4>
    <a:accent5>
      <a:srgbClr val="600039"/>
    </a:accent5>
    <a:accent6>
      <a:srgbClr val="C09DAD"/>
    </a:accent6>
    <a:hlink>
      <a:srgbClr val="F58B39"/>
    </a:hlink>
    <a:folHlink>
      <a:srgbClr val="F8AC71"/>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85212</TotalTime>
  <Words>16290</Words>
  <Application>Microsoft Macintosh PowerPoint</Application>
  <PresentationFormat>Widescreen</PresentationFormat>
  <Paragraphs>2217</Paragraphs>
  <Slides>140</Slides>
  <Notes>44</Notes>
  <HiddenSlides>0</HiddenSlides>
  <MMClips>0</MMClips>
  <ScaleCrop>false</ScaleCrop>
  <HeadingPairs>
    <vt:vector size="8" baseType="variant">
      <vt:variant>
        <vt:lpstr>Fonts Used</vt:lpstr>
      </vt:variant>
      <vt:variant>
        <vt:i4>26</vt:i4>
      </vt:variant>
      <vt:variant>
        <vt:lpstr>Theme</vt:lpstr>
      </vt:variant>
      <vt:variant>
        <vt:i4>9</vt:i4>
      </vt:variant>
      <vt:variant>
        <vt:lpstr>Embedded OLE Servers</vt:lpstr>
      </vt:variant>
      <vt:variant>
        <vt:i4>1</vt:i4>
      </vt:variant>
      <vt:variant>
        <vt:lpstr>Slide Titles</vt:lpstr>
      </vt:variant>
      <vt:variant>
        <vt:i4>140</vt:i4>
      </vt:variant>
    </vt:vector>
  </HeadingPairs>
  <TitlesOfParts>
    <vt:vector size="176" baseType="lpstr">
      <vt:lpstr>ＭＳ Ｐゴシック</vt:lpstr>
      <vt:lpstr>Aptos</vt:lpstr>
      <vt:lpstr>Aptos Display</vt:lpstr>
      <vt:lpstr>Arial</vt:lpstr>
      <vt:lpstr>Arial Narrow</vt:lpstr>
      <vt:lpstr>Calibri</vt:lpstr>
      <vt:lpstr>Calibri Light</vt:lpstr>
      <vt:lpstr>Century Gothic</vt:lpstr>
      <vt:lpstr>Courier New</vt:lpstr>
      <vt:lpstr>Franklin Gothic Book</vt:lpstr>
      <vt:lpstr>Gotham</vt:lpstr>
      <vt:lpstr>Helvetica</vt:lpstr>
      <vt:lpstr>Invention</vt:lpstr>
      <vt:lpstr>Lato</vt:lpstr>
      <vt:lpstr>Lato Light</vt:lpstr>
      <vt:lpstr>Proxima Nova</vt:lpstr>
      <vt:lpstr>Proxima Nova Rg</vt:lpstr>
      <vt:lpstr>Symbol</vt:lpstr>
      <vt:lpstr>Tahoma</vt:lpstr>
      <vt:lpstr>Times</vt:lpstr>
      <vt:lpstr>Times New Roman</vt:lpstr>
      <vt:lpstr>ui-serif</vt:lpstr>
      <vt:lpstr>Wingdings</vt:lpstr>
      <vt:lpstr>Wingdings 2</vt:lpstr>
      <vt:lpstr>Zapf Dingbats</vt:lpstr>
      <vt:lpstr>ヒラギノ角ゴ Pro W3</vt:lpstr>
      <vt:lpstr>1_Default Design</vt:lpstr>
      <vt:lpstr>2_Default Design</vt:lpstr>
      <vt:lpstr>Custom Design</vt:lpstr>
      <vt:lpstr>1_Office Theme</vt:lpstr>
      <vt:lpstr>5_Office Theme</vt:lpstr>
      <vt:lpstr>Office Theme</vt:lpstr>
      <vt:lpstr>2014 Clinical Standard Template</vt:lpstr>
      <vt:lpstr>2_Office Theme</vt:lpstr>
      <vt:lpstr>3_Office Theme</vt:lpstr>
      <vt:lpstr>Prism 10</vt:lpstr>
      <vt:lpstr>Management of Ovarian Cancer</vt:lpstr>
      <vt:lpstr>Faculty</vt:lpstr>
      <vt:lpstr>Dr Monk — Disclosures</vt:lpstr>
      <vt:lpstr>Ms Schlenker — Disclosures</vt:lpstr>
      <vt:lpstr>Ms Shaver — Disclosures</vt:lpstr>
      <vt:lpstr>Dr O’Malley — Disclosures</vt:lpstr>
      <vt:lpstr>Commercial Support</vt:lpstr>
      <vt:lpstr>PowerPoint Presentation</vt:lpstr>
      <vt:lpstr>Clinicians in the Meeting Room</vt:lpstr>
      <vt:lpstr>Clinicians Attending via Zoom</vt:lpstr>
      <vt:lpstr>About the Enduring Program</vt:lpstr>
      <vt:lpstr>PowerPoint Presentation</vt:lpstr>
      <vt:lpstr>“Recent Advances in Cancer Care — New Paradigms,  Novel Agents and What It Means for the Oncology Nurse” Eighteenth Annual RTP-ONS NCPD Symposium Series</vt:lpstr>
      <vt:lpstr>New Agents, Therapies and Regimens </vt:lpstr>
      <vt:lpstr>Management of Ovarian Cancer</vt:lpstr>
      <vt:lpstr>Agenda</vt:lpstr>
      <vt:lpstr>Agenda</vt:lpstr>
      <vt:lpstr>Discussion Questions</vt:lpstr>
      <vt:lpstr>Agenda</vt:lpstr>
      <vt:lpstr>PowerPoint Presentation</vt:lpstr>
      <vt:lpstr>PowerPoint Presentation</vt:lpstr>
      <vt:lpstr>DNA Damage Response Pathway Drug Targets1</vt:lpstr>
      <vt:lpstr>PARP Inhibitor Exploits the Baseline Vulnerability  of Cells With Inherent DNA Repair Deficiency1</vt:lpstr>
      <vt:lpstr>How to Identify Homologous Recombination Deficiency1,a</vt:lpstr>
      <vt:lpstr>Integrated Maintenance Treatment Paradigm  for Use in 1-L Ovarian Cancer (2020)</vt:lpstr>
      <vt:lpstr>PowerPoint Presentation</vt:lpstr>
      <vt:lpstr>PowerPoint Presentation</vt:lpstr>
      <vt:lpstr>2022 PAOLA: OS prolonged in the HRD+ subgroup HRD positive defined as a tBRCAm and/or genomic instability score of ≥42 on the Myriad myChoice HRD Plus assay</vt:lpstr>
      <vt:lpstr>PARPi as 1L Maintenance Therapies were Studied Across Biomarker Subgroups with Different Indications</vt:lpstr>
      <vt:lpstr>Case Study</vt:lpstr>
      <vt:lpstr>Case Study</vt:lpstr>
      <vt:lpstr>Case Study</vt:lpstr>
      <vt:lpstr>Case Study</vt:lpstr>
      <vt:lpstr>Discussion Questions</vt:lpstr>
      <vt:lpstr>Side Effects and Other Practical Considerations with PARP Inhibitors</vt:lpstr>
      <vt:lpstr>PARP Inhibitors in Ovarian, Fallopian tube, or Primary Peritoneal Cancer</vt:lpstr>
      <vt:lpstr>Dosing of PARP Inhibitors</vt:lpstr>
      <vt:lpstr>Dosing of PARP Inhibitors</vt:lpstr>
      <vt:lpstr>Adverse Reactions</vt:lpstr>
      <vt:lpstr>Safety Information Warning and Precautions</vt:lpstr>
      <vt:lpstr>Safety Information Warning and Precautions</vt:lpstr>
      <vt:lpstr>Key Monitoring </vt:lpstr>
      <vt:lpstr>Patient Education</vt:lpstr>
      <vt:lpstr>Case Study</vt:lpstr>
      <vt:lpstr>Case Study</vt:lpstr>
      <vt:lpstr>Case Study</vt:lpstr>
      <vt:lpstr>Case Study</vt:lpstr>
      <vt:lpstr>Discussion Questions</vt:lpstr>
      <vt:lpstr>Agenda</vt:lpstr>
      <vt:lpstr>Current and Potential Future Role of Mirvetuximab Soravtansine in OC Treatment  </vt:lpstr>
      <vt:lpstr>Agenda</vt:lpstr>
      <vt:lpstr>Rationale for targeting FRα in ovarian cancer</vt:lpstr>
      <vt:lpstr>Characterization of folate receptor alpha (FRα) expression</vt:lpstr>
      <vt:lpstr>Background   </vt:lpstr>
      <vt:lpstr>MIRASOL: Phase 3 Trial of Mirv in FRα-High PROC Study Design and Patients</vt:lpstr>
      <vt:lpstr>MIRASOL: Phase 3 Trial of Mirv in FRα-High PROC Key Efficacy and Safety1-4</vt:lpstr>
      <vt:lpstr>Differentiated Safety Profile:  Treatment-Emergent Adverse Events</vt:lpstr>
      <vt:lpstr>FORWARD II dose escalation efficacy:  Subgroup analysis of MIRV + BEV in FRα-expressing PROC</vt:lpstr>
      <vt:lpstr>Phase 1b/2 FORWARD II: Overall Response Rate  Entire Population PROC &amp; PSOC</vt:lpstr>
      <vt:lpstr>Phase 1b/2 FORWARD II: safety summary</vt:lpstr>
      <vt:lpstr>PowerPoint Presentation</vt:lpstr>
      <vt:lpstr>PowerPoint Presentation</vt:lpstr>
      <vt:lpstr>PowerPoint Presentation</vt:lpstr>
      <vt:lpstr>Case</vt:lpstr>
      <vt:lpstr>Recurrent high grade serous ovarian cancer</vt:lpstr>
      <vt:lpstr>Tissue Testing</vt:lpstr>
      <vt:lpstr>Clinical Trial</vt:lpstr>
      <vt:lpstr>Response</vt:lpstr>
      <vt:lpstr>Clinical Trial Participation</vt:lpstr>
      <vt:lpstr>Discussion Questions</vt:lpstr>
      <vt:lpstr>   Ovarian Cancer Symposium Research To Practice | ONS 2026</vt:lpstr>
      <vt:lpstr>Nursing Considerations for Toxicities Associated with Mirvetuximab Soravtansine</vt:lpstr>
      <vt:lpstr>Mirvetuximab Soravtansine</vt:lpstr>
      <vt:lpstr>Incidence of Ocular Toxicities</vt:lpstr>
      <vt:lpstr>Monitoring and Management Ocular Events</vt:lpstr>
      <vt:lpstr>Other Common Toxicities and Management</vt:lpstr>
      <vt:lpstr>Case Presentation</vt:lpstr>
      <vt:lpstr>Other Approved and Investigational Antibody-Drug Conjugates in OC </vt:lpstr>
      <vt:lpstr>Phase II DESTINY-PanTumor02 Study of T-DXd for HER2-Expressing Solid Tumors</vt:lpstr>
      <vt:lpstr>DESTINY-PanTumor02 Part 1 Final Analysis: Investigator-Assessed Confirmed ORRs with T-DXd by Tumor Cohort and Central HER2 IHC Status</vt:lpstr>
      <vt:lpstr>Discussion Questions</vt:lpstr>
      <vt:lpstr>Raludotatug Deruxtecan (R-DXd) Mechanism of Action</vt:lpstr>
      <vt:lpstr>REJOICE-Ovarian01: A Phase II/III Trial of Raludotatug Deruxtecan (R-DXd) for Platinum-Resistant Ovarian Cancer</vt:lpstr>
      <vt:lpstr>REJOICE-Ovarian01 Phase II: ORR and Tumor Response with Raludotatug Deruxtecan (R-DXd) for Platinum-Resistant Ovarian Cancer</vt:lpstr>
      <vt:lpstr>Discussion Questions</vt:lpstr>
      <vt:lpstr>Schematic Diagram of Torvutatug Samrotecan (AZD5335)</vt:lpstr>
      <vt:lpstr>First-in-Human Study of Torvutatug Samrotecan (AZD5335) for Platinum-Resistant Ovarian Cancer</vt:lpstr>
      <vt:lpstr>Discussion Questions</vt:lpstr>
      <vt:lpstr>Agenda</vt:lpstr>
      <vt:lpstr>Role of Relacorilant in Advanced OC </vt:lpstr>
      <vt:lpstr>Agenda</vt:lpstr>
      <vt:lpstr>Glucocorticoid Receptor Signaling Is Implicated in the Poor Outcomes of Patients with Ovarian Cancer</vt:lpstr>
      <vt:lpstr>PowerPoint Presentation</vt:lpstr>
      <vt:lpstr>PowerPoint Presentation</vt:lpstr>
      <vt:lpstr>PowerPoint Presentation</vt:lpstr>
      <vt:lpstr>PowerPoint Presentation</vt:lpstr>
      <vt:lpstr>ROSELLA</vt:lpstr>
      <vt:lpstr>ROSELLA | Progression-Free Survival Assessed by BICR</vt:lpstr>
      <vt:lpstr>ROSELLA | Overall Survival at the Final Analysis</vt:lpstr>
      <vt:lpstr>ROSELLA | Objective Response and Clinical Benefit Rates (by Investigator)</vt:lpstr>
      <vt:lpstr>ROSELLA | Common (&gt;20%) Adverse Events</vt:lpstr>
      <vt:lpstr>Case Presentation  </vt:lpstr>
      <vt:lpstr>Discussion Questions</vt:lpstr>
      <vt:lpstr>Tolerability Considerations with Relacorilant/Nab Paclitaxel</vt:lpstr>
      <vt:lpstr>Relacorilant/Nab Paclitaxel</vt:lpstr>
      <vt:lpstr>Relacorilant/Nab Paclitaxel</vt:lpstr>
      <vt:lpstr>Relacorilant/Nab Paclitaxel</vt:lpstr>
      <vt:lpstr>Relacorilant/Nab-paclitaxel</vt:lpstr>
      <vt:lpstr>Relacorilant/Nab Paclitaxel</vt:lpstr>
      <vt:lpstr>Relacorilant/Nab Paclitaxel</vt:lpstr>
      <vt:lpstr>Relacorilant/Nab Paclitaxel</vt:lpstr>
      <vt:lpstr>Case Study</vt:lpstr>
      <vt:lpstr>Case Study</vt:lpstr>
      <vt:lpstr>Case Study</vt:lpstr>
      <vt:lpstr>Case Study</vt:lpstr>
      <vt:lpstr>Agenda</vt:lpstr>
      <vt:lpstr>UTILITY OF IMMUNE CHECKPOINT INHIBITION IN PLATINUM-RESISTANT OVARIAN CANCER </vt:lpstr>
      <vt:lpstr>Natural history of ovarian cancer evolution</vt:lpstr>
      <vt:lpstr>PowerPoint Presentation</vt:lpstr>
      <vt:lpstr>PowerPoint Presentation</vt:lpstr>
      <vt:lpstr>Emerging New Multiplex Classification System</vt:lpstr>
      <vt:lpstr>‘Platinum-resistant’ OC redefined as ’not suitable for further platinum therapy ’</vt:lpstr>
      <vt:lpstr>PowerPoint Presentation</vt:lpstr>
      <vt:lpstr>OS in CPS ≥1 population at final analysis</vt:lpstr>
      <vt:lpstr>ORR and DOR in CPS ≥1 population*</vt:lpstr>
      <vt:lpstr>PowerPoint Presentation</vt:lpstr>
      <vt:lpstr>PowerPoint Presentation</vt:lpstr>
      <vt:lpstr>FDA Approves Pembrolizumab with Paclitaxel for Platinum-Resistant Epithelial Ovarian, Fallopian Tube or Primary Peritoneal Carcinoma Press Release: February 10, 2026</vt:lpstr>
      <vt:lpstr>Case Study</vt:lpstr>
      <vt:lpstr>Discussion Questions</vt:lpstr>
      <vt:lpstr>   Ovarian Cancer Symposium Research To Practice | ONS 2026</vt:lpstr>
      <vt:lpstr>PowerPoint Presentation</vt:lpstr>
      <vt:lpstr>Incidence of irAEs</vt:lpstr>
      <vt:lpstr>Management of irAEs</vt:lpstr>
      <vt:lpstr>Management of irAEs</vt:lpstr>
      <vt:lpstr>Special Considerations</vt:lpstr>
      <vt:lpstr>Contraindications to Anti-PD-1/PD-L1 Antibody Therapy </vt:lpstr>
      <vt:lpstr>Case Presentation</vt:lpstr>
      <vt:lpstr>Immunotherapeutic Approaches for Endometrial Cancer</vt:lpstr>
      <vt:lpstr>Thank you for joining us! Please take a moment to complete the survey currently up on Zoom. Your feedback is very important to us. The survey will remain open up to 5 minutes after the meeting ends.   To Claim NCPD Credit In-person attendees: Please refer to the program syllabus for the NCPD credit link or QR code.  Virtual attendees: The NCPD credit link is posted in the chat room.  NCPD/ONCC credit information will be emailed  to each participant within 1 to 2 business days.</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Fernando Rendina</cp:lastModifiedBy>
  <cp:revision>8083</cp:revision>
  <cp:lastPrinted>2020-10-06T19:03:59Z</cp:lastPrinted>
  <dcterms:created xsi:type="dcterms:W3CDTF">2013-03-19T19:50:02Z</dcterms:created>
  <dcterms:modified xsi:type="dcterms:W3CDTF">2026-05-13T16:00:12Z</dcterms:modified>
  <cp:category/>
</cp:coreProperties>
</file>