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5.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6.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7.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8.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9.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0.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1.xml" ContentType="application/vnd.openxmlformats-officedocument.theme+xml"/>
  <Override PartName="/ppt/tags/tag9.xml" ContentType="application/vnd.openxmlformats-officedocument.presentationml.tags+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heme/theme13.xml" ContentType="application/vnd.openxmlformats-officedocument.theme+xml"/>
  <Override PartName="/ppt/theme/theme14.xml" ContentType="application/vnd.openxmlformats-officedocument.theme+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8.xml" ContentType="application/vnd.openxmlformats-officedocument.presentationml.tags+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5.xml" ContentType="application/vnd.openxmlformats-officedocument.presentationml.notesSlide+xml"/>
  <Override PartName="/ppt/tags/tag20.xml" ContentType="application/vnd.openxmlformats-officedocument.presentationml.tags+xml"/>
  <Override PartName="/ppt/notesSlides/notesSlide26.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23.xml" ContentType="application/vnd.openxmlformats-officedocument.presentationml.tags+xml"/>
  <Override PartName="/ppt/notesSlides/notesSlide55.xml" ContentType="application/vnd.openxmlformats-officedocument.presentationml.notesSlide+xml"/>
  <Override PartName="/ppt/tags/tag24.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1"/>
    <p:sldMasterId id="2147484449" r:id="rId2"/>
    <p:sldMasterId id="2147484603" r:id="rId3"/>
    <p:sldMasterId id="2147484616" r:id="rId4"/>
    <p:sldMasterId id="2147484665" r:id="rId5"/>
    <p:sldMasterId id="2147484673" r:id="rId6"/>
    <p:sldMasterId id="2147484683" r:id="rId7"/>
    <p:sldMasterId id="2147484691" r:id="rId8"/>
    <p:sldMasterId id="2147484701" r:id="rId9"/>
    <p:sldMasterId id="2147484713" r:id="rId10"/>
    <p:sldMasterId id="2147484716" r:id="rId11"/>
    <p:sldMasterId id="2147484737" r:id="rId12"/>
  </p:sldMasterIdLst>
  <p:notesMasterIdLst>
    <p:notesMasterId r:id="rId129"/>
  </p:notesMasterIdLst>
  <p:handoutMasterIdLst>
    <p:handoutMasterId r:id="rId130"/>
  </p:handoutMasterIdLst>
  <p:sldIdLst>
    <p:sldId id="2147480768" r:id="rId13"/>
    <p:sldId id="2147480714" r:id="rId14"/>
    <p:sldId id="2147480734" r:id="rId15"/>
    <p:sldId id="2147480732" r:id="rId16"/>
    <p:sldId id="2147480751" r:id="rId17"/>
    <p:sldId id="2147480082" r:id="rId18"/>
    <p:sldId id="13407" r:id="rId19"/>
    <p:sldId id="2147480704" r:id="rId20"/>
    <p:sldId id="2147472720" r:id="rId21"/>
    <p:sldId id="2147472024" r:id="rId22"/>
    <p:sldId id="2147480770" r:id="rId23"/>
    <p:sldId id="359" r:id="rId24"/>
    <p:sldId id="2147480773" r:id="rId25"/>
    <p:sldId id="271" r:id="rId26"/>
    <p:sldId id="2147480073" r:id="rId27"/>
    <p:sldId id="2147480777" r:id="rId28"/>
    <p:sldId id="2147483516" r:id="rId29"/>
    <p:sldId id="2147480257" r:id="rId30"/>
    <p:sldId id="2147483517" r:id="rId31"/>
    <p:sldId id="2147483518" r:id="rId32"/>
    <p:sldId id="1703" r:id="rId33"/>
    <p:sldId id="1702" r:id="rId34"/>
    <p:sldId id="298" r:id="rId35"/>
    <p:sldId id="2147483441" r:id="rId36"/>
    <p:sldId id="2147483443" r:id="rId37"/>
    <p:sldId id="2147483444" r:id="rId38"/>
    <p:sldId id="315" r:id="rId39"/>
    <p:sldId id="2147480778" r:id="rId40"/>
    <p:sldId id="2147480787" r:id="rId41"/>
    <p:sldId id="2147480788" r:id="rId42"/>
    <p:sldId id="456" r:id="rId43"/>
    <p:sldId id="466" r:id="rId44"/>
    <p:sldId id="467" r:id="rId45"/>
    <p:sldId id="2147480789" r:id="rId46"/>
    <p:sldId id="2147480790" r:id="rId47"/>
    <p:sldId id="2147480791" r:id="rId48"/>
    <p:sldId id="465" r:id="rId49"/>
    <p:sldId id="2147480792" r:id="rId50"/>
    <p:sldId id="469" r:id="rId51"/>
    <p:sldId id="2147480793" r:id="rId52"/>
    <p:sldId id="353" r:id="rId53"/>
    <p:sldId id="2147480779" r:id="rId54"/>
    <p:sldId id="2147483520" r:id="rId55"/>
    <p:sldId id="258" r:id="rId56"/>
    <p:sldId id="287" r:id="rId57"/>
    <p:sldId id="289" r:id="rId58"/>
    <p:sldId id="269" r:id="rId59"/>
    <p:sldId id="257" r:id="rId60"/>
    <p:sldId id="261" r:id="rId61"/>
    <p:sldId id="2147483647" r:id="rId62"/>
    <p:sldId id="2147483634" r:id="rId63"/>
    <p:sldId id="259" r:id="rId64"/>
    <p:sldId id="319" r:id="rId65"/>
    <p:sldId id="2147483511" r:id="rId66"/>
    <p:sldId id="268" r:id="rId67"/>
    <p:sldId id="2147480780" r:id="rId68"/>
    <p:sldId id="384" r:id="rId69"/>
    <p:sldId id="391" r:id="rId70"/>
    <p:sldId id="404" r:id="rId71"/>
    <p:sldId id="407" r:id="rId72"/>
    <p:sldId id="408" r:id="rId73"/>
    <p:sldId id="410" r:id="rId74"/>
    <p:sldId id="265" r:id="rId75"/>
    <p:sldId id="411" r:id="rId76"/>
    <p:sldId id="412" r:id="rId77"/>
    <p:sldId id="2147480781" r:id="rId78"/>
    <p:sldId id="2147483519" r:id="rId79"/>
    <p:sldId id="2147483448" r:id="rId80"/>
    <p:sldId id="2147483449" r:id="rId81"/>
    <p:sldId id="2147483450" r:id="rId82"/>
    <p:sldId id="2147483451" r:id="rId83"/>
    <p:sldId id="363" r:id="rId84"/>
    <p:sldId id="2147483445" r:id="rId85"/>
    <p:sldId id="2147483447" r:id="rId86"/>
    <p:sldId id="346" r:id="rId87"/>
    <p:sldId id="270" r:id="rId88"/>
    <p:sldId id="2147480782" r:id="rId89"/>
    <p:sldId id="349" r:id="rId90"/>
    <p:sldId id="455" r:id="rId91"/>
    <p:sldId id="458" r:id="rId92"/>
    <p:sldId id="459" r:id="rId93"/>
    <p:sldId id="262" r:id="rId94"/>
    <p:sldId id="263" r:id="rId95"/>
    <p:sldId id="264" r:id="rId96"/>
    <p:sldId id="457" r:id="rId97"/>
    <p:sldId id="266" r:id="rId98"/>
    <p:sldId id="461" r:id="rId99"/>
    <p:sldId id="350" r:id="rId100"/>
    <p:sldId id="351" r:id="rId101"/>
    <p:sldId id="2147480783" r:id="rId102"/>
    <p:sldId id="256" r:id="rId103"/>
    <p:sldId id="2147483513" r:id="rId104"/>
    <p:sldId id="2147483514" r:id="rId105"/>
    <p:sldId id="260" r:id="rId106"/>
    <p:sldId id="282" r:id="rId107"/>
    <p:sldId id="2147483515" r:id="rId108"/>
    <p:sldId id="2147483512" r:id="rId109"/>
    <p:sldId id="2147471424" r:id="rId110"/>
    <p:sldId id="2147471405" r:id="rId111"/>
    <p:sldId id="2147482235" r:id="rId112"/>
    <p:sldId id="2147471397" r:id="rId113"/>
    <p:sldId id="272" r:id="rId114"/>
    <p:sldId id="2147480784" r:id="rId115"/>
    <p:sldId id="413" r:id="rId116"/>
    <p:sldId id="415" r:id="rId117"/>
    <p:sldId id="414" r:id="rId118"/>
    <p:sldId id="416" r:id="rId119"/>
    <p:sldId id="417" r:id="rId120"/>
    <p:sldId id="418" r:id="rId121"/>
    <p:sldId id="419" r:id="rId122"/>
    <p:sldId id="420" r:id="rId123"/>
    <p:sldId id="267" r:id="rId124"/>
    <p:sldId id="421" r:id="rId125"/>
    <p:sldId id="422" r:id="rId126"/>
    <p:sldId id="406" r:id="rId127"/>
    <p:sldId id="3329" r:id="rId128"/>
  </p:sldIdLst>
  <p:sldSz cx="12192000" cy="6858000"/>
  <p:notesSz cx="7772400" cy="10058400"/>
  <p:custDataLst>
    <p:tags r:id="rId131"/>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04"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0C8965"/>
    <a:srgbClr val="F7E2E1"/>
    <a:srgbClr val="E4EDF2"/>
    <a:srgbClr val="E4EEF3"/>
    <a:srgbClr val="EDF5F9"/>
    <a:srgbClr val="E3EDF2"/>
    <a:srgbClr val="E3ECF2"/>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05" autoAdjust="0"/>
    <p:restoredTop sz="95548" autoAdjust="0"/>
  </p:normalViewPr>
  <p:slideViewPr>
    <p:cSldViewPr>
      <p:cViewPr varScale="1">
        <p:scale>
          <a:sx n="117" d="100"/>
          <a:sy n="117" d="100"/>
        </p:scale>
        <p:origin x="800" y="176"/>
      </p:cViewPr>
      <p:guideLst>
        <p:guide orient="horz" pos="4208"/>
        <p:guide pos="3704"/>
        <p:guide pos="6208"/>
        <p:guide pos="332"/>
      </p:guideLst>
    </p:cSldViewPr>
  </p:slideViewPr>
  <p:outlineViewPr>
    <p:cViewPr varScale="1">
      <p:scale>
        <a:sx n="170" d="200"/>
        <a:sy n="170" d="200"/>
      </p:scale>
      <p:origin x="0" y="-149912"/>
    </p:cViewPr>
  </p:outlineViewPr>
  <p:notesTextViewPr>
    <p:cViewPr>
      <p:scale>
        <a:sx n="55" d="100"/>
        <a:sy n="55" d="100"/>
      </p:scale>
      <p:origin x="0" y="0"/>
    </p:cViewPr>
  </p:notesTextViewPr>
  <p:sorterViewPr>
    <p:cViewPr>
      <p:scale>
        <a:sx n="150" d="100"/>
        <a:sy n="150"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viewProps" Target="viewProps.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notesMaster" Target="notesMasters/notesMaster1.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openxmlformats.org/officeDocument/2006/relationships/handoutMaster" Target="handoutMasters/handoutMaster1.xml"/><Relationship Id="rId135" Type="http://schemas.openxmlformats.org/officeDocument/2006/relationships/theme" Target="theme/theme1.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tags" Target="tags/tag1.xml"/><Relationship Id="rId136" Type="http://schemas.openxmlformats.org/officeDocument/2006/relationships/tableStyles" Target="tableStyles.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commentAuthors" Target="commentAuthors.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Investigational</c:v>
                </c:pt>
              </c:strCache>
            </c:strRef>
          </c:tx>
          <c:spPr>
            <a:solidFill>
              <a:schemeClr val="accent1"/>
            </a:solidFill>
            <a:ln>
              <a:noFill/>
            </a:ln>
            <a:effectLst/>
          </c:spPr>
          <c:invertIfNegative val="0"/>
          <c:cat>
            <c:strRef>
              <c:f>Sheet1!$A$2:$A$9</c:f>
              <c:strCache>
                <c:ptCount val="8"/>
                <c:pt idx="0">
                  <c:v>NATALEE (5y IDFS)</c:v>
                </c:pt>
                <c:pt idx="1">
                  <c:v>NATALEE (4y IDFS)</c:v>
                </c:pt>
                <c:pt idx="2">
                  <c:v>NATALEE (3y IDFS)</c:v>
                </c:pt>
                <c:pt idx="3">
                  <c:v>MonarchE (7y IDFS)</c:v>
                </c:pt>
                <c:pt idx="4">
                  <c:v>MonarchE (4y IDFS)</c:v>
                </c:pt>
                <c:pt idx="5">
                  <c:v>MonarchE (2y IDFS)</c:v>
                </c:pt>
                <c:pt idx="6">
                  <c:v>ATAC (3y DFS)</c:v>
                </c:pt>
                <c:pt idx="7">
                  <c:v>lidERA (2.75y)</c:v>
                </c:pt>
              </c:strCache>
            </c:strRef>
          </c:cat>
          <c:val>
            <c:numRef>
              <c:f>Sheet1!$B$2:$B$9</c:f>
              <c:numCache>
                <c:formatCode>0.0%</c:formatCode>
                <c:ptCount val="8"/>
                <c:pt idx="0">
                  <c:v>0.85499999999999998</c:v>
                </c:pt>
                <c:pt idx="1">
                  <c:v>0.88300000000000001</c:v>
                </c:pt>
                <c:pt idx="2">
                  <c:v>0.90800000000000003</c:v>
                </c:pt>
                <c:pt idx="3">
                  <c:v>0.77400000000000002</c:v>
                </c:pt>
                <c:pt idx="4">
                  <c:v>0.85799999999999998</c:v>
                </c:pt>
                <c:pt idx="5">
                  <c:v>0.92700000000000005</c:v>
                </c:pt>
                <c:pt idx="6">
                  <c:v>0.89400000000000002</c:v>
                </c:pt>
                <c:pt idx="7">
                  <c:v>0.93300000000000005</c:v>
                </c:pt>
              </c:numCache>
            </c:numRef>
          </c:val>
          <c:extLst>
            <c:ext xmlns:c16="http://schemas.microsoft.com/office/drawing/2014/chart" uri="{C3380CC4-5D6E-409C-BE32-E72D297353CC}">
              <c16:uniqueId val="{00000000-98F2-F342-ACFB-53DB9CDD595F}"/>
            </c:ext>
          </c:extLst>
        </c:ser>
        <c:ser>
          <c:idx val="1"/>
          <c:order val="1"/>
          <c:tx>
            <c:strRef>
              <c:f>Sheet1!$C$1</c:f>
              <c:strCache>
                <c:ptCount val="1"/>
                <c:pt idx="0">
                  <c:v>Control</c:v>
                </c:pt>
              </c:strCache>
            </c:strRef>
          </c:tx>
          <c:spPr>
            <a:solidFill>
              <a:schemeClr val="accent2"/>
            </a:solidFill>
            <a:ln>
              <a:noFill/>
            </a:ln>
            <a:effectLst/>
          </c:spPr>
          <c:invertIfNegative val="0"/>
          <c:cat>
            <c:strRef>
              <c:f>Sheet1!$A$2:$A$9</c:f>
              <c:strCache>
                <c:ptCount val="8"/>
                <c:pt idx="0">
                  <c:v>NATALEE (5y IDFS)</c:v>
                </c:pt>
                <c:pt idx="1">
                  <c:v>NATALEE (4y IDFS)</c:v>
                </c:pt>
                <c:pt idx="2">
                  <c:v>NATALEE (3y IDFS)</c:v>
                </c:pt>
                <c:pt idx="3">
                  <c:v>MonarchE (7y IDFS)</c:v>
                </c:pt>
                <c:pt idx="4">
                  <c:v>MonarchE (4y IDFS)</c:v>
                </c:pt>
                <c:pt idx="5">
                  <c:v>MonarchE (2y IDFS)</c:v>
                </c:pt>
                <c:pt idx="6">
                  <c:v>ATAC (3y DFS)</c:v>
                </c:pt>
                <c:pt idx="7">
                  <c:v>lidERA (2.75y)</c:v>
                </c:pt>
              </c:strCache>
            </c:strRef>
          </c:cat>
          <c:val>
            <c:numRef>
              <c:f>Sheet1!$C$2:$C$9</c:f>
              <c:numCache>
                <c:formatCode>0.0%</c:formatCode>
                <c:ptCount val="8"/>
                <c:pt idx="0">
                  <c:v>0.81</c:v>
                </c:pt>
                <c:pt idx="1">
                  <c:v>0.83899999999999997</c:v>
                </c:pt>
                <c:pt idx="2">
                  <c:v>0.88</c:v>
                </c:pt>
                <c:pt idx="3">
                  <c:v>0.70899999999999996</c:v>
                </c:pt>
                <c:pt idx="4">
                  <c:v>0.79400000000000004</c:v>
                </c:pt>
                <c:pt idx="5">
                  <c:v>0.89900000000000002</c:v>
                </c:pt>
                <c:pt idx="6">
                  <c:v>0.874</c:v>
                </c:pt>
                <c:pt idx="7">
                  <c:v>0.90600000000000003</c:v>
                </c:pt>
              </c:numCache>
            </c:numRef>
          </c:val>
          <c:extLst>
            <c:ext xmlns:c16="http://schemas.microsoft.com/office/drawing/2014/chart" uri="{C3380CC4-5D6E-409C-BE32-E72D297353CC}">
              <c16:uniqueId val="{00000001-98F2-F342-ACFB-53DB9CDD595F}"/>
            </c:ext>
          </c:extLst>
        </c:ser>
        <c:dLbls>
          <c:showLegendKey val="0"/>
          <c:showVal val="0"/>
          <c:showCatName val="0"/>
          <c:showSerName val="0"/>
          <c:showPercent val="0"/>
          <c:showBubbleSize val="0"/>
        </c:dLbls>
        <c:gapWidth val="182"/>
        <c:axId val="358039616"/>
        <c:axId val="358041328"/>
      </c:barChart>
      <c:catAx>
        <c:axId val="3580396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8041328"/>
        <c:crosses val="autoZero"/>
        <c:auto val="1"/>
        <c:lblAlgn val="ctr"/>
        <c:lblOffset val="100"/>
        <c:noMultiLvlLbl val="0"/>
      </c:catAx>
      <c:valAx>
        <c:axId val="358041328"/>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8039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C18BAA-FBEE-4023-B4E3-70679ECC03FF}" type="doc">
      <dgm:prSet loTypeId="urn:microsoft.com/office/officeart/2005/8/layout/process1" loCatId="process" qsTypeId="urn:microsoft.com/office/officeart/2005/8/quickstyle/simple1" qsCatId="simple" csTypeId="urn:microsoft.com/office/officeart/2005/8/colors/accent1_1" csCatId="accent1" phldr="1"/>
      <dgm:spPr/>
      <dgm:t>
        <a:bodyPr/>
        <a:lstStyle/>
        <a:p>
          <a:endParaRPr lang="en-US"/>
        </a:p>
      </dgm:t>
    </dgm:pt>
    <dgm:pt modelId="{D82EAF16-C795-426A-B980-6A7E579B76EB}">
      <dgm:prSet custT="1"/>
      <dgm:spPr/>
      <dgm:t>
        <a:bodyPr/>
        <a:lstStyle/>
        <a:p>
          <a:r>
            <a:rPr lang="en-US" sz="2200" b="1" i="0" dirty="0"/>
            <a:t>54-year-old postmenopausal woman:</a:t>
          </a:r>
        </a:p>
      </dgm:t>
    </dgm:pt>
    <dgm:pt modelId="{79EBC484-E9B4-44C0-8AC2-B218377CA033}" type="parTrans" cxnId="{A493D15D-0A42-4A56-B9FE-EF20693AE7D9}">
      <dgm:prSet/>
      <dgm:spPr/>
      <dgm:t>
        <a:bodyPr/>
        <a:lstStyle/>
        <a:p>
          <a:endParaRPr lang="en-US"/>
        </a:p>
      </dgm:t>
    </dgm:pt>
    <dgm:pt modelId="{C382FE53-0B39-49AA-B938-F5004A3F02D7}" type="sibTrans" cxnId="{A493D15D-0A42-4A56-B9FE-EF20693AE7D9}">
      <dgm:prSet/>
      <dgm:spPr/>
      <dgm:t>
        <a:bodyPr/>
        <a:lstStyle/>
        <a:p>
          <a:endParaRPr lang="en-US" dirty="0"/>
        </a:p>
      </dgm:t>
    </dgm:pt>
    <dgm:pt modelId="{27709254-FFC8-479A-80FE-0E68C974493E}">
      <dgm:prSet custT="1"/>
      <dgm:spPr/>
      <dgm:t>
        <a:bodyPr/>
        <a:lstStyle/>
        <a:p>
          <a:r>
            <a:rPr lang="en-US" sz="1600" b="1" i="0" dirty="0"/>
            <a:t>BMI </a:t>
          </a:r>
          <a:r>
            <a:rPr lang="en-US" sz="1600" b="0" i="0" dirty="0"/>
            <a:t>= 25.5 kg/m</a:t>
          </a:r>
          <a:r>
            <a:rPr lang="en-US" sz="1600" b="0" i="0" baseline="30000" dirty="0"/>
            <a:t>2</a:t>
          </a:r>
          <a:endParaRPr lang="en-US" sz="1600" dirty="0"/>
        </a:p>
      </dgm:t>
    </dgm:pt>
    <dgm:pt modelId="{0861AECB-6109-4D3D-BE5C-F1E90AA9C8A4}" type="parTrans" cxnId="{F35E5150-6CBC-4A79-9335-A423B73EF635}">
      <dgm:prSet/>
      <dgm:spPr/>
      <dgm:t>
        <a:bodyPr/>
        <a:lstStyle/>
        <a:p>
          <a:endParaRPr lang="en-US"/>
        </a:p>
      </dgm:t>
    </dgm:pt>
    <dgm:pt modelId="{6B0630A7-8316-4D12-B6D2-BA0C779419D0}" type="sibTrans" cxnId="{F35E5150-6CBC-4A79-9335-A423B73EF635}">
      <dgm:prSet/>
      <dgm:spPr/>
      <dgm:t>
        <a:bodyPr/>
        <a:lstStyle/>
        <a:p>
          <a:endParaRPr lang="en-US"/>
        </a:p>
      </dgm:t>
    </dgm:pt>
    <dgm:pt modelId="{076B086F-A62D-456A-A61D-64A6EFC38CD8}">
      <dgm:prSet custT="1"/>
      <dgm:spPr/>
      <dgm:t>
        <a:bodyPr/>
        <a:lstStyle/>
        <a:p>
          <a:r>
            <a:rPr lang="en-US" sz="1600" b="0" i="0" dirty="0"/>
            <a:t>ECOG PS 0</a:t>
          </a:r>
          <a:endParaRPr lang="en-US" sz="1600" dirty="0"/>
        </a:p>
      </dgm:t>
    </dgm:pt>
    <dgm:pt modelId="{E36BA340-BC64-4E9A-9481-B20ED57B838B}" type="parTrans" cxnId="{24DF16A5-433A-4F58-8228-753179690AA1}">
      <dgm:prSet/>
      <dgm:spPr/>
      <dgm:t>
        <a:bodyPr/>
        <a:lstStyle/>
        <a:p>
          <a:endParaRPr lang="en-US"/>
        </a:p>
      </dgm:t>
    </dgm:pt>
    <dgm:pt modelId="{0BCB8E84-3D4D-41ED-9507-1A42F43EF591}" type="sibTrans" cxnId="{24DF16A5-433A-4F58-8228-753179690AA1}">
      <dgm:prSet/>
      <dgm:spPr/>
      <dgm:t>
        <a:bodyPr/>
        <a:lstStyle/>
        <a:p>
          <a:endParaRPr lang="en-US"/>
        </a:p>
      </dgm:t>
    </dgm:pt>
    <dgm:pt modelId="{4F66A6F7-AE42-4F24-A101-3453852EC994}">
      <dgm:prSet custT="1"/>
      <dgm:spPr/>
      <dgm:t>
        <a:bodyPr/>
        <a:lstStyle/>
        <a:p>
          <a:r>
            <a:rPr lang="en-US" sz="2200" b="1" i="0" dirty="0"/>
            <a:t>Work-up:</a:t>
          </a:r>
          <a:endParaRPr lang="en-US" sz="2200" b="1" dirty="0"/>
        </a:p>
      </dgm:t>
    </dgm:pt>
    <dgm:pt modelId="{49A937DE-FFF5-42D5-9088-485A52C57AE9}" type="parTrans" cxnId="{EBFDF33E-1360-4A55-AA3A-C554F5AD1C73}">
      <dgm:prSet/>
      <dgm:spPr/>
      <dgm:t>
        <a:bodyPr/>
        <a:lstStyle/>
        <a:p>
          <a:endParaRPr lang="en-US"/>
        </a:p>
      </dgm:t>
    </dgm:pt>
    <dgm:pt modelId="{F905D3FA-0CEF-41D6-A99F-8FC62A57C502}" type="sibTrans" cxnId="{EBFDF33E-1360-4A55-AA3A-C554F5AD1C73}">
      <dgm:prSet/>
      <dgm:spPr/>
      <dgm:t>
        <a:bodyPr/>
        <a:lstStyle/>
        <a:p>
          <a:endParaRPr lang="en-US" dirty="0"/>
        </a:p>
      </dgm:t>
    </dgm:pt>
    <dgm:pt modelId="{4A4EECE2-ACB6-4E77-90BA-347B410F2858}">
      <dgm:prSet custT="1"/>
      <dgm:spPr/>
      <dgm:t>
        <a:bodyPr/>
        <a:lstStyle/>
        <a:p>
          <a:r>
            <a:rPr lang="en-US" sz="1600" b="0" i="0" dirty="0"/>
            <a:t>Bone scan shows lytic bone lesions in thoracic spine and ribs</a:t>
          </a:r>
          <a:endParaRPr lang="en-US" sz="1600" dirty="0"/>
        </a:p>
      </dgm:t>
    </dgm:pt>
    <dgm:pt modelId="{43ABD39E-A48D-4384-BDFD-4041B99A61F0}" type="parTrans" cxnId="{D1195547-C50F-4E7B-AB04-98F63A1806FE}">
      <dgm:prSet/>
      <dgm:spPr/>
      <dgm:t>
        <a:bodyPr/>
        <a:lstStyle/>
        <a:p>
          <a:endParaRPr lang="en-US"/>
        </a:p>
      </dgm:t>
    </dgm:pt>
    <dgm:pt modelId="{EB685F8B-EBF4-40E3-8240-C20B95361D23}" type="sibTrans" cxnId="{D1195547-C50F-4E7B-AB04-98F63A1806FE}">
      <dgm:prSet/>
      <dgm:spPr/>
      <dgm:t>
        <a:bodyPr/>
        <a:lstStyle/>
        <a:p>
          <a:endParaRPr lang="en-US"/>
        </a:p>
      </dgm:t>
    </dgm:pt>
    <dgm:pt modelId="{BB9B524B-73A2-40AD-BEEB-8A4B2B312033}">
      <dgm:prSet custT="1"/>
      <dgm:spPr/>
      <dgm:t>
        <a:bodyPr/>
        <a:lstStyle/>
        <a:p>
          <a:r>
            <a:rPr lang="en-US" sz="1600" b="0" i="0" dirty="0"/>
            <a:t>CT CAP also shows 4 lung lesions (largest 1.8 cm in diameter)</a:t>
          </a:r>
          <a:endParaRPr lang="en-US" sz="1600" dirty="0"/>
        </a:p>
      </dgm:t>
    </dgm:pt>
    <dgm:pt modelId="{0C3B9017-3655-4EE9-A9F3-EB6006F28B2E}" type="parTrans" cxnId="{DA0EC4E3-B9B4-4723-B663-A378025A0A49}">
      <dgm:prSet/>
      <dgm:spPr/>
      <dgm:t>
        <a:bodyPr/>
        <a:lstStyle/>
        <a:p>
          <a:endParaRPr lang="en-US"/>
        </a:p>
      </dgm:t>
    </dgm:pt>
    <dgm:pt modelId="{B7C6A14E-86F1-42C1-AC39-551C633212A4}" type="sibTrans" cxnId="{DA0EC4E3-B9B4-4723-B663-A378025A0A49}">
      <dgm:prSet/>
      <dgm:spPr/>
      <dgm:t>
        <a:bodyPr/>
        <a:lstStyle/>
        <a:p>
          <a:endParaRPr lang="en-US"/>
        </a:p>
      </dgm:t>
    </dgm:pt>
    <dgm:pt modelId="{20F8F16F-E1EA-4BE3-AD0A-D2667AA05AF8}">
      <dgm:prSet custT="1"/>
      <dgm:spPr/>
      <dgm:t>
        <a:bodyPr/>
        <a:lstStyle/>
        <a:p>
          <a:r>
            <a:rPr lang="en-US" sz="1600" b="0" i="0" dirty="0"/>
            <a:t>Liver biopsy: Grade 3, ER+, PR+, HER2 IHC 1</a:t>
          </a:r>
          <a:endParaRPr lang="en-US" sz="1600" dirty="0"/>
        </a:p>
      </dgm:t>
    </dgm:pt>
    <dgm:pt modelId="{ABA482AC-FB77-44C7-B820-65E2F1169A87}" type="parTrans" cxnId="{1FBDED77-77E5-46B3-9168-5E61D21B9047}">
      <dgm:prSet/>
      <dgm:spPr/>
      <dgm:t>
        <a:bodyPr/>
        <a:lstStyle/>
        <a:p>
          <a:endParaRPr lang="en-US"/>
        </a:p>
      </dgm:t>
    </dgm:pt>
    <dgm:pt modelId="{BB06DE58-A550-45C3-8CCB-05CE0C9EA7BF}" type="sibTrans" cxnId="{1FBDED77-77E5-46B3-9168-5E61D21B9047}">
      <dgm:prSet/>
      <dgm:spPr/>
      <dgm:t>
        <a:bodyPr/>
        <a:lstStyle/>
        <a:p>
          <a:endParaRPr lang="en-US"/>
        </a:p>
      </dgm:t>
    </dgm:pt>
    <dgm:pt modelId="{58B3D9DC-E3CF-4ABC-B2F3-83E55AE77529}">
      <dgm:prSet custT="1"/>
      <dgm:spPr/>
      <dgm:t>
        <a:bodyPr/>
        <a:lstStyle/>
        <a:p>
          <a:r>
            <a:rPr lang="en-US" sz="1600" b="0" i="0" dirty="0"/>
            <a:t>Labs: WNL</a:t>
          </a:r>
          <a:endParaRPr lang="en-US" sz="1600" dirty="0"/>
        </a:p>
      </dgm:t>
    </dgm:pt>
    <dgm:pt modelId="{2EA80287-900D-48BC-ABA0-3FE1A95F0220}" type="parTrans" cxnId="{F29F5950-22B8-4876-8C01-1A850C4B22AE}">
      <dgm:prSet/>
      <dgm:spPr/>
      <dgm:t>
        <a:bodyPr/>
        <a:lstStyle/>
        <a:p>
          <a:endParaRPr lang="en-US"/>
        </a:p>
      </dgm:t>
    </dgm:pt>
    <dgm:pt modelId="{634D4A38-8256-4F68-9741-309A27D1A577}" type="sibTrans" cxnId="{F29F5950-22B8-4876-8C01-1A850C4B22AE}">
      <dgm:prSet/>
      <dgm:spPr/>
      <dgm:t>
        <a:bodyPr/>
        <a:lstStyle/>
        <a:p>
          <a:endParaRPr lang="en-US"/>
        </a:p>
      </dgm:t>
    </dgm:pt>
    <dgm:pt modelId="{714A669B-C1C4-48CC-B648-8A334E49E7B9}">
      <dgm:prSet custT="1"/>
      <dgm:spPr/>
      <dgm:t>
        <a:bodyPr/>
        <a:lstStyle/>
        <a:p>
          <a:r>
            <a:rPr lang="en-US" sz="1600" b="0" i="0" dirty="0"/>
            <a:t>Genetic testing shows no pathogenic variants</a:t>
          </a:r>
          <a:endParaRPr lang="en-US" sz="1600" dirty="0"/>
        </a:p>
      </dgm:t>
    </dgm:pt>
    <dgm:pt modelId="{945E0363-BF7C-4CED-AF74-75A397BBD8DD}" type="parTrans" cxnId="{DA5158F8-0EFF-4ED0-B650-DDF8120B9C25}">
      <dgm:prSet/>
      <dgm:spPr/>
      <dgm:t>
        <a:bodyPr/>
        <a:lstStyle/>
        <a:p>
          <a:endParaRPr lang="en-US"/>
        </a:p>
      </dgm:t>
    </dgm:pt>
    <dgm:pt modelId="{DEF1DF1A-4EEF-4FAA-A678-2B663C77CFDC}" type="sibTrans" cxnId="{DA5158F8-0EFF-4ED0-B650-DDF8120B9C25}">
      <dgm:prSet/>
      <dgm:spPr/>
      <dgm:t>
        <a:bodyPr/>
        <a:lstStyle/>
        <a:p>
          <a:endParaRPr lang="en-US"/>
        </a:p>
      </dgm:t>
    </dgm:pt>
    <dgm:pt modelId="{A8D6EFC4-8EAC-4BA5-BED2-E92E3C3490E0}">
      <dgm:prSet custT="1"/>
      <dgm:spPr/>
      <dgm:t>
        <a:bodyPr/>
        <a:lstStyle/>
        <a:p>
          <a:r>
            <a:rPr lang="en-US" sz="2200" b="1" i="0" dirty="0"/>
            <a:t>Treatment and response:</a:t>
          </a:r>
          <a:endParaRPr lang="en-US" sz="2200" b="1" dirty="0"/>
        </a:p>
      </dgm:t>
    </dgm:pt>
    <dgm:pt modelId="{7B8F6DA1-6631-46DF-9348-5BF85B810249}" type="parTrans" cxnId="{9E7746E2-3412-45F5-BB24-7F51E2B3A632}">
      <dgm:prSet/>
      <dgm:spPr/>
      <dgm:t>
        <a:bodyPr/>
        <a:lstStyle/>
        <a:p>
          <a:endParaRPr lang="en-US"/>
        </a:p>
      </dgm:t>
    </dgm:pt>
    <dgm:pt modelId="{DB6B4148-8FDD-45AA-BACF-C2DA8B377BD2}" type="sibTrans" cxnId="{9E7746E2-3412-45F5-BB24-7F51E2B3A632}">
      <dgm:prSet/>
      <dgm:spPr/>
      <dgm:t>
        <a:bodyPr/>
        <a:lstStyle/>
        <a:p>
          <a:endParaRPr lang="en-US"/>
        </a:p>
      </dgm:t>
    </dgm:pt>
    <dgm:pt modelId="{67A716FA-8148-4C18-A639-DEE86DD97705}">
      <dgm:prSet custT="1"/>
      <dgm:spPr/>
      <dgm:t>
        <a:bodyPr/>
        <a:lstStyle/>
        <a:p>
          <a:r>
            <a:rPr lang="en-US" sz="1600" b="0" i="0" dirty="0"/>
            <a:t>She receives AI + ribociclib for 2 years (tolerates well)</a:t>
          </a:r>
          <a:endParaRPr lang="en-US" sz="1600" dirty="0"/>
        </a:p>
      </dgm:t>
    </dgm:pt>
    <dgm:pt modelId="{39AE254E-1B6C-419A-90B8-31F3104C0B78}" type="parTrans" cxnId="{F4DA2FD8-E196-4340-9215-46B28A467C53}">
      <dgm:prSet/>
      <dgm:spPr/>
      <dgm:t>
        <a:bodyPr/>
        <a:lstStyle/>
        <a:p>
          <a:endParaRPr lang="en-US"/>
        </a:p>
      </dgm:t>
    </dgm:pt>
    <dgm:pt modelId="{77A1EE1D-02C2-4EDC-8930-EEB1922CC4D5}" type="sibTrans" cxnId="{F4DA2FD8-E196-4340-9215-46B28A467C53}">
      <dgm:prSet/>
      <dgm:spPr/>
      <dgm:t>
        <a:bodyPr/>
        <a:lstStyle/>
        <a:p>
          <a:endParaRPr lang="en-US"/>
        </a:p>
      </dgm:t>
    </dgm:pt>
    <dgm:pt modelId="{5171E354-683C-4BA4-8F84-E369DF1E773C}">
      <dgm:prSet custT="1"/>
      <dgm:spPr/>
      <dgm:t>
        <a:bodyPr/>
        <a:lstStyle/>
        <a:p>
          <a:r>
            <a:rPr lang="en-US" sz="1600" b="0" i="0" dirty="0"/>
            <a:t>Slight growth in largest lung lesion noted on last 2 follow up CT scans; one new 1 cm lesion on latest scan</a:t>
          </a:r>
          <a:endParaRPr lang="en-US" sz="1600" dirty="0"/>
        </a:p>
      </dgm:t>
    </dgm:pt>
    <dgm:pt modelId="{9E23FCF1-4FD6-47FC-9AD6-4B37B752910C}" type="parTrans" cxnId="{76DDF6C9-AC8A-4761-886C-8DBEEC743B5E}">
      <dgm:prSet/>
      <dgm:spPr/>
      <dgm:t>
        <a:bodyPr/>
        <a:lstStyle/>
        <a:p>
          <a:endParaRPr lang="en-US"/>
        </a:p>
      </dgm:t>
    </dgm:pt>
    <dgm:pt modelId="{688DCC03-5F2B-4192-A039-29284E8D313C}" type="sibTrans" cxnId="{76DDF6C9-AC8A-4761-886C-8DBEEC743B5E}">
      <dgm:prSet/>
      <dgm:spPr/>
      <dgm:t>
        <a:bodyPr/>
        <a:lstStyle/>
        <a:p>
          <a:endParaRPr lang="en-US"/>
        </a:p>
      </dgm:t>
    </dgm:pt>
    <dgm:pt modelId="{78C434A0-E2EC-419F-96A2-B310F846F0C8}">
      <dgm:prSet custT="1"/>
      <dgm:spPr/>
      <dgm:t>
        <a:bodyPr/>
        <a:lstStyle/>
        <a:p>
          <a:r>
            <a:rPr lang="en-US" sz="1600" b="0" i="0" dirty="0"/>
            <a:t>Presents with persistent, worsening rib pain</a:t>
          </a:r>
          <a:endParaRPr lang="en-US" sz="1800" b="1" i="0" dirty="0"/>
        </a:p>
      </dgm:t>
    </dgm:pt>
    <dgm:pt modelId="{7AF467CE-29ED-4E00-8C92-5BD0474ADA55}" type="parTrans" cxnId="{F8A79A96-5BA3-468F-B9A6-FCB12F5883F3}">
      <dgm:prSet/>
      <dgm:spPr/>
      <dgm:t>
        <a:bodyPr/>
        <a:lstStyle/>
        <a:p>
          <a:endParaRPr lang="en-US"/>
        </a:p>
      </dgm:t>
    </dgm:pt>
    <dgm:pt modelId="{4EB96E0E-E108-48E9-8DD9-4F74F1A39A77}" type="sibTrans" cxnId="{F8A79A96-5BA3-468F-B9A6-FCB12F5883F3}">
      <dgm:prSet/>
      <dgm:spPr/>
      <dgm:t>
        <a:bodyPr/>
        <a:lstStyle/>
        <a:p>
          <a:endParaRPr lang="en-US"/>
        </a:p>
      </dgm:t>
    </dgm:pt>
    <dgm:pt modelId="{F32A9630-3340-45E0-B893-2E41A46FF2B8}">
      <dgm:prSet custT="1"/>
      <dgm:spPr/>
      <dgm:t>
        <a:bodyPr/>
        <a:lstStyle/>
        <a:p>
          <a:r>
            <a:rPr lang="en-US" sz="1600" b="1" i="0" dirty="0"/>
            <a:t>PMH:</a:t>
          </a:r>
          <a:r>
            <a:rPr lang="en-US" sz="1600" b="0" i="0" dirty="0"/>
            <a:t> otherwise, healthy; </a:t>
          </a:r>
          <a:endParaRPr lang="en-US" sz="1800" b="1" i="0" dirty="0"/>
        </a:p>
      </dgm:t>
    </dgm:pt>
    <dgm:pt modelId="{422D8CC4-004F-4246-B9B0-F61C56A7682B}" type="parTrans" cxnId="{A1403568-E3B0-4D61-84D4-EFED191F1A0E}">
      <dgm:prSet/>
      <dgm:spPr/>
      <dgm:t>
        <a:bodyPr/>
        <a:lstStyle/>
        <a:p>
          <a:endParaRPr lang="en-US"/>
        </a:p>
      </dgm:t>
    </dgm:pt>
    <dgm:pt modelId="{6BE7FBFA-0495-4D58-97EF-8368E5B807F1}" type="sibTrans" cxnId="{A1403568-E3B0-4D61-84D4-EFED191F1A0E}">
      <dgm:prSet/>
      <dgm:spPr/>
      <dgm:t>
        <a:bodyPr/>
        <a:lstStyle/>
        <a:p>
          <a:endParaRPr lang="en-US"/>
        </a:p>
      </dgm:t>
    </dgm:pt>
    <dgm:pt modelId="{49143F38-AF6F-4257-897E-B4B953AB797E}">
      <dgm:prSet custT="1"/>
      <dgm:spPr/>
      <dgm:t>
        <a:bodyPr/>
        <a:lstStyle/>
        <a:p>
          <a:r>
            <a:rPr lang="en-US" sz="1600" b="0" i="0" dirty="0"/>
            <a:t>ctDNA shows an </a:t>
          </a:r>
          <a:r>
            <a:rPr lang="en-US" sz="1600" b="0" i="1" dirty="0"/>
            <a:t>ESR1 </a:t>
          </a:r>
          <a:r>
            <a:rPr lang="en-US" sz="1600" b="0" i="0" dirty="0"/>
            <a:t>mutation and a </a:t>
          </a:r>
          <a:r>
            <a:rPr lang="en-US" sz="1600" b="0" i="1" dirty="0"/>
            <a:t>PIK3CA</a:t>
          </a:r>
          <a:r>
            <a:rPr lang="en-US" sz="1600" b="0" i="0" dirty="0"/>
            <a:t> mutation, no other actionable alterations</a:t>
          </a:r>
          <a:endParaRPr lang="en-US" sz="1600" dirty="0"/>
        </a:p>
      </dgm:t>
    </dgm:pt>
    <dgm:pt modelId="{481D5141-5863-4F94-95EB-B137736A42B1}" type="parTrans" cxnId="{20B27981-EA99-404B-99DA-72C67A443DC7}">
      <dgm:prSet/>
      <dgm:spPr/>
      <dgm:t>
        <a:bodyPr/>
        <a:lstStyle/>
        <a:p>
          <a:endParaRPr lang="en-US"/>
        </a:p>
      </dgm:t>
    </dgm:pt>
    <dgm:pt modelId="{D722E005-ED05-4C56-B338-791361E8E9BD}" type="sibTrans" cxnId="{20B27981-EA99-404B-99DA-72C67A443DC7}">
      <dgm:prSet/>
      <dgm:spPr/>
      <dgm:t>
        <a:bodyPr/>
        <a:lstStyle/>
        <a:p>
          <a:endParaRPr lang="en-US"/>
        </a:p>
      </dgm:t>
    </dgm:pt>
    <dgm:pt modelId="{FDFA51C3-C114-4A8D-8994-D82C13F125DF}">
      <dgm:prSet custT="1"/>
      <dgm:spPr/>
      <dgm:t>
        <a:bodyPr/>
        <a:lstStyle/>
        <a:p>
          <a:r>
            <a:rPr lang="en-US" sz="1600" b="0" i="0" dirty="0"/>
            <a:t>Lung tissue NGS shows a </a:t>
          </a:r>
          <a:r>
            <a:rPr lang="en-US" sz="1600" b="0" i="1" dirty="0"/>
            <a:t>PIK3CA</a:t>
          </a:r>
          <a:r>
            <a:rPr lang="en-US" sz="1600" b="0" i="0" dirty="0"/>
            <a:t> mutation, no other actionable alterations</a:t>
          </a:r>
          <a:endParaRPr lang="en-US" sz="1600" dirty="0"/>
        </a:p>
      </dgm:t>
    </dgm:pt>
    <dgm:pt modelId="{2FAB458C-BCE8-4AB6-830D-AFB5C9D3A1E8}" type="parTrans" cxnId="{8007EFFF-65B9-4BAE-8AA9-B6A21A414CCD}">
      <dgm:prSet/>
      <dgm:spPr/>
      <dgm:t>
        <a:bodyPr/>
        <a:lstStyle/>
        <a:p>
          <a:endParaRPr lang="en-US"/>
        </a:p>
      </dgm:t>
    </dgm:pt>
    <dgm:pt modelId="{C904B503-794E-4DCA-A314-9750BF8D2D06}" type="sibTrans" cxnId="{8007EFFF-65B9-4BAE-8AA9-B6A21A414CCD}">
      <dgm:prSet/>
      <dgm:spPr/>
      <dgm:t>
        <a:bodyPr/>
        <a:lstStyle/>
        <a:p>
          <a:endParaRPr lang="en-US"/>
        </a:p>
      </dgm:t>
    </dgm:pt>
    <dgm:pt modelId="{79B0E8DB-2577-4A5B-9B5E-1D8F1DC81A21}" type="pres">
      <dgm:prSet presAssocID="{FBC18BAA-FBEE-4023-B4E3-70679ECC03FF}" presName="Name0" presStyleCnt="0">
        <dgm:presLayoutVars>
          <dgm:dir/>
          <dgm:resizeHandles val="exact"/>
        </dgm:presLayoutVars>
      </dgm:prSet>
      <dgm:spPr/>
    </dgm:pt>
    <dgm:pt modelId="{F13F7B62-0236-4F6D-8CE1-9DBA37FC1BF7}" type="pres">
      <dgm:prSet presAssocID="{D82EAF16-C795-426A-B980-6A7E579B76EB}" presName="node" presStyleLbl="node1" presStyleIdx="0" presStyleCnt="3">
        <dgm:presLayoutVars>
          <dgm:bulletEnabled val="1"/>
        </dgm:presLayoutVars>
      </dgm:prSet>
      <dgm:spPr/>
    </dgm:pt>
    <dgm:pt modelId="{12DCE27B-76C6-4B9F-BBBC-A98DC3F1AC87}" type="pres">
      <dgm:prSet presAssocID="{C382FE53-0B39-49AA-B938-F5004A3F02D7}" presName="sibTrans" presStyleLbl="sibTrans2D1" presStyleIdx="0" presStyleCnt="2"/>
      <dgm:spPr/>
    </dgm:pt>
    <dgm:pt modelId="{EE170EB0-3DB6-4AA3-AF0C-BFDD95B5A781}" type="pres">
      <dgm:prSet presAssocID="{C382FE53-0B39-49AA-B938-F5004A3F02D7}" presName="connectorText" presStyleLbl="sibTrans2D1" presStyleIdx="0" presStyleCnt="2"/>
      <dgm:spPr/>
    </dgm:pt>
    <dgm:pt modelId="{8416F374-0CA5-4516-81B4-614BEB0438C8}" type="pres">
      <dgm:prSet presAssocID="{4F66A6F7-AE42-4F24-A101-3453852EC994}" presName="node" presStyleLbl="node1" presStyleIdx="1" presStyleCnt="3">
        <dgm:presLayoutVars>
          <dgm:bulletEnabled val="1"/>
        </dgm:presLayoutVars>
      </dgm:prSet>
      <dgm:spPr/>
    </dgm:pt>
    <dgm:pt modelId="{541159E1-8060-4A6E-A4C6-D24CD46E9FAE}" type="pres">
      <dgm:prSet presAssocID="{F905D3FA-0CEF-41D6-A99F-8FC62A57C502}" presName="sibTrans" presStyleLbl="sibTrans2D1" presStyleIdx="1" presStyleCnt="2"/>
      <dgm:spPr/>
    </dgm:pt>
    <dgm:pt modelId="{F3F155E0-5FDE-4E99-B961-6FF02AADEBA2}" type="pres">
      <dgm:prSet presAssocID="{F905D3FA-0CEF-41D6-A99F-8FC62A57C502}" presName="connectorText" presStyleLbl="sibTrans2D1" presStyleIdx="1" presStyleCnt="2"/>
      <dgm:spPr/>
    </dgm:pt>
    <dgm:pt modelId="{C928A136-64F8-4F06-BD1A-F85E2E4DE20E}" type="pres">
      <dgm:prSet presAssocID="{A8D6EFC4-8EAC-4BA5-BED2-E92E3C3490E0}" presName="node" presStyleLbl="node1" presStyleIdx="2" presStyleCnt="3">
        <dgm:presLayoutVars>
          <dgm:bulletEnabled val="1"/>
        </dgm:presLayoutVars>
      </dgm:prSet>
      <dgm:spPr/>
    </dgm:pt>
  </dgm:ptLst>
  <dgm:cxnLst>
    <dgm:cxn modelId="{DEB5A002-B767-43B7-9FCF-9C3FC9554F33}" type="presOf" srcId="{C382FE53-0B39-49AA-B938-F5004A3F02D7}" destId="{12DCE27B-76C6-4B9F-BBBC-A98DC3F1AC87}" srcOrd="0" destOrd="0" presId="urn:microsoft.com/office/officeart/2005/8/layout/process1"/>
    <dgm:cxn modelId="{588A0D1B-89B8-4DAC-9638-004D25529CD5}" type="presOf" srcId="{4F66A6F7-AE42-4F24-A101-3453852EC994}" destId="{8416F374-0CA5-4516-81B4-614BEB0438C8}" srcOrd="0" destOrd="0" presId="urn:microsoft.com/office/officeart/2005/8/layout/process1"/>
    <dgm:cxn modelId="{27A7141D-F39E-4914-9E05-C7FBFE0A1CD0}" type="presOf" srcId="{C382FE53-0B39-49AA-B938-F5004A3F02D7}" destId="{EE170EB0-3DB6-4AA3-AF0C-BFDD95B5A781}" srcOrd="1" destOrd="0" presId="urn:microsoft.com/office/officeart/2005/8/layout/process1"/>
    <dgm:cxn modelId="{CE1EC724-06B2-49B2-B87F-960135890B09}" type="presOf" srcId="{714A669B-C1C4-48CC-B648-8A334E49E7B9}" destId="{8416F374-0CA5-4516-81B4-614BEB0438C8}" srcOrd="0" destOrd="5" presId="urn:microsoft.com/office/officeart/2005/8/layout/process1"/>
    <dgm:cxn modelId="{7DB10E31-5B93-48CB-8273-8FF452E00349}" type="presOf" srcId="{20F8F16F-E1EA-4BE3-AD0A-D2667AA05AF8}" destId="{8416F374-0CA5-4516-81B4-614BEB0438C8}" srcOrd="0" destOrd="3" presId="urn:microsoft.com/office/officeart/2005/8/layout/process1"/>
    <dgm:cxn modelId="{5A781F32-4168-41F3-9BDC-01E15B628A31}" type="presOf" srcId="{BB9B524B-73A2-40AD-BEEB-8A4B2B312033}" destId="{8416F374-0CA5-4516-81B4-614BEB0438C8}" srcOrd="0" destOrd="2" presId="urn:microsoft.com/office/officeart/2005/8/layout/process1"/>
    <dgm:cxn modelId="{DFEBA334-096B-4039-8BAC-394F1CE95482}" type="presOf" srcId="{49143F38-AF6F-4257-897E-B4B953AB797E}" destId="{C928A136-64F8-4F06-BD1A-F85E2E4DE20E}" srcOrd="0" destOrd="3" presId="urn:microsoft.com/office/officeart/2005/8/layout/process1"/>
    <dgm:cxn modelId="{EBFDF33E-1360-4A55-AA3A-C554F5AD1C73}" srcId="{FBC18BAA-FBEE-4023-B4E3-70679ECC03FF}" destId="{4F66A6F7-AE42-4F24-A101-3453852EC994}" srcOrd="1" destOrd="0" parTransId="{49A937DE-FFF5-42D5-9088-485A52C57AE9}" sibTransId="{F905D3FA-0CEF-41D6-A99F-8FC62A57C502}"/>
    <dgm:cxn modelId="{D1195547-C50F-4E7B-AB04-98F63A1806FE}" srcId="{4F66A6F7-AE42-4F24-A101-3453852EC994}" destId="{4A4EECE2-ACB6-4E77-90BA-347B410F2858}" srcOrd="0" destOrd="0" parTransId="{43ABD39E-A48D-4384-BDFD-4041B99A61F0}" sibTransId="{EB685F8B-EBF4-40E3-8240-C20B95361D23}"/>
    <dgm:cxn modelId="{57F3944C-7822-4526-BD36-7CC7F9D9B06F}" type="presOf" srcId="{FBC18BAA-FBEE-4023-B4E3-70679ECC03FF}" destId="{79B0E8DB-2577-4A5B-9B5E-1D8F1DC81A21}" srcOrd="0" destOrd="0" presId="urn:microsoft.com/office/officeart/2005/8/layout/process1"/>
    <dgm:cxn modelId="{F35E5150-6CBC-4A79-9335-A423B73EF635}" srcId="{D82EAF16-C795-426A-B980-6A7E579B76EB}" destId="{27709254-FFC8-479A-80FE-0E68C974493E}" srcOrd="2" destOrd="0" parTransId="{0861AECB-6109-4D3D-BE5C-F1E90AA9C8A4}" sibTransId="{6B0630A7-8316-4D12-B6D2-BA0C779419D0}"/>
    <dgm:cxn modelId="{F29F5950-22B8-4876-8C01-1A850C4B22AE}" srcId="{4F66A6F7-AE42-4F24-A101-3453852EC994}" destId="{58B3D9DC-E3CF-4ABC-B2F3-83E55AE77529}" srcOrd="3" destOrd="0" parTransId="{2EA80287-900D-48BC-ABA0-3FE1A95F0220}" sibTransId="{634D4A38-8256-4F68-9741-309A27D1A577}"/>
    <dgm:cxn modelId="{A493D15D-0A42-4A56-B9FE-EF20693AE7D9}" srcId="{FBC18BAA-FBEE-4023-B4E3-70679ECC03FF}" destId="{D82EAF16-C795-426A-B980-6A7E579B76EB}" srcOrd="0" destOrd="0" parTransId="{79EBC484-E9B4-44C0-8AC2-B218377CA033}" sibTransId="{C382FE53-0B39-49AA-B938-F5004A3F02D7}"/>
    <dgm:cxn modelId="{A1403568-E3B0-4D61-84D4-EFED191F1A0E}" srcId="{D82EAF16-C795-426A-B980-6A7E579B76EB}" destId="{F32A9630-3340-45E0-B893-2E41A46FF2B8}" srcOrd="1" destOrd="0" parTransId="{422D8CC4-004F-4246-B9B0-F61C56A7682B}" sibTransId="{6BE7FBFA-0495-4D58-97EF-8368E5B807F1}"/>
    <dgm:cxn modelId="{8DBA6D69-6B54-455C-BD95-E76402738988}" type="presOf" srcId="{4A4EECE2-ACB6-4E77-90BA-347B410F2858}" destId="{8416F374-0CA5-4516-81B4-614BEB0438C8}" srcOrd="0" destOrd="1" presId="urn:microsoft.com/office/officeart/2005/8/layout/process1"/>
    <dgm:cxn modelId="{5AB1896C-7447-47C6-AD05-D79A35C060E8}" type="presOf" srcId="{5171E354-683C-4BA4-8F84-E369DF1E773C}" destId="{C928A136-64F8-4F06-BD1A-F85E2E4DE20E}" srcOrd="0" destOrd="2" presId="urn:microsoft.com/office/officeart/2005/8/layout/process1"/>
    <dgm:cxn modelId="{3AE46973-342C-4F5F-A760-5DFB03A5E38E}" type="presOf" srcId="{F32A9630-3340-45E0-B893-2E41A46FF2B8}" destId="{F13F7B62-0236-4F6D-8CE1-9DBA37FC1BF7}" srcOrd="0" destOrd="2" presId="urn:microsoft.com/office/officeart/2005/8/layout/process1"/>
    <dgm:cxn modelId="{1FBDED77-77E5-46B3-9168-5E61D21B9047}" srcId="{4F66A6F7-AE42-4F24-A101-3453852EC994}" destId="{20F8F16F-E1EA-4BE3-AD0A-D2667AA05AF8}" srcOrd="2" destOrd="0" parTransId="{ABA482AC-FB77-44C7-B820-65E2F1169A87}" sibTransId="{BB06DE58-A550-45C3-8CCB-05CE0C9EA7BF}"/>
    <dgm:cxn modelId="{1F0DB479-E078-42A2-B797-A45E57D7A529}" type="presOf" srcId="{78C434A0-E2EC-419F-96A2-B310F846F0C8}" destId="{F13F7B62-0236-4F6D-8CE1-9DBA37FC1BF7}" srcOrd="0" destOrd="1" presId="urn:microsoft.com/office/officeart/2005/8/layout/process1"/>
    <dgm:cxn modelId="{CCD0A380-D0E6-476A-87AF-AB326DFF3032}" type="presOf" srcId="{F905D3FA-0CEF-41D6-A99F-8FC62A57C502}" destId="{F3F155E0-5FDE-4E99-B961-6FF02AADEBA2}" srcOrd="1" destOrd="0" presId="urn:microsoft.com/office/officeart/2005/8/layout/process1"/>
    <dgm:cxn modelId="{20B27981-EA99-404B-99DA-72C67A443DC7}" srcId="{A8D6EFC4-8EAC-4BA5-BED2-E92E3C3490E0}" destId="{49143F38-AF6F-4257-897E-B4B953AB797E}" srcOrd="2" destOrd="0" parTransId="{481D5141-5863-4F94-95EB-B137736A42B1}" sibTransId="{D722E005-ED05-4C56-B338-791361E8E9BD}"/>
    <dgm:cxn modelId="{EE06F28F-8A74-4644-BF0A-803C0D688A9F}" type="presOf" srcId="{67A716FA-8148-4C18-A639-DEE86DD97705}" destId="{C928A136-64F8-4F06-BD1A-F85E2E4DE20E}" srcOrd="0" destOrd="1" presId="urn:microsoft.com/office/officeart/2005/8/layout/process1"/>
    <dgm:cxn modelId="{F8A79A96-5BA3-468F-B9A6-FCB12F5883F3}" srcId="{D82EAF16-C795-426A-B980-6A7E579B76EB}" destId="{78C434A0-E2EC-419F-96A2-B310F846F0C8}" srcOrd="0" destOrd="0" parTransId="{7AF467CE-29ED-4E00-8C92-5BD0474ADA55}" sibTransId="{4EB96E0E-E108-48E9-8DD9-4F74F1A39A77}"/>
    <dgm:cxn modelId="{C9C10B97-18D1-406A-A21E-3D9B6A1C0D77}" type="presOf" srcId="{58B3D9DC-E3CF-4ABC-B2F3-83E55AE77529}" destId="{8416F374-0CA5-4516-81B4-614BEB0438C8}" srcOrd="0" destOrd="4" presId="urn:microsoft.com/office/officeart/2005/8/layout/process1"/>
    <dgm:cxn modelId="{24DF16A5-433A-4F58-8228-753179690AA1}" srcId="{D82EAF16-C795-426A-B980-6A7E579B76EB}" destId="{076B086F-A62D-456A-A61D-64A6EFC38CD8}" srcOrd="3" destOrd="0" parTransId="{E36BA340-BC64-4E9A-9481-B20ED57B838B}" sibTransId="{0BCB8E84-3D4D-41ED-9507-1A42F43EF591}"/>
    <dgm:cxn modelId="{F96307B1-1013-42B9-9ABF-0E45D4E1D287}" type="presOf" srcId="{D82EAF16-C795-426A-B980-6A7E579B76EB}" destId="{F13F7B62-0236-4F6D-8CE1-9DBA37FC1BF7}" srcOrd="0" destOrd="0" presId="urn:microsoft.com/office/officeart/2005/8/layout/process1"/>
    <dgm:cxn modelId="{7A8A48C8-0271-4D98-A9D3-73FE5EDBD4DA}" type="presOf" srcId="{A8D6EFC4-8EAC-4BA5-BED2-E92E3C3490E0}" destId="{C928A136-64F8-4F06-BD1A-F85E2E4DE20E}" srcOrd="0" destOrd="0" presId="urn:microsoft.com/office/officeart/2005/8/layout/process1"/>
    <dgm:cxn modelId="{76DDF6C9-AC8A-4761-886C-8DBEEC743B5E}" srcId="{A8D6EFC4-8EAC-4BA5-BED2-E92E3C3490E0}" destId="{5171E354-683C-4BA4-8F84-E369DF1E773C}" srcOrd="1" destOrd="0" parTransId="{9E23FCF1-4FD6-47FC-9AD6-4B37B752910C}" sibTransId="{688DCC03-5F2B-4192-A039-29284E8D313C}"/>
    <dgm:cxn modelId="{46ECB8CD-AA1A-4FBD-960B-EF0B02B076B8}" type="presOf" srcId="{FDFA51C3-C114-4A8D-8994-D82C13F125DF}" destId="{8416F374-0CA5-4516-81B4-614BEB0438C8}" srcOrd="0" destOrd="6" presId="urn:microsoft.com/office/officeart/2005/8/layout/process1"/>
    <dgm:cxn modelId="{F4DA2FD8-E196-4340-9215-46B28A467C53}" srcId="{A8D6EFC4-8EAC-4BA5-BED2-E92E3C3490E0}" destId="{67A716FA-8148-4C18-A639-DEE86DD97705}" srcOrd="0" destOrd="0" parTransId="{39AE254E-1B6C-419A-90B8-31F3104C0B78}" sibTransId="{77A1EE1D-02C2-4EDC-8930-EEB1922CC4D5}"/>
    <dgm:cxn modelId="{9E7746E2-3412-45F5-BB24-7F51E2B3A632}" srcId="{FBC18BAA-FBEE-4023-B4E3-70679ECC03FF}" destId="{A8D6EFC4-8EAC-4BA5-BED2-E92E3C3490E0}" srcOrd="2" destOrd="0" parTransId="{7B8F6DA1-6631-46DF-9348-5BF85B810249}" sibTransId="{DB6B4148-8FDD-45AA-BACF-C2DA8B377BD2}"/>
    <dgm:cxn modelId="{D87E17E3-D97A-412A-8127-90CBC5CCA1E3}" type="presOf" srcId="{F905D3FA-0CEF-41D6-A99F-8FC62A57C502}" destId="{541159E1-8060-4A6E-A4C6-D24CD46E9FAE}" srcOrd="0" destOrd="0" presId="urn:microsoft.com/office/officeart/2005/8/layout/process1"/>
    <dgm:cxn modelId="{DA0EC4E3-B9B4-4723-B663-A378025A0A49}" srcId="{4F66A6F7-AE42-4F24-A101-3453852EC994}" destId="{BB9B524B-73A2-40AD-BEEB-8A4B2B312033}" srcOrd="1" destOrd="0" parTransId="{0C3B9017-3655-4EE9-A9F3-EB6006F28B2E}" sibTransId="{B7C6A14E-86F1-42C1-AC39-551C633212A4}"/>
    <dgm:cxn modelId="{DCEF91ED-D53B-4F1C-BC38-04AA146F9661}" type="presOf" srcId="{27709254-FFC8-479A-80FE-0E68C974493E}" destId="{F13F7B62-0236-4F6D-8CE1-9DBA37FC1BF7}" srcOrd="0" destOrd="3" presId="urn:microsoft.com/office/officeart/2005/8/layout/process1"/>
    <dgm:cxn modelId="{3B2516F5-E80F-4C95-BA2A-307051E3BF67}" type="presOf" srcId="{076B086F-A62D-456A-A61D-64A6EFC38CD8}" destId="{F13F7B62-0236-4F6D-8CE1-9DBA37FC1BF7}" srcOrd="0" destOrd="4" presId="urn:microsoft.com/office/officeart/2005/8/layout/process1"/>
    <dgm:cxn modelId="{DA5158F8-0EFF-4ED0-B650-DDF8120B9C25}" srcId="{4F66A6F7-AE42-4F24-A101-3453852EC994}" destId="{714A669B-C1C4-48CC-B648-8A334E49E7B9}" srcOrd="4" destOrd="0" parTransId="{945E0363-BF7C-4CED-AF74-75A397BBD8DD}" sibTransId="{DEF1DF1A-4EEF-4FAA-A678-2B663C77CFDC}"/>
    <dgm:cxn modelId="{8007EFFF-65B9-4BAE-8AA9-B6A21A414CCD}" srcId="{4F66A6F7-AE42-4F24-A101-3453852EC994}" destId="{FDFA51C3-C114-4A8D-8994-D82C13F125DF}" srcOrd="5" destOrd="0" parTransId="{2FAB458C-BCE8-4AB6-830D-AFB5C9D3A1E8}" sibTransId="{C904B503-794E-4DCA-A314-9750BF8D2D06}"/>
    <dgm:cxn modelId="{E7DFD359-FC35-47E2-B41B-F0C6A66D46C7}" type="presParOf" srcId="{79B0E8DB-2577-4A5B-9B5E-1D8F1DC81A21}" destId="{F13F7B62-0236-4F6D-8CE1-9DBA37FC1BF7}" srcOrd="0" destOrd="0" presId="urn:microsoft.com/office/officeart/2005/8/layout/process1"/>
    <dgm:cxn modelId="{E5996A6C-57CD-4AC8-B00E-0D1FA4FBF292}" type="presParOf" srcId="{79B0E8DB-2577-4A5B-9B5E-1D8F1DC81A21}" destId="{12DCE27B-76C6-4B9F-BBBC-A98DC3F1AC87}" srcOrd="1" destOrd="0" presId="urn:microsoft.com/office/officeart/2005/8/layout/process1"/>
    <dgm:cxn modelId="{F1B8A4BC-0517-4039-9CC9-890972CED95E}" type="presParOf" srcId="{12DCE27B-76C6-4B9F-BBBC-A98DC3F1AC87}" destId="{EE170EB0-3DB6-4AA3-AF0C-BFDD95B5A781}" srcOrd="0" destOrd="0" presId="urn:microsoft.com/office/officeart/2005/8/layout/process1"/>
    <dgm:cxn modelId="{E6458473-04EC-4EC6-B670-9642F5D0FCC0}" type="presParOf" srcId="{79B0E8DB-2577-4A5B-9B5E-1D8F1DC81A21}" destId="{8416F374-0CA5-4516-81B4-614BEB0438C8}" srcOrd="2" destOrd="0" presId="urn:microsoft.com/office/officeart/2005/8/layout/process1"/>
    <dgm:cxn modelId="{62F966B1-C6AE-41BA-8CB0-1328AA910CA4}" type="presParOf" srcId="{79B0E8DB-2577-4A5B-9B5E-1D8F1DC81A21}" destId="{541159E1-8060-4A6E-A4C6-D24CD46E9FAE}" srcOrd="3" destOrd="0" presId="urn:microsoft.com/office/officeart/2005/8/layout/process1"/>
    <dgm:cxn modelId="{F84DF3AC-E0B2-406F-B7A3-85BE1FEC612B}" type="presParOf" srcId="{541159E1-8060-4A6E-A4C6-D24CD46E9FAE}" destId="{F3F155E0-5FDE-4E99-B961-6FF02AADEBA2}" srcOrd="0" destOrd="0" presId="urn:microsoft.com/office/officeart/2005/8/layout/process1"/>
    <dgm:cxn modelId="{CC62BA2A-430C-4255-BD52-98F00588863B}" type="presParOf" srcId="{79B0E8DB-2577-4A5B-9B5E-1D8F1DC81A21}" destId="{C928A136-64F8-4F06-BD1A-F85E2E4DE20E}"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F7B62-0236-4F6D-8CE1-9DBA37FC1BF7}">
      <dsp:nvSpPr>
        <dsp:cNvPr id="0" name=""/>
        <dsp:cNvSpPr/>
      </dsp:nvSpPr>
      <dsp:spPr>
        <a:xfrm>
          <a:off x="9255" y="309652"/>
          <a:ext cx="2766402" cy="4100975"/>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i="0" kern="1200" dirty="0"/>
            <a:t>54-year-old postmenopausal woman:</a:t>
          </a:r>
        </a:p>
        <a:p>
          <a:pPr marL="171450" lvl="1" indent="-171450" algn="l" defTabSz="711200">
            <a:lnSpc>
              <a:spcPct val="90000"/>
            </a:lnSpc>
            <a:spcBef>
              <a:spcPct val="0"/>
            </a:spcBef>
            <a:spcAft>
              <a:spcPct val="15000"/>
            </a:spcAft>
            <a:buChar char="•"/>
          </a:pPr>
          <a:r>
            <a:rPr lang="en-US" sz="1600" b="0" i="0" kern="1200" dirty="0"/>
            <a:t>Presents with persistent, worsening rib pain</a:t>
          </a:r>
          <a:endParaRPr lang="en-US" sz="1800" b="1" i="0" kern="1200" dirty="0"/>
        </a:p>
        <a:p>
          <a:pPr marL="171450" lvl="1" indent="-171450" algn="l" defTabSz="711200">
            <a:lnSpc>
              <a:spcPct val="90000"/>
            </a:lnSpc>
            <a:spcBef>
              <a:spcPct val="0"/>
            </a:spcBef>
            <a:spcAft>
              <a:spcPct val="15000"/>
            </a:spcAft>
            <a:buChar char="•"/>
          </a:pPr>
          <a:r>
            <a:rPr lang="en-US" sz="1600" b="1" i="0" kern="1200" dirty="0"/>
            <a:t>PMH:</a:t>
          </a:r>
          <a:r>
            <a:rPr lang="en-US" sz="1600" b="0" i="0" kern="1200" dirty="0"/>
            <a:t> otherwise, healthy; </a:t>
          </a:r>
          <a:endParaRPr lang="en-US" sz="1800" b="1" i="0" kern="1200" dirty="0"/>
        </a:p>
        <a:p>
          <a:pPr marL="171450" lvl="1" indent="-171450" algn="l" defTabSz="711200">
            <a:lnSpc>
              <a:spcPct val="90000"/>
            </a:lnSpc>
            <a:spcBef>
              <a:spcPct val="0"/>
            </a:spcBef>
            <a:spcAft>
              <a:spcPct val="15000"/>
            </a:spcAft>
            <a:buChar char="•"/>
          </a:pPr>
          <a:r>
            <a:rPr lang="en-US" sz="1600" b="1" i="0" kern="1200" dirty="0"/>
            <a:t>BMI </a:t>
          </a:r>
          <a:r>
            <a:rPr lang="en-US" sz="1600" b="0" i="0" kern="1200" dirty="0"/>
            <a:t>= 25.5 kg/m</a:t>
          </a:r>
          <a:r>
            <a:rPr lang="en-US" sz="1600" b="0" i="0" kern="1200" baseline="30000" dirty="0"/>
            <a:t>2</a:t>
          </a:r>
          <a:endParaRPr lang="en-US" sz="1600" kern="1200" dirty="0"/>
        </a:p>
        <a:p>
          <a:pPr marL="171450" lvl="1" indent="-171450" algn="l" defTabSz="711200">
            <a:lnSpc>
              <a:spcPct val="90000"/>
            </a:lnSpc>
            <a:spcBef>
              <a:spcPct val="0"/>
            </a:spcBef>
            <a:spcAft>
              <a:spcPct val="15000"/>
            </a:spcAft>
            <a:buChar char="•"/>
          </a:pPr>
          <a:r>
            <a:rPr lang="en-US" sz="1600" b="0" i="0" kern="1200" dirty="0"/>
            <a:t>ECOG PS 0</a:t>
          </a:r>
          <a:endParaRPr lang="en-US" sz="1600" kern="1200" dirty="0"/>
        </a:p>
      </dsp:txBody>
      <dsp:txXfrm>
        <a:off x="90280" y="390677"/>
        <a:ext cx="2604352" cy="3938925"/>
      </dsp:txXfrm>
    </dsp:sp>
    <dsp:sp modelId="{12DCE27B-76C6-4B9F-BBBC-A98DC3F1AC87}">
      <dsp:nvSpPr>
        <dsp:cNvPr id="0" name=""/>
        <dsp:cNvSpPr/>
      </dsp:nvSpPr>
      <dsp:spPr>
        <a:xfrm>
          <a:off x="3052298" y="2017106"/>
          <a:ext cx="586477" cy="6860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dirty="0"/>
        </a:p>
      </dsp:txBody>
      <dsp:txXfrm>
        <a:off x="3052298" y="2154319"/>
        <a:ext cx="410534" cy="411641"/>
      </dsp:txXfrm>
    </dsp:sp>
    <dsp:sp modelId="{8416F374-0CA5-4516-81B4-614BEB0438C8}">
      <dsp:nvSpPr>
        <dsp:cNvPr id="0" name=""/>
        <dsp:cNvSpPr/>
      </dsp:nvSpPr>
      <dsp:spPr>
        <a:xfrm>
          <a:off x="3882218" y="309652"/>
          <a:ext cx="2766402" cy="4100975"/>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i="0" kern="1200" dirty="0"/>
            <a:t>Work-up:</a:t>
          </a:r>
          <a:endParaRPr lang="en-US" sz="2200" b="1" kern="1200" dirty="0"/>
        </a:p>
        <a:p>
          <a:pPr marL="171450" lvl="1" indent="-171450" algn="l" defTabSz="711200">
            <a:lnSpc>
              <a:spcPct val="90000"/>
            </a:lnSpc>
            <a:spcBef>
              <a:spcPct val="0"/>
            </a:spcBef>
            <a:spcAft>
              <a:spcPct val="15000"/>
            </a:spcAft>
            <a:buChar char="•"/>
          </a:pPr>
          <a:r>
            <a:rPr lang="en-US" sz="1600" b="0" i="0" kern="1200" dirty="0"/>
            <a:t>Bone scan shows lytic bone lesions in thoracic spine and ribs</a:t>
          </a:r>
          <a:endParaRPr lang="en-US" sz="1600" kern="1200" dirty="0"/>
        </a:p>
        <a:p>
          <a:pPr marL="171450" lvl="1" indent="-171450" algn="l" defTabSz="711200">
            <a:lnSpc>
              <a:spcPct val="90000"/>
            </a:lnSpc>
            <a:spcBef>
              <a:spcPct val="0"/>
            </a:spcBef>
            <a:spcAft>
              <a:spcPct val="15000"/>
            </a:spcAft>
            <a:buChar char="•"/>
          </a:pPr>
          <a:r>
            <a:rPr lang="en-US" sz="1600" b="0" i="0" kern="1200" dirty="0"/>
            <a:t>CT CAP also shows 4 lung lesions (largest 1.8 cm in diameter)</a:t>
          </a:r>
          <a:endParaRPr lang="en-US" sz="1600" kern="1200" dirty="0"/>
        </a:p>
        <a:p>
          <a:pPr marL="171450" lvl="1" indent="-171450" algn="l" defTabSz="711200">
            <a:lnSpc>
              <a:spcPct val="90000"/>
            </a:lnSpc>
            <a:spcBef>
              <a:spcPct val="0"/>
            </a:spcBef>
            <a:spcAft>
              <a:spcPct val="15000"/>
            </a:spcAft>
            <a:buChar char="•"/>
          </a:pPr>
          <a:r>
            <a:rPr lang="en-US" sz="1600" b="0" i="0" kern="1200" dirty="0"/>
            <a:t>Liver biopsy: Grade 3, ER+, PR+, HER2 IHC 1</a:t>
          </a:r>
          <a:endParaRPr lang="en-US" sz="1600" kern="1200" dirty="0"/>
        </a:p>
        <a:p>
          <a:pPr marL="171450" lvl="1" indent="-171450" algn="l" defTabSz="711200">
            <a:lnSpc>
              <a:spcPct val="90000"/>
            </a:lnSpc>
            <a:spcBef>
              <a:spcPct val="0"/>
            </a:spcBef>
            <a:spcAft>
              <a:spcPct val="15000"/>
            </a:spcAft>
            <a:buChar char="•"/>
          </a:pPr>
          <a:r>
            <a:rPr lang="en-US" sz="1600" b="0" i="0" kern="1200" dirty="0"/>
            <a:t>Labs: WNL</a:t>
          </a:r>
          <a:endParaRPr lang="en-US" sz="1600" kern="1200" dirty="0"/>
        </a:p>
        <a:p>
          <a:pPr marL="171450" lvl="1" indent="-171450" algn="l" defTabSz="711200">
            <a:lnSpc>
              <a:spcPct val="90000"/>
            </a:lnSpc>
            <a:spcBef>
              <a:spcPct val="0"/>
            </a:spcBef>
            <a:spcAft>
              <a:spcPct val="15000"/>
            </a:spcAft>
            <a:buChar char="•"/>
          </a:pPr>
          <a:r>
            <a:rPr lang="en-US" sz="1600" b="0" i="0" kern="1200" dirty="0"/>
            <a:t>Genetic testing shows no pathogenic variants</a:t>
          </a:r>
          <a:endParaRPr lang="en-US" sz="1600" kern="1200" dirty="0"/>
        </a:p>
        <a:p>
          <a:pPr marL="171450" lvl="1" indent="-171450" algn="l" defTabSz="711200">
            <a:lnSpc>
              <a:spcPct val="90000"/>
            </a:lnSpc>
            <a:spcBef>
              <a:spcPct val="0"/>
            </a:spcBef>
            <a:spcAft>
              <a:spcPct val="15000"/>
            </a:spcAft>
            <a:buChar char="•"/>
          </a:pPr>
          <a:r>
            <a:rPr lang="en-US" sz="1600" b="0" i="0" kern="1200" dirty="0"/>
            <a:t>Lung tissue NGS shows a </a:t>
          </a:r>
          <a:r>
            <a:rPr lang="en-US" sz="1600" b="0" i="1" kern="1200" dirty="0"/>
            <a:t>PIK3CA</a:t>
          </a:r>
          <a:r>
            <a:rPr lang="en-US" sz="1600" b="0" i="0" kern="1200" dirty="0"/>
            <a:t> mutation, no other actionable alterations</a:t>
          </a:r>
          <a:endParaRPr lang="en-US" sz="1600" kern="1200" dirty="0"/>
        </a:p>
      </dsp:txBody>
      <dsp:txXfrm>
        <a:off x="3963243" y="390677"/>
        <a:ext cx="2604352" cy="3938925"/>
      </dsp:txXfrm>
    </dsp:sp>
    <dsp:sp modelId="{541159E1-8060-4A6E-A4C6-D24CD46E9FAE}">
      <dsp:nvSpPr>
        <dsp:cNvPr id="0" name=""/>
        <dsp:cNvSpPr/>
      </dsp:nvSpPr>
      <dsp:spPr>
        <a:xfrm>
          <a:off x="6925261" y="2017106"/>
          <a:ext cx="586477" cy="6860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dirty="0"/>
        </a:p>
      </dsp:txBody>
      <dsp:txXfrm>
        <a:off x="6925261" y="2154319"/>
        <a:ext cx="410534" cy="411641"/>
      </dsp:txXfrm>
    </dsp:sp>
    <dsp:sp modelId="{C928A136-64F8-4F06-BD1A-F85E2E4DE20E}">
      <dsp:nvSpPr>
        <dsp:cNvPr id="0" name=""/>
        <dsp:cNvSpPr/>
      </dsp:nvSpPr>
      <dsp:spPr>
        <a:xfrm>
          <a:off x="7755182" y="309652"/>
          <a:ext cx="2766402" cy="4100975"/>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i="0" kern="1200" dirty="0"/>
            <a:t>Treatment and response:</a:t>
          </a:r>
          <a:endParaRPr lang="en-US" sz="2200" b="1" kern="1200" dirty="0"/>
        </a:p>
        <a:p>
          <a:pPr marL="171450" lvl="1" indent="-171450" algn="l" defTabSz="711200">
            <a:lnSpc>
              <a:spcPct val="90000"/>
            </a:lnSpc>
            <a:spcBef>
              <a:spcPct val="0"/>
            </a:spcBef>
            <a:spcAft>
              <a:spcPct val="15000"/>
            </a:spcAft>
            <a:buChar char="•"/>
          </a:pPr>
          <a:r>
            <a:rPr lang="en-US" sz="1600" b="0" i="0" kern="1200" dirty="0"/>
            <a:t>She receives AI + ribociclib for 2 years (tolerates well)</a:t>
          </a:r>
          <a:endParaRPr lang="en-US" sz="1600" kern="1200" dirty="0"/>
        </a:p>
        <a:p>
          <a:pPr marL="171450" lvl="1" indent="-171450" algn="l" defTabSz="711200">
            <a:lnSpc>
              <a:spcPct val="90000"/>
            </a:lnSpc>
            <a:spcBef>
              <a:spcPct val="0"/>
            </a:spcBef>
            <a:spcAft>
              <a:spcPct val="15000"/>
            </a:spcAft>
            <a:buChar char="•"/>
          </a:pPr>
          <a:r>
            <a:rPr lang="en-US" sz="1600" b="0" i="0" kern="1200" dirty="0"/>
            <a:t>Slight growth in largest lung lesion noted on last 2 follow up CT scans; one new 1 cm lesion on latest scan</a:t>
          </a:r>
          <a:endParaRPr lang="en-US" sz="1600" kern="1200" dirty="0"/>
        </a:p>
        <a:p>
          <a:pPr marL="171450" lvl="1" indent="-171450" algn="l" defTabSz="711200">
            <a:lnSpc>
              <a:spcPct val="90000"/>
            </a:lnSpc>
            <a:spcBef>
              <a:spcPct val="0"/>
            </a:spcBef>
            <a:spcAft>
              <a:spcPct val="15000"/>
            </a:spcAft>
            <a:buChar char="•"/>
          </a:pPr>
          <a:r>
            <a:rPr lang="en-US" sz="1600" b="0" i="0" kern="1200" dirty="0"/>
            <a:t>ctDNA shows an </a:t>
          </a:r>
          <a:r>
            <a:rPr lang="en-US" sz="1600" b="0" i="1" kern="1200" dirty="0"/>
            <a:t>ESR1 </a:t>
          </a:r>
          <a:r>
            <a:rPr lang="en-US" sz="1600" b="0" i="0" kern="1200" dirty="0"/>
            <a:t>mutation and a </a:t>
          </a:r>
          <a:r>
            <a:rPr lang="en-US" sz="1600" b="0" i="1" kern="1200" dirty="0"/>
            <a:t>PIK3CA</a:t>
          </a:r>
          <a:r>
            <a:rPr lang="en-US" sz="1600" b="0" i="0" kern="1200" dirty="0"/>
            <a:t> mutation, no other actionable alterations</a:t>
          </a:r>
          <a:endParaRPr lang="en-US" sz="1600" kern="1200" dirty="0"/>
        </a:p>
      </dsp:txBody>
      <dsp:txXfrm>
        <a:off x="7836207" y="390677"/>
        <a:ext cx="2604352" cy="393892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5/15/26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18E90-8FF8-1ADD-26A3-31076626DC1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87207A5E-E6F0-E17C-6E0D-98C7189FB612}"/>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D1741F07-58EA-83DB-B564-25E3C3D6667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6D1D4BEF-FFDC-FF7E-989E-F2D391408E4D}"/>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083692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B942-85E3-1F4D-8EEC-F75C7ED0F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0722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B942-85E3-1F4D-8EEC-F75C7ED0F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0722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B942-85E3-1F4D-8EEC-F75C7ED0F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93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CF5ED-61EE-4915-8D55-4841413560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968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66AD00-7949-4845-82A7-62679EF27A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275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CF5ED-61EE-4915-8D55-4841413560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460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66AD00-7949-4845-82A7-62679EF27A7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4996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66AD00-7949-4845-82A7-62679EF27A7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29891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66AD00-7949-4845-82A7-62679EF27A7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78005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37707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66AD00-7949-4845-82A7-62679EF27A7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258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858E1-5F04-6E0F-58D4-56AC5EC420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E217F-636D-D755-0B29-313AF60482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B931C2-752B-10B9-77FC-F7769777498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884BB06-CA63-7D82-6592-03A59E3091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81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A3573-32C9-F28C-22AE-A7B5D42A4D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9F2E69-5EDE-4B5F-4169-83E6FDAA6E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2FDF4D-DEAF-6650-4E12-C92A0B55D6F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4A53466-F240-6F99-4D3D-2FFEDE4001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5397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84C6FD-7727-4515-94DA-64DB4CB5A15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1886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DD2A0-E67E-407A-BE5E-728BEB4BC234}" type="slidenum">
              <a:rPr kumimoji="0" lang="en-GB"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dirty="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7639018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DD2A0-E67E-407A-BE5E-728BEB4BC234}" type="slidenum">
              <a:rPr kumimoji="0" lang="en-GB"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38624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02D7F-7477-0E30-0008-85B3B4397F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8369E3-8B91-F277-7761-1E80FE0666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C1F71A-7B69-A1F7-F434-69209440ABD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DF82939-04AB-01F8-715B-697AD8F39C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DD2A0-E67E-407A-BE5E-728BEB4BC234}" type="slidenum">
              <a:rPr kumimoji="0" lang="en-GB"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656344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994F5-D183-444A-AD77-C58A1A0E6F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A91637-0C36-CA58-6B20-C354C5A6DC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74FC5D-3150-CE8E-753B-5E682706BF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CC65F8-FFB0-FE37-6EA6-81D39E0C07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9C5981-EE75-2449-B46D-58B1391435F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25805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7D040-5AB4-FED6-ADBF-1007F446DF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FD7D55-6456-5A2F-0B64-2DA7886951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6D9EEA-AB65-864F-86BC-B77C585CB1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8A2A6C-C439-9FFF-3244-D9961175DD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9C5981-EE75-2449-B46D-58B1391435F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3839892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8B46A-2609-0982-4007-9E7559E48B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59D2A-732D-6DAB-82C1-96BC35DD3E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F45B13-E9EC-B80A-1CD1-B1602E3E6E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FDC3C2-CBBC-A3C5-2B87-68E9E5992C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9C5981-EE75-2449-B46D-58B1391435F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88497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9</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39142722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DFD00-AE80-97DE-E28D-98880AF6CC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E7560C-232F-B198-0AFC-70005E5C7E4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6BAE479-3BE0-15C5-8EC3-EBC7C5A0ABE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144994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B942-85E3-1F4D-8EEC-F75C7ED0F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07227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B942-85E3-1F4D-8EEC-F75C7ED0F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31542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16356-6D29-93A9-291D-216F969D14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DEE90-9337-4CB7-9BC9-CF1375850B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FE9C7F-1E4C-0806-5030-A4900765D0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245AD3-BF5B-0C2B-7E09-F6DA533011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B942-85E3-1F4D-8EEC-F75C7ED0F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4789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B942-85E3-1F4D-8EEC-F75C7ED0F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4125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B942-85E3-1F4D-8EEC-F75C7ED0F7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07227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CF5ED-61EE-4915-8D55-4841413560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2395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D5351-3F73-4E2E-01C9-AFF6F78DC4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07F3A5-6E6D-4BE0-F4B3-97755C1992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486D46-591A-50C1-5B02-8A476F2F40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6832F8-FF53-232E-0DDD-01A281C76A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62C3E-EC13-4AE0-B379-E215F58895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923237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a:extLst>
            <a:ext uri="{FF2B5EF4-FFF2-40B4-BE49-F238E27FC236}">
              <a16:creationId xmlns:a16="http://schemas.microsoft.com/office/drawing/2014/main" id="{E84B1AB3-0A88-728F-487E-AA92C7EAE931}"/>
            </a:ext>
          </a:extLst>
        </p:cNvPr>
        <p:cNvGrpSpPr/>
        <p:nvPr/>
      </p:nvGrpSpPr>
      <p:grpSpPr>
        <a:xfrm>
          <a:off x="0" y="0"/>
          <a:ext cx="0" cy="0"/>
          <a:chOff x="0" y="0"/>
          <a:chExt cx="0" cy="0"/>
        </a:xfrm>
      </p:grpSpPr>
      <p:sp>
        <p:nvSpPr>
          <p:cNvPr id="96" name="Google Shape;96;p5:notes">
            <a:extLst>
              <a:ext uri="{FF2B5EF4-FFF2-40B4-BE49-F238E27FC236}">
                <a16:creationId xmlns:a16="http://schemas.microsoft.com/office/drawing/2014/main" id="{4E7451B3-AB7D-C514-D91C-29BA2D1C118B}"/>
              </a:ext>
            </a:extLst>
          </p:cNvPr>
          <p:cNvSpPr txBox="1">
            <a:spLocks noGrp="1"/>
          </p:cNvSpPr>
          <p:nvPr>
            <p:ph type="body" idx="1"/>
          </p:nvPr>
        </p:nvSpPr>
        <p:spPr>
          <a:xfrm>
            <a:off x="914400" y="2474913"/>
            <a:ext cx="7315200" cy="20256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5:notes">
            <a:extLst>
              <a:ext uri="{FF2B5EF4-FFF2-40B4-BE49-F238E27FC236}">
                <a16:creationId xmlns:a16="http://schemas.microsoft.com/office/drawing/2014/main" id="{B389AF6C-E505-E1E1-AC6B-9313043C5982}"/>
              </a:ext>
            </a:extLst>
          </p:cNvPr>
          <p:cNvSpPr>
            <a:spLocks noGrp="1" noRot="1" noChangeAspect="1"/>
          </p:cNvSpPr>
          <p:nvPr>
            <p:ph type="sldImg" idx="2"/>
          </p:nvPr>
        </p:nvSpPr>
        <p:spPr>
          <a:xfrm>
            <a:off x="3028950" y="642938"/>
            <a:ext cx="3086100" cy="1736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171508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5:notes"/>
          <p:cNvSpPr txBox="1">
            <a:spLocks noGrp="1"/>
          </p:cNvSpPr>
          <p:nvPr>
            <p:ph type="body" idx="1"/>
          </p:nvPr>
        </p:nvSpPr>
        <p:spPr>
          <a:xfrm>
            <a:off x="914400" y="2474913"/>
            <a:ext cx="7315200" cy="20256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5:notes"/>
          <p:cNvSpPr>
            <a:spLocks noGrp="1" noRot="1" noChangeAspect="1"/>
          </p:cNvSpPr>
          <p:nvPr>
            <p:ph type="sldImg" idx="2"/>
          </p:nvPr>
        </p:nvSpPr>
        <p:spPr>
          <a:xfrm>
            <a:off x="3028950" y="642938"/>
            <a:ext cx="3086100" cy="1736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15460829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a:extLst>
            <a:ext uri="{FF2B5EF4-FFF2-40B4-BE49-F238E27FC236}">
              <a16:creationId xmlns:a16="http://schemas.microsoft.com/office/drawing/2014/main" id="{424A1F24-A6D1-A95F-7A5F-83361ACC7C72}"/>
            </a:ext>
          </a:extLst>
        </p:cNvPr>
        <p:cNvGrpSpPr/>
        <p:nvPr/>
      </p:nvGrpSpPr>
      <p:grpSpPr>
        <a:xfrm>
          <a:off x="0" y="0"/>
          <a:ext cx="0" cy="0"/>
          <a:chOff x="0" y="0"/>
          <a:chExt cx="0" cy="0"/>
        </a:xfrm>
      </p:grpSpPr>
      <p:sp>
        <p:nvSpPr>
          <p:cNvPr id="167" name="Google Shape;167;p8:notes">
            <a:extLst>
              <a:ext uri="{FF2B5EF4-FFF2-40B4-BE49-F238E27FC236}">
                <a16:creationId xmlns:a16="http://schemas.microsoft.com/office/drawing/2014/main" id="{15F3FDAD-37C3-E009-4B83-3CC534BAC8B0}"/>
              </a:ext>
            </a:extLst>
          </p:cNvPr>
          <p:cNvSpPr txBox="1">
            <a:spLocks noGrp="1"/>
          </p:cNvSpPr>
          <p:nvPr>
            <p:ph type="body" idx="1"/>
          </p:nvPr>
        </p:nvSpPr>
        <p:spPr>
          <a:xfrm>
            <a:off x="914400" y="2474913"/>
            <a:ext cx="7315200" cy="20256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8" name="Google Shape;168;p8:notes">
            <a:extLst>
              <a:ext uri="{FF2B5EF4-FFF2-40B4-BE49-F238E27FC236}">
                <a16:creationId xmlns:a16="http://schemas.microsoft.com/office/drawing/2014/main" id="{BC7ABD6D-C14F-E2FB-8079-3AF8F7649240}"/>
              </a:ext>
            </a:extLst>
          </p:cNvPr>
          <p:cNvSpPr>
            <a:spLocks noGrp="1" noRot="1" noChangeAspect="1"/>
          </p:cNvSpPr>
          <p:nvPr>
            <p:ph type="sldImg" idx="2"/>
          </p:nvPr>
        </p:nvSpPr>
        <p:spPr>
          <a:xfrm>
            <a:off x="3028950" y="642938"/>
            <a:ext cx="3086100" cy="1736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097717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a:extLst>
            <a:ext uri="{FF2B5EF4-FFF2-40B4-BE49-F238E27FC236}">
              <a16:creationId xmlns:a16="http://schemas.microsoft.com/office/drawing/2014/main" id="{60DC7C7F-B988-1AD1-EB22-D095AE6B300B}"/>
            </a:ext>
          </a:extLst>
        </p:cNvPr>
        <p:cNvGrpSpPr/>
        <p:nvPr/>
      </p:nvGrpSpPr>
      <p:grpSpPr>
        <a:xfrm>
          <a:off x="0" y="0"/>
          <a:ext cx="0" cy="0"/>
          <a:chOff x="0" y="0"/>
          <a:chExt cx="0" cy="0"/>
        </a:xfrm>
      </p:grpSpPr>
      <p:sp>
        <p:nvSpPr>
          <p:cNvPr id="155" name="Google Shape;155;p6:notes">
            <a:extLst>
              <a:ext uri="{FF2B5EF4-FFF2-40B4-BE49-F238E27FC236}">
                <a16:creationId xmlns:a16="http://schemas.microsoft.com/office/drawing/2014/main" id="{38D49701-5316-66EB-7416-D2D562EE059F}"/>
              </a:ext>
            </a:extLst>
          </p:cNvPr>
          <p:cNvSpPr txBox="1">
            <a:spLocks noGrp="1"/>
          </p:cNvSpPr>
          <p:nvPr>
            <p:ph type="body" idx="1"/>
          </p:nvPr>
        </p:nvSpPr>
        <p:spPr>
          <a:xfrm>
            <a:off x="914400" y="2474913"/>
            <a:ext cx="7315200" cy="20256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6:notes">
            <a:extLst>
              <a:ext uri="{FF2B5EF4-FFF2-40B4-BE49-F238E27FC236}">
                <a16:creationId xmlns:a16="http://schemas.microsoft.com/office/drawing/2014/main" id="{A4ED3E4E-5A66-7372-87D6-7740D517D5FB}"/>
              </a:ext>
            </a:extLst>
          </p:cNvPr>
          <p:cNvSpPr>
            <a:spLocks noGrp="1" noRot="1" noChangeAspect="1"/>
          </p:cNvSpPr>
          <p:nvPr>
            <p:ph type="sldImg" idx="2"/>
          </p:nvPr>
        </p:nvSpPr>
        <p:spPr>
          <a:xfrm>
            <a:off x="3028950" y="642938"/>
            <a:ext cx="3086100" cy="17367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94742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a:extLst>
            <a:ext uri="{FF2B5EF4-FFF2-40B4-BE49-F238E27FC236}">
              <a16:creationId xmlns:a16="http://schemas.microsoft.com/office/drawing/2014/main" id="{7271C429-4509-A502-387F-CEEE4124FD83}"/>
            </a:ext>
          </a:extLst>
        </p:cNvPr>
        <p:cNvGrpSpPr/>
        <p:nvPr/>
      </p:nvGrpSpPr>
      <p:grpSpPr>
        <a:xfrm>
          <a:off x="0" y="0"/>
          <a:ext cx="0" cy="0"/>
          <a:chOff x="0" y="0"/>
          <a:chExt cx="0" cy="0"/>
        </a:xfrm>
      </p:grpSpPr>
      <p:sp>
        <p:nvSpPr>
          <p:cNvPr id="155" name="Google Shape;155;p6:notes">
            <a:extLst>
              <a:ext uri="{FF2B5EF4-FFF2-40B4-BE49-F238E27FC236}">
                <a16:creationId xmlns:a16="http://schemas.microsoft.com/office/drawing/2014/main" id="{E12D54A9-8BB0-337B-C54E-2175B51E6F66}"/>
              </a:ext>
            </a:extLst>
          </p:cNvPr>
          <p:cNvSpPr txBox="1">
            <a:spLocks noGrp="1"/>
          </p:cNvSpPr>
          <p:nvPr>
            <p:ph type="body" idx="1"/>
          </p:nvPr>
        </p:nvSpPr>
        <p:spPr>
          <a:xfrm>
            <a:off x="914400" y="2474913"/>
            <a:ext cx="7315200" cy="20256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6:notes">
            <a:extLst>
              <a:ext uri="{FF2B5EF4-FFF2-40B4-BE49-F238E27FC236}">
                <a16:creationId xmlns:a16="http://schemas.microsoft.com/office/drawing/2014/main" id="{EE1245C3-977F-7257-334C-3582583BF518}"/>
              </a:ext>
            </a:extLst>
          </p:cNvPr>
          <p:cNvSpPr>
            <a:spLocks noGrp="1" noRot="1" noChangeAspect="1"/>
          </p:cNvSpPr>
          <p:nvPr>
            <p:ph type="sldImg" idx="2"/>
          </p:nvPr>
        </p:nvSpPr>
        <p:spPr>
          <a:xfrm>
            <a:off x="3028950" y="642938"/>
            <a:ext cx="3086100" cy="17367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03311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CF5ED-61EE-4915-8D55-4841413560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7115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CF5ED-61EE-4915-8D55-4841413560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0063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62C3E-EC13-4AE0-B379-E215F58895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381383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CF5ED-61EE-4915-8D55-4841413560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7222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DD2A0-E67E-407A-BE5E-728BEB4BC234}" type="slidenum">
              <a:rPr kumimoji="0" lang="en-GB"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dirty="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13918963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DD2A0-E67E-407A-BE5E-728BEB4BC234}" type="slidenum">
              <a:rPr kumimoji="0" lang="en-GB"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dirty="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5328869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DD2A0-E67E-407A-BE5E-728BEB4BC234}" type="slidenum">
              <a:rPr kumimoji="0" lang="en-GB"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dirty="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4124569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fld id="{F8083F44-652A-8340-B985-A6316E606BB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12AA5DB0-B10D-C947-94BF-35AC4EBB75FA}"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26A25546-B503-9E4B-9435-4FFE16C82FF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8" name="Rectangle 2"/>
          <p:cNvSpPr>
            <a:spLocks noGrp="1" noRot="1" noChangeAspect="1" noChangeArrowheads="1" noTextEdit="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42459307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DD2A0-E67E-407A-BE5E-728BEB4BC234}" type="slidenum">
              <a:rPr kumimoji="0" lang="en-GB"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dirty="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22494086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DD2A0-E67E-407A-BE5E-728BEB4BC234}" type="slidenum">
              <a:rPr kumimoji="0" lang="en-GB"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dirty="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7776840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DD2A0-E67E-407A-BE5E-728BEB4BC234}" type="slidenum">
              <a:rPr kumimoji="0" lang="en-GB"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dirty="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26643190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DD2A0-E67E-407A-BE5E-728BEB4BC234}" type="slidenum">
              <a:rPr kumimoji="0" lang="en-GB"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dirty="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24923652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DD2A0-E67E-407A-BE5E-728BEB4BC234}" type="slidenum">
              <a:rPr kumimoji="0" lang="en-GB"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dirty="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39538325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DD2A0-E67E-407A-BE5E-728BEB4BC234}" type="slidenum">
              <a:rPr kumimoji="0" lang="en-GB"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dirty="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31222710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DD2A0-E67E-407A-BE5E-728BEB4BC234}" type="slidenum">
              <a:rPr kumimoji="0" lang="en-GB"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dirty="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3619415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DD2A0-E67E-407A-BE5E-728BEB4BC234}" type="slidenum">
              <a:rPr kumimoji="0" lang="en-GB"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dirty="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3112005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F6CC57-9CAB-A740-BA1A-EEF972F71E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3" name="Header Placeholder 2"/>
          <p:cNvSpPr>
            <a:spLocks noGrp="1"/>
          </p:cNvSpPr>
          <p:nvPr>
            <p:ph type="hd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Tree>
    <p:extLst>
      <p:ext uri="{BB962C8B-B14F-4D97-AF65-F5344CB8AC3E}">
        <p14:creationId xmlns:p14="http://schemas.microsoft.com/office/powerpoint/2010/main" val="1239738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4379A-2CE1-F848-9D5D-5A5EC92837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5454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4379A-2CE1-F848-9D5D-5A5EC92837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5344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83814A-0D3D-3043-A95E-7D848F916B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127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4.xml"/><Relationship Id="rId1" Type="http://schemas.openxmlformats.org/officeDocument/2006/relationships/tags" Target="../tags/tag6.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8.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8.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1.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2.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2.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2.emf"/></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8.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4.xml"/><Relationship Id="rId1" Type="http://schemas.openxmlformats.org/officeDocument/2006/relationships/tags" Target="../tags/tag7.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4.xml"/><Relationship Id="rId1" Type="http://schemas.openxmlformats.org/officeDocument/2006/relationships/tags" Target="../tags/tag8.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6.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Master" Target="../slideMasters/slideMaster4.xml"/><Relationship Id="rId4" Type="http://schemas.openxmlformats.org/officeDocument/2006/relationships/image" Target="../media/image8.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 Light">
    <p:spTree>
      <p:nvGrpSpPr>
        <p:cNvPr id="1" name=""/>
        <p:cNvGrpSpPr/>
        <p:nvPr/>
      </p:nvGrpSpPr>
      <p:grpSpPr>
        <a:xfrm>
          <a:off x="0" y="0"/>
          <a:ext cx="0" cy="0"/>
          <a:chOff x="0" y="0"/>
          <a:chExt cx="0" cy="0"/>
        </a:xfrm>
      </p:grpSpPr>
      <p:sp>
        <p:nvSpPr>
          <p:cNvPr id="14" name="Footer Placeholder 13">
            <a:extLst>
              <a:ext uri="{FF2B5EF4-FFF2-40B4-BE49-F238E27FC236}">
                <a16:creationId xmlns:a16="http://schemas.microsoft.com/office/drawing/2014/main" id="{655EB2F3-8AEC-6FB2-AF44-0AEA88A8B2D3}"/>
              </a:ext>
            </a:extLst>
          </p:cNvPr>
          <p:cNvSpPr>
            <a:spLocks noGrp="1"/>
          </p:cNvSpPr>
          <p:nvPr>
            <p:ph type="ftr" sz="quarter" idx="11"/>
          </p:nvPr>
        </p:nvSpPr>
        <p:spPr/>
        <p:txBody>
          <a:bodyPr/>
          <a:lstStyle/>
          <a:p>
            <a:endParaRPr lang="en-GB"/>
          </a:p>
        </p:txBody>
      </p:sp>
      <p:sp>
        <p:nvSpPr>
          <p:cNvPr id="15" name="Slide Number Placeholder 14">
            <a:extLst>
              <a:ext uri="{FF2B5EF4-FFF2-40B4-BE49-F238E27FC236}">
                <a16:creationId xmlns:a16="http://schemas.microsoft.com/office/drawing/2014/main" id="{0BAB8717-4E68-B4DE-B020-1DDA53E10F7C}"/>
              </a:ext>
            </a:extLst>
          </p:cNvPr>
          <p:cNvSpPr>
            <a:spLocks noGrp="1"/>
          </p:cNvSpPr>
          <p:nvPr>
            <p:ph type="sldNum" sz="quarter" idx="12"/>
          </p:nvPr>
        </p:nvSpPr>
        <p:spPr/>
        <p:txBody>
          <a:bodyPr/>
          <a:lstStyle/>
          <a:p>
            <a:pPr defTabSz="457200"/>
            <a:fld id="{97180416-7FB7-4FA9-9E98-668C4F1260E5}" type="slidenum">
              <a:rPr lang="en-GB" smtClean="0"/>
              <a:pPr defTabSz="457200"/>
              <a:t>‹#›</a:t>
            </a:fld>
            <a:endParaRPr lang="en-GB"/>
          </a:p>
        </p:txBody>
      </p:sp>
    </p:spTree>
    <p:extLst>
      <p:ext uri="{BB962C8B-B14F-4D97-AF65-F5344CB8AC3E}">
        <p14:creationId xmlns:p14="http://schemas.microsoft.com/office/powerpoint/2010/main" val="32245879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blank" preserve="1">
  <p:cSld name="Blank - Navy">
    <p:bg>
      <p:bgPr>
        <a:solidFill>
          <a:schemeClr val="tx2"/>
        </a:solidFill>
        <a:effectLst/>
      </p:bgPr>
    </p:bg>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2E1795CA-C7D8-5620-63CC-7EB9E60851FE}"/>
              </a:ext>
            </a:extLst>
          </p:cNvPr>
          <p:cNvSpPr>
            <a:spLocks noGrp="1"/>
          </p:cNvSpPr>
          <p:nvPr>
            <p:ph type="ftr" sz="quarter" idx="10"/>
          </p:nvPr>
        </p:nvSpPr>
        <p:spPr/>
        <p:txBody>
          <a:bodyPr/>
          <a:lstStyle>
            <a:lvl1pPr>
              <a:defRPr>
                <a:solidFill>
                  <a:schemeClr val="bg1"/>
                </a:solidFill>
              </a:defRPr>
            </a:lvl1pPr>
          </a:lstStyle>
          <a:p>
            <a:endParaRPr lang="en-GB"/>
          </a:p>
        </p:txBody>
      </p:sp>
      <p:sp>
        <p:nvSpPr>
          <p:cNvPr id="11" name="Slide Number Placeholder 10">
            <a:extLst>
              <a:ext uri="{FF2B5EF4-FFF2-40B4-BE49-F238E27FC236}">
                <a16:creationId xmlns:a16="http://schemas.microsoft.com/office/drawing/2014/main" id="{CD67F182-DB73-88DE-61C8-7BFC2961369C}"/>
              </a:ext>
            </a:extLst>
          </p:cNvPr>
          <p:cNvSpPr>
            <a:spLocks noGrp="1"/>
          </p:cNvSpPr>
          <p:nvPr>
            <p:ph type="sldNum" sz="quarter" idx="11"/>
          </p:nvPr>
        </p:nvSpPr>
        <p:spPr/>
        <p:txBody>
          <a:bodyPr/>
          <a:lstStyle>
            <a:lvl1pPr>
              <a:defRPr>
                <a:solidFill>
                  <a:schemeClr val="bg1"/>
                </a:solidFill>
              </a:defRPr>
            </a:lvl1pPr>
          </a:lstStyle>
          <a:p>
            <a:pPr defTabSz="457200"/>
            <a:fld id="{97180416-7FB7-4FA9-9E98-668C4F1260E5}" type="slidenum">
              <a:rPr lang="en-GB" smtClean="0"/>
              <a:pPr defTabSz="457200"/>
              <a:t>‹#›</a:t>
            </a:fld>
            <a:endParaRPr lang="en-GB"/>
          </a:p>
        </p:txBody>
      </p:sp>
      <p:sp>
        <p:nvSpPr>
          <p:cNvPr id="3" name="TextBox 2">
            <a:extLst>
              <a:ext uri="{FF2B5EF4-FFF2-40B4-BE49-F238E27FC236}">
                <a16:creationId xmlns:a16="http://schemas.microsoft.com/office/drawing/2014/main" id="{367EDA31-CEB4-76E2-DA93-7483D30DA8B3}"/>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Tree>
    <p:extLst>
      <p:ext uri="{BB962C8B-B14F-4D97-AF65-F5344CB8AC3E}">
        <p14:creationId xmlns:p14="http://schemas.microsoft.com/office/powerpoint/2010/main" val="3225430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Blank - Gradient">
    <p:bg>
      <p:bgPr>
        <a:gradFill flip="none" rotWithShape="1">
          <a:gsLst>
            <a:gs pos="38000">
              <a:srgbClr val="007097"/>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2E1795CA-C7D8-5620-63CC-7EB9E60851FE}"/>
              </a:ext>
            </a:extLst>
          </p:cNvPr>
          <p:cNvSpPr>
            <a:spLocks noGrp="1"/>
          </p:cNvSpPr>
          <p:nvPr>
            <p:ph type="ftr" sz="quarter" idx="10"/>
          </p:nvPr>
        </p:nvSpPr>
        <p:spPr/>
        <p:txBody>
          <a:bodyPr/>
          <a:lstStyle>
            <a:lvl1pPr>
              <a:defRPr>
                <a:solidFill>
                  <a:schemeClr val="bg1"/>
                </a:solidFill>
              </a:defRPr>
            </a:lvl1pPr>
          </a:lstStyle>
          <a:p>
            <a:endParaRPr lang="en-GB"/>
          </a:p>
        </p:txBody>
      </p:sp>
      <p:sp>
        <p:nvSpPr>
          <p:cNvPr id="11" name="Slide Number Placeholder 10">
            <a:extLst>
              <a:ext uri="{FF2B5EF4-FFF2-40B4-BE49-F238E27FC236}">
                <a16:creationId xmlns:a16="http://schemas.microsoft.com/office/drawing/2014/main" id="{CD67F182-DB73-88DE-61C8-7BFC2961369C}"/>
              </a:ext>
            </a:extLst>
          </p:cNvPr>
          <p:cNvSpPr>
            <a:spLocks noGrp="1"/>
          </p:cNvSpPr>
          <p:nvPr>
            <p:ph type="sldNum" sz="quarter" idx="11"/>
          </p:nvPr>
        </p:nvSpPr>
        <p:spPr/>
        <p:txBody>
          <a:bodyPr/>
          <a:lstStyle>
            <a:lvl1pPr>
              <a:defRPr>
                <a:solidFill>
                  <a:schemeClr val="bg1"/>
                </a:solidFill>
              </a:defRPr>
            </a:lvl1pPr>
          </a:lstStyle>
          <a:p>
            <a:pPr defTabSz="457200"/>
            <a:fld id="{97180416-7FB7-4FA9-9E98-668C4F1260E5}" type="slidenum">
              <a:rPr lang="en-GB" smtClean="0"/>
              <a:pPr defTabSz="457200"/>
              <a:t>‹#›</a:t>
            </a:fld>
            <a:endParaRPr lang="en-GB"/>
          </a:p>
        </p:txBody>
      </p:sp>
      <p:sp>
        <p:nvSpPr>
          <p:cNvPr id="3" name="TextBox 2">
            <a:extLst>
              <a:ext uri="{FF2B5EF4-FFF2-40B4-BE49-F238E27FC236}">
                <a16:creationId xmlns:a16="http://schemas.microsoft.com/office/drawing/2014/main" id="{93197E7E-4FF3-0A33-8B60-1D9DA45B2741}"/>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Tree>
    <p:extLst>
      <p:ext uri="{BB962C8B-B14F-4D97-AF65-F5344CB8AC3E}">
        <p14:creationId xmlns:p14="http://schemas.microsoft.com/office/powerpoint/2010/main" val="8202070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4573B8-C48E-A54C-BAB4-32F7E21491D0}"/>
              </a:ext>
            </a:extLst>
          </p:cNvPr>
          <p:cNvPicPr>
            <a:picLocks noChangeAspect="1"/>
          </p:cNvPicPr>
          <p:nvPr userDrawn="1"/>
        </p:nvPicPr>
        <p:blipFill>
          <a:blip r:embed="rId2"/>
          <a:stretch>
            <a:fillRect/>
          </a:stretch>
        </p:blipFill>
        <p:spPr>
          <a:xfrm>
            <a:off x="4222995" y="2800350"/>
            <a:ext cx="3746009" cy="787711"/>
          </a:xfrm>
          <a:prstGeom prst="rect">
            <a:avLst/>
          </a:prstGeom>
        </p:spPr>
      </p:pic>
      <p:pic>
        <p:nvPicPr>
          <p:cNvPr id="4" name="Picture 3">
            <a:extLst>
              <a:ext uri="{FF2B5EF4-FFF2-40B4-BE49-F238E27FC236}">
                <a16:creationId xmlns:a16="http://schemas.microsoft.com/office/drawing/2014/main" id="{83F5AB49-614A-EF46-BF3D-39CC0CF5ED60}"/>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122636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E200487-E17E-E144-A7C8-6A03487EC3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32">
            <a:extLst>
              <a:ext uri="{FF2B5EF4-FFF2-40B4-BE49-F238E27FC236}">
                <a16:creationId xmlns:a16="http://schemas.microsoft.com/office/drawing/2014/main" id="{3A9FDBF5-61C3-3D48-B819-46EBBC8C9B18}"/>
              </a:ext>
            </a:extLst>
          </p:cNvPr>
          <p:cNvSpPr>
            <a:spLocks noGrp="1"/>
          </p:cNvSpPr>
          <p:nvPr>
            <p:ph type="body" sz="quarter" idx="12" hasCustomPrompt="1"/>
          </p:nvPr>
        </p:nvSpPr>
        <p:spPr>
          <a:xfrm>
            <a:off x="187056" y="3452682"/>
            <a:ext cx="8008248" cy="506538"/>
          </a:xfrm>
          <a:prstGeom prst="rect">
            <a:avLst/>
          </a:prstGeom>
        </p:spPr>
        <p:txBody>
          <a:bodyPr>
            <a:normAutofit/>
          </a:bodyPr>
          <a:lstStyle>
            <a:lvl1pPr marL="0" indent="0">
              <a:buNone/>
              <a:defRPr sz="3200" b="1" i="0">
                <a:solidFill>
                  <a:schemeClr val="bg1"/>
                </a:solidFill>
                <a:latin typeface="Arial" panose="020B0604020202020204" pitchFamily="34" charset="0"/>
                <a:ea typeface="P22 Mackinac Pro Book" panose="02000000000000000000" pitchFamily="2" charset="77"/>
                <a:cs typeface="Arial" panose="020B0604020202020204" pitchFamily="34" charset="0"/>
              </a:defRPr>
            </a:lvl1pPr>
          </a:lstStyle>
          <a:p>
            <a:pPr lvl="0"/>
            <a:r>
              <a:rPr lang="en-US" dirty="0"/>
              <a:t>Subtitle goes here</a:t>
            </a:r>
          </a:p>
        </p:txBody>
      </p:sp>
      <p:sp>
        <p:nvSpPr>
          <p:cNvPr id="10" name="Title 8">
            <a:extLst>
              <a:ext uri="{FF2B5EF4-FFF2-40B4-BE49-F238E27FC236}">
                <a16:creationId xmlns:a16="http://schemas.microsoft.com/office/drawing/2014/main" id="{B7168654-2CA1-6445-AE06-C5FF46F6D520}"/>
              </a:ext>
            </a:extLst>
          </p:cNvPr>
          <p:cNvSpPr>
            <a:spLocks noGrp="1"/>
          </p:cNvSpPr>
          <p:nvPr>
            <p:ph type="title" hasCustomPrompt="1"/>
          </p:nvPr>
        </p:nvSpPr>
        <p:spPr>
          <a:xfrm>
            <a:off x="187056" y="2663127"/>
            <a:ext cx="8008254" cy="664671"/>
          </a:xfrm>
          <a:prstGeom prst="rect">
            <a:avLst/>
          </a:prstGeom>
        </p:spPr>
        <p:txBody>
          <a:bodyPr/>
          <a:lstStyle>
            <a:lvl1pPr>
              <a:defRPr b="0" i="0">
                <a:solidFill>
                  <a:schemeClr val="bg1"/>
                </a:solidFill>
                <a:latin typeface="Arial" panose="020B0604020202020204" pitchFamily="34" charset="0"/>
                <a:ea typeface="P22 Mackinac Pro Medium" panose="02000000000000000000" pitchFamily="2" charset="77"/>
              </a:defRPr>
            </a:lvl1pPr>
          </a:lstStyle>
          <a:p>
            <a:r>
              <a:rPr lang="en-GB" dirty="0"/>
              <a:t>Title Goes Here</a:t>
            </a:r>
            <a:endParaRPr lang="en-US" dirty="0"/>
          </a:p>
        </p:txBody>
      </p:sp>
      <p:sp>
        <p:nvSpPr>
          <p:cNvPr id="11" name="Slide Number Placeholder 5">
            <a:extLst>
              <a:ext uri="{FF2B5EF4-FFF2-40B4-BE49-F238E27FC236}">
                <a16:creationId xmlns:a16="http://schemas.microsoft.com/office/drawing/2014/main" id="{3137C5A7-30C2-2146-872C-9BFBB930700E}"/>
              </a:ext>
            </a:extLst>
          </p:cNvPr>
          <p:cNvSpPr>
            <a:spLocks noGrp="1"/>
          </p:cNvSpPr>
          <p:nvPr>
            <p:ph type="sldNum" sz="quarter" idx="4"/>
          </p:nvPr>
        </p:nvSpPr>
        <p:spPr>
          <a:xfrm>
            <a:off x="11775274" y="6604084"/>
            <a:ext cx="416726" cy="253916"/>
          </a:xfrm>
          <a:prstGeom prst="rect">
            <a:avLst/>
          </a:prstGeom>
          <a:ln>
            <a:noFill/>
          </a:ln>
        </p:spPr>
        <p:txBody>
          <a:bodyPr vert="horz" lIns="91440" tIns="45720" rIns="91440" bIns="45720" rtlCol="0" anchor="ctr"/>
          <a:lstStyle>
            <a:lvl1pPr algn="ctr">
              <a:defRPr sz="1050" b="0" i="0">
                <a:solidFill>
                  <a:srgbClr val="107AB6"/>
                </a:solidFill>
                <a:latin typeface="Arial" panose="020B0604020202020204" pitchFamily="34" charset="0"/>
                <a:cs typeface="Arial" panose="020B0604020202020204" pitchFamily="34" charset="0"/>
              </a:defRPr>
            </a:lvl1pPr>
          </a:lstStyle>
          <a:p>
            <a:fld id="{3613DB57-267B-4D41-B6E3-8C71E0333D04}" type="slidenum">
              <a:rPr lang="en-US" smtClean="0"/>
              <a:pPr/>
              <a:t>‹#›</a:t>
            </a:fld>
            <a:endParaRPr lang="en-US" dirty="0"/>
          </a:p>
        </p:txBody>
      </p:sp>
      <p:pic>
        <p:nvPicPr>
          <p:cNvPr id="13" name="Picture 12">
            <a:extLst>
              <a:ext uri="{FF2B5EF4-FFF2-40B4-BE49-F238E27FC236}">
                <a16:creationId xmlns:a16="http://schemas.microsoft.com/office/drawing/2014/main" id="{C694B354-D1D1-9543-A328-4A77D76F61DF}"/>
              </a:ext>
            </a:extLst>
          </p:cNvPr>
          <p:cNvPicPr>
            <a:picLocks noChangeAspect="1"/>
          </p:cNvPicPr>
          <p:nvPr userDrawn="1"/>
        </p:nvPicPr>
        <p:blipFill>
          <a:blip r:embed="rId3"/>
          <a:stretch>
            <a:fillRect/>
          </a:stretch>
        </p:blipFill>
        <p:spPr>
          <a:xfrm>
            <a:off x="10417019" y="264976"/>
            <a:ext cx="1522920" cy="320240"/>
          </a:xfrm>
          <a:prstGeom prst="rect">
            <a:avLst/>
          </a:prstGeom>
        </p:spPr>
      </p:pic>
    </p:spTree>
    <p:extLst>
      <p:ext uri="{BB962C8B-B14F-4D97-AF65-F5344CB8AC3E}">
        <p14:creationId xmlns:p14="http://schemas.microsoft.com/office/powerpoint/2010/main" val="38920808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E200487-E17E-E144-A7C8-6A03487EC3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32">
            <a:extLst>
              <a:ext uri="{FF2B5EF4-FFF2-40B4-BE49-F238E27FC236}">
                <a16:creationId xmlns:a16="http://schemas.microsoft.com/office/drawing/2014/main" id="{3A9FDBF5-61C3-3D48-B819-46EBBC8C9B18}"/>
              </a:ext>
            </a:extLst>
          </p:cNvPr>
          <p:cNvSpPr>
            <a:spLocks noGrp="1"/>
          </p:cNvSpPr>
          <p:nvPr>
            <p:ph type="body" sz="quarter" idx="12" hasCustomPrompt="1"/>
          </p:nvPr>
        </p:nvSpPr>
        <p:spPr>
          <a:xfrm>
            <a:off x="187056" y="3452682"/>
            <a:ext cx="8008248" cy="506538"/>
          </a:xfrm>
          <a:prstGeom prst="rect">
            <a:avLst/>
          </a:prstGeom>
        </p:spPr>
        <p:txBody>
          <a:bodyPr>
            <a:normAutofit/>
          </a:bodyPr>
          <a:lstStyle>
            <a:lvl1pPr marL="0" indent="0">
              <a:buNone/>
              <a:defRPr sz="3200" b="1" i="0">
                <a:solidFill>
                  <a:schemeClr val="bg1"/>
                </a:solidFill>
                <a:latin typeface="Arial" panose="020B0604020202020204" pitchFamily="34" charset="0"/>
                <a:ea typeface="P22 Mackinac Pro Book" panose="02000000000000000000" pitchFamily="2" charset="77"/>
                <a:cs typeface="Arial" panose="020B0604020202020204" pitchFamily="34" charset="0"/>
              </a:defRPr>
            </a:lvl1pPr>
          </a:lstStyle>
          <a:p>
            <a:pPr lvl="0"/>
            <a:r>
              <a:rPr lang="en-US" dirty="0"/>
              <a:t>Subtitle goes here</a:t>
            </a:r>
          </a:p>
        </p:txBody>
      </p:sp>
      <p:sp>
        <p:nvSpPr>
          <p:cNvPr id="10" name="Title 8">
            <a:extLst>
              <a:ext uri="{FF2B5EF4-FFF2-40B4-BE49-F238E27FC236}">
                <a16:creationId xmlns:a16="http://schemas.microsoft.com/office/drawing/2014/main" id="{B7168654-2CA1-6445-AE06-C5FF46F6D520}"/>
              </a:ext>
            </a:extLst>
          </p:cNvPr>
          <p:cNvSpPr>
            <a:spLocks noGrp="1"/>
          </p:cNvSpPr>
          <p:nvPr>
            <p:ph type="title" hasCustomPrompt="1"/>
          </p:nvPr>
        </p:nvSpPr>
        <p:spPr>
          <a:xfrm>
            <a:off x="187056" y="2663127"/>
            <a:ext cx="8008254" cy="664671"/>
          </a:xfrm>
          <a:prstGeom prst="rect">
            <a:avLst/>
          </a:prstGeom>
        </p:spPr>
        <p:txBody>
          <a:bodyPr/>
          <a:lstStyle>
            <a:lvl1pPr>
              <a:defRPr b="0" i="0">
                <a:solidFill>
                  <a:schemeClr val="bg1"/>
                </a:solidFill>
                <a:latin typeface="Arial" panose="020B0604020202020204" pitchFamily="34" charset="0"/>
                <a:ea typeface="P22 Mackinac Pro Medium" panose="02000000000000000000" pitchFamily="2" charset="77"/>
              </a:defRPr>
            </a:lvl1pPr>
          </a:lstStyle>
          <a:p>
            <a:r>
              <a:rPr lang="en-GB" dirty="0"/>
              <a:t>Title Goes Here</a:t>
            </a:r>
            <a:endParaRPr lang="en-US" dirty="0"/>
          </a:p>
        </p:txBody>
      </p:sp>
      <p:sp>
        <p:nvSpPr>
          <p:cNvPr id="11" name="Slide Number Placeholder 5">
            <a:extLst>
              <a:ext uri="{FF2B5EF4-FFF2-40B4-BE49-F238E27FC236}">
                <a16:creationId xmlns:a16="http://schemas.microsoft.com/office/drawing/2014/main" id="{3137C5A7-30C2-2146-872C-9BFBB930700E}"/>
              </a:ext>
            </a:extLst>
          </p:cNvPr>
          <p:cNvSpPr>
            <a:spLocks noGrp="1"/>
          </p:cNvSpPr>
          <p:nvPr>
            <p:ph type="sldNum" sz="quarter" idx="4"/>
          </p:nvPr>
        </p:nvSpPr>
        <p:spPr>
          <a:xfrm>
            <a:off x="11775274" y="6604084"/>
            <a:ext cx="416726" cy="253916"/>
          </a:xfrm>
          <a:prstGeom prst="rect">
            <a:avLst/>
          </a:prstGeom>
          <a:ln>
            <a:noFill/>
          </a:ln>
        </p:spPr>
        <p:txBody>
          <a:bodyPr vert="horz" lIns="91440" tIns="45720" rIns="91440" bIns="45720" rtlCol="0" anchor="ctr"/>
          <a:lstStyle>
            <a:lvl1pPr algn="ctr">
              <a:defRPr sz="1050" b="0" i="0">
                <a:solidFill>
                  <a:srgbClr val="107AB6"/>
                </a:solidFill>
                <a:latin typeface="Arial" panose="020B0604020202020204" pitchFamily="34" charset="0"/>
                <a:cs typeface="Arial" panose="020B0604020202020204" pitchFamily="34" charset="0"/>
              </a:defRPr>
            </a:lvl1pPr>
          </a:lstStyle>
          <a:p>
            <a:fld id="{3613DB57-267B-4D41-B6E3-8C71E0333D04}" type="slidenum">
              <a:rPr lang="en-US" smtClean="0"/>
              <a:pPr/>
              <a:t>‹#›</a:t>
            </a:fld>
            <a:endParaRPr lang="en-US" dirty="0"/>
          </a:p>
        </p:txBody>
      </p:sp>
      <p:pic>
        <p:nvPicPr>
          <p:cNvPr id="7" name="Picture 6">
            <a:extLst>
              <a:ext uri="{FF2B5EF4-FFF2-40B4-BE49-F238E27FC236}">
                <a16:creationId xmlns:a16="http://schemas.microsoft.com/office/drawing/2014/main" id="{58ED3567-51AB-D843-8C61-8C17B99308A5}"/>
              </a:ext>
            </a:extLst>
          </p:cNvPr>
          <p:cNvPicPr>
            <a:picLocks noChangeAspect="1"/>
          </p:cNvPicPr>
          <p:nvPr userDrawn="1"/>
        </p:nvPicPr>
        <p:blipFill>
          <a:blip r:embed="rId3"/>
          <a:stretch>
            <a:fillRect/>
          </a:stretch>
        </p:blipFill>
        <p:spPr>
          <a:xfrm>
            <a:off x="8760296" y="235066"/>
            <a:ext cx="3248654" cy="373051"/>
          </a:xfrm>
          <a:prstGeom prst="rect">
            <a:avLst/>
          </a:prstGeom>
        </p:spPr>
      </p:pic>
    </p:spTree>
    <p:extLst>
      <p:ext uri="{BB962C8B-B14F-4D97-AF65-F5344CB8AC3E}">
        <p14:creationId xmlns:p14="http://schemas.microsoft.com/office/powerpoint/2010/main" val="18824014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19">
            <a:extLst>
              <a:ext uri="{FF2B5EF4-FFF2-40B4-BE49-F238E27FC236}">
                <a16:creationId xmlns:a16="http://schemas.microsoft.com/office/drawing/2014/main" id="{5A37C5B5-CE52-E447-9905-C915E9E8226C}"/>
              </a:ext>
            </a:extLst>
          </p:cNvPr>
          <p:cNvSpPr>
            <a:spLocks noGrp="1"/>
          </p:cNvSpPr>
          <p:nvPr>
            <p:ph type="pic" sz="quarter" idx="11"/>
          </p:nvPr>
        </p:nvSpPr>
        <p:spPr>
          <a:xfrm>
            <a:off x="0" y="0"/>
            <a:ext cx="12192000" cy="6858000"/>
          </a:xfrm>
          <a:prstGeom prst="rect">
            <a:avLst/>
          </a:prstGeom>
          <a:blipFill>
            <a:blip r:embed="rId2"/>
            <a:stretch>
              <a:fillRect/>
            </a:stretch>
          </a:blipFill>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r>
              <a:rPr lang="en-GB" dirty="0"/>
              <a:t>Click icon to add picture</a:t>
            </a:r>
            <a:endParaRPr lang="en-US" dirty="0"/>
          </a:p>
        </p:txBody>
      </p:sp>
      <p:sp>
        <p:nvSpPr>
          <p:cNvPr id="6" name="Text Placeholder 21">
            <a:extLst>
              <a:ext uri="{FF2B5EF4-FFF2-40B4-BE49-F238E27FC236}">
                <a16:creationId xmlns:a16="http://schemas.microsoft.com/office/drawing/2014/main" id="{D2ED0678-86FB-F44A-9217-B6ADEF1072BD}"/>
              </a:ext>
            </a:extLst>
          </p:cNvPr>
          <p:cNvSpPr>
            <a:spLocks noGrp="1"/>
          </p:cNvSpPr>
          <p:nvPr>
            <p:ph type="body" sz="quarter" idx="12" hasCustomPrompt="1"/>
          </p:nvPr>
        </p:nvSpPr>
        <p:spPr>
          <a:xfrm>
            <a:off x="5387863" y="5942657"/>
            <a:ext cx="6561156" cy="365580"/>
          </a:xfrm>
          <a:prstGeom prst="rect">
            <a:avLst/>
          </a:prstGeom>
        </p:spPr>
        <p:txBody>
          <a:bodyPr>
            <a:normAutofit/>
          </a:bodyPr>
          <a:lstStyle>
            <a:lvl1pPr marL="0" indent="0" algn="r">
              <a:buNone/>
              <a:defRPr sz="1400" b="0" i="0">
                <a:solidFill>
                  <a:schemeClr val="bg1"/>
                </a:solidFill>
                <a:latin typeface="Trade Gothic LT Std" panose="020B0503020502020204" pitchFamily="34" charset="77"/>
                <a:ea typeface="Helvetica Neue" panose="02000503000000020004" pitchFamily="2" charset="0"/>
                <a:cs typeface="Helvetica Neue" panose="02000503000000020004" pitchFamily="2" charset="0"/>
              </a:defRPr>
            </a:lvl1pPr>
          </a:lstStyle>
          <a:p>
            <a:pPr lvl="0"/>
            <a:r>
              <a:rPr lang="en-US" dirty="0"/>
              <a:t>Photo caption</a:t>
            </a:r>
          </a:p>
        </p:txBody>
      </p:sp>
      <p:sp>
        <p:nvSpPr>
          <p:cNvPr id="9" name="Slide Number Placeholder 5">
            <a:extLst>
              <a:ext uri="{FF2B5EF4-FFF2-40B4-BE49-F238E27FC236}">
                <a16:creationId xmlns:a16="http://schemas.microsoft.com/office/drawing/2014/main" id="{E56C0121-3A5A-674D-97A3-77547EA4537E}"/>
              </a:ext>
            </a:extLst>
          </p:cNvPr>
          <p:cNvSpPr>
            <a:spLocks noGrp="1"/>
          </p:cNvSpPr>
          <p:nvPr>
            <p:ph type="sldNum" sz="quarter" idx="4"/>
          </p:nvPr>
        </p:nvSpPr>
        <p:spPr>
          <a:xfrm>
            <a:off x="11523213" y="6430154"/>
            <a:ext cx="416726" cy="253916"/>
          </a:xfrm>
          <a:prstGeom prst="rect">
            <a:avLst/>
          </a:prstGeom>
          <a:ln>
            <a:noFill/>
          </a:ln>
        </p:spPr>
        <p:txBody>
          <a:bodyPr vert="horz" lIns="91440" tIns="45720" rIns="91440" bIns="45720" rtlCol="0" anchor="ctr"/>
          <a:lstStyle>
            <a:lvl1pPr algn="ctr">
              <a:defRPr sz="1050" b="1" i="0">
                <a:solidFill>
                  <a:schemeClr val="bg1"/>
                </a:solidFill>
                <a:latin typeface="Arial" panose="020B0604020202020204" pitchFamily="34" charset="0"/>
                <a:cs typeface="Arial" panose="020B0604020202020204" pitchFamily="34" charset="0"/>
              </a:defRPr>
            </a:lvl1pPr>
          </a:lstStyle>
          <a:p>
            <a:fld id="{3613DB57-267B-4D41-B6E3-8C71E0333D04}" type="slidenum">
              <a:rPr lang="en-US" smtClean="0"/>
              <a:pPr/>
              <a:t>‹#›</a:t>
            </a:fld>
            <a:endParaRPr lang="en-US" dirty="0"/>
          </a:p>
        </p:txBody>
      </p:sp>
      <p:pic>
        <p:nvPicPr>
          <p:cNvPr id="7" name="Picture 6">
            <a:extLst>
              <a:ext uri="{FF2B5EF4-FFF2-40B4-BE49-F238E27FC236}">
                <a16:creationId xmlns:a16="http://schemas.microsoft.com/office/drawing/2014/main" id="{FFC06B00-82C6-0546-B99F-1FA34EB4B933}"/>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551598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0F7BB6"/>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97B09A7-3D95-6C46-BBFB-3925636E7FE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D0D6B299-AA57-764E-9F8E-F13047CAD92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ED22238-38D6-F74A-BE34-CA9D987C46EA}"/>
              </a:ext>
            </a:extLst>
          </p:cNvPr>
          <p:cNvSpPr/>
          <p:nvPr userDrawn="1"/>
        </p:nvSpPr>
        <p:spPr>
          <a:xfrm>
            <a:off x="0" y="0"/>
            <a:ext cx="12192000" cy="837210"/>
          </a:xfrm>
          <a:prstGeom prst="rect">
            <a:avLst/>
          </a:prstGeom>
          <a:solidFill>
            <a:srgbClr val="0F7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69842C9B-3E5C-AD4D-A6E8-87EF49029035}"/>
              </a:ext>
            </a:extLst>
          </p:cNvPr>
          <p:cNvPicPr>
            <a:picLocks noChangeAspect="1"/>
          </p:cNvPicPr>
          <p:nvPr userDrawn="1"/>
        </p:nvPicPr>
        <p:blipFill>
          <a:blip r:embed="rId3"/>
          <a:stretch>
            <a:fillRect/>
          </a:stretch>
        </p:blipFill>
        <p:spPr>
          <a:xfrm>
            <a:off x="10417019" y="264976"/>
            <a:ext cx="1522920" cy="320240"/>
          </a:xfrm>
          <a:prstGeom prst="rect">
            <a:avLst/>
          </a:prstGeom>
        </p:spPr>
      </p:pic>
      <p:sp>
        <p:nvSpPr>
          <p:cNvPr id="20" name="Title 8">
            <a:extLst>
              <a:ext uri="{FF2B5EF4-FFF2-40B4-BE49-F238E27FC236}">
                <a16:creationId xmlns:a16="http://schemas.microsoft.com/office/drawing/2014/main" id="{A303FB29-34F8-5B40-A6A6-709121FE6224}"/>
              </a:ext>
            </a:extLst>
          </p:cNvPr>
          <p:cNvSpPr>
            <a:spLocks noGrp="1"/>
          </p:cNvSpPr>
          <p:nvPr>
            <p:ph type="title" hasCustomPrompt="1"/>
          </p:nvPr>
        </p:nvSpPr>
        <p:spPr>
          <a:xfrm>
            <a:off x="445174" y="-27384"/>
            <a:ext cx="8008254" cy="999998"/>
          </a:xfrm>
          <a:prstGeom prst="rect">
            <a:avLst/>
          </a:prstGeom>
        </p:spPr>
        <p:txBody>
          <a:bodyPr anchor="ctr"/>
          <a:lstStyle>
            <a:lvl1pPr>
              <a:defRPr sz="3500" b="0" i="0">
                <a:solidFill>
                  <a:schemeClr val="bg1"/>
                </a:solidFill>
                <a:latin typeface="Arial" panose="020B0604020202020204" pitchFamily="34" charset="0"/>
                <a:ea typeface="P22 Mackinac Pro Medium" panose="02000000000000000000" pitchFamily="2" charset="77"/>
              </a:defRPr>
            </a:lvl1pPr>
          </a:lstStyle>
          <a:p>
            <a:r>
              <a:rPr lang="en-GB" dirty="0"/>
              <a:t>Title Goes Here</a:t>
            </a:r>
            <a:endParaRPr lang="en-US" dirty="0"/>
          </a:p>
        </p:txBody>
      </p:sp>
      <p:sp>
        <p:nvSpPr>
          <p:cNvPr id="21" name="Text Placeholder 9">
            <a:extLst>
              <a:ext uri="{FF2B5EF4-FFF2-40B4-BE49-F238E27FC236}">
                <a16:creationId xmlns:a16="http://schemas.microsoft.com/office/drawing/2014/main" id="{963099A9-DEAA-8B44-84BC-D3BE401FB3F8}"/>
              </a:ext>
            </a:extLst>
          </p:cNvPr>
          <p:cNvSpPr>
            <a:spLocks noGrp="1"/>
          </p:cNvSpPr>
          <p:nvPr>
            <p:ph type="body" sz="quarter" idx="10"/>
          </p:nvPr>
        </p:nvSpPr>
        <p:spPr>
          <a:xfrm>
            <a:off x="444500" y="2779268"/>
            <a:ext cx="9664700" cy="2567432"/>
          </a:xfrm>
          <a:prstGeom prst="rect">
            <a:avLst/>
          </a:prstGeom>
        </p:spPr>
        <p:txBody>
          <a:bodyPr/>
          <a:lstStyle>
            <a:lvl1pPr>
              <a:defRPr sz="1600" b="0" i="0">
                <a:latin typeface="Arial" panose="020B0604020202020204" pitchFamily="34" charset="0"/>
                <a:cs typeface="Arial" panose="020B0604020202020204" pitchFamily="34" charset="0"/>
              </a:defRPr>
            </a:lvl1pPr>
            <a:lvl2pPr>
              <a:defRPr sz="1600" b="0" i="0">
                <a:latin typeface="Arial" panose="020B0604020202020204" pitchFamily="34" charset="0"/>
                <a:cs typeface="Arial" panose="020B0604020202020204" pitchFamily="34" charset="0"/>
              </a:defRPr>
            </a:lvl2pPr>
            <a:lvl3pPr>
              <a:defRPr sz="1600" b="0" i="0">
                <a:latin typeface="Arial" panose="020B0604020202020204" pitchFamily="34" charset="0"/>
                <a:cs typeface="Arial" panose="020B0604020202020204" pitchFamily="34" charset="0"/>
              </a:defRPr>
            </a:lvl3pPr>
            <a:lvl4pPr>
              <a:defRPr sz="1600" b="0" i="0">
                <a:latin typeface="Arial" panose="020B0604020202020204" pitchFamily="34" charset="0"/>
                <a:cs typeface="Arial" panose="020B0604020202020204" pitchFamily="34" charset="0"/>
              </a:defRPr>
            </a:lvl4pPr>
            <a:lvl5pPr>
              <a:defRPr sz="1600" b="0" i="0">
                <a:latin typeface="Arial" panose="020B0604020202020204" pitchFamily="34" charset="0"/>
                <a:cs typeface="Arial" panose="020B0604020202020204" pitchFamily="34" charset="0"/>
              </a:defRPr>
            </a:lvl5pPr>
          </a:lstStyle>
          <a:p>
            <a:pPr lvl="0"/>
            <a:r>
              <a:rPr lang="en-GB" dirty="0"/>
              <a:t>Click to edit Master text styles</a:t>
            </a:r>
          </a:p>
          <a:p>
            <a:pPr lvl="0"/>
            <a:r>
              <a:rPr lang="en-GB" dirty="0"/>
              <a:t>Master body text is 16px</a:t>
            </a:r>
          </a:p>
        </p:txBody>
      </p:sp>
      <p:sp>
        <p:nvSpPr>
          <p:cNvPr id="22" name="Text Placeholder 15">
            <a:extLst>
              <a:ext uri="{FF2B5EF4-FFF2-40B4-BE49-F238E27FC236}">
                <a16:creationId xmlns:a16="http://schemas.microsoft.com/office/drawing/2014/main" id="{4C3B76CC-BDEA-7045-8ED8-66FA9A99CF3E}"/>
              </a:ext>
            </a:extLst>
          </p:cNvPr>
          <p:cNvSpPr>
            <a:spLocks noGrp="1"/>
          </p:cNvSpPr>
          <p:nvPr>
            <p:ph type="body" sz="quarter" idx="11" hasCustomPrompt="1"/>
          </p:nvPr>
        </p:nvSpPr>
        <p:spPr>
          <a:xfrm>
            <a:off x="444500" y="1511300"/>
            <a:ext cx="9664700" cy="927100"/>
          </a:xfrm>
          <a:prstGeom prst="rect">
            <a:avLst/>
          </a:prstGeom>
        </p:spPr>
        <p:txBody>
          <a:bodyPr/>
          <a:lstStyle>
            <a:lvl1pPr marL="0" indent="0">
              <a:buNone/>
              <a:defRPr sz="1900" b="1" i="0">
                <a:solidFill>
                  <a:srgbClr val="0F7BB6"/>
                </a:solidFill>
                <a:latin typeface="Arial" panose="020B0604020202020204" pitchFamily="34" charset="0"/>
                <a:cs typeface="Arial" panose="020B0604020202020204" pitchFamily="34" charset="0"/>
              </a:defRPr>
            </a:lvl1pPr>
          </a:lstStyle>
          <a:p>
            <a:pPr lvl="0"/>
            <a:r>
              <a:rPr lang="en-US" dirty="0"/>
              <a:t>Slide subhead is 19px</a:t>
            </a:r>
          </a:p>
        </p:txBody>
      </p:sp>
      <p:sp>
        <p:nvSpPr>
          <p:cNvPr id="30" name="Slide Number Placeholder 5">
            <a:extLst>
              <a:ext uri="{FF2B5EF4-FFF2-40B4-BE49-F238E27FC236}">
                <a16:creationId xmlns:a16="http://schemas.microsoft.com/office/drawing/2014/main" id="{699B6854-157C-C24B-934A-293DF160548B}"/>
              </a:ext>
            </a:extLst>
          </p:cNvPr>
          <p:cNvSpPr>
            <a:spLocks noGrp="1"/>
          </p:cNvSpPr>
          <p:nvPr>
            <p:ph type="sldNum" sz="quarter" idx="4"/>
          </p:nvPr>
        </p:nvSpPr>
        <p:spPr>
          <a:xfrm>
            <a:off x="11871962" y="6603123"/>
            <a:ext cx="416726" cy="253916"/>
          </a:xfrm>
          <a:prstGeom prst="rect">
            <a:avLst/>
          </a:prstGeom>
          <a:ln>
            <a:noFill/>
          </a:ln>
        </p:spPr>
        <p:txBody>
          <a:bodyPr vert="horz" lIns="91440" tIns="45720" rIns="91440" bIns="45720" rtlCol="0" anchor="ctr"/>
          <a:lstStyle>
            <a:lvl1pPr algn="ctr">
              <a:defRPr sz="1050" b="0" i="0">
                <a:solidFill>
                  <a:schemeClr val="bg1"/>
                </a:solidFill>
                <a:latin typeface="Arial" panose="020B0604020202020204" pitchFamily="34" charset="0"/>
                <a:cs typeface="Arial" panose="020B0604020202020204" pitchFamily="34" charset="0"/>
              </a:defRPr>
            </a:lvl1pPr>
          </a:lstStyle>
          <a:p>
            <a:fld id="{3613DB57-267B-4D41-B6E3-8C71E0333D04}" type="slidenum">
              <a:rPr lang="en-US" smtClean="0"/>
              <a:pPr/>
              <a:t>‹#›</a:t>
            </a:fld>
            <a:endParaRPr lang="en-US" dirty="0"/>
          </a:p>
        </p:txBody>
      </p:sp>
      <p:pic>
        <p:nvPicPr>
          <p:cNvPr id="12" name="Picture 11">
            <a:extLst>
              <a:ext uri="{FF2B5EF4-FFF2-40B4-BE49-F238E27FC236}">
                <a16:creationId xmlns:a16="http://schemas.microsoft.com/office/drawing/2014/main" id="{DBD76FED-5FD8-CB49-8C9C-610907918CC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012754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017881-50A9-DA4A-86EA-639179726BA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4">
            <a:extLst>
              <a:ext uri="{FF2B5EF4-FFF2-40B4-BE49-F238E27FC236}">
                <a16:creationId xmlns:a16="http://schemas.microsoft.com/office/drawing/2014/main" id="{80744474-7863-0645-A7DD-FB360D88E562}"/>
              </a:ext>
            </a:extLst>
          </p:cNvPr>
          <p:cNvSpPr>
            <a:spLocks noGrp="1"/>
          </p:cNvSpPr>
          <p:nvPr>
            <p:ph type="body" sz="quarter" idx="10" hasCustomPrompt="1"/>
          </p:nvPr>
        </p:nvSpPr>
        <p:spPr>
          <a:xfrm>
            <a:off x="187056" y="2639980"/>
            <a:ext cx="5077153" cy="632462"/>
          </a:xfrm>
          <a:prstGeom prst="rect">
            <a:avLst/>
          </a:prstGeom>
        </p:spPr>
        <p:txBody>
          <a:bodyPr/>
          <a:lstStyle>
            <a:lvl1pPr marL="0" indent="0">
              <a:buNone/>
              <a:defRPr sz="4400" b="0" i="0">
                <a:solidFill>
                  <a:schemeClr val="bg1"/>
                </a:solidFill>
                <a:latin typeface="Arial" panose="020B0604020202020204" pitchFamily="34" charset="0"/>
                <a:ea typeface="P22 Mackinac Pro Medium" panose="02000000000000000000" pitchFamily="2" charset="77"/>
                <a:cs typeface="Arial Narrow" panose="020B0604020202020204" pitchFamily="34" charset="0"/>
              </a:defRPr>
            </a:lvl1pPr>
          </a:lstStyle>
          <a:p>
            <a:pPr lvl="0"/>
            <a:r>
              <a:rPr lang="en-US" dirty="0"/>
              <a:t>Thank You.</a:t>
            </a:r>
          </a:p>
        </p:txBody>
      </p:sp>
      <p:pic>
        <p:nvPicPr>
          <p:cNvPr id="6" name="Picture 5">
            <a:extLst>
              <a:ext uri="{FF2B5EF4-FFF2-40B4-BE49-F238E27FC236}">
                <a16:creationId xmlns:a16="http://schemas.microsoft.com/office/drawing/2014/main" id="{82E172ED-8C5F-D444-867D-F33EFF92B52A}"/>
              </a:ext>
            </a:extLst>
          </p:cNvPr>
          <p:cNvPicPr>
            <a:picLocks noChangeAspect="1"/>
          </p:cNvPicPr>
          <p:nvPr userDrawn="1"/>
        </p:nvPicPr>
        <p:blipFill>
          <a:blip r:embed="rId3"/>
          <a:stretch>
            <a:fillRect/>
          </a:stretch>
        </p:blipFill>
        <p:spPr>
          <a:xfrm>
            <a:off x="10417019" y="264976"/>
            <a:ext cx="1522920" cy="320240"/>
          </a:xfrm>
          <a:prstGeom prst="rect">
            <a:avLst/>
          </a:prstGeom>
        </p:spPr>
      </p:pic>
    </p:spTree>
    <p:extLst>
      <p:ext uri="{BB962C8B-B14F-4D97-AF65-F5344CB8AC3E}">
        <p14:creationId xmlns:p14="http://schemas.microsoft.com/office/powerpoint/2010/main" val="2451331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Rectangle 7"/>
          <p:cNvSpPr>
            <a:spLocks noGrp="1" noChangeArrowheads="1"/>
          </p:cNvSpPr>
          <p:nvPr>
            <p:ph type="sldNum" sz="quarter" idx="10"/>
          </p:nvPr>
        </p:nvSpPr>
        <p:spPr>
          <a:ln/>
        </p:spPr>
        <p:txBody>
          <a:bodyPr/>
          <a:lstStyle>
            <a:lvl1pPr>
              <a:defRPr/>
            </a:lvl1pPr>
          </a:lstStyle>
          <a:p>
            <a:pPr>
              <a:defRPr/>
            </a:pPr>
            <a:fld id="{96DC66A5-CCB7-AF42-9571-5573ADC8C1BF}" type="slidenum">
              <a:rPr lang="en-US"/>
              <a:pPr>
                <a:defRPr/>
              </a:pPr>
              <a:t>‹#›</a:t>
            </a:fld>
            <a:endParaRPr lang="en-US" dirty="0"/>
          </a:p>
        </p:txBody>
      </p:sp>
      <p:sp>
        <p:nvSpPr>
          <p:cNvPr id="4" name="Title 1">
            <a:extLst>
              <a:ext uri="{FF2B5EF4-FFF2-40B4-BE49-F238E27FC236}">
                <a16:creationId xmlns:a16="http://schemas.microsoft.com/office/drawing/2014/main" id="{07899705-D02D-2C47-B2FC-E5D909FCBF7C}"/>
              </a:ext>
            </a:extLst>
          </p:cNvPr>
          <p:cNvSpPr>
            <a:spLocks noGrp="1"/>
          </p:cNvSpPr>
          <p:nvPr>
            <p:ph type="title"/>
          </p:nvPr>
        </p:nvSpPr>
        <p:spPr>
          <a:xfrm>
            <a:off x="912286" y="225426"/>
            <a:ext cx="10358967" cy="913092"/>
          </a:xfrm>
        </p:spPr>
        <p:txBody>
          <a:bodyPr/>
          <a:lstStyle/>
          <a:p>
            <a:r>
              <a:rPr lang="en-US" dirty="0"/>
              <a:t>Click to edit Master title style</a:t>
            </a:r>
          </a:p>
        </p:txBody>
      </p:sp>
    </p:spTree>
    <p:extLst>
      <p:ext uri="{BB962C8B-B14F-4D97-AF65-F5344CB8AC3E}">
        <p14:creationId xmlns:p14="http://schemas.microsoft.com/office/powerpoint/2010/main" val="2527458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4573B8-C48E-A54C-BAB4-32F7E21491D0}"/>
              </a:ext>
            </a:extLst>
          </p:cNvPr>
          <p:cNvPicPr>
            <a:picLocks noChangeAspect="1"/>
          </p:cNvPicPr>
          <p:nvPr userDrawn="1"/>
        </p:nvPicPr>
        <p:blipFill>
          <a:blip r:embed="rId2"/>
          <a:stretch>
            <a:fillRect/>
          </a:stretch>
        </p:blipFill>
        <p:spPr>
          <a:xfrm>
            <a:off x="4222995" y="2800350"/>
            <a:ext cx="3746009" cy="787711"/>
          </a:xfrm>
          <a:prstGeom prst="rect">
            <a:avLst/>
          </a:prstGeom>
        </p:spPr>
      </p:pic>
      <p:pic>
        <p:nvPicPr>
          <p:cNvPr id="4" name="Picture 3">
            <a:extLst>
              <a:ext uri="{FF2B5EF4-FFF2-40B4-BE49-F238E27FC236}">
                <a16:creationId xmlns:a16="http://schemas.microsoft.com/office/drawing/2014/main" id="{83F5AB49-614A-EF46-BF3D-39CC0CF5ED60}"/>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979062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E200487-E17E-E144-A7C8-6A03487EC3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32">
            <a:extLst>
              <a:ext uri="{FF2B5EF4-FFF2-40B4-BE49-F238E27FC236}">
                <a16:creationId xmlns:a16="http://schemas.microsoft.com/office/drawing/2014/main" id="{3A9FDBF5-61C3-3D48-B819-46EBBC8C9B18}"/>
              </a:ext>
            </a:extLst>
          </p:cNvPr>
          <p:cNvSpPr>
            <a:spLocks noGrp="1"/>
          </p:cNvSpPr>
          <p:nvPr>
            <p:ph type="body" sz="quarter" idx="12" hasCustomPrompt="1"/>
          </p:nvPr>
        </p:nvSpPr>
        <p:spPr>
          <a:xfrm>
            <a:off x="187056" y="3452682"/>
            <a:ext cx="8008248" cy="506538"/>
          </a:xfrm>
          <a:prstGeom prst="rect">
            <a:avLst/>
          </a:prstGeom>
        </p:spPr>
        <p:txBody>
          <a:bodyPr>
            <a:normAutofit/>
          </a:bodyPr>
          <a:lstStyle>
            <a:lvl1pPr marL="0" indent="0">
              <a:buNone/>
              <a:defRPr sz="3200" b="1" i="0">
                <a:solidFill>
                  <a:schemeClr val="bg1"/>
                </a:solidFill>
                <a:latin typeface="Arial" panose="020B0604020202020204" pitchFamily="34" charset="0"/>
                <a:ea typeface="P22 Mackinac Pro Book" panose="02000000000000000000" pitchFamily="2" charset="77"/>
                <a:cs typeface="Arial" panose="020B0604020202020204" pitchFamily="34" charset="0"/>
              </a:defRPr>
            </a:lvl1pPr>
          </a:lstStyle>
          <a:p>
            <a:pPr lvl="0"/>
            <a:r>
              <a:rPr lang="en-US" dirty="0"/>
              <a:t>Subtitle goes here</a:t>
            </a:r>
          </a:p>
        </p:txBody>
      </p:sp>
      <p:sp>
        <p:nvSpPr>
          <p:cNvPr id="10" name="Title 8">
            <a:extLst>
              <a:ext uri="{FF2B5EF4-FFF2-40B4-BE49-F238E27FC236}">
                <a16:creationId xmlns:a16="http://schemas.microsoft.com/office/drawing/2014/main" id="{B7168654-2CA1-6445-AE06-C5FF46F6D520}"/>
              </a:ext>
            </a:extLst>
          </p:cNvPr>
          <p:cNvSpPr>
            <a:spLocks noGrp="1"/>
          </p:cNvSpPr>
          <p:nvPr>
            <p:ph type="title" hasCustomPrompt="1"/>
          </p:nvPr>
        </p:nvSpPr>
        <p:spPr>
          <a:xfrm>
            <a:off x="187056" y="2663127"/>
            <a:ext cx="8008254" cy="664671"/>
          </a:xfrm>
          <a:prstGeom prst="rect">
            <a:avLst/>
          </a:prstGeom>
        </p:spPr>
        <p:txBody>
          <a:bodyPr/>
          <a:lstStyle>
            <a:lvl1pPr>
              <a:defRPr b="0" i="0">
                <a:solidFill>
                  <a:schemeClr val="bg1"/>
                </a:solidFill>
                <a:latin typeface="Arial" panose="020B0604020202020204" pitchFamily="34" charset="0"/>
                <a:ea typeface="P22 Mackinac Pro Medium" panose="02000000000000000000" pitchFamily="2" charset="77"/>
              </a:defRPr>
            </a:lvl1pPr>
          </a:lstStyle>
          <a:p>
            <a:r>
              <a:rPr lang="en-GB" dirty="0"/>
              <a:t>Title Goes Here</a:t>
            </a:r>
            <a:endParaRPr lang="en-US" dirty="0"/>
          </a:p>
        </p:txBody>
      </p:sp>
      <p:sp>
        <p:nvSpPr>
          <p:cNvPr id="11" name="Slide Number Placeholder 5">
            <a:extLst>
              <a:ext uri="{FF2B5EF4-FFF2-40B4-BE49-F238E27FC236}">
                <a16:creationId xmlns:a16="http://schemas.microsoft.com/office/drawing/2014/main" id="{3137C5A7-30C2-2146-872C-9BFBB930700E}"/>
              </a:ext>
            </a:extLst>
          </p:cNvPr>
          <p:cNvSpPr>
            <a:spLocks noGrp="1"/>
          </p:cNvSpPr>
          <p:nvPr>
            <p:ph type="sldNum" sz="quarter" idx="4"/>
          </p:nvPr>
        </p:nvSpPr>
        <p:spPr>
          <a:xfrm>
            <a:off x="11775274" y="6604084"/>
            <a:ext cx="416726" cy="253916"/>
          </a:xfrm>
          <a:prstGeom prst="rect">
            <a:avLst/>
          </a:prstGeom>
          <a:ln>
            <a:noFill/>
          </a:ln>
        </p:spPr>
        <p:txBody>
          <a:bodyPr vert="horz" lIns="91440" tIns="45720" rIns="91440" bIns="45720" rtlCol="0" anchor="ctr"/>
          <a:lstStyle>
            <a:lvl1pPr algn="ctr">
              <a:defRPr sz="1050" b="0" i="0">
                <a:solidFill>
                  <a:srgbClr val="107AB6"/>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3613DB57-267B-4D41-B6E3-8C71E0333D04}" type="slidenum">
              <a:rPr kumimoji="0" lang="en-US" sz="1050" b="0" i="0" u="none" strike="noStrike" kern="1200" cap="none" spc="0" normalizeH="0" baseline="0" noProof="0" smtClean="0">
                <a:ln>
                  <a:noFill/>
                </a:ln>
                <a:solidFill>
                  <a:srgbClr val="107AB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107AB6"/>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C694B354-D1D1-9543-A328-4A77D76F61DF}"/>
              </a:ext>
            </a:extLst>
          </p:cNvPr>
          <p:cNvPicPr>
            <a:picLocks noChangeAspect="1"/>
          </p:cNvPicPr>
          <p:nvPr userDrawn="1"/>
        </p:nvPicPr>
        <p:blipFill>
          <a:blip r:embed="rId3"/>
          <a:stretch>
            <a:fillRect/>
          </a:stretch>
        </p:blipFill>
        <p:spPr>
          <a:xfrm>
            <a:off x="10417019" y="264976"/>
            <a:ext cx="1522920" cy="320240"/>
          </a:xfrm>
          <a:prstGeom prst="rect">
            <a:avLst/>
          </a:prstGeom>
        </p:spPr>
      </p:pic>
    </p:spTree>
    <p:extLst>
      <p:ext uri="{BB962C8B-B14F-4D97-AF65-F5344CB8AC3E}">
        <p14:creationId xmlns:p14="http://schemas.microsoft.com/office/powerpoint/2010/main" val="24598498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E200487-E17E-E144-A7C8-6A03487EC3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32">
            <a:extLst>
              <a:ext uri="{FF2B5EF4-FFF2-40B4-BE49-F238E27FC236}">
                <a16:creationId xmlns:a16="http://schemas.microsoft.com/office/drawing/2014/main" id="{3A9FDBF5-61C3-3D48-B819-46EBBC8C9B18}"/>
              </a:ext>
            </a:extLst>
          </p:cNvPr>
          <p:cNvSpPr>
            <a:spLocks noGrp="1"/>
          </p:cNvSpPr>
          <p:nvPr>
            <p:ph type="body" sz="quarter" idx="12" hasCustomPrompt="1"/>
          </p:nvPr>
        </p:nvSpPr>
        <p:spPr>
          <a:xfrm>
            <a:off x="187056" y="3452682"/>
            <a:ext cx="8008248" cy="506538"/>
          </a:xfrm>
          <a:prstGeom prst="rect">
            <a:avLst/>
          </a:prstGeom>
        </p:spPr>
        <p:txBody>
          <a:bodyPr>
            <a:normAutofit/>
          </a:bodyPr>
          <a:lstStyle>
            <a:lvl1pPr marL="0" indent="0">
              <a:buNone/>
              <a:defRPr sz="3200" b="1" i="0">
                <a:solidFill>
                  <a:schemeClr val="bg1"/>
                </a:solidFill>
                <a:latin typeface="Arial" panose="020B0604020202020204" pitchFamily="34" charset="0"/>
                <a:ea typeface="P22 Mackinac Pro Book" panose="02000000000000000000" pitchFamily="2" charset="77"/>
                <a:cs typeface="Arial" panose="020B0604020202020204" pitchFamily="34" charset="0"/>
              </a:defRPr>
            </a:lvl1pPr>
          </a:lstStyle>
          <a:p>
            <a:pPr lvl="0"/>
            <a:r>
              <a:rPr lang="en-US" dirty="0"/>
              <a:t>Subtitle goes here</a:t>
            </a:r>
          </a:p>
        </p:txBody>
      </p:sp>
      <p:sp>
        <p:nvSpPr>
          <p:cNvPr id="10" name="Title 8">
            <a:extLst>
              <a:ext uri="{FF2B5EF4-FFF2-40B4-BE49-F238E27FC236}">
                <a16:creationId xmlns:a16="http://schemas.microsoft.com/office/drawing/2014/main" id="{B7168654-2CA1-6445-AE06-C5FF46F6D520}"/>
              </a:ext>
            </a:extLst>
          </p:cNvPr>
          <p:cNvSpPr>
            <a:spLocks noGrp="1"/>
          </p:cNvSpPr>
          <p:nvPr>
            <p:ph type="title" hasCustomPrompt="1"/>
          </p:nvPr>
        </p:nvSpPr>
        <p:spPr>
          <a:xfrm>
            <a:off x="187056" y="2663127"/>
            <a:ext cx="8008254" cy="664671"/>
          </a:xfrm>
          <a:prstGeom prst="rect">
            <a:avLst/>
          </a:prstGeom>
        </p:spPr>
        <p:txBody>
          <a:bodyPr/>
          <a:lstStyle>
            <a:lvl1pPr>
              <a:defRPr b="0" i="0">
                <a:solidFill>
                  <a:schemeClr val="bg1"/>
                </a:solidFill>
                <a:latin typeface="Arial" panose="020B0604020202020204" pitchFamily="34" charset="0"/>
                <a:ea typeface="P22 Mackinac Pro Medium" panose="02000000000000000000" pitchFamily="2" charset="77"/>
              </a:defRPr>
            </a:lvl1pPr>
          </a:lstStyle>
          <a:p>
            <a:r>
              <a:rPr lang="en-GB" dirty="0"/>
              <a:t>Title Goes Here</a:t>
            </a:r>
            <a:endParaRPr lang="en-US" dirty="0"/>
          </a:p>
        </p:txBody>
      </p:sp>
      <p:sp>
        <p:nvSpPr>
          <p:cNvPr id="11" name="Slide Number Placeholder 5">
            <a:extLst>
              <a:ext uri="{FF2B5EF4-FFF2-40B4-BE49-F238E27FC236}">
                <a16:creationId xmlns:a16="http://schemas.microsoft.com/office/drawing/2014/main" id="{3137C5A7-30C2-2146-872C-9BFBB930700E}"/>
              </a:ext>
            </a:extLst>
          </p:cNvPr>
          <p:cNvSpPr>
            <a:spLocks noGrp="1"/>
          </p:cNvSpPr>
          <p:nvPr>
            <p:ph type="sldNum" sz="quarter" idx="4"/>
          </p:nvPr>
        </p:nvSpPr>
        <p:spPr>
          <a:xfrm>
            <a:off x="11775274" y="6604084"/>
            <a:ext cx="416726" cy="253916"/>
          </a:xfrm>
          <a:prstGeom prst="rect">
            <a:avLst/>
          </a:prstGeom>
          <a:ln>
            <a:noFill/>
          </a:ln>
        </p:spPr>
        <p:txBody>
          <a:bodyPr vert="horz" lIns="91440" tIns="45720" rIns="91440" bIns="45720" rtlCol="0" anchor="ctr"/>
          <a:lstStyle>
            <a:lvl1pPr algn="ctr">
              <a:defRPr sz="1050" b="0" i="0">
                <a:solidFill>
                  <a:srgbClr val="107AB6"/>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3613DB57-267B-4D41-B6E3-8C71E0333D04}" type="slidenum">
              <a:rPr kumimoji="0" lang="en-US" sz="1050" b="0" i="0" u="none" strike="noStrike" kern="1200" cap="none" spc="0" normalizeH="0" baseline="0" noProof="0" smtClean="0">
                <a:ln>
                  <a:noFill/>
                </a:ln>
                <a:solidFill>
                  <a:srgbClr val="107AB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107AB6"/>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58ED3567-51AB-D843-8C61-8C17B99308A5}"/>
              </a:ext>
            </a:extLst>
          </p:cNvPr>
          <p:cNvPicPr>
            <a:picLocks noChangeAspect="1"/>
          </p:cNvPicPr>
          <p:nvPr userDrawn="1"/>
        </p:nvPicPr>
        <p:blipFill>
          <a:blip r:embed="rId3"/>
          <a:stretch>
            <a:fillRect/>
          </a:stretch>
        </p:blipFill>
        <p:spPr>
          <a:xfrm>
            <a:off x="8760296" y="235066"/>
            <a:ext cx="3248654" cy="373051"/>
          </a:xfrm>
          <a:prstGeom prst="rect">
            <a:avLst/>
          </a:prstGeom>
        </p:spPr>
      </p:pic>
    </p:spTree>
    <p:extLst>
      <p:ext uri="{BB962C8B-B14F-4D97-AF65-F5344CB8AC3E}">
        <p14:creationId xmlns:p14="http://schemas.microsoft.com/office/powerpoint/2010/main" val="3548490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19">
            <a:extLst>
              <a:ext uri="{FF2B5EF4-FFF2-40B4-BE49-F238E27FC236}">
                <a16:creationId xmlns:a16="http://schemas.microsoft.com/office/drawing/2014/main" id="{5A37C5B5-CE52-E447-9905-C915E9E8226C}"/>
              </a:ext>
            </a:extLst>
          </p:cNvPr>
          <p:cNvSpPr>
            <a:spLocks noGrp="1"/>
          </p:cNvSpPr>
          <p:nvPr>
            <p:ph type="pic" sz="quarter" idx="11"/>
          </p:nvPr>
        </p:nvSpPr>
        <p:spPr>
          <a:xfrm>
            <a:off x="0" y="0"/>
            <a:ext cx="12192000" cy="6858000"/>
          </a:xfrm>
          <a:prstGeom prst="rect">
            <a:avLst/>
          </a:prstGeom>
          <a:blipFill>
            <a:blip r:embed="rId2"/>
            <a:stretch>
              <a:fillRect/>
            </a:stretch>
          </a:blipFill>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r>
              <a:rPr lang="en-GB" dirty="0"/>
              <a:t>Click icon to add picture</a:t>
            </a:r>
            <a:endParaRPr lang="en-US" dirty="0"/>
          </a:p>
        </p:txBody>
      </p:sp>
      <p:sp>
        <p:nvSpPr>
          <p:cNvPr id="6" name="Text Placeholder 21">
            <a:extLst>
              <a:ext uri="{FF2B5EF4-FFF2-40B4-BE49-F238E27FC236}">
                <a16:creationId xmlns:a16="http://schemas.microsoft.com/office/drawing/2014/main" id="{D2ED0678-86FB-F44A-9217-B6ADEF1072BD}"/>
              </a:ext>
            </a:extLst>
          </p:cNvPr>
          <p:cNvSpPr>
            <a:spLocks noGrp="1"/>
          </p:cNvSpPr>
          <p:nvPr>
            <p:ph type="body" sz="quarter" idx="12" hasCustomPrompt="1"/>
          </p:nvPr>
        </p:nvSpPr>
        <p:spPr>
          <a:xfrm>
            <a:off x="5387863" y="5942657"/>
            <a:ext cx="6561156" cy="365580"/>
          </a:xfrm>
          <a:prstGeom prst="rect">
            <a:avLst/>
          </a:prstGeom>
        </p:spPr>
        <p:txBody>
          <a:bodyPr>
            <a:normAutofit/>
          </a:bodyPr>
          <a:lstStyle>
            <a:lvl1pPr marL="0" indent="0" algn="r">
              <a:buNone/>
              <a:defRPr sz="1400" b="0" i="0">
                <a:solidFill>
                  <a:schemeClr val="bg1"/>
                </a:solidFill>
                <a:latin typeface="Trade Gothic LT Std" panose="020B0503020502020204" pitchFamily="34" charset="77"/>
                <a:ea typeface="Helvetica Neue" panose="02000503000000020004" pitchFamily="2" charset="0"/>
                <a:cs typeface="Helvetica Neue" panose="02000503000000020004" pitchFamily="2" charset="0"/>
              </a:defRPr>
            </a:lvl1pPr>
          </a:lstStyle>
          <a:p>
            <a:pPr lvl="0"/>
            <a:r>
              <a:rPr lang="en-US" dirty="0"/>
              <a:t>Photo caption</a:t>
            </a:r>
          </a:p>
        </p:txBody>
      </p:sp>
      <p:sp>
        <p:nvSpPr>
          <p:cNvPr id="9" name="Slide Number Placeholder 5">
            <a:extLst>
              <a:ext uri="{FF2B5EF4-FFF2-40B4-BE49-F238E27FC236}">
                <a16:creationId xmlns:a16="http://schemas.microsoft.com/office/drawing/2014/main" id="{E56C0121-3A5A-674D-97A3-77547EA4537E}"/>
              </a:ext>
            </a:extLst>
          </p:cNvPr>
          <p:cNvSpPr>
            <a:spLocks noGrp="1"/>
          </p:cNvSpPr>
          <p:nvPr>
            <p:ph type="sldNum" sz="quarter" idx="4"/>
          </p:nvPr>
        </p:nvSpPr>
        <p:spPr>
          <a:xfrm>
            <a:off x="11523213" y="6430154"/>
            <a:ext cx="416726" cy="253916"/>
          </a:xfrm>
          <a:prstGeom prst="rect">
            <a:avLst/>
          </a:prstGeom>
          <a:ln>
            <a:noFill/>
          </a:ln>
        </p:spPr>
        <p:txBody>
          <a:bodyPr vert="horz" lIns="91440" tIns="45720" rIns="91440" bIns="45720" rtlCol="0" anchor="ctr"/>
          <a:lstStyle>
            <a:lvl1pPr algn="ctr">
              <a:defRPr sz="1050" b="1" i="0">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3613DB57-267B-4D41-B6E3-8C71E0333D04}" type="slidenum">
              <a:rPr kumimoji="0" lang="en-US" sz="105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FFC06B00-82C6-0546-B99F-1FA34EB4B933}"/>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631419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0F7BB6"/>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97B09A7-3D95-6C46-BBFB-3925636E7FE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D0D6B299-AA57-764E-9F8E-F13047CAD92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AED22238-38D6-F74A-BE34-CA9D987C46EA}"/>
              </a:ext>
            </a:extLst>
          </p:cNvPr>
          <p:cNvSpPr/>
          <p:nvPr userDrawn="1"/>
        </p:nvSpPr>
        <p:spPr>
          <a:xfrm>
            <a:off x="0" y="0"/>
            <a:ext cx="12192000" cy="837210"/>
          </a:xfrm>
          <a:prstGeom prst="rect">
            <a:avLst/>
          </a:prstGeom>
          <a:solidFill>
            <a:srgbClr val="0F7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69842C9B-3E5C-AD4D-A6E8-87EF49029035}"/>
              </a:ext>
            </a:extLst>
          </p:cNvPr>
          <p:cNvPicPr>
            <a:picLocks noChangeAspect="1"/>
          </p:cNvPicPr>
          <p:nvPr userDrawn="1"/>
        </p:nvPicPr>
        <p:blipFill>
          <a:blip r:embed="rId3"/>
          <a:stretch>
            <a:fillRect/>
          </a:stretch>
        </p:blipFill>
        <p:spPr>
          <a:xfrm>
            <a:off x="10417019" y="264976"/>
            <a:ext cx="1522920" cy="320240"/>
          </a:xfrm>
          <a:prstGeom prst="rect">
            <a:avLst/>
          </a:prstGeom>
        </p:spPr>
      </p:pic>
      <p:sp>
        <p:nvSpPr>
          <p:cNvPr id="20" name="Title 8">
            <a:extLst>
              <a:ext uri="{FF2B5EF4-FFF2-40B4-BE49-F238E27FC236}">
                <a16:creationId xmlns:a16="http://schemas.microsoft.com/office/drawing/2014/main" id="{A303FB29-34F8-5B40-A6A6-709121FE6224}"/>
              </a:ext>
            </a:extLst>
          </p:cNvPr>
          <p:cNvSpPr>
            <a:spLocks noGrp="1"/>
          </p:cNvSpPr>
          <p:nvPr>
            <p:ph type="title" hasCustomPrompt="1"/>
          </p:nvPr>
        </p:nvSpPr>
        <p:spPr>
          <a:xfrm>
            <a:off x="445174" y="-27384"/>
            <a:ext cx="8008254" cy="999998"/>
          </a:xfrm>
          <a:prstGeom prst="rect">
            <a:avLst/>
          </a:prstGeom>
        </p:spPr>
        <p:txBody>
          <a:bodyPr anchor="ctr"/>
          <a:lstStyle>
            <a:lvl1pPr>
              <a:defRPr sz="3500" b="0" i="0">
                <a:solidFill>
                  <a:schemeClr val="bg1"/>
                </a:solidFill>
                <a:latin typeface="Arial" panose="020B0604020202020204" pitchFamily="34" charset="0"/>
                <a:ea typeface="P22 Mackinac Pro Medium" panose="02000000000000000000" pitchFamily="2" charset="77"/>
              </a:defRPr>
            </a:lvl1pPr>
          </a:lstStyle>
          <a:p>
            <a:r>
              <a:rPr lang="en-GB" dirty="0"/>
              <a:t>Title Goes Here</a:t>
            </a:r>
            <a:endParaRPr lang="en-US" dirty="0"/>
          </a:p>
        </p:txBody>
      </p:sp>
      <p:sp>
        <p:nvSpPr>
          <p:cNvPr id="21" name="Text Placeholder 9">
            <a:extLst>
              <a:ext uri="{FF2B5EF4-FFF2-40B4-BE49-F238E27FC236}">
                <a16:creationId xmlns:a16="http://schemas.microsoft.com/office/drawing/2014/main" id="{963099A9-DEAA-8B44-84BC-D3BE401FB3F8}"/>
              </a:ext>
            </a:extLst>
          </p:cNvPr>
          <p:cNvSpPr>
            <a:spLocks noGrp="1"/>
          </p:cNvSpPr>
          <p:nvPr>
            <p:ph type="body" sz="quarter" idx="10"/>
          </p:nvPr>
        </p:nvSpPr>
        <p:spPr>
          <a:xfrm>
            <a:off x="444500" y="2779268"/>
            <a:ext cx="9664700" cy="2567432"/>
          </a:xfrm>
          <a:prstGeom prst="rect">
            <a:avLst/>
          </a:prstGeom>
        </p:spPr>
        <p:txBody>
          <a:bodyPr/>
          <a:lstStyle>
            <a:lvl1pPr>
              <a:defRPr sz="1600" b="0" i="0">
                <a:latin typeface="Arial" panose="020B0604020202020204" pitchFamily="34" charset="0"/>
                <a:cs typeface="Arial" panose="020B0604020202020204" pitchFamily="34" charset="0"/>
              </a:defRPr>
            </a:lvl1pPr>
            <a:lvl2pPr>
              <a:defRPr sz="1600" b="0" i="0">
                <a:latin typeface="Arial" panose="020B0604020202020204" pitchFamily="34" charset="0"/>
                <a:cs typeface="Arial" panose="020B0604020202020204" pitchFamily="34" charset="0"/>
              </a:defRPr>
            </a:lvl2pPr>
            <a:lvl3pPr>
              <a:defRPr sz="1600" b="0" i="0">
                <a:latin typeface="Arial" panose="020B0604020202020204" pitchFamily="34" charset="0"/>
                <a:cs typeface="Arial" panose="020B0604020202020204" pitchFamily="34" charset="0"/>
              </a:defRPr>
            </a:lvl3pPr>
            <a:lvl4pPr>
              <a:defRPr sz="1600" b="0" i="0">
                <a:latin typeface="Arial" panose="020B0604020202020204" pitchFamily="34" charset="0"/>
                <a:cs typeface="Arial" panose="020B0604020202020204" pitchFamily="34" charset="0"/>
              </a:defRPr>
            </a:lvl4pPr>
            <a:lvl5pPr>
              <a:defRPr sz="1600" b="0" i="0">
                <a:latin typeface="Arial" panose="020B0604020202020204" pitchFamily="34" charset="0"/>
                <a:cs typeface="Arial" panose="020B0604020202020204" pitchFamily="34" charset="0"/>
              </a:defRPr>
            </a:lvl5pPr>
          </a:lstStyle>
          <a:p>
            <a:pPr lvl="0"/>
            <a:r>
              <a:rPr lang="en-GB" dirty="0"/>
              <a:t>Click to edit Master text styles</a:t>
            </a:r>
          </a:p>
          <a:p>
            <a:pPr lvl="0"/>
            <a:r>
              <a:rPr lang="en-GB" dirty="0"/>
              <a:t>Master body text is 16px</a:t>
            </a:r>
          </a:p>
        </p:txBody>
      </p:sp>
      <p:sp>
        <p:nvSpPr>
          <p:cNvPr id="22" name="Text Placeholder 15">
            <a:extLst>
              <a:ext uri="{FF2B5EF4-FFF2-40B4-BE49-F238E27FC236}">
                <a16:creationId xmlns:a16="http://schemas.microsoft.com/office/drawing/2014/main" id="{4C3B76CC-BDEA-7045-8ED8-66FA9A99CF3E}"/>
              </a:ext>
            </a:extLst>
          </p:cNvPr>
          <p:cNvSpPr>
            <a:spLocks noGrp="1"/>
          </p:cNvSpPr>
          <p:nvPr>
            <p:ph type="body" sz="quarter" idx="11" hasCustomPrompt="1"/>
          </p:nvPr>
        </p:nvSpPr>
        <p:spPr>
          <a:xfrm>
            <a:off x="444500" y="1511300"/>
            <a:ext cx="9664700" cy="927100"/>
          </a:xfrm>
          <a:prstGeom prst="rect">
            <a:avLst/>
          </a:prstGeom>
        </p:spPr>
        <p:txBody>
          <a:bodyPr/>
          <a:lstStyle>
            <a:lvl1pPr marL="0" indent="0">
              <a:buNone/>
              <a:defRPr sz="1900" b="1" i="0">
                <a:solidFill>
                  <a:srgbClr val="0F7BB6"/>
                </a:solidFill>
                <a:latin typeface="Arial" panose="020B0604020202020204" pitchFamily="34" charset="0"/>
                <a:cs typeface="Arial" panose="020B0604020202020204" pitchFamily="34" charset="0"/>
              </a:defRPr>
            </a:lvl1pPr>
          </a:lstStyle>
          <a:p>
            <a:pPr lvl="0"/>
            <a:r>
              <a:rPr lang="en-US" dirty="0"/>
              <a:t>Slide subhead is 19px</a:t>
            </a:r>
          </a:p>
        </p:txBody>
      </p:sp>
      <p:sp>
        <p:nvSpPr>
          <p:cNvPr id="30" name="Slide Number Placeholder 5">
            <a:extLst>
              <a:ext uri="{FF2B5EF4-FFF2-40B4-BE49-F238E27FC236}">
                <a16:creationId xmlns:a16="http://schemas.microsoft.com/office/drawing/2014/main" id="{699B6854-157C-C24B-934A-293DF160548B}"/>
              </a:ext>
            </a:extLst>
          </p:cNvPr>
          <p:cNvSpPr>
            <a:spLocks noGrp="1"/>
          </p:cNvSpPr>
          <p:nvPr>
            <p:ph type="sldNum" sz="quarter" idx="4"/>
          </p:nvPr>
        </p:nvSpPr>
        <p:spPr>
          <a:xfrm>
            <a:off x="11871962" y="6603123"/>
            <a:ext cx="416726" cy="253916"/>
          </a:xfrm>
          <a:prstGeom prst="rect">
            <a:avLst/>
          </a:prstGeom>
          <a:ln>
            <a:noFill/>
          </a:ln>
        </p:spPr>
        <p:txBody>
          <a:bodyPr vert="horz" lIns="91440" tIns="45720" rIns="91440" bIns="45720" rtlCol="0" anchor="ctr"/>
          <a:lstStyle>
            <a:lvl1pPr algn="ctr">
              <a:defRPr sz="1050" b="0" i="0">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3613DB57-267B-4D41-B6E3-8C71E0333D04}" type="slidenum">
              <a:rPr kumimoji="0" lang="en-US" sz="105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DBD76FED-5FD8-CB49-8C9C-610907918CC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229746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017881-50A9-DA4A-86EA-639179726BA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4">
            <a:extLst>
              <a:ext uri="{FF2B5EF4-FFF2-40B4-BE49-F238E27FC236}">
                <a16:creationId xmlns:a16="http://schemas.microsoft.com/office/drawing/2014/main" id="{80744474-7863-0645-A7DD-FB360D88E562}"/>
              </a:ext>
            </a:extLst>
          </p:cNvPr>
          <p:cNvSpPr>
            <a:spLocks noGrp="1"/>
          </p:cNvSpPr>
          <p:nvPr>
            <p:ph type="body" sz="quarter" idx="10" hasCustomPrompt="1"/>
          </p:nvPr>
        </p:nvSpPr>
        <p:spPr>
          <a:xfrm>
            <a:off x="187056" y="2639980"/>
            <a:ext cx="5077153" cy="632462"/>
          </a:xfrm>
          <a:prstGeom prst="rect">
            <a:avLst/>
          </a:prstGeom>
        </p:spPr>
        <p:txBody>
          <a:bodyPr/>
          <a:lstStyle>
            <a:lvl1pPr marL="0" indent="0">
              <a:buNone/>
              <a:defRPr sz="4400" b="0" i="0">
                <a:solidFill>
                  <a:schemeClr val="bg1"/>
                </a:solidFill>
                <a:latin typeface="Arial" panose="020B0604020202020204" pitchFamily="34" charset="0"/>
                <a:ea typeface="P22 Mackinac Pro Medium" panose="02000000000000000000" pitchFamily="2" charset="77"/>
                <a:cs typeface="Arial Narrow" panose="020B0604020202020204" pitchFamily="34" charset="0"/>
              </a:defRPr>
            </a:lvl1pPr>
          </a:lstStyle>
          <a:p>
            <a:pPr lvl="0"/>
            <a:r>
              <a:rPr lang="en-US" dirty="0"/>
              <a:t>Thank You.</a:t>
            </a:r>
          </a:p>
        </p:txBody>
      </p:sp>
      <p:pic>
        <p:nvPicPr>
          <p:cNvPr id="6" name="Picture 5">
            <a:extLst>
              <a:ext uri="{FF2B5EF4-FFF2-40B4-BE49-F238E27FC236}">
                <a16:creationId xmlns:a16="http://schemas.microsoft.com/office/drawing/2014/main" id="{82E172ED-8C5F-D444-867D-F33EFF92B52A}"/>
              </a:ext>
            </a:extLst>
          </p:cNvPr>
          <p:cNvPicPr>
            <a:picLocks noChangeAspect="1"/>
          </p:cNvPicPr>
          <p:nvPr userDrawn="1"/>
        </p:nvPicPr>
        <p:blipFill>
          <a:blip r:embed="rId3"/>
          <a:stretch>
            <a:fillRect/>
          </a:stretch>
        </p:blipFill>
        <p:spPr>
          <a:xfrm>
            <a:off x="10417019" y="264976"/>
            <a:ext cx="1522920" cy="320240"/>
          </a:xfrm>
          <a:prstGeom prst="rect">
            <a:avLst/>
          </a:prstGeom>
        </p:spPr>
      </p:pic>
    </p:spTree>
    <p:extLst>
      <p:ext uri="{BB962C8B-B14F-4D97-AF65-F5344CB8AC3E}">
        <p14:creationId xmlns:p14="http://schemas.microsoft.com/office/powerpoint/2010/main" val="13795138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Rectangle 7"/>
          <p:cNvSpPr>
            <a:spLocks noGrp="1" noChangeArrowheads="1"/>
          </p:cNvSpPr>
          <p:nvPr>
            <p:ph type="sldNum" sz="quarter"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6DC66A5-CCB7-AF42-9571-5573ADC8C1BF}" type="slidenum">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itle 1">
            <a:extLst>
              <a:ext uri="{FF2B5EF4-FFF2-40B4-BE49-F238E27FC236}">
                <a16:creationId xmlns:a16="http://schemas.microsoft.com/office/drawing/2014/main" id="{07899705-D02D-2C47-B2FC-E5D909FCBF7C}"/>
              </a:ext>
            </a:extLst>
          </p:cNvPr>
          <p:cNvSpPr>
            <a:spLocks noGrp="1"/>
          </p:cNvSpPr>
          <p:nvPr>
            <p:ph type="title"/>
          </p:nvPr>
        </p:nvSpPr>
        <p:spPr>
          <a:xfrm>
            <a:off x="912286" y="225426"/>
            <a:ext cx="10358967" cy="913092"/>
          </a:xfrm>
        </p:spPr>
        <p:txBody>
          <a:bodyPr/>
          <a:lstStyle/>
          <a:p>
            <a:r>
              <a:rPr lang="en-US" dirty="0"/>
              <a:t>Click to edit Master title style</a:t>
            </a:r>
          </a:p>
        </p:txBody>
      </p:sp>
    </p:spTree>
    <p:extLst>
      <p:ext uri="{BB962C8B-B14F-4D97-AF65-F5344CB8AC3E}">
        <p14:creationId xmlns:p14="http://schemas.microsoft.com/office/powerpoint/2010/main" val="22854370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702D0-8A52-384F-99AD-99DBAC009A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B7AB8C-8685-4341-8CC2-4622A35C09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DDCC0C-78BF-0641-8992-E6DFABA6CA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C82089-57E0-0F4E-9BBD-1B319937D356}" type="datetimeFigureOut">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5/15/26</a:t>
            </a:fld>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20575DD-AEEB-6F4A-8CFF-C0D31C6A490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677D2BA-6E6E-2A4D-A471-2E0DE36476D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679F4A-FBFC-6348-ADF5-82260C761540}" type="slidenum">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 name="Google Shape;95;p5">
            <a:extLst>
              <a:ext uri="{FF2B5EF4-FFF2-40B4-BE49-F238E27FC236}">
                <a16:creationId xmlns:a16="http://schemas.microsoft.com/office/drawing/2014/main" id="{7527D8CC-2DEF-0E4B-8EBA-43F606EE93E2}"/>
              </a:ext>
            </a:extLst>
          </p:cNvPr>
          <p:cNvSpPr/>
          <p:nvPr userDrawn="1"/>
        </p:nvSpPr>
        <p:spPr>
          <a:xfrm>
            <a:off x="0" y="0"/>
            <a:ext cx="763600" cy="763600"/>
          </a:xfrm>
          <a:prstGeom prst="rect">
            <a:avLst/>
          </a:pr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8" name="Google Shape;96;p5">
            <a:extLst>
              <a:ext uri="{FF2B5EF4-FFF2-40B4-BE49-F238E27FC236}">
                <a16:creationId xmlns:a16="http://schemas.microsoft.com/office/drawing/2014/main" id="{6910AC83-41DF-0D48-A6C7-8164AF1A127D}"/>
              </a:ext>
            </a:extLst>
          </p:cNvPr>
          <p:cNvGrpSpPr/>
          <p:nvPr userDrawn="1"/>
        </p:nvGrpSpPr>
        <p:grpSpPr>
          <a:xfrm>
            <a:off x="9879193" y="472960"/>
            <a:ext cx="1768331" cy="1785945"/>
            <a:chOff x="-1042825" y="1873925"/>
            <a:chExt cx="948675" cy="958125"/>
          </a:xfrm>
        </p:grpSpPr>
        <p:sp>
          <p:nvSpPr>
            <p:cNvPr id="9" name="Google Shape;97;p5">
              <a:extLst>
                <a:ext uri="{FF2B5EF4-FFF2-40B4-BE49-F238E27FC236}">
                  <a16:creationId xmlns:a16="http://schemas.microsoft.com/office/drawing/2014/main" id="{37549174-B3FC-F547-927D-633A02C2B9AC}"/>
                </a:ext>
              </a:extLst>
            </p:cNvPr>
            <p:cNvSpPr/>
            <p:nvPr/>
          </p:nvSpPr>
          <p:spPr>
            <a:xfrm>
              <a:off x="-1042825" y="1873925"/>
              <a:ext cx="125400" cy="12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Google Shape;98;p5">
              <a:extLst>
                <a:ext uri="{FF2B5EF4-FFF2-40B4-BE49-F238E27FC236}">
                  <a16:creationId xmlns:a16="http://schemas.microsoft.com/office/drawing/2014/main" id="{22193251-AD9B-C248-B651-79A303915F47}"/>
                </a:ext>
              </a:extLst>
            </p:cNvPr>
            <p:cNvSpPr/>
            <p:nvPr/>
          </p:nvSpPr>
          <p:spPr>
            <a:xfrm>
              <a:off x="-768400" y="1873925"/>
              <a:ext cx="125400" cy="12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 name="Google Shape;99;p5">
              <a:extLst>
                <a:ext uri="{FF2B5EF4-FFF2-40B4-BE49-F238E27FC236}">
                  <a16:creationId xmlns:a16="http://schemas.microsoft.com/office/drawing/2014/main" id="{E8B8A786-FF87-834F-A038-26A3F81860D4}"/>
                </a:ext>
              </a:extLst>
            </p:cNvPr>
            <p:cNvSpPr/>
            <p:nvPr/>
          </p:nvSpPr>
          <p:spPr>
            <a:xfrm>
              <a:off x="-493975" y="1873925"/>
              <a:ext cx="125400" cy="12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 name="Google Shape;100;p5">
              <a:extLst>
                <a:ext uri="{FF2B5EF4-FFF2-40B4-BE49-F238E27FC236}">
                  <a16:creationId xmlns:a16="http://schemas.microsoft.com/office/drawing/2014/main" id="{02DD040D-8000-D14C-AFDA-799F64A0C591}"/>
                </a:ext>
              </a:extLst>
            </p:cNvPr>
            <p:cNvSpPr/>
            <p:nvPr/>
          </p:nvSpPr>
          <p:spPr>
            <a:xfrm>
              <a:off x="-219550" y="1873925"/>
              <a:ext cx="125400" cy="12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Google Shape;101;p5">
              <a:extLst>
                <a:ext uri="{FF2B5EF4-FFF2-40B4-BE49-F238E27FC236}">
                  <a16:creationId xmlns:a16="http://schemas.microsoft.com/office/drawing/2014/main" id="{BDDD070D-8C09-5F4C-B9D3-B5DF27FB6E53}"/>
                </a:ext>
              </a:extLst>
            </p:cNvPr>
            <p:cNvSpPr/>
            <p:nvPr/>
          </p:nvSpPr>
          <p:spPr>
            <a:xfrm>
              <a:off x="-1042825" y="2151500"/>
              <a:ext cx="125400" cy="12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Google Shape;102;p5">
              <a:extLst>
                <a:ext uri="{FF2B5EF4-FFF2-40B4-BE49-F238E27FC236}">
                  <a16:creationId xmlns:a16="http://schemas.microsoft.com/office/drawing/2014/main" id="{0A5427FC-9195-FC4E-BD2E-0C377DA35A29}"/>
                </a:ext>
              </a:extLst>
            </p:cNvPr>
            <p:cNvSpPr/>
            <p:nvPr/>
          </p:nvSpPr>
          <p:spPr>
            <a:xfrm>
              <a:off x="-1042825" y="2429075"/>
              <a:ext cx="125400" cy="12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Google Shape;103;p5">
              <a:extLst>
                <a:ext uri="{FF2B5EF4-FFF2-40B4-BE49-F238E27FC236}">
                  <a16:creationId xmlns:a16="http://schemas.microsoft.com/office/drawing/2014/main" id="{7306EFBA-3A67-4641-AAE3-1FEF13FA1E03}"/>
                </a:ext>
              </a:extLst>
            </p:cNvPr>
            <p:cNvSpPr/>
            <p:nvPr/>
          </p:nvSpPr>
          <p:spPr>
            <a:xfrm>
              <a:off x="-1042825" y="2706650"/>
              <a:ext cx="125400" cy="12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Google Shape;104;p5">
              <a:extLst>
                <a:ext uri="{FF2B5EF4-FFF2-40B4-BE49-F238E27FC236}">
                  <a16:creationId xmlns:a16="http://schemas.microsoft.com/office/drawing/2014/main" id="{8D5A219D-E685-A64D-B378-69DA3BCA015B}"/>
                </a:ext>
              </a:extLst>
            </p:cNvPr>
            <p:cNvSpPr/>
            <p:nvPr/>
          </p:nvSpPr>
          <p:spPr>
            <a:xfrm>
              <a:off x="-768400" y="2151500"/>
              <a:ext cx="125400" cy="12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Google Shape;105;p5">
              <a:extLst>
                <a:ext uri="{FF2B5EF4-FFF2-40B4-BE49-F238E27FC236}">
                  <a16:creationId xmlns:a16="http://schemas.microsoft.com/office/drawing/2014/main" id="{4E64D45F-00CC-B745-ABFC-02D7EF6142ED}"/>
                </a:ext>
              </a:extLst>
            </p:cNvPr>
            <p:cNvSpPr/>
            <p:nvPr/>
          </p:nvSpPr>
          <p:spPr>
            <a:xfrm>
              <a:off x="-493975" y="2151500"/>
              <a:ext cx="125400" cy="12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Google Shape;106;p5">
              <a:extLst>
                <a:ext uri="{FF2B5EF4-FFF2-40B4-BE49-F238E27FC236}">
                  <a16:creationId xmlns:a16="http://schemas.microsoft.com/office/drawing/2014/main" id="{057582B5-13D4-CC49-A231-7C387488FCCF}"/>
                </a:ext>
              </a:extLst>
            </p:cNvPr>
            <p:cNvSpPr/>
            <p:nvPr/>
          </p:nvSpPr>
          <p:spPr>
            <a:xfrm>
              <a:off x="-219550" y="2151500"/>
              <a:ext cx="125400" cy="12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Google Shape;107;p5">
              <a:extLst>
                <a:ext uri="{FF2B5EF4-FFF2-40B4-BE49-F238E27FC236}">
                  <a16:creationId xmlns:a16="http://schemas.microsoft.com/office/drawing/2014/main" id="{997EDDB7-FBFA-914E-839A-F43F4B367DA6}"/>
                </a:ext>
              </a:extLst>
            </p:cNvPr>
            <p:cNvSpPr/>
            <p:nvPr/>
          </p:nvSpPr>
          <p:spPr>
            <a:xfrm>
              <a:off x="-768400" y="2429075"/>
              <a:ext cx="125400" cy="12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Google Shape;108;p5">
              <a:extLst>
                <a:ext uri="{FF2B5EF4-FFF2-40B4-BE49-F238E27FC236}">
                  <a16:creationId xmlns:a16="http://schemas.microsoft.com/office/drawing/2014/main" id="{251366DF-11DE-7243-8C67-A16A1BFCB7CC}"/>
                </a:ext>
              </a:extLst>
            </p:cNvPr>
            <p:cNvSpPr/>
            <p:nvPr/>
          </p:nvSpPr>
          <p:spPr>
            <a:xfrm>
              <a:off x="-493975" y="2429075"/>
              <a:ext cx="125400" cy="12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Google Shape;109;p5">
              <a:extLst>
                <a:ext uri="{FF2B5EF4-FFF2-40B4-BE49-F238E27FC236}">
                  <a16:creationId xmlns:a16="http://schemas.microsoft.com/office/drawing/2014/main" id="{071F42B4-4225-F247-AF47-C41DD1EC3ED9}"/>
                </a:ext>
              </a:extLst>
            </p:cNvPr>
            <p:cNvSpPr/>
            <p:nvPr/>
          </p:nvSpPr>
          <p:spPr>
            <a:xfrm>
              <a:off x="-219550" y="2429075"/>
              <a:ext cx="125400" cy="12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 name="Google Shape;110;p5">
              <a:extLst>
                <a:ext uri="{FF2B5EF4-FFF2-40B4-BE49-F238E27FC236}">
                  <a16:creationId xmlns:a16="http://schemas.microsoft.com/office/drawing/2014/main" id="{939FD20B-891E-254A-8593-9DE3A12E4052}"/>
                </a:ext>
              </a:extLst>
            </p:cNvPr>
            <p:cNvSpPr/>
            <p:nvPr/>
          </p:nvSpPr>
          <p:spPr>
            <a:xfrm>
              <a:off x="-768400" y="2706650"/>
              <a:ext cx="125400" cy="12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Google Shape;111;p5">
              <a:extLst>
                <a:ext uri="{FF2B5EF4-FFF2-40B4-BE49-F238E27FC236}">
                  <a16:creationId xmlns:a16="http://schemas.microsoft.com/office/drawing/2014/main" id="{A0270F08-7E13-3741-A1B3-39CFAEA09A13}"/>
                </a:ext>
              </a:extLst>
            </p:cNvPr>
            <p:cNvSpPr/>
            <p:nvPr/>
          </p:nvSpPr>
          <p:spPr>
            <a:xfrm>
              <a:off x="-493975" y="2706650"/>
              <a:ext cx="125400" cy="12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Google Shape;112;p5">
              <a:extLst>
                <a:ext uri="{FF2B5EF4-FFF2-40B4-BE49-F238E27FC236}">
                  <a16:creationId xmlns:a16="http://schemas.microsoft.com/office/drawing/2014/main" id="{A70B8893-7934-6A45-9358-A38331062B1E}"/>
                </a:ext>
              </a:extLst>
            </p:cNvPr>
            <p:cNvSpPr/>
            <p:nvPr/>
          </p:nvSpPr>
          <p:spPr>
            <a:xfrm>
              <a:off x="-219550" y="2706650"/>
              <a:ext cx="125400" cy="12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5" name="Google Shape;113;p5">
            <a:extLst>
              <a:ext uri="{FF2B5EF4-FFF2-40B4-BE49-F238E27FC236}">
                <a16:creationId xmlns:a16="http://schemas.microsoft.com/office/drawing/2014/main" id="{0AEEA36C-268F-4A4C-8358-A475B625946C}"/>
              </a:ext>
            </a:extLst>
          </p:cNvPr>
          <p:cNvSpPr/>
          <p:nvPr userDrawn="1"/>
        </p:nvSpPr>
        <p:spPr>
          <a:xfrm>
            <a:off x="0" y="6141200"/>
            <a:ext cx="716800" cy="7168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 name="Google Shape;114;p5">
            <a:extLst>
              <a:ext uri="{FF2B5EF4-FFF2-40B4-BE49-F238E27FC236}">
                <a16:creationId xmlns:a16="http://schemas.microsoft.com/office/drawing/2014/main" id="{E179F2F8-84A2-824B-9AE6-BCDAEF7610AA}"/>
              </a:ext>
            </a:extLst>
          </p:cNvPr>
          <p:cNvSpPr/>
          <p:nvPr userDrawn="1"/>
        </p:nvSpPr>
        <p:spPr>
          <a:xfrm>
            <a:off x="0" y="5424400"/>
            <a:ext cx="716800" cy="7168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 name="Google Shape;115;p5">
            <a:extLst>
              <a:ext uri="{FF2B5EF4-FFF2-40B4-BE49-F238E27FC236}">
                <a16:creationId xmlns:a16="http://schemas.microsoft.com/office/drawing/2014/main" id="{A574224E-E84A-DA41-8069-4D3367FD0BB0}"/>
              </a:ext>
            </a:extLst>
          </p:cNvPr>
          <p:cNvSpPr/>
          <p:nvPr userDrawn="1"/>
        </p:nvSpPr>
        <p:spPr>
          <a:xfrm>
            <a:off x="716800" y="6141200"/>
            <a:ext cx="716800" cy="7168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 name="Google Shape;116;p5">
            <a:extLst>
              <a:ext uri="{FF2B5EF4-FFF2-40B4-BE49-F238E27FC236}">
                <a16:creationId xmlns:a16="http://schemas.microsoft.com/office/drawing/2014/main" id="{C07683AA-1F75-B140-A480-501192A95867}"/>
              </a:ext>
            </a:extLst>
          </p:cNvPr>
          <p:cNvSpPr/>
          <p:nvPr userDrawn="1"/>
        </p:nvSpPr>
        <p:spPr>
          <a:xfrm>
            <a:off x="716800" y="5020000"/>
            <a:ext cx="404400" cy="4044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728934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grpSp>
        <p:nvGrpSpPr>
          <p:cNvPr id="3" name="Group 2">
            <a:extLst>
              <a:ext uri="{FF2B5EF4-FFF2-40B4-BE49-F238E27FC236}">
                <a16:creationId xmlns:a16="http://schemas.microsoft.com/office/drawing/2014/main" id="{FA94279E-A4E0-05A8-DB69-06A911F04B4C}"/>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3285D306-E62D-5B0A-7A28-3B5DA1799D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B2846AA8-3D86-1DEB-7AD3-8991371D1276}"/>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mn-cs"/>
                </a:rPr>
                <a:t>Slide credit: </a:t>
              </a:r>
              <a:r>
                <a:rPr kumimoji="0" lang="en-US" altLang="en-US" sz="1200" b="0" i="0" u="none" strike="noStrike" kern="1200" cap="none" spc="0" normalizeH="0" baseline="0" noProof="0" dirty="0">
                  <a:ln>
                    <a:noFill/>
                  </a:ln>
                  <a:solidFill>
                    <a:srgbClr val="E7E6E6"/>
                  </a:solidFill>
                  <a:effectLst/>
                  <a:uLnTx/>
                  <a:uFillTx/>
                  <a:latin typeface="Calibri" panose="020F0502020204030204" pitchFamily="34" charset="0"/>
                  <a:ea typeface="+mn-ea"/>
                  <a:cs typeface="+mn-cs"/>
                  <a:hlinkClick r:id="rId3"/>
                </a:rPr>
                <a:t>clinicaloptions.com</a:t>
              </a:r>
              <a:endParaRPr kumimoji="0" lang="en-US" altLang="en-US" sz="1200" b="0" i="0" u="none" strike="noStrike" kern="1200" cap="none" spc="0" normalizeH="0" baseline="0" noProof="0" dirty="0">
                <a:ln>
                  <a:noFill/>
                </a:ln>
                <a:solidFill>
                  <a:srgbClr val="E7E6E6"/>
                </a:solidFill>
                <a:effectLst/>
                <a:uLnTx/>
                <a:uFillTx/>
                <a:latin typeface="Calibri" panose="020F0502020204030204" pitchFamily="34" charset="0"/>
                <a:ea typeface="+mn-ea"/>
                <a:cs typeface="+mn-cs"/>
              </a:endParaRPr>
            </a:p>
          </p:txBody>
        </p:sp>
      </p:grpSp>
    </p:spTree>
    <p:extLst>
      <p:ext uri="{BB962C8B-B14F-4D97-AF65-F5344CB8AC3E}">
        <p14:creationId xmlns:p14="http://schemas.microsoft.com/office/powerpoint/2010/main" val="3503161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4573B8-C48E-A54C-BAB4-32F7E21491D0}"/>
              </a:ext>
            </a:extLst>
          </p:cNvPr>
          <p:cNvPicPr>
            <a:picLocks noChangeAspect="1"/>
          </p:cNvPicPr>
          <p:nvPr userDrawn="1"/>
        </p:nvPicPr>
        <p:blipFill>
          <a:blip r:embed="rId2"/>
          <a:stretch>
            <a:fillRect/>
          </a:stretch>
        </p:blipFill>
        <p:spPr>
          <a:xfrm>
            <a:off x="4222995" y="2800350"/>
            <a:ext cx="3746009" cy="787711"/>
          </a:xfrm>
          <a:prstGeom prst="rect">
            <a:avLst/>
          </a:prstGeom>
        </p:spPr>
      </p:pic>
      <p:pic>
        <p:nvPicPr>
          <p:cNvPr id="4" name="Picture 3">
            <a:extLst>
              <a:ext uri="{FF2B5EF4-FFF2-40B4-BE49-F238E27FC236}">
                <a16:creationId xmlns:a16="http://schemas.microsoft.com/office/drawing/2014/main" id="{83F5AB49-614A-EF46-BF3D-39CC0CF5ED60}"/>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60833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E200487-E17E-E144-A7C8-6A03487EC3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32">
            <a:extLst>
              <a:ext uri="{FF2B5EF4-FFF2-40B4-BE49-F238E27FC236}">
                <a16:creationId xmlns:a16="http://schemas.microsoft.com/office/drawing/2014/main" id="{3A9FDBF5-61C3-3D48-B819-46EBBC8C9B18}"/>
              </a:ext>
            </a:extLst>
          </p:cNvPr>
          <p:cNvSpPr>
            <a:spLocks noGrp="1"/>
          </p:cNvSpPr>
          <p:nvPr>
            <p:ph type="body" sz="quarter" idx="12" hasCustomPrompt="1"/>
          </p:nvPr>
        </p:nvSpPr>
        <p:spPr>
          <a:xfrm>
            <a:off x="187056" y="3452682"/>
            <a:ext cx="8008248" cy="506538"/>
          </a:xfrm>
          <a:prstGeom prst="rect">
            <a:avLst/>
          </a:prstGeom>
        </p:spPr>
        <p:txBody>
          <a:bodyPr>
            <a:normAutofit/>
          </a:bodyPr>
          <a:lstStyle>
            <a:lvl1pPr marL="0" indent="0">
              <a:buNone/>
              <a:defRPr sz="3200" b="1" i="0">
                <a:solidFill>
                  <a:schemeClr val="bg1"/>
                </a:solidFill>
                <a:latin typeface="Arial" panose="020B0604020202020204" pitchFamily="34" charset="0"/>
                <a:ea typeface="P22 Mackinac Pro Book" panose="02000000000000000000" pitchFamily="2" charset="77"/>
                <a:cs typeface="Arial" panose="020B0604020202020204" pitchFamily="34" charset="0"/>
              </a:defRPr>
            </a:lvl1pPr>
          </a:lstStyle>
          <a:p>
            <a:pPr lvl="0"/>
            <a:r>
              <a:rPr lang="en-US" dirty="0"/>
              <a:t>Subtitle goes here</a:t>
            </a:r>
          </a:p>
        </p:txBody>
      </p:sp>
      <p:sp>
        <p:nvSpPr>
          <p:cNvPr id="10" name="Title 8">
            <a:extLst>
              <a:ext uri="{FF2B5EF4-FFF2-40B4-BE49-F238E27FC236}">
                <a16:creationId xmlns:a16="http://schemas.microsoft.com/office/drawing/2014/main" id="{B7168654-2CA1-6445-AE06-C5FF46F6D520}"/>
              </a:ext>
            </a:extLst>
          </p:cNvPr>
          <p:cNvSpPr>
            <a:spLocks noGrp="1"/>
          </p:cNvSpPr>
          <p:nvPr>
            <p:ph type="title" hasCustomPrompt="1"/>
          </p:nvPr>
        </p:nvSpPr>
        <p:spPr>
          <a:xfrm>
            <a:off x="187056" y="2663127"/>
            <a:ext cx="8008254" cy="664671"/>
          </a:xfrm>
          <a:prstGeom prst="rect">
            <a:avLst/>
          </a:prstGeom>
        </p:spPr>
        <p:txBody>
          <a:bodyPr/>
          <a:lstStyle>
            <a:lvl1pPr>
              <a:defRPr b="0" i="0">
                <a:solidFill>
                  <a:schemeClr val="bg1"/>
                </a:solidFill>
                <a:latin typeface="Arial" panose="020B0604020202020204" pitchFamily="34" charset="0"/>
                <a:ea typeface="P22 Mackinac Pro Medium" panose="02000000000000000000" pitchFamily="2" charset="77"/>
              </a:defRPr>
            </a:lvl1pPr>
          </a:lstStyle>
          <a:p>
            <a:r>
              <a:rPr lang="en-GB" dirty="0"/>
              <a:t>Title Goes Here</a:t>
            </a:r>
            <a:endParaRPr lang="en-US" dirty="0"/>
          </a:p>
        </p:txBody>
      </p:sp>
      <p:sp>
        <p:nvSpPr>
          <p:cNvPr id="11" name="Slide Number Placeholder 5">
            <a:extLst>
              <a:ext uri="{FF2B5EF4-FFF2-40B4-BE49-F238E27FC236}">
                <a16:creationId xmlns:a16="http://schemas.microsoft.com/office/drawing/2014/main" id="{3137C5A7-30C2-2146-872C-9BFBB930700E}"/>
              </a:ext>
            </a:extLst>
          </p:cNvPr>
          <p:cNvSpPr>
            <a:spLocks noGrp="1"/>
          </p:cNvSpPr>
          <p:nvPr>
            <p:ph type="sldNum" sz="quarter" idx="4"/>
          </p:nvPr>
        </p:nvSpPr>
        <p:spPr>
          <a:xfrm>
            <a:off x="11775274" y="6604084"/>
            <a:ext cx="416726" cy="253916"/>
          </a:xfrm>
          <a:prstGeom prst="rect">
            <a:avLst/>
          </a:prstGeom>
          <a:ln>
            <a:noFill/>
          </a:ln>
        </p:spPr>
        <p:txBody>
          <a:bodyPr vert="horz" lIns="91440" tIns="45720" rIns="91440" bIns="45720" rtlCol="0" anchor="ctr"/>
          <a:lstStyle>
            <a:lvl1pPr algn="ctr">
              <a:defRPr sz="1050" b="0" i="0">
                <a:solidFill>
                  <a:srgbClr val="107AB6"/>
                </a:solidFill>
                <a:latin typeface="Arial" panose="020B0604020202020204" pitchFamily="34" charset="0"/>
                <a:cs typeface="Arial" panose="020B0604020202020204" pitchFamily="34" charset="0"/>
              </a:defRPr>
            </a:lvl1pPr>
          </a:lstStyle>
          <a:p>
            <a:fld id="{3613DB57-267B-4D41-B6E3-8C71E0333D04}" type="slidenum">
              <a:rPr lang="en-US" smtClean="0"/>
              <a:pPr/>
              <a:t>‹#›</a:t>
            </a:fld>
            <a:endParaRPr lang="en-US" dirty="0"/>
          </a:p>
        </p:txBody>
      </p:sp>
      <p:pic>
        <p:nvPicPr>
          <p:cNvPr id="13" name="Picture 12">
            <a:extLst>
              <a:ext uri="{FF2B5EF4-FFF2-40B4-BE49-F238E27FC236}">
                <a16:creationId xmlns:a16="http://schemas.microsoft.com/office/drawing/2014/main" id="{C694B354-D1D1-9543-A328-4A77D76F61DF}"/>
              </a:ext>
            </a:extLst>
          </p:cNvPr>
          <p:cNvPicPr>
            <a:picLocks noChangeAspect="1"/>
          </p:cNvPicPr>
          <p:nvPr userDrawn="1"/>
        </p:nvPicPr>
        <p:blipFill>
          <a:blip r:embed="rId3"/>
          <a:stretch>
            <a:fillRect/>
          </a:stretch>
        </p:blipFill>
        <p:spPr>
          <a:xfrm>
            <a:off x="10417019" y="264976"/>
            <a:ext cx="1522920" cy="320240"/>
          </a:xfrm>
          <a:prstGeom prst="rect">
            <a:avLst/>
          </a:prstGeom>
        </p:spPr>
      </p:pic>
    </p:spTree>
    <p:extLst>
      <p:ext uri="{BB962C8B-B14F-4D97-AF65-F5344CB8AC3E}">
        <p14:creationId xmlns:p14="http://schemas.microsoft.com/office/powerpoint/2010/main" val="29810345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E200487-E17E-E144-A7C8-6A03487EC3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32">
            <a:extLst>
              <a:ext uri="{FF2B5EF4-FFF2-40B4-BE49-F238E27FC236}">
                <a16:creationId xmlns:a16="http://schemas.microsoft.com/office/drawing/2014/main" id="{3A9FDBF5-61C3-3D48-B819-46EBBC8C9B18}"/>
              </a:ext>
            </a:extLst>
          </p:cNvPr>
          <p:cNvSpPr>
            <a:spLocks noGrp="1"/>
          </p:cNvSpPr>
          <p:nvPr>
            <p:ph type="body" sz="quarter" idx="12" hasCustomPrompt="1"/>
          </p:nvPr>
        </p:nvSpPr>
        <p:spPr>
          <a:xfrm>
            <a:off x="187056" y="3452682"/>
            <a:ext cx="8008248" cy="506538"/>
          </a:xfrm>
          <a:prstGeom prst="rect">
            <a:avLst/>
          </a:prstGeom>
        </p:spPr>
        <p:txBody>
          <a:bodyPr>
            <a:normAutofit/>
          </a:bodyPr>
          <a:lstStyle>
            <a:lvl1pPr marL="0" indent="0">
              <a:buNone/>
              <a:defRPr sz="3200" b="1" i="0">
                <a:solidFill>
                  <a:schemeClr val="bg1"/>
                </a:solidFill>
                <a:latin typeface="Arial" panose="020B0604020202020204" pitchFamily="34" charset="0"/>
                <a:ea typeface="P22 Mackinac Pro Book" panose="02000000000000000000" pitchFamily="2" charset="77"/>
                <a:cs typeface="Arial" panose="020B0604020202020204" pitchFamily="34" charset="0"/>
              </a:defRPr>
            </a:lvl1pPr>
          </a:lstStyle>
          <a:p>
            <a:pPr lvl="0"/>
            <a:r>
              <a:rPr lang="en-US" dirty="0"/>
              <a:t>Subtitle goes here</a:t>
            </a:r>
          </a:p>
        </p:txBody>
      </p:sp>
      <p:sp>
        <p:nvSpPr>
          <p:cNvPr id="10" name="Title 8">
            <a:extLst>
              <a:ext uri="{FF2B5EF4-FFF2-40B4-BE49-F238E27FC236}">
                <a16:creationId xmlns:a16="http://schemas.microsoft.com/office/drawing/2014/main" id="{B7168654-2CA1-6445-AE06-C5FF46F6D520}"/>
              </a:ext>
            </a:extLst>
          </p:cNvPr>
          <p:cNvSpPr>
            <a:spLocks noGrp="1"/>
          </p:cNvSpPr>
          <p:nvPr>
            <p:ph type="title" hasCustomPrompt="1"/>
          </p:nvPr>
        </p:nvSpPr>
        <p:spPr>
          <a:xfrm>
            <a:off x="187056" y="2663127"/>
            <a:ext cx="8008254" cy="664671"/>
          </a:xfrm>
          <a:prstGeom prst="rect">
            <a:avLst/>
          </a:prstGeom>
        </p:spPr>
        <p:txBody>
          <a:bodyPr/>
          <a:lstStyle>
            <a:lvl1pPr>
              <a:defRPr b="0" i="0">
                <a:solidFill>
                  <a:schemeClr val="bg1"/>
                </a:solidFill>
                <a:latin typeface="Arial" panose="020B0604020202020204" pitchFamily="34" charset="0"/>
                <a:ea typeface="P22 Mackinac Pro Medium" panose="02000000000000000000" pitchFamily="2" charset="77"/>
              </a:defRPr>
            </a:lvl1pPr>
          </a:lstStyle>
          <a:p>
            <a:r>
              <a:rPr lang="en-GB" dirty="0"/>
              <a:t>Title Goes Here</a:t>
            </a:r>
            <a:endParaRPr lang="en-US" dirty="0"/>
          </a:p>
        </p:txBody>
      </p:sp>
      <p:sp>
        <p:nvSpPr>
          <p:cNvPr id="11" name="Slide Number Placeholder 5">
            <a:extLst>
              <a:ext uri="{FF2B5EF4-FFF2-40B4-BE49-F238E27FC236}">
                <a16:creationId xmlns:a16="http://schemas.microsoft.com/office/drawing/2014/main" id="{3137C5A7-30C2-2146-872C-9BFBB930700E}"/>
              </a:ext>
            </a:extLst>
          </p:cNvPr>
          <p:cNvSpPr>
            <a:spLocks noGrp="1"/>
          </p:cNvSpPr>
          <p:nvPr>
            <p:ph type="sldNum" sz="quarter" idx="4"/>
          </p:nvPr>
        </p:nvSpPr>
        <p:spPr>
          <a:xfrm>
            <a:off x="11775274" y="6604084"/>
            <a:ext cx="416726" cy="253916"/>
          </a:xfrm>
          <a:prstGeom prst="rect">
            <a:avLst/>
          </a:prstGeom>
          <a:ln>
            <a:noFill/>
          </a:ln>
        </p:spPr>
        <p:txBody>
          <a:bodyPr vert="horz" lIns="91440" tIns="45720" rIns="91440" bIns="45720" rtlCol="0" anchor="ctr"/>
          <a:lstStyle>
            <a:lvl1pPr algn="ctr">
              <a:defRPr sz="1050" b="0" i="0">
                <a:solidFill>
                  <a:srgbClr val="107AB6"/>
                </a:solidFill>
                <a:latin typeface="Arial" panose="020B0604020202020204" pitchFamily="34" charset="0"/>
                <a:cs typeface="Arial" panose="020B0604020202020204" pitchFamily="34" charset="0"/>
              </a:defRPr>
            </a:lvl1pPr>
          </a:lstStyle>
          <a:p>
            <a:fld id="{3613DB57-267B-4D41-B6E3-8C71E0333D04}" type="slidenum">
              <a:rPr lang="en-US" smtClean="0"/>
              <a:pPr/>
              <a:t>‹#›</a:t>
            </a:fld>
            <a:endParaRPr lang="en-US" dirty="0"/>
          </a:p>
        </p:txBody>
      </p:sp>
      <p:pic>
        <p:nvPicPr>
          <p:cNvPr id="7" name="Picture 6">
            <a:extLst>
              <a:ext uri="{FF2B5EF4-FFF2-40B4-BE49-F238E27FC236}">
                <a16:creationId xmlns:a16="http://schemas.microsoft.com/office/drawing/2014/main" id="{58ED3567-51AB-D843-8C61-8C17B99308A5}"/>
              </a:ext>
            </a:extLst>
          </p:cNvPr>
          <p:cNvPicPr>
            <a:picLocks noChangeAspect="1"/>
          </p:cNvPicPr>
          <p:nvPr userDrawn="1"/>
        </p:nvPicPr>
        <p:blipFill>
          <a:blip r:embed="rId3"/>
          <a:stretch>
            <a:fillRect/>
          </a:stretch>
        </p:blipFill>
        <p:spPr>
          <a:xfrm>
            <a:off x="8760296" y="235066"/>
            <a:ext cx="3248654" cy="373051"/>
          </a:xfrm>
          <a:prstGeom prst="rect">
            <a:avLst/>
          </a:prstGeom>
        </p:spPr>
      </p:pic>
    </p:spTree>
    <p:extLst>
      <p:ext uri="{BB962C8B-B14F-4D97-AF65-F5344CB8AC3E}">
        <p14:creationId xmlns:p14="http://schemas.microsoft.com/office/powerpoint/2010/main" val="39644732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19">
            <a:extLst>
              <a:ext uri="{FF2B5EF4-FFF2-40B4-BE49-F238E27FC236}">
                <a16:creationId xmlns:a16="http://schemas.microsoft.com/office/drawing/2014/main" id="{5A37C5B5-CE52-E447-9905-C915E9E8226C}"/>
              </a:ext>
            </a:extLst>
          </p:cNvPr>
          <p:cNvSpPr>
            <a:spLocks noGrp="1"/>
          </p:cNvSpPr>
          <p:nvPr>
            <p:ph type="pic" sz="quarter" idx="11"/>
          </p:nvPr>
        </p:nvSpPr>
        <p:spPr>
          <a:xfrm>
            <a:off x="0" y="0"/>
            <a:ext cx="12192000" cy="6858000"/>
          </a:xfrm>
          <a:prstGeom prst="rect">
            <a:avLst/>
          </a:prstGeom>
          <a:blipFill>
            <a:blip r:embed="rId2"/>
            <a:stretch>
              <a:fillRect/>
            </a:stretch>
          </a:blipFill>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21">
            <a:extLst>
              <a:ext uri="{FF2B5EF4-FFF2-40B4-BE49-F238E27FC236}">
                <a16:creationId xmlns:a16="http://schemas.microsoft.com/office/drawing/2014/main" id="{D2ED0678-86FB-F44A-9217-B6ADEF1072BD}"/>
              </a:ext>
            </a:extLst>
          </p:cNvPr>
          <p:cNvSpPr>
            <a:spLocks noGrp="1"/>
          </p:cNvSpPr>
          <p:nvPr>
            <p:ph type="body" sz="quarter" idx="12" hasCustomPrompt="1"/>
          </p:nvPr>
        </p:nvSpPr>
        <p:spPr>
          <a:xfrm>
            <a:off x="5387863" y="5942657"/>
            <a:ext cx="6561156" cy="365580"/>
          </a:xfrm>
          <a:prstGeom prst="rect">
            <a:avLst/>
          </a:prstGeom>
        </p:spPr>
        <p:txBody>
          <a:bodyPr>
            <a:normAutofit/>
          </a:bodyPr>
          <a:lstStyle>
            <a:lvl1pPr marL="0" indent="0" algn="r">
              <a:buNone/>
              <a:defRPr sz="1400" b="0" i="0">
                <a:solidFill>
                  <a:schemeClr val="bg1"/>
                </a:solidFill>
                <a:latin typeface="Trade Gothic LT Std" panose="020B0503020502020204" pitchFamily="34" charset="77"/>
                <a:ea typeface="Helvetica Neue" panose="02000503000000020004" pitchFamily="2" charset="0"/>
                <a:cs typeface="Helvetica Neue" panose="02000503000000020004" pitchFamily="2" charset="0"/>
              </a:defRPr>
            </a:lvl1pPr>
          </a:lstStyle>
          <a:p>
            <a:pPr lvl="0"/>
            <a:r>
              <a:rPr lang="en-US" dirty="0"/>
              <a:t>Photo caption</a:t>
            </a:r>
          </a:p>
        </p:txBody>
      </p:sp>
      <p:sp>
        <p:nvSpPr>
          <p:cNvPr id="9" name="Slide Number Placeholder 5">
            <a:extLst>
              <a:ext uri="{FF2B5EF4-FFF2-40B4-BE49-F238E27FC236}">
                <a16:creationId xmlns:a16="http://schemas.microsoft.com/office/drawing/2014/main" id="{E56C0121-3A5A-674D-97A3-77547EA4537E}"/>
              </a:ext>
            </a:extLst>
          </p:cNvPr>
          <p:cNvSpPr>
            <a:spLocks noGrp="1"/>
          </p:cNvSpPr>
          <p:nvPr>
            <p:ph type="sldNum" sz="quarter" idx="4"/>
          </p:nvPr>
        </p:nvSpPr>
        <p:spPr>
          <a:xfrm>
            <a:off x="11523213" y="6430154"/>
            <a:ext cx="416726" cy="253916"/>
          </a:xfrm>
          <a:prstGeom prst="rect">
            <a:avLst/>
          </a:prstGeom>
          <a:ln>
            <a:noFill/>
          </a:ln>
        </p:spPr>
        <p:txBody>
          <a:bodyPr vert="horz" lIns="91440" tIns="45720" rIns="91440" bIns="45720" rtlCol="0" anchor="ctr"/>
          <a:lstStyle>
            <a:lvl1pPr algn="ctr">
              <a:defRPr sz="1050" b="1" i="0">
                <a:solidFill>
                  <a:schemeClr val="bg1"/>
                </a:solidFill>
                <a:latin typeface="Arial" panose="020B0604020202020204" pitchFamily="34" charset="0"/>
                <a:cs typeface="Arial" panose="020B0604020202020204" pitchFamily="34" charset="0"/>
              </a:defRPr>
            </a:lvl1pPr>
          </a:lstStyle>
          <a:p>
            <a:fld id="{3613DB57-267B-4D41-B6E3-8C71E0333D04}" type="slidenum">
              <a:rPr lang="en-US" smtClean="0"/>
              <a:pPr/>
              <a:t>‹#›</a:t>
            </a:fld>
            <a:endParaRPr lang="en-US" dirty="0"/>
          </a:p>
        </p:txBody>
      </p:sp>
      <p:pic>
        <p:nvPicPr>
          <p:cNvPr id="7" name="Picture 6">
            <a:extLst>
              <a:ext uri="{FF2B5EF4-FFF2-40B4-BE49-F238E27FC236}">
                <a16:creationId xmlns:a16="http://schemas.microsoft.com/office/drawing/2014/main" id="{FFC06B00-82C6-0546-B99F-1FA34EB4B933}"/>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846113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0F7BB6"/>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97B09A7-3D95-6C46-BBFB-3925636E7FE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D0D6B299-AA57-764E-9F8E-F13047CAD92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ED22238-38D6-F74A-BE34-CA9D987C46EA}"/>
              </a:ext>
            </a:extLst>
          </p:cNvPr>
          <p:cNvSpPr/>
          <p:nvPr userDrawn="1"/>
        </p:nvSpPr>
        <p:spPr>
          <a:xfrm>
            <a:off x="0" y="0"/>
            <a:ext cx="12192000" cy="837210"/>
          </a:xfrm>
          <a:prstGeom prst="rect">
            <a:avLst/>
          </a:prstGeom>
          <a:solidFill>
            <a:srgbClr val="0F7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69842C9B-3E5C-AD4D-A6E8-87EF49029035}"/>
              </a:ext>
            </a:extLst>
          </p:cNvPr>
          <p:cNvPicPr>
            <a:picLocks noChangeAspect="1"/>
          </p:cNvPicPr>
          <p:nvPr userDrawn="1"/>
        </p:nvPicPr>
        <p:blipFill>
          <a:blip r:embed="rId3"/>
          <a:stretch>
            <a:fillRect/>
          </a:stretch>
        </p:blipFill>
        <p:spPr>
          <a:xfrm>
            <a:off x="10417019" y="264976"/>
            <a:ext cx="1522920" cy="320240"/>
          </a:xfrm>
          <a:prstGeom prst="rect">
            <a:avLst/>
          </a:prstGeom>
        </p:spPr>
      </p:pic>
      <p:sp>
        <p:nvSpPr>
          <p:cNvPr id="20" name="Title 8">
            <a:extLst>
              <a:ext uri="{FF2B5EF4-FFF2-40B4-BE49-F238E27FC236}">
                <a16:creationId xmlns:a16="http://schemas.microsoft.com/office/drawing/2014/main" id="{A303FB29-34F8-5B40-A6A6-709121FE6224}"/>
              </a:ext>
            </a:extLst>
          </p:cNvPr>
          <p:cNvSpPr>
            <a:spLocks noGrp="1"/>
          </p:cNvSpPr>
          <p:nvPr>
            <p:ph type="title" hasCustomPrompt="1"/>
          </p:nvPr>
        </p:nvSpPr>
        <p:spPr>
          <a:xfrm>
            <a:off x="445174" y="-27384"/>
            <a:ext cx="8008254" cy="999998"/>
          </a:xfrm>
          <a:prstGeom prst="rect">
            <a:avLst/>
          </a:prstGeom>
        </p:spPr>
        <p:txBody>
          <a:bodyPr anchor="ctr"/>
          <a:lstStyle>
            <a:lvl1pPr>
              <a:defRPr sz="3500" b="0" i="0">
                <a:solidFill>
                  <a:schemeClr val="bg1"/>
                </a:solidFill>
                <a:latin typeface="Arial" panose="020B0604020202020204" pitchFamily="34" charset="0"/>
                <a:ea typeface="P22 Mackinac Pro Medium" panose="02000000000000000000" pitchFamily="2" charset="77"/>
              </a:defRPr>
            </a:lvl1pPr>
          </a:lstStyle>
          <a:p>
            <a:r>
              <a:rPr lang="en-GB" dirty="0"/>
              <a:t>Title Goes Here</a:t>
            </a:r>
            <a:endParaRPr lang="en-US" dirty="0"/>
          </a:p>
        </p:txBody>
      </p:sp>
      <p:sp>
        <p:nvSpPr>
          <p:cNvPr id="21" name="Text Placeholder 9">
            <a:extLst>
              <a:ext uri="{FF2B5EF4-FFF2-40B4-BE49-F238E27FC236}">
                <a16:creationId xmlns:a16="http://schemas.microsoft.com/office/drawing/2014/main" id="{963099A9-DEAA-8B44-84BC-D3BE401FB3F8}"/>
              </a:ext>
            </a:extLst>
          </p:cNvPr>
          <p:cNvSpPr>
            <a:spLocks noGrp="1"/>
          </p:cNvSpPr>
          <p:nvPr>
            <p:ph type="body" sz="quarter" idx="10"/>
          </p:nvPr>
        </p:nvSpPr>
        <p:spPr>
          <a:xfrm>
            <a:off x="444500" y="2779268"/>
            <a:ext cx="9664700" cy="2567432"/>
          </a:xfrm>
          <a:prstGeom prst="rect">
            <a:avLst/>
          </a:prstGeom>
        </p:spPr>
        <p:txBody>
          <a:bodyPr/>
          <a:lstStyle>
            <a:lvl1pPr>
              <a:defRPr sz="1600" b="0" i="0">
                <a:latin typeface="Arial" panose="020B0604020202020204" pitchFamily="34" charset="0"/>
                <a:cs typeface="Arial" panose="020B0604020202020204" pitchFamily="34" charset="0"/>
              </a:defRPr>
            </a:lvl1pPr>
            <a:lvl2pPr>
              <a:defRPr sz="1600" b="0" i="0">
                <a:latin typeface="Arial" panose="020B0604020202020204" pitchFamily="34" charset="0"/>
                <a:cs typeface="Arial" panose="020B0604020202020204" pitchFamily="34" charset="0"/>
              </a:defRPr>
            </a:lvl2pPr>
            <a:lvl3pPr>
              <a:defRPr sz="1600" b="0" i="0">
                <a:latin typeface="Arial" panose="020B0604020202020204" pitchFamily="34" charset="0"/>
                <a:cs typeface="Arial" panose="020B0604020202020204" pitchFamily="34" charset="0"/>
              </a:defRPr>
            </a:lvl3pPr>
            <a:lvl4pPr>
              <a:defRPr sz="1600" b="0" i="0">
                <a:latin typeface="Arial" panose="020B0604020202020204" pitchFamily="34" charset="0"/>
                <a:cs typeface="Arial" panose="020B0604020202020204" pitchFamily="34" charset="0"/>
              </a:defRPr>
            </a:lvl4pPr>
            <a:lvl5pPr>
              <a:defRPr sz="16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22" name="Text Placeholder 15">
            <a:extLst>
              <a:ext uri="{FF2B5EF4-FFF2-40B4-BE49-F238E27FC236}">
                <a16:creationId xmlns:a16="http://schemas.microsoft.com/office/drawing/2014/main" id="{4C3B76CC-BDEA-7045-8ED8-66FA9A99CF3E}"/>
              </a:ext>
            </a:extLst>
          </p:cNvPr>
          <p:cNvSpPr>
            <a:spLocks noGrp="1"/>
          </p:cNvSpPr>
          <p:nvPr>
            <p:ph type="body" sz="quarter" idx="11" hasCustomPrompt="1"/>
          </p:nvPr>
        </p:nvSpPr>
        <p:spPr>
          <a:xfrm>
            <a:off x="444500" y="1511300"/>
            <a:ext cx="9664700" cy="927100"/>
          </a:xfrm>
          <a:prstGeom prst="rect">
            <a:avLst/>
          </a:prstGeom>
        </p:spPr>
        <p:txBody>
          <a:bodyPr/>
          <a:lstStyle>
            <a:lvl1pPr marL="0" indent="0">
              <a:buNone/>
              <a:defRPr sz="1900" b="1" i="0">
                <a:solidFill>
                  <a:srgbClr val="0F7BB6"/>
                </a:solidFill>
                <a:latin typeface="Arial" panose="020B0604020202020204" pitchFamily="34" charset="0"/>
                <a:cs typeface="Arial" panose="020B0604020202020204" pitchFamily="34" charset="0"/>
              </a:defRPr>
            </a:lvl1pPr>
          </a:lstStyle>
          <a:p>
            <a:pPr lvl="0"/>
            <a:r>
              <a:rPr lang="en-US" dirty="0"/>
              <a:t>Slide subhead is 19px</a:t>
            </a:r>
          </a:p>
        </p:txBody>
      </p:sp>
      <p:sp>
        <p:nvSpPr>
          <p:cNvPr id="30" name="Slide Number Placeholder 5">
            <a:extLst>
              <a:ext uri="{FF2B5EF4-FFF2-40B4-BE49-F238E27FC236}">
                <a16:creationId xmlns:a16="http://schemas.microsoft.com/office/drawing/2014/main" id="{699B6854-157C-C24B-934A-293DF160548B}"/>
              </a:ext>
            </a:extLst>
          </p:cNvPr>
          <p:cNvSpPr>
            <a:spLocks noGrp="1"/>
          </p:cNvSpPr>
          <p:nvPr>
            <p:ph type="sldNum" sz="quarter" idx="4"/>
          </p:nvPr>
        </p:nvSpPr>
        <p:spPr>
          <a:xfrm>
            <a:off x="11871962" y="6603123"/>
            <a:ext cx="416726" cy="253916"/>
          </a:xfrm>
          <a:prstGeom prst="rect">
            <a:avLst/>
          </a:prstGeom>
          <a:ln>
            <a:noFill/>
          </a:ln>
        </p:spPr>
        <p:txBody>
          <a:bodyPr vert="horz" lIns="91440" tIns="45720" rIns="91440" bIns="45720" rtlCol="0" anchor="ctr"/>
          <a:lstStyle>
            <a:lvl1pPr algn="ctr">
              <a:defRPr sz="1050" b="0" i="0">
                <a:solidFill>
                  <a:schemeClr val="bg1"/>
                </a:solidFill>
                <a:latin typeface="Arial" panose="020B0604020202020204" pitchFamily="34" charset="0"/>
                <a:cs typeface="Arial" panose="020B0604020202020204" pitchFamily="34" charset="0"/>
              </a:defRPr>
            </a:lvl1pPr>
          </a:lstStyle>
          <a:p>
            <a:fld id="{3613DB57-267B-4D41-B6E3-8C71E0333D04}" type="slidenum">
              <a:rPr lang="en-US" smtClean="0"/>
              <a:pPr/>
              <a:t>‹#›</a:t>
            </a:fld>
            <a:endParaRPr lang="en-US" dirty="0"/>
          </a:p>
        </p:txBody>
      </p:sp>
      <p:pic>
        <p:nvPicPr>
          <p:cNvPr id="12" name="Picture 11">
            <a:extLst>
              <a:ext uri="{FF2B5EF4-FFF2-40B4-BE49-F238E27FC236}">
                <a16:creationId xmlns:a16="http://schemas.microsoft.com/office/drawing/2014/main" id="{DBD76FED-5FD8-CB49-8C9C-610907918CC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499878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017881-50A9-DA4A-86EA-639179726BA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4">
            <a:extLst>
              <a:ext uri="{FF2B5EF4-FFF2-40B4-BE49-F238E27FC236}">
                <a16:creationId xmlns:a16="http://schemas.microsoft.com/office/drawing/2014/main" id="{80744474-7863-0645-A7DD-FB360D88E562}"/>
              </a:ext>
            </a:extLst>
          </p:cNvPr>
          <p:cNvSpPr>
            <a:spLocks noGrp="1"/>
          </p:cNvSpPr>
          <p:nvPr>
            <p:ph type="body" sz="quarter" idx="10" hasCustomPrompt="1"/>
          </p:nvPr>
        </p:nvSpPr>
        <p:spPr>
          <a:xfrm>
            <a:off x="187056" y="2639980"/>
            <a:ext cx="5077153" cy="632462"/>
          </a:xfrm>
          <a:prstGeom prst="rect">
            <a:avLst/>
          </a:prstGeom>
        </p:spPr>
        <p:txBody>
          <a:bodyPr/>
          <a:lstStyle>
            <a:lvl1pPr marL="0" indent="0">
              <a:buNone/>
              <a:defRPr sz="4400" b="0" i="0">
                <a:solidFill>
                  <a:schemeClr val="bg1"/>
                </a:solidFill>
                <a:latin typeface="Arial" panose="020B0604020202020204" pitchFamily="34" charset="0"/>
                <a:ea typeface="P22 Mackinac Pro Medium" panose="02000000000000000000" pitchFamily="2" charset="77"/>
                <a:cs typeface="Arial Narrow" panose="020B0604020202020204" pitchFamily="34" charset="0"/>
              </a:defRPr>
            </a:lvl1pPr>
          </a:lstStyle>
          <a:p>
            <a:pPr lvl="0"/>
            <a:r>
              <a:rPr lang="en-US" dirty="0"/>
              <a:t>Thank You.</a:t>
            </a:r>
          </a:p>
        </p:txBody>
      </p:sp>
      <p:pic>
        <p:nvPicPr>
          <p:cNvPr id="6" name="Picture 5">
            <a:extLst>
              <a:ext uri="{FF2B5EF4-FFF2-40B4-BE49-F238E27FC236}">
                <a16:creationId xmlns:a16="http://schemas.microsoft.com/office/drawing/2014/main" id="{82E172ED-8C5F-D444-867D-F33EFF92B52A}"/>
              </a:ext>
            </a:extLst>
          </p:cNvPr>
          <p:cNvPicPr>
            <a:picLocks noChangeAspect="1"/>
          </p:cNvPicPr>
          <p:nvPr userDrawn="1"/>
        </p:nvPicPr>
        <p:blipFill>
          <a:blip r:embed="rId3"/>
          <a:stretch>
            <a:fillRect/>
          </a:stretch>
        </p:blipFill>
        <p:spPr>
          <a:xfrm>
            <a:off x="10417019" y="264976"/>
            <a:ext cx="1522920" cy="320240"/>
          </a:xfrm>
          <a:prstGeom prst="rect">
            <a:avLst/>
          </a:prstGeom>
        </p:spPr>
      </p:pic>
    </p:spTree>
    <p:extLst>
      <p:ext uri="{BB962C8B-B14F-4D97-AF65-F5344CB8AC3E}">
        <p14:creationId xmlns:p14="http://schemas.microsoft.com/office/powerpoint/2010/main" val="36054230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Rectangle 7"/>
          <p:cNvSpPr>
            <a:spLocks noGrp="1" noChangeArrowheads="1"/>
          </p:cNvSpPr>
          <p:nvPr>
            <p:ph type="sldNum" sz="quarter" idx="10"/>
          </p:nvPr>
        </p:nvSpPr>
        <p:spPr>
          <a:ln/>
        </p:spPr>
        <p:txBody>
          <a:bodyPr/>
          <a:lstStyle>
            <a:lvl1pPr>
              <a:defRPr/>
            </a:lvl1pPr>
          </a:lstStyle>
          <a:p>
            <a:pPr>
              <a:defRPr/>
            </a:pPr>
            <a:fld id="{96DC66A5-CCB7-AF42-9571-5573ADC8C1BF}" type="slidenum">
              <a:rPr lang="en-US"/>
              <a:pPr>
                <a:defRPr/>
              </a:pPr>
              <a:t>‹#›</a:t>
            </a:fld>
            <a:endParaRPr lang="en-US" dirty="0"/>
          </a:p>
        </p:txBody>
      </p:sp>
      <p:sp>
        <p:nvSpPr>
          <p:cNvPr id="4" name="Title 1">
            <a:extLst>
              <a:ext uri="{FF2B5EF4-FFF2-40B4-BE49-F238E27FC236}">
                <a16:creationId xmlns:a16="http://schemas.microsoft.com/office/drawing/2014/main" id="{07899705-D02D-2C47-B2FC-E5D909FCBF7C}"/>
              </a:ext>
            </a:extLst>
          </p:cNvPr>
          <p:cNvSpPr>
            <a:spLocks noGrp="1"/>
          </p:cNvSpPr>
          <p:nvPr>
            <p:ph type="title"/>
          </p:nvPr>
        </p:nvSpPr>
        <p:spPr>
          <a:xfrm>
            <a:off x="912286" y="225426"/>
            <a:ext cx="10358967" cy="913092"/>
          </a:xfrm>
        </p:spPr>
        <p:txBody>
          <a:bodyPr/>
          <a:lstStyle/>
          <a:p>
            <a:r>
              <a:rPr lang="en-US"/>
              <a:t>Click to edit Master title style</a:t>
            </a:r>
            <a:endParaRPr lang="en-US" dirty="0"/>
          </a:p>
        </p:txBody>
      </p:sp>
    </p:spTree>
    <p:extLst>
      <p:ext uri="{BB962C8B-B14F-4D97-AF65-F5344CB8AC3E}">
        <p14:creationId xmlns:p14="http://schemas.microsoft.com/office/powerpoint/2010/main" val="11455074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4573B8-C48E-A54C-BAB4-32F7E21491D0}"/>
              </a:ext>
            </a:extLst>
          </p:cNvPr>
          <p:cNvPicPr>
            <a:picLocks noChangeAspect="1"/>
          </p:cNvPicPr>
          <p:nvPr userDrawn="1"/>
        </p:nvPicPr>
        <p:blipFill>
          <a:blip r:embed="rId2"/>
          <a:stretch>
            <a:fillRect/>
          </a:stretch>
        </p:blipFill>
        <p:spPr>
          <a:xfrm>
            <a:off x="4222995" y="2800350"/>
            <a:ext cx="3746009" cy="787711"/>
          </a:xfrm>
          <a:prstGeom prst="rect">
            <a:avLst/>
          </a:prstGeom>
        </p:spPr>
      </p:pic>
      <p:pic>
        <p:nvPicPr>
          <p:cNvPr id="4" name="Picture 3">
            <a:extLst>
              <a:ext uri="{FF2B5EF4-FFF2-40B4-BE49-F238E27FC236}">
                <a16:creationId xmlns:a16="http://schemas.microsoft.com/office/drawing/2014/main" id="{83F5AB49-614A-EF46-BF3D-39CC0CF5ED60}"/>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973173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E200487-E17E-E144-A7C8-6A03487EC3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32">
            <a:extLst>
              <a:ext uri="{FF2B5EF4-FFF2-40B4-BE49-F238E27FC236}">
                <a16:creationId xmlns:a16="http://schemas.microsoft.com/office/drawing/2014/main" id="{3A9FDBF5-61C3-3D48-B819-46EBBC8C9B18}"/>
              </a:ext>
            </a:extLst>
          </p:cNvPr>
          <p:cNvSpPr>
            <a:spLocks noGrp="1"/>
          </p:cNvSpPr>
          <p:nvPr>
            <p:ph type="body" sz="quarter" idx="12" hasCustomPrompt="1"/>
          </p:nvPr>
        </p:nvSpPr>
        <p:spPr>
          <a:xfrm>
            <a:off x="187056" y="3452682"/>
            <a:ext cx="8008248" cy="506538"/>
          </a:xfrm>
          <a:prstGeom prst="rect">
            <a:avLst/>
          </a:prstGeom>
        </p:spPr>
        <p:txBody>
          <a:bodyPr>
            <a:normAutofit/>
          </a:bodyPr>
          <a:lstStyle>
            <a:lvl1pPr marL="0" indent="0">
              <a:buNone/>
              <a:defRPr sz="3200" b="1" i="0">
                <a:solidFill>
                  <a:schemeClr val="bg1"/>
                </a:solidFill>
                <a:latin typeface="Arial" panose="020B0604020202020204" pitchFamily="34" charset="0"/>
                <a:ea typeface="P22 Mackinac Pro Book" panose="02000000000000000000" pitchFamily="2" charset="77"/>
                <a:cs typeface="Arial" panose="020B0604020202020204" pitchFamily="34" charset="0"/>
              </a:defRPr>
            </a:lvl1pPr>
          </a:lstStyle>
          <a:p>
            <a:pPr lvl="0"/>
            <a:r>
              <a:rPr lang="en-US" dirty="0"/>
              <a:t>Subtitle goes here</a:t>
            </a:r>
          </a:p>
        </p:txBody>
      </p:sp>
      <p:sp>
        <p:nvSpPr>
          <p:cNvPr id="10" name="Title 8">
            <a:extLst>
              <a:ext uri="{FF2B5EF4-FFF2-40B4-BE49-F238E27FC236}">
                <a16:creationId xmlns:a16="http://schemas.microsoft.com/office/drawing/2014/main" id="{B7168654-2CA1-6445-AE06-C5FF46F6D520}"/>
              </a:ext>
            </a:extLst>
          </p:cNvPr>
          <p:cNvSpPr>
            <a:spLocks noGrp="1"/>
          </p:cNvSpPr>
          <p:nvPr>
            <p:ph type="title" hasCustomPrompt="1"/>
          </p:nvPr>
        </p:nvSpPr>
        <p:spPr>
          <a:xfrm>
            <a:off x="187056" y="2663127"/>
            <a:ext cx="8008254" cy="664671"/>
          </a:xfrm>
          <a:prstGeom prst="rect">
            <a:avLst/>
          </a:prstGeom>
        </p:spPr>
        <p:txBody>
          <a:bodyPr/>
          <a:lstStyle>
            <a:lvl1pPr>
              <a:defRPr b="0" i="0">
                <a:solidFill>
                  <a:schemeClr val="bg1"/>
                </a:solidFill>
                <a:latin typeface="Arial" panose="020B0604020202020204" pitchFamily="34" charset="0"/>
                <a:ea typeface="P22 Mackinac Pro Medium" panose="02000000000000000000" pitchFamily="2" charset="77"/>
              </a:defRPr>
            </a:lvl1pPr>
          </a:lstStyle>
          <a:p>
            <a:r>
              <a:rPr lang="en-GB" dirty="0"/>
              <a:t>Title Goes Here</a:t>
            </a:r>
            <a:endParaRPr lang="en-US" dirty="0"/>
          </a:p>
        </p:txBody>
      </p:sp>
      <p:sp>
        <p:nvSpPr>
          <p:cNvPr id="11" name="Slide Number Placeholder 5">
            <a:extLst>
              <a:ext uri="{FF2B5EF4-FFF2-40B4-BE49-F238E27FC236}">
                <a16:creationId xmlns:a16="http://schemas.microsoft.com/office/drawing/2014/main" id="{3137C5A7-30C2-2146-872C-9BFBB930700E}"/>
              </a:ext>
            </a:extLst>
          </p:cNvPr>
          <p:cNvSpPr>
            <a:spLocks noGrp="1"/>
          </p:cNvSpPr>
          <p:nvPr>
            <p:ph type="sldNum" sz="quarter" idx="4"/>
          </p:nvPr>
        </p:nvSpPr>
        <p:spPr>
          <a:xfrm>
            <a:off x="11775274" y="6604084"/>
            <a:ext cx="416726" cy="253916"/>
          </a:xfrm>
          <a:prstGeom prst="rect">
            <a:avLst/>
          </a:prstGeom>
          <a:ln>
            <a:noFill/>
          </a:ln>
        </p:spPr>
        <p:txBody>
          <a:bodyPr vert="horz" lIns="91440" tIns="45720" rIns="91440" bIns="45720" rtlCol="0" anchor="ctr"/>
          <a:lstStyle>
            <a:lvl1pPr algn="ctr">
              <a:defRPr sz="1050" b="0" i="0">
                <a:solidFill>
                  <a:srgbClr val="107AB6"/>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3613DB57-267B-4D41-B6E3-8C71E0333D04}" type="slidenum">
              <a:rPr kumimoji="0" lang="en-US" sz="1050" b="0" i="0" u="none" strike="noStrike" kern="1200" cap="none" spc="0" normalizeH="0" baseline="0" noProof="0" smtClean="0">
                <a:ln>
                  <a:noFill/>
                </a:ln>
                <a:solidFill>
                  <a:srgbClr val="107AB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107AB6"/>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C694B354-D1D1-9543-A328-4A77D76F61DF}"/>
              </a:ext>
            </a:extLst>
          </p:cNvPr>
          <p:cNvPicPr>
            <a:picLocks noChangeAspect="1"/>
          </p:cNvPicPr>
          <p:nvPr userDrawn="1"/>
        </p:nvPicPr>
        <p:blipFill>
          <a:blip r:embed="rId3"/>
          <a:stretch>
            <a:fillRect/>
          </a:stretch>
        </p:blipFill>
        <p:spPr>
          <a:xfrm>
            <a:off x="10417019" y="264976"/>
            <a:ext cx="1522920" cy="320240"/>
          </a:xfrm>
          <a:prstGeom prst="rect">
            <a:avLst/>
          </a:prstGeom>
        </p:spPr>
      </p:pic>
    </p:spTree>
    <p:extLst>
      <p:ext uri="{BB962C8B-B14F-4D97-AF65-F5344CB8AC3E}">
        <p14:creationId xmlns:p14="http://schemas.microsoft.com/office/powerpoint/2010/main" val="19168820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E200487-E17E-E144-A7C8-6A03487EC3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32">
            <a:extLst>
              <a:ext uri="{FF2B5EF4-FFF2-40B4-BE49-F238E27FC236}">
                <a16:creationId xmlns:a16="http://schemas.microsoft.com/office/drawing/2014/main" id="{3A9FDBF5-61C3-3D48-B819-46EBBC8C9B18}"/>
              </a:ext>
            </a:extLst>
          </p:cNvPr>
          <p:cNvSpPr>
            <a:spLocks noGrp="1"/>
          </p:cNvSpPr>
          <p:nvPr>
            <p:ph type="body" sz="quarter" idx="12" hasCustomPrompt="1"/>
          </p:nvPr>
        </p:nvSpPr>
        <p:spPr>
          <a:xfrm>
            <a:off x="187056" y="3452682"/>
            <a:ext cx="8008248" cy="506538"/>
          </a:xfrm>
          <a:prstGeom prst="rect">
            <a:avLst/>
          </a:prstGeom>
        </p:spPr>
        <p:txBody>
          <a:bodyPr>
            <a:normAutofit/>
          </a:bodyPr>
          <a:lstStyle>
            <a:lvl1pPr marL="0" indent="0">
              <a:buNone/>
              <a:defRPr sz="3200" b="1" i="0">
                <a:solidFill>
                  <a:schemeClr val="bg1"/>
                </a:solidFill>
                <a:latin typeface="Arial" panose="020B0604020202020204" pitchFamily="34" charset="0"/>
                <a:ea typeface="P22 Mackinac Pro Book" panose="02000000000000000000" pitchFamily="2" charset="77"/>
                <a:cs typeface="Arial" panose="020B0604020202020204" pitchFamily="34" charset="0"/>
              </a:defRPr>
            </a:lvl1pPr>
          </a:lstStyle>
          <a:p>
            <a:pPr lvl="0"/>
            <a:r>
              <a:rPr lang="en-US" dirty="0"/>
              <a:t>Subtitle goes here</a:t>
            </a:r>
          </a:p>
        </p:txBody>
      </p:sp>
      <p:sp>
        <p:nvSpPr>
          <p:cNvPr id="10" name="Title 8">
            <a:extLst>
              <a:ext uri="{FF2B5EF4-FFF2-40B4-BE49-F238E27FC236}">
                <a16:creationId xmlns:a16="http://schemas.microsoft.com/office/drawing/2014/main" id="{B7168654-2CA1-6445-AE06-C5FF46F6D520}"/>
              </a:ext>
            </a:extLst>
          </p:cNvPr>
          <p:cNvSpPr>
            <a:spLocks noGrp="1"/>
          </p:cNvSpPr>
          <p:nvPr>
            <p:ph type="title" hasCustomPrompt="1"/>
          </p:nvPr>
        </p:nvSpPr>
        <p:spPr>
          <a:xfrm>
            <a:off x="187056" y="2663127"/>
            <a:ext cx="8008254" cy="664671"/>
          </a:xfrm>
          <a:prstGeom prst="rect">
            <a:avLst/>
          </a:prstGeom>
        </p:spPr>
        <p:txBody>
          <a:bodyPr/>
          <a:lstStyle>
            <a:lvl1pPr>
              <a:defRPr b="0" i="0">
                <a:solidFill>
                  <a:schemeClr val="bg1"/>
                </a:solidFill>
                <a:latin typeface="Arial" panose="020B0604020202020204" pitchFamily="34" charset="0"/>
                <a:ea typeface="P22 Mackinac Pro Medium" panose="02000000000000000000" pitchFamily="2" charset="77"/>
              </a:defRPr>
            </a:lvl1pPr>
          </a:lstStyle>
          <a:p>
            <a:r>
              <a:rPr lang="en-GB" dirty="0"/>
              <a:t>Title Goes Here</a:t>
            </a:r>
            <a:endParaRPr lang="en-US" dirty="0"/>
          </a:p>
        </p:txBody>
      </p:sp>
      <p:sp>
        <p:nvSpPr>
          <p:cNvPr id="11" name="Slide Number Placeholder 5">
            <a:extLst>
              <a:ext uri="{FF2B5EF4-FFF2-40B4-BE49-F238E27FC236}">
                <a16:creationId xmlns:a16="http://schemas.microsoft.com/office/drawing/2014/main" id="{3137C5A7-30C2-2146-872C-9BFBB930700E}"/>
              </a:ext>
            </a:extLst>
          </p:cNvPr>
          <p:cNvSpPr>
            <a:spLocks noGrp="1"/>
          </p:cNvSpPr>
          <p:nvPr>
            <p:ph type="sldNum" sz="quarter" idx="4"/>
          </p:nvPr>
        </p:nvSpPr>
        <p:spPr>
          <a:xfrm>
            <a:off x="11775274" y="6604084"/>
            <a:ext cx="416726" cy="253916"/>
          </a:xfrm>
          <a:prstGeom prst="rect">
            <a:avLst/>
          </a:prstGeom>
          <a:ln>
            <a:noFill/>
          </a:ln>
        </p:spPr>
        <p:txBody>
          <a:bodyPr vert="horz" lIns="91440" tIns="45720" rIns="91440" bIns="45720" rtlCol="0" anchor="ctr"/>
          <a:lstStyle>
            <a:lvl1pPr algn="ctr">
              <a:defRPr sz="1050" b="0" i="0">
                <a:solidFill>
                  <a:srgbClr val="107AB6"/>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3613DB57-267B-4D41-B6E3-8C71E0333D04}" type="slidenum">
              <a:rPr kumimoji="0" lang="en-US" sz="1050" b="0" i="0" u="none" strike="noStrike" kern="1200" cap="none" spc="0" normalizeH="0" baseline="0" noProof="0" smtClean="0">
                <a:ln>
                  <a:noFill/>
                </a:ln>
                <a:solidFill>
                  <a:srgbClr val="107AB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107AB6"/>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58ED3567-51AB-D843-8C61-8C17B99308A5}"/>
              </a:ext>
            </a:extLst>
          </p:cNvPr>
          <p:cNvPicPr>
            <a:picLocks noChangeAspect="1"/>
          </p:cNvPicPr>
          <p:nvPr userDrawn="1"/>
        </p:nvPicPr>
        <p:blipFill>
          <a:blip r:embed="rId3"/>
          <a:stretch>
            <a:fillRect/>
          </a:stretch>
        </p:blipFill>
        <p:spPr>
          <a:xfrm>
            <a:off x="8760296" y="235066"/>
            <a:ext cx="3248654" cy="373051"/>
          </a:xfrm>
          <a:prstGeom prst="rect">
            <a:avLst/>
          </a:prstGeom>
        </p:spPr>
      </p:pic>
    </p:spTree>
    <p:extLst>
      <p:ext uri="{BB962C8B-B14F-4D97-AF65-F5344CB8AC3E}">
        <p14:creationId xmlns:p14="http://schemas.microsoft.com/office/powerpoint/2010/main" val="2197281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19">
            <a:extLst>
              <a:ext uri="{FF2B5EF4-FFF2-40B4-BE49-F238E27FC236}">
                <a16:creationId xmlns:a16="http://schemas.microsoft.com/office/drawing/2014/main" id="{5A37C5B5-CE52-E447-9905-C915E9E8226C}"/>
              </a:ext>
            </a:extLst>
          </p:cNvPr>
          <p:cNvSpPr>
            <a:spLocks noGrp="1"/>
          </p:cNvSpPr>
          <p:nvPr>
            <p:ph type="pic" sz="quarter" idx="11"/>
          </p:nvPr>
        </p:nvSpPr>
        <p:spPr>
          <a:xfrm>
            <a:off x="0" y="0"/>
            <a:ext cx="12192000" cy="6858000"/>
          </a:xfrm>
          <a:prstGeom prst="rect">
            <a:avLst/>
          </a:prstGeom>
          <a:blipFill>
            <a:blip r:embed="rId2"/>
            <a:stretch>
              <a:fillRect/>
            </a:stretch>
          </a:blipFill>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r>
              <a:rPr lang="en-GB" dirty="0"/>
              <a:t>Click icon to add picture</a:t>
            </a:r>
            <a:endParaRPr lang="en-US" dirty="0"/>
          </a:p>
        </p:txBody>
      </p:sp>
      <p:sp>
        <p:nvSpPr>
          <p:cNvPr id="6" name="Text Placeholder 21">
            <a:extLst>
              <a:ext uri="{FF2B5EF4-FFF2-40B4-BE49-F238E27FC236}">
                <a16:creationId xmlns:a16="http://schemas.microsoft.com/office/drawing/2014/main" id="{D2ED0678-86FB-F44A-9217-B6ADEF1072BD}"/>
              </a:ext>
            </a:extLst>
          </p:cNvPr>
          <p:cNvSpPr>
            <a:spLocks noGrp="1"/>
          </p:cNvSpPr>
          <p:nvPr>
            <p:ph type="body" sz="quarter" idx="12" hasCustomPrompt="1"/>
          </p:nvPr>
        </p:nvSpPr>
        <p:spPr>
          <a:xfrm>
            <a:off x="5387863" y="5942657"/>
            <a:ext cx="6561156" cy="365580"/>
          </a:xfrm>
          <a:prstGeom prst="rect">
            <a:avLst/>
          </a:prstGeom>
        </p:spPr>
        <p:txBody>
          <a:bodyPr>
            <a:normAutofit/>
          </a:bodyPr>
          <a:lstStyle>
            <a:lvl1pPr marL="0" indent="0" algn="r">
              <a:buNone/>
              <a:defRPr sz="1400" b="0" i="0">
                <a:solidFill>
                  <a:schemeClr val="bg1"/>
                </a:solidFill>
                <a:latin typeface="Trade Gothic LT Std" panose="020B0503020502020204" pitchFamily="34" charset="77"/>
                <a:ea typeface="Helvetica Neue" panose="02000503000000020004" pitchFamily="2" charset="0"/>
                <a:cs typeface="Helvetica Neue" panose="02000503000000020004" pitchFamily="2" charset="0"/>
              </a:defRPr>
            </a:lvl1pPr>
          </a:lstStyle>
          <a:p>
            <a:pPr lvl="0"/>
            <a:r>
              <a:rPr lang="en-US" dirty="0"/>
              <a:t>Photo caption</a:t>
            </a:r>
          </a:p>
        </p:txBody>
      </p:sp>
      <p:sp>
        <p:nvSpPr>
          <p:cNvPr id="9" name="Slide Number Placeholder 5">
            <a:extLst>
              <a:ext uri="{FF2B5EF4-FFF2-40B4-BE49-F238E27FC236}">
                <a16:creationId xmlns:a16="http://schemas.microsoft.com/office/drawing/2014/main" id="{E56C0121-3A5A-674D-97A3-77547EA4537E}"/>
              </a:ext>
            </a:extLst>
          </p:cNvPr>
          <p:cNvSpPr>
            <a:spLocks noGrp="1"/>
          </p:cNvSpPr>
          <p:nvPr>
            <p:ph type="sldNum" sz="quarter" idx="4"/>
          </p:nvPr>
        </p:nvSpPr>
        <p:spPr>
          <a:xfrm>
            <a:off x="11523213" y="6430154"/>
            <a:ext cx="416726" cy="253916"/>
          </a:xfrm>
          <a:prstGeom prst="rect">
            <a:avLst/>
          </a:prstGeom>
          <a:ln>
            <a:noFill/>
          </a:ln>
        </p:spPr>
        <p:txBody>
          <a:bodyPr vert="horz" lIns="91440" tIns="45720" rIns="91440" bIns="45720" rtlCol="0" anchor="ctr"/>
          <a:lstStyle>
            <a:lvl1pPr algn="ctr">
              <a:defRPr sz="1050" b="1" i="0">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3613DB57-267B-4D41-B6E3-8C71E0333D04}" type="slidenum">
              <a:rPr kumimoji="0" lang="en-US" sz="105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FFC06B00-82C6-0546-B99F-1FA34EB4B933}"/>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3750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0F7BB6"/>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97B09A7-3D95-6C46-BBFB-3925636E7FE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D0D6B299-AA57-764E-9F8E-F13047CAD92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AED22238-38D6-F74A-BE34-CA9D987C46EA}"/>
              </a:ext>
            </a:extLst>
          </p:cNvPr>
          <p:cNvSpPr/>
          <p:nvPr userDrawn="1"/>
        </p:nvSpPr>
        <p:spPr>
          <a:xfrm>
            <a:off x="0" y="0"/>
            <a:ext cx="12192000" cy="837210"/>
          </a:xfrm>
          <a:prstGeom prst="rect">
            <a:avLst/>
          </a:prstGeom>
          <a:solidFill>
            <a:srgbClr val="0F7B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69842C9B-3E5C-AD4D-A6E8-87EF49029035}"/>
              </a:ext>
            </a:extLst>
          </p:cNvPr>
          <p:cNvPicPr>
            <a:picLocks noChangeAspect="1"/>
          </p:cNvPicPr>
          <p:nvPr userDrawn="1"/>
        </p:nvPicPr>
        <p:blipFill>
          <a:blip r:embed="rId3"/>
          <a:stretch>
            <a:fillRect/>
          </a:stretch>
        </p:blipFill>
        <p:spPr>
          <a:xfrm>
            <a:off x="10417019" y="264976"/>
            <a:ext cx="1522920" cy="320240"/>
          </a:xfrm>
          <a:prstGeom prst="rect">
            <a:avLst/>
          </a:prstGeom>
        </p:spPr>
      </p:pic>
      <p:sp>
        <p:nvSpPr>
          <p:cNvPr id="20" name="Title 8">
            <a:extLst>
              <a:ext uri="{FF2B5EF4-FFF2-40B4-BE49-F238E27FC236}">
                <a16:creationId xmlns:a16="http://schemas.microsoft.com/office/drawing/2014/main" id="{A303FB29-34F8-5B40-A6A6-709121FE6224}"/>
              </a:ext>
            </a:extLst>
          </p:cNvPr>
          <p:cNvSpPr>
            <a:spLocks noGrp="1"/>
          </p:cNvSpPr>
          <p:nvPr>
            <p:ph type="title" hasCustomPrompt="1"/>
          </p:nvPr>
        </p:nvSpPr>
        <p:spPr>
          <a:xfrm>
            <a:off x="445174" y="-27384"/>
            <a:ext cx="8008254" cy="999998"/>
          </a:xfrm>
          <a:prstGeom prst="rect">
            <a:avLst/>
          </a:prstGeom>
        </p:spPr>
        <p:txBody>
          <a:bodyPr anchor="ctr"/>
          <a:lstStyle>
            <a:lvl1pPr>
              <a:defRPr sz="3500" b="0" i="0">
                <a:solidFill>
                  <a:schemeClr val="bg1"/>
                </a:solidFill>
                <a:latin typeface="Arial" panose="020B0604020202020204" pitchFamily="34" charset="0"/>
                <a:ea typeface="P22 Mackinac Pro Medium" panose="02000000000000000000" pitchFamily="2" charset="77"/>
              </a:defRPr>
            </a:lvl1pPr>
          </a:lstStyle>
          <a:p>
            <a:r>
              <a:rPr lang="en-GB" dirty="0"/>
              <a:t>Title Goes Here</a:t>
            </a:r>
            <a:endParaRPr lang="en-US" dirty="0"/>
          </a:p>
        </p:txBody>
      </p:sp>
      <p:sp>
        <p:nvSpPr>
          <p:cNvPr id="21" name="Text Placeholder 9">
            <a:extLst>
              <a:ext uri="{FF2B5EF4-FFF2-40B4-BE49-F238E27FC236}">
                <a16:creationId xmlns:a16="http://schemas.microsoft.com/office/drawing/2014/main" id="{963099A9-DEAA-8B44-84BC-D3BE401FB3F8}"/>
              </a:ext>
            </a:extLst>
          </p:cNvPr>
          <p:cNvSpPr>
            <a:spLocks noGrp="1"/>
          </p:cNvSpPr>
          <p:nvPr>
            <p:ph type="body" sz="quarter" idx="10"/>
          </p:nvPr>
        </p:nvSpPr>
        <p:spPr>
          <a:xfrm>
            <a:off x="444500" y="2779268"/>
            <a:ext cx="9664700" cy="2567432"/>
          </a:xfrm>
          <a:prstGeom prst="rect">
            <a:avLst/>
          </a:prstGeom>
        </p:spPr>
        <p:txBody>
          <a:bodyPr/>
          <a:lstStyle>
            <a:lvl1pPr>
              <a:defRPr sz="1600" b="0" i="0">
                <a:latin typeface="Arial" panose="020B0604020202020204" pitchFamily="34" charset="0"/>
                <a:cs typeface="Arial" panose="020B0604020202020204" pitchFamily="34" charset="0"/>
              </a:defRPr>
            </a:lvl1pPr>
            <a:lvl2pPr>
              <a:defRPr sz="1600" b="0" i="0">
                <a:latin typeface="Arial" panose="020B0604020202020204" pitchFamily="34" charset="0"/>
                <a:cs typeface="Arial" panose="020B0604020202020204" pitchFamily="34" charset="0"/>
              </a:defRPr>
            </a:lvl2pPr>
            <a:lvl3pPr>
              <a:defRPr sz="1600" b="0" i="0">
                <a:latin typeface="Arial" panose="020B0604020202020204" pitchFamily="34" charset="0"/>
                <a:cs typeface="Arial" panose="020B0604020202020204" pitchFamily="34" charset="0"/>
              </a:defRPr>
            </a:lvl3pPr>
            <a:lvl4pPr>
              <a:defRPr sz="1600" b="0" i="0">
                <a:latin typeface="Arial" panose="020B0604020202020204" pitchFamily="34" charset="0"/>
                <a:cs typeface="Arial" panose="020B0604020202020204" pitchFamily="34" charset="0"/>
              </a:defRPr>
            </a:lvl4pPr>
            <a:lvl5pPr>
              <a:defRPr sz="1600" b="0" i="0">
                <a:latin typeface="Arial" panose="020B0604020202020204" pitchFamily="34" charset="0"/>
                <a:cs typeface="Arial" panose="020B0604020202020204" pitchFamily="34" charset="0"/>
              </a:defRPr>
            </a:lvl5pPr>
          </a:lstStyle>
          <a:p>
            <a:pPr lvl="0"/>
            <a:r>
              <a:rPr lang="en-GB" dirty="0"/>
              <a:t>Click to edit Master text styles</a:t>
            </a:r>
          </a:p>
          <a:p>
            <a:pPr lvl="0"/>
            <a:r>
              <a:rPr lang="en-GB" dirty="0"/>
              <a:t>Master body text is 16px</a:t>
            </a:r>
          </a:p>
        </p:txBody>
      </p:sp>
      <p:sp>
        <p:nvSpPr>
          <p:cNvPr id="22" name="Text Placeholder 15">
            <a:extLst>
              <a:ext uri="{FF2B5EF4-FFF2-40B4-BE49-F238E27FC236}">
                <a16:creationId xmlns:a16="http://schemas.microsoft.com/office/drawing/2014/main" id="{4C3B76CC-BDEA-7045-8ED8-66FA9A99CF3E}"/>
              </a:ext>
            </a:extLst>
          </p:cNvPr>
          <p:cNvSpPr>
            <a:spLocks noGrp="1"/>
          </p:cNvSpPr>
          <p:nvPr>
            <p:ph type="body" sz="quarter" idx="11" hasCustomPrompt="1"/>
          </p:nvPr>
        </p:nvSpPr>
        <p:spPr>
          <a:xfrm>
            <a:off x="444500" y="1511300"/>
            <a:ext cx="9664700" cy="927100"/>
          </a:xfrm>
          <a:prstGeom prst="rect">
            <a:avLst/>
          </a:prstGeom>
        </p:spPr>
        <p:txBody>
          <a:bodyPr/>
          <a:lstStyle>
            <a:lvl1pPr marL="0" indent="0">
              <a:buNone/>
              <a:defRPr sz="1900" b="1" i="0">
                <a:solidFill>
                  <a:srgbClr val="0F7BB6"/>
                </a:solidFill>
                <a:latin typeface="Arial" panose="020B0604020202020204" pitchFamily="34" charset="0"/>
                <a:cs typeface="Arial" panose="020B0604020202020204" pitchFamily="34" charset="0"/>
              </a:defRPr>
            </a:lvl1pPr>
          </a:lstStyle>
          <a:p>
            <a:pPr lvl="0"/>
            <a:r>
              <a:rPr lang="en-US" dirty="0"/>
              <a:t>Slide subhead is 19px</a:t>
            </a:r>
          </a:p>
        </p:txBody>
      </p:sp>
      <p:sp>
        <p:nvSpPr>
          <p:cNvPr id="30" name="Slide Number Placeholder 5">
            <a:extLst>
              <a:ext uri="{FF2B5EF4-FFF2-40B4-BE49-F238E27FC236}">
                <a16:creationId xmlns:a16="http://schemas.microsoft.com/office/drawing/2014/main" id="{699B6854-157C-C24B-934A-293DF160548B}"/>
              </a:ext>
            </a:extLst>
          </p:cNvPr>
          <p:cNvSpPr>
            <a:spLocks noGrp="1"/>
          </p:cNvSpPr>
          <p:nvPr>
            <p:ph type="sldNum" sz="quarter" idx="4"/>
          </p:nvPr>
        </p:nvSpPr>
        <p:spPr>
          <a:xfrm>
            <a:off x="11871962" y="6603123"/>
            <a:ext cx="416726" cy="253916"/>
          </a:xfrm>
          <a:prstGeom prst="rect">
            <a:avLst/>
          </a:prstGeom>
          <a:ln>
            <a:noFill/>
          </a:ln>
        </p:spPr>
        <p:txBody>
          <a:bodyPr vert="horz" lIns="91440" tIns="45720" rIns="91440" bIns="45720" rtlCol="0" anchor="ctr"/>
          <a:lstStyle>
            <a:lvl1pPr algn="ctr">
              <a:defRPr sz="1050" b="0" i="0">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3613DB57-267B-4D41-B6E3-8C71E0333D04}" type="slidenum">
              <a:rPr kumimoji="0" lang="en-US" sz="105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DBD76FED-5FD8-CB49-8C9C-610907918CC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873863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017881-50A9-DA4A-86EA-639179726BA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4">
            <a:extLst>
              <a:ext uri="{FF2B5EF4-FFF2-40B4-BE49-F238E27FC236}">
                <a16:creationId xmlns:a16="http://schemas.microsoft.com/office/drawing/2014/main" id="{80744474-7863-0645-A7DD-FB360D88E562}"/>
              </a:ext>
            </a:extLst>
          </p:cNvPr>
          <p:cNvSpPr>
            <a:spLocks noGrp="1"/>
          </p:cNvSpPr>
          <p:nvPr>
            <p:ph type="body" sz="quarter" idx="10" hasCustomPrompt="1"/>
          </p:nvPr>
        </p:nvSpPr>
        <p:spPr>
          <a:xfrm>
            <a:off x="187056" y="2639980"/>
            <a:ext cx="5077153" cy="632462"/>
          </a:xfrm>
          <a:prstGeom prst="rect">
            <a:avLst/>
          </a:prstGeom>
        </p:spPr>
        <p:txBody>
          <a:bodyPr/>
          <a:lstStyle>
            <a:lvl1pPr marL="0" indent="0">
              <a:buNone/>
              <a:defRPr sz="4400" b="0" i="0">
                <a:solidFill>
                  <a:schemeClr val="bg1"/>
                </a:solidFill>
                <a:latin typeface="Arial" panose="020B0604020202020204" pitchFamily="34" charset="0"/>
                <a:ea typeface="P22 Mackinac Pro Medium" panose="02000000000000000000" pitchFamily="2" charset="77"/>
                <a:cs typeface="Arial Narrow" panose="020B0604020202020204" pitchFamily="34" charset="0"/>
              </a:defRPr>
            </a:lvl1pPr>
          </a:lstStyle>
          <a:p>
            <a:pPr lvl="0"/>
            <a:r>
              <a:rPr lang="en-US" dirty="0"/>
              <a:t>Thank You.</a:t>
            </a:r>
          </a:p>
        </p:txBody>
      </p:sp>
      <p:pic>
        <p:nvPicPr>
          <p:cNvPr id="6" name="Picture 5">
            <a:extLst>
              <a:ext uri="{FF2B5EF4-FFF2-40B4-BE49-F238E27FC236}">
                <a16:creationId xmlns:a16="http://schemas.microsoft.com/office/drawing/2014/main" id="{82E172ED-8C5F-D444-867D-F33EFF92B52A}"/>
              </a:ext>
            </a:extLst>
          </p:cNvPr>
          <p:cNvPicPr>
            <a:picLocks noChangeAspect="1"/>
          </p:cNvPicPr>
          <p:nvPr userDrawn="1"/>
        </p:nvPicPr>
        <p:blipFill>
          <a:blip r:embed="rId3"/>
          <a:stretch>
            <a:fillRect/>
          </a:stretch>
        </p:blipFill>
        <p:spPr>
          <a:xfrm>
            <a:off x="10417019" y="264976"/>
            <a:ext cx="1522920" cy="320240"/>
          </a:xfrm>
          <a:prstGeom prst="rect">
            <a:avLst/>
          </a:prstGeom>
        </p:spPr>
      </p:pic>
    </p:spTree>
    <p:extLst>
      <p:ext uri="{BB962C8B-B14F-4D97-AF65-F5344CB8AC3E}">
        <p14:creationId xmlns:p14="http://schemas.microsoft.com/office/powerpoint/2010/main" val="22648705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Rectangle 7"/>
          <p:cNvSpPr>
            <a:spLocks noGrp="1" noChangeArrowheads="1"/>
          </p:cNvSpPr>
          <p:nvPr>
            <p:ph type="sldNum" sz="quarter"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6DC66A5-CCB7-AF42-9571-5573ADC8C1BF}" type="slidenum">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itle 1">
            <a:extLst>
              <a:ext uri="{FF2B5EF4-FFF2-40B4-BE49-F238E27FC236}">
                <a16:creationId xmlns:a16="http://schemas.microsoft.com/office/drawing/2014/main" id="{07899705-D02D-2C47-B2FC-E5D909FCBF7C}"/>
              </a:ext>
            </a:extLst>
          </p:cNvPr>
          <p:cNvSpPr>
            <a:spLocks noGrp="1"/>
          </p:cNvSpPr>
          <p:nvPr>
            <p:ph type="title"/>
          </p:nvPr>
        </p:nvSpPr>
        <p:spPr>
          <a:xfrm>
            <a:off x="912286" y="225426"/>
            <a:ext cx="10358967" cy="913092"/>
          </a:xfrm>
        </p:spPr>
        <p:txBody>
          <a:bodyPr/>
          <a:lstStyle/>
          <a:p>
            <a:r>
              <a:rPr lang="en-US" dirty="0"/>
              <a:t>Click to edit Master title style</a:t>
            </a:r>
          </a:p>
        </p:txBody>
      </p:sp>
    </p:spTree>
    <p:extLst>
      <p:ext uri="{BB962C8B-B14F-4D97-AF65-F5344CB8AC3E}">
        <p14:creationId xmlns:p14="http://schemas.microsoft.com/office/powerpoint/2010/main" val="23306439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702D0-8A52-384F-99AD-99DBAC009A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B7AB8C-8685-4341-8CC2-4622A35C09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DDCC0C-78BF-0641-8992-E6DFABA6CA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C82089-57E0-0F4E-9BBD-1B319937D356}" type="datetimeFigureOut">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5/15/26</a:t>
            </a:fld>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20575DD-AEEB-6F4A-8CFF-C0D31C6A490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677D2BA-6E6E-2A4D-A471-2E0DE36476D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679F4A-FBFC-6348-ADF5-82260C761540}" type="slidenum">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 name="Google Shape;95;p5">
            <a:extLst>
              <a:ext uri="{FF2B5EF4-FFF2-40B4-BE49-F238E27FC236}">
                <a16:creationId xmlns:a16="http://schemas.microsoft.com/office/drawing/2014/main" id="{7527D8CC-2DEF-0E4B-8EBA-43F606EE93E2}"/>
              </a:ext>
            </a:extLst>
          </p:cNvPr>
          <p:cNvSpPr/>
          <p:nvPr userDrawn="1"/>
        </p:nvSpPr>
        <p:spPr>
          <a:xfrm>
            <a:off x="0" y="0"/>
            <a:ext cx="763600" cy="763600"/>
          </a:xfrm>
          <a:prstGeom prst="rect">
            <a:avLst/>
          </a:pr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8" name="Google Shape;96;p5">
            <a:extLst>
              <a:ext uri="{FF2B5EF4-FFF2-40B4-BE49-F238E27FC236}">
                <a16:creationId xmlns:a16="http://schemas.microsoft.com/office/drawing/2014/main" id="{6910AC83-41DF-0D48-A6C7-8164AF1A127D}"/>
              </a:ext>
            </a:extLst>
          </p:cNvPr>
          <p:cNvGrpSpPr/>
          <p:nvPr userDrawn="1"/>
        </p:nvGrpSpPr>
        <p:grpSpPr>
          <a:xfrm>
            <a:off x="9879193" y="472960"/>
            <a:ext cx="1768331" cy="1785945"/>
            <a:chOff x="-1042825" y="1873925"/>
            <a:chExt cx="948675" cy="958125"/>
          </a:xfrm>
        </p:grpSpPr>
        <p:sp>
          <p:nvSpPr>
            <p:cNvPr id="9" name="Google Shape;97;p5">
              <a:extLst>
                <a:ext uri="{FF2B5EF4-FFF2-40B4-BE49-F238E27FC236}">
                  <a16:creationId xmlns:a16="http://schemas.microsoft.com/office/drawing/2014/main" id="{37549174-B3FC-F547-927D-633A02C2B9AC}"/>
                </a:ext>
              </a:extLst>
            </p:cNvPr>
            <p:cNvSpPr/>
            <p:nvPr/>
          </p:nvSpPr>
          <p:spPr>
            <a:xfrm>
              <a:off x="-1042825" y="1873925"/>
              <a:ext cx="125400" cy="12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Google Shape;98;p5">
              <a:extLst>
                <a:ext uri="{FF2B5EF4-FFF2-40B4-BE49-F238E27FC236}">
                  <a16:creationId xmlns:a16="http://schemas.microsoft.com/office/drawing/2014/main" id="{22193251-AD9B-C248-B651-79A303915F47}"/>
                </a:ext>
              </a:extLst>
            </p:cNvPr>
            <p:cNvSpPr/>
            <p:nvPr/>
          </p:nvSpPr>
          <p:spPr>
            <a:xfrm>
              <a:off x="-768400" y="1873925"/>
              <a:ext cx="125400" cy="12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 name="Google Shape;99;p5">
              <a:extLst>
                <a:ext uri="{FF2B5EF4-FFF2-40B4-BE49-F238E27FC236}">
                  <a16:creationId xmlns:a16="http://schemas.microsoft.com/office/drawing/2014/main" id="{E8B8A786-FF87-834F-A038-26A3F81860D4}"/>
                </a:ext>
              </a:extLst>
            </p:cNvPr>
            <p:cNvSpPr/>
            <p:nvPr/>
          </p:nvSpPr>
          <p:spPr>
            <a:xfrm>
              <a:off x="-493975" y="1873925"/>
              <a:ext cx="125400" cy="12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 name="Google Shape;100;p5">
              <a:extLst>
                <a:ext uri="{FF2B5EF4-FFF2-40B4-BE49-F238E27FC236}">
                  <a16:creationId xmlns:a16="http://schemas.microsoft.com/office/drawing/2014/main" id="{02DD040D-8000-D14C-AFDA-799F64A0C591}"/>
                </a:ext>
              </a:extLst>
            </p:cNvPr>
            <p:cNvSpPr/>
            <p:nvPr/>
          </p:nvSpPr>
          <p:spPr>
            <a:xfrm>
              <a:off x="-219550" y="1873925"/>
              <a:ext cx="125400" cy="12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Google Shape;101;p5">
              <a:extLst>
                <a:ext uri="{FF2B5EF4-FFF2-40B4-BE49-F238E27FC236}">
                  <a16:creationId xmlns:a16="http://schemas.microsoft.com/office/drawing/2014/main" id="{BDDD070D-8C09-5F4C-B9D3-B5DF27FB6E53}"/>
                </a:ext>
              </a:extLst>
            </p:cNvPr>
            <p:cNvSpPr/>
            <p:nvPr/>
          </p:nvSpPr>
          <p:spPr>
            <a:xfrm>
              <a:off x="-1042825" y="2151500"/>
              <a:ext cx="125400" cy="12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Google Shape;102;p5">
              <a:extLst>
                <a:ext uri="{FF2B5EF4-FFF2-40B4-BE49-F238E27FC236}">
                  <a16:creationId xmlns:a16="http://schemas.microsoft.com/office/drawing/2014/main" id="{0A5427FC-9195-FC4E-BD2E-0C377DA35A29}"/>
                </a:ext>
              </a:extLst>
            </p:cNvPr>
            <p:cNvSpPr/>
            <p:nvPr/>
          </p:nvSpPr>
          <p:spPr>
            <a:xfrm>
              <a:off x="-1042825" y="2429075"/>
              <a:ext cx="125400" cy="12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Google Shape;103;p5">
              <a:extLst>
                <a:ext uri="{FF2B5EF4-FFF2-40B4-BE49-F238E27FC236}">
                  <a16:creationId xmlns:a16="http://schemas.microsoft.com/office/drawing/2014/main" id="{7306EFBA-3A67-4641-AAE3-1FEF13FA1E03}"/>
                </a:ext>
              </a:extLst>
            </p:cNvPr>
            <p:cNvSpPr/>
            <p:nvPr/>
          </p:nvSpPr>
          <p:spPr>
            <a:xfrm>
              <a:off x="-1042825" y="2706650"/>
              <a:ext cx="125400" cy="12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Google Shape;104;p5">
              <a:extLst>
                <a:ext uri="{FF2B5EF4-FFF2-40B4-BE49-F238E27FC236}">
                  <a16:creationId xmlns:a16="http://schemas.microsoft.com/office/drawing/2014/main" id="{8D5A219D-E685-A64D-B378-69DA3BCA015B}"/>
                </a:ext>
              </a:extLst>
            </p:cNvPr>
            <p:cNvSpPr/>
            <p:nvPr/>
          </p:nvSpPr>
          <p:spPr>
            <a:xfrm>
              <a:off x="-768400" y="2151500"/>
              <a:ext cx="125400" cy="12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Google Shape;105;p5">
              <a:extLst>
                <a:ext uri="{FF2B5EF4-FFF2-40B4-BE49-F238E27FC236}">
                  <a16:creationId xmlns:a16="http://schemas.microsoft.com/office/drawing/2014/main" id="{4E64D45F-00CC-B745-ABFC-02D7EF6142ED}"/>
                </a:ext>
              </a:extLst>
            </p:cNvPr>
            <p:cNvSpPr/>
            <p:nvPr/>
          </p:nvSpPr>
          <p:spPr>
            <a:xfrm>
              <a:off x="-493975" y="2151500"/>
              <a:ext cx="125400" cy="12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Google Shape;106;p5">
              <a:extLst>
                <a:ext uri="{FF2B5EF4-FFF2-40B4-BE49-F238E27FC236}">
                  <a16:creationId xmlns:a16="http://schemas.microsoft.com/office/drawing/2014/main" id="{057582B5-13D4-CC49-A231-7C387488FCCF}"/>
                </a:ext>
              </a:extLst>
            </p:cNvPr>
            <p:cNvSpPr/>
            <p:nvPr/>
          </p:nvSpPr>
          <p:spPr>
            <a:xfrm>
              <a:off x="-219550" y="2151500"/>
              <a:ext cx="125400" cy="12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Google Shape;107;p5">
              <a:extLst>
                <a:ext uri="{FF2B5EF4-FFF2-40B4-BE49-F238E27FC236}">
                  <a16:creationId xmlns:a16="http://schemas.microsoft.com/office/drawing/2014/main" id="{997EDDB7-FBFA-914E-839A-F43F4B367DA6}"/>
                </a:ext>
              </a:extLst>
            </p:cNvPr>
            <p:cNvSpPr/>
            <p:nvPr/>
          </p:nvSpPr>
          <p:spPr>
            <a:xfrm>
              <a:off x="-768400" y="2429075"/>
              <a:ext cx="125400" cy="12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Google Shape;108;p5">
              <a:extLst>
                <a:ext uri="{FF2B5EF4-FFF2-40B4-BE49-F238E27FC236}">
                  <a16:creationId xmlns:a16="http://schemas.microsoft.com/office/drawing/2014/main" id="{251366DF-11DE-7243-8C67-A16A1BFCB7CC}"/>
                </a:ext>
              </a:extLst>
            </p:cNvPr>
            <p:cNvSpPr/>
            <p:nvPr/>
          </p:nvSpPr>
          <p:spPr>
            <a:xfrm>
              <a:off x="-493975" y="2429075"/>
              <a:ext cx="125400" cy="12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Google Shape;109;p5">
              <a:extLst>
                <a:ext uri="{FF2B5EF4-FFF2-40B4-BE49-F238E27FC236}">
                  <a16:creationId xmlns:a16="http://schemas.microsoft.com/office/drawing/2014/main" id="{071F42B4-4225-F247-AF47-C41DD1EC3ED9}"/>
                </a:ext>
              </a:extLst>
            </p:cNvPr>
            <p:cNvSpPr/>
            <p:nvPr/>
          </p:nvSpPr>
          <p:spPr>
            <a:xfrm>
              <a:off x="-219550" y="2429075"/>
              <a:ext cx="125400" cy="12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 name="Google Shape;110;p5">
              <a:extLst>
                <a:ext uri="{FF2B5EF4-FFF2-40B4-BE49-F238E27FC236}">
                  <a16:creationId xmlns:a16="http://schemas.microsoft.com/office/drawing/2014/main" id="{939FD20B-891E-254A-8593-9DE3A12E4052}"/>
                </a:ext>
              </a:extLst>
            </p:cNvPr>
            <p:cNvSpPr/>
            <p:nvPr/>
          </p:nvSpPr>
          <p:spPr>
            <a:xfrm>
              <a:off x="-768400" y="2706650"/>
              <a:ext cx="125400" cy="12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Google Shape;111;p5">
              <a:extLst>
                <a:ext uri="{FF2B5EF4-FFF2-40B4-BE49-F238E27FC236}">
                  <a16:creationId xmlns:a16="http://schemas.microsoft.com/office/drawing/2014/main" id="{A0270F08-7E13-3741-A1B3-39CFAEA09A13}"/>
                </a:ext>
              </a:extLst>
            </p:cNvPr>
            <p:cNvSpPr/>
            <p:nvPr/>
          </p:nvSpPr>
          <p:spPr>
            <a:xfrm>
              <a:off x="-493975" y="2706650"/>
              <a:ext cx="125400" cy="12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Google Shape;112;p5">
              <a:extLst>
                <a:ext uri="{FF2B5EF4-FFF2-40B4-BE49-F238E27FC236}">
                  <a16:creationId xmlns:a16="http://schemas.microsoft.com/office/drawing/2014/main" id="{A70B8893-7934-6A45-9358-A38331062B1E}"/>
                </a:ext>
              </a:extLst>
            </p:cNvPr>
            <p:cNvSpPr/>
            <p:nvPr/>
          </p:nvSpPr>
          <p:spPr>
            <a:xfrm>
              <a:off x="-219550" y="2706650"/>
              <a:ext cx="125400" cy="1254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5" name="Google Shape;113;p5">
            <a:extLst>
              <a:ext uri="{FF2B5EF4-FFF2-40B4-BE49-F238E27FC236}">
                <a16:creationId xmlns:a16="http://schemas.microsoft.com/office/drawing/2014/main" id="{0AEEA36C-268F-4A4C-8358-A475B625946C}"/>
              </a:ext>
            </a:extLst>
          </p:cNvPr>
          <p:cNvSpPr/>
          <p:nvPr userDrawn="1"/>
        </p:nvSpPr>
        <p:spPr>
          <a:xfrm>
            <a:off x="0" y="6141200"/>
            <a:ext cx="716800" cy="7168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 name="Google Shape;114;p5">
            <a:extLst>
              <a:ext uri="{FF2B5EF4-FFF2-40B4-BE49-F238E27FC236}">
                <a16:creationId xmlns:a16="http://schemas.microsoft.com/office/drawing/2014/main" id="{E179F2F8-84A2-824B-9AE6-BCDAEF7610AA}"/>
              </a:ext>
            </a:extLst>
          </p:cNvPr>
          <p:cNvSpPr/>
          <p:nvPr userDrawn="1"/>
        </p:nvSpPr>
        <p:spPr>
          <a:xfrm>
            <a:off x="0" y="5424400"/>
            <a:ext cx="716800" cy="7168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 name="Google Shape;115;p5">
            <a:extLst>
              <a:ext uri="{FF2B5EF4-FFF2-40B4-BE49-F238E27FC236}">
                <a16:creationId xmlns:a16="http://schemas.microsoft.com/office/drawing/2014/main" id="{A574224E-E84A-DA41-8069-4D3367FD0BB0}"/>
              </a:ext>
            </a:extLst>
          </p:cNvPr>
          <p:cNvSpPr/>
          <p:nvPr userDrawn="1"/>
        </p:nvSpPr>
        <p:spPr>
          <a:xfrm>
            <a:off x="716800" y="6141200"/>
            <a:ext cx="716800" cy="7168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 name="Google Shape;116;p5">
            <a:extLst>
              <a:ext uri="{FF2B5EF4-FFF2-40B4-BE49-F238E27FC236}">
                <a16:creationId xmlns:a16="http://schemas.microsoft.com/office/drawing/2014/main" id="{C07683AA-1F75-B140-A480-501192A95867}"/>
              </a:ext>
            </a:extLst>
          </p:cNvPr>
          <p:cNvSpPr/>
          <p:nvPr userDrawn="1"/>
        </p:nvSpPr>
        <p:spPr>
          <a:xfrm>
            <a:off x="716800" y="5020000"/>
            <a:ext cx="404400" cy="4044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011268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grpSp>
        <p:nvGrpSpPr>
          <p:cNvPr id="3" name="Group 2">
            <a:extLst>
              <a:ext uri="{FF2B5EF4-FFF2-40B4-BE49-F238E27FC236}">
                <a16:creationId xmlns:a16="http://schemas.microsoft.com/office/drawing/2014/main" id="{FA94279E-A4E0-05A8-DB69-06A911F04B4C}"/>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3285D306-E62D-5B0A-7A28-3B5DA1799D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B2846AA8-3D86-1DEB-7AD3-8991371D1276}"/>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mn-cs"/>
                </a:rPr>
                <a:t>Slide credit: </a:t>
              </a:r>
              <a:r>
                <a:rPr kumimoji="0" lang="en-US" altLang="en-US" sz="1200" b="0" i="0" u="none" strike="noStrike" kern="1200" cap="none" spc="0" normalizeH="0" baseline="0" noProof="0" dirty="0">
                  <a:ln>
                    <a:noFill/>
                  </a:ln>
                  <a:solidFill>
                    <a:srgbClr val="E7E6E6"/>
                  </a:solidFill>
                  <a:effectLst/>
                  <a:uLnTx/>
                  <a:uFillTx/>
                  <a:latin typeface="Calibri" panose="020F0502020204030204" pitchFamily="34" charset="0"/>
                  <a:ea typeface="+mn-ea"/>
                  <a:cs typeface="+mn-cs"/>
                  <a:hlinkClick r:id="rId3"/>
                </a:rPr>
                <a:t>clinicaloptions.com</a:t>
              </a:r>
              <a:endParaRPr kumimoji="0" lang="en-US" altLang="en-US" sz="1200" b="0" i="0" u="none" strike="noStrike" kern="1200" cap="none" spc="0" normalizeH="0" baseline="0" noProof="0" dirty="0">
                <a:ln>
                  <a:noFill/>
                </a:ln>
                <a:solidFill>
                  <a:srgbClr val="E7E6E6"/>
                </a:solidFill>
                <a:effectLst/>
                <a:uLnTx/>
                <a:uFillTx/>
                <a:latin typeface="Calibri" panose="020F0502020204030204" pitchFamily="34" charset="0"/>
                <a:ea typeface="+mn-ea"/>
                <a:cs typeface="+mn-cs"/>
              </a:endParaRPr>
            </a:p>
          </p:txBody>
        </p:sp>
      </p:grpSp>
    </p:spTree>
    <p:extLst>
      <p:ext uri="{BB962C8B-B14F-4D97-AF65-F5344CB8AC3E}">
        <p14:creationId xmlns:p14="http://schemas.microsoft.com/office/powerpoint/2010/main" val="39147016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75AED-5CBE-BFBD-7BD3-81EB5A0FC1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BA7F81-7984-BA91-0D31-0012F93819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0DD0E6-3410-20DF-13A5-6F86FD690251}"/>
              </a:ext>
            </a:extLst>
          </p:cNvPr>
          <p:cNvSpPr>
            <a:spLocks noGrp="1"/>
          </p:cNvSpPr>
          <p:nvPr>
            <p:ph type="dt" sz="half" idx="10"/>
          </p:nvPr>
        </p:nvSpPr>
        <p:spPr/>
        <p:txBody>
          <a:bodyPr/>
          <a:lstStyle/>
          <a:p>
            <a:fld id="{8EB39B1B-8BC5-42AC-864C-02F02987532D}" type="datetimeFigureOut">
              <a:rPr lang="en-US" smtClean="0"/>
              <a:t>5/15/26</a:t>
            </a:fld>
            <a:endParaRPr lang="en-US"/>
          </a:p>
        </p:txBody>
      </p:sp>
      <p:sp>
        <p:nvSpPr>
          <p:cNvPr id="5" name="Footer Placeholder 4">
            <a:extLst>
              <a:ext uri="{FF2B5EF4-FFF2-40B4-BE49-F238E27FC236}">
                <a16:creationId xmlns:a16="http://schemas.microsoft.com/office/drawing/2014/main" id="{FFAADC2B-4DD2-13EA-D42A-0CF316BB2C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B5D59-9DC6-0346-45FC-91C165B9B3BC}"/>
              </a:ext>
            </a:extLst>
          </p:cNvPr>
          <p:cNvSpPr>
            <a:spLocks noGrp="1"/>
          </p:cNvSpPr>
          <p:nvPr>
            <p:ph type="sldNum" sz="quarter" idx="12"/>
          </p:nvPr>
        </p:nvSpPr>
        <p:spPr/>
        <p:txBody>
          <a:bodyPr/>
          <a:lstStyle/>
          <a:p>
            <a:fld id="{93D5D68B-EDB9-485C-90B9-26EC669CB3A1}" type="slidenum">
              <a:rPr lang="en-US" smtClean="0"/>
              <a:t>‹#›</a:t>
            </a:fld>
            <a:endParaRPr lang="en-US"/>
          </a:p>
        </p:txBody>
      </p:sp>
    </p:spTree>
    <p:extLst>
      <p:ext uri="{BB962C8B-B14F-4D97-AF65-F5344CB8AC3E}">
        <p14:creationId xmlns:p14="http://schemas.microsoft.com/office/powerpoint/2010/main" val="6667548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F27A8-1E16-9533-ADC6-C849FA3F28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35BC64-8C2F-A12E-0BF8-DE8B0D0E51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03C92-367D-BFA4-6D79-CC34711E57DE}"/>
              </a:ext>
            </a:extLst>
          </p:cNvPr>
          <p:cNvSpPr>
            <a:spLocks noGrp="1"/>
          </p:cNvSpPr>
          <p:nvPr>
            <p:ph type="dt" sz="half" idx="10"/>
          </p:nvPr>
        </p:nvSpPr>
        <p:spPr/>
        <p:txBody>
          <a:bodyPr/>
          <a:lstStyle/>
          <a:p>
            <a:fld id="{8EB39B1B-8BC5-42AC-864C-02F02987532D}" type="datetimeFigureOut">
              <a:rPr lang="en-US" smtClean="0"/>
              <a:t>5/15/26</a:t>
            </a:fld>
            <a:endParaRPr lang="en-US"/>
          </a:p>
        </p:txBody>
      </p:sp>
      <p:sp>
        <p:nvSpPr>
          <p:cNvPr id="5" name="Footer Placeholder 4">
            <a:extLst>
              <a:ext uri="{FF2B5EF4-FFF2-40B4-BE49-F238E27FC236}">
                <a16:creationId xmlns:a16="http://schemas.microsoft.com/office/drawing/2014/main" id="{A41B6DF5-4DCB-3AFA-8F30-447BE142A2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3B198-B276-05C9-857C-72ED7ADD9D32}"/>
              </a:ext>
            </a:extLst>
          </p:cNvPr>
          <p:cNvSpPr>
            <a:spLocks noGrp="1"/>
          </p:cNvSpPr>
          <p:nvPr>
            <p:ph type="sldNum" sz="quarter" idx="12"/>
          </p:nvPr>
        </p:nvSpPr>
        <p:spPr/>
        <p:txBody>
          <a:bodyPr/>
          <a:lstStyle/>
          <a:p>
            <a:fld id="{93D5D68B-EDB9-485C-90B9-26EC669CB3A1}" type="slidenum">
              <a:rPr lang="en-US" smtClean="0"/>
              <a:t>‹#›</a:t>
            </a:fld>
            <a:endParaRPr lang="en-US"/>
          </a:p>
        </p:txBody>
      </p:sp>
    </p:spTree>
    <p:extLst>
      <p:ext uri="{BB962C8B-B14F-4D97-AF65-F5344CB8AC3E}">
        <p14:creationId xmlns:p14="http://schemas.microsoft.com/office/powerpoint/2010/main" val="32900875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28443-6FBA-AFEA-71ED-CC9E25A04F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E63436-6FB2-C871-FDC7-34F3EC2BC7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1D06E8-7268-4CBD-9A5A-822662ECC512}"/>
              </a:ext>
            </a:extLst>
          </p:cNvPr>
          <p:cNvSpPr>
            <a:spLocks noGrp="1"/>
          </p:cNvSpPr>
          <p:nvPr>
            <p:ph type="dt" sz="half" idx="10"/>
          </p:nvPr>
        </p:nvSpPr>
        <p:spPr/>
        <p:txBody>
          <a:bodyPr/>
          <a:lstStyle/>
          <a:p>
            <a:fld id="{8EB39B1B-8BC5-42AC-864C-02F02987532D}" type="datetimeFigureOut">
              <a:rPr lang="en-US" smtClean="0"/>
              <a:t>5/15/26</a:t>
            </a:fld>
            <a:endParaRPr lang="en-US"/>
          </a:p>
        </p:txBody>
      </p:sp>
      <p:sp>
        <p:nvSpPr>
          <p:cNvPr id="5" name="Footer Placeholder 4">
            <a:extLst>
              <a:ext uri="{FF2B5EF4-FFF2-40B4-BE49-F238E27FC236}">
                <a16:creationId xmlns:a16="http://schemas.microsoft.com/office/drawing/2014/main" id="{ABDC6F44-D5CC-9FD8-BB44-DB963C019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6AC4DE-BD1E-F1D1-2703-DC79A6EBF15F}"/>
              </a:ext>
            </a:extLst>
          </p:cNvPr>
          <p:cNvSpPr>
            <a:spLocks noGrp="1"/>
          </p:cNvSpPr>
          <p:nvPr>
            <p:ph type="sldNum" sz="quarter" idx="12"/>
          </p:nvPr>
        </p:nvSpPr>
        <p:spPr/>
        <p:txBody>
          <a:bodyPr/>
          <a:lstStyle/>
          <a:p>
            <a:fld id="{93D5D68B-EDB9-485C-90B9-26EC669CB3A1}" type="slidenum">
              <a:rPr lang="en-US" smtClean="0"/>
              <a:t>‹#›</a:t>
            </a:fld>
            <a:endParaRPr lang="en-US"/>
          </a:p>
        </p:txBody>
      </p:sp>
    </p:spTree>
    <p:extLst>
      <p:ext uri="{BB962C8B-B14F-4D97-AF65-F5344CB8AC3E}">
        <p14:creationId xmlns:p14="http://schemas.microsoft.com/office/powerpoint/2010/main" val="368738505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8E432-40C1-BDE0-F1D0-061C07CC00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7B2544-8421-E3F6-88A1-50B34E4ED7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786770-2AF4-67B4-7278-FE40EC0DB5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807468-42F4-7A84-1A52-100E64F9C8C3}"/>
              </a:ext>
            </a:extLst>
          </p:cNvPr>
          <p:cNvSpPr>
            <a:spLocks noGrp="1"/>
          </p:cNvSpPr>
          <p:nvPr>
            <p:ph type="dt" sz="half" idx="10"/>
          </p:nvPr>
        </p:nvSpPr>
        <p:spPr/>
        <p:txBody>
          <a:bodyPr/>
          <a:lstStyle/>
          <a:p>
            <a:fld id="{8EB39B1B-8BC5-42AC-864C-02F02987532D}" type="datetimeFigureOut">
              <a:rPr lang="en-US" smtClean="0"/>
              <a:t>5/15/26</a:t>
            </a:fld>
            <a:endParaRPr lang="en-US"/>
          </a:p>
        </p:txBody>
      </p:sp>
      <p:sp>
        <p:nvSpPr>
          <p:cNvPr id="6" name="Footer Placeholder 5">
            <a:extLst>
              <a:ext uri="{FF2B5EF4-FFF2-40B4-BE49-F238E27FC236}">
                <a16:creationId xmlns:a16="http://schemas.microsoft.com/office/drawing/2014/main" id="{B824D1DD-F825-64A1-EF04-4F52850059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2D5276-A2A2-ABD5-BCEC-6D13CD38A3F0}"/>
              </a:ext>
            </a:extLst>
          </p:cNvPr>
          <p:cNvSpPr>
            <a:spLocks noGrp="1"/>
          </p:cNvSpPr>
          <p:nvPr>
            <p:ph type="sldNum" sz="quarter" idx="12"/>
          </p:nvPr>
        </p:nvSpPr>
        <p:spPr/>
        <p:txBody>
          <a:bodyPr/>
          <a:lstStyle/>
          <a:p>
            <a:fld id="{93D5D68B-EDB9-485C-90B9-26EC669CB3A1}" type="slidenum">
              <a:rPr lang="en-US" smtClean="0"/>
              <a:t>‹#›</a:t>
            </a:fld>
            <a:endParaRPr lang="en-US"/>
          </a:p>
        </p:txBody>
      </p:sp>
    </p:spTree>
    <p:extLst>
      <p:ext uri="{BB962C8B-B14F-4D97-AF65-F5344CB8AC3E}">
        <p14:creationId xmlns:p14="http://schemas.microsoft.com/office/powerpoint/2010/main" val="26123065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366BC-EAC6-0AA1-9031-5B8153BA76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C91C47-6871-573F-078A-7004F1E5D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7E4481-DAC8-AB34-E1AC-F7137846C8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6A6B49-DD94-533B-77A2-A4F02FB6B1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2052D9-76D9-AA4C-8515-5E12E8FE30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151397-16B8-3133-0306-D9C8F033B149}"/>
              </a:ext>
            </a:extLst>
          </p:cNvPr>
          <p:cNvSpPr>
            <a:spLocks noGrp="1"/>
          </p:cNvSpPr>
          <p:nvPr>
            <p:ph type="dt" sz="half" idx="10"/>
          </p:nvPr>
        </p:nvSpPr>
        <p:spPr/>
        <p:txBody>
          <a:bodyPr/>
          <a:lstStyle/>
          <a:p>
            <a:fld id="{8EB39B1B-8BC5-42AC-864C-02F02987532D}" type="datetimeFigureOut">
              <a:rPr lang="en-US" smtClean="0"/>
              <a:t>5/15/26</a:t>
            </a:fld>
            <a:endParaRPr lang="en-US"/>
          </a:p>
        </p:txBody>
      </p:sp>
      <p:sp>
        <p:nvSpPr>
          <p:cNvPr id="8" name="Footer Placeholder 7">
            <a:extLst>
              <a:ext uri="{FF2B5EF4-FFF2-40B4-BE49-F238E27FC236}">
                <a16:creationId xmlns:a16="http://schemas.microsoft.com/office/drawing/2014/main" id="{E8A37F77-B82E-FDE1-C725-536F373269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23DA09-5365-E2FF-5A46-AF46851F5B54}"/>
              </a:ext>
            </a:extLst>
          </p:cNvPr>
          <p:cNvSpPr>
            <a:spLocks noGrp="1"/>
          </p:cNvSpPr>
          <p:nvPr>
            <p:ph type="sldNum" sz="quarter" idx="12"/>
          </p:nvPr>
        </p:nvSpPr>
        <p:spPr/>
        <p:txBody>
          <a:bodyPr/>
          <a:lstStyle/>
          <a:p>
            <a:fld id="{93D5D68B-EDB9-485C-90B9-26EC669CB3A1}" type="slidenum">
              <a:rPr lang="en-US" smtClean="0"/>
              <a:t>‹#›</a:t>
            </a:fld>
            <a:endParaRPr lang="en-US"/>
          </a:p>
        </p:txBody>
      </p:sp>
    </p:spTree>
    <p:extLst>
      <p:ext uri="{BB962C8B-B14F-4D97-AF65-F5344CB8AC3E}">
        <p14:creationId xmlns:p14="http://schemas.microsoft.com/office/powerpoint/2010/main" val="2725791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B7D97-D415-C726-6C86-20A9C3B06B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E701AE-9113-9CF2-F4CB-353A05CF0B24}"/>
              </a:ext>
            </a:extLst>
          </p:cNvPr>
          <p:cNvSpPr>
            <a:spLocks noGrp="1"/>
          </p:cNvSpPr>
          <p:nvPr>
            <p:ph type="dt" sz="half" idx="10"/>
          </p:nvPr>
        </p:nvSpPr>
        <p:spPr/>
        <p:txBody>
          <a:bodyPr/>
          <a:lstStyle/>
          <a:p>
            <a:fld id="{8EB39B1B-8BC5-42AC-864C-02F02987532D}" type="datetimeFigureOut">
              <a:rPr lang="en-US" smtClean="0"/>
              <a:t>5/15/26</a:t>
            </a:fld>
            <a:endParaRPr lang="en-US"/>
          </a:p>
        </p:txBody>
      </p:sp>
      <p:sp>
        <p:nvSpPr>
          <p:cNvPr id="4" name="Footer Placeholder 3">
            <a:extLst>
              <a:ext uri="{FF2B5EF4-FFF2-40B4-BE49-F238E27FC236}">
                <a16:creationId xmlns:a16="http://schemas.microsoft.com/office/drawing/2014/main" id="{3C993860-310C-F0B0-D5CE-14744557F6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D2A6F9-479B-1C23-9EC7-3E9166B4FD98}"/>
              </a:ext>
            </a:extLst>
          </p:cNvPr>
          <p:cNvSpPr>
            <a:spLocks noGrp="1"/>
          </p:cNvSpPr>
          <p:nvPr>
            <p:ph type="sldNum" sz="quarter" idx="12"/>
          </p:nvPr>
        </p:nvSpPr>
        <p:spPr/>
        <p:txBody>
          <a:bodyPr/>
          <a:lstStyle/>
          <a:p>
            <a:fld id="{93D5D68B-EDB9-485C-90B9-26EC669CB3A1}" type="slidenum">
              <a:rPr lang="en-US" smtClean="0"/>
              <a:t>‹#›</a:t>
            </a:fld>
            <a:endParaRPr lang="en-US"/>
          </a:p>
        </p:txBody>
      </p:sp>
    </p:spTree>
    <p:extLst>
      <p:ext uri="{BB962C8B-B14F-4D97-AF65-F5344CB8AC3E}">
        <p14:creationId xmlns:p14="http://schemas.microsoft.com/office/powerpoint/2010/main" val="26314338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6745C1-B003-9948-1A0A-D3EF4F54EE0E}"/>
              </a:ext>
            </a:extLst>
          </p:cNvPr>
          <p:cNvSpPr>
            <a:spLocks noGrp="1"/>
          </p:cNvSpPr>
          <p:nvPr>
            <p:ph type="dt" sz="half" idx="10"/>
          </p:nvPr>
        </p:nvSpPr>
        <p:spPr/>
        <p:txBody>
          <a:bodyPr/>
          <a:lstStyle/>
          <a:p>
            <a:fld id="{8EB39B1B-8BC5-42AC-864C-02F02987532D}" type="datetimeFigureOut">
              <a:rPr lang="en-US" smtClean="0"/>
              <a:t>5/15/26</a:t>
            </a:fld>
            <a:endParaRPr lang="en-US"/>
          </a:p>
        </p:txBody>
      </p:sp>
      <p:sp>
        <p:nvSpPr>
          <p:cNvPr id="3" name="Footer Placeholder 2">
            <a:extLst>
              <a:ext uri="{FF2B5EF4-FFF2-40B4-BE49-F238E27FC236}">
                <a16:creationId xmlns:a16="http://schemas.microsoft.com/office/drawing/2014/main" id="{2FD7A2C7-F31F-F1DE-46A3-EDBA1E3369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62C19B-2389-F709-25EA-8C462FC35A11}"/>
              </a:ext>
            </a:extLst>
          </p:cNvPr>
          <p:cNvSpPr>
            <a:spLocks noGrp="1"/>
          </p:cNvSpPr>
          <p:nvPr>
            <p:ph type="sldNum" sz="quarter" idx="12"/>
          </p:nvPr>
        </p:nvSpPr>
        <p:spPr/>
        <p:txBody>
          <a:bodyPr/>
          <a:lstStyle/>
          <a:p>
            <a:fld id="{93D5D68B-EDB9-485C-90B9-26EC669CB3A1}" type="slidenum">
              <a:rPr lang="en-US" smtClean="0"/>
              <a:t>‹#›</a:t>
            </a:fld>
            <a:endParaRPr lang="en-US"/>
          </a:p>
        </p:txBody>
      </p:sp>
    </p:spTree>
    <p:extLst>
      <p:ext uri="{BB962C8B-B14F-4D97-AF65-F5344CB8AC3E}">
        <p14:creationId xmlns:p14="http://schemas.microsoft.com/office/powerpoint/2010/main" val="41203793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E5844-2E90-4FA5-1B35-7B7D1655B5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2606EA-8F0E-EF67-9C6C-79764EEC68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2416E5-A5B1-CB8E-5EBA-13EA80FDA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BB7F3-1AC0-00CB-0803-628084DDEAE5}"/>
              </a:ext>
            </a:extLst>
          </p:cNvPr>
          <p:cNvSpPr>
            <a:spLocks noGrp="1"/>
          </p:cNvSpPr>
          <p:nvPr>
            <p:ph type="dt" sz="half" idx="10"/>
          </p:nvPr>
        </p:nvSpPr>
        <p:spPr/>
        <p:txBody>
          <a:bodyPr/>
          <a:lstStyle/>
          <a:p>
            <a:fld id="{8EB39B1B-8BC5-42AC-864C-02F02987532D}" type="datetimeFigureOut">
              <a:rPr lang="en-US" smtClean="0"/>
              <a:t>5/15/26</a:t>
            </a:fld>
            <a:endParaRPr lang="en-US"/>
          </a:p>
        </p:txBody>
      </p:sp>
      <p:sp>
        <p:nvSpPr>
          <p:cNvPr id="6" name="Footer Placeholder 5">
            <a:extLst>
              <a:ext uri="{FF2B5EF4-FFF2-40B4-BE49-F238E27FC236}">
                <a16:creationId xmlns:a16="http://schemas.microsoft.com/office/drawing/2014/main" id="{5F05575E-7351-0964-4BE3-372698836C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C91C21-17F5-811D-8624-B7F17BCF5C3B}"/>
              </a:ext>
            </a:extLst>
          </p:cNvPr>
          <p:cNvSpPr>
            <a:spLocks noGrp="1"/>
          </p:cNvSpPr>
          <p:nvPr>
            <p:ph type="sldNum" sz="quarter" idx="12"/>
          </p:nvPr>
        </p:nvSpPr>
        <p:spPr/>
        <p:txBody>
          <a:bodyPr/>
          <a:lstStyle/>
          <a:p>
            <a:fld id="{93D5D68B-EDB9-485C-90B9-26EC669CB3A1}" type="slidenum">
              <a:rPr lang="en-US" smtClean="0"/>
              <a:t>‹#›</a:t>
            </a:fld>
            <a:endParaRPr lang="en-US"/>
          </a:p>
        </p:txBody>
      </p:sp>
    </p:spTree>
    <p:extLst>
      <p:ext uri="{BB962C8B-B14F-4D97-AF65-F5344CB8AC3E}">
        <p14:creationId xmlns:p14="http://schemas.microsoft.com/office/powerpoint/2010/main" val="23656210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025DC-D203-74BD-046D-355CF8DE92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513D7-C9BD-9B1B-54D8-B9515AE55F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773AD0-BE22-9E65-8274-D1CE617F84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482F68-E0C8-371C-63F2-5E97AF34CB80}"/>
              </a:ext>
            </a:extLst>
          </p:cNvPr>
          <p:cNvSpPr>
            <a:spLocks noGrp="1"/>
          </p:cNvSpPr>
          <p:nvPr>
            <p:ph type="dt" sz="half" idx="10"/>
          </p:nvPr>
        </p:nvSpPr>
        <p:spPr/>
        <p:txBody>
          <a:bodyPr/>
          <a:lstStyle/>
          <a:p>
            <a:fld id="{8EB39B1B-8BC5-42AC-864C-02F02987532D}" type="datetimeFigureOut">
              <a:rPr lang="en-US" smtClean="0"/>
              <a:t>5/15/26</a:t>
            </a:fld>
            <a:endParaRPr lang="en-US"/>
          </a:p>
        </p:txBody>
      </p:sp>
      <p:sp>
        <p:nvSpPr>
          <p:cNvPr id="6" name="Footer Placeholder 5">
            <a:extLst>
              <a:ext uri="{FF2B5EF4-FFF2-40B4-BE49-F238E27FC236}">
                <a16:creationId xmlns:a16="http://schemas.microsoft.com/office/drawing/2014/main" id="{1DBFDCA7-1330-A63C-141B-A79C9A5BC1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837A93-5D51-A40B-32CB-9E7EAABEA243}"/>
              </a:ext>
            </a:extLst>
          </p:cNvPr>
          <p:cNvSpPr>
            <a:spLocks noGrp="1"/>
          </p:cNvSpPr>
          <p:nvPr>
            <p:ph type="sldNum" sz="quarter" idx="12"/>
          </p:nvPr>
        </p:nvSpPr>
        <p:spPr/>
        <p:txBody>
          <a:bodyPr/>
          <a:lstStyle/>
          <a:p>
            <a:fld id="{93D5D68B-EDB9-485C-90B9-26EC669CB3A1}" type="slidenum">
              <a:rPr lang="en-US" smtClean="0"/>
              <a:t>‹#›</a:t>
            </a:fld>
            <a:endParaRPr lang="en-US"/>
          </a:p>
        </p:txBody>
      </p:sp>
    </p:spTree>
    <p:extLst>
      <p:ext uri="{BB962C8B-B14F-4D97-AF65-F5344CB8AC3E}">
        <p14:creationId xmlns:p14="http://schemas.microsoft.com/office/powerpoint/2010/main" val="22677804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8B4E6-D222-E035-ABA9-F726C94F76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909C6D-3E02-E2DF-2789-DE3B8DE830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91D76-4DE3-DB67-EC6B-8431C7877A31}"/>
              </a:ext>
            </a:extLst>
          </p:cNvPr>
          <p:cNvSpPr>
            <a:spLocks noGrp="1"/>
          </p:cNvSpPr>
          <p:nvPr>
            <p:ph type="dt" sz="half" idx="10"/>
          </p:nvPr>
        </p:nvSpPr>
        <p:spPr/>
        <p:txBody>
          <a:bodyPr/>
          <a:lstStyle/>
          <a:p>
            <a:fld id="{8EB39B1B-8BC5-42AC-864C-02F02987532D}" type="datetimeFigureOut">
              <a:rPr lang="en-US" smtClean="0"/>
              <a:t>5/15/26</a:t>
            </a:fld>
            <a:endParaRPr lang="en-US"/>
          </a:p>
        </p:txBody>
      </p:sp>
      <p:sp>
        <p:nvSpPr>
          <p:cNvPr id="5" name="Footer Placeholder 4">
            <a:extLst>
              <a:ext uri="{FF2B5EF4-FFF2-40B4-BE49-F238E27FC236}">
                <a16:creationId xmlns:a16="http://schemas.microsoft.com/office/drawing/2014/main" id="{F98A7E29-3422-184D-D310-1EE60E4DBB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C03625-67DF-CC51-E272-0427195E9958}"/>
              </a:ext>
            </a:extLst>
          </p:cNvPr>
          <p:cNvSpPr>
            <a:spLocks noGrp="1"/>
          </p:cNvSpPr>
          <p:nvPr>
            <p:ph type="sldNum" sz="quarter" idx="12"/>
          </p:nvPr>
        </p:nvSpPr>
        <p:spPr/>
        <p:txBody>
          <a:bodyPr/>
          <a:lstStyle/>
          <a:p>
            <a:fld id="{93D5D68B-EDB9-485C-90B9-26EC669CB3A1}" type="slidenum">
              <a:rPr lang="en-US" smtClean="0"/>
              <a:t>‹#›</a:t>
            </a:fld>
            <a:endParaRPr lang="en-US"/>
          </a:p>
        </p:txBody>
      </p:sp>
    </p:spTree>
    <p:extLst>
      <p:ext uri="{BB962C8B-B14F-4D97-AF65-F5344CB8AC3E}">
        <p14:creationId xmlns:p14="http://schemas.microsoft.com/office/powerpoint/2010/main" val="31798919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818735-409B-753A-7427-14DC1B7C8A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F83BED-45D5-2485-C0EA-2BEC178CA7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10D1B-CE93-C072-0296-951DE594E933}"/>
              </a:ext>
            </a:extLst>
          </p:cNvPr>
          <p:cNvSpPr>
            <a:spLocks noGrp="1"/>
          </p:cNvSpPr>
          <p:nvPr>
            <p:ph type="dt" sz="half" idx="10"/>
          </p:nvPr>
        </p:nvSpPr>
        <p:spPr/>
        <p:txBody>
          <a:bodyPr/>
          <a:lstStyle/>
          <a:p>
            <a:fld id="{8EB39B1B-8BC5-42AC-864C-02F02987532D}" type="datetimeFigureOut">
              <a:rPr lang="en-US" smtClean="0"/>
              <a:t>5/15/26</a:t>
            </a:fld>
            <a:endParaRPr lang="en-US"/>
          </a:p>
        </p:txBody>
      </p:sp>
      <p:sp>
        <p:nvSpPr>
          <p:cNvPr id="5" name="Footer Placeholder 4">
            <a:extLst>
              <a:ext uri="{FF2B5EF4-FFF2-40B4-BE49-F238E27FC236}">
                <a16:creationId xmlns:a16="http://schemas.microsoft.com/office/drawing/2014/main" id="{BED9E6D1-1B35-EE98-CED2-BAC30CE707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50279-D637-8532-C1B8-098F499263D0}"/>
              </a:ext>
            </a:extLst>
          </p:cNvPr>
          <p:cNvSpPr>
            <a:spLocks noGrp="1"/>
          </p:cNvSpPr>
          <p:nvPr>
            <p:ph type="sldNum" sz="quarter" idx="12"/>
          </p:nvPr>
        </p:nvSpPr>
        <p:spPr/>
        <p:txBody>
          <a:bodyPr/>
          <a:lstStyle/>
          <a:p>
            <a:fld id="{93D5D68B-EDB9-485C-90B9-26EC669CB3A1}" type="slidenum">
              <a:rPr lang="en-US" smtClean="0"/>
              <a:t>‹#›</a:t>
            </a:fld>
            <a:endParaRPr lang="en-US"/>
          </a:p>
        </p:txBody>
      </p:sp>
    </p:spTree>
    <p:extLst>
      <p:ext uri="{BB962C8B-B14F-4D97-AF65-F5344CB8AC3E}">
        <p14:creationId xmlns:p14="http://schemas.microsoft.com/office/powerpoint/2010/main" val="164755683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365125"/>
            <a:ext cx="10972800" cy="701731"/>
          </a:xfrm>
        </p:spPr>
        <p:txBody>
          <a:bodyPr anchor="t">
            <a:spAutoFit/>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1" y="1089026"/>
            <a:ext cx="10928033" cy="47631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CE39DF0C-B128-3F97-04A7-D028665AF7B8}"/>
              </a:ext>
            </a:extLst>
          </p:cNvPr>
          <p:cNvSpPr>
            <a:spLocks noGrp="1"/>
          </p:cNvSpPr>
          <p:nvPr>
            <p:ph type="ftr"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2610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18"/>
        <p:cNvGrpSpPr/>
        <p:nvPr/>
      </p:nvGrpSpPr>
      <p:grpSpPr>
        <a:xfrm>
          <a:off x="0" y="0"/>
          <a:ext cx="0" cy="0"/>
          <a:chOff x="0" y="0"/>
          <a:chExt cx="0" cy="0"/>
        </a:xfrm>
      </p:grpSpPr>
      <p:pic>
        <p:nvPicPr>
          <p:cNvPr id="19" name="Google Shape;19;p2"/>
          <p:cNvPicPr preferRelativeResize="0"/>
          <p:nvPr/>
        </p:nvPicPr>
        <p:blipFill rotWithShape="1">
          <a:blip r:embed="rId2">
            <a:alphaModFix/>
          </a:blip>
          <a:srcRect/>
          <a:stretch/>
        </p:blipFill>
        <p:spPr>
          <a:xfrm>
            <a:off x="1" y="1"/>
            <a:ext cx="12191999" cy="6807199"/>
          </a:xfrm>
          <a:prstGeom prst="rect">
            <a:avLst/>
          </a:prstGeom>
          <a:noFill/>
          <a:ln>
            <a:noFill/>
          </a:ln>
        </p:spPr>
      </p:pic>
      <p:sp>
        <p:nvSpPr>
          <p:cNvPr id="20" name="Google Shape;20;p2"/>
          <p:cNvSpPr/>
          <p:nvPr/>
        </p:nvSpPr>
        <p:spPr>
          <a:xfrm>
            <a:off x="11785601" y="6654802"/>
            <a:ext cx="406399" cy="203199"/>
          </a:xfrm>
          <a:prstGeom prst="rect">
            <a:avLst/>
          </a:prstGeom>
          <a:solidFill>
            <a:schemeClr val="lt1"/>
          </a:solidFill>
          <a:ln>
            <a:noFill/>
          </a:ln>
        </p:spPr>
        <p:txBody>
          <a:bodyPr spcFirstLastPara="1" wrap="square" lIns="121900" tIns="60933" rIns="121900" bIns="60933" anchor="ctr" anchorCtr="0">
            <a:noAutofit/>
          </a:bodyPr>
          <a:lstStyle/>
          <a:p>
            <a:pPr marL="0" lvl="0" indent="0" algn="ctr" rtl="0">
              <a:spcBef>
                <a:spcPts val="0"/>
              </a:spcBef>
              <a:spcAft>
                <a:spcPts val="0"/>
              </a:spcAft>
              <a:buNone/>
            </a:pPr>
            <a:endParaRPr sz="2400">
              <a:solidFill>
                <a:schemeClr val="lt1"/>
              </a:solidFill>
            </a:endParaRPr>
          </a:p>
        </p:txBody>
      </p:sp>
      <p:sp>
        <p:nvSpPr>
          <p:cNvPr id="22" name="Google Shape;22;p2"/>
          <p:cNvSpPr txBox="1"/>
          <p:nvPr/>
        </p:nvSpPr>
        <p:spPr>
          <a:xfrm>
            <a:off x="203200" y="6638236"/>
            <a:ext cx="11282325" cy="143565"/>
          </a:xfrm>
          <a:prstGeom prst="rect">
            <a:avLst/>
          </a:prstGeom>
          <a:noFill/>
          <a:ln>
            <a:noFill/>
          </a:ln>
        </p:spPr>
        <p:txBody>
          <a:bodyPr spcFirstLastPara="1" wrap="square" lIns="0" tIns="0" rIns="0" bIns="0" anchor="b" anchorCtr="0">
            <a:spAutoFit/>
          </a:bodyPr>
          <a:lstStyle/>
          <a:p>
            <a:pPr marL="0" lvl="0" indent="0" algn="l" rtl="0">
              <a:spcBef>
                <a:spcPts val="0"/>
              </a:spcBef>
              <a:spcAft>
                <a:spcPts val="0"/>
              </a:spcAft>
              <a:buNone/>
            </a:pPr>
            <a:r>
              <a:rPr lang="en-US" sz="933" b="0" i="0" dirty="0">
                <a:solidFill>
                  <a:srgbClr val="014461"/>
                </a:solidFill>
                <a:latin typeface="Arial"/>
                <a:ea typeface="Arial"/>
                <a:cs typeface="Arial"/>
                <a:sym typeface="Arial"/>
              </a:rPr>
              <a:t>This presentation is the intellectual property of the presenter. Contact ABardia@mednet.ucla.edu for permission to reprint and/or distribute.</a:t>
            </a:r>
            <a:endParaRPr sz="2400" dirty="0"/>
          </a:p>
        </p:txBody>
      </p:sp>
    </p:spTree>
    <p:extLst>
      <p:ext uri="{BB962C8B-B14F-4D97-AF65-F5344CB8AC3E}">
        <p14:creationId xmlns:p14="http://schemas.microsoft.com/office/powerpoint/2010/main" val="3374154702"/>
      </p:ext>
    </p:extLst>
  </p:cSld>
  <p:clrMapOvr>
    <a:masterClrMapping/>
  </p:clrMapOvr>
  <p:extLst>
    <p:ext uri="{DCECCB84-F9BA-43D5-87BE-67443E8EF086}">
      <p15:sldGuideLst xmlns:p15="http://schemas.microsoft.com/office/powerpoint/2012/main">
        <p15:guide id="1" pos="5664">
          <p15:clr>
            <a:srgbClr val="FBAE40"/>
          </p15:clr>
        </p15:guide>
        <p15:guide id="2" pos="96">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212165" y="685801"/>
            <a:ext cx="9643035" cy="478764"/>
          </a:xfrm>
          <a:prstGeom prst="rect">
            <a:avLst/>
          </a:prstGeom>
          <a:noFill/>
          <a:ln>
            <a:noFill/>
          </a:ln>
        </p:spPr>
        <p:txBody>
          <a:bodyPr spcFirstLastPara="1" wrap="square" lIns="0" tIns="0" rIns="0" bIns="0" anchor="b" anchorCtr="0">
            <a:spAutoFit/>
          </a:bodyPr>
          <a:lstStyle>
            <a:lvl1pPr lvl="0" algn="l">
              <a:lnSpc>
                <a:spcPts val="3733"/>
              </a:lnSpc>
              <a:spcBef>
                <a:spcPts val="0"/>
              </a:spcBef>
              <a:spcAft>
                <a:spcPts val="0"/>
              </a:spcAft>
              <a:buSzPts val="1400"/>
              <a:buNone/>
              <a:defRPr sz="3733" b="1" i="0">
                <a:solidFill>
                  <a:srgbClr val="01446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5" name="Google Shape;25;p3"/>
          <p:cNvSpPr txBox="1">
            <a:spLocks noGrp="1"/>
          </p:cNvSpPr>
          <p:nvPr>
            <p:ph type="body" idx="1"/>
          </p:nvPr>
        </p:nvSpPr>
        <p:spPr>
          <a:xfrm>
            <a:off x="212165" y="1295400"/>
            <a:ext cx="11776635" cy="287259"/>
          </a:xfrm>
          <a:prstGeom prst="rect">
            <a:avLst/>
          </a:prstGeom>
          <a:noFill/>
          <a:ln>
            <a:noFill/>
          </a:ln>
        </p:spPr>
        <p:txBody>
          <a:bodyPr spcFirstLastPara="1" wrap="square" lIns="0" tIns="0" rIns="0" bIns="0" anchor="t" anchorCtr="0">
            <a:spAutoFit/>
          </a:bodyPr>
          <a:lstStyle>
            <a:lvl1pPr marL="609585" lvl="0" indent="-423323" algn="l">
              <a:spcBef>
                <a:spcPts val="0"/>
              </a:spcBef>
              <a:spcAft>
                <a:spcPts val="0"/>
              </a:spcAft>
              <a:buClr>
                <a:schemeClr val="dk1"/>
              </a:buClr>
              <a:buSzPts val="1400"/>
              <a:buFont typeface="Arial"/>
              <a:buChar char="•"/>
              <a:defRPr sz="1867" b="0" i="0">
                <a:solidFill>
                  <a:schemeClr val="dk1"/>
                </a:solidFill>
                <a:latin typeface="Arial"/>
                <a:ea typeface="Arial"/>
                <a:cs typeface="Arial"/>
                <a:sym typeface="Arial"/>
              </a:defRPr>
            </a:lvl1pPr>
            <a:lvl2pPr marL="1219170" lvl="1" indent="-304792" algn="l">
              <a:spcBef>
                <a:spcPts val="800"/>
              </a:spcBef>
              <a:spcAft>
                <a:spcPts val="0"/>
              </a:spcAft>
              <a:buSzPts val="1400"/>
              <a:buNone/>
              <a:defRPr/>
            </a:lvl2pPr>
            <a:lvl3pPr marL="1828754" lvl="2" indent="-304792" algn="l">
              <a:spcBef>
                <a:spcPts val="0"/>
              </a:spcBef>
              <a:spcAft>
                <a:spcPts val="0"/>
              </a:spcAft>
              <a:buSzPts val="1400"/>
              <a:buNone/>
              <a:defRPr/>
            </a:lvl3pPr>
            <a:lvl4pPr marL="2438339" lvl="3" indent="-304792" algn="l">
              <a:spcBef>
                <a:spcPts val="0"/>
              </a:spcBef>
              <a:spcAft>
                <a:spcPts val="0"/>
              </a:spcAft>
              <a:buSzPts val="1400"/>
              <a:buNone/>
              <a:defRPr/>
            </a:lvl4pPr>
            <a:lvl5pPr marL="3047924" lvl="4" indent="-304792" algn="l">
              <a:spcBef>
                <a:spcPts val="0"/>
              </a:spcBef>
              <a:spcAft>
                <a:spcPts val="0"/>
              </a:spcAft>
              <a:buSzPts val="1400"/>
              <a:buNone/>
              <a:defRPr/>
            </a:lvl5pPr>
            <a:lvl6pPr marL="3657509" lvl="5" indent="-304792" algn="l">
              <a:spcBef>
                <a:spcPts val="0"/>
              </a:spcBef>
              <a:spcAft>
                <a:spcPts val="0"/>
              </a:spcAft>
              <a:buSzPts val="1400"/>
              <a:buNone/>
              <a:defRPr/>
            </a:lvl6pPr>
            <a:lvl7pPr marL="4267093" lvl="6" indent="-304792" algn="l">
              <a:spcBef>
                <a:spcPts val="0"/>
              </a:spcBef>
              <a:spcAft>
                <a:spcPts val="0"/>
              </a:spcAft>
              <a:buSzPts val="1400"/>
              <a:buNone/>
              <a:defRPr/>
            </a:lvl7pPr>
            <a:lvl8pPr marL="4876678" lvl="7" indent="-304792" algn="l">
              <a:spcBef>
                <a:spcPts val="0"/>
              </a:spcBef>
              <a:spcAft>
                <a:spcPts val="0"/>
              </a:spcAft>
              <a:buSzPts val="1400"/>
              <a:buNone/>
              <a:defRPr/>
            </a:lvl8pPr>
            <a:lvl9pPr marL="5486263" lvl="8" indent="-304792" algn="l">
              <a:spcBef>
                <a:spcPts val="0"/>
              </a:spcBef>
              <a:spcAft>
                <a:spcPts val="0"/>
              </a:spcAft>
              <a:buSzPts val="1400"/>
              <a:buNone/>
              <a:defRPr/>
            </a:lvl9pPr>
          </a:lstStyle>
          <a:p>
            <a:endParaRPr/>
          </a:p>
        </p:txBody>
      </p:sp>
      <p:sp>
        <p:nvSpPr>
          <p:cNvPr id="26" name="Google Shape;26;p3"/>
          <p:cNvSpPr txBox="1">
            <a:spLocks noGrp="1"/>
          </p:cNvSpPr>
          <p:nvPr>
            <p:ph type="ftr" idx="11"/>
          </p:nvPr>
        </p:nvSpPr>
        <p:spPr>
          <a:xfrm>
            <a:off x="203200" y="6380595"/>
            <a:ext cx="11776635" cy="119691"/>
          </a:xfrm>
          <a:prstGeom prst="rect">
            <a:avLst/>
          </a:prstGeom>
          <a:noFill/>
          <a:ln>
            <a:noFill/>
          </a:ln>
        </p:spPr>
        <p:txBody>
          <a:bodyPr spcFirstLastPara="1" wrap="square" lIns="0" tIns="0" rIns="0" bIns="0" anchor="b" anchorCtr="0">
            <a:spAutoFit/>
          </a:bodyPr>
          <a:lstStyle>
            <a:lvl1pPr lvl="0" algn="l">
              <a:lnSpc>
                <a:spcPts val="933"/>
              </a:lnSpc>
              <a:spcBef>
                <a:spcPts val="0"/>
              </a:spcBef>
              <a:spcAft>
                <a:spcPts val="0"/>
              </a:spcAft>
              <a:buSzPts val="1400"/>
              <a:buNone/>
              <a:defRPr sz="933">
                <a:solidFill>
                  <a:srgbClr val="7F7F7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SG"/>
          </a:p>
        </p:txBody>
      </p:sp>
      <p:sp>
        <p:nvSpPr>
          <p:cNvPr id="27" name="Google Shape;27;p3"/>
          <p:cNvSpPr txBox="1">
            <a:spLocks noGrp="1"/>
          </p:cNvSpPr>
          <p:nvPr>
            <p:ph type="sldNum" idx="12"/>
          </p:nvPr>
        </p:nvSpPr>
        <p:spPr>
          <a:xfrm>
            <a:off x="11684000" y="6615112"/>
            <a:ext cx="295835" cy="164149"/>
          </a:xfrm>
          <a:prstGeom prst="rect">
            <a:avLst/>
          </a:prstGeom>
          <a:noFill/>
          <a:ln>
            <a:noFill/>
          </a:ln>
        </p:spPr>
        <p:txBody>
          <a:bodyPr spcFirstLastPara="1" wrap="square" lIns="0" tIns="0" rIns="0" bIns="0" anchor="b" anchorCtr="0">
            <a:noAutofit/>
          </a:bodyPr>
          <a:lstStyle>
            <a:lvl1pPr lvl="0" indent="0" algn="r">
              <a:spcBef>
                <a:spcPts val="0"/>
              </a:spcBef>
              <a:buNone/>
              <a:defRPr sz="1067">
                <a:solidFill>
                  <a:srgbClr val="7F7F7F"/>
                </a:solidFill>
                <a:latin typeface="Arial"/>
                <a:ea typeface="Arial"/>
                <a:cs typeface="Arial"/>
                <a:sym typeface="Arial"/>
              </a:defRPr>
            </a:lvl1pPr>
            <a:lvl2pPr lvl="1" indent="0" algn="r">
              <a:spcBef>
                <a:spcPts val="0"/>
              </a:spcBef>
              <a:buNone/>
              <a:defRPr sz="1067">
                <a:solidFill>
                  <a:srgbClr val="7F7F7F"/>
                </a:solidFill>
                <a:latin typeface="Arial"/>
                <a:ea typeface="Arial"/>
                <a:cs typeface="Arial"/>
                <a:sym typeface="Arial"/>
              </a:defRPr>
            </a:lvl2pPr>
            <a:lvl3pPr lvl="2" indent="0" algn="r">
              <a:spcBef>
                <a:spcPts val="0"/>
              </a:spcBef>
              <a:buNone/>
              <a:defRPr sz="1067">
                <a:solidFill>
                  <a:srgbClr val="7F7F7F"/>
                </a:solidFill>
                <a:latin typeface="Arial"/>
                <a:ea typeface="Arial"/>
                <a:cs typeface="Arial"/>
                <a:sym typeface="Arial"/>
              </a:defRPr>
            </a:lvl3pPr>
            <a:lvl4pPr lvl="3" indent="0" algn="r">
              <a:spcBef>
                <a:spcPts val="0"/>
              </a:spcBef>
              <a:buNone/>
              <a:defRPr sz="1067">
                <a:solidFill>
                  <a:srgbClr val="7F7F7F"/>
                </a:solidFill>
                <a:latin typeface="Arial"/>
                <a:ea typeface="Arial"/>
                <a:cs typeface="Arial"/>
                <a:sym typeface="Arial"/>
              </a:defRPr>
            </a:lvl4pPr>
            <a:lvl5pPr lvl="4" indent="0" algn="r">
              <a:spcBef>
                <a:spcPts val="0"/>
              </a:spcBef>
              <a:buNone/>
              <a:defRPr sz="1067">
                <a:solidFill>
                  <a:srgbClr val="7F7F7F"/>
                </a:solidFill>
                <a:latin typeface="Arial"/>
                <a:ea typeface="Arial"/>
                <a:cs typeface="Arial"/>
                <a:sym typeface="Arial"/>
              </a:defRPr>
            </a:lvl5pPr>
            <a:lvl6pPr lvl="5" indent="0" algn="r">
              <a:spcBef>
                <a:spcPts val="0"/>
              </a:spcBef>
              <a:buNone/>
              <a:defRPr sz="1067">
                <a:solidFill>
                  <a:srgbClr val="7F7F7F"/>
                </a:solidFill>
                <a:latin typeface="Arial"/>
                <a:ea typeface="Arial"/>
                <a:cs typeface="Arial"/>
                <a:sym typeface="Arial"/>
              </a:defRPr>
            </a:lvl6pPr>
            <a:lvl7pPr lvl="6" indent="0" algn="r">
              <a:spcBef>
                <a:spcPts val="0"/>
              </a:spcBef>
              <a:buNone/>
              <a:defRPr sz="1067">
                <a:solidFill>
                  <a:srgbClr val="7F7F7F"/>
                </a:solidFill>
                <a:latin typeface="Arial"/>
                <a:ea typeface="Arial"/>
                <a:cs typeface="Arial"/>
                <a:sym typeface="Arial"/>
              </a:defRPr>
            </a:lvl7pPr>
            <a:lvl8pPr lvl="7" indent="0" algn="r">
              <a:spcBef>
                <a:spcPts val="0"/>
              </a:spcBef>
              <a:buNone/>
              <a:defRPr sz="1067">
                <a:solidFill>
                  <a:srgbClr val="7F7F7F"/>
                </a:solidFill>
                <a:latin typeface="Arial"/>
                <a:ea typeface="Arial"/>
                <a:cs typeface="Arial"/>
                <a:sym typeface="Arial"/>
              </a:defRPr>
            </a:lvl8pPr>
            <a:lvl9pPr lvl="8" indent="0" algn="r">
              <a:spcBef>
                <a:spcPts val="0"/>
              </a:spcBef>
              <a:buNone/>
              <a:defRPr sz="1067">
                <a:solidFill>
                  <a:srgbClr val="7F7F7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86384918"/>
      </p:ext>
    </p:extLst>
  </p:cSld>
  <p:clrMapOvr>
    <a:masterClrMapping/>
  </p:clrMapOvr>
  <p:extLst>
    <p:ext uri="{DCECCB84-F9BA-43D5-87BE-67443E8EF086}">
      <p15:sldGuideLst xmlns:p15="http://schemas.microsoft.com/office/powerpoint/2012/main">
        <p15:guide id="1" orient="horz" pos="612">
          <p15:clr>
            <a:srgbClr val="FBAE40"/>
          </p15:clr>
        </p15:guide>
        <p15:guide id="2" pos="96">
          <p15:clr>
            <a:srgbClr val="FBAE40"/>
          </p15:clr>
        </p15:guide>
        <p15:guide id="3" pos="5664">
          <p15:clr>
            <a:srgbClr val="FBAE40"/>
          </p15:clr>
        </p15:guide>
        <p15:guide id="4" orient="horz" pos="551">
          <p15:clr>
            <a:srgbClr val="FBAE40"/>
          </p15:clr>
        </p15:guide>
        <p15:guide id="5" orient="horz" pos="3204">
          <p15:clr>
            <a:srgbClr val="FBAE40"/>
          </p15:clr>
        </p15:guide>
        <p15:guide id="6" orient="horz" pos="3071">
          <p15:clr>
            <a:srgbClr val="FBAE40"/>
          </p15:clr>
        </p15:guide>
        <p15:guide id="7" orient="horz" pos="1620">
          <p15:clr>
            <a:srgbClr val="FBAE40"/>
          </p15:clr>
        </p15:guide>
        <p15:guide id="8" orient="horz" pos="2809">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94700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02740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965796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115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29971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20379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2301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59094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52597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9584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7701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3785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384227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495975414"/>
      </p:ext>
    </p:extLst>
  </p:cSld>
  <p:clrMapOvr>
    <a:masterClrMapping/>
  </p:clrMapOvr>
  <p:transition spd="slow" advClick="0"/>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726879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405316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815320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C4BB1E43-7F36-4373-9BBD-5ABBB5DDA586}" type="slidenum">
              <a:rPr lang="en-US" smtClean="0"/>
              <a:pPr/>
              <a:t>‹#›</a:t>
            </a:fld>
            <a:endParaRPr lang="en-US" dirty="0"/>
          </a:p>
        </p:txBody>
      </p:sp>
      <p:sp>
        <p:nvSpPr>
          <p:cNvPr id="6" name="Content Placeholder 8">
            <a:extLst>
              <a:ext uri="{FF2B5EF4-FFF2-40B4-BE49-F238E27FC236}">
                <a16:creationId xmlns:a16="http://schemas.microsoft.com/office/drawing/2014/main" id="{5A78DCB1-9AA3-47F7-A1AC-54B002CF8867}"/>
              </a:ext>
            </a:extLst>
          </p:cNvPr>
          <p:cNvSpPr>
            <a:spLocks noGrp="1"/>
          </p:cNvSpPr>
          <p:nvPr>
            <p:ph sz="quarter" idx="13" hasCustomPrompt="1"/>
          </p:nvPr>
        </p:nvSpPr>
        <p:spPr>
          <a:xfrm>
            <a:off x="-1" y="6599557"/>
            <a:ext cx="4341181" cy="258443"/>
          </a:xfrm>
        </p:spPr>
        <p:txBody>
          <a:bodyPr>
            <a:noAutofit/>
          </a:bodyPr>
          <a:lstStyle>
            <a:lvl1pPr marL="0" indent="0">
              <a:buNone/>
              <a:defRPr sz="1000">
                <a:solidFill>
                  <a:schemeClr val="tx1">
                    <a:lumMod val="50000"/>
                    <a:lumOff val="50000"/>
                  </a:schemeClr>
                </a:solidFill>
              </a:defRPr>
            </a:lvl1pPr>
            <a:lvl2pPr marL="457200" indent="0">
              <a:buNone/>
              <a:defRPr sz="1000">
                <a:solidFill>
                  <a:schemeClr val="tx1">
                    <a:lumMod val="50000"/>
                    <a:lumOff val="50000"/>
                  </a:schemeClr>
                </a:solidFill>
              </a:defRPr>
            </a:lvl2pPr>
          </a:lstStyle>
          <a:p>
            <a:pPr lvl="0"/>
            <a:r>
              <a:rPr lang="en-US" dirty="0"/>
              <a:t>References</a:t>
            </a:r>
          </a:p>
        </p:txBody>
      </p:sp>
    </p:spTree>
    <p:extLst>
      <p:ext uri="{BB962C8B-B14F-4D97-AF65-F5344CB8AC3E}">
        <p14:creationId xmlns:p14="http://schemas.microsoft.com/office/powerpoint/2010/main" val="3648881973"/>
      </p:ext>
    </p:extLst>
  </p:cSld>
  <p:clrMapOvr>
    <a:masterClrMapping/>
  </p:clrMapOvr>
  <p:hf sldNum="0" hdr="0" dt="0"/>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Vevox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5/15/26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4877339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517376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404646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2801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812550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0471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29187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5169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543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71295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406277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787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6347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5912311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1631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843551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991578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96195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125716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49051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5/15/26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96599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47217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385233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642105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32397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215645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84131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374088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3232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239317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802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9617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01953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8624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922776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018373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02941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30893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9927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8683112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0241211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572239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422410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742132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5/15/26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5920450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6217655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4318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4392330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9304181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4990698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437808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1901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0349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91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458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2201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6328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717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4313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5316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1138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0295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5/15/26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9531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09" y="434477"/>
            <a:ext cx="10743624" cy="1228271"/>
          </a:xfrm>
        </p:spPr>
        <p:txBody>
          <a:bodyPr/>
          <a:lstStyle/>
          <a:p>
            <a:r>
              <a:rPr lang="en-US" dirty="0"/>
              <a:t>Click To Edit Master Title Style</a:t>
            </a:r>
          </a:p>
        </p:txBody>
      </p:sp>
      <p:sp>
        <p:nvSpPr>
          <p:cNvPr id="3" name="Content Placeholder 2"/>
          <p:cNvSpPr>
            <a:spLocks noGrp="1"/>
          </p:cNvSpPr>
          <p:nvPr>
            <p:ph idx="1"/>
          </p:nvPr>
        </p:nvSpPr>
        <p:spPr>
          <a:xfrm>
            <a:off x="674034" y="1898655"/>
            <a:ext cx="10729577" cy="4396829"/>
          </a:xfrm>
        </p:spPr>
        <p:txBody>
          <a:bodyPr/>
          <a:lstStyle>
            <a:lvl1pPr marL="195263" indent="-195263">
              <a:lnSpc>
                <a:spcPct val="90000"/>
              </a:lnSpc>
              <a:spcBef>
                <a:spcPts val="0"/>
              </a:spcBef>
              <a:spcAft>
                <a:spcPts val="1800"/>
              </a:spcAft>
              <a:defRPr sz="2800"/>
            </a:lvl1pPr>
            <a:lvl2pPr marL="628650" indent="-287338">
              <a:lnSpc>
                <a:spcPct val="90000"/>
              </a:lnSpc>
              <a:spcBef>
                <a:spcPts val="0"/>
              </a:spcBef>
              <a:spcAft>
                <a:spcPts val="1800"/>
              </a:spcAft>
              <a:defRPr sz="2600"/>
            </a:lvl2pPr>
            <a:lvl3pPr marL="914400" indent="-230188">
              <a:lnSpc>
                <a:spcPct val="90000"/>
              </a:lnSpc>
              <a:spcBef>
                <a:spcPts val="0"/>
              </a:spcBef>
              <a:spcAft>
                <a:spcPts val="1800"/>
              </a:spcAft>
              <a:defRPr/>
            </a:lvl3pPr>
            <a:lvl4pPr marL="1255713" indent="-285750">
              <a:lnSpc>
                <a:spcPct val="90000"/>
              </a:lnSpc>
              <a:spcBef>
                <a:spcPts val="0"/>
              </a:spcBef>
              <a:spcAft>
                <a:spcPts val="1800"/>
              </a:spcAft>
              <a:defRPr sz="2200"/>
            </a:lvl4pPr>
            <a:lvl5pPr marL="1543050" indent="-231775">
              <a:lnSpc>
                <a:spcPct val="90000"/>
              </a:lnSpc>
              <a:spcBef>
                <a:spcPts val="0"/>
              </a:spcBef>
              <a:spcAft>
                <a:spcPts val="18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12"/>
          <p:cNvSpPr>
            <a:spLocks noGrp="1"/>
          </p:cNvSpPr>
          <p:nvPr>
            <p:ph sz="quarter" idx="10"/>
          </p:nvPr>
        </p:nvSpPr>
        <p:spPr>
          <a:xfrm>
            <a:off x="678637" y="6384577"/>
            <a:ext cx="10720361" cy="306388"/>
          </a:xfrm>
          <a:prstGeom prst="rect">
            <a:avLst/>
          </a:prstGeom>
        </p:spPr>
        <p:txBody>
          <a:bodyPr anchor="b"/>
          <a:lstStyle>
            <a:lvl1pPr marL="0" indent="0">
              <a:lnSpc>
                <a:spcPct val="90000"/>
              </a:lnSpc>
              <a:spcAft>
                <a:spcPts val="0"/>
              </a:spcAft>
              <a:buNone/>
              <a:defRPr sz="1200"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15758070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A - Light">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825E20-2D5F-9CD7-3734-91F97CAFB236}"/>
              </a:ext>
            </a:extLst>
          </p:cNvPr>
          <p:cNvSpPr/>
          <p:nvPr userDrawn="1"/>
        </p:nvSpPr>
        <p:spPr>
          <a:xfrm>
            <a:off x="0" y="-9397"/>
            <a:ext cx="12192000" cy="6876795"/>
          </a:xfrm>
          <a:prstGeom prst="rect">
            <a:avLst/>
          </a:prstGeom>
          <a:gradFill>
            <a:gsLst>
              <a:gs pos="100000">
                <a:srgbClr val="51BAC6">
                  <a:alpha val="68000"/>
                </a:srgbClr>
              </a:gs>
              <a:gs pos="60000">
                <a:srgbClr val="51BAC6">
                  <a:tint val="44500"/>
                  <a:satMod val="160000"/>
                  <a:alpha val="89000"/>
                </a:srgbClr>
              </a:gs>
              <a:gs pos="14000">
                <a:srgbClr val="51BAC6">
                  <a:tint val="23500"/>
                  <a:satMod val="160000"/>
                </a:srgb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0DF260-6E9B-E47C-32B5-581A03E19935}"/>
              </a:ext>
            </a:extLst>
          </p:cNvPr>
          <p:cNvSpPr>
            <a:spLocks noGrp="1"/>
          </p:cNvSpPr>
          <p:nvPr>
            <p:ph type="ctrTitle" hasCustomPrompt="1"/>
          </p:nvPr>
        </p:nvSpPr>
        <p:spPr>
          <a:xfrm>
            <a:off x="1524000" y="3185381"/>
            <a:ext cx="9144000" cy="724140"/>
          </a:xfrm>
        </p:spPr>
        <p:txBody>
          <a:bodyPr anchor="t">
            <a:normAutofit/>
          </a:bodyPr>
          <a:lstStyle>
            <a:lvl1pPr algn="ctr">
              <a:defRPr sz="4800" cap="none" baseline="0">
                <a:solidFill>
                  <a:schemeClr val="tx2"/>
                </a:solidFill>
              </a:defRPr>
            </a:lvl1pPr>
          </a:lstStyle>
          <a:p>
            <a:r>
              <a:rPr lang="en-US" dirty="0"/>
              <a:t>INSERT TITLE, TWO LINES MAX</a:t>
            </a:r>
            <a:endParaRPr lang="en-GB" dirty="0"/>
          </a:p>
        </p:txBody>
      </p:sp>
      <p:sp>
        <p:nvSpPr>
          <p:cNvPr id="4" name="Text Placeholder 16">
            <a:extLst>
              <a:ext uri="{FF2B5EF4-FFF2-40B4-BE49-F238E27FC236}">
                <a16:creationId xmlns:a16="http://schemas.microsoft.com/office/drawing/2014/main" id="{28914A7D-0A7C-5739-6E78-071BD0B1A834}"/>
              </a:ext>
            </a:extLst>
          </p:cNvPr>
          <p:cNvSpPr>
            <a:spLocks noGrp="1"/>
          </p:cNvSpPr>
          <p:nvPr>
            <p:ph type="body" sz="quarter" idx="11" hasCustomPrompt="1"/>
          </p:nvPr>
        </p:nvSpPr>
        <p:spPr>
          <a:xfrm>
            <a:off x="3740524" y="6338154"/>
            <a:ext cx="4710952" cy="200055"/>
          </a:xfrm>
        </p:spPr>
        <p:txBody>
          <a:bodyPr>
            <a:normAutofit/>
          </a:bodyPr>
          <a:lstStyle>
            <a:lvl1pPr marL="0" indent="0" algn="ctr">
              <a:buNone/>
              <a:defRPr sz="1400" cap="all" spc="300" baseline="0">
                <a:solidFill>
                  <a:schemeClr val="tx2"/>
                </a:solidFill>
              </a:defRPr>
            </a:lvl1pPr>
          </a:lstStyle>
          <a:p>
            <a:pPr lvl="0"/>
            <a:r>
              <a:rPr lang="en-US" dirty="0"/>
              <a:t>Insert Date</a:t>
            </a:r>
            <a:endParaRPr lang="en-GB" dirty="0"/>
          </a:p>
        </p:txBody>
      </p:sp>
      <p:sp>
        <p:nvSpPr>
          <p:cNvPr id="6" name="Text Placeholder 10">
            <a:extLst>
              <a:ext uri="{FF2B5EF4-FFF2-40B4-BE49-F238E27FC236}">
                <a16:creationId xmlns:a16="http://schemas.microsoft.com/office/drawing/2014/main" id="{0A47870E-4D40-0E50-4E18-B70022CEC348}"/>
              </a:ext>
            </a:extLst>
          </p:cNvPr>
          <p:cNvSpPr>
            <a:spLocks noGrp="1"/>
          </p:cNvSpPr>
          <p:nvPr>
            <p:ph type="body" sz="quarter" idx="13" hasCustomPrompt="1"/>
          </p:nvPr>
        </p:nvSpPr>
        <p:spPr>
          <a:xfrm>
            <a:off x="1524000" y="4836082"/>
            <a:ext cx="9144000" cy="249299"/>
          </a:xfrm>
        </p:spPr>
        <p:txBody>
          <a:bodyPr>
            <a:normAutofit/>
          </a:bodyPr>
          <a:lstStyle>
            <a:lvl1pPr marL="0" indent="0" algn="ctr">
              <a:buNone/>
              <a:defRPr sz="1800">
                <a:solidFill>
                  <a:schemeClr val="tx2"/>
                </a:solidFill>
              </a:defRPr>
            </a:lvl1pPr>
            <a:lvl5pPr>
              <a:defRPr/>
            </a:lvl5pPr>
          </a:lstStyle>
          <a:p>
            <a:pPr lvl="0"/>
            <a:r>
              <a:rPr lang="en-US" dirty="0"/>
              <a:t>Insert subtitle, one line max</a:t>
            </a:r>
          </a:p>
        </p:txBody>
      </p:sp>
      <p:pic>
        <p:nvPicPr>
          <p:cNvPr id="10" name="Graphic 9">
            <a:extLst>
              <a:ext uri="{FF2B5EF4-FFF2-40B4-BE49-F238E27FC236}">
                <a16:creationId xmlns:a16="http://schemas.microsoft.com/office/drawing/2014/main" id="{8A51A621-D4C6-C285-8A8E-BA181DBAB2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2" r="32"/>
          <a:stretch>
            <a:fillRect/>
          </a:stretch>
        </p:blipFill>
        <p:spPr>
          <a:xfrm>
            <a:off x="4317023" y="1991329"/>
            <a:ext cx="3548783" cy="597321"/>
          </a:xfrm>
          <a:prstGeom prst="rect">
            <a:avLst/>
          </a:prstGeom>
        </p:spPr>
      </p:pic>
    </p:spTree>
    <p:custDataLst>
      <p:tags r:id="rId1"/>
    </p:custDataLst>
    <p:extLst>
      <p:ext uri="{BB962C8B-B14F-4D97-AF65-F5344CB8AC3E}">
        <p14:creationId xmlns:p14="http://schemas.microsoft.com/office/powerpoint/2010/main" val="36501920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A - Navy">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C4DDE85-4BC5-EB4B-E1A6-4D644C9EF645}"/>
              </a:ext>
            </a:extLst>
          </p:cNvPr>
          <p:cNvPicPr>
            <a:picLocks noChangeAspect="1"/>
          </p:cNvPicPr>
          <p:nvPr userDrawn="1"/>
        </p:nvPicPr>
        <p:blipFill>
          <a:blip r:embed="rId2"/>
          <a:stretch>
            <a:fillRect/>
          </a:stretch>
        </p:blipFill>
        <p:spPr>
          <a:xfrm>
            <a:off x="0" y="0"/>
            <a:ext cx="12204026" cy="6858000"/>
          </a:xfrm>
          <a:prstGeom prst="rect">
            <a:avLst/>
          </a:prstGeom>
        </p:spPr>
      </p:pic>
      <p:sp>
        <p:nvSpPr>
          <p:cNvPr id="8" name="Rectangle 7">
            <a:extLst>
              <a:ext uri="{FF2B5EF4-FFF2-40B4-BE49-F238E27FC236}">
                <a16:creationId xmlns:a16="http://schemas.microsoft.com/office/drawing/2014/main" id="{318F15F3-632B-A6F0-F6CB-DD8CFD7BFB65}"/>
              </a:ext>
            </a:extLst>
          </p:cNvPr>
          <p:cNvSpPr/>
          <p:nvPr userDrawn="1"/>
        </p:nvSpPr>
        <p:spPr>
          <a:xfrm>
            <a:off x="0" y="-9397"/>
            <a:ext cx="12192000" cy="6876795"/>
          </a:xfrm>
          <a:prstGeom prst="rect">
            <a:avLst/>
          </a:prstGeom>
          <a:gradFill flip="none" rotWithShape="1">
            <a:gsLst>
              <a:gs pos="0">
                <a:srgbClr val="11273F">
                  <a:alpha val="92000"/>
                </a:srgbClr>
              </a:gs>
              <a:gs pos="100000">
                <a:srgbClr val="007097">
                  <a:lumMod val="94882"/>
                  <a:alpha val="76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75CF7F8B-E6A4-89E4-50C3-98ECF551DF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2" r="32"/>
          <a:stretch>
            <a:fillRect/>
          </a:stretch>
        </p:blipFill>
        <p:spPr>
          <a:xfrm>
            <a:off x="4317023" y="1991329"/>
            <a:ext cx="3548783" cy="597321"/>
          </a:xfrm>
          <a:custGeom>
            <a:avLst/>
            <a:gdLst>
              <a:gd name="connsiteX0" fmla="*/ 0 w 3548783"/>
              <a:gd name="connsiteY0" fmla="*/ 0 h 597321"/>
              <a:gd name="connsiteX1" fmla="*/ 3548783 w 3548783"/>
              <a:gd name="connsiteY1" fmla="*/ 0 h 597321"/>
              <a:gd name="connsiteX2" fmla="*/ 3548783 w 3548783"/>
              <a:gd name="connsiteY2" fmla="*/ 597321 h 597321"/>
              <a:gd name="connsiteX3" fmla="*/ 0 w 3548783"/>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48783" h="597321">
                <a:moveTo>
                  <a:pt x="0" y="0"/>
                </a:moveTo>
                <a:lnTo>
                  <a:pt x="3548783" y="0"/>
                </a:lnTo>
                <a:lnTo>
                  <a:pt x="3548783" y="597321"/>
                </a:lnTo>
                <a:lnTo>
                  <a:pt x="0" y="597321"/>
                </a:lnTo>
                <a:close/>
              </a:path>
            </a:pathLst>
          </a:custGeom>
        </p:spPr>
      </p:pic>
      <p:sp>
        <p:nvSpPr>
          <p:cNvPr id="2" name="Title 1">
            <a:extLst>
              <a:ext uri="{FF2B5EF4-FFF2-40B4-BE49-F238E27FC236}">
                <a16:creationId xmlns:a16="http://schemas.microsoft.com/office/drawing/2014/main" id="{EA0DF260-6E9B-E47C-32B5-581A03E19935}"/>
              </a:ext>
            </a:extLst>
          </p:cNvPr>
          <p:cNvSpPr>
            <a:spLocks noGrp="1"/>
          </p:cNvSpPr>
          <p:nvPr>
            <p:ph type="ctrTitle" hasCustomPrompt="1"/>
          </p:nvPr>
        </p:nvSpPr>
        <p:spPr>
          <a:xfrm>
            <a:off x="1524000" y="3185381"/>
            <a:ext cx="9144000" cy="724140"/>
          </a:xfrm>
        </p:spPr>
        <p:txBody>
          <a:bodyPr anchor="t">
            <a:normAutofit/>
          </a:bodyPr>
          <a:lstStyle>
            <a:lvl1pPr algn="ctr">
              <a:defRPr sz="4800" cap="none" baseline="0">
                <a:solidFill>
                  <a:schemeClr val="bg1"/>
                </a:solidFill>
              </a:defRPr>
            </a:lvl1pPr>
          </a:lstStyle>
          <a:p>
            <a:r>
              <a:rPr lang="en-US" dirty="0"/>
              <a:t>INSERT TITLE, TWO LINES MAX</a:t>
            </a:r>
            <a:endParaRPr lang="en-GB" dirty="0"/>
          </a:p>
        </p:txBody>
      </p:sp>
      <p:sp>
        <p:nvSpPr>
          <p:cNvPr id="6" name="Text Placeholder 16">
            <a:extLst>
              <a:ext uri="{FF2B5EF4-FFF2-40B4-BE49-F238E27FC236}">
                <a16:creationId xmlns:a16="http://schemas.microsoft.com/office/drawing/2014/main" id="{6C6F6325-6660-D91E-94C7-3B8E42963F4A}"/>
              </a:ext>
            </a:extLst>
          </p:cNvPr>
          <p:cNvSpPr>
            <a:spLocks noGrp="1"/>
          </p:cNvSpPr>
          <p:nvPr>
            <p:ph type="body" sz="quarter" idx="11" hasCustomPrompt="1"/>
          </p:nvPr>
        </p:nvSpPr>
        <p:spPr>
          <a:xfrm>
            <a:off x="3740524" y="6338154"/>
            <a:ext cx="4710952" cy="200055"/>
          </a:xfrm>
        </p:spPr>
        <p:txBody>
          <a:bodyPr>
            <a:normAutofit/>
          </a:bodyPr>
          <a:lstStyle>
            <a:lvl1pPr marL="0" indent="0" algn="ctr">
              <a:buNone/>
              <a:defRPr sz="1400" cap="all" spc="300" baseline="0">
                <a:solidFill>
                  <a:schemeClr val="accent6"/>
                </a:solidFill>
              </a:defRPr>
            </a:lvl1pPr>
          </a:lstStyle>
          <a:p>
            <a:pPr lvl="0"/>
            <a:r>
              <a:rPr lang="en-US" dirty="0"/>
              <a:t>Insert Date</a:t>
            </a:r>
            <a:endParaRPr lang="en-GB" dirty="0"/>
          </a:p>
        </p:txBody>
      </p:sp>
      <p:sp>
        <p:nvSpPr>
          <p:cNvPr id="7" name="Text Placeholder 10">
            <a:extLst>
              <a:ext uri="{FF2B5EF4-FFF2-40B4-BE49-F238E27FC236}">
                <a16:creationId xmlns:a16="http://schemas.microsoft.com/office/drawing/2014/main" id="{00146FD4-20F8-2094-1AC8-6B34E0151110}"/>
              </a:ext>
            </a:extLst>
          </p:cNvPr>
          <p:cNvSpPr>
            <a:spLocks noGrp="1"/>
          </p:cNvSpPr>
          <p:nvPr>
            <p:ph type="body" sz="quarter" idx="13" hasCustomPrompt="1"/>
          </p:nvPr>
        </p:nvSpPr>
        <p:spPr>
          <a:xfrm>
            <a:off x="1524000" y="4836082"/>
            <a:ext cx="9144000" cy="249299"/>
          </a:xfrm>
        </p:spPr>
        <p:txBody>
          <a:bodyPr>
            <a:normAutofit/>
          </a:bodyPr>
          <a:lstStyle>
            <a:lvl1pPr marL="0" indent="0" algn="ctr">
              <a:buNone/>
              <a:defRPr sz="1800">
                <a:solidFill>
                  <a:schemeClr val="bg1"/>
                </a:solidFill>
              </a:defRPr>
            </a:lvl1pPr>
            <a:lvl5pPr>
              <a:defRPr/>
            </a:lvl5pPr>
          </a:lstStyle>
          <a:p>
            <a:pPr lvl="0"/>
            <a:r>
              <a:rPr lang="en-US" dirty="0"/>
              <a:t>Insert subtitle, one line max</a:t>
            </a:r>
          </a:p>
        </p:txBody>
      </p:sp>
    </p:spTree>
    <p:extLst>
      <p:ext uri="{BB962C8B-B14F-4D97-AF65-F5344CB8AC3E}">
        <p14:creationId xmlns:p14="http://schemas.microsoft.com/office/powerpoint/2010/main" val="3363617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A - Gradi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52BCB2-8543-C67F-3BD2-9057A1C555D0}"/>
              </a:ext>
            </a:extLst>
          </p:cNvPr>
          <p:cNvSpPr/>
          <p:nvPr userDrawn="1"/>
        </p:nvSpPr>
        <p:spPr>
          <a:xfrm>
            <a:off x="0" y="0"/>
            <a:ext cx="12192000" cy="6876795"/>
          </a:xfrm>
          <a:prstGeom prst="rect">
            <a:avLst/>
          </a:prstGeom>
          <a:gradFill flip="none" rotWithShape="1">
            <a:gsLst>
              <a:gs pos="0">
                <a:srgbClr val="51BAC6">
                  <a:alpha val="51000"/>
                </a:srgbClr>
              </a:gs>
              <a:gs pos="73000">
                <a:srgbClr val="007097">
                  <a:alpha val="85778"/>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CEDD44FF-DCFC-BDD7-DE91-82F4D578340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00" r="100"/>
          <a:stretch>
            <a:fillRect/>
          </a:stretch>
        </p:blipFill>
        <p:spPr>
          <a:xfrm>
            <a:off x="4317023" y="1991329"/>
            <a:ext cx="3543960" cy="597321"/>
          </a:xfrm>
          <a:custGeom>
            <a:avLst/>
            <a:gdLst>
              <a:gd name="connsiteX0" fmla="*/ 0 w 3543960"/>
              <a:gd name="connsiteY0" fmla="*/ 0 h 597321"/>
              <a:gd name="connsiteX1" fmla="*/ 3543960 w 3543960"/>
              <a:gd name="connsiteY1" fmla="*/ 0 h 597321"/>
              <a:gd name="connsiteX2" fmla="*/ 3543960 w 3543960"/>
              <a:gd name="connsiteY2" fmla="*/ 597321 h 597321"/>
              <a:gd name="connsiteX3" fmla="*/ 0 w 3543960"/>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43960" h="597321">
                <a:moveTo>
                  <a:pt x="0" y="0"/>
                </a:moveTo>
                <a:lnTo>
                  <a:pt x="3543960" y="0"/>
                </a:lnTo>
                <a:lnTo>
                  <a:pt x="3543960" y="597321"/>
                </a:lnTo>
                <a:lnTo>
                  <a:pt x="0" y="597321"/>
                </a:lnTo>
                <a:close/>
              </a:path>
            </a:pathLst>
          </a:custGeom>
        </p:spPr>
      </p:pic>
      <p:sp>
        <p:nvSpPr>
          <p:cNvPr id="11" name="Text Placeholder 10">
            <a:extLst>
              <a:ext uri="{FF2B5EF4-FFF2-40B4-BE49-F238E27FC236}">
                <a16:creationId xmlns:a16="http://schemas.microsoft.com/office/drawing/2014/main" id="{EA54562F-F841-FADB-8ECC-AF30579FA606}"/>
              </a:ext>
            </a:extLst>
          </p:cNvPr>
          <p:cNvSpPr>
            <a:spLocks noGrp="1"/>
          </p:cNvSpPr>
          <p:nvPr>
            <p:ph type="body" sz="quarter" idx="13" hasCustomPrompt="1"/>
          </p:nvPr>
        </p:nvSpPr>
        <p:spPr>
          <a:xfrm>
            <a:off x="1524000" y="4836082"/>
            <a:ext cx="9144000" cy="249299"/>
          </a:xfrm>
        </p:spPr>
        <p:txBody>
          <a:bodyPr>
            <a:normAutofit/>
          </a:bodyPr>
          <a:lstStyle>
            <a:lvl1pPr marL="0" indent="0" algn="ctr">
              <a:buNone/>
              <a:defRPr sz="1800">
                <a:solidFill>
                  <a:schemeClr val="bg1"/>
                </a:solidFill>
              </a:defRPr>
            </a:lvl1pPr>
            <a:lvl5pPr>
              <a:defRPr/>
            </a:lvl5pPr>
          </a:lstStyle>
          <a:p>
            <a:pPr lvl="0"/>
            <a:r>
              <a:rPr lang="en-US" dirty="0"/>
              <a:t>Insert subtitle, one line max</a:t>
            </a:r>
          </a:p>
        </p:txBody>
      </p:sp>
      <p:sp>
        <p:nvSpPr>
          <p:cNvPr id="2" name="Title 1">
            <a:extLst>
              <a:ext uri="{FF2B5EF4-FFF2-40B4-BE49-F238E27FC236}">
                <a16:creationId xmlns:a16="http://schemas.microsoft.com/office/drawing/2014/main" id="{EA0DF260-6E9B-E47C-32B5-581A03E19935}"/>
              </a:ext>
            </a:extLst>
          </p:cNvPr>
          <p:cNvSpPr>
            <a:spLocks noGrp="1"/>
          </p:cNvSpPr>
          <p:nvPr>
            <p:ph type="ctrTitle" hasCustomPrompt="1"/>
          </p:nvPr>
        </p:nvSpPr>
        <p:spPr>
          <a:xfrm>
            <a:off x="1524000" y="3185381"/>
            <a:ext cx="9144000" cy="724140"/>
          </a:xfrm>
        </p:spPr>
        <p:txBody>
          <a:bodyPr anchor="t">
            <a:normAutofit/>
          </a:bodyPr>
          <a:lstStyle>
            <a:lvl1pPr algn="ctr">
              <a:defRPr sz="4800" cap="none" baseline="0">
                <a:solidFill>
                  <a:schemeClr val="bg1"/>
                </a:solidFill>
              </a:defRPr>
            </a:lvl1pPr>
          </a:lstStyle>
          <a:p>
            <a:r>
              <a:rPr lang="en-US" dirty="0"/>
              <a:t>INSERT TITLE, TWO LINES MAX</a:t>
            </a:r>
            <a:endParaRPr lang="en-GB" dirty="0"/>
          </a:p>
        </p:txBody>
      </p:sp>
      <p:sp>
        <p:nvSpPr>
          <p:cNvPr id="5" name="Text Placeholder 16">
            <a:extLst>
              <a:ext uri="{FF2B5EF4-FFF2-40B4-BE49-F238E27FC236}">
                <a16:creationId xmlns:a16="http://schemas.microsoft.com/office/drawing/2014/main" id="{C730DE1A-72FB-354F-1F16-E9EB88C8EC1B}"/>
              </a:ext>
            </a:extLst>
          </p:cNvPr>
          <p:cNvSpPr>
            <a:spLocks noGrp="1"/>
          </p:cNvSpPr>
          <p:nvPr>
            <p:ph type="body" sz="quarter" idx="11" hasCustomPrompt="1"/>
          </p:nvPr>
        </p:nvSpPr>
        <p:spPr>
          <a:xfrm>
            <a:off x="3740524" y="6338154"/>
            <a:ext cx="4710952" cy="200055"/>
          </a:xfrm>
        </p:spPr>
        <p:txBody>
          <a:bodyPr>
            <a:normAutofit/>
          </a:bodyPr>
          <a:lstStyle>
            <a:lvl1pPr marL="0" indent="0" algn="ctr">
              <a:buNone/>
              <a:defRPr sz="1400" cap="all" spc="300" baseline="0">
                <a:solidFill>
                  <a:schemeClr val="bg1"/>
                </a:solidFill>
              </a:defRPr>
            </a:lvl1pPr>
          </a:lstStyle>
          <a:p>
            <a:pPr lvl="0"/>
            <a:r>
              <a:rPr lang="en-US" dirty="0"/>
              <a:t>Insert Date</a:t>
            </a:r>
            <a:endParaRPr lang="en-GB" dirty="0"/>
          </a:p>
        </p:txBody>
      </p:sp>
    </p:spTree>
    <p:extLst>
      <p:ext uri="{BB962C8B-B14F-4D97-AF65-F5344CB8AC3E}">
        <p14:creationId xmlns:p14="http://schemas.microsoft.com/office/powerpoint/2010/main" val="10629751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B - L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C96F6-6F76-D997-E85D-DBEE101D2006}"/>
              </a:ext>
            </a:extLst>
          </p:cNvPr>
          <p:cNvSpPr>
            <a:spLocks noGrp="1"/>
          </p:cNvSpPr>
          <p:nvPr>
            <p:ph type="title" hasCustomPrompt="1"/>
          </p:nvPr>
        </p:nvSpPr>
        <p:spPr>
          <a:xfrm>
            <a:off x="6624318" y="4765041"/>
            <a:ext cx="4991420" cy="487680"/>
          </a:xfrm>
        </p:spPr>
        <p:txBody>
          <a:bodyPr anchor="t">
            <a:normAutofit/>
          </a:bodyPr>
          <a:lstStyle>
            <a:lvl1pPr>
              <a:defRPr sz="3200" cap="none" baseline="0">
                <a:solidFill>
                  <a:schemeClr val="tx2"/>
                </a:solidFill>
                <a:latin typeface="+mj-lt"/>
              </a:defRPr>
            </a:lvl1pPr>
          </a:lstStyle>
          <a:p>
            <a:r>
              <a:rPr lang="en-US" dirty="0"/>
              <a:t>INSERT TITLE, ONE LINE</a:t>
            </a:r>
            <a:endParaRPr lang="en-GB" dirty="0"/>
          </a:p>
        </p:txBody>
      </p:sp>
      <p:sp>
        <p:nvSpPr>
          <p:cNvPr id="16" name="Picture Placeholder 15">
            <a:extLst>
              <a:ext uri="{FF2B5EF4-FFF2-40B4-BE49-F238E27FC236}">
                <a16:creationId xmlns:a16="http://schemas.microsoft.com/office/drawing/2014/main" id="{50EC906C-BCD4-2147-1356-91B6E5DE5FD2}"/>
              </a:ext>
            </a:extLst>
          </p:cNvPr>
          <p:cNvSpPr>
            <a:spLocks noGrp="1"/>
          </p:cNvSpPr>
          <p:nvPr>
            <p:ph type="pic" sz="quarter" idx="10" hasCustomPrompt="1"/>
          </p:nvPr>
        </p:nvSpPr>
        <p:spPr>
          <a:xfrm>
            <a:off x="0" y="0"/>
            <a:ext cx="6097588" cy="6858000"/>
          </a:xfrm>
          <a:custGeom>
            <a:avLst/>
            <a:gdLst>
              <a:gd name="connsiteX0" fmla="*/ 0 w 6097588"/>
              <a:gd name="connsiteY0" fmla="*/ 0 h 6858000"/>
              <a:gd name="connsiteX1" fmla="*/ 6097588 w 6097588"/>
              <a:gd name="connsiteY1" fmla="*/ 0 h 6858000"/>
              <a:gd name="connsiteX2" fmla="*/ 6097588 w 6097588"/>
              <a:gd name="connsiteY2" fmla="*/ 1 h 6858000"/>
              <a:gd name="connsiteX3" fmla="*/ 3882396 w 6097588"/>
              <a:gd name="connsiteY3" fmla="*/ 1 h 6858000"/>
              <a:gd name="connsiteX4" fmla="*/ 6086152 w 6097588"/>
              <a:gd name="connsiteY4" fmla="*/ 1988704 h 6858000"/>
              <a:gd name="connsiteX5" fmla="*/ 6097588 w 6097588"/>
              <a:gd name="connsiteY5" fmla="*/ 2215174 h 6858000"/>
              <a:gd name="connsiteX6" fmla="*/ 6097588 w 6097588"/>
              <a:gd name="connsiteY6" fmla="*/ 6858000 h 6858000"/>
              <a:gd name="connsiteX7" fmla="*/ 0 w 6097588"/>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7588" h="6858000">
                <a:moveTo>
                  <a:pt x="0" y="0"/>
                </a:moveTo>
                <a:lnTo>
                  <a:pt x="6097588" y="0"/>
                </a:lnTo>
                <a:lnTo>
                  <a:pt x="6097588" y="1"/>
                </a:lnTo>
                <a:lnTo>
                  <a:pt x="3882396" y="1"/>
                </a:lnTo>
                <a:cubicBezTo>
                  <a:pt x="5029350" y="1"/>
                  <a:pt x="5972712" y="871679"/>
                  <a:pt x="6086152" y="1988704"/>
                </a:cubicBezTo>
                <a:lnTo>
                  <a:pt x="6097588" y="2215174"/>
                </a:lnTo>
                <a:lnTo>
                  <a:pt x="6097588" y="6858000"/>
                </a:lnTo>
                <a:lnTo>
                  <a:pt x="0" y="6858000"/>
                </a:lnTo>
                <a:close/>
              </a:path>
            </a:pathLst>
          </a:custGeom>
          <a:blipFill>
            <a:blip r:embed="rId2">
              <a:extLst>
                <a:ext uri="{28A0092B-C50C-407E-A947-70E740481C1C}">
                  <a14:useLocalDpi xmlns:a14="http://schemas.microsoft.com/office/drawing/2010/main" val="0"/>
                </a:ext>
              </a:extLst>
            </a:blip>
            <a:stretch>
              <a:fillRect/>
            </a:stretch>
          </a:blipFill>
          <a:ln>
            <a:noFill/>
          </a:ln>
        </p:spPr>
        <p:txBody>
          <a:bodyPr wrap="square" lIns="1440000" tIns="0" rIns="1440000" bIns="1440000" anchor="ctr">
            <a:noAutofit/>
          </a:bodyPr>
          <a:lstStyle>
            <a:lvl1pPr marL="0" indent="0" algn="ctr">
              <a:buNone/>
              <a:defRPr>
                <a:solidFill>
                  <a:schemeClr val="bg1"/>
                </a:solidFill>
                <a:highlight>
                  <a:srgbClr val="000000"/>
                </a:highlight>
              </a:defRPr>
            </a:lvl1pPr>
          </a:lstStyle>
          <a:p>
            <a:r>
              <a:rPr lang="en-GB" dirty="0"/>
              <a:t>Click icon to replace image, or leave to use current image</a:t>
            </a:r>
          </a:p>
        </p:txBody>
      </p:sp>
      <p:sp>
        <p:nvSpPr>
          <p:cNvPr id="25" name="Text Placeholder 24">
            <a:extLst>
              <a:ext uri="{FF2B5EF4-FFF2-40B4-BE49-F238E27FC236}">
                <a16:creationId xmlns:a16="http://schemas.microsoft.com/office/drawing/2014/main" id="{5C1EB96E-9C6C-D7E9-1CDE-F53CF63CDC96}"/>
              </a:ext>
            </a:extLst>
          </p:cNvPr>
          <p:cNvSpPr>
            <a:spLocks noGrp="1"/>
          </p:cNvSpPr>
          <p:nvPr>
            <p:ph type="body" sz="quarter" idx="11" hasCustomPrompt="1"/>
          </p:nvPr>
        </p:nvSpPr>
        <p:spPr>
          <a:xfrm>
            <a:off x="6624319" y="5364420"/>
            <a:ext cx="4991419" cy="736343"/>
          </a:xfrm>
          <a:noFill/>
        </p:spPr>
        <p:txBody>
          <a:bodyPr wrap="square" rtlCol="0">
            <a:noAutofit/>
          </a:bodyPr>
          <a:lstStyle>
            <a:lvl1pPr marL="0" indent="0">
              <a:buNone/>
              <a:defRPr lang="en-US" spc="0" smtClean="0">
                <a:solidFill>
                  <a:schemeClr val="tx2"/>
                </a:solidFill>
                <a:latin typeface="+mj-lt"/>
                <a:ea typeface="Poppins" panose="00000500000000000000" pitchFamily="2" charset="0"/>
                <a:cs typeface="Poppins" panose="00000500000000000000" pitchFamily="2" charset="0"/>
              </a:defRPr>
            </a:lvl1pPr>
            <a:lvl2pPr marL="228600" indent="0">
              <a:buNone/>
              <a:defRPr lang="en-US" sz="1800" smtClean="0"/>
            </a:lvl2pPr>
            <a:lvl3pPr>
              <a:defRPr lang="en-US" sz="1800" smtClean="0"/>
            </a:lvl3pPr>
            <a:lvl4pPr>
              <a:defRPr lang="en-US" sz="1800" smtClean="0"/>
            </a:lvl4pPr>
            <a:lvl5pPr>
              <a:defRPr lang="en-GB" sz="1800"/>
            </a:lvl5pPr>
          </a:lstStyle>
          <a:p>
            <a:pPr marL="0" lvl="0"/>
            <a:r>
              <a:rPr lang="en-US" dirty="0"/>
              <a:t>Insert subtitle, three lines max</a:t>
            </a:r>
          </a:p>
        </p:txBody>
      </p:sp>
      <p:pic>
        <p:nvPicPr>
          <p:cNvPr id="3" name="Graphic 2">
            <a:extLst>
              <a:ext uri="{FF2B5EF4-FFF2-40B4-BE49-F238E27FC236}">
                <a16:creationId xmlns:a16="http://schemas.microsoft.com/office/drawing/2014/main" id="{6D30B09D-2B6A-8811-B16F-3980DEB12E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2" r="32"/>
          <a:stretch>
            <a:fillRect/>
          </a:stretch>
        </p:blipFill>
        <p:spPr>
          <a:xfrm>
            <a:off x="6629918" y="3766341"/>
            <a:ext cx="3548783" cy="597321"/>
          </a:xfrm>
          <a:prstGeom prst="rect">
            <a:avLst/>
          </a:prstGeom>
        </p:spPr>
      </p:pic>
    </p:spTree>
    <p:extLst>
      <p:ext uri="{BB962C8B-B14F-4D97-AF65-F5344CB8AC3E}">
        <p14:creationId xmlns:p14="http://schemas.microsoft.com/office/powerpoint/2010/main" val="22965425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B - Navy">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D7D50AD-D9D5-03D7-9443-BF9FCE92B601}"/>
              </a:ext>
            </a:extLst>
          </p:cNvPr>
          <p:cNvSpPr>
            <a:spLocks noGrp="1"/>
          </p:cNvSpPr>
          <p:nvPr>
            <p:ph type="pic" sz="quarter" idx="12" hasCustomPrompt="1"/>
          </p:nvPr>
        </p:nvSpPr>
        <p:spPr>
          <a:xfrm>
            <a:off x="4706112" y="-9145"/>
            <a:ext cx="7485888" cy="6867144"/>
          </a:xfrm>
          <a:custGeom>
            <a:avLst/>
            <a:gdLst>
              <a:gd name="connsiteX0" fmla="*/ 2217813 w 7485888"/>
              <a:gd name="connsiteY0" fmla="*/ 0 h 6867144"/>
              <a:gd name="connsiteX1" fmla="*/ 7485888 w 7485888"/>
              <a:gd name="connsiteY1" fmla="*/ 0 h 6867144"/>
              <a:gd name="connsiteX2" fmla="*/ 7485888 w 7485888"/>
              <a:gd name="connsiteY2" fmla="*/ 6867144 h 6867144"/>
              <a:gd name="connsiteX3" fmla="*/ 0 w 7485888"/>
              <a:gd name="connsiteY3" fmla="*/ 6867144 h 6867144"/>
              <a:gd name="connsiteX4" fmla="*/ 0 w 7485888"/>
              <a:gd name="connsiteY4" fmla="*/ 2217813 h 6867144"/>
              <a:gd name="connsiteX5" fmla="*/ 2217813 w 7485888"/>
              <a:gd name="connsiteY5" fmla="*/ 0 h 686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5888" h="6867144">
                <a:moveTo>
                  <a:pt x="2217813" y="0"/>
                </a:moveTo>
                <a:lnTo>
                  <a:pt x="7485888" y="0"/>
                </a:lnTo>
                <a:lnTo>
                  <a:pt x="7485888" y="6867144"/>
                </a:lnTo>
                <a:lnTo>
                  <a:pt x="0" y="6867144"/>
                </a:lnTo>
                <a:lnTo>
                  <a:pt x="0" y="2217813"/>
                </a:lnTo>
                <a:cubicBezTo>
                  <a:pt x="0" y="992949"/>
                  <a:pt x="992949" y="0"/>
                  <a:pt x="2217813" y="0"/>
                </a:cubicBezTo>
                <a:close/>
              </a:path>
            </a:pathLst>
          </a:custGeom>
          <a:blipFill>
            <a:blip r:embed="rId2">
              <a:extLst>
                <a:ext uri="{28A0092B-C50C-407E-A947-70E740481C1C}">
                  <a14:useLocalDpi xmlns:a14="http://schemas.microsoft.com/office/drawing/2010/main" val="0"/>
                </a:ext>
              </a:extLst>
            </a:blip>
            <a:stretch>
              <a:fillRect/>
            </a:stretch>
          </a:blipFill>
        </p:spPr>
        <p:txBody>
          <a:bodyPr wrap="square" lIns="1440000" tIns="0" rIns="1440000" bIns="1440000" anchor="ctr">
            <a:noAutofit/>
          </a:bodyPr>
          <a:lstStyle>
            <a:lvl1pPr marL="0" indent="0" algn="ctr">
              <a:buNone/>
              <a:defRPr>
                <a:solidFill>
                  <a:schemeClr val="bg1"/>
                </a:solidFill>
                <a:highlight>
                  <a:srgbClr val="000000"/>
                </a:highlight>
              </a:defRPr>
            </a:lvl1pPr>
          </a:lstStyle>
          <a:p>
            <a:r>
              <a:rPr lang="en-GB" dirty="0"/>
              <a:t>Click icon to replace image, or leave to use current image</a:t>
            </a:r>
          </a:p>
        </p:txBody>
      </p:sp>
      <p:sp>
        <p:nvSpPr>
          <p:cNvPr id="2" name="Title 1">
            <a:extLst>
              <a:ext uri="{FF2B5EF4-FFF2-40B4-BE49-F238E27FC236}">
                <a16:creationId xmlns:a16="http://schemas.microsoft.com/office/drawing/2014/main" id="{AFEC96F6-6F76-D997-E85D-DBEE101D2006}"/>
              </a:ext>
            </a:extLst>
          </p:cNvPr>
          <p:cNvSpPr>
            <a:spLocks noGrp="1"/>
          </p:cNvSpPr>
          <p:nvPr>
            <p:ph type="title" hasCustomPrompt="1"/>
          </p:nvPr>
        </p:nvSpPr>
        <p:spPr>
          <a:xfrm>
            <a:off x="603013" y="1655857"/>
            <a:ext cx="3707730" cy="487680"/>
          </a:xfrm>
        </p:spPr>
        <p:txBody>
          <a:bodyPr anchor="t">
            <a:normAutofit/>
          </a:bodyPr>
          <a:lstStyle>
            <a:lvl1pPr>
              <a:defRPr sz="3200" cap="none" baseline="0">
                <a:solidFill>
                  <a:schemeClr val="bg1"/>
                </a:solidFill>
                <a:latin typeface="+mj-lt"/>
              </a:defRPr>
            </a:lvl1pPr>
          </a:lstStyle>
          <a:p>
            <a:r>
              <a:rPr lang="en-US" dirty="0"/>
              <a:t>INSERT TITLE, 1 LINE</a:t>
            </a:r>
            <a:endParaRPr lang="en-GB" dirty="0"/>
          </a:p>
        </p:txBody>
      </p:sp>
      <p:sp>
        <p:nvSpPr>
          <p:cNvPr id="25" name="Text Placeholder 24">
            <a:extLst>
              <a:ext uri="{FF2B5EF4-FFF2-40B4-BE49-F238E27FC236}">
                <a16:creationId xmlns:a16="http://schemas.microsoft.com/office/drawing/2014/main" id="{5C1EB96E-9C6C-D7E9-1CDE-F53CF63CDC96}"/>
              </a:ext>
            </a:extLst>
          </p:cNvPr>
          <p:cNvSpPr>
            <a:spLocks noGrp="1"/>
          </p:cNvSpPr>
          <p:nvPr>
            <p:ph type="body" sz="quarter" idx="11" hasCustomPrompt="1"/>
          </p:nvPr>
        </p:nvSpPr>
        <p:spPr>
          <a:xfrm>
            <a:off x="603013" y="2305462"/>
            <a:ext cx="3677712" cy="736343"/>
          </a:xfrm>
          <a:noFill/>
        </p:spPr>
        <p:txBody>
          <a:bodyPr wrap="square" rtlCol="0">
            <a:noAutofit/>
          </a:bodyPr>
          <a:lstStyle>
            <a:lvl1pPr marL="0" indent="0">
              <a:buNone/>
              <a:defRPr lang="en-US" spc="0" smtClean="0">
                <a:solidFill>
                  <a:schemeClr val="accent3"/>
                </a:solidFill>
                <a:latin typeface="+mj-lt"/>
                <a:ea typeface="Poppins" panose="00000500000000000000" pitchFamily="2" charset="0"/>
                <a:cs typeface="Poppins" panose="00000500000000000000" pitchFamily="2" charset="0"/>
              </a:defRPr>
            </a:lvl1pPr>
            <a:lvl2pPr marL="228600" indent="0">
              <a:buNone/>
              <a:defRPr lang="en-US" sz="1800" smtClean="0"/>
            </a:lvl2pPr>
            <a:lvl3pPr>
              <a:defRPr lang="en-US" sz="1800" smtClean="0"/>
            </a:lvl3pPr>
            <a:lvl4pPr>
              <a:defRPr lang="en-US" sz="1800" smtClean="0"/>
            </a:lvl4pPr>
            <a:lvl5pPr>
              <a:defRPr lang="en-GB" sz="1800"/>
            </a:lvl5pPr>
          </a:lstStyle>
          <a:p>
            <a:pPr marL="0" lvl="0"/>
            <a:r>
              <a:rPr lang="en-US" dirty="0"/>
              <a:t>Insert subtitle, three lines max</a:t>
            </a:r>
          </a:p>
        </p:txBody>
      </p:sp>
      <p:pic>
        <p:nvPicPr>
          <p:cNvPr id="3" name="Graphic 2">
            <a:extLst>
              <a:ext uri="{FF2B5EF4-FFF2-40B4-BE49-F238E27FC236}">
                <a16:creationId xmlns:a16="http://schemas.microsoft.com/office/drawing/2014/main" id="{BF88AD65-1F1E-1732-DCE8-16F043460DA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72" r="172"/>
          <a:stretch>
            <a:fillRect/>
          </a:stretch>
        </p:blipFill>
        <p:spPr>
          <a:xfrm>
            <a:off x="603013" y="353283"/>
            <a:ext cx="3538832" cy="597321"/>
          </a:xfrm>
          <a:custGeom>
            <a:avLst/>
            <a:gdLst>
              <a:gd name="connsiteX0" fmla="*/ 0 w 3538833"/>
              <a:gd name="connsiteY0" fmla="*/ 0 h 597321"/>
              <a:gd name="connsiteX1" fmla="*/ 3538833 w 3538833"/>
              <a:gd name="connsiteY1" fmla="*/ 0 h 597321"/>
              <a:gd name="connsiteX2" fmla="*/ 3538833 w 3538833"/>
              <a:gd name="connsiteY2" fmla="*/ 597321 h 597321"/>
              <a:gd name="connsiteX3" fmla="*/ 0 w 3538833"/>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38833" h="597321">
                <a:moveTo>
                  <a:pt x="0" y="0"/>
                </a:moveTo>
                <a:lnTo>
                  <a:pt x="3538833" y="0"/>
                </a:lnTo>
                <a:lnTo>
                  <a:pt x="3538833" y="597321"/>
                </a:lnTo>
                <a:lnTo>
                  <a:pt x="0" y="597321"/>
                </a:lnTo>
                <a:close/>
              </a:path>
            </a:pathLst>
          </a:custGeom>
        </p:spPr>
      </p:pic>
    </p:spTree>
    <p:extLst>
      <p:ext uri="{BB962C8B-B14F-4D97-AF65-F5344CB8AC3E}">
        <p14:creationId xmlns:p14="http://schemas.microsoft.com/office/powerpoint/2010/main" val="169197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B - Gradient">
    <p:bg>
      <p:bgPr>
        <a:gradFill>
          <a:gsLst>
            <a:gs pos="37000">
              <a:srgbClr val="007097"/>
            </a:gs>
            <a:gs pos="100000">
              <a:schemeClr val="accent2"/>
            </a:gs>
          </a:gsLst>
          <a:lin ang="2700000" scaled="1"/>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3B68F6F-DC47-F713-7ABA-0494AF2E8A0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90" r="190"/>
          <a:stretch>
            <a:fillRect/>
          </a:stretch>
        </p:blipFill>
        <p:spPr>
          <a:xfrm>
            <a:off x="6624319" y="3774297"/>
            <a:ext cx="3537534" cy="597321"/>
          </a:xfrm>
          <a:custGeom>
            <a:avLst/>
            <a:gdLst>
              <a:gd name="connsiteX0" fmla="*/ 0 w 3537535"/>
              <a:gd name="connsiteY0" fmla="*/ 0 h 597321"/>
              <a:gd name="connsiteX1" fmla="*/ 3537535 w 3537535"/>
              <a:gd name="connsiteY1" fmla="*/ 0 h 597321"/>
              <a:gd name="connsiteX2" fmla="*/ 3537535 w 3537535"/>
              <a:gd name="connsiteY2" fmla="*/ 597321 h 597321"/>
              <a:gd name="connsiteX3" fmla="*/ 0 w 3537535"/>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37535" h="597321">
                <a:moveTo>
                  <a:pt x="0" y="0"/>
                </a:moveTo>
                <a:lnTo>
                  <a:pt x="3537535" y="0"/>
                </a:lnTo>
                <a:lnTo>
                  <a:pt x="3537535" y="597321"/>
                </a:lnTo>
                <a:lnTo>
                  <a:pt x="0" y="597321"/>
                </a:lnTo>
                <a:close/>
              </a:path>
            </a:pathLst>
          </a:custGeom>
        </p:spPr>
      </p:pic>
      <p:sp>
        <p:nvSpPr>
          <p:cNvPr id="2" name="Title 1">
            <a:extLst>
              <a:ext uri="{FF2B5EF4-FFF2-40B4-BE49-F238E27FC236}">
                <a16:creationId xmlns:a16="http://schemas.microsoft.com/office/drawing/2014/main" id="{AFEC96F6-6F76-D997-E85D-DBEE101D2006}"/>
              </a:ext>
            </a:extLst>
          </p:cNvPr>
          <p:cNvSpPr>
            <a:spLocks noGrp="1"/>
          </p:cNvSpPr>
          <p:nvPr>
            <p:ph type="title" hasCustomPrompt="1"/>
          </p:nvPr>
        </p:nvSpPr>
        <p:spPr>
          <a:xfrm>
            <a:off x="6624318" y="4765041"/>
            <a:ext cx="4991420" cy="487680"/>
          </a:xfrm>
        </p:spPr>
        <p:txBody>
          <a:bodyPr anchor="t">
            <a:normAutofit/>
          </a:bodyPr>
          <a:lstStyle>
            <a:lvl1pPr>
              <a:defRPr sz="3200" cap="none" baseline="0">
                <a:solidFill>
                  <a:schemeClr val="bg1"/>
                </a:solidFill>
                <a:latin typeface="+mj-lt"/>
              </a:defRPr>
            </a:lvl1pPr>
          </a:lstStyle>
          <a:p>
            <a:r>
              <a:rPr lang="en-US" dirty="0"/>
              <a:t>INSERT TITLE, ONE LINE</a:t>
            </a:r>
            <a:endParaRPr lang="en-GB" dirty="0"/>
          </a:p>
        </p:txBody>
      </p:sp>
      <p:sp>
        <p:nvSpPr>
          <p:cNvPr id="16" name="Picture Placeholder 15">
            <a:extLst>
              <a:ext uri="{FF2B5EF4-FFF2-40B4-BE49-F238E27FC236}">
                <a16:creationId xmlns:a16="http://schemas.microsoft.com/office/drawing/2014/main" id="{50EC906C-BCD4-2147-1356-91B6E5DE5FD2}"/>
              </a:ext>
            </a:extLst>
          </p:cNvPr>
          <p:cNvSpPr>
            <a:spLocks noGrp="1"/>
          </p:cNvSpPr>
          <p:nvPr>
            <p:ph type="pic" sz="quarter" idx="10" hasCustomPrompt="1"/>
          </p:nvPr>
        </p:nvSpPr>
        <p:spPr>
          <a:xfrm>
            <a:off x="0" y="0"/>
            <a:ext cx="6097588" cy="6858000"/>
          </a:xfrm>
          <a:custGeom>
            <a:avLst/>
            <a:gdLst>
              <a:gd name="connsiteX0" fmla="*/ 0 w 6097588"/>
              <a:gd name="connsiteY0" fmla="*/ 0 h 6858000"/>
              <a:gd name="connsiteX1" fmla="*/ 6097588 w 6097588"/>
              <a:gd name="connsiteY1" fmla="*/ 0 h 6858000"/>
              <a:gd name="connsiteX2" fmla="*/ 6097588 w 6097588"/>
              <a:gd name="connsiteY2" fmla="*/ 1 h 6858000"/>
              <a:gd name="connsiteX3" fmla="*/ 3882396 w 6097588"/>
              <a:gd name="connsiteY3" fmla="*/ 1 h 6858000"/>
              <a:gd name="connsiteX4" fmla="*/ 6086152 w 6097588"/>
              <a:gd name="connsiteY4" fmla="*/ 1988704 h 6858000"/>
              <a:gd name="connsiteX5" fmla="*/ 6097588 w 6097588"/>
              <a:gd name="connsiteY5" fmla="*/ 2215174 h 6858000"/>
              <a:gd name="connsiteX6" fmla="*/ 6097588 w 6097588"/>
              <a:gd name="connsiteY6" fmla="*/ 6858000 h 6858000"/>
              <a:gd name="connsiteX7" fmla="*/ 0 w 6097588"/>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7588" h="6858000">
                <a:moveTo>
                  <a:pt x="0" y="0"/>
                </a:moveTo>
                <a:lnTo>
                  <a:pt x="6097588" y="0"/>
                </a:lnTo>
                <a:lnTo>
                  <a:pt x="6097588" y="1"/>
                </a:lnTo>
                <a:lnTo>
                  <a:pt x="3882396" y="1"/>
                </a:lnTo>
                <a:cubicBezTo>
                  <a:pt x="5029350" y="1"/>
                  <a:pt x="5972712" y="871679"/>
                  <a:pt x="6086152" y="1988704"/>
                </a:cubicBezTo>
                <a:lnTo>
                  <a:pt x="6097588" y="2215174"/>
                </a:lnTo>
                <a:lnTo>
                  <a:pt x="6097588" y="6858000"/>
                </a:lnTo>
                <a:lnTo>
                  <a:pt x="0" y="6858000"/>
                </a:lnTo>
                <a:close/>
              </a:path>
            </a:pathLst>
          </a:custGeom>
          <a:blipFill>
            <a:blip r:embed="rId4">
              <a:extLst>
                <a:ext uri="{28A0092B-C50C-407E-A947-70E740481C1C}">
                  <a14:useLocalDpi xmlns:a14="http://schemas.microsoft.com/office/drawing/2010/main" val="0"/>
                </a:ext>
              </a:extLst>
            </a:blip>
            <a:stretch>
              <a:fillRect/>
            </a:stretch>
          </a:blipFill>
          <a:ln>
            <a:noFill/>
          </a:ln>
        </p:spPr>
        <p:txBody>
          <a:bodyPr wrap="square" lIns="1440000" tIns="0" rIns="1440000" bIns="1440000" anchor="ctr">
            <a:noAutofit/>
          </a:bodyPr>
          <a:lstStyle>
            <a:lvl1pPr marL="0" indent="0" algn="ctr">
              <a:buNone/>
              <a:defRPr>
                <a:solidFill>
                  <a:schemeClr val="bg1"/>
                </a:solidFill>
                <a:highlight>
                  <a:srgbClr val="000000"/>
                </a:highlight>
              </a:defRPr>
            </a:lvl1pPr>
          </a:lstStyle>
          <a:p>
            <a:r>
              <a:rPr lang="en-GB"/>
              <a:t>Click icon to replace image, or leave to use current image</a:t>
            </a:r>
          </a:p>
        </p:txBody>
      </p:sp>
      <p:sp>
        <p:nvSpPr>
          <p:cNvPr id="25" name="Text Placeholder 24">
            <a:extLst>
              <a:ext uri="{FF2B5EF4-FFF2-40B4-BE49-F238E27FC236}">
                <a16:creationId xmlns:a16="http://schemas.microsoft.com/office/drawing/2014/main" id="{5C1EB96E-9C6C-D7E9-1CDE-F53CF63CDC96}"/>
              </a:ext>
            </a:extLst>
          </p:cNvPr>
          <p:cNvSpPr>
            <a:spLocks noGrp="1"/>
          </p:cNvSpPr>
          <p:nvPr>
            <p:ph type="body" sz="quarter" idx="11" hasCustomPrompt="1"/>
          </p:nvPr>
        </p:nvSpPr>
        <p:spPr>
          <a:xfrm>
            <a:off x="6624318" y="5364420"/>
            <a:ext cx="4991419" cy="736343"/>
          </a:xfrm>
          <a:noFill/>
        </p:spPr>
        <p:txBody>
          <a:bodyPr wrap="square" rtlCol="0">
            <a:noAutofit/>
          </a:bodyPr>
          <a:lstStyle>
            <a:lvl1pPr marL="0" indent="0">
              <a:buNone/>
              <a:defRPr lang="en-US" spc="0" smtClean="0">
                <a:solidFill>
                  <a:schemeClr val="bg1"/>
                </a:solidFill>
                <a:latin typeface="+mj-lt"/>
                <a:ea typeface="Poppins" panose="00000500000000000000" pitchFamily="2" charset="0"/>
                <a:cs typeface="Poppins" panose="00000500000000000000" pitchFamily="2" charset="0"/>
              </a:defRPr>
            </a:lvl1pPr>
            <a:lvl2pPr marL="228600" indent="0">
              <a:buNone/>
              <a:defRPr lang="en-US" sz="1800" smtClean="0"/>
            </a:lvl2pPr>
            <a:lvl3pPr>
              <a:defRPr lang="en-US" sz="1800" smtClean="0"/>
            </a:lvl3pPr>
            <a:lvl4pPr>
              <a:defRPr lang="en-US" sz="1800" smtClean="0"/>
            </a:lvl4pPr>
            <a:lvl5pPr>
              <a:defRPr lang="en-GB" sz="1800"/>
            </a:lvl5pPr>
          </a:lstStyle>
          <a:p>
            <a:pPr marL="0" lvl="0"/>
            <a:r>
              <a:rPr lang="en-US" dirty="0"/>
              <a:t>Insert subtitle, three lines max</a:t>
            </a:r>
          </a:p>
        </p:txBody>
      </p:sp>
    </p:spTree>
    <p:extLst>
      <p:ext uri="{BB962C8B-B14F-4D97-AF65-F5344CB8AC3E}">
        <p14:creationId xmlns:p14="http://schemas.microsoft.com/office/powerpoint/2010/main" val="40577523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C - Light">
    <p:bg>
      <p:bgPr>
        <a:gradFill>
          <a:gsLst>
            <a:gs pos="37000">
              <a:srgbClr val="007097"/>
            </a:gs>
            <a:gs pos="100000">
              <a:schemeClr val="accent2"/>
            </a:gs>
          </a:gsLst>
          <a:lin ang="2700000" scaled="1"/>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F6954B-C599-BA76-8B45-359AD89E542A}"/>
              </a:ext>
            </a:extLst>
          </p:cNvPr>
          <p:cNvSpPr/>
          <p:nvPr userDrawn="1"/>
        </p:nvSpPr>
        <p:spPr>
          <a:xfrm>
            <a:off x="0" y="0"/>
            <a:ext cx="12192000" cy="6858000"/>
          </a:xfrm>
          <a:prstGeom prst="rect">
            <a:avLst/>
          </a:prstGeom>
          <a:solidFill>
            <a:srgbClr val="51BA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pic>
        <p:nvPicPr>
          <p:cNvPr id="3" name="Graphic 2">
            <a:extLst>
              <a:ext uri="{FF2B5EF4-FFF2-40B4-BE49-F238E27FC236}">
                <a16:creationId xmlns:a16="http://schemas.microsoft.com/office/drawing/2014/main" id="{FBD02A7E-740E-A279-5FEA-7BD4834A771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7" r="67"/>
          <a:stretch>
            <a:fillRect/>
          </a:stretch>
        </p:blipFill>
        <p:spPr>
          <a:xfrm>
            <a:off x="3818866" y="3173166"/>
            <a:ext cx="3546301" cy="597321"/>
          </a:xfrm>
          <a:custGeom>
            <a:avLst/>
            <a:gdLst>
              <a:gd name="connsiteX0" fmla="*/ 0 w 3546301"/>
              <a:gd name="connsiteY0" fmla="*/ 0 h 597321"/>
              <a:gd name="connsiteX1" fmla="*/ 3546301 w 3546301"/>
              <a:gd name="connsiteY1" fmla="*/ 0 h 597321"/>
              <a:gd name="connsiteX2" fmla="*/ 3546301 w 3546301"/>
              <a:gd name="connsiteY2" fmla="*/ 597321 h 597321"/>
              <a:gd name="connsiteX3" fmla="*/ 0 w 3546301"/>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46301" h="597321">
                <a:moveTo>
                  <a:pt x="0" y="0"/>
                </a:moveTo>
                <a:lnTo>
                  <a:pt x="3546301" y="0"/>
                </a:lnTo>
                <a:lnTo>
                  <a:pt x="3546301" y="597321"/>
                </a:lnTo>
                <a:lnTo>
                  <a:pt x="0" y="597321"/>
                </a:lnTo>
                <a:close/>
              </a:path>
            </a:pathLst>
          </a:custGeom>
        </p:spPr>
      </p:pic>
      <p:pic>
        <p:nvPicPr>
          <p:cNvPr id="7" name="Picture 6">
            <a:extLst>
              <a:ext uri="{FF2B5EF4-FFF2-40B4-BE49-F238E27FC236}">
                <a16:creationId xmlns:a16="http://schemas.microsoft.com/office/drawing/2014/main" id="{C08A02A2-4026-DD59-D1E3-C6C650A1A850}"/>
              </a:ext>
            </a:extLst>
          </p:cNvPr>
          <p:cNvPicPr>
            <a:picLocks noChangeAspect="1"/>
          </p:cNvPicPr>
          <p:nvPr userDrawn="1"/>
        </p:nvPicPr>
        <p:blipFill>
          <a:blip r:embed="rId4">
            <a:alphaModFix amt="11000"/>
          </a:blip>
          <a:srcRect l="34991"/>
          <a:stretch>
            <a:fillRect/>
          </a:stretch>
        </p:blipFill>
        <p:spPr>
          <a:xfrm>
            <a:off x="0" y="386713"/>
            <a:ext cx="3722907" cy="5403726"/>
          </a:xfrm>
          <a:prstGeom prst="rect">
            <a:avLst/>
          </a:prstGeom>
        </p:spPr>
      </p:pic>
      <p:sp>
        <p:nvSpPr>
          <p:cNvPr id="2" name="Title 1">
            <a:extLst>
              <a:ext uri="{FF2B5EF4-FFF2-40B4-BE49-F238E27FC236}">
                <a16:creationId xmlns:a16="http://schemas.microsoft.com/office/drawing/2014/main" id="{AFEC96F6-6F76-D997-E85D-DBEE101D2006}"/>
              </a:ext>
            </a:extLst>
          </p:cNvPr>
          <p:cNvSpPr>
            <a:spLocks noGrp="1"/>
          </p:cNvSpPr>
          <p:nvPr>
            <p:ph type="title" hasCustomPrompt="1"/>
          </p:nvPr>
        </p:nvSpPr>
        <p:spPr>
          <a:xfrm>
            <a:off x="3889138" y="4045508"/>
            <a:ext cx="5879536" cy="487680"/>
          </a:xfrm>
        </p:spPr>
        <p:txBody>
          <a:bodyPr anchor="t">
            <a:noAutofit/>
          </a:bodyPr>
          <a:lstStyle>
            <a:lvl1pPr>
              <a:defRPr sz="4000" cap="none" baseline="0">
                <a:solidFill>
                  <a:schemeClr val="bg1"/>
                </a:solidFill>
              </a:defRPr>
            </a:lvl1pPr>
          </a:lstStyle>
          <a:p>
            <a:r>
              <a:rPr lang="en-US" dirty="0"/>
              <a:t>INSERT TITLE, ONE LINE</a:t>
            </a:r>
            <a:endParaRPr lang="en-GB" dirty="0"/>
          </a:p>
        </p:txBody>
      </p:sp>
      <p:sp>
        <p:nvSpPr>
          <p:cNvPr id="25" name="Text Placeholder 24">
            <a:extLst>
              <a:ext uri="{FF2B5EF4-FFF2-40B4-BE49-F238E27FC236}">
                <a16:creationId xmlns:a16="http://schemas.microsoft.com/office/drawing/2014/main" id="{5C1EB96E-9C6C-D7E9-1CDE-F53CF63CDC96}"/>
              </a:ext>
            </a:extLst>
          </p:cNvPr>
          <p:cNvSpPr>
            <a:spLocks noGrp="1"/>
          </p:cNvSpPr>
          <p:nvPr>
            <p:ph type="body" sz="quarter" idx="11" hasCustomPrompt="1"/>
          </p:nvPr>
        </p:nvSpPr>
        <p:spPr>
          <a:xfrm>
            <a:off x="3889138" y="4789301"/>
            <a:ext cx="5879536" cy="736343"/>
          </a:xfrm>
          <a:noFill/>
        </p:spPr>
        <p:txBody>
          <a:bodyPr wrap="square" rtlCol="0">
            <a:noAutofit/>
          </a:bodyPr>
          <a:lstStyle>
            <a:lvl1pPr marL="0" indent="0">
              <a:buNone/>
              <a:defRPr lang="en-US" sz="2400" spc="0" smtClean="0">
                <a:solidFill>
                  <a:schemeClr val="bg1"/>
                </a:solidFill>
                <a:latin typeface="+mn-lt"/>
                <a:ea typeface="Poppins" panose="00000500000000000000" pitchFamily="2" charset="0"/>
                <a:cs typeface="Poppins" panose="00000500000000000000" pitchFamily="2" charset="0"/>
              </a:defRPr>
            </a:lvl1pPr>
            <a:lvl2pPr marL="228600" indent="0">
              <a:buNone/>
              <a:defRPr lang="en-US" sz="1800" smtClean="0"/>
            </a:lvl2pPr>
            <a:lvl3pPr>
              <a:defRPr lang="en-US" sz="1800" smtClean="0"/>
            </a:lvl3pPr>
            <a:lvl4pPr>
              <a:defRPr lang="en-US" sz="1800" smtClean="0"/>
            </a:lvl4pPr>
            <a:lvl5pPr>
              <a:defRPr lang="en-GB" sz="1800"/>
            </a:lvl5pPr>
          </a:lstStyle>
          <a:p>
            <a:pPr marL="0" lvl="0"/>
            <a:r>
              <a:rPr lang="en-US" dirty="0"/>
              <a:t>Insert subtitle, two lines max</a:t>
            </a:r>
          </a:p>
        </p:txBody>
      </p:sp>
    </p:spTree>
    <p:extLst>
      <p:ext uri="{BB962C8B-B14F-4D97-AF65-F5344CB8AC3E}">
        <p14:creationId xmlns:p14="http://schemas.microsoft.com/office/powerpoint/2010/main" val="31147741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C - Gradient">
    <p:bg>
      <p:bgPr>
        <a:gradFill>
          <a:gsLst>
            <a:gs pos="37000">
              <a:srgbClr val="007097"/>
            </a:gs>
            <a:gs pos="100000">
              <a:schemeClr val="accent2"/>
            </a:gs>
          </a:gsLst>
          <a:lin ang="270000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C8723A-FD88-2B9B-48CD-4AE13A9214AA}"/>
              </a:ext>
            </a:extLst>
          </p:cNvPr>
          <p:cNvSpPr/>
          <p:nvPr userDrawn="1"/>
        </p:nvSpPr>
        <p:spPr>
          <a:xfrm>
            <a:off x="0" y="0"/>
            <a:ext cx="12192000" cy="6858000"/>
          </a:xfrm>
          <a:prstGeom prst="rect">
            <a:avLst/>
          </a:prstGeom>
          <a:gradFill flip="none" rotWithShape="1">
            <a:gsLst>
              <a:gs pos="19000">
                <a:srgbClr val="007097"/>
              </a:gs>
              <a:gs pos="100000">
                <a:srgbClr val="51BAC6"/>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pic>
        <p:nvPicPr>
          <p:cNvPr id="5" name="Graphic 4">
            <a:extLst>
              <a:ext uri="{FF2B5EF4-FFF2-40B4-BE49-F238E27FC236}">
                <a16:creationId xmlns:a16="http://schemas.microsoft.com/office/drawing/2014/main" id="{A45E47A4-74FF-1876-E9E0-B887179FE4B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59" r="159"/>
          <a:stretch>
            <a:fillRect/>
          </a:stretch>
        </p:blipFill>
        <p:spPr>
          <a:xfrm>
            <a:off x="3818866" y="3173166"/>
            <a:ext cx="3539718" cy="597321"/>
          </a:xfrm>
          <a:custGeom>
            <a:avLst/>
            <a:gdLst>
              <a:gd name="connsiteX0" fmla="*/ 0 w 3539718"/>
              <a:gd name="connsiteY0" fmla="*/ 0 h 597321"/>
              <a:gd name="connsiteX1" fmla="*/ 3539718 w 3539718"/>
              <a:gd name="connsiteY1" fmla="*/ 0 h 597321"/>
              <a:gd name="connsiteX2" fmla="*/ 3539718 w 3539718"/>
              <a:gd name="connsiteY2" fmla="*/ 597321 h 597321"/>
              <a:gd name="connsiteX3" fmla="*/ 0 w 3539718"/>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39718" h="597321">
                <a:moveTo>
                  <a:pt x="0" y="0"/>
                </a:moveTo>
                <a:lnTo>
                  <a:pt x="3539718" y="0"/>
                </a:lnTo>
                <a:lnTo>
                  <a:pt x="3539718" y="597321"/>
                </a:lnTo>
                <a:lnTo>
                  <a:pt x="0" y="597321"/>
                </a:lnTo>
                <a:close/>
              </a:path>
            </a:pathLst>
          </a:custGeom>
        </p:spPr>
      </p:pic>
      <p:pic>
        <p:nvPicPr>
          <p:cNvPr id="7" name="Picture 6">
            <a:extLst>
              <a:ext uri="{FF2B5EF4-FFF2-40B4-BE49-F238E27FC236}">
                <a16:creationId xmlns:a16="http://schemas.microsoft.com/office/drawing/2014/main" id="{C08A02A2-4026-DD59-D1E3-C6C650A1A850}"/>
              </a:ext>
            </a:extLst>
          </p:cNvPr>
          <p:cNvPicPr>
            <a:picLocks noChangeAspect="1"/>
          </p:cNvPicPr>
          <p:nvPr userDrawn="1"/>
        </p:nvPicPr>
        <p:blipFill>
          <a:blip r:embed="rId4">
            <a:alphaModFix amt="11000"/>
          </a:blip>
          <a:srcRect l="34991"/>
          <a:stretch>
            <a:fillRect/>
          </a:stretch>
        </p:blipFill>
        <p:spPr>
          <a:xfrm>
            <a:off x="0" y="386713"/>
            <a:ext cx="3722907" cy="5403726"/>
          </a:xfrm>
          <a:prstGeom prst="rect">
            <a:avLst/>
          </a:prstGeom>
        </p:spPr>
      </p:pic>
      <p:sp>
        <p:nvSpPr>
          <p:cNvPr id="2" name="Title 1">
            <a:extLst>
              <a:ext uri="{FF2B5EF4-FFF2-40B4-BE49-F238E27FC236}">
                <a16:creationId xmlns:a16="http://schemas.microsoft.com/office/drawing/2014/main" id="{AFEC96F6-6F76-D997-E85D-DBEE101D2006}"/>
              </a:ext>
            </a:extLst>
          </p:cNvPr>
          <p:cNvSpPr>
            <a:spLocks noGrp="1"/>
          </p:cNvSpPr>
          <p:nvPr>
            <p:ph type="title" hasCustomPrompt="1"/>
          </p:nvPr>
        </p:nvSpPr>
        <p:spPr>
          <a:xfrm>
            <a:off x="3889138" y="4045508"/>
            <a:ext cx="5879536" cy="487680"/>
          </a:xfrm>
        </p:spPr>
        <p:txBody>
          <a:bodyPr vert="horz" lIns="0" tIns="0" rIns="0" bIns="0" rtlCol="0" anchor="t">
            <a:noAutofit/>
          </a:bodyPr>
          <a:lstStyle>
            <a:lvl1pPr>
              <a:defRPr lang="en-GB" sz="4000" cap="none" baseline="0" dirty="0">
                <a:solidFill>
                  <a:schemeClr val="bg1"/>
                </a:solidFill>
              </a:defRPr>
            </a:lvl1pPr>
          </a:lstStyle>
          <a:p>
            <a:pPr lvl="0"/>
            <a:r>
              <a:rPr lang="en-US" dirty="0"/>
              <a:t>INSERT TITLE, ONE LINE</a:t>
            </a:r>
            <a:endParaRPr lang="en-GB" dirty="0"/>
          </a:p>
        </p:txBody>
      </p:sp>
      <p:sp>
        <p:nvSpPr>
          <p:cNvPr id="25" name="Text Placeholder 24">
            <a:extLst>
              <a:ext uri="{FF2B5EF4-FFF2-40B4-BE49-F238E27FC236}">
                <a16:creationId xmlns:a16="http://schemas.microsoft.com/office/drawing/2014/main" id="{5C1EB96E-9C6C-D7E9-1CDE-F53CF63CDC96}"/>
              </a:ext>
            </a:extLst>
          </p:cNvPr>
          <p:cNvSpPr>
            <a:spLocks noGrp="1"/>
          </p:cNvSpPr>
          <p:nvPr>
            <p:ph type="body" sz="quarter" idx="11" hasCustomPrompt="1"/>
          </p:nvPr>
        </p:nvSpPr>
        <p:spPr>
          <a:xfrm>
            <a:off x="3889138" y="4789301"/>
            <a:ext cx="5879536" cy="736343"/>
          </a:xfrm>
          <a:noFill/>
        </p:spPr>
        <p:txBody>
          <a:bodyPr wrap="square" rtlCol="0">
            <a:noAutofit/>
          </a:bodyPr>
          <a:lstStyle>
            <a:lvl1pPr marL="0" indent="0">
              <a:buNone/>
              <a:defRPr lang="en-US" sz="2400" spc="0" smtClean="0">
                <a:solidFill>
                  <a:schemeClr val="bg1"/>
                </a:solidFill>
                <a:latin typeface="+mn-lt"/>
                <a:ea typeface="Poppins" panose="00000500000000000000" pitchFamily="2" charset="0"/>
                <a:cs typeface="Poppins" panose="00000500000000000000" pitchFamily="2" charset="0"/>
              </a:defRPr>
            </a:lvl1pPr>
            <a:lvl2pPr marL="228600" indent="0">
              <a:buNone/>
              <a:defRPr lang="en-US" sz="1800" smtClean="0"/>
            </a:lvl2pPr>
            <a:lvl3pPr>
              <a:defRPr lang="en-US" sz="1800" smtClean="0"/>
            </a:lvl3pPr>
            <a:lvl4pPr>
              <a:defRPr lang="en-US" sz="1800" smtClean="0"/>
            </a:lvl4pPr>
            <a:lvl5pPr>
              <a:defRPr lang="en-GB" sz="1800"/>
            </a:lvl5pPr>
          </a:lstStyle>
          <a:p>
            <a:pPr marL="0" lvl="0"/>
            <a:r>
              <a:rPr lang="en-US" dirty="0"/>
              <a:t>Insert subtitle, two lines max</a:t>
            </a:r>
          </a:p>
        </p:txBody>
      </p:sp>
    </p:spTree>
    <p:extLst>
      <p:ext uri="{BB962C8B-B14F-4D97-AF65-F5344CB8AC3E}">
        <p14:creationId xmlns:p14="http://schemas.microsoft.com/office/powerpoint/2010/main" val="19914570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C - Navy">
    <p:bg>
      <p:bgPr>
        <a:solidFill>
          <a:schemeClr val="tx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4A1C7B6-6C13-AE9C-3C62-9E98FEC3A25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7" r="107"/>
          <a:stretch>
            <a:fillRect/>
          </a:stretch>
        </p:blipFill>
        <p:spPr>
          <a:xfrm>
            <a:off x="3818866" y="3173166"/>
            <a:ext cx="3543467" cy="597321"/>
          </a:xfrm>
          <a:custGeom>
            <a:avLst/>
            <a:gdLst>
              <a:gd name="connsiteX0" fmla="*/ 0 w 3543468"/>
              <a:gd name="connsiteY0" fmla="*/ 0 h 597321"/>
              <a:gd name="connsiteX1" fmla="*/ 3543468 w 3543468"/>
              <a:gd name="connsiteY1" fmla="*/ 0 h 597321"/>
              <a:gd name="connsiteX2" fmla="*/ 3543468 w 3543468"/>
              <a:gd name="connsiteY2" fmla="*/ 597321 h 597321"/>
              <a:gd name="connsiteX3" fmla="*/ 0 w 3543468"/>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43468" h="597321">
                <a:moveTo>
                  <a:pt x="0" y="0"/>
                </a:moveTo>
                <a:lnTo>
                  <a:pt x="3543468" y="0"/>
                </a:lnTo>
                <a:lnTo>
                  <a:pt x="3543468" y="597321"/>
                </a:lnTo>
                <a:lnTo>
                  <a:pt x="0" y="597321"/>
                </a:lnTo>
                <a:close/>
              </a:path>
            </a:pathLst>
          </a:custGeom>
        </p:spPr>
      </p:pic>
      <p:pic>
        <p:nvPicPr>
          <p:cNvPr id="7" name="Picture 6">
            <a:extLst>
              <a:ext uri="{FF2B5EF4-FFF2-40B4-BE49-F238E27FC236}">
                <a16:creationId xmlns:a16="http://schemas.microsoft.com/office/drawing/2014/main" id="{C08A02A2-4026-DD59-D1E3-C6C650A1A850}"/>
              </a:ext>
            </a:extLst>
          </p:cNvPr>
          <p:cNvPicPr>
            <a:picLocks noChangeAspect="1"/>
          </p:cNvPicPr>
          <p:nvPr userDrawn="1"/>
        </p:nvPicPr>
        <p:blipFill>
          <a:blip r:embed="rId4">
            <a:alphaModFix amt="11000"/>
          </a:blip>
          <a:srcRect l="34991"/>
          <a:stretch>
            <a:fillRect/>
          </a:stretch>
        </p:blipFill>
        <p:spPr>
          <a:xfrm>
            <a:off x="0" y="386713"/>
            <a:ext cx="3722907" cy="5403726"/>
          </a:xfrm>
          <a:prstGeom prst="rect">
            <a:avLst/>
          </a:prstGeom>
        </p:spPr>
      </p:pic>
      <p:sp>
        <p:nvSpPr>
          <p:cNvPr id="2" name="Title 1">
            <a:extLst>
              <a:ext uri="{FF2B5EF4-FFF2-40B4-BE49-F238E27FC236}">
                <a16:creationId xmlns:a16="http://schemas.microsoft.com/office/drawing/2014/main" id="{AFEC96F6-6F76-D997-E85D-DBEE101D2006}"/>
              </a:ext>
            </a:extLst>
          </p:cNvPr>
          <p:cNvSpPr>
            <a:spLocks noGrp="1"/>
          </p:cNvSpPr>
          <p:nvPr>
            <p:ph type="title" hasCustomPrompt="1"/>
          </p:nvPr>
        </p:nvSpPr>
        <p:spPr>
          <a:xfrm>
            <a:off x="3889138" y="4045508"/>
            <a:ext cx="5879536" cy="487680"/>
          </a:xfrm>
        </p:spPr>
        <p:txBody>
          <a:bodyPr vert="horz" lIns="0" tIns="0" rIns="0" bIns="0" rtlCol="0" anchor="t">
            <a:noAutofit/>
          </a:bodyPr>
          <a:lstStyle>
            <a:lvl1pPr>
              <a:defRPr lang="en-GB" sz="4000" cap="none" baseline="0" dirty="0">
                <a:solidFill>
                  <a:schemeClr val="bg1"/>
                </a:solidFill>
              </a:defRPr>
            </a:lvl1pPr>
          </a:lstStyle>
          <a:p>
            <a:pPr lvl="0"/>
            <a:r>
              <a:rPr lang="en-US" dirty="0"/>
              <a:t>INSERT TITLE, ONE LINE</a:t>
            </a:r>
            <a:endParaRPr lang="en-GB" dirty="0"/>
          </a:p>
        </p:txBody>
      </p:sp>
      <p:sp>
        <p:nvSpPr>
          <p:cNvPr id="25" name="Text Placeholder 24">
            <a:extLst>
              <a:ext uri="{FF2B5EF4-FFF2-40B4-BE49-F238E27FC236}">
                <a16:creationId xmlns:a16="http://schemas.microsoft.com/office/drawing/2014/main" id="{5C1EB96E-9C6C-D7E9-1CDE-F53CF63CDC96}"/>
              </a:ext>
            </a:extLst>
          </p:cNvPr>
          <p:cNvSpPr>
            <a:spLocks noGrp="1"/>
          </p:cNvSpPr>
          <p:nvPr>
            <p:ph type="body" sz="quarter" idx="11" hasCustomPrompt="1"/>
          </p:nvPr>
        </p:nvSpPr>
        <p:spPr>
          <a:xfrm>
            <a:off x="3889138" y="4789301"/>
            <a:ext cx="5879536" cy="736343"/>
          </a:xfrm>
          <a:noFill/>
        </p:spPr>
        <p:txBody>
          <a:bodyPr wrap="square" rtlCol="0">
            <a:noAutofit/>
          </a:bodyPr>
          <a:lstStyle>
            <a:lvl1pPr marL="0" indent="0">
              <a:buNone/>
              <a:defRPr lang="en-US" sz="2400" spc="0" smtClean="0">
                <a:solidFill>
                  <a:schemeClr val="bg1"/>
                </a:solidFill>
                <a:latin typeface="+mn-lt"/>
                <a:ea typeface="Poppins" panose="00000500000000000000" pitchFamily="2" charset="0"/>
                <a:cs typeface="Poppins" panose="00000500000000000000" pitchFamily="2" charset="0"/>
              </a:defRPr>
            </a:lvl1pPr>
            <a:lvl2pPr marL="228600" indent="0">
              <a:buNone/>
              <a:defRPr lang="en-US" sz="1800" smtClean="0"/>
            </a:lvl2pPr>
            <a:lvl3pPr>
              <a:defRPr lang="en-US" sz="1800" smtClean="0"/>
            </a:lvl3pPr>
            <a:lvl4pPr>
              <a:defRPr lang="en-US" sz="1800" smtClean="0"/>
            </a:lvl4pPr>
            <a:lvl5pPr>
              <a:defRPr lang="en-GB" sz="1800"/>
            </a:lvl5pPr>
          </a:lstStyle>
          <a:p>
            <a:pPr marL="0" lvl="0"/>
            <a:r>
              <a:rPr lang="en-US" dirty="0"/>
              <a:t>Insert subtitle, two lines max</a:t>
            </a:r>
          </a:p>
        </p:txBody>
      </p:sp>
    </p:spTree>
    <p:extLst>
      <p:ext uri="{BB962C8B-B14F-4D97-AF65-F5344CB8AC3E}">
        <p14:creationId xmlns:p14="http://schemas.microsoft.com/office/powerpoint/2010/main" val="27194667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ection Break A - Light">
    <p:bg>
      <p:bgPr>
        <a:solidFill>
          <a:schemeClr val="accent1"/>
        </a:solid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78548DB3-5FA5-6F6A-3AA5-2C0CA2516078}"/>
              </a:ext>
            </a:extLst>
          </p:cNvPr>
          <p:cNvSpPr>
            <a:spLocks noGrp="1"/>
          </p:cNvSpPr>
          <p:nvPr>
            <p:ph type="body" sz="quarter" idx="13" hasCustomPrompt="1"/>
          </p:nvPr>
        </p:nvSpPr>
        <p:spPr>
          <a:xfrm>
            <a:off x="1524000" y="4291919"/>
            <a:ext cx="9144000" cy="249299"/>
          </a:xfrm>
        </p:spPr>
        <p:txBody>
          <a:bodyPr>
            <a:normAutofit/>
          </a:bodyPr>
          <a:lstStyle>
            <a:lvl1pPr marL="0" indent="0" algn="ctr">
              <a:buNone/>
              <a:defRPr sz="1800">
                <a:solidFill>
                  <a:schemeClr val="bg1"/>
                </a:solidFill>
              </a:defRPr>
            </a:lvl1pPr>
            <a:lvl5pPr>
              <a:defRPr/>
            </a:lvl5pPr>
          </a:lstStyle>
          <a:p>
            <a:pPr lvl="0"/>
            <a:r>
              <a:rPr lang="en-US" dirty="0"/>
              <a:t>Insert subtitle, one line max</a:t>
            </a:r>
          </a:p>
        </p:txBody>
      </p:sp>
      <p:sp>
        <p:nvSpPr>
          <p:cNvPr id="2" name="Title 1">
            <a:extLst>
              <a:ext uri="{FF2B5EF4-FFF2-40B4-BE49-F238E27FC236}">
                <a16:creationId xmlns:a16="http://schemas.microsoft.com/office/drawing/2014/main" id="{EA0DF260-6E9B-E47C-32B5-581A03E19935}"/>
              </a:ext>
            </a:extLst>
          </p:cNvPr>
          <p:cNvSpPr>
            <a:spLocks noGrp="1"/>
          </p:cNvSpPr>
          <p:nvPr>
            <p:ph type="ctrTitle" hasCustomPrompt="1"/>
          </p:nvPr>
        </p:nvSpPr>
        <p:spPr>
          <a:xfrm>
            <a:off x="1524000" y="3232390"/>
            <a:ext cx="9144000" cy="724140"/>
          </a:xfrm>
        </p:spPr>
        <p:txBody>
          <a:bodyPr anchor="t">
            <a:normAutofit/>
          </a:bodyPr>
          <a:lstStyle>
            <a:lvl1pPr algn="ctr">
              <a:defRPr sz="3200" cap="none" baseline="0">
                <a:solidFill>
                  <a:schemeClr val="bg1"/>
                </a:solidFill>
              </a:defRPr>
            </a:lvl1pPr>
          </a:lstStyle>
          <a:p>
            <a:r>
              <a:rPr lang="en-US" dirty="0"/>
              <a:t>INSERT SECTION TITLE, TWO LINES MAX</a:t>
            </a:r>
            <a:endParaRPr lang="en-GB" dirty="0"/>
          </a:p>
        </p:txBody>
      </p:sp>
      <p:pic>
        <p:nvPicPr>
          <p:cNvPr id="4" name="Graphic 3">
            <a:extLst>
              <a:ext uri="{FF2B5EF4-FFF2-40B4-BE49-F238E27FC236}">
                <a16:creationId xmlns:a16="http://schemas.microsoft.com/office/drawing/2014/main" id="{5AF0AE71-7165-889B-63D5-0607685FB4F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53" r="153"/>
          <a:stretch>
            <a:fillRect/>
          </a:stretch>
        </p:blipFill>
        <p:spPr>
          <a:xfrm>
            <a:off x="5893363" y="2385300"/>
            <a:ext cx="405272" cy="381981"/>
          </a:xfrm>
          <a:custGeom>
            <a:avLst/>
            <a:gdLst>
              <a:gd name="connsiteX0" fmla="*/ 0 w 405272"/>
              <a:gd name="connsiteY0" fmla="*/ 0 h 381981"/>
              <a:gd name="connsiteX1" fmla="*/ 405272 w 405272"/>
              <a:gd name="connsiteY1" fmla="*/ 0 h 381981"/>
              <a:gd name="connsiteX2" fmla="*/ 405272 w 405272"/>
              <a:gd name="connsiteY2" fmla="*/ 381981 h 381981"/>
              <a:gd name="connsiteX3" fmla="*/ 0 w 405272"/>
              <a:gd name="connsiteY3" fmla="*/ 381981 h 381981"/>
            </a:gdLst>
            <a:ahLst/>
            <a:cxnLst>
              <a:cxn ang="0">
                <a:pos x="connsiteX0" y="connsiteY0"/>
              </a:cxn>
              <a:cxn ang="0">
                <a:pos x="connsiteX1" y="connsiteY1"/>
              </a:cxn>
              <a:cxn ang="0">
                <a:pos x="connsiteX2" y="connsiteY2"/>
              </a:cxn>
              <a:cxn ang="0">
                <a:pos x="connsiteX3" y="connsiteY3"/>
              </a:cxn>
            </a:cxnLst>
            <a:rect l="l" t="t" r="r" b="b"/>
            <a:pathLst>
              <a:path w="405272" h="381981">
                <a:moveTo>
                  <a:pt x="0" y="0"/>
                </a:moveTo>
                <a:lnTo>
                  <a:pt x="405272" y="0"/>
                </a:lnTo>
                <a:lnTo>
                  <a:pt x="405272" y="381981"/>
                </a:lnTo>
                <a:lnTo>
                  <a:pt x="0" y="381981"/>
                </a:lnTo>
                <a:close/>
              </a:path>
            </a:pathLst>
          </a:custGeom>
        </p:spPr>
      </p:pic>
      <p:cxnSp>
        <p:nvCxnSpPr>
          <p:cNvPr id="9" name="Straight Connector 8">
            <a:extLst>
              <a:ext uri="{FF2B5EF4-FFF2-40B4-BE49-F238E27FC236}">
                <a16:creationId xmlns:a16="http://schemas.microsoft.com/office/drawing/2014/main" id="{8BB98CCE-C912-F05C-416F-1847A22EC4C4}"/>
              </a:ext>
            </a:extLst>
          </p:cNvPr>
          <p:cNvCxnSpPr/>
          <p:nvPr userDrawn="1"/>
        </p:nvCxnSpPr>
        <p:spPr>
          <a:xfrm>
            <a:off x="3339303" y="2576290"/>
            <a:ext cx="239156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AE27A56-2123-BD44-9C27-42163D6164FE}"/>
              </a:ext>
            </a:extLst>
          </p:cNvPr>
          <p:cNvCxnSpPr/>
          <p:nvPr userDrawn="1"/>
        </p:nvCxnSpPr>
        <p:spPr>
          <a:xfrm>
            <a:off x="6461138" y="2561780"/>
            <a:ext cx="239156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7" name="Text Placeholder 16">
            <a:extLst>
              <a:ext uri="{FF2B5EF4-FFF2-40B4-BE49-F238E27FC236}">
                <a16:creationId xmlns:a16="http://schemas.microsoft.com/office/drawing/2014/main" id="{D67D0E97-213B-DACB-6042-8489ED857752}"/>
              </a:ext>
            </a:extLst>
          </p:cNvPr>
          <p:cNvSpPr>
            <a:spLocks noGrp="1"/>
          </p:cNvSpPr>
          <p:nvPr>
            <p:ph type="body" sz="quarter" idx="10" hasCustomPrompt="1"/>
          </p:nvPr>
        </p:nvSpPr>
        <p:spPr>
          <a:xfrm>
            <a:off x="3203017" y="6378210"/>
            <a:ext cx="5785966" cy="261610"/>
          </a:xfrm>
        </p:spPr>
        <p:txBody>
          <a:bodyPr>
            <a:normAutofit/>
          </a:bodyPr>
          <a:lstStyle>
            <a:lvl1pPr marL="0" indent="0" algn="ctr">
              <a:buNone/>
              <a:defRPr sz="1100" cap="all" spc="300" baseline="0">
                <a:solidFill>
                  <a:schemeClr val="accent3"/>
                </a:solidFill>
              </a:defRPr>
            </a:lvl1pPr>
          </a:lstStyle>
          <a:p>
            <a:pPr lvl="0"/>
            <a:r>
              <a:rPr lang="en-US" dirty="0"/>
              <a:t>Insert presentation title</a:t>
            </a:r>
            <a:endParaRPr lang="en-GB" dirty="0"/>
          </a:p>
        </p:txBody>
      </p:sp>
      <p:sp>
        <p:nvSpPr>
          <p:cNvPr id="3" name="TextBox 2">
            <a:extLst>
              <a:ext uri="{FF2B5EF4-FFF2-40B4-BE49-F238E27FC236}">
                <a16:creationId xmlns:a16="http://schemas.microsoft.com/office/drawing/2014/main" id="{EE5C13BC-EC0B-34A5-C215-B1C731FDE040}"/>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8" name="Slide Number Placeholder 7">
            <a:extLst>
              <a:ext uri="{FF2B5EF4-FFF2-40B4-BE49-F238E27FC236}">
                <a16:creationId xmlns:a16="http://schemas.microsoft.com/office/drawing/2014/main" id="{F536C69F-3A01-A89A-BFCB-DB82CF6055C7}"/>
              </a:ext>
            </a:extLst>
          </p:cNvPr>
          <p:cNvSpPr>
            <a:spLocks noGrp="1"/>
          </p:cNvSpPr>
          <p:nvPr>
            <p:ph type="sldNum" sz="quarter" idx="16"/>
          </p:nvPr>
        </p:nvSpPr>
        <p:spPr/>
        <p:txBody>
          <a:bodyPr/>
          <a:lstStyle>
            <a:lvl1pPr>
              <a:defRPr>
                <a:solidFill>
                  <a:schemeClr val="bg1"/>
                </a:solidFill>
              </a:defRPr>
            </a:lvl1pPr>
          </a:lstStyle>
          <a:p>
            <a:pPr defTabSz="457200"/>
            <a:fld id="{97180416-7FB7-4FA9-9E98-668C4F1260E5}" type="slidenum">
              <a:rPr lang="en-GB" smtClean="0"/>
              <a:pPr defTabSz="457200"/>
              <a:t>‹#›</a:t>
            </a:fld>
            <a:endParaRPr lang="en-GB" dirty="0"/>
          </a:p>
        </p:txBody>
      </p:sp>
    </p:spTree>
    <p:extLst>
      <p:ext uri="{BB962C8B-B14F-4D97-AF65-F5344CB8AC3E}">
        <p14:creationId xmlns:p14="http://schemas.microsoft.com/office/powerpoint/2010/main" val="3831634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Section Break A - Gradient">
    <p:bg>
      <p:bgPr>
        <a:gradFill>
          <a:gsLst>
            <a:gs pos="37000">
              <a:srgbClr val="007097"/>
            </a:gs>
            <a:gs pos="10000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DF260-6E9B-E47C-32B5-581A03E19935}"/>
              </a:ext>
            </a:extLst>
          </p:cNvPr>
          <p:cNvSpPr>
            <a:spLocks noGrp="1"/>
          </p:cNvSpPr>
          <p:nvPr>
            <p:ph type="ctrTitle" hasCustomPrompt="1"/>
          </p:nvPr>
        </p:nvSpPr>
        <p:spPr>
          <a:xfrm>
            <a:off x="1524000" y="3232390"/>
            <a:ext cx="9144000" cy="724140"/>
          </a:xfrm>
        </p:spPr>
        <p:txBody>
          <a:bodyPr vert="horz" lIns="0" tIns="0" rIns="0" bIns="0" rtlCol="0" anchor="t">
            <a:normAutofit/>
          </a:bodyPr>
          <a:lstStyle>
            <a:lvl1pPr algn="ctr">
              <a:defRPr lang="en-GB" sz="3200" cap="none" baseline="0" dirty="0">
                <a:solidFill>
                  <a:schemeClr val="bg1"/>
                </a:solidFill>
              </a:defRPr>
            </a:lvl1pPr>
          </a:lstStyle>
          <a:p>
            <a:pPr lvl="0" algn="ctr"/>
            <a:r>
              <a:rPr lang="en-US" dirty="0"/>
              <a:t>INSERT SECTION TITLE, TWO LINES MAX</a:t>
            </a:r>
            <a:endParaRPr lang="en-GB" dirty="0"/>
          </a:p>
        </p:txBody>
      </p:sp>
      <p:cxnSp>
        <p:nvCxnSpPr>
          <p:cNvPr id="9" name="Straight Connector 8">
            <a:extLst>
              <a:ext uri="{FF2B5EF4-FFF2-40B4-BE49-F238E27FC236}">
                <a16:creationId xmlns:a16="http://schemas.microsoft.com/office/drawing/2014/main" id="{8BB98CCE-C912-F05C-416F-1847A22EC4C4}"/>
              </a:ext>
            </a:extLst>
          </p:cNvPr>
          <p:cNvCxnSpPr/>
          <p:nvPr userDrawn="1"/>
        </p:nvCxnSpPr>
        <p:spPr>
          <a:xfrm>
            <a:off x="3339303" y="2576290"/>
            <a:ext cx="239156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AE27A56-2123-BD44-9C27-42163D6164FE}"/>
              </a:ext>
            </a:extLst>
          </p:cNvPr>
          <p:cNvCxnSpPr/>
          <p:nvPr userDrawn="1"/>
        </p:nvCxnSpPr>
        <p:spPr>
          <a:xfrm>
            <a:off x="6461138" y="2561780"/>
            <a:ext cx="239156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7" name="Text Placeholder 16">
            <a:extLst>
              <a:ext uri="{FF2B5EF4-FFF2-40B4-BE49-F238E27FC236}">
                <a16:creationId xmlns:a16="http://schemas.microsoft.com/office/drawing/2014/main" id="{D67D0E97-213B-DACB-6042-8489ED857752}"/>
              </a:ext>
            </a:extLst>
          </p:cNvPr>
          <p:cNvSpPr>
            <a:spLocks noGrp="1"/>
          </p:cNvSpPr>
          <p:nvPr>
            <p:ph type="body" sz="quarter" idx="10" hasCustomPrompt="1"/>
          </p:nvPr>
        </p:nvSpPr>
        <p:spPr>
          <a:xfrm>
            <a:off x="3203017" y="6378210"/>
            <a:ext cx="5785966" cy="261610"/>
          </a:xfrm>
        </p:spPr>
        <p:txBody>
          <a:bodyPr>
            <a:normAutofit/>
          </a:bodyPr>
          <a:lstStyle>
            <a:lvl1pPr marL="0" indent="0" algn="ctr">
              <a:buNone/>
              <a:defRPr sz="1100" cap="all" spc="300" baseline="0">
                <a:solidFill>
                  <a:schemeClr val="accent3"/>
                </a:solidFill>
              </a:defRPr>
            </a:lvl1pPr>
          </a:lstStyle>
          <a:p>
            <a:pPr lvl="0"/>
            <a:r>
              <a:rPr lang="en-US"/>
              <a:t>Insert presentation title</a:t>
            </a:r>
            <a:endParaRPr lang="en-GB"/>
          </a:p>
        </p:txBody>
      </p:sp>
      <p:sp>
        <p:nvSpPr>
          <p:cNvPr id="4" name="Text Placeholder 10">
            <a:extLst>
              <a:ext uri="{FF2B5EF4-FFF2-40B4-BE49-F238E27FC236}">
                <a16:creationId xmlns:a16="http://schemas.microsoft.com/office/drawing/2014/main" id="{43A1EA2B-B457-F3D3-7C04-090B8E309EF5}"/>
              </a:ext>
            </a:extLst>
          </p:cNvPr>
          <p:cNvSpPr>
            <a:spLocks noGrp="1"/>
          </p:cNvSpPr>
          <p:nvPr>
            <p:ph type="body" sz="quarter" idx="13" hasCustomPrompt="1"/>
          </p:nvPr>
        </p:nvSpPr>
        <p:spPr>
          <a:xfrm>
            <a:off x="1524000" y="4291919"/>
            <a:ext cx="9144000" cy="249299"/>
          </a:xfrm>
        </p:spPr>
        <p:txBody>
          <a:bodyPr>
            <a:normAutofit/>
          </a:bodyPr>
          <a:lstStyle>
            <a:lvl1pPr marL="0" indent="0" algn="ctr">
              <a:buNone/>
              <a:defRPr sz="1800">
                <a:solidFill>
                  <a:schemeClr val="bg1"/>
                </a:solidFill>
              </a:defRPr>
            </a:lvl1pPr>
            <a:lvl5pPr>
              <a:defRPr/>
            </a:lvl5pPr>
          </a:lstStyle>
          <a:p>
            <a:pPr lvl="0"/>
            <a:r>
              <a:rPr lang="en-US" dirty="0"/>
              <a:t>Insert subtitle, one line max</a:t>
            </a:r>
          </a:p>
        </p:txBody>
      </p:sp>
      <p:pic>
        <p:nvPicPr>
          <p:cNvPr id="3" name="Graphic 2">
            <a:extLst>
              <a:ext uri="{FF2B5EF4-FFF2-40B4-BE49-F238E27FC236}">
                <a16:creationId xmlns:a16="http://schemas.microsoft.com/office/drawing/2014/main" id="{847081BF-77B2-B90A-1ADE-3EFB9AD5CAE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53" r="153"/>
          <a:stretch>
            <a:fillRect/>
          </a:stretch>
        </p:blipFill>
        <p:spPr>
          <a:xfrm>
            <a:off x="5893363" y="2385300"/>
            <a:ext cx="405272" cy="381981"/>
          </a:xfrm>
          <a:custGeom>
            <a:avLst/>
            <a:gdLst>
              <a:gd name="connsiteX0" fmla="*/ 0 w 405272"/>
              <a:gd name="connsiteY0" fmla="*/ 0 h 381981"/>
              <a:gd name="connsiteX1" fmla="*/ 405272 w 405272"/>
              <a:gd name="connsiteY1" fmla="*/ 0 h 381981"/>
              <a:gd name="connsiteX2" fmla="*/ 405272 w 405272"/>
              <a:gd name="connsiteY2" fmla="*/ 381981 h 381981"/>
              <a:gd name="connsiteX3" fmla="*/ 0 w 405272"/>
              <a:gd name="connsiteY3" fmla="*/ 381981 h 381981"/>
            </a:gdLst>
            <a:ahLst/>
            <a:cxnLst>
              <a:cxn ang="0">
                <a:pos x="connsiteX0" y="connsiteY0"/>
              </a:cxn>
              <a:cxn ang="0">
                <a:pos x="connsiteX1" y="connsiteY1"/>
              </a:cxn>
              <a:cxn ang="0">
                <a:pos x="connsiteX2" y="connsiteY2"/>
              </a:cxn>
              <a:cxn ang="0">
                <a:pos x="connsiteX3" y="connsiteY3"/>
              </a:cxn>
            </a:cxnLst>
            <a:rect l="l" t="t" r="r" b="b"/>
            <a:pathLst>
              <a:path w="405272" h="381981">
                <a:moveTo>
                  <a:pt x="0" y="0"/>
                </a:moveTo>
                <a:lnTo>
                  <a:pt x="405272" y="0"/>
                </a:lnTo>
                <a:lnTo>
                  <a:pt x="405272" y="381981"/>
                </a:lnTo>
                <a:lnTo>
                  <a:pt x="0" y="381981"/>
                </a:lnTo>
                <a:close/>
              </a:path>
            </a:pathLst>
          </a:custGeom>
        </p:spPr>
      </p:pic>
      <p:sp>
        <p:nvSpPr>
          <p:cNvPr id="5" name="TextBox 4">
            <a:extLst>
              <a:ext uri="{FF2B5EF4-FFF2-40B4-BE49-F238E27FC236}">
                <a16:creationId xmlns:a16="http://schemas.microsoft.com/office/drawing/2014/main" id="{D071B294-40FE-FD32-6D97-67A20981FD72}"/>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8" name="Slide Number Placeholder 7">
            <a:extLst>
              <a:ext uri="{FF2B5EF4-FFF2-40B4-BE49-F238E27FC236}">
                <a16:creationId xmlns:a16="http://schemas.microsoft.com/office/drawing/2014/main" id="{8C8C5AA6-7014-3B5C-D392-1C232F930DF6}"/>
              </a:ext>
            </a:extLst>
          </p:cNvPr>
          <p:cNvSpPr>
            <a:spLocks noGrp="1"/>
          </p:cNvSpPr>
          <p:nvPr>
            <p:ph type="sldNum" sz="quarter" idx="16"/>
          </p:nvPr>
        </p:nvSpPr>
        <p:spPr/>
        <p:txBody>
          <a:bodyPr/>
          <a:lstStyle>
            <a:lvl1pPr>
              <a:defRPr>
                <a:solidFill>
                  <a:schemeClr val="bg1"/>
                </a:solidFill>
              </a:defRPr>
            </a:lvl1pPr>
          </a:lstStyle>
          <a:p>
            <a:pPr defTabSz="457200"/>
            <a:fld id="{97180416-7FB7-4FA9-9E98-668C4F1260E5}" type="slidenum">
              <a:rPr lang="en-GB" smtClean="0"/>
              <a:pPr defTabSz="457200"/>
              <a:t>‹#›</a:t>
            </a:fld>
            <a:endParaRPr lang="en-GB" dirty="0"/>
          </a:p>
        </p:txBody>
      </p:sp>
    </p:spTree>
    <p:extLst>
      <p:ext uri="{BB962C8B-B14F-4D97-AF65-F5344CB8AC3E}">
        <p14:creationId xmlns:p14="http://schemas.microsoft.com/office/powerpoint/2010/main" val="17685402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Section Break A - Navy">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DF260-6E9B-E47C-32B5-581A03E19935}"/>
              </a:ext>
            </a:extLst>
          </p:cNvPr>
          <p:cNvSpPr>
            <a:spLocks noGrp="1"/>
          </p:cNvSpPr>
          <p:nvPr>
            <p:ph type="ctrTitle" hasCustomPrompt="1"/>
          </p:nvPr>
        </p:nvSpPr>
        <p:spPr>
          <a:xfrm>
            <a:off x="1524000" y="3232390"/>
            <a:ext cx="9144000" cy="724140"/>
          </a:xfrm>
        </p:spPr>
        <p:txBody>
          <a:bodyPr vert="horz" lIns="0" tIns="0" rIns="0" bIns="0" rtlCol="0" anchor="t">
            <a:normAutofit/>
          </a:bodyPr>
          <a:lstStyle>
            <a:lvl1pPr algn="ctr">
              <a:defRPr lang="en-GB" sz="3200" cap="none" baseline="0" dirty="0">
                <a:solidFill>
                  <a:schemeClr val="bg1"/>
                </a:solidFill>
              </a:defRPr>
            </a:lvl1pPr>
          </a:lstStyle>
          <a:p>
            <a:pPr lvl="0" algn="ctr"/>
            <a:r>
              <a:rPr lang="en-US" dirty="0"/>
              <a:t>INSERT SECTION TITLE, TWO LINES MAX</a:t>
            </a:r>
            <a:endParaRPr lang="en-GB" dirty="0"/>
          </a:p>
        </p:txBody>
      </p:sp>
      <p:cxnSp>
        <p:nvCxnSpPr>
          <p:cNvPr id="9" name="Straight Connector 8">
            <a:extLst>
              <a:ext uri="{FF2B5EF4-FFF2-40B4-BE49-F238E27FC236}">
                <a16:creationId xmlns:a16="http://schemas.microsoft.com/office/drawing/2014/main" id="{8BB98CCE-C912-F05C-416F-1847A22EC4C4}"/>
              </a:ext>
            </a:extLst>
          </p:cNvPr>
          <p:cNvCxnSpPr/>
          <p:nvPr userDrawn="1"/>
        </p:nvCxnSpPr>
        <p:spPr>
          <a:xfrm>
            <a:off x="3339303" y="2576290"/>
            <a:ext cx="239156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AE27A56-2123-BD44-9C27-42163D6164FE}"/>
              </a:ext>
            </a:extLst>
          </p:cNvPr>
          <p:cNvCxnSpPr/>
          <p:nvPr userDrawn="1"/>
        </p:nvCxnSpPr>
        <p:spPr>
          <a:xfrm>
            <a:off x="6461138" y="2561780"/>
            <a:ext cx="2391560"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7" name="Text Placeholder 16">
            <a:extLst>
              <a:ext uri="{FF2B5EF4-FFF2-40B4-BE49-F238E27FC236}">
                <a16:creationId xmlns:a16="http://schemas.microsoft.com/office/drawing/2014/main" id="{D67D0E97-213B-DACB-6042-8489ED857752}"/>
              </a:ext>
            </a:extLst>
          </p:cNvPr>
          <p:cNvSpPr>
            <a:spLocks noGrp="1"/>
          </p:cNvSpPr>
          <p:nvPr>
            <p:ph type="body" sz="quarter" idx="10" hasCustomPrompt="1"/>
          </p:nvPr>
        </p:nvSpPr>
        <p:spPr>
          <a:xfrm>
            <a:off x="3203017" y="6378210"/>
            <a:ext cx="5785966" cy="261610"/>
          </a:xfrm>
        </p:spPr>
        <p:txBody>
          <a:bodyPr>
            <a:normAutofit/>
          </a:bodyPr>
          <a:lstStyle>
            <a:lvl1pPr marL="0" indent="0" algn="ctr">
              <a:buNone/>
              <a:defRPr sz="1100" cap="all" spc="300" baseline="0">
                <a:solidFill>
                  <a:schemeClr val="accent3"/>
                </a:solidFill>
              </a:defRPr>
            </a:lvl1pPr>
          </a:lstStyle>
          <a:p>
            <a:pPr lvl="0"/>
            <a:r>
              <a:rPr lang="en-US"/>
              <a:t>Insert presentation title</a:t>
            </a:r>
            <a:endParaRPr lang="en-GB"/>
          </a:p>
        </p:txBody>
      </p:sp>
      <p:sp>
        <p:nvSpPr>
          <p:cNvPr id="4" name="Text Placeholder 10">
            <a:extLst>
              <a:ext uri="{FF2B5EF4-FFF2-40B4-BE49-F238E27FC236}">
                <a16:creationId xmlns:a16="http://schemas.microsoft.com/office/drawing/2014/main" id="{7C1FFE48-A5C0-BD4C-D723-1FA951A1C671}"/>
              </a:ext>
            </a:extLst>
          </p:cNvPr>
          <p:cNvSpPr>
            <a:spLocks noGrp="1"/>
          </p:cNvSpPr>
          <p:nvPr>
            <p:ph type="body" sz="quarter" idx="13" hasCustomPrompt="1"/>
          </p:nvPr>
        </p:nvSpPr>
        <p:spPr>
          <a:xfrm>
            <a:off x="1524000" y="4291919"/>
            <a:ext cx="9144000" cy="249299"/>
          </a:xfrm>
        </p:spPr>
        <p:txBody>
          <a:bodyPr>
            <a:normAutofit/>
          </a:bodyPr>
          <a:lstStyle>
            <a:lvl1pPr marL="0" indent="0" algn="ctr">
              <a:buNone/>
              <a:defRPr sz="1800">
                <a:solidFill>
                  <a:schemeClr val="bg1"/>
                </a:solidFill>
              </a:defRPr>
            </a:lvl1pPr>
            <a:lvl5pPr>
              <a:defRPr/>
            </a:lvl5pPr>
          </a:lstStyle>
          <a:p>
            <a:pPr lvl="0"/>
            <a:r>
              <a:rPr lang="en-US" dirty="0"/>
              <a:t>Insert subtitle, one line max</a:t>
            </a:r>
          </a:p>
        </p:txBody>
      </p:sp>
      <p:pic>
        <p:nvPicPr>
          <p:cNvPr id="3" name="Graphic 2">
            <a:extLst>
              <a:ext uri="{FF2B5EF4-FFF2-40B4-BE49-F238E27FC236}">
                <a16:creationId xmlns:a16="http://schemas.microsoft.com/office/drawing/2014/main" id="{F171F9F9-DF5A-268F-A958-1CCA5BFB9DF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53" r="153"/>
          <a:stretch>
            <a:fillRect/>
          </a:stretch>
        </p:blipFill>
        <p:spPr>
          <a:xfrm>
            <a:off x="5893363" y="2385300"/>
            <a:ext cx="405272" cy="381981"/>
          </a:xfrm>
          <a:custGeom>
            <a:avLst/>
            <a:gdLst>
              <a:gd name="connsiteX0" fmla="*/ 0 w 405272"/>
              <a:gd name="connsiteY0" fmla="*/ 0 h 381981"/>
              <a:gd name="connsiteX1" fmla="*/ 405272 w 405272"/>
              <a:gd name="connsiteY1" fmla="*/ 0 h 381981"/>
              <a:gd name="connsiteX2" fmla="*/ 405272 w 405272"/>
              <a:gd name="connsiteY2" fmla="*/ 381981 h 381981"/>
              <a:gd name="connsiteX3" fmla="*/ 0 w 405272"/>
              <a:gd name="connsiteY3" fmla="*/ 381981 h 381981"/>
            </a:gdLst>
            <a:ahLst/>
            <a:cxnLst>
              <a:cxn ang="0">
                <a:pos x="connsiteX0" y="connsiteY0"/>
              </a:cxn>
              <a:cxn ang="0">
                <a:pos x="connsiteX1" y="connsiteY1"/>
              </a:cxn>
              <a:cxn ang="0">
                <a:pos x="connsiteX2" y="connsiteY2"/>
              </a:cxn>
              <a:cxn ang="0">
                <a:pos x="connsiteX3" y="connsiteY3"/>
              </a:cxn>
            </a:cxnLst>
            <a:rect l="l" t="t" r="r" b="b"/>
            <a:pathLst>
              <a:path w="405272" h="381981">
                <a:moveTo>
                  <a:pt x="0" y="0"/>
                </a:moveTo>
                <a:lnTo>
                  <a:pt x="405272" y="0"/>
                </a:lnTo>
                <a:lnTo>
                  <a:pt x="405272" y="381981"/>
                </a:lnTo>
                <a:lnTo>
                  <a:pt x="0" y="381981"/>
                </a:lnTo>
                <a:close/>
              </a:path>
            </a:pathLst>
          </a:custGeom>
        </p:spPr>
      </p:pic>
      <p:sp>
        <p:nvSpPr>
          <p:cNvPr id="5" name="TextBox 4">
            <a:extLst>
              <a:ext uri="{FF2B5EF4-FFF2-40B4-BE49-F238E27FC236}">
                <a16:creationId xmlns:a16="http://schemas.microsoft.com/office/drawing/2014/main" id="{4347176C-56B1-9C31-4802-ED63C650911C}"/>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8" name="Slide Number Placeholder 7">
            <a:extLst>
              <a:ext uri="{FF2B5EF4-FFF2-40B4-BE49-F238E27FC236}">
                <a16:creationId xmlns:a16="http://schemas.microsoft.com/office/drawing/2014/main" id="{3F336888-07D9-FC85-AA36-E9B8C3CF09A1}"/>
              </a:ext>
            </a:extLst>
          </p:cNvPr>
          <p:cNvSpPr>
            <a:spLocks noGrp="1"/>
          </p:cNvSpPr>
          <p:nvPr>
            <p:ph type="sldNum" sz="quarter" idx="16"/>
          </p:nvPr>
        </p:nvSpPr>
        <p:spPr/>
        <p:txBody>
          <a:bodyPr/>
          <a:lstStyle>
            <a:lvl1pPr>
              <a:defRPr>
                <a:solidFill>
                  <a:schemeClr val="bg1"/>
                </a:solidFill>
              </a:defRPr>
            </a:lvl1pPr>
          </a:lstStyle>
          <a:p>
            <a:pPr defTabSz="457200"/>
            <a:fld id="{97180416-7FB7-4FA9-9E98-668C4F1260E5}" type="slidenum">
              <a:rPr lang="en-GB" smtClean="0"/>
              <a:pPr defTabSz="457200"/>
              <a:t>‹#›</a:t>
            </a:fld>
            <a:endParaRPr lang="en-GB" dirty="0"/>
          </a:p>
        </p:txBody>
      </p:sp>
    </p:spTree>
    <p:extLst>
      <p:ext uri="{BB962C8B-B14F-4D97-AF65-F5344CB8AC3E}">
        <p14:creationId xmlns:p14="http://schemas.microsoft.com/office/powerpoint/2010/main" val="16062640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ection Break B - Ligh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39FD6C-45B2-0B09-69A3-FC7E41F381F6}"/>
              </a:ext>
            </a:extLst>
          </p:cNvPr>
          <p:cNvPicPr>
            <a:picLocks noChangeAspect="1"/>
          </p:cNvPicPr>
          <p:nvPr userDrawn="1"/>
        </p:nvPicPr>
        <p:blipFill>
          <a:blip r:embed="rId2"/>
          <a:stretch>
            <a:fillRect/>
          </a:stretch>
        </p:blipFill>
        <p:spPr>
          <a:xfrm>
            <a:off x="0" y="0"/>
            <a:ext cx="12204026" cy="6858000"/>
          </a:xfrm>
          <a:prstGeom prst="rect">
            <a:avLst/>
          </a:prstGeom>
        </p:spPr>
      </p:pic>
      <p:sp>
        <p:nvSpPr>
          <p:cNvPr id="8" name="Rectangle 7">
            <a:extLst>
              <a:ext uri="{FF2B5EF4-FFF2-40B4-BE49-F238E27FC236}">
                <a16:creationId xmlns:a16="http://schemas.microsoft.com/office/drawing/2014/main" id="{80E5E151-6FD1-B396-CA69-E453F83E3042}"/>
              </a:ext>
            </a:extLst>
          </p:cNvPr>
          <p:cNvSpPr/>
          <p:nvPr userDrawn="1"/>
        </p:nvSpPr>
        <p:spPr>
          <a:xfrm>
            <a:off x="0" y="-9397"/>
            <a:ext cx="12204026" cy="6876795"/>
          </a:xfrm>
          <a:prstGeom prst="rect">
            <a:avLst/>
          </a:prstGeom>
          <a:gradFill flip="none" rotWithShape="1">
            <a:gsLst>
              <a:gs pos="0">
                <a:srgbClr val="51BAC6"/>
              </a:gs>
              <a:gs pos="77000">
                <a:srgbClr val="007097">
                  <a:alpha val="76000"/>
                  <a:lumMod val="100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0DF260-6E9B-E47C-32B5-581A03E19935}"/>
              </a:ext>
            </a:extLst>
          </p:cNvPr>
          <p:cNvSpPr>
            <a:spLocks noGrp="1"/>
          </p:cNvSpPr>
          <p:nvPr>
            <p:ph type="ctrTitle" hasCustomPrompt="1"/>
          </p:nvPr>
        </p:nvSpPr>
        <p:spPr>
          <a:xfrm>
            <a:off x="1524000" y="3232390"/>
            <a:ext cx="9144000" cy="724140"/>
          </a:xfrm>
        </p:spPr>
        <p:txBody>
          <a:bodyPr vert="horz" lIns="0" tIns="0" rIns="0" bIns="0" rtlCol="0" anchor="t">
            <a:normAutofit/>
          </a:bodyPr>
          <a:lstStyle>
            <a:lvl1pPr algn="ctr">
              <a:defRPr lang="en-GB" sz="3200" cap="none" baseline="0" dirty="0">
                <a:solidFill>
                  <a:schemeClr val="bg1"/>
                </a:solidFill>
              </a:defRPr>
            </a:lvl1pPr>
          </a:lstStyle>
          <a:p>
            <a:pPr lvl="0" algn="ctr"/>
            <a:r>
              <a:rPr lang="en-US" dirty="0"/>
              <a:t>INSERT SECTION TITLE, TWO LINES MAX</a:t>
            </a:r>
            <a:endParaRPr lang="en-GB" dirty="0"/>
          </a:p>
        </p:txBody>
      </p:sp>
      <p:cxnSp>
        <p:nvCxnSpPr>
          <p:cNvPr id="11" name="Straight Connector 10">
            <a:extLst>
              <a:ext uri="{FF2B5EF4-FFF2-40B4-BE49-F238E27FC236}">
                <a16:creationId xmlns:a16="http://schemas.microsoft.com/office/drawing/2014/main" id="{1AE27A56-2123-BD44-9C27-42163D6164FE}"/>
              </a:ext>
            </a:extLst>
          </p:cNvPr>
          <p:cNvCxnSpPr>
            <a:cxnSpLocks/>
          </p:cNvCxnSpPr>
          <p:nvPr userDrawn="1"/>
        </p:nvCxnSpPr>
        <p:spPr>
          <a:xfrm>
            <a:off x="8014447" y="2561780"/>
            <a:ext cx="838251"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7" name="Text Placeholder 16">
            <a:extLst>
              <a:ext uri="{FF2B5EF4-FFF2-40B4-BE49-F238E27FC236}">
                <a16:creationId xmlns:a16="http://schemas.microsoft.com/office/drawing/2014/main" id="{D67D0E97-213B-DACB-6042-8489ED857752}"/>
              </a:ext>
            </a:extLst>
          </p:cNvPr>
          <p:cNvSpPr>
            <a:spLocks noGrp="1"/>
          </p:cNvSpPr>
          <p:nvPr>
            <p:ph type="body" sz="quarter" idx="10" hasCustomPrompt="1"/>
          </p:nvPr>
        </p:nvSpPr>
        <p:spPr>
          <a:xfrm>
            <a:off x="3203017" y="6378210"/>
            <a:ext cx="5785966" cy="261610"/>
          </a:xfrm>
        </p:spPr>
        <p:txBody>
          <a:bodyPr>
            <a:normAutofit/>
          </a:bodyPr>
          <a:lstStyle>
            <a:lvl1pPr marL="0" indent="0" algn="ctr">
              <a:buNone/>
              <a:defRPr sz="1100" cap="all" spc="300" baseline="0">
                <a:solidFill>
                  <a:schemeClr val="accent3"/>
                </a:solidFill>
              </a:defRPr>
            </a:lvl1pPr>
          </a:lstStyle>
          <a:p>
            <a:pPr lvl="0"/>
            <a:r>
              <a:rPr lang="en-US"/>
              <a:t>Insert presentation title</a:t>
            </a:r>
            <a:endParaRPr lang="en-GB"/>
          </a:p>
        </p:txBody>
      </p:sp>
      <p:sp>
        <p:nvSpPr>
          <p:cNvPr id="4" name="Text Placeholder 10">
            <a:extLst>
              <a:ext uri="{FF2B5EF4-FFF2-40B4-BE49-F238E27FC236}">
                <a16:creationId xmlns:a16="http://schemas.microsoft.com/office/drawing/2014/main" id="{79504D18-C553-0C90-CA1C-91BE27ED5E2D}"/>
              </a:ext>
            </a:extLst>
          </p:cNvPr>
          <p:cNvSpPr>
            <a:spLocks noGrp="1"/>
          </p:cNvSpPr>
          <p:nvPr>
            <p:ph type="body" sz="quarter" idx="13" hasCustomPrompt="1"/>
          </p:nvPr>
        </p:nvSpPr>
        <p:spPr>
          <a:xfrm>
            <a:off x="1524000" y="4291919"/>
            <a:ext cx="9144000" cy="249299"/>
          </a:xfrm>
        </p:spPr>
        <p:txBody>
          <a:bodyPr>
            <a:normAutofit/>
          </a:bodyPr>
          <a:lstStyle>
            <a:lvl1pPr marL="0" indent="0" algn="ctr">
              <a:buNone/>
              <a:defRPr sz="1800">
                <a:solidFill>
                  <a:schemeClr val="bg1"/>
                </a:solidFill>
              </a:defRPr>
            </a:lvl1pPr>
            <a:lvl5pPr>
              <a:defRPr/>
            </a:lvl5pPr>
          </a:lstStyle>
          <a:p>
            <a:pPr lvl="0"/>
            <a:r>
              <a:rPr lang="en-US" dirty="0"/>
              <a:t>Insert subtitle, one line max</a:t>
            </a:r>
          </a:p>
        </p:txBody>
      </p:sp>
      <p:pic>
        <p:nvPicPr>
          <p:cNvPr id="3" name="Graphic 2">
            <a:extLst>
              <a:ext uri="{FF2B5EF4-FFF2-40B4-BE49-F238E27FC236}">
                <a16:creationId xmlns:a16="http://schemas.microsoft.com/office/drawing/2014/main" id="{55E53FFC-0A27-2F00-E952-F56226BA8B9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00" r="100"/>
          <a:stretch>
            <a:fillRect/>
          </a:stretch>
        </p:blipFill>
        <p:spPr>
          <a:xfrm>
            <a:off x="4317023" y="2137614"/>
            <a:ext cx="3543960" cy="597321"/>
          </a:xfrm>
          <a:custGeom>
            <a:avLst/>
            <a:gdLst>
              <a:gd name="connsiteX0" fmla="*/ 0 w 3543960"/>
              <a:gd name="connsiteY0" fmla="*/ 0 h 597321"/>
              <a:gd name="connsiteX1" fmla="*/ 3543960 w 3543960"/>
              <a:gd name="connsiteY1" fmla="*/ 0 h 597321"/>
              <a:gd name="connsiteX2" fmla="*/ 3543960 w 3543960"/>
              <a:gd name="connsiteY2" fmla="*/ 597321 h 597321"/>
              <a:gd name="connsiteX3" fmla="*/ 0 w 3543960"/>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43960" h="597321">
                <a:moveTo>
                  <a:pt x="0" y="0"/>
                </a:moveTo>
                <a:lnTo>
                  <a:pt x="3543960" y="0"/>
                </a:lnTo>
                <a:lnTo>
                  <a:pt x="3543960" y="597321"/>
                </a:lnTo>
                <a:lnTo>
                  <a:pt x="0" y="597321"/>
                </a:lnTo>
                <a:close/>
              </a:path>
            </a:pathLst>
          </a:custGeom>
        </p:spPr>
      </p:pic>
      <p:cxnSp>
        <p:nvCxnSpPr>
          <p:cNvPr id="10" name="Straight Connector 9">
            <a:extLst>
              <a:ext uri="{FF2B5EF4-FFF2-40B4-BE49-F238E27FC236}">
                <a16:creationId xmlns:a16="http://schemas.microsoft.com/office/drawing/2014/main" id="{8091C85D-B513-088A-E9A3-26E2FB80DADF}"/>
              </a:ext>
            </a:extLst>
          </p:cNvPr>
          <p:cNvCxnSpPr>
            <a:cxnSpLocks/>
          </p:cNvCxnSpPr>
          <p:nvPr userDrawn="1"/>
        </p:nvCxnSpPr>
        <p:spPr>
          <a:xfrm>
            <a:off x="3339303" y="2561780"/>
            <a:ext cx="838251"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7" name="Slide Number Placeholder 6">
            <a:extLst>
              <a:ext uri="{FF2B5EF4-FFF2-40B4-BE49-F238E27FC236}">
                <a16:creationId xmlns:a16="http://schemas.microsoft.com/office/drawing/2014/main" id="{BB9003E2-77A9-7C90-5DEE-C8B7DA953F08}"/>
              </a:ext>
            </a:extLst>
          </p:cNvPr>
          <p:cNvSpPr>
            <a:spLocks noGrp="1"/>
          </p:cNvSpPr>
          <p:nvPr>
            <p:ph type="sldNum" sz="quarter" idx="16"/>
          </p:nvPr>
        </p:nvSpPr>
        <p:spPr/>
        <p:txBody>
          <a:bodyPr/>
          <a:lstStyle>
            <a:lvl1pPr>
              <a:defRPr>
                <a:solidFill>
                  <a:schemeClr val="bg1"/>
                </a:solidFill>
              </a:defRPr>
            </a:lvl1pPr>
          </a:lstStyle>
          <a:p>
            <a:pPr defTabSz="457200"/>
            <a:fld id="{97180416-7FB7-4FA9-9E98-668C4F1260E5}" type="slidenum">
              <a:rPr lang="en-GB" smtClean="0"/>
              <a:pPr defTabSz="457200"/>
              <a:t>‹#›</a:t>
            </a:fld>
            <a:endParaRPr lang="en-GB" dirty="0">
              <a:solidFill>
                <a:schemeClr val="bg1"/>
              </a:solidFill>
            </a:endParaRPr>
          </a:p>
        </p:txBody>
      </p:sp>
      <p:sp>
        <p:nvSpPr>
          <p:cNvPr id="9" name="TextBox 8">
            <a:extLst>
              <a:ext uri="{FF2B5EF4-FFF2-40B4-BE49-F238E27FC236}">
                <a16:creationId xmlns:a16="http://schemas.microsoft.com/office/drawing/2014/main" id="{B865EA28-7CBC-812F-9AB4-B0BFC9736A68}"/>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Tree>
    <p:extLst>
      <p:ext uri="{BB962C8B-B14F-4D97-AF65-F5344CB8AC3E}">
        <p14:creationId xmlns:p14="http://schemas.microsoft.com/office/powerpoint/2010/main" val="22680749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ection Break B - Navy">
    <p:bg>
      <p:bgPr>
        <a:solidFill>
          <a:srgbClr val="11273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5AF471-3301-EDCE-7645-887CD0990BA7}"/>
              </a:ext>
            </a:extLst>
          </p:cNvPr>
          <p:cNvPicPr>
            <a:picLocks noChangeAspect="1"/>
          </p:cNvPicPr>
          <p:nvPr userDrawn="1"/>
        </p:nvPicPr>
        <p:blipFill>
          <a:blip r:embed="rId3"/>
          <a:stretch>
            <a:fillRect/>
          </a:stretch>
        </p:blipFill>
        <p:spPr>
          <a:xfrm>
            <a:off x="0" y="0"/>
            <a:ext cx="12204026" cy="6858000"/>
          </a:xfrm>
          <a:prstGeom prst="rect">
            <a:avLst/>
          </a:prstGeom>
        </p:spPr>
      </p:pic>
      <p:sp>
        <p:nvSpPr>
          <p:cNvPr id="4" name="Rectangle 3">
            <a:extLst>
              <a:ext uri="{FF2B5EF4-FFF2-40B4-BE49-F238E27FC236}">
                <a16:creationId xmlns:a16="http://schemas.microsoft.com/office/drawing/2014/main" id="{84BD8A56-562C-D981-D028-1188A6DFC833}"/>
              </a:ext>
            </a:extLst>
          </p:cNvPr>
          <p:cNvSpPr/>
          <p:nvPr userDrawn="1"/>
        </p:nvSpPr>
        <p:spPr>
          <a:xfrm>
            <a:off x="0" y="-9397"/>
            <a:ext cx="12204026" cy="6876795"/>
          </a:xfrm>
          <a:prstGeom prst="rect">
            <a:avLst/>
          </a:prstGeom>
          <a:solidFill>
            <a:srgbClr val="11273F">
              <a:alpha val="8384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0DF260-6E9B-E47C-32B5-581A03E19935}"/>
              </a:ext>
            </a:extLst>
          </p:cNvPr>
          <p:cNvSpPr>
            <a:spLocks noGrp="1"/>
          </p:cNvSpPr>
          <p:nvPr>
            <p:ph type="ctrTitle" hasCustomPrompt="1"/>
          </p:nvPr>
        </p:nvSpPr>
        <p:spPr>
          <a:xfrm>
            <a:off x="1524000" y="3232390"/>
            <a:ext cx="9144000" cy="724140"/>
          </a:xfrm>
        </p:spPr>
        <p:txBody>
          <a:bodyPr vert="horz" lIns="0" tIns="0" rIns="0" bIns="0" rtlCol="0" anchor="t">
            <a:normAutofit/>
          </a:bodyPr>
          <a:lstStyle>
            <a:lvl1pPr algn="ctr">
              <a:defRPr lang="en-GB" sz="3200" cap="none" baseline="0" dirty="0">
                <a:solidFill>
                  <a:schemeClr val="bg1"/>
                </a:solidFill>
              </a:defRPr>
            </a:lvl1pPr>
          </a:lstStyle>
          <a:p>
            <a:pPr lvl="0" algn="ctr"/>
            <a:r>
              <a:rPr lang="en-US" dirty="0"/>
              <a:t>INSERT SECTION TITLE, TWO LINES MAX</a:t>
            </a:r>
            <a:endParaRPr lang="en-GB" dirty="0"/>
          </a:p>
        </p:txBody>
      </p:sp>
      <p:sp>
        <p:nvSpPr>
          <p:cNvPr id="17" name="Text Placeholder 16">
            <a:extLst>
              <a:ext uri="{FF2B5EF4-FFF2-40B4-BE49-F238E27FC236}">
                <a16:creationId xmlns:a16="http://schemas.microsoft.com/office/drawing/2014/main" id="{D67D0E97-213B-DACB-6042-8489ED857752}"/>
              </a:ext>
            </a:extLst>
          </p:cNvPr>
          <p:cNvSpPr>
            <a:spLocks noGrp="1"/>
          </p:cNvSpPr>
          <p:nvPr>
            <p:ph type="body" sz="quarter" idx="10" hasCustomPrompt="1"/>
          </p:nvPr>
        </p:nvSpPr>
        <p:spPr>
          <a:xfrm>
            <a:off x="3203017" y="6378210"/>
            <a:ext cx="5785966" cy="261610"/>
          </a:xfrm>
        </p:spPr>
        <p:txBody>
          <a:bodyPr>
            <a:normAutofit/>
          </a:bodyPr>
          <a:lstStyle>
            <a:lvl1pPr marL="0" indent="0" algn="ctr">
              <a:buNone/>
              <a:defRPr sz="1100" cap="all" spc="300" baseline="0">
                <a:solidFill>
                  <a:schemeClr val="accent3"/>
                </a:solidFill>
              </a:defRPr>
            </a:lvl1pPr>
          </a:lstStyle>
          <a:p>
            <a:pPr lvl="0"/>
            <a:r>
              <a:rPr lang="en-US" dirty="0"/>
              <a:t>Insert presentation title</a:t>
            </a:r>
            <a:endParaRPr lang="en-GB" dirty="0"/>
          </a:p>
        </p:txBody>
      </p:sp>
      <p:sp>
        <p:nvSpPr>
          <p:cNvPr id="5" name="Text Placeholder 10">
            <a:extLst>
              <a:ext uri="{FF2B5EF4-FFF2-40B4-BE49-F238E27FC236}">
                <a16:creationId xmlns:a16="http://schemas.microsoft.com/office/drawing/2014/main" id="{7BB57CE0-6176-332C-D048-E8F3DBFBC411}"/>
              </a:ext>
            </a:extLst>
          </p:cNvPr>
          <p:cNvSpPr>
            <a:spLocks noGrp="1"/>
          </p:cNvSpPr>
          <p:nvPr>
            <p:ph type="body" sz="quarter" idx="13" hasCustomPrompt="1"/>
          </p:nvPr>
        </p:nvSpPr>
        <p:spPr>
          <a:xfrm>
            <a:off x="1524000" y="4291919"/>
            <a:ext cx="9144000" cy="249299"/>
          </a:xfrm>
        </p:spPr>
        <p:txBody>
          <a:bodyPr>
            <a:normAutofit/>
          </a:bodyPr>
          <a:lstStyle>
            <a:lvl1pPr marL="0" indent="0" algn="ctr">
              <a:buNone/>
              <a:defRPr sz="1800">
                <a:solidFill>
                  <a:schemeClr val="bg1"/>
                </a:solidFill>
              </a:defRPr>
            </a:lvl1pPr>
            <a:lvl5pPr>
              <a:defRPr/>
            </a:lvl5pPr>
          </a:lstStyle>
          <a:p>
            <a:pPr lvl="0"/>
            <a:r>
              <a:rPr lang="en-US" dirty="0"/>
              <a:t>Insert subtitle, one line max</a:t>
            </a:r>
          </a:p>
        </p:txBody>
      </p:sp>
      <p:cxnSp>
        <p:nvCxnSpPr>
          <p:cNvPr id="6" name="Straight Connector 5">
            <a:extLst>
              <a:ext uri="{FF2B5EF4-FFF2-40B4-BE49-F238E27FC236}">
                <a16:creationId xmlns:a16="http://schemas.microsoft.com/office/drawing/2014/main" id="{A4627CA5-A353-8337-B8B7-08FD39EAB66D}"/>
              </a:ext>
            </a:extLst>
          </p:cNvPr>
          <p:cNvCxnSpPr>
            <a:cxnSpLocks/>
          </p:cNvCxnSpPr>
          <p:nvPr userDrawn="1"/>
        </p:nvCxnSpPr>
        <p:spPr>
          <a:xfrm>
            <a:off x="8014447" y="2561780"/>
            <a:ext cx="838251"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pic>
        <p:nvPicPr>
          <p:cNvPr id="3" name="Graphic 2">
            <a:extLst>
              <a:ext uri="{FF2B5EF4-FFF2-40B4-BE49-F238E27FC236}">
                <a16:creationId xmlns:a16="http://schemas.microsoft.com/office/drawing/2014/main" id="{EA57BB35-8A55-F693-841D-A0618E8ABA7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00" r="100"/>
          <a:stretch>
            <a:fillRect/>
          </a:stretch>
        </p:blipFill>
        <p:spPr>
          <a:xfrm>
            <a:off x="4317023" y="2137614"/>
            <a:ext cx="3543960" cy="597321"/>
          </a:xfrm>
          <a:custGeom>
            <a:avLst/>
            <a:gdLst>
              <a:gd name="connsiteX0" fmla="*/ 0 w 3543960"/>
              <a:gd name="connsiteY0" fmla="*/ 0 h 597321"/>
              <a:gd name="connsiteX1" fmla="*/ 3543960 w 3543960"/>
              <a:gd name="connsiteY1" fmla="*/ 0 h 597321"/>
              <a:gd name="connsiteX2" fmla="*/ 3543960 w 3543960"/>
              <a:gd name="connsiteY2" fmla="*/ 597321 h 597321"/>
              <a:gd name="connsiteX3" fmla="*/ 0 w 3543960"/>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43960" h="597321">
                <a:moveTo>
                  <a:pt x="0" y="0"/>
                </a:moveTo>
                <a:lnTo>
                  <a:pt x="3543960" y="0"/>
                </a:lnTo>
                <a:lnTo>
                  <a:pt x="3543960" y="597321"/>
                </a:lnTo>
                <a:lnTo>
                  <a:pt x="0" y="597321"/>
                </a:lnTo>
                <a:close/>
              </a:path>
            </a:pathLst>
          </a:custGeom>
        </p:spPr>
      </p:pic>
      <p:cxnSp>
        <p:nvCxnSpPr>
          <p:cNvPr id="10" name="Straight Connector 9">
            <a:extLst>
              <a:ext uri="{FF2B5EF4-FFF2-40B4-BE49-F238E27FC236}">
                <a16:creationId xmlns:a16="http://schemas.microsoft.com/office/drawing/2014/main" id="{903BF493-9077-35B1-5C9C-28A179FA2369}"/>
              </a:ext>
            </a:extLst>
          </p:cNvPr>
          <p:cNvCxnSpPr>
            <a:cxnSpLocks/>
          </p:cNvCxnSpPr>
          <p:nvPr userDrawn="1"/>
        </p:nvCxnSpPr>
        <p:spPr>
          <a:xfrm>
            <a:off x="3339303" y="2561780"/>
            <a:ext cx="838251"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5" name="Slide Number Placeholder 14">
            <a:extLst>
              <a:ext uri="{FF2B5EF4-FFF2-40B4-BE49-F238E27FC236}">
                <a16:creationId xmlns:a16="http://schemas.microsoft.com/office/drawing/2014/main" id="{F6B76086-C78A-C0EC-E942-F99C0083FF77}"/>
              </a:ext>
            </a:extLst>
          </p:cNvPr>
          <p:cNvSpPr>
            <a:spLocks noGrp="1"/>
          </p:cNvSpPr>
          <p:nvPr>
            <p:ph type="sldNum" sz="quarter" idx="16"/>
          </p:nvPr>
        </p:nvSpPr>
        <p:spPr/>
        <p:txBody>
          <a:bodyPr/>
          <a:lstStyle>
            <a:lvl1pPr>
              <a:defRPr>
                <a:solidFill>
                  <a:schemeClr val="bg1"/>
                </a:solidFill>
              </a:defRPr>
            </a:lvl1pPr>
          </a:lstStyle>
          <a:p>
            <a:pPr defTabSz="457200"/>
            <a:fld id="{97180416-7FB7-4FA9-9E98-668C4F1260E5}" type="slidenum">
              <a:rPr lang="en-GB" smtClean="0"/>
              <a:pPr defTabSz="457200"/>
              <a:t>‹#›</a:t>
            </a:fld>
            <a:endParaRPr lang="en-GB" dirty="0"/>
          </a:p>
        </p:txBody>
      </p:sp>
      <p:sp>
        <p:nvSpPr>
          <p:cNvPr id="16" name="TextBox 15">
            <a:extLst>
              <a:ext uri="{FF2B5EF4-FFF2-40B4-BE49-F238E27FC236}">
                <a16:creationId xmlns:a16="http://schemas.microsoft.com/office/drawing/2014/main" id="{9BD1F770-88E5-C7E4-DC26-67989A474CAB}"/>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Tree>
    <p:custDataLst>
      <p:tags r:id="rId1"/>
    </p:custDataLst>
    <p:extLst>
      <p:ext uri="{BB962C8B-B14F-4D97-AF65-F5344CB8AC3E}">
        <p14:creationId xmlns:p14="http://schemas.microsoft.com/office/powerpoint/2010/main" val="8964913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Break B - Gradient">
    <p:bg>
      <p:bgPr>
        <a:solidFill>
          <a:srgbClr val="11273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2D0FF6-CE42-959B-EA10-190EBF872B70}"/>
              </a:ext>
            </a:extLst>
          </p:cNvPr>
          <p:cNvPicPr>
            <a:picLocks noChangeAspect="1"/>
          </p:cNvPicPr>
          <p:nvPr userDrawn="1"/>
        </p:nvPicPr>
        <p:blipFill>
          <a:blip r:embed="rId2"/>
          <a:stretch>
            <a:fillRect/>
          </a:stretch>
        </p:blipFill>
        <p:spPr>
          <a:xfrm>
            <a:off x="0" y="0"/>
            <a:ext cx="12204026" cy="6858000"/>
          </a:xfrm>
          <a:prstGeom prst="rect">
            <a:avLst/>
          </a:prstGeom>
        </p:spPr>
      </p:pic>
      <p:sp>
        <p:nvSpPr>
          <p:cNvPr id="6" name="Rectangle 5">
            <a:extLst>
              <a:ext uri="{FF2B5EF4-FFF2-40B4-BE49-F238E27FC236}">
                <a16:creationId xmlns:a16="http://schemas.microsoft.com/office/drawing/2014/main" id="{2CCD97B7-A79C-AB7C-A049-D780DF162EB4}"/>
              </a:ext>
            </a:extLst>
          </p:cNvPr>
          <p:cNvSpPr/>
          <p:nvPr userDrawn="1"/>
        </p:nvSpPr>
        <p:spPr>
          <a:xfrm>
            <a:off x="-12026" y="-9397"/>
            <a:ext cx="12204026" cy="6876795"/>
          </a:xfrm>
          <a:prstGeom prst="rect">
            <a:avLst/>
          </a:prstGeom>
          <a:gradFill flip="none" rotWithShape="1">
            <a:gsLst>
              <a:gs pos="0">
                <a:srgbClr val="11273F">
                  <a:alpha val="92000"/>
                </a:srgbClr>
              </a:gs>
              <a:gs pos="100000">
                <a:srgbClr val="007097">
                  <a:lumMod val="94882"/>
                  <a:alpha val="76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0DF260-6E9B-E47C-32B5-581A03E19935}"/>
              </a:ext>
            </a:extLst>
          </p:cNvPr>
          <p:cNvSpPr>
            <a:spLocks noGrp="1"/>
          </p:cNvSpPr>
          <p:nvPr>
            <p:ph type="ctrTitle" hasCustomPrompt="1"/>
          </p:nvPr>
        </p:nvSpPr>
        <p:spPr>
          <a:xfrm>
            <a:off x="1524000" y="3232390"/>
            <a:ext cx="9144000" cy="724140"/>
          </a:xfrm>
        </p:spPr>
        <p:txBody>
          <a:bodyPr vert="horz" lIns="0" tIns="0" rIns="0" bIns="0" rtlCol="0" anchor="t">
            <a:normAutofit/>
          </a:bodyPr>
          <a:lstStyle>
            <a:lvl1pPr algn="ctr">
              <a:defRPr lang="en-GB" sz="3200" cap="none" baseline="0" dirty="0">
                <a:solidFill>
                  <a:schemeClr val="bg1"/>
                </a:solidFill>
              </a:defRPr>
            </a:lvl1pPr>
          </a:lstStyle>
          <a:p>
            <a:pPr lvl="0" algn="ctr"/>
            <a:r>
              <a:rPr lang="en-US" dirty="0"/>
              <a:t>INSERT SECTION TITLE, TWO LINES MAX</a:t>
            </a:r>
            <a:endParaRPr lang="en-GB" dirty="0"/>
          </a:p>
        </p:txBody>
      </p:sp>
      <p:sp>
        <p:nvSpPr>
          <p:cNvPr id="17" name="Text Placeholder 16">
            <a:extLst>
              <a:ext uri="{FF2B5EF4-FFF2-40B4-BE49-F238E27FC236}">
                <a16:creationId xmlns:a16="http://schemas.microsoft.com/office/drawing/2014/main" id="{D67D0E97-213B-DACB-6042-8489ED857752}"/>
              </a:ext>
            </a:extLst>
          </p:cNvPr>
          <p:cNvSpPr>
            <a:spLocks noGrp="1"/>
          </p:cNvSpPr>
          <p:nvPr>
            <p:ph type="body" sz="quarter" idx="10" hasCustomPrompt="1"/>
          </p:nvPr>
        </p:nvSpPr>
        <p:spPr>
          <a:xfrm>
            <a:off x="3203017" y="6378210"/>
            <a:ext cx="5785966" cy="261610"/>
          </a:xfrm>
        </p:spPr>
        <p:txBody>
          <a:bodyPr>
            <a:normAutofit/>
          </a:bodyPr>
          <a:lstStyle>
            <a:lvl1pPr marL="0" indent="0" algn="ctr">
              <a:buNone/>
              <a:defRPr sz="1100" cap="all" spc="300" baseline="0">
                <a:solidFill>
                  <a:schemeClr val="accent3"/>
                </a:solidFill>
              </a:defRPr>
            </a:lvl1pPr>
          </a:lstStyle>
          <a:p>
            <a:pPr lvl="0"/>
            <a:r>
              <a:rPr lang="en-US"/>
              <a:t>Insert presentation title</a:t>
            </a:r>
            <a:endParaRPr lang="en-GB"/>
          </a:p>
        </p:txBody>
      </p:sp>
      <p:sp>
        <p:nvSpPr>
          <p:cNvPr id="4" name="Text Placeholder 10">
            <a:extLst>
              <a:ext uri="{FF2B5EF4-FFF2-40B4-BE49-F238E27FC236}">
                <a16:creationId xmlns:a16="http://schemas.microsoft.com/office/drawing/2014/main" id="{0A382D85-3E5B-4AED-9FDA-3940711DFA59}"/>
              </a:ext>
            </a:extLst>
          </p:cNvPr>
          <p:cNvSpPr>
            <a:spLocks noGrp="1"/>
          </p:cNvSpPr>
          <p:nvPr>
            <p:ph type="body" sz="quarter" idx="13" hasCustomPrompt="1"/>
          </p:nvPr>
        </p:nvSpPr>
        <p:spPr>
          <a:xfrm>
            <a:off x="1524000" y="4291919"/>
            <a:ext cx="9144000" cy="249299"/>
          </a:xfrm>
        </p:spPr>
        <p:txBody>
          <a:bodyPr>
            <a:normAutofit/>
          </a:bodyPr>
          <a:lstStyle>
            <a:lvl1pPr marL="0" indent="0" algn="ctr">
              <a:buNone/>
              <a:defRPr sz="1800">
                <a:solidFill>
                  <a:schemeClr val="bg1"/>
                </a:solidFill>
              </a:defRPr>
            </a:lvl1pPr>
            <a:lvl5pPr>
              <a:defRPr/>
            </a:lvl5pPr>
          </a:lstStyle>
          <a:p>
            <a:pPr lvl="0"/>
            <a:r>
              <a:rPr lang="en-US" dirty="0"/>
              <a:t>Insert subtitle, one line max</a:t>
            </a:r>
          </a:p>
        </p:txBody>
      </p:sp>
      <p:cxnSp>
        <p:nvCxnSpPr>
          <p:cNvPr id="8" name="Straight Connector 7">
            <a:extLst>
              <a:ext uri="{FF2B5EF4-FFF2-40B4-BE49-F238E27FC236}">
                <a16:creationId xmlns:a16="http://schemas.microsoft.com/office/drawing/2014/main" id="{B9C9EF88-5918-A61A-2D0F-EA3F83C60585}"/>
              </a:ext>
            </a:extLst>
          </p:cNvPr>
          <p:cNvCxnSpPr>
            <a:cxnSpLocks/>
          </p:cNvCxnSpPr>
          <p:nvPr userDrawn="1"/>
        </p:nvCxnSpPr>
        <p:spPr>
          <a:xfrm>
            <a:off x="8014447" y="2561780"/>
            <a:ext cx="838251"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pic>
        <p:nvPicPr>
          <p:cNvPr id="3" name="Graphic 2">
            <a:extLst>
              <a:ext uri="{FF2B5EF4-FFF2-40B4-BE49-F238E27FC236}">
                <a16:creationId xmlns:a16="http://schemas.microsoft.com/office/drawing/2014/main" id="{A4F01F10-ACC7-7F31-0722-E8565616384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100" r="100"/>
          <a:stretch>
            <a:fillRect/>
          </a:stretch>
        </p:blipFill>
        <p:spPr>
          <a:xfrm>
            <a:off x="4317023" y="2137614"/>
            <a:ext cx="3543960" cy="597321"/>
          </a:xfrm>
          <a:custGeom>
            <a:avLst/>
            <a:gdLst>
              <a:gd name="connsiteX0" fmla="*/ 0 w 3543960"/>
              <a:gd name="connsiteY0" fmla="*/ 0 h 597321"/>
              <a:gd name="connsiteX1" fmla="*/ 3543960 w 3543960"/>
              <a:gd name="connsiteY1" fmla="*/ 0 h 597321"/>
              <a:gd name="connsiteX2" fmla="*/ 3543960 w 3543960"/>
              <a:gd name="connsiteY2" fmla="*/ 597321 h 597321"/>
              <a:gd name="connsiteX3" fmla="*/ 0 w 3543960"/>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43960" h="597321">
                <a:moveTo>
                  <a:pt x="0" y="0"/>
                </a:moveTo>
                <a:lnTo>
                  <a:pt x="3543960" y="0"/>
                </a:lnTo>
                <a:lnTo>
                  <a:pt x="3543960" y="597321"/>
                </a:lnTo>
                <a:lnTo>
                  <a:pt x="0" y="597321"/>
                </a:lnTo>
                <a:close/>
              </a:path>
            </a:pathLst>
          </a:custGeom>
        </p:spPr>
      </p:pic>
      <p:cxnSp>
        <p:nvCxnSpPr>
          <p:cNvPr id="12" name="Straight Connector 11">
            <a:extLst>
              <a:ext uri="{FF2B5EF4-FFF2-40B4-BE49-F238E27FC236}">
                <a16:creationId xmlns:a16="http://schemas.microsoft.com/office/drawing/2014/main" id="{6811302E-2B1F-ED09-F6F7-BF9276D6899D}"/>
              </a:ext>
            </a:extLst>
          </p:cNvPr>
          <p:cNvCxnSpPr>
            <a:cxnSpLocks/>
          </p:cNvCxnSpPr>
          <p:nvPr userDrawn="1"/>
        </p:nvCxnSpPr>
        <p:spPr>
          <a:xfrm>
            <a:off x="3339303" y="2561780"/>
            <a:ext cx="838251"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C3829879-11F8-2D8A-645A-DB4990D96B1F}"/>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10" name="Slide Number Placeholder 9">
            <a:extLst>
              <a:ext uri="{FF2B5EF4-FFF2-40B4-BE49-F238E27FC236}">
                <a16:creationId xmlns:a16="http://schemas.microsoft.com/office/drawing/2014/main" id="{DA287CDE-F7D8-48E2-66BF-16D269C6254D}"/>
              </a:ext>
            </a:extLst>
          </p:cNvPr>
          <p:cNvSpPr>
            <a:spLocks noGrp="1"/>
          </p:cNvSpPr>
          <p:nvPr>
            <p:ph type="sldNum" sz="quarter" idx="16"/>
          </p:nvPr>
        </p:nvSpPr>
        <p:spPr/>
        <p:txBody>
          <a:bodyPr/>
          <a:lstStyle>
            <a:lvl1pPr>
              <a:defRPr>
                <a:solidFill>
                  <a:schemeClr val="bg1"/>
                </a:solidFill>
              </a:defRPr>
            </a:lvl1pPr>
          </a:lstStyle>
          <a:p>
            <a:pPr defTabSz="457200"/>
            <a:fld id="{97180416-7FB7-4FA9-9E98-668C4F1260E5}" type="slidenum">
              <a:rPr lang="en-GB" smtClean="0"/>
              <a:pPr defTabSz="457200"/>
              <a:t>‹#›</a:t>
            </a:fld>
            <a:endParaRPr lang="en-GB" dirty="0"/>
          </a:p>
        </p:txBody>
      </p:sp>
    </p:spTree>
    <p:extLst>
      <p:ext uri="{BB962C8B-B14F-4D97-AF65-F5344CB8AC3E}">
        <p14:creationId xmlns:p14="http://schemas.microsoft.com/office/powerpoint/2010/main" val="9654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ection Break C - Ligh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C96F6-6F76-D997-E85D-DBEE101D2006}"/>
              </a:ext>
            </a:extLst>
          </p:cNvPr>
          <p:cNvSpPr>
            <a:spLocks noGrp="1"/>
          </p:cNvSpPr>
          <p:nvPr>
            <p:ph type="title" hasCustomPrompt="1"/>
          </p:nvPr>
        </p:nvSpPr>
        <p:spPr>
          <a:xfrm>
            <a:off x="6614922" y="2654257"/>
            <a:ext cx="5000815" cy="886255"/>
          </a:xfrm>
        </p:spPr>
        <p:txBody>
          <a:bodyPr anchor="b">
            <a:normAutofit/>
          </a:bodyPr>
          <a:lstStyle>
            <a:lvl1pPr>
              <a:defRPr sz="3200" cap="none" baseline="0">
                <a:solidFill>
                  <a:schemeClr val="tx2"/>
                </a:solidFill>
                <a:latin typeface="+mj-lt"/>
              </a:defRPr>
            </a:lvl1pPr>
          </a:lstStyle>
          <a:p>
            <a:r>
              <a:rPr lang="en-US" dirty="0"/>
              <a:t>INSERT SECTION TITLE, THREE LINES MAX</a:t>
            </a:r>
            <a:endParaRPr lang="en-GB" dirty="0"/>
          </a:p>
        </p:txBody>
      </p:sp>
      <p:sp>
        <p:nvSpPr>
          <p:cNvPr id="25" name="Text Placeholder 24">
            <a:extLst>
              <a:ext uri="{FF2B5EF4-FFF2-40B4-BE49-F238E27FC236}">
                <a16:creationId xmlns:a16="http://schemas.microsoft.com/office/drawing/2014/main" id="{5C1EB96E-9C6C-D7E9-1CDE-F53CF63CDC96}"/>
              </a:ext>
            </a:extLst>
          </p:cNvPr>
          <p:cNvSpPr>
            <a:spLocks noGrp="1"/>
          </p:cNvSpPr>
          <p:nvPr>
            <p:ph type="body" sz="quarter" idx="11" hasCustomPrompt="1"/>
          </p:nvPr>
        </p:nvSpPr>
        <p:spPr>
          <a:xfrm>
            <a:off x="6614922" y="3797130"/>
            <a:ext cx="5000816" cy="736343"/>
          </a:xfrm>
          <a:noFill/>
        </p:spPr>
        <p:txBody>
          <a:bodyPr wrap="square" rtlCol="0">
            <a:noAutofit/>
          </a:bodyPr>
          <a:lstStyle>
            <a:lvl1pPr marL="0" indent="0">
              <a:buNone/>
              <a:defRPr lang="en-US" spc="0" smtClean="0">
                <a:solidFill>
                  <a:schemeClr val="tx2"/>
                </a:solidFill>
                <a:latin typeface="+mj-lt"/>
                <a:ea typeface="Poppins" panose="00000500000000000000" pitchFamily="2" charset="0"/>
                <a:cs typeface="Poppins" panose="00000500000000000000" pitchFamily="2" charset="0"/>
              </a:defRPr>
            </a:lvl1pPr>
            <a:lvl2pPr marL="228600" indent="0">
              <a:buNone/>
              <a:defRPr lang="en-US" sz="1800" smtClean="0"/>
            </a:lvl2pPr>
            <a:lvl3pPr>
              <a:defRPr lang="en-US" sz="1800" smtClean="0"/>
            </a:lvl3pPr>
            <a:lvl4pPr>
              <a:defRPr lang="en-US" sz="1800" smtClean="0"/>
            </a:lvl4pPr>
            <a:lvl5pPr>
              <a:defRPr lang="en-GB" sz="1800"/>
            </a:lvl5pPr>
          </a:lstStyle>
          <a:p>
            <a:pPr marL="0" lvl="0"/>
            <a:r>
              <a:rPr lang="en-US" dirty="0"/>
              <a:t>Insert subtitle, three lines max</a:t>
            </a:r>
          </a:p>
        </p:txBody>
      </p:sp>
      <p:sp>
        <p:nvSpPr>
          <p:cNvPr id="15" name="Picture Placeholder 14">
            <a:extLst>
              <a:ext uri="{FF2B5EF4-FFF2-40B4-BE49-F238E27FC236}">
                <a16:creationId xmlns:a16="http://schemas.microsoft.com/office/drawing/2014/main" id="{2EF9FB52-0C75-1B89-1DEE-665F6D08EBC9}"/>
              </a:ext>
            </a:extLst>
          </p:cNvPr>
          <p:cNvSpPr>
            <a:spLocks noGrp="1"/>
          </p:cNvSpPr>
          <p:nvPr>
            <p:ph type="pic" sz="quarter" idx="12" hasCustomPrompt="1"/>
          </p:nvPr>
        </p:nvSpPr>
        <p:spPr>
          <a:xfrm>
            <a:off x="0" y="0"/>
            <a:ext cx="5943600" cy="6858000"/>
          </a:xfrm>
          <a:custGeom>
            <a:avLst/>
            <a:gdLst>
              <a:gd name="connsiteX0" fmla="*/ 0 w 5943600"/>
              <a:gd name="connsiteY0" fmla="*/ 0 h 6858000"/>
              <a:gd name="connsiteX1" fmla="*/ 4205159 w 5943600"/>
              <a:gd name="connsiteY1" fmla="*/ 0 h 6858000"/>
              <a:gd name="connsiteX2" fmla="*/ 4220317 w 5943600"/>
              <a:gd name="connsiteY2" fmla="*/ 766 h 6858000"/>
              <a:gd name="connsiteX3" fmla="*/ 5943600 w 5943600"/>
              <a:gd name="connsiteY3" fmla="*/ 1910400 h 6858000"/>
              <a:gd name="connsiteX4" fmla="*/ 5943600 w 5943600"/>
              <a:gd name="connsiteY4" fmla="*/ 6858000 h 6858000"/>
              <a:gd name="connsiteX5" fmla="*/ 0 w 59436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43600" h="6858000">
                <a:moveTo>
                  <a:pt x="0" y="0"/>
                </a:moveTo>
                <a:lnTo>
                  <a:pt x="4205159" y="0"/>
                </a:lnTo>
                <a:lnTo>
                  <a:pt x="4220317" y="766"/>
                </a:lnTo>
                <a:cubicBezTo>
                  <a:pt x="5188259" y="99065"/>
                  <a:pt x="5943600" y="916524"/>
                  <a:pt x="5943600" y="1910400"/>
                </a:cubicBezTo>
                <a:lnTo>
                  <a:pt x="5943600" y="6858000"/>
                </a:lnTo>
                <a:lnTo>
                  <a:pt x="0" y="6858000"/>
                </a:lnTo>
                <a:close/>
              </a:path>
            </a:pathLst>
          </a:custGeom>
          <a:blipFill>
            <a:blip r:embed="rId3" cstate="email">
              <a:extLst>
                <a:ext uri="{28A0092B-C50C-407E-A947-70E740481C1C}">
                  <a14:useLocalDpi xmlns:a14="http://schemas.microsoft.com/office/drawing/2010/main"/>
                </a:ext>
              </a:extLst>
            </a:blip>
            <a:stretch>
              <a:fillRect/>
            </a:stretch>
          </a:blipFill>
        </p:spPr>
        <p:txBody>
          <a:bodyPr wrap="square" lIns="1080000" tIns="0" rIns="1080000" bIns="1440000" anchor="ctr">
            <a:noAutofit/>
          </a:bodyPr>
          <a:lstStyle>
            <a:lvl1pPr marL="0" marR="0" indent="0" algn="ctr" defTabSz="914400" rtl="0" eaLnBrk="1" fontAlgn="auto" latinLnBrk="0" hangingPunct="1">
              <a:lnSpc>
                <a:spcPct val="90000"/>
              </a:lnSpc>
              <a:spcBef>
                <a:spcPts val="1000"/>
              </a:spcBef>
              <a:spcAft>
                <a:spcPts val="0"/>
              </a:spcAft>
              <a:buClrTx/>
              <a:buSzTx/>
              <a:buFont typeface="+mj-lt"/>
              <a:buNone/>
              <a:tabLst/>
              <a:defRPr>
                <a:solidFill>
                  <a:schemeClr val="bg1"/>
                </a:solidFill>
                <a:highlight>
                  <a:srgbClr val="000000"/>
                </a:highlight>
              </a:defRPr>
            </a:lvl1pPr>
          </a:lstStyle>
          <a:p>
            <a:pPr marL="342900" marR="0" lvl="0" indent="-342900" algn="ctr" defTabSz="914400" rtl="0" eaLnBrk="1" fontAlgn="auto" latinLnBrk="0" hangingPunct="1">
              <a:lnSpc>
                <a:spcPct val="90000"/>
              </a:lnSpc>
              <a:spcBef>
                <a:spcPts val="1000"/>
              </a:spcBef>
              <a:spcAft>
                <a:spcPts val="0"/>
              </a:spcAft>
              <a:buClrTx/>
              <a:buSzTx/>
              <a:tabLst/>
              <a:defRPr/>
            </a:pPr>
            <a:r>
              <a:rPr lang="en-US"/>
              <a:t>Click icon to replace image, or leave to use current image</a:t>
            </a:r>
          </a:p>
        </p:txBody>
      </p:sp>
      <p:sp>
        <p:nvSpPr>
          <p:cNvPr id="5" name="Text Placeholder 16">
            <a:extLst>
              <a:ext uri="{FF2B5EF4-FFF2-40B4-BE49-F238E27FC236}">
                <a16:creationId xmlns:a16="http://schemas.microsoft.com/office/drawing/2014/main" id="{5D473A6D-2D0A-4646-8235-AEAD8F8C46D5}"/>
              </a:ext>
            </a:extLst>
          </p:cNvPr>
          <p:cNvSpPr>
            <a:spLocks noGrp="1"/>
          </p:cNvSpPr>
          <p:nvPr>
            <p:ph type="body" sz="quarter" idx="10" hasCustomPrompt="1"/>
          </p:nvPr>
        </p:nvSpPr>
        <p:spPr>
          <a:xfrm>
            <a:off x="6131859" y="452540"/>
            <a:ext cx="3245295" cy="130166"/>
          </a:xfrm>
        </p:spPr>
        <p:txBody>
          <a:bodyPr>
            <a:normAutofit/>
          </a:bodyPr>
          <a:lstStyle>
            <a:lvl1pPr marL="0" indent="0" algn="r">
              <a:buNone/>
              <a:defRPr sz="1100" cap="all" spc="300" baseline="0">
                <a:solidFill>
                  <a:schemeClr val="tx2"/>
                </a:solidFill>
              </a:defRPr>
            </a:lvl1pPr>
          </a:lstStyle>
          <a:p>
            <a:pPr lvl="0"/>
            <a:r>
              <a:rPr lang="en-US" dirty="0"/>
              <a:t>Insert presentation title</a:t>
            </a:r>
            <a:endParaRPr lang="en-GB" dirty="0"/>
          </a:p>
        </p:txBody>
      </p:sp>
      <p:sp>
        <p:nvSpPr>
          <p:cNvPr id="12" name="Slide Number Placeholder 11">
            <a:extLst>
              <a:ext uri="{FF2B5EF4-FFF2-40B4-BE49-F238E27FC236}">
                <a16:creationId xmlns:a16="http://schemas.microsoft.com/office/drawing/2014/main" id="{E9A5BE68-38B4-55FA-67BC-794BA7907A91}"/>
              </a:ext>
            </a:extLst>
          </p:cNvPr>
          <p:cNvSpPr>
            <a:spLocks noGrp="1"/>
          </p:cNvSpPr>
          <p:nvPr>
            <p:ph type="sldNum" sz="quarter" idx="15"/>
          </p:nvPr>
        </p:nvSpPr>
        <p:spPr/>
        <p:txBody>
          <a:bodyPr/>
          <a:lstStyle/>
          <a:p>
            <a:pPr defTabSz="457200"/>
            <a:fld id="{97180416-7FB7-4FA9-9E98-668C4F1260E5}" type="slidenum">
              <a:rPr lang="en-GB" smtClean="0"/>
              <a:pPr defTabSz="457200"/>
              <a:t>‹#›</a:t>
            </a:fld>
            <a:endParaRPr lang="en-GB"/>
          </a:p>
        </p:txBody>
      </p:sp>
      <p:sp>
        <p:nvSpPr>
          <p:cNvPr id="13" name="TextBox 12">
            <a:extLst>
              <a:ext uri="{FF2B5EF4-FFF2-40B4-BE49-F238E27FC236}">
                <a16:creationId xmlns:a16="http://schemas.microsoft.com/office/drawing/2014/main" id="{4BEA1E97-F005-B013-7D25-89D8705A0B51}"/>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accent1"/>
                </a:solidFill>
                <a:effectLst/>
                <a:uLnTx/>
                <a:uFillTx/>
                <a:latin typeface="+mn-lt"/>
                <a:ea typeface="Poppins" panose="00000500000000000000" pitchFamily="2" charset="0"/>
                <a:cs typeface="Poppins" pitchFamily="2" charset="77"/>
              </a:rPr>
              <a:t>©</a:t>
            </a:r>
            <a:r>
              <a:rPr lang="en-US" sz="700" dirty="0">
                <a:solidFill>
                  <a:schemeClr val="accent1"/>
                </a:solidFill>
                <a:latin typeface="+mn-lt"/>
                <a:ea typeface="Poppins" panose="00000500000000000000" pitchFamily="2" charset="0"/>
                <a:cs typeface="Poppins" pitchFamily="2" charset="77"/>
              </a:rPr>
              <a:t>TEXAS ONCOLOGY PROPRIETARY AND CONFIDENTIAL</a:t>
            </a:r>
            <a:endParaRPr lang="en-US" sz="600" dirty="0">
              <a:solidFill>
                <a:schemeClr val="accent1"/>
              </a:solidFill>
              <a:latin typeface="+mn-lt"/>
              <a:ea typeface="Poppins" panose="00000500000000000000" pitchFamily="2" charset="0"/>
              <a:cs typeface="Poppins" pitchFamily="2" charset="77"/>
            </a:endParaRPr>
          </a:p>
        </p:txBody>
      </p:sp>
      <p:pic>
        <p:nvPicPr>
          <p:cNvPr id="3" name="Graphic 2">
            <a:extLst>
              <a:ext uri="{FF2B5EF4-FFF2-40B4-BE49-F238E27FC236}">
                <a16:creationId xmlns:a16="http://schemas.microsoft.com/office/drawing/2014/main" id="{E91734BB-977B-41AB-CC2C-9BE186AC07C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75" r="75"/>
          <a:stretch>
            <a:fillRect/>
          </a:stretch>
        </p:blipFill>
        <p:spPr>
          <a:xfrm>
            <a:off x="9749307" y="285281"/>
            <a:ext cx="1866431" cy="314425"/>
          </a:xfrm>
          <a:prstGeom prst="rect">
            <a:avLst/>
          </a:prstGeom>
        </p:spPr>
      </p:pic>
    </p:spTree>
    <p:custDataLst>
      <p:tags r:id="rId1"/>
    </p:custDataLst>
    <p:extLst>
      <p:ext uri="{BB962C8B-B14F-4D97-AF65-F5344CB8AC3E}">
        <p14:creationId xmlns:p14="http://schemas.microsoft.com/office/powerpoint/2010/main" val="34904359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ection Break C - Navy">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C96F6-6F76-D997-E85D-DBEE101D2006}"/>
              </a:ext>
            </a:extLst>
          </p:cNvPr>
          <p:cNvSpPr>
            <a:spLocks noGrp="1"/>
          </p:cNvSpPr>
          <p:nvPr>
            <p:ph type="title" hasCustomPrompt="1"/>
          </p:nvPr>
        </p:nvSpPr>
        <p:spPr>
          <a:xfrm>
            <a:off x="788208" y="3131504"/>
            <a:ext cx="3707730" cy="886255"/>
          </a:xfrm>
        </p:spPr>
        <p:txBody>
          <a:bodyPr anchor="t">
            <a:normAutofit/>
          </a:bodyPr>
          <a:lstStyle>
            <a:lvl1pPr>
              <a:defRPr sz="3200" cap="none" baseline="0">
                <a:solidFill>
                  <a:schemeClr val="bg1"/>
                </a:solidFill>
                <a:latin typeface="+mj-lt"/>
              </a:defRPr>
            </a:lvl1pPr>
          </a:lstStyle>
          <a:p>
            <a:r>
              <a:rPr lang="en-US" dirty="0"/>
              <a:t>INSERT TITLE, TWO LINES MAX</a:t>
            </a:r>
            <a:endParaRPr lang="en-GB" dirty="0"/>
          </a:p>
        </p:txBody>
      </p:sp>
      <p:sp>
        <p:nvSpPr>
          <p:cNvPr id="25" name="Text Placeholder 24">
            <a:extLst>
              <a:ext uri="{FF2B5EF4-FFF2-40B4-BE49-F238E27FC236}">
                <a16:creationId xmlns:a16="http://schemas.microsoft.com/office/drawing/2014/main" id="{5C1EB96E-9C6C-D7E9-1CDE-F53CF63CDC96}"/>
              </a:ext>
            </a:extLst>
          </p:cNvPr>
          <p:cNvSpPr>
            <a:spLocks noGrp="1"/>
          </p:cNvSpPr>
          <p:nvPr>
            <p:ph type="body" sz="quarter" idx="11" hasCustomPrompt="1"/>
          </p:nvPr>
        </p:nvSpPr>
        <p:spPr>
          <a:xfrm>
            <a:off x="788208" y="4294254"/>
            <a:ext cx="3677712" cy="736343"/>
          </a:xfrm>
          <a:noFill/>
        </p:spPr>
        <p:txBody>
          <a:bodyPr wrap="square" rtlCol="0">
            <a:noAutofit/>
          </a:bodyPr>
          <a:lstStyle>
            <a:lvl1pPr marL="0" indent="0">
              <a:buNone/>
              <a:defRPr lang="en-US" spc="0" smtClean="0">
                <a:solidFill>
                  <a:schemeClr val="accent3"/>
                </a:solidFill>
                <a:latin typeface="+mj-lt"/>
                <a:ea typeface="Poppins" panose="00000500000000000000" pitchFamily="2" charset="0"/>
                <a:cs typeface="Poppins" panose="00000500000000000000" pitchFamily="2" charset="0"/>
              </a:defRPr>
            </a:lvl1pPr>
            <a:lvl2pPr marL="228600" indent="0">
              <a:buNone/>
              <a:defRPr lang="en-US" sz="1800" smtClean="0"/>
            </a:lvl2pPr>
            <a:lvl3pPr>
              <a:defRPr lang="en-US" sz="1800" smtClean="0"/>
            </a:lvl3pPr>
            <a:lvl4pPr>
              <a:defRPr lang="en-US" sz="1800" smtClean="0"/>
            </a:lvl4pPr>
            <a:lvl5pPr>
              <a:defRPr lang="en-GB" sz="1800"/>
            </a:lvl5pPr>
          </a:lstStyle>
          <a:p>
            <a:pPr marL="0" lvl="0"/>
            <a:r>
              <a:rPr lang="en-US" dirty="0"/>
              <a:t>Insert subtitle, three lines max</a:t>
            </a:r>
          </a:p>
        </p:txBody>
      </p:sp>
      <p:pic>
        <p:nvPicPr>
          <p:cNvPr id="3" name="Graphic 2">
            <a:extLst>
              <a:ext uri="{FF2B5EF4-FFF2-40B4-BE49-F238E27FC236}">
                <a16:creationId xmlns:a16="http://schemas.microsoft.com/office/drawing/2014/main" id="{0650522B-4B7F-C56E-1048-7832C60E61D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5" r="75"/>
          <a:stretch>
            <a:fillRect/>
          </a:stretch>
        </p:blipFill>
        <p:spPr>
          <a:xfrm>
            <a:off x="603013" y="353283"/>
            <a:ext cx="3545704" cy="597321"/>
          </a:xfrm>
          <a:custGeom>
            <a:avLst/>
            <a:gdLst>
              <a:gd name="connsiteX0" fmla="*/ 0 w 3545704"/>
              <a:gd name="connsiteY0" fmla="*/ 0 h 597321"/>
              <a:gd name="connsiteX1" fmla="*/ 3545704 w 3545704"/>
              <a:gd name="connsiteY1" fmla="*/ 0 h 597321"/>
              <a:gd name="connsiteX2" fmla="*/ 3545704 w 3545704"/>
              <a:gd name="connsiteY2" fmla="*/ 597321 h 597321"/>
              <a:gd name="connsiteX3" fmla="*/ 0 w 3545704"/>
              <a:gd name="connsiteY3" fmla="*/ 597321 h 597321"/>
            </a:gdLst>
            <a:ahLst/>
            <a:cxnLst>
              <a:cxn ang="0">
                <a:pos x="connsiteX0" y="connsiteY0"/>
              </a:cxn>
              <a:cxn ang="0">
                <a:pos x="connsiteX1" y="connsiteY1"/>
              </a:cxn>
              <a:cxn ang="0">
                <a:pos x="connsiteX2" y="connsiteY2"/>
              </a:cxn>
              <a:cxn ang="0">
                <a:pos x="connsiteX3" y="connsiteY3"/>
              </a:cxn>
            </a:cxnLst>
            <a:rect l="l" t="t" r="r" b="b"/>
            <a:pathLst>
              <a:path w="3545704" h="597321">
                <a:moveTo>
                  <a:pt x="0" y="0"/>
                </a:moveTo>
                <a:lnTo>
                  <a:pt x="3545704" y="0"/>
                </a:lnTo>
                <a:lnTo>
                  <a:pt x="3545704" y="597321"/>
                </a:lnTo>
                <a:lnTo>
                  <a:pt x="0" y="597321"/>
                </a:lnTo>
                <a:close/>
              </a:path>
            </a:pathLst>
          </a:custGeom>
        </p:spPr>
      </p:pic>
      <p:cxnSp>
        <p:nvCxnSpPr>
          <p:cNvPr id="5" name="Straight Connector 4">
            <a:extLst>
              <a:ext uri="{FF2B5EF4-FFF2-40B4-BE49-F238E27FC236}">
                <a16:creationId xmlns:a16="http://schemas.microsoft.com/office/drawing/2014/main" id="{AAC37178-CF1C-34F0-85A3-6A7C41A99646}"/>
              </a:ext>
            </a:extLst>
          </p:cNvPr>
          <p:cNvCxnSpPr>
            <a:cxnSpLocks/>
          </p:cNvCxnSpPr>
          <p:nvPr userDrawn="1"/>
        </p:nvCxnSpPr>
        <p:spPr>
          <a:xfrm>
            <a:off x="588710" y="3097385"/>
            <a:ext cx="0" cy="920375"/>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35" name="Picture Placeholder 34">
            <a:extLst>
              <a:ext uri="{FF2B5EF4-FFF2-40B4-BE49-F238E27FC236}">
                <a16:creationId xmlns:a16="http://schemas.microsoft.com/office/drawing/2014/main" id="{776AA3D1-6647-156D-66B7-8E15BCE8C922}"/>
              </a:ext>
            </a:extLst>
          </p:cNvPr>
          <p:cNvSpPr>
            <a:spLocks noGrp="1"/>
          </p:cNvSpPr>
          <p:nvPr>
            <p:ph type="pic" sz="quarter" idx="12" hasCustomPrompt="1"/>
          </p:nvPr>
        </p:nvSpPr>
        <p:spPr>
          <a:xfrm>
            <a:off x="5451070" y="-6604"/>
            <a:ext cx="6740930" cy="6864604"/>
          </a:xfrm>
          <a:custGeom>
            <a:avLst/>
            <a:gdLst>
              <a:gd name="connsiteX0" fmla="*/ 0 w 6740930"/>
              <a:gd name="connsiteY0" fmla="*/ 0 h 6864604"/>
              <a:gd name="connsiteX1" fmla="*/ 6740930 w 6740930"/>
              <a:gd name="connsiteY1" fmla="*/ 0 h 6864604"/>
              <a:gd name="connsiteX2" fmla="*/ 6740930 w 6740930"/>
              <a:gd name="connsiteY2" fmla="*/ 6864604 h 6864604"/>
              <a:gd name="connsiteX3" fmla="*/ 0 w 6740930"/>
              <a:gd name="connsiteY3" fmla="*/ 6864604 h 6864604"/>
              <a:gd name="connsiteX4" fmla="*/ 0 w 6740930"/>
              <a:gd name="connsiteY4" fmla="*/ 2217130 h 6864604"/>
              <a:gd name="connsiteX5" fmla="*/ 2210526 w 6740930"/>
              <a:gd name="connsiteY5" fmla="*/ 6604 h 6864604"/>
              <a:gd name="connsiteX6" fmla="*/ 0 w 6740930"/>
              <a:gd name="connsiteY6" fmla="*/ 6604 h 6864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0930" h="6864604">
                <a:moveTo>
                  <a:pt x="0" y="0"/>
                </a:moveTo>
                <a:lnTo>
                  <a:pt x="6740930" y="0"/>
                </a:lnTo>
                <a:lnTo>
                  <a:pt x="6740930" y="6864604"/>
                </a:lnTo>
                <a:lnTo>
                  <a:pt x="0" y="6864604"/>
                </a:lnTo>
                <a:lnTo>
                  <a:pt x="0" y="2217130"/>
                </a:lnTo>
                <a:cubicBezTo>
                  <a:pt x="0" y="996290"/>
                  <a:pt x="989686" y="6604"/>
                  <a:pt x="2210526" y="6604"/>
                </a:cubicBezTo>
                <a:lnTo>
                  <a:pt x="0" y="6604"/>
                </a:lnTo>
                <a:close/>
              </a:path>
            </a:pathLst>
          </a:custGeom>
          <a:blipFill dpi="0" rotWithShape="1">
            <a:blip r:embed="rId4">
              <a:extLst>
                <a:ext uri="{28A0092B-C50C-407E-A947-70E740481C1C}">
                  <a14:useLocalDpi xmlns:a14="http://schemas.microsoft.com/office/drawing/2010/main" val="0"/>
                </a:ext>
              </a:extLst>
            </a:blip>
            <a:srcRect/>
            <a:stretch>
              <a:fillRect/>
            </a:stretch>
          </a:blipFill>
        </p:spPr>
        <p:txBody>
          <a:bodyPr wrap="square" lIns="1440000" rIns="1440000" bIns="1440000" anchor="ctr">
            <a:noAutofit/>
          </a:bodyPr>
          <a:lstStyle>
            <a:lvl1pPr marL="0" indent="0" algn="ctr">
              <a:buNone/>
              <a:defRPr>
                <a:solidFill>
                  <a:schemeClr val="bg1"/>
                </a:solidFill>
                <a:highlight>
                  <a:srgbClr val="000000"/>
                </a:highlight>
              </a:defRPr>
            </a:lvl1pPr>
          </a:lstStyle>
          <a:p>
            <a:r>
              <a:rPr lang="en-US"/>
              <a:t>Click icon to replace image, or leave to use current image</a:t>
            </a:r>
          </a:p>
        </p:txBody>
      </p:sp>
      <p:sp>
        <p:nvSpPr>
          <p:cNvPr id="6" name="Slide Number Placeholder 5">
            <a:extLst>
              <a:ext uri="{FF2B5EF4-FFF2-40B4-BE49-F238E27FC236}">
                <a16:creationId xmlns:a16="http://schemas.microsoft.com/office/drawing/2014/main" id="{952B2EA3-1E9E-A915-16A5-37D106481D68}"/>
              </a:ext>
            </a:extLst>
          </p:cNvPr>
          <p:cNvSpPr>
            <a:spLocks noGrp="1"/>
          </p:cNvSpPr>
          <p:nvPr>
            <p:ph type="sldNum" sz="quarter" idx="15"/>
          </p:nvPr>
        </p:nvSpPr>
        <p:spPr/>
        <p:txBody>
          <a:bodyPr/>
          <a:lstStyle>
            <a:lvl1pPr>
              <a:defRPr>
                <a:solidFill>
                  <a:schemeClr val="bg1"/>
                </a:solidFill>
              </a:defRPr>
            </a:lvl1pPr>
          </a:lstStyle>
          <a:p>
            <a:pPr defTabSz="457200"/>
            <a:fld id="{97180416-7FB7-4FA9-9E98-668C4F1260E5}" type="slidenum">
              <a:rPr lang="en-GB" smtClean="0"/>
              <a:pPr defTabSz="457200"/>
              <a:t>‹#›</a:t>
            </a:fld>
            <a:endParaRPr lang="en-GB" dirty="0"/>
          </a:p>
        </p:txBody>
      </p:sp>
      <p:sp>
        <p:nvSpPr>
          <p:cNvPr id="7" name="TextBox 6">
            <a:extLst>
              <a:ext uri="{FF2B5EF4-FFF2-40B4-BE49-F238E27FC236}">
                <a16:creationId xmlns:a16="http://schemas.microsoft.com/office/drawing/2014/main" id="{82F928FA-CC17-1802-1922-E7D2752A0B2A}"/>
              </a:ext>
            </a:extLst>
          </p:cNvPr>
          <p:cNvSpPr txBox="1"/>
          <p:nvPr userDrawn="1"/>
        </p:nvSpPr>
        <p:spPr>
          <a:xfrm>
            <a:off x="393342" y="6437059"/>
            <a:ext cx="2573152" cy="307777"/>
          </a:xfrm>
          <a:prstGeom prst="rect">
            <a:avLst/>
          </a:prstGeom>
          <a:noFill/>
        </p:spPr>
        <p:txBody>
          <a:bodyPr wrap="square" rtlCol="0">
            <a:spAutoFit/>
          </a:bodyPr>
          <a:lstStyle/>
          <a:p>
            <a:pPr algn="r">
              <a:defRPr/>
            </a:pPr>
            <a:r>
              <a:rPr kumimoji="0" lang="en-US" sz="700" u="none" strike="noStrike" kern="1200" cap="none" normalizeH="0" baseline="0" noProof="0" dirty="0">
                <a:ln>
                  <a:noFill/>
                </a:ln>
                <a:solidFill>
                  <a:schemeClr val="bg1"/>
                </a:solidFill>
                <a:effectLst/>
                <a:uLnTx/>
                <a:uFillTx/>
                <a:latin typeface="Poppins" pitchFamily="2" charset="77"/>
                <a:ea typeface="Poppins" panose="00000500000000000000" pitchFamily="2" charset="0"/>
                <a:cs typeface="Poppins" pitchFamily="2" charset="77"/>
              </a:rPr>
              <a:t>©</a:t>
            </a:r>
            <a:r>
              <a:rPr lang="en-US" sz="700" dirty="0">
                <a:solidFill>
                  <a:schemeClr val="bg1"/>
                </a:solidFill>
                <a:latin typeface="Poppins" pitchFamily="2" charset="77"/>
                <a:ea typeface="Poppins" panose="00000500000000000000" pitchFamily="2" charset="0"/>
                <a:cs typeface="Poppins" pitchFamily="2" charset="77"/>
              </a:rPr>
              <a:t>TEXAS ONCOLOGY PROPRIETARY AND CONFIDENTIAL</a:t>
            </a:r>
            <a:endParaRPr lang="en-US" sz="600" dirty="0">
              <a:solidFill>
                <a:schemeClr val="bg1"/>
              </a:solidFill>
              <a:latin typeface="Poppins" pitchFamily="2" charset="77"/>
              <a:ea typeface="Poppins" panose="00000500000000000000" pitchFamily="2" charset="0"/>
              <a:cs typeface="Poppins" pitchFamily="2" charset="77"/>
            </a:endParaRPr>
          </a:p>
          <a:p>
            <a:pPr algn="r">
              <a:defRPr/>
            </a:pPr>
            <a:endParaRPr kumimoji="0" lang="en-US" sz="700" u="none" strike="noStrike" kern="1200" cap="none" spc="300" normalizeH="0" baseline="0" noProof="0" dirty="0">
              <a:ln>
                <a:noFill/>
              </a:ln>
              <a:solidFill>
                <a:schemeClr val="bg1"/>
              </a:solidFill>
              <a:effectLst/>
              <a:uLnTx/>
              <a:uFillTx/>
              <a:latin typeface="Poppins" pitchFamily="2" charset="77"/>
              <a:ea typeface="Poppins" panose="00000500000000000000" pitchFamily="2" charset="0"/>
              <a:cs typeface="Poppins" pitchFamily="2" charset="77"/>
            </a:endParaRPr>
          </a:p>
        </p:txBody>
      </p:sp>
    </p:spTree>
    <p:extLst>
      <p:ext uri="{BB962C8B-B14F-4D97-AF65-F5344CB8AC3E}">
        <p14:creationId xmlns:p14="http://schemas.microsoft.com/office/powerpoint/2010/main" val="11127509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ection Break C - Gradient">
    <p:bg>
      <p:bgPr>
        <a:gradFill>
          <a:gsLst>
            <a:gs pos="37000">
              <a:srgbClr val="007097"/>
            </a:gs>
            <a:gs pos="10000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C96F6-6F76-D997-E85D-DBEE101D2006}"/>
              </a:ext>
            </a:extLst>
          </p:cNvPr>
          <p:cNvSpPr>
            <a:spLocks noGrp="1"/>
          </p:cNvSpPr>
          <p:nvPr>
            <p:ph type="title" hasCustomPrompt="1"/>
          </p:nvPr>
        </p:nvSpPr>
        <p:spPr>
          <a:xfrm>
            <a:off x="6614922" y="2654257"/>
            <a:ext cx="5000815" cy="886255"/>
          </a:xfrm>
        </p:spPr>
        <p:txBody>
          <a:bodyPr anchor="b">
            <a:normAutofit/>
          </a:bodyPr>
          <a:lstStyle>
            <a:lvl1pPr>
              <a:defRPr sz="3200" cap="none" baseline="0">
                <a:solidFill>
                  <a:schemeClr val="bg1"/>
                </a:solidFill>
                <a:latin typeface="+mj-lt"/>
              </a:defRPr>
            </a:lvl1pPr>
          </a:lstStyle>
          <a:p>
            <a:r>
              <a:rPr lang="en-US" dirty="0"/>
              <a:t>INSERT SECTION TITLE, THREE LINES MAX</a:t>
            </a:r>
            <a:endParaRPr lang="en-GB" dirty="0"/>
          </a:p>
        </p:txBody>
      </p:sp>
      <p:sp>
        <p:nvSpPr>
          <p:cNvPr id="25" name="Text Placeholder 24">
            <a:extLst>
              <a:ext uri="{FF2B5EF4-FFF2-40B4-BE49-F238E27FC236}">
                <a16:creationId xmlns:a16="http://schemas.microsoft.com/office/drawing/2014/main" id="{5C1EB96E-9C6C-D7E9-1CDE-F53CF63CDC96}"/>
              </a:ext>
            </a:extLst>
          </p:cNvPr>
          <p:cNvSpPr>
            <a:spLocks noGrp="1"/>
          </p:cNvSpPr>
          <p:nvPr>
            <p:ph type="body" sz="quarter" idx="11" hasCustomPrompt="1"/>
          </p:nvPr>
        </p:nvSpPr>
        <p:spPr>
          <a:xfrm>
            <a:off x="6614922" y="3797130"/>
            <a:ext cx="5000816" cy="736343"/>
          </a:xfrm>
          <a:noFill/>
        </p:spPr>
        <p:txBody>
          <a:bodyPr wrap="square" rtlCol="0">
            <a:noAutofit/>
          </a:bodyPr>
          <a:lstStyle>
            <a:lvl1pPr marL="0" indent="0">
              <a:buNone/>
              <a:defRPr lang="en-US" spc="0" smtClean="0">
                <a:solidFill>
                  <a:schemeClr val="bg1"/>
                </a:solidFill>
                <a:latin typeface="+mj-lt"/>
                <a:ea typeface="Poppins" panose="00000500000000000000" pitchFamily="2" charset="0"/>
                <a:cs typeface="Poppins" panose="00000500000000000000" pitchFamily="2" charset="0"/>
              </a:defRPr>
            </a:lvl1pPr>
            <a:lvl2pPr marL="228600" indent="0">
              <a:buNone/>
              <a:defRPr lang="en-US" sz="1800" smtClean="0"/>
            </a:lvl2pPr>
            <a:lvl3pPr>
              <a:defRPr lang="en-US" sz="1800" smtClean="0"/>
            </a:lvl3pPr>
            <a:lvl4pPr>
              <a:defRPr lang="en-US" sz="1800" smtClean="0"/>
            </a:lvl4pPr>
            <a:lvl5pPr>
              <a:defRPr lang="en-GB" sz="1800"/>
            </a:lvl5pPr>
          </a:lstStyle>
          <a:p>
            <a:pPr marL="0" lvl="0"/>
            <a:r>
              <a:rPr lang="en-US" dirty="0"/>
              <a:t>Insert subtitle, three lines max</a:t>
            </a:r>
          </a:p>
        </p:txBody>
      </p:sp>
      <p:sp>
        <p:nvSpPr>
          <p:cNvPr id="15" name="Picture Placeholder 14">
            <a:extLst>
              <a:ext uri="{FF2B5EF4-FFF2-40B4-BE49-F238E27FC236}">
                <a16:creationId xmlns:a16="http://schemas.microsoft.com/office/drawing/2014/main" id="{2EF9FB52-0C75-1B89-1DEE-665F6D08EBC9}"/>
              </a:ext>
            </a:extLst>
          </p:cNvPr>
          <p:cNvSpPr>
            <a:spLocks noGrp="1"/>
          </p:cNvSpPr>
          <p:nvPr>
            <p:ph type="pic" sz="quarter" idx="12" hasCustomPrompt="1"/>
          </p:nvPr>
        </p:nvSpPr>
        <p:spPr>
          <a:xfrm>
            <a:off x="0" y="0"/>
            <a:ext cx="5943600" cy="6858000"/>
          </a:xfrm>
          <a:custGeom>
            <a:avLst/>
            <a:gdLst>
              <a:gd name="connsiteX0" fmla="*/ 0 w 5943600"/>
              <a:gd name="connsiteY0" fmla="*/ 0 h 6858000"/>
              <a:gd name="connsiteX1" fmla="*/ 4205159 w 5943600"/>
              <a:gd name="connsiteY1" fmla="*/ 0 h 6858000"/>
              <a:gd name="connsiteX2" fmla="*/ 4220317 w 5943600"/>
              <a:gd name="connsiteY2" fmla="*/ 766 h 6858000"/>
              <a:gd name="connsiteX3" fmla="*/ 5943600 w 5943600"/>
              <a:gd name="connsiteY3" fmla="*/ 1910400 h 6858000"/>
              <a:gd name="connsiteX4" fmla="*/ 5943600 w 5943600"/>
              <a:gd name="connsiteY4" fmla="*/ 6858000 h 6858000"/>
              <a:gd name="connsiteX5" fmla="*/ 0 w 59436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43600" h="6858000">
                <a:moveTo>
                  <a:pt x="0" y="0"/>
                </a:moveTo>
                <a:lnTo>
                  <a:pt x="4205159" y="0"/>
                </a:lnTo>
                <a:lnTo>
                  <a:pt x="4220317" y="766"/>
                </a:lnTo>
                <a:cubicBezTo>
                  <a:pt x="5188259" y="99065"/>
                  <a:pt x="5943600" y="916524"/>
                  <a:pt x="5943600" y="1910400"/>
                </a:cubicBezTo>
                <a:lnTo>
                  <a:pt x="5943600" y="6858000"/>
                </a:lnTo>
                <a:lnTo>
                  <a:pt x="0" y="6858000"/>
                </a:lnTo>
                <a:close/>
              </a:path>
            </a:pathLst>
          </a:custGeom>
          <a:blipFill>
            <a:blip r:embed="rId2">
              <a:extLst>
                <a:ext uri="{28A0092B-C50C-407E-A947-70E740481C1C}">
                  <a14:useLocalDpi xmlns:a14="http://schemas.microsoft.com/office/drawing/2010/main" val="0"/>
                </a:ext>
              </a:extLst>
            </a:blip>
            <a:stretch>
              <a:fillRect t="-741" r="-1368"/>
            </a:stretch>
          </a:blipFill>
        </p:spPr>
        <p:txBody>
          <a:bodyPr wrap="square" lIns="1080000" tIns="0" rIns="1080000" bIns="1440000" anchor="ctr">
            <a:noAutofit/>
          </a:bodyPr>
          <a:lstStyle>
            <a:lvl1pPr marL="0" marR="0" indent="0" algn="ctr" defTabSz="914400" rtl="0" eaLnBrk="1" fontAlgn="auto" latinLnBrk="0" hangingPunct="1">
              <a:lnSpc>
                <a:spcPct val="90000"/>
              </a:lnSpc>
              <a:spcBef>
                <a:spcPts val="1000"/>
              </a:spcBef>
              <a:spcAft>
                <a:spcPts val="0"/>
              </a:spcAft>
              <a:buClrTx/>
              <a:buSzTx/>
              <a:buFont typeface="+mj-lt"/>
              <a:buNone/>
              <a:tabLst/>
              <a:defRPr>
                <a:solidFill>
                  <a:schemeClr val="bg1"/>
                </a:solidFill>
                <a:highlight>
                  <a:srgbClr val="000000"/>
                </a:highlight>
              </a:defRPr>
            </a:lvl1pPr>
          </a:lstStyle>
          <a:p>
            <a:pPr marL="342900" marR="0" lvl="0" indent="-342900" algn="ctr" defTabSz="914400" rtl="0" eaLnBrk="1" fontAlgn="auto" latinLnBrk="0" hangingPunct="1">
              <a:lnSpc>
                <a:spcPct val="90000"/>
              </a:lnSpc>
              <a:spcBef>
                <a:spcPts val="1000"/>
              </a:spcBef>
              <a:spcAft>
                <a:spcPts val="0"/>
              </a:spcAft>
              <a:buClrTx/>
              <a:buSzTx/>
              <a:tabLst/>
              <a:defRPr/>
            </a:pPr>
            <a:r>
              <a:rPr lang="en-US" dirty="0"/>
              <a:t>Click icon to replace image, or leave to use current image</a:t>
            </a:r>
          </a:p>
        </p:txBody>
      </p:sp>
      <p:sp>
        <p:nvSpPr>
          <p:cNvPr id="4" name="Text Placeholder 16">
            <a:extLst>
              <a:ext uri="{FF2B5EF4-FFF2-40B4-BE49-F238E27FC236}">
                <a16:creationId xmlns:a16="http://schemas.microsoft.com/office/drawing/2014/main" id="{F443CE55-2908-52D8-BA70-A51FC8BC30C2}"/>
              </a:ext>
            </a:extLst>
          </p:cNvPr>
          <p:cNvSpPr>
            <a:spLocks noGrp="1"/>
          </p:cNvSpPr>
          <p:nvPr>
            <p:ph type="body" sz="quarter" idx="10" hasCustomPrompt="1"/>
          </p:nvPr>
        </p:nvSpPr>
        <p:spPr>
          <a:xfrm>
            <a:off x="6131859" y="452540"/>
            <a:ext cx="3245295" cy="130166"/>
          </a:xfrm>
        </p:spPr>
        <p:txBody>
          <a:bodyPr>
            <a:normAutofit/>
          </a:bodyPr>
          <a:lstStyle>
            <a:lvl1pPr marL="0" indent="0" algn="r">
              <a:buNone/>
              <a:defRPr sz="1100" cap="all" spc="300" baseline="0">
                <a:solidFill>
                  <a:schemeClr val="bg1"/>
                </a:solidFill>
              </a:defRPr>
            </a:lvl1pPr>
          </a:lstStyle>
          <a:p>
            <a:pPr lvl="0"/>
            <a:r>
              <a:rPr lang="en-US" dirty="0"/>
              <a:t>Insert presentation title</a:t>
            </a:r>
            <a:endParaRPr lang="en-GB" dirty="0"/>
          </a:p>
        </p:txBody>
      </p:sp>
      <p:pic>
        <p:nvPicPr>
          <p:cNvPr id="3" name="Graphic 2">
            <a:extLst>
              <a:ext uri="{FF2B5EF4-FFF2-40B4-BE49-F238E27FC236}">
                <a16:creationId xmlns:a16="http://schemas.microsoft.com/office/drawing/2014/main" id="{5FC4B1AA-3D1A-DAC9-3751-5FE9ADC44BCF}"/>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75" r="75"/>
          <a:stretch>
            <a:fillRect/>
          </a:stretch>
        </p:blipFill>
        <p:spPr>
          <a:xfrm>
            <a:off x="9749307" y="285281"/>
            <a:ext cx="1866431" cy="314425"/>
          </a:xfrm>
          <a:custGeom>
            <a:avLst/>
            <a:gdLst>
              <a:gd name="connsiteX0" fmla="*/ 0 w 1866431"/>
              <a:gd name="connsiteY0" fmla="*/ 0 h 314425"/>
              <a:gd name="connsiteX1" fmla="*/ 1866431 w 1866431"/>
              <a:gd name="connsiteY1" fmla="*/ 0 h 314425"/>
              <a:gd name="connsiteX2" fmla="*/ 1866431 w 1866431"/>
              <a:gd name="connsiteY2" fmla="*/ 314425 h 314425"/>
              <a:gd name="connsiteX3" fmla="*/ 0 w 1866431"/>
              <a:gd name="connsiteY3" fmla="*/ 314425 h 314425"/>
            </a:gdLst>
            <a:ahLst/>
            <a:cxnLst>
              <a:cxn ang="0">
                <a:pos x="connsiteX0" y="connsiteY0"/>
              </a:cxn>
              <a:cxn ang="0">
                <a:pos x="connsiteX1" y="connsiteY1"/>
              </a:cxn>
              <a:cxn ang="0">
                <a:pos x="connsiteX2" y="connsiteY2"/>
              </a:cxn>
              <a:cxn ang="0">
                <a:pos x="connsiteX3" y="connsiteY3"/>
              </a:cxn>
            </a:cxnLst>
            <a:rect l="l" t="t" r="r" b="b"/>
            <a:pathLst>
              <a:path w="1866431" h="314425">
                <a:moveTo>
                  <a:pt x="0" y="0"/>
                </a:moveTo>
                <a:lnTo>
                  <a:pt x="1866431" y="0"/>
                </a:lnTo>
                <a:lnTo>
                  <a:pt x="1866431" y="314425"/>
                </a:lnTo>
                <a:lnTo>
                  <a:pt x="0" y="314425"/>
                </a:lnTo>
                <a:close/>
              </a:path>
            </a:pathLst>
          </a:custGeom>
        </p:spPr>
      </p:pic>
      <p:sp>
        <p:nvSpPr>
          <p:cNvPr id="10" name="TextBox 9">
            <a:extLst>
              <a:ext uri="{FF2B5EF4-FFF2-40B4-BE49-F238E27FC236}">
                <a16:creationId xmlns:a16="http://schemas.microsoft.com/office/drawing/2014/main" id="{00F843A4-886B-D48A-014C-6CE94F712384}"/>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13" name="Slide Number Placeholder 12">
            <a:extLst>
              <a:ext uri="{FF2B5EF4-FFF2-40B4-BE49-F238E27FC236}">
                <a16:creationId xmlns:a16="http://schemas.microsoft.com/office/drawing/2014/main" id="{66C0E1A9-1BF5-5866-E1F5-A5DA97E0026C}"/>
              </a:ext>
            </a:extLst>
          </p:cNvPr>
          <p:cNvSpPr>
            <a:spLocks noGrp="1"/>
          </p:cNvSpPr>
          <p:nvPr>
            <p:ph type="sldNum" sz="quarter" idx="15"/>
          </p:nvPr>
        </p:nvSpPr>
        <p:spPr/>
        <p:txBody>
          <a:bodyPr/>
          <a:lstStyle>
            <a:lvl1pPr>
              <a:defRPr>
                <a:solidFill>
                  <a:schemeClr val="bg1"/>
                </a:solidFill>
              </a:defRPr>
            </a:lvl1pPr>
          </a:lstStyle>
          <a:p>
            <a:pPr defTabSz="457200"/>
            <a:fld id="{97180416-7FB7-4FA9-9E98-668C4F1260E5}" type="slidenum">
              <a:rPr lang="en-GB" smtClean="0"/>
              <a:pPr defTabSz="457200"/>
              <a:t>‹#›</a:t>
            </a:fld>
            <a:endParaRPr lang="en-GB" dirty="0"/>
          </a:p>
        </p:txBody>
      </p:sp>
    </p:spTree>
    <p:extLst>
      <p:ext uri="{BB962C8B-B14F-4D97-AF65-F5344CB8AC3E}">
        <p14:creationId xmlns:p14="http://schemas.microsoft.com/office/powerpoint/2010/main" val="3506401444"/>
      </p:ext>
    </p:extLst>
  </p:cSld>
  <p:clrMapOvr>
    <a:masterClrMapping/>
  </p:clrMapOvr>
  <p:hf hdr="0" ftr="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Subtitl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p:txBody>
          <a:bodyPr/>
          <a:lstStyle>
            <a:lvl1pPr>
              <a:defRPr/>
            </a:lvl1pPr>
          </a:lstStyle>
          <a:p>
            <a:r>
              <a:rPr lang="en-US" dirty="0"/>
              <a:t>Insert title, one line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p>
            <a:fld id="{97180416-7FB7-4FA9-9E98-668C4F1260E5}" type="slidenum">
              <a:rPr lang="en-GB" smtClean="0"/>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939582"/>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5C695A37-7A15-CE59-31DA-784B5569CFD9}"/>
              </a:ext>
            </a:extLst>
          </p:cNvPr>
          <p:cNvGrpSpPr/>
          <p:nvPr userDrawn="1"/>
        </p:nvGrpSpPr>
        <p:grpSpPr>
          <a:xfrm>
            <a:off x="10218519" y="-1"/>
            <a:ext cx="1973481" cy="591266"/>
            <a:chOff x="10218519" y="-1"/>
            <a:chExt cx="1973481" cy="591266"/>
          </a:xfrm>
        </p:grpSpPr>
        <p:sp>
          <p:nvSpPr>
            <p:cNvPr id="12" name="Round Single Corner Rectangle 1">
              <a:extLst>
                <a:ext uri="{FF2B5EF4-FFF2-40B4-BE49-F238E27FC236}">
                  <a16:creationId xmlns:a16="http://schemas.microsoft.com/office/drawing/2014/main" id="{8A7A4A06-4983-11E9-62F3-834733D413A8}"/>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5D50226-52DC-BC11-0264-19487D60163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grpSp>
    </p:spTree>
    <p:extLst>
      <p:ext uri="{BB962C8B-B14F-4D97-AF65-F5344CB8AC3E}">
        <p14:creationId xmlns:p14="http://schemas.microsoft.com/office/powerpoint/2010/main" val="12789881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Subtitle - Light, 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p:txBody>
          <a:bodyPr/>
          <a:lstStyle>
            <a:lvl1pPr>
              <a:defRPr/>
            </a:lvl1pPr>
          </a:lstStyle>
          <a:p>
            <a:r>
              <a:rPr lang="en-US" dirty="0"/>
              <a:t>Insert title, one line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p>
            <a:fld id="{97180416-7FB7-4FA9-9E98-668C4F1260E5}" type="slidenum">
              <a:rPr lang="en-GB" smtClean="0"/>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939582"/>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12" name="Round Single Corner Rectangle 1">
            <a:extLst>
              <a:ext uri="{FF2B5EF4-FFF2-40B4-BE49-F238E27FC236}">
                <a16:creationId xmlns:a16="http://schemas.microsoft.com/office/drawing/2014/main" id="{8A7A4A06-4983-11E9-62F3-834733D413A8}"/>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5D50226-52DC-BC11-0264-19487D60163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13" name="Content Placeholder 12">
            <a:extLst>
              <a:ext uri="{FF2B5EF4-FFF2-40B4-BE49-F238E27FC236}">
                <a16:creationId xmlns:a16="http://schemas.microsoft.com/office/drawing/2014/main" id="{DFF2E61D-141C-1B80-F976-E19906F6AF19}"/>
              </a:ext>
            </a:extLst>
          </p:cNvPr>
          <p:cNvSpPr>
            <a:spLocks noGrp="1"/>
          </p:cNvSpPr>
          <p:nvPr>
            <p:ph sz="quarter" idx="15"/>
          </p:nvPr>
        </p:nvSpPr>
        <p:spPr>
          <a:xfrm>
            <a:off x="574675" y="1655763"/>
            <a:ext cx="11041063" cy="444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694093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Subtitle - Light, 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p:txBody>
          <a:bodyPr/>
          <a:lstStyle>
            <a:lvl1pPr>
              <a:defRPr/>
            </a:lvl1pPr>
          </a:lstStyle>
          <a:p>
            <a:r>
              <a:rPr lang="en-US" dirty="0"/>
              <a:t>Insert title, one line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p>
            <a:fld id="{97180416-7FB7-4FA9-9E98-668C4F1260E5}" type="slidenum">
              <a:rPr lang="en-GB" smtClean="0"/>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939582"/>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12" name="Round Single Corner Rectangle 1">
            <a:extLst>
              <a:ext uri="{FF2B5EF4-FFF2-40B4-BE49-F238E27FC236}">
                <a16:creationId xmlns:a16="http://schemas.microsoft.com/office/drawing/2014/main" id="{8A7A4A06-4983-11E9-62F3-834733D413A8}"/>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5D50226-52DC-BC11-0264-19487D60163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15" name="Content Placeholder 14">
            <a:extLst>
              <a:ext uri="{FF2B5EF4-FFF2-40B4-BE49-F238E27FC236}">
                <a16:creationId xmlns:a16="http://schemas.microsoft.com/office/drawing/2014/main" id="{6CE02BDF-750B-76D6-3FCF-D59F34ED2FBE}"/>
              </a:ext>
            </a:extLst>
          </p:cNvPr>
          <p:cNvSpPr>
            <a:spLocks noGrp="1"/>
          </p:cNvSpPr>
          <p:nvPr>
            <p:ph sz="quarter" idx="16"/>
          </p:nvPr>
        </p:nvSpPr>
        <p:spPr>
          <a:xfrm>
            <a:off x="6383335" y="1655763"/>
            <a:ext cx="5233989" cy="444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Content Placeholder 14">
            <a:extLst>
              <a:ext uri="{FF2B5EF4-FFF2-40B4-BE49-F238E27FC236}">
                <a16:creationId xmlns:a16="http://schemas.microsoft.com/office/drawing/2014/main" id="{70A4E85E-2181-5256-418E-B3E0351ABF66}"/>
              </a:ext>
            </a:extLst>
          </p:cNvPr>
          <p:cNvSpPr>
            <a:spLocks noGrp="1"/>
          </p:cNvSpPr>
          <p:nvPr>
            <p:ph sz="quarter" idx="17"/>
          </p:nvPr>
        </p:nvSpPr>
        <p:spPr>
          <a:xfrm>
            <a:off x="576484" y="1655763"/>
            <a:ext cx="5233989" cy="444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880222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 Navy">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p:txBody>
          <a:bodyPr/>
          <a:lstStyle>
            <a:lvl1pPr>
              <a:defRPr>
                <a:solidFill>
                  <a:schemeClr val="bg1"/>
                </a:solidFill>
              </a:defRPr>
            </a:lvl1pPr>
          </a:lstStyle>
          <a:p>
            <a:r>
              <a:rPr lang="en-US"/>
              <a:t>Insert title, one line max</a:t>
            </a:r>
            <a:endParaRPr lang="en-GB"/>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939582"/>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subtitle or delete, one line max</a:t>
            </a:r>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12" name="Round Single Corner Rectangle 1">
            <a:extLst>
              <a:ext uri="{FF2B5EF4-FFF2-40B4-BE49-F238E27FC236}">
                <a16:creationId xmlns:a16="http://schemas.microsoft.com/office/drawing/2014/main" id="{8A7A4A06-4983-11E9-62F3-834733D413A8}"/>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B634E73-F6EE-FCB3-EDA4-99C3F8B69082}"/>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pic>
        <p:nvPicPr>
          <p:cNvPr id="7" name="Graphic 6">
            <a:extLst>
              <a:ext uri="{FF2B5EF4-FFF2-40B4-BE49-F238E27FC236}">
                <a16:creationId xmlns:a16="http://schemas.microsoft.com/office/drawing/2014/main" id="{D943B9A7-A38A-A8F4-4E95-60C289DC116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Tree>
    <p:extLst>
      <p:ext uri="{BB962C8B-B14F-4D97-AF65-F5344CB8AC3E}">
        <p14:creationId xmlns:p14="http://schemas.microsoft.com/office/powerpoint/2010/main" val="2513223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 Navy, one colum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p:txBody>
          <a:bodyPr/>
          <a:lstStyle>
            <a:lvl1pPr>
              <a:defRPr>
                <a:solidFill>
                  <a:schemeClr val="bg1"/>
                </a:solidFill>
              </a:defRPr>
            </a:lvl1pPr>
          </a:lstStyle>
          <a:p>
            <a:r>
              <a:rPr lang="en-US"/>
              <a:t>Insert title, one line max</a:t>
            </a:r>
            <a:endParaRPr lang="en-GB"/>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939582"/>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subtitle or delete, one line max</a:t>
            </a:r>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12" name="Round Single Corner Rectangle 1">
            <a:extLst>
              <a:ext uri="{FF2B5EF4-FFF2-40B4-BE49-F238E27FC236}">
                <a16:creationId xmlns:a16="http://schemas.microsoft.com/office/drawing/2014/main" id="{8A7A4A06-4983-11E9-62F3-834733D413A8}"/>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B634E73-F6EE-FCB3-EDA4-99C3F8B69082}"/>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pic>
        <p:nvPicPr>
          <p:cNvPr id="7" name="Graphic 6">
            <a:extLst>
              <a:ext uri="{FF2B5EF4-FFF2-40B4-BE49-F238E27FC236}">
                <a16:creationId xmlns:a16="http://schemas.microsoft.com/office/drawing/2014/main" id="{D943B9A7-A38A-A8F4-4E95-60C289DC116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3" name="Content Placeholder 12">
            <a:extLst>
              <a:ext uri="{FF2B5EF4-FFF2-40B4-BE49-F238E27FC236}">
                <a16:creationId xmlns:a16="http://schemas.microsoft.com/office/drawing/2014/main" id="{DA48475B-9124-6B48-0828-C8804C713BB8}"/>
              </a:ext>
            </a:extLst>
          </p:cNvPr>
          <p:cNvSpPr>
            <a:spLocks noGrp="1"/>
          </p:cNvSpPr>
          <p:nvPr>
            <p:ph sz="quarter" idx="15"/>
          </p:nvPr>
        </p:nvSpPr>
        <p:spPr>
          <a:xfrm>
            <a:off x="574675" y="1655763"/>
            <a:ext cx="11041063" cy="4445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2832513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 Navy, two colum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p:txBody>
          <a:bodyPr/>
          <a:lstStyle>
            <a:lvl1pPr>
              <a:defRPr>
                <a:solidFill>
                  <a:schemeClr val="bg1"/>
                </a:solidFill>
              </a:defRPr>
            </a:lvl1pPr>
          </a:lstStyle>
          <a:p>
            <a:r>
              <a:rPr lang="en-US"/>
              <a:t>Insert title, one line max</a:t>
            </a:r>
            <a:endParaRPr lang="en-GB"/>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939582"/>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subtitle or delete, one line max</a:t>
            </a:r>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12" name="Round Single Corner Rectangle 1">
            <a:extLst>
              <a:ext uri="{FF2B5EF4-FFF2-40B4-BE49-F238E27FC236}">
                <a16:creationId xmlns:a16="http://schemas.microsoft.com/office/drawing/2014/main" id="{8A7A4A06-4983-11E9-62F3-834733D413A8}"/>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B634E73-F6EE-FCB3-EDA4-99C3F8B69082}"/>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pic>
        <p:nvPicPr>
          <p:cNvPr id="7" name="Graphic 6">
            <a:extLst>
              <a:ext uri="{FF2B5EF4-FFF2-40B4-BE49-F238E27FC236}">
                <a16:creationId xmlns:a16="http://schemas.microsoft.com/office/drawing/2014/main" id="{D943B9A7-A38A-A8F4-4E95-60C289DC116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3" name="Content Placeholder 14">
            <a:extLst>
              <a:ext uri="{FF2B5EF4-FFF2-40B4-BE49-F238E27FC236}">
                <a16:creationId xmlns:a16="http://schemas.microsoft.com/office/drawing/2014/main" id="{1CCC11F8-54EE-305D-C0EB-2E9F0800F5CA}"/>
              </a:ext>
            </a:extLst>
          </p:cNvPr>
          <p:cNvSpPr>
            <a:spLocks noGrp="1"/>
          </p:cNvSpPr>
          <p:nvPr>
            <p:ph sz="quarter" idx="16"/>
          </p:nvPr>
        </p:nvSpPr>
        <p:spPr>
          <a:xfrm>
            <a:off x="6383335" y="1655763"/>
            <a:ext cx="5233989" cy="4445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14">
            <a:extLst>
              <a:ext uri="{FF2B5EF4-FFF2-40B4-BE49-F238E27FC236}">
                <a16:creationId xmlns:a16="http://schemas.microsoft.com/office/drawing/2014/main" id="{1C27EBC0-8EB9-16BA-52FE-080D97A33158}"/>
              </a:ext>
            </a:extLst>
          </p:cNvPr>
          <p:cNvSpPr>
            <a:spLocks noGrp="1"/>
          </p:cNvSpPr>
          <p:nvPr>
            <p:ph sz="quarter" idx="17"/>
          </p:nvPr>
        </p:nvSpPr>
        <p:spPr>
          <a:xfrm>
            <a:off x="576484" y="1655763"/>
            <a:ext cx="5233989" cy="4445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4965898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 Gradient">
    <p:bg>
      <p:bgPr>
        <a:gradFill flip="none" rotWithShape="1">
          <a:gsLst>
            <a:gs pos="37000">
              <a:srgbClr val="007097"/>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p:txBody>
          <a:bodyPr/>
          <a:lstStyle>
            <a:lvl1pPr>
              <a:defRPr>
                <a:solidFill>
                  <a:schemeClr val="bg1"/>
                </a:solidFill>
              </a:defRPr>
            </a:lvl1pPr>
          </a:lstStyle>
          <a:p>
            <a:r>
              <a:rPr lang="en-US"/>
              <a:t>Insert title, one line max</a:t>
            </a:r>
            <a:endParaRPr lang="en-GB"/>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939582"/>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subtitle or delete, one line max</a:t>
            </a:r>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D3E061BD-BF11-8BFE-45E1-7F02446FF2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6" name="TextBox 5">
            <a:extLst>
              <a:ext uri="{FF2B5EF4-FFF2-40B4-BE49-F238E27FC236}">
                <a16:creationId xmlns:a16="http://schemas.microsoft.com/office/drawing/2014/main" id="{1BF3A430-2D87-044B-DBEE-F0EEC95CEC59}"/>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Tree>
    <p:extLst>
      <p:ext uri="{BB962C8B-B14F-4D97-AF65-F5344CB8AC3E}">
        <p14:creationId xmlns:p14="http://schemas.microsoft.com/office/powerpoint/2010/main" val="1797541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 Gradient, one column">
    <p:bg>
      <p:bgPr>
        <a:gradFill flip="none" rotWithShape="1">
          <a:gsLst>
            <a:gs pos="37000">
              <a:srgbClr val="007097"/>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p:txBody>
          <a:bodyPr/>
          <a:lstStyle>
            <a:lvl1pPr>
              <a:defRPr>
                <a:solidFill>
                  <a:schemeClr val="bg1"/>
                </a:solidFill>
              </a:defRPr>
            </a:lvl1pPr>
          </a:lstStyle>
          <a:p>
            <a:r>
              <a:rPr lang="en-US"/>
              <a:t>Insert title, one line max</a:t>
            </a:r>
            <a:endParaRPr lang="en-GB"/>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939582"/>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subtitle or delete, one line max</a:t>
            </a:r>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D3E061BD-BF11-8BFE-45E1-7F02446FF2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6" name="TextBox 5">
            <a:extLst>
              <a:ext uri="{FF2B5EF4-FFF2-40B4-BE49-F238E27FC236}">
                <a16:creationId xmlns:a16="http://schemas.microsoft.com/office/drawing/2014/main" id="{1BF3A430-2D87-044B-DBEE-F0EEC95CEC59}"/>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3" name="Content Placeholder 14">
            <a:extLst>
              <a:ext uri="{FF2B5EF4-FFF2-40B4-BE49-F238E27FC236}">
                <a16:creationId xmlns:a16="http://schemas.microsoft.com/office/drawing/2014/main" id="{16D3CC97-C4F4-D2BD-529E-A66AD5D9BDA3}"/>
              </a:ext>
            </a:extLst>
          </p:cNvPr>
          <p:cNvSpPr>
            <a:spLocks noGrp="1"/>
          </p:cNvSpPr>
          <p:nvPr>
            <p:ph sz="quarter" idx="17"/>
          </p:nvPr>
        </p:nvSpPr>
        <p:spPr>
          <a:xfrm>
            <a:off x="576484" y="1655763"/>
            <a:ext cx="11038690" cy="4445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286239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 Gradient, two column">
    <p:bg>
      <p:bgPr>
        <a:gradFill flip="none" rotWithShape="1">
          <a:gsLst>
            <a:gs pos="37000">
              <a:srgbClr val="007097"/>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p:txBody>
          <a:bodyPr/>
          <a:lstStyle>
            <a:lvl1pPr>
              <a:defRPr>
                <a:solidFill>
                  <a:schemeClr val="bg1"/>
                </a:solidFill>
              </a:defRPr>
            </a:lvl1pPr>
          </a:lstStyle>
          <a:p>
            <a:r>
              <a:rPr lang="en-US"/>
              <a:t>Insert title, one line max</a:t>
            </a:r>
            <a:endParaRPr lang="en-GB"/>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939582"/>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subtitle or delete, one line max</a:t>
            </a:r>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D3E061BD-BF11-8BFE-45E1-7F02446FF2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6" name="TextBox 5">
            <a:extLst>
              <a:ext uri="{FF2B5EF4-FFF2-40B4-BE49-F238E27FC236}">
                <a16:creationId xmlns:a16="http://schemas.microsoft.com/office/drawing/2014/main" id="{1BF3A430-2D87-044B-DBEE-F0EEC95CEC59}"/>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3" name="Content Placeholder 14">
            <a:extLst>
              <a:ext uri="{FF2B5EF4-FFF2-40B4-BE49-F238E27FC236}">
                <a16:creationId xmlns:a16="http://schemas.microsoft.com/office/drawing/2014/main" id="{EF702978-BDBF-4340-D077-AFE766AB6094}"/>
              </a:ext>
            </a:extLst>
          </p:cNvPr>
          <p:cNvSpPr>
            <a:spLocks noGrp="1"/>
          </p:cNvSpPr>
          <p:nvPr>
            <p:ph sz="quarter" idx="16"/>
          </p:nvPr>
        </p:nvSpPr>
        <p:spPr>
          <a:xfrm>
            <a:off x="6383335" y="1655763"/>
            <a:ext cx="5233989" cy="4445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14">
            <a:extLst>
              <a:ext uri="{FF2B5EF4-FFF2-40B4-BE49-F238E27FC236}">
                <a16:creationId xmlns:a16="http://schemas.microsoft.com/office/drawing/2014/main" id="{F9AA003C-290A-0DFF-85E6-7C0B60F907FB}"/>
              </a:ext>
            </a:extLst>
          </p:cNvPr>
          <p:cNvSpPr>
            <a:spLocks noGrp="1"/>
          </p:cNvSpPr>
          <p:nvPr>
            <p:ph sz="quarter" idx="17"/>
          </p:nvPr>
        </p:nvSpPr>
        <p:spPr>
          <a:xfrm>
            <a:off x="576484" y="1655763"/>
            <a:ext cx="5233989" cy="4445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0100247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2 Line Title and Subtitle - L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tx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accent1"/>
                </a:solidFill>
              </a:defRPr>
            </a:lvl1pPr>
          </a:lstStyle>
          <a:p>
            <a:endParaRPr lang="en-GB" dirty="0"/>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accent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1271275"/>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0393C6C9-C2EF-3BFB-79A9-40DD57B94C52}"/>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03693E3-29B3-2A72-B776-6CB384DD6D7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C597A7A3-3E63-0E0F-7F93-EA87A1638EA4}"/>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accent1"/>
                </a:solidFill>
                <a:effectLst/>
                <a:uLnTx/>
                <a:uFillTx/>
                <a:latin typeface="+mn-lt"/>
                <a:ea typeface="Poppins" panose="00000500000000000000" pitchFamily="2" charset="0"/>
                <a:cs typeface="Poppins" pitchFamily="2" charset="77"/>
              </a:rPr>
              <a:t>©</a:t>
            </a:r>
            <a:r>
              <a:rPr lang="en-US" sz="700" dirty="0">
                <a:solidFill>
                  <a:schemeClr val="accent1"/>
                </a:solidFill>
                <a:latin typeface="+mn-lt"/>
                <a:ea typeface="Poppins" panose="00000500000000000000" pitchFamily="2" charset="0"/>
                <a:cs typeface="Poppins" pitchFamily="2" charset="77"/>
              </a:rPr>
              <a:t>TEXAS ONCOLOGY PROPRIETARY AND CONFIDENTIAL</a:t>
            </a:r>
            <a:endParaRPr lang="en-US" sz="600" dirty="0">
              <a:solidFill>
                <a:schemeClr val="accent1"/>
              </a:solidFill>
              <a:latin typeface="+mn-lt"/>
              <a:ea typeface="Poppins" panose="00000500000000000000" pitchFamily="2" charset="0"/>
              <a:cs typeface="Poppins" pitchFamily="2" charset="77"/>
            </a:endParaRPr>
          </a:p>
        </p:txBody>
      </p:sp>
    </p:spTree>
    <p:extLst>
      <p:ext uri="{BB962C8B-B14F-4D97-AF65-F5344CB8AC3E}">
        <p14:creationId xmlns:p14="http://schemas.microsoft.com/office/powerpoint/2010/main" val="8942339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2 Line Title and Subtitle - Light, one colum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tx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accent1"/>
                </a:solidFill>
              </a:defRPr>
            </a:lvl1pPr>
          </a:lstStyle>
          <a:p>
            <a:endParaRPr lang="en-GB" dirty="0"/>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accent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1271275"/>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0393C6C9-C2EF-3BFB-79A9-40DD57B94C52}"/>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03693E3-29B3-2A72-B776-6CB384DD6D7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C597A7A3-3E63-0E0F-7F93-EA87A1638EA4}"/>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accent1"/>
                </a:solidFill>
                <a:effectLst/>
                <a:uLnTx/>
                <a:uFillTx/>
                <a:latin typeface="+mn-lt"/>
                <a:ea typeface="Poppins" panose="00000500000000000000" pitchFamily="2" charset="0"/>
                <a:cs typeface="Poppins" pitchFamily="2" charset="77"/>
              </a:rPr>
              <a:t>©</a:t>
            </a:r>
            <a:r>
              <a:rPr lang="en-US" sz="700" dirty="0">
                <a:solidFill>
                  <a:schemeClr val="accent1"/>
                </a:solidFill>
                <a:latin typeface="+mn-lt"/>
                <a:ea typeface="Poppins" panose="00000500000000000000" pitchFamily="2" charset="0"/>
                <a:cs typeface="Poppins" pitchFamily="2" charset="77"/>
              </a:rPr>
              <a:t>TEXAS ONCOLOGY PROPRIETARY AND CONFIDENTIAL</a:t>
            </a:r>
            <a:endParaRPr lang="en-US" sz="600" dirty="0">
              <a:solidFill>
                <a:schemeClr val="accent1"/>
              </a:solidFill>
              <a:latin typeface="+mn-lt"/>
              <a:ea typeface="Poppins" panose="00000500000000000000" pitchFamily="2" charset="0"/>
              <a:cs typeface="Poppins" pitchFamily="2" charset="77"/>
            </a:endParaRPr>
          </a:p>
        </p:txBody>
      </p:sp>
      <p:sp>
        <p:nvSpPr>
          <p:cNvPr id="3" name="Content Placeholder 12">
            <a:extLst>
              <a:ext uri="{FF2B5EF4-FFF2-40B4-BE49-F238E27FC236}">
                <a16:creationId xmlns:a16="http://schemas.microsoft.com/office/drawing/2014/main" id="{21BB7DB7-EB4F-B435-3B11-7E5F3C617292}"/>
              </a:ext>
            </a:extLst>
          </p:cNvPr>
          <p:cNvSpPr>
            <a:spLocks noGrp="1"/>
          </p:cNvSpPr>
          <p:nvPr>
            <p:ph sz="quarter" idx="15"/>
          </p:nvPr>
        </p:nvSpPr>
        <p:spPr>
          <a:xfrm>
            <a:off x="574675" y="1881188"/>
            <a:ext cx="11041063" cy="42195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1579520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 Line Title and Subtitle - Light, two colum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tx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accent1"/>
                </a:solidFill>
              </a:defRPr>
            </a:lvl1pPr>
          </a:lstStyle>
          <a:p>
            <a:endParaRPr lang="en-GB" dirty="0"/>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accent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1271275"/>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0393C6C9-C2EF-3BFB-79A9-40DD57B94C52}"/>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03693E3-29B3-2A72-B776-6CB384DD6D7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C597A7A3-3E63-0E0F-7F93-EA87A1638EA4}"/>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accent1"/>
                </a:solidFill>
                <a:effectLst/>
                <a:uLnTx/>
                <a:uFillTx/>
                <a:latin typeface="+mn-lt"/>
                <a:ea typeface="Poppins" panose="00000500000000000000" pitchFamily="2" charset="0"/>
                <a:cs typeface="Poppins" pitchFamily="2" charset="77"/>
              </a:rPr>
              <a:t>©</a:t>
            </a:r>
            <a:r>
              <a:rPr lang="en-US" sz="700" dirty="0">
                <a:solidFill>
                  <a:schemeClr val="accent1"/>
                </a:solidFill>
                <a:latin typeface="+mn-lt"/>
                <a:ea typeface="Poppins" panose="00000500000000000000" pitchFamily="2" charset="0"/>
                <a:cs typeface="Poppins" pitchFamily="2" charset="77"/>
              </a:rPr>
              <a:t>TEXAS ONCOLOGY PROPRIETARY AND CONFIDENTIAL</a:t>
            </a:r>
            <a:endParaRPr lang="en-US" sz="600" dirty="0">
              <a:solidFill>
                <a:schemeClr val="accent1"/>
              </a:solidFill>
              <a:latin typeface="+mn-lt"/>
              <a:ea typeface="Poppins" panose="00000500000000000000" pitchFamily="2" charset="0"/>
              <a:cs typeface="Poppins" pitchFamily="2" charset="77"/>
            </a:endParaRPr>
          </a:p>
        </p:txBody>
      </p:sp>
      <p:sp>
        <p:nvSpPr>
          <p:cNvPr id="3" name="Content Placeholder 14">
            <a:extLst>
              <a:ext uri="{FF2B5EF4-FFF2-40B4-BE49-F238E27FC236}">
                <a16:creationId xmlns:a16="http://schemas.microsoft.com/office/drawing/2014/main" id="{EE494CC5-1310-627F-3E61-637289421ED3}"/>
              </a:ext>
            </a:extLst>
          </p:cNvPr>
          <p:cNvSpPr>
            <a:spLocks noGrp="1"/>
          </p:cNvSpPr>
          <p:nvPr>
            <p:ph sz="quarter" idx="16"/>
          </p:nvPr>
        </p:nvSpPr>
        <p:spPr>
          <a:xfrm>
            <a:off x="6383335" y="1881188"/>
            <a:ext cx="5233989" cy="4219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14">
            <a:extLst>
              <a:ext uri="{FF2B5EF4-FFF2-40B4-BE49-F238E27FC236}">
                <a16:creationId xmlns:a16="http://schemas.microsoft.com/office/drawing/2014/main" id="{1D8BFF54-1481-4F72-34A4-BCAFE16E256B}"/>
              </a:ext>
            </a:extLst>
          </p:cNvPr>
          <p:cNvSpPr>
            <a:spLocks noGrp="1"/>
          </p:cNvSpPr>
          <p:nvPr>
            <p:ph sz="quarter" idx="17"/>
          </p:nvPr>
        </p:nvSpPr>
        <p:spPr>
          <a:xfrm>
            <a:off x="576484" y="1881188"/>
            <a:ext cx="5233989" cy="4219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2927344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 Line Title and Subtitle - Navy">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1271275"/>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FFA4B1BA-5FFA-5B27-BD71-706C4A26C7E1}"/>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9EE03D5-12EA-5288-D888-DE1B1E2B230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D455CC8C-8689-DBFE-87C4-607260E384C3}"/>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Tree>
    <p:extLst>
      <p:ext uri="{BB962C8B-B14F-4D97-AF65-F5344CB8AC3E}">
        <p14:creationId xmlns:p14="http://schemas.microsoft.com/office/powerpoint/2010/main" val="14888478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2 Line Title and Subtitle - Navy, one colum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1271275"/>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FFA4B1BA-5FFA-5B27-BD71-706C4A26C7E1}"/>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9EE03D5-12EA-5288-D888-DE1B1E2B230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D455CC8C-8689-DBFE-87C4-607260E384C3}"/>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3" name="Content Placeholder 12">
            <a:extLst>
              <a:ext uri="{FF2B5EF4-FFF2-40B4-BE49-F238E27FC236}">
                <a16:creationId xmlns:a16="http://schemas.microsoft.com/office/drawing/2014/main" id="{C27A1EFF-04FB-2488-C214-DAA7E60BBD90}"/>
              </a:ext>
            </a:extLst>
          </p:cNvPr>
          <p:cNvSpPr>
            <a:spLocks noGrp="1"/>
          </p:cNvSpPr>
          <p:nvPr>
            <p:ph sz="quarter" idx="15"/>
          </p:nvPr>
        </p:nvSpPr>
        <p:spPr>
          <a:xfrm>
            <a:off x="574675" y="1881188"/>
            <a:ext cx="11041063" cy="421957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9429850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 Line Title and Subtitle - Navy, two colum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1271275"/>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FFA4B1BA-5FFA-5B27-BD71-706C4A26C7E1}"/>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9EE03D5-12EA-5288-D888-DE1B1E2B230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D455CC8C-8689-DBFE-87C4-607260E384C3}"/>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3" name="Content Placeholder 14">
            <a:extLst>
              <a:ext uri="{FF2B5EF4-FFF2-40B4-BE49-F238E27FC236}">
                <a16:creationId xmlns:a16="http://schemas.microsoft.com/office/drawing/2014/main" id="{FFEB5248-BBCC-C52D-8105-CFD0864A48BF}"/>
              </a:ext>
            </a:extLst>
          </p:cNvPr>
          <p:cNvSpPr>
            <a:spLocks noGrp="1"/>
          </p:cNvSpPr>
          <p:nvPr>
            <p:ph sz="quarter" idx="16"/>
          </p:nvPr>
        </p:nvSpPr>
        <p:spPr>
          <a:xfrm>
            <a:off x="6383335" y="1881187"/>
            <a:ext cx="5233989" cy="4219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14">
            <a:extLst>
              <a:ext uri="{FF2B5EF4-FFF2-40B4-BE49-F238E27FC236}">
                <a16:creationId xmlns:a16="http://schemas.microsoft.com/office/drawing/2014/main" id="{5821712C-E5F3-7FE0-8DF1-89E40FB93926}"/>
              </a:ext>
            </a:extLst>
          </p:cNvPr>
          <p:cNvSpPr>
            <a:spLocks noGrp="1"/>
          </p:cNvSpPr>
          <p:nvPr>
            <p:ph sz="quarter" idx="17"/>
          </p:nvPr>
        </p:nvSpPr>
        <p:spPr>
          <a:xfrm>
            <a:off x="576484" y="1881187"/>
            <a:ext cx="5233989" cy="4219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840827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2 Line Title and Subtitle - Gradient">
    <p:bg>
      <p:bgPr>
        <a:gradFill flip="none" rotWithShape="1">
          <a:gsLst>
            <a:gs pos="37000">
              <a:srgbClr val="007097"/>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1271275"/>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D3E061BD-BF11-8BFE-45E1-7F02446FF2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8" name="TextBox 7">
            <a:extLst>
              <a:ext uri="{FF2B5EF4-FFF2-40B4-BE49-F238E27FC236}">
                <a16:creationId xmlns:a16="http://schemas.microsoft.com/office/drawing/2014/main" id="{34F0009E-BD10-09D6-995A-7B0C9EEBE546}"/>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Tree>
    <p:extLst>
      <p:ext uri="{BB962C8B-B14F-4D97-AF65-F5344CB8AC3E}">
        <p14:creationId xmlns:p14="http://schemas.microsoft.com/office/powerpoint/2010/main" val="34895193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2 Line Title and Subtitle - Gradient, one column">
    <p:bg>
      <p:bgPr>
        <a:gradFill flip="none" rotWithShape="1">
          <a:gsLst>
            <a:gs pos="37000">
              <a:srgbClr val="007097"/>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1271275"/>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D3E061BD-BF11-8BFE-45E1-7F02446FF2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8" name="TextBox 7">
            <a:extLst>
              <a:ext uri="{FF2B5EF4-FFF2-40B4-BE49-F238E27FC236}">
                <a16:creationId xmlns:a16="http://schemas.microsoft.com/office/drawing/2014/main" id="{34F0009E-BD10-09D6-995A-7B0C9EEBE546}"/>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3" name="Content Placeholder 14">
            <a:extLst>
              <a:ext uri="{FF2B5EF4-FFF2-40B4-BE49-F238E27FC236}">
                <a16:creationId xmlns:a16="http://schemas.microsoft.com/office/drawing/2014/main" id="{CD494C47-7EB1-778D-8E8D-F9B083D437BE}"/>
              </a:ext>
            </a:extLst>
          </p:cNvPr>
          <p:cNvSpPr>
            <a:spLocks noGrp="1"/>
          </p:cNvSpPr>
          <p:nvPr>
            <p:ph sz="quarter" idx="17"/>
          </p:nvPr>
        </p:nvSpPr>
        <p:spPr>
          <a:xfrm>
            <a:off x="576484" y="1881187"/>
            <a:ext cx="11038690" cy="4219575"/>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978133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2 Line Title and Subtitle - Gradient, 2 column">
    <p:bg>
      <p:bgPr>
        <a:gradFill flip="none" rotWithShape="1">
          <a:gsLst>
            <a:gs pos="37000">
              <a:srgbClr val="007097"/>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sp>
        <p:nvSpPr>
          <p:cNvPr id="10" name="Text Placeholder 9">
            <a:extLst>
              <a:ext uri="{FF2B5EF4-FFF2-40B4-BE49-F238E27FC236}">
                <a16:creationId xmlns:a16="http://schemas.microsoft.com/office/drawing/2014/main" id="{F1813845-85E9-46F9-5598-55F95BBB584C}"/>
              </a:ext>
            </a:extLst>
          </p:cNvPr>
          <p:cNvSpPr>
            <a:spLocks noGrp="1"/>
          </p:cNvSpPr>
          <p:nvPr>
            <p:ph type="body" sz="quarter" idx="13" hasCustomPrompt="1"/>
          </p:nvPr>
        </p:nvSpPr>
        <p:spPr>
          <a:xfrm>
            <a:off x="577048" y="1271275"/>
            <a:ext cx="11038690" cy="213052"/>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subtitle or delete, one line max</a:t>
            </a:r>
            <a:endParaRPr lang="en-GB" dirty="0"/>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D3E061BD-BF11-8BFE-45E1-7F02446FF2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8" name="TextBox 7">
            <a:extLst>
              <a:ext uri="{FF2B5EF4-FFF2-40B4-BE49-F238E27FC236}">
                <a16:creationId xmlns:a16="http://schemas.microsoft.com/office/drawing/2014/main" id="{34F0009E-BD10-09D6-995A-7B0C9EEBE546}"/>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3" name="Content Placeholder 14">
            <a:extLst>
              <a:ext uri="{FF2B5EF4-FFF2-40B4-BE49-F238E27FC236}">
                <a16:creationId xmlns:a16="http://schemas.microsoft.com/office/drawing/2014/main" id="{0759E707-DCA2-463B-B122-8E8FD068FBAD}"/>
              </a:ext>
            </a:extLst>
          </p:cNvPr>
          <p:cNvSpPr>
            <a:spLocks noGrp="1"/>
          </p:cNvSpPr>
          <p:nvPr>
            <p:ph sz="quarter" idx="16"/>
          </p:nvPr>
        </p:nvSpPr>
        <p:spPr>
          <a:xfrm>
            <a:off x="6383335" y="1881187"/>
            <a:ext cx="5233989" cy="4219575"/>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14">
            <a:extLst>
              <a:ext uri="{FF2B5EF4-FFF2-40B4-BE49-F238E27FC236}">
                <a16:creationId xmlns:a16="http://schemas.microsoft.com/office/drawing/2014/main" id="{322BD962-21A8-77EF-A04A-9880A7616B9B}"/>
              </a:ext>
            </a:extLst>
          </p:cNvPr>
          <p:cNvSpPr>
            <a:spLocks noGrp="1"/>
          </p:cNvSpPr>
          <p:nvPr>
            <p:ph sz="quarter" idx="17"/>
          </p:nvPr>
        </p:nvSpPr>
        <p:spPr>
          <a:xfrm>
            <a:off x="574677" y="1881187"/>
            <a:ext cx="5233989" cy="4219575"/>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907982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2 Line Title Only - L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tx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accent1"/>
                </a:solidFill>
              </a:defRPr>
            </a:lvl1pPr>
          </a:lstStyle>
          <a:p>
            <a:endParaRPr lang="en-GB" dirty="0"/>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accent1"/>
                </a:solidFill>
              </a:defRPr>
            </a:lvl1pPr>
          </a:lstStyle>
          <a:p>
            <a:fld id="{97180416-7FB7-4FA9-9E98-668C4F1260E5}" type="slidenum">
              <a:rPr lang="en-GB" smtClean="0"/>
              <a:pPr/>
              <a:t>‹#›</a:t>
            </a:fld>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0393C6C9-C2EF-3BFB-79A9-40DD57B94C52}"/>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03693E3-29B3-2A72-B776-6CB384DD6D7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C597A7A3-3E63-0E0F-7F93-EA87A1638EA4}"/>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accent1"/>
                </a:solidFill>
                <a:effectLst/>
                <a:uLnTx/>
                <a:uFillTx/>
                <a:latin typeface="+mn-lt"/>
                <a:ea typeface="Poppins" panose="00000500000000000000" pitchFamily="2" charset="0"/>
                <a:cs typeface="Poppins" pitchFamily="2" charset="77"/>
              </a:rPr>
              <a:t>©</a:t>
            </a:r>
            <a:r>
              <a:rPr lang="en-US" sz="700" dirty="0">
                <a:solidFill>
                  <a:schemeClr val="accent1"/>
                </a:solidFill>
                <a:latin typeface="+mn-lt"/>
                <a:ea typeface="Poppins" panose="00000500000000000000" pitchFamily="2" charset="0"/>
                <a:cs typeface="Poppins" pitchFamily="2" charset="77"/>
              </a:rPr>
              <a:t>TEXAS ONCOLOGY PROPRIETARY AND CONFIDENTIAL</a:t>
            </a:r>
            <a:endParaRPr lang="en-US" sz="600" dirty="0">
              <a:solidFill>
                <a:schemeClr val="accent1"/>
              </a:solidFill>
              <a:latin typeface="+mn-lt"/>
              <a:ea typeface="Poppins" panose="00000500000000000000" pitchFamily="2" charset="0"/>
              <a:cs typeface="Poppins" pitchFamily="2" charset="77"/>
            </a:endParaRPr>
          </a:p>
        </p:txBody>
      </p:sp>
    </p:spTree>
    <p:extLst>
      <p:ext uri="{BB962C8B-B14F-4D97-AF65-F5344CB8AC3E}">
        <p14:creationId xmlns:p14="http://schemas.microsoft.com/office/powerpoint/2010/main" val="23632087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 Line Title Only - Light, one colum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tx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accent1"/>
                </a:solidFill>
              </a:defRPr>
            </a:lvl1pPr>
          </a:lstStyle>
          <a:p>
            <a:endParaRPr lang="en-GB" dirty="0"/>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accent1"/>
                </a:solidFill>
              </a:defRPr>
            </a:lvl1pPr>
          </a:lstStyle>
          <a:p>
            <a:fld id="{97180416-7FB7-4FA9-9E98-668C4F1260E5}" type="slidenum">
              <a:rPr lang="en-GB" smtClean="0"/>
              <a:pPr/>
              <a:t>‹#›</a:t>
            </a:fld>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0393C6C9-C2EF-3BFB-79A9-40DD57B94C52}"/>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03693E3-29B3-2A72-B776-6CB384DD6D7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C597A7A3-3E63-0E0F-7F93-EA87A1638EA4}"/>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accent1"/>
                </a:solidFill>
                <a:effectLst/>
                <a:uLnTx/>
                <a:uFillTx/>
                <a:latin typeface="+mn-lt"/>
                <a:ea typeface="Poppins" panose="00000500000000000000" pitchFamily="2" charset="0"/>
                <a:cs typeface="Poppins" pitchFamily="2" charset="77"/>
              </a:rPr>
              <a:t>©</a:t>
            </a:r>
            <a:r>
              <a:rPr lang="en-US" sz="700" dirty="0">
                <a:solidFill>
                  <a:schemeClr val="accent1"/>
                </a:solidFill>
                <a:latin typeface="+mn-lt"/>
                <a:ea typeface="Poppins" panose="00000500000000000000" pitchFamily="2" charset="0"/>
                <a:cs typeface="Poppins" pitchFamily="2" charset="77"/>
              </a:rPr>
              <a:t>TEXAS ONCOLOGY PROPRIETARY AND CONFIDENTIAL</a:t>
            </a:r>
            <a:endParaRPr lang="en-US" sz="600" dirty="0">
              <a:solidFill>
                <a:schemeClr val="accent1"/>
              </a:solidFill>
              <a:latin typeface="+mn-lt"/>
              <a:ea typeface="Poppins" panose="00000500000000000000" pitchFamily="2" charset="0"/>
              <a:cs typeface="Poppins" pitchFamily="2" charset="77"/>
            </a:endParaRPr>
          </a:p>
        </p:txBody>
      </p:sp>
      <p:sp>
        <p:nvSpPr>
          <p:cNvPr id="3" name="Content Placeholder 12">
            <a:extLst>
              <a:ext uri="{FF2B5EF4-FFF2-40B4-BE49-F238E27FC236}">
                <a16:creationId xmlns:a16="http://schemas.microsoft.com/office/drawing/2014/main" id="{5AADD19D-3364-F0BC-02EE-DAFB7F0746F4}"/>
              </a:ext>
            </a:extLst>
          </p:cNvPr>
          <p:cNvSpPr>
            <a:spLocks noGrp="1"/>
          </p:cNvSpPr>
          <p:nvPr>
            <p:ph sz="quarter" idx="15"/>
          </p:nvPr>
        </p:nvSpPr>
        <p:spPr>
          <a:xfrm>
            <a:off x="574675" y="1655763"/>
            <a:ext cx="11041063" cy="444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4179281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2 Line Title Only - Light, two colum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tx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accent1"/>
                </a:solidFill>
              </a:defRPr>
            </a:lvl1pPr>
          </a:lstStyle>
          <a:p>
            <a:endParaRPr lang="en-GB" dirty="0"/>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accent1"/>
                </a:solidFill>
              </a:defRPr>
            </a:lvl1pPr>
          </a:lstStyle>
          <a:p>
            <a:fld id="{97180416-7FB7-4FA9-9E98-668C4F1260E5}" type="slidenum">
              <a:rPr lang="en-GB" smtClean="0"/>
              <a:pPr/>
              <a:t>‹#›</a:t>
            </a:fld>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0393C6C9-C2EF-3BFB-79A9-40DD57B94C52}"/>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03693E3-29B3-2A72-B776-6CB384DD6D7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C597A7A3-3E63-0E0F-7F93-EA87A1638EA4}"/>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accent1"/>
                </a:solidFill>
                <a:effectLst/>
                <a:uLnTx/>
                <a:uFillTx/>
                <a:latin typeface="+mn-lt"/>
                <a:ea typeface="Poppins" panose="00000500000000000000" pitchFamily="2" charset="0"/>
                <a:cs typeface="Poppins" pitchFamily="2" charset="77"/>
              </a:rPr>
              <a:t>©</a:t>
            </a:r>
            <a:r>
              <a:rPr lang="en-US" sz="700" dirty="0">
                <a:solidFill>
                  <a:schemeClr val="accent1"/>
                </a:solidFill>
                <a:latin typeface="+mn-lt"/>
                <a:ea typeface="Poppins" panose="00000500000000000000" pitchFamily="2" charset="0"/>
                <a:cs typeface="Poppins" pitchFamily="2" charset="77"/>
              </a:rPr>
              <a:t>TEXAS ONCOLOGY PROPRIETARY AND CONFIDENTIAL</a:t>
            </a:r>
            <a:endParaRPr lang="en-US" sz="600" dirty="0">
              <a:solidFill>
                <a:schemeClr val="accent1"/>
              </a:solidFill>
              <a:latin typeface="+mn-lt"/>
              <a:ea typeface="Poppins" panose="00000500000000000000" pitchFamily="2" charset="0"/>
              <a:cs typeface="Poppins" pitchFamily="2" charset="77"/>
            </a:endParaRPr>
          </a:p>
        </p:txBody>
      </p:sp>
      <p:sp>
        <p:nvSpPr>
          <p:cNvPr id="3" name="Content Placeholder 14">
            <a:extLst>
              <a:ext uri="{FF2B5EF4-FFF2-40B4-BE49-F238E27FC236}">
                <a16:creationId xmlns:a16="http://schemas.microsoft.com/office/drawing/2014/main" id="{92FE8A9E-8CBF-D59B-B346-65321BF9A418}"/>
              </a:ext>
            </a:extLst>
          </p:cNvPr>
          <p:cNvSpPr>
            <a:spLocks noGrp="1"/>
          </p:cNvSpPr>
          <p:nvPr>
            <p:ph sz="quarter" idx="16"/>
          </p:nvPr>
        </p:nvSpPr>
        <p:spPr>
          <a:xfrm>
            <a:off x="6383335" y="1655763"/>
            <a:ext cx="5233989" cy="444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14">
            <a:extLst>
              <a:ext uri="{FF2B5EF4-FFF2-40B4-BE49-F238E27FC236}">
                <a16:creationId xmlns:a16="http://schemas.microsoft.com/office/drawing/2014/main" id="{E17F7ABF-4844-8057-161C-06B08E8CC677}"/>
              </a:ext>
            </a:extLst>
          </p:cNvPr>
          <p:cNvSpPr>
            <a:spLocks noGrp="1"/>
          </p:cNvSpPr>
          <p:nvPr>
            <p:ph sz="quarter" idx="17"/>
          </p:nvPr>
        </p:nvSpPr>
        <p:spPr>
          <a:xfrm>
            <a:off x="576484" y="1655763"/>
            <a:ext cx="5233989" cy="444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51464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2 Line Title Only - Navy">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FFA4B1BA-5FFA-5B27-BD71-706C4A26C7E1}"/>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9EE03D5-12EA-5288-D888-DE1B1E2B230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D455CC8C-8689-DBFE-87C4-607260E384C3}"/>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Tree>
    <p:extLst>
      <p:ext uri="{BB962C8B-B14F-4D97-AF65-F5344CB8AC3E}">
        <p14:creationId xmlns:p14="http://schemas.microsoft.com/office/powerpoint/2010/main" val="11391037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 Line Title Only - Navy, one colum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FFA4B1BA-5FFA-5B27-BD71-706C4A26C7E1}"/>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9EE03D5-12EA-5288-D888-DE1B1E2B230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D455CC8C-8689-DBFE-87C4-607260E384C3}"/>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3" name="Content Placeholder 12">
            <a:extLst>
              <a:ext uri="{FF2B5EF4-FFF2-40B4-BE49-F238E27FC236}">
                <a16:creationId xmlns:a16="http://schemas.microsoft.com/office/drawing/2014/main" id="{F83E2442-000C-E719-A7FC-6417F4851690}"/>
              </a:ext>
            </a:extLst>
          </p:cNvPr>
          <p:cNvSpPr>
            <a:spLocks noGrp="1"/>
          </p:cNvSpPr>
          <p:nvPr>
            <p:ph sz="quarter" idx="15"/>
          </p:nvPr>
        </p:nvSpPr>
        <p:spPr>
          <a:xfrm>
            <a:off x="574675" y="1655763"/>
            <a:ext cx="11041063" cy="4445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070918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2 Line Title Only - Navy, two colum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sp>
        <p:nvSpPr>
          <p:cNvPr id="6" name="Round Single Corner Rectangle 1">
            <a:extLst>
              <a:ext uri="{FF2B5EF4-FFF2-40B4-BE49-F238E27FC236}">
                <a16:creationId xmlns:a16="http://schemas.microsoft.com/office/drawing/2014/main" id="{FFA4B1BA-5FFA-5B27-BD71-706C4A26C7E1}"/>
              </a:ext>
            </a:extLst>
          </p:cNvPr>
          <p:cNvSpPr/>
          <p:nvPr userDrawn="1"/>
        </p:nvSpPr>
        <p:spPr>
          <a:xfrm rot="10800000">
            <a:off x="10218519" y="-1"/>
            <a:ext cx="1973481" cy="591266"/>
          </a:xfrm>
          <a:prstGeom prst="round1Rect">
            <a:avLst>
              <a:gd name="adj" fmla="val 50000"/>
            </a:avLst>
          </a:prstGeom>
          <a:gradFill flip="none" rotWithShape="1">
            <a:gsLst>
              <a:gs pos="0">
                <a:srgbClr val="51BAC6"/>
              </a:gs>
              <a:gs pos="72000">
                <a:srgbClr val="007097"/>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9EE03D5-12EA-5288-D888-DE1B1E2B230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9" name="TextBox 8">
            <a:extLst>
              <a:ext uri="{FF2B5EF4-FFF2-40B4-BE49-F238E27FC236}">
                <a16:creationId xmlns:a16="http://schemas.microsoft.com/office/drawing/2014/main" id="{D455CC8C-8689-DBFE-87C4-607260E384C3}"/>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7" name="Content Placeholder 14">
            <a:extLst>
              <a:ext uri="{FF2B5EF4-FFF2-40B4-BE49-F238E27FC236}">
                <a16:creationId xmlns:a16="http://schemas.microsoft.com/office/drawing/2014/main" id="{D24081CE-F9F8-6639-FAB4-C7720220F47A}"/>
              </a:ext>
            </a:extLst>
          </p:cNvPr>
          <p:cNvSpPr>
            <a:spLocks noGrp="1"/>
          </p:cNvSpPr>
          <p:nvPr>
            <p:ph sz="quarter" idx="16"/>
          </p:nvPr>
        </p:nvSpPr>
        <p:spPr>
          <a:xfrm>
            <a:off x="6383335" y="1655763"/>
            <a:ext cx="5233989" cy="4445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14">
            <a:extLst>
              <a:ext uri="{FF2B5EF4-FFF2-40B4-BE49-F238E27FC236}">
                <a16:creationId xmlns:a16="http://schemas.microsoft.com/office/drawing/2014/main" id="{68465ECB-2ADF-1C06-DE74-4BE82580E630}"/>
              </a:ext>
            </a:extLst>
          </p:cNvPr>
          <p:cNvSpPr>
            <a:spLocks noGrp="1"/>
          </p:cNvSpPr>
          <p:nvPr>
            <p:ph sz="quarter" idx="17"/>
          </p:nvPr>
        </p:nvSpPr>
        <p:spPr>
          <a:xfrm>
            <a:off x="576484" y="1655763"/>
            <a:ext cx="5233989" cy="4445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574651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2 Line Title Only - Gradient">
    <p:bg>
      <p:bgPr>
        <a:gradFill flip="none" rotWithShape="1">
          <a:gsLst>
            <a:gs pos="37000">
              <a:srgbClr val="007097"/>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D3E061BD-BF11-8BFE-45E1-7F02446FF2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8" name="TextBox 7">
            <a:extLst>
              <a:ext uri="{FF2B5EF4-FFF2-40B4-BE49-F238E27FC236}">
                <a16:creationId xmlns:a16="http://schemas.microsoft.com/office/drawing/2014/main" id="{34F0009E-BD10-09D6-995A-7B0C9EEBE546}"/>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Tree>
    <p:extLst>
      <p:ext uri="{BB962C8B-B14F-4D97-AF65-F5344CB8AC3E}">
        <p14:creationId xmlns:p14="http://schemas.microsoft.com/office/powerpoint/2010/main" val="4638863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2 Line Title Only - Gradient, one column">
    <p:bg>
      <p:bgPr>
        <a:gradFill flip="none" rotWithShape="1">
          <a:gsLst>
            <a:gs pos="37000">
              <a:srgbClr val="007097"/>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D3E061BD-BF11-8BFE-45E1-7F02446FF2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8" name="TextBox 7">
            <a:extLst>
              <a:ext uri="{FF2B5EF4-FFF2-40B4-BE49-F238E27FC236}">
                <a16:creationId xmlns:a16="http://schemas.microsoft.com/office/drawing/2014/main" id="{34F0009E-BD10-09D6-995A-7B0C9EEBE546}"/>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3" name="Content Placeholder 14">
            <a:extLst>
              <a:ext uri="{FF2B5EF4-FFF2-40B4-BE49-F238E27FC236}">
                <a16:creationId xmlns:a16="http://schemas.microsoft.com/office/drawing/2014/main" id="{87603FF7-FC4E-F626-82FE-9F8A275BB028}"/>
              </a:ext>
            </a:extLst>
          </p:cNvPr>
          <p:cNvSpPr>
            <a:spLocks noGrp="1"/>
          </p:cNvSpPr>
          <p:nvPr>
            <p:ph sz="quarter" idx="17"/>
          </p:nvPr>
        </p:nvSpPr>
        <p:spPr>
          <a:xfrm>
            <a:off x="576484" y="1655763"/>
            <a:ext cx="11038690" cy="4445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4335733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2 Line Title Only - Gradient, two column">
    <p:bg>
      <p:bgPr>
        <a:gradFill flip="none" rotWithShape="1">
          <a:gsLst>
            <a:gs pos="37000">
              <a:srgbClr val="007097"/>
            </a:gs>
            <a:gs pos="10000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BB0B-364B-5E04-DEC7-95A7EFBDE733}"/>
              </a:ext>
            </a:extLst>
          </p:cNvPr>
          <p:cNvSpPr>
            <a:spLocks noGrp="1"/>
          </p:cNvSpPr>
          <p:nvPr>
            <p:ph type="title" hasCustomPrompt="1"/>
          </p:nvPr>
        </p:nvSpPr>
        <p:spPr>
          <a:xfrm>
            <a:off x="577050" y="456070"/>
            <a:ext cx="9355516" cy="682447"/>
          </a:xfrm>
        </p:spPr>
        <p:txBody>
          <a:bodyPr/>
          <a:lstStyle>
            <a:lvl1pPr>
              <a:defRPr>
                <a:solidFill>
                  <a:schemeClr val="bg1"/>
                </a:solidFill>
              </a:defRPr>
            </a:lvl1pPr>
          </a:lstStyle>
          <a:p>
            <a:r>
              <a:rPr lang="en-US" dirty="0"/>
              <a:t>Insert title, two lines max</a:t>
            </a:r>
            <a:endParaRPr lang="en-GB" dirty="0"/>
          </a:p>
        </p:txBody>
      </p:sp>
      <p:sp>
        <p:nvSpPr>
          <p:cNvPr id="4" name="Footer Placeholder 3">
            <a:extLst>
              <a:ext uri="{FF2B5EF4-FFF2-40B4-BE49-F238E27FC236}">
                <a16:creationId xmlns:a16="http://schemas.microsoft.com/office/drawing/2014/main" id="{5C7B1080-0DFC-3713-D3C0-71210A0286B8}"/>
              </a:ext>
            </a:extLst>
          </p:cNvPr>
          <p:cNvSpPr>
            <a:spLocks noGrp="1"/>
          </p:cNvSpPr>
          <p:nvPr>
            <p:ph type="ftr" sz="quarter" idx="11"/>
          </p:nvPr>
        </p:nvSpPr>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B97CAB77-2785-576E-1877-1452679A7084}"/>
              </a:ext>
            </a:extLst>
          </p:cNvPr>
          <p:cNvSpPr>
            <a:spLocks noGrp="1"/>
          </p:cNvSpPr>
          <p:nvPr>
            <p:ph type="sldNum" sz="quarter" idx="12"/>
          </p:nvPr>
        </p:nvSpPr>
        <p:spPr/>
        <p:txBody>
          <a:bodyPr/>
          <a:lstStyle>
            <a:lvl1pPr>
              <a:defRPr>
                <a:solidFill>
                  <a:schemeClr val="bg1"/>
                </a:solidFill>
              </a:defRPr>
            </a:lvl1pPr>
          </a:lstStyle>
          <a:p>
            <a:fld id="{97180416-7FB7-4FA9-9E98-668C4F1260E5}" type="slidenum">
              <a:rPr lang="en-GB" smtClean="0"/>
              <a:pPr/>
              <a:t>‹#›</a:t>
            </a:fld>
            <a:endParaRPr lang="en-GB"/>
          </a:p>
        </p:txBody>
      </p:sp>
      <p:cxnSp>
        <p:nvCxnSpPr>
          <p:cNvPr id="11" name="Straight Connector 10">
            <a:extLst>
              <a:ext uri="{FF2B5EF4-FFF2-40B4-BE49-F238E27FC236}">
                <a16:creationId xmlns:a16="http://schemas.microsoft.com/office/drawing/2014/main" id="{0CE73E50-EE69-F6E1-915E-B006CC063439}"/>
              </a:ext>
            </a:extLst>
          </p:cNvPr>
          <p:cNvCxnSpPr>
            <a:cxnSpLocks/>
          </p:cNvCxnSpPr>
          <p:nvPr userDrawn="1"/>
        </p:nvCxnSpPr>
        <p:spPr>
          <a:xfrm>
            <a:off x="341376" y="373255"/>
            <a:ext cx="0" cy="493520"/>
          </a:xfrm>
          <a:prstGeom prst="line">
            <a:avLst/>
          </a:prstGeom>
          <a:ln w="28575">
            <a:solidFill>
              <a:srgbClr val="51BAC6"/>
            </a:solidFill>
          </a:ln>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D3E061BD-BF11-8BFE-45E1-7F02446FF2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 r="50"/>
          <a:stretch>
            <a:fillRect/>
          </a:stretch>
        </p:blipFill>
        <p:spPr>
          <a:xfrm>
            <a:off x="10470034" y="168050"/>
            <a:ext cx="1426692" cy="240227"/>
          </a:xfrm>
          <a:custGeom>
            <a:avLst/>
            <a:gdLst>
              <a:gd name="connsiteX0" fmla="*/ 0 w 1426692"/>
              <a:gd name="connsiteY0" fmla="*/ 0 h 240227"/>
              <a:gd name="connsiteX1" fmla="*/ 1426692 w 1426692"/>
              <a:gd name="connsiteY1" fmla="*/ 0 h 240227"/>
              <a:gd name="connsiteX2" fmla="*/ 1426692 w 1426692"/>
              <a:gd name="connsiteY2" fmla="*/ 240227 h 240227"/>
              <a:gd name="connsiteX3" fmla="*/ 0 w 1426692"/>
              <a:gd name="connsiteY3" fmla="*/ 240227 h 240227"/>
            </a:gdLst>
            <a:ahLst/>
            <a:cxnLst>
              <a:cxn ang="0">
                <a:pos x="connsiteX0" y="connsiteY0"/>
              </a:cxn>
              <a:cxn ang="0">
                <a:pos x="connsiteX1" y="connsiteY1"/>
              </a:cxn>
              <a:cxn ang="0">
                <a:pos x="connsiteX2" y="connsiteY2"/>
              </a:cxn>
              <a:cxn ang="0">
                <a:pos x="connsiteX3" y="connsiteY3"/>
              </a:cxn>
            </a:cxnLst>
            <a:rect l="l" t="t" r="r" b="b"/>
            <a:pathLst>
              <a:path w="1426692" h="240227">
                <a:moveTo>
                  <a:pt x="0" y="0"/>
                </a:moveTo>
                <a:lnTo>
                  <a:pt x="1426692" y="0"/>
                </a:lnTo>
                <a:lnTo>
                  <a:pt x="1426692" y="240227"/>
                </a:lnTo>
                <a:lnTo>
                  <a:pt x="0" y="240227"/>
                </a:lnTo>
                <a:close/>
              </a:path>
            </a:pathLst>
          </a:custGeom>
        </p:spPr>
      </p:pic>
      <p:sp>
        <p:nvSpPr>
          <p:cNvPr id="8" name="TextBox 7">
            <a:extLst>
              <a:ext uri="{FF2B5EF4-FFF2-40B4-BE49-F238E27FC236}">
                <a16:creationId xmlns:a16="http://schemas.microsoft.com/office/drawing/2014/main" id="{34F0009E-BD10-09D6-995A-7B0C9EEBE546}"/>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bg1"/>
                </a:solidFill>
                <a:effectLst/>
                <a:uLnTx/>
                <a:uFillTx/>
                <a:latin typeface="+mn-lt"/>
                <a:ea typeface="Poppins" panose="00000500000000000000" pitchFamily="2" charset="0"/>
                <a:cs typeface="Poppins" pitchFamily="2" charset="77"/>
              </a:rPr>
              <a:t>©</a:t>
            </a:r>
            <a:r>
              <a:rPr lang="en-US" sz="700" dirty="0">
                <a:solidFill>
                  <a:schemeClr val="bg1"/>
                </a:solidFill>
                <a:latin typeface="+mn-lt"/>
                <a:ea typeface="Poppins" panose="00000500000000000000" pitchFamily="2" charset="0"/>
                <a:cs typeface="Poppins" pitchFamily="2" charset="77"/>
              </a:rPr>
              <a:t>TEXAS ONCOLOGY PROPRIETARY AND CONFIDENTIAL</a:t>
            </a:r>
            <a:endParaRPr lang="en-US" sz="600" dirty="0">
              <a:solidFill>
                <a:schemeClr val="bg1"/>
              </a:solidFill>
              <a:latin typeface="+mn-lt"/>
              <a:ea typeface="Poppins" panose="00000500000000000000" pitchFamily="2" charset="0"/>
              <a:cs typeface="Poppins" pitchFamily="2" charset="77"/>
            </a:endParaRPr>
          </a:p>
        </p:txBody>
      </p:sp>
      <p:sp>
        <p:nvSpPr>
          <p:cNvPr id="3" name="Content Placeholder 14">
            <a:extLst>
              <a:ext uri="{FF2B5EF4-FFF2-40B4-BE49-F238E27FC236}">
                <a16:creationId xmlns:a16="http://schemas.microsoft.com/office/drawing/2014/main" id="{B2E146D1-E769-5E86-7BC6-9A78F4A0DF3E}"/>
              </a:ext>
            </a:extLst>
          </p:cNvPr>
          <p:cNvSpPr>
            <a:spLocks noGrp="1"/>
          </p:cNvSpPr>
          <p:nvPr>
            <p:ph sz="quarter" idx="16"/>
          </p:nvPr>
        </p:nvSpPr>
        <p:spPr>
          <a:xfrm>
            <a:off x="6383335" y="1655763"/>
            <a:ext cx="5233989" cy="4445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14">
            <a:extLst>
              <a:ext uri="{FF2B5EF4-FFF2-40B4-BE49-F238E27FC236}">
                <a16:creationId xmlns:a16="http://schemas.microsoft.com/office/drawing/2014/main" id="{0E3DF9A5-918D-6E13-C020-E75FA2358A24}"/>
              </a:ext>
            </a:extLst>
          </p:cNvPr>
          <p:cNvSpPr>
            <a:spLocks noGrp="1"/>
          </p:cNvSpPr>
          <p:nvPr>
            <p:ph sz="quarter" idx="17"/>
          </p:nvPr>
        </p:nvSpPr>
        <p:spPr>
          <a:xfrm>
            <a:off x="576484" y="1655763"/>
            <a:ext cx="5233989" cy="4445000"/>
          </a:xfrm>
        </p:spPr>
        <p:txBody>
          <a:bodyPr/>
          <a:lstStyle>
            <a:lvl1pPr>
              <a:buClr>
                <a:schemeClr val="tx2"/>
              </a:buClr>
              <a:defRPr>
                <a:solidFill>
                  <a:schemeClr val="bg1"/>
                </a:solidFill>
              </a:defRPr>
            </a:lvl1pPr>
            <a:lvl2pPr>
              <a:buClr>
                <a:schemeClr val="tx2"/>
              </a:buClr>
              <a:defRPr>
                <a:solidFill>
                  <a:schemeClr val="bg1"/>
                </a:solidFill>
              </a:defRPr>
            </a:lvl2pPr>
            <a:lvl3pPr>
              <a:buClr>
                <a:schemeClr val="tx2"/>
              </a:buClr>
              <a:defRPr>
                <a:solidFill>
                  <a:schemeClr val="bg1"/>
                </a:solidFill>
              </a:defRPr>
            </a:lvl3pPr>
            <a:lvl4pPr>
              <a:buClr>
                <a:schemeClr val="tx2"/>
              </a:buClr>
              <a:defRPr>
                <a:solidFill>
                  <a:schemeClr val="bg1"/>
                </a:solidFill>
              </a:defRPr>
            </a:lvl4pPr>
            <a:lvl5pPr>
              <a:buClr>
                <a:schemeClr val="tx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544075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4" Type="http://schemas.openxmlformats.org/officeDocument/2006/relationships/image" Target="../media/image24.jp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3" Type="http://schemas.openxmlformats.org/officeDocument/2006/relationships/slideLayout" Target="../slideLayouts/slideLayout151.xml"/><Relationship Id="rId21" Type="http://schemas.openxmlformats.org/officeDocument/2006/relationships/theme" Target="../theme/theme1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slideLayout" Target="../slideLayouts/slideLayout168.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26" Type="http://schemas.openxmlformats.org/officeDocument/2006/relationships/theme" Target="../theme/theme12.xml"/><Relationship Id="rId3" Type="http://schemas.openxmlformats.org/officeDocument/2006/relationships/slideLayout" Target="../slideLayouts/slideLayout171.xml"/><Relationship Id="rId21" Type="http://schemas.openxmlformats.org/officeDocument/2006/relationships/slideLayout" Target="../slideLayouts/slideLayout189.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5" Type="http://schemas.openxmlformats.org/officeDocument/2006/relationships/slideLayout" Target="../slideLayouts/slideLayout193.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0" Type="http://schemas.openxmlformats.org/officeDocument/2006/relationships/slideLayout" Target="../slideLayouts/slideLayout188.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24" Type="http://schemas.openxmlformats.org/officeDocument/2006/relationships/slideLayout" Target="../slideLayouts/slideLayout192.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23" Type="http://schemas.openxmlformats.org/officeDocument/2006/relationships/slideLayout" Target="../slideLayouts/slideLayout191.xml"/><Relationship Id="rId10" Type="http://schemas.openxmlformats.org/officeDocument/2006/relationships/slideLayout" Target="../slideLayouts/slideLayout178.xml"/><Relationship Id="rId19" Type="http://schemas.openxmlformats.org/officeDocument/2006/relationships/slideLayout" Target="../slideLayouts/slideLayout187.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 Id="rId22" Type="http://schemas.openxmlformats.org/officeDocument/2006/relationships/slideLayout" Target="../slideLayouts/slideLayout190.xml"/><Relationship Id="rId27" Type="http://schemas.openxmlformats.org/officeDocument/2006/relationships/image" Target="../media/image2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9" Type="http://schemas.openxmlformats.org/officeDocument/2006/relationships/slideLayout" Target="../slideLayouts/slideLayout93.xml"/><Relationship Id="rId21" Type="http://schemas.openxmlformats.org/officeDocument/2006/relationships/slideLayout" Target="../slideLayouts/slideLayout75.xml"/><Relationship Id="rId34" Type="http://schemas.openxmlformats.org/officeDocument/2006/relationships/slideLayout" Target="../slideLayouts/slideLayout88.xml"/><Relationship Id="rId42" Type="http://schemas.openxmlformats.org/officeDocument/2006/relationships/slideLayout" Target="../slideLayouts/slideLayout96.xml"/><Relationship Id="rId47" Type="http://schemas.openxmlformats.org/officeDocument/2006/relationships/slideLayout" Target="../slideLayouts/slideLayout101.xml"/><Relationship Id="rId50" Type="http://schemas.openxmlformats.org/officeDocument/2006/relationships/tags" Target="../tags/tag5.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9" Type="http://schemas.openxmlformats.org/officeDocument/2006/relationships/slideLayout" Target="../slideLayouts/slideLayout83.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slideLayout" Target="../slideLayouts/slideLayout86.xml"/><Relationship Id="rId37" Type="http://schemas.openxmlformats.org/officeDocument/2006/relationships/slideLayout" Target="../slideLayouts/slideLayout91.xml"/><Relationship Id="rId40" Type="http://schemas.openxmlformats.org/officeDocument/2006/relationships/slideLayout" Target="../slideLayouts/slideLayout94.xml"/><Relationship Id="rId45" Type="http://schemas.openxmlformats.org/officeDocument/2006/relationships/slideLayout" Target="../slideLayouts/slideLayout99.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36" Type="http://schemas.openxmlformats.org/officeDocument/2006/relationships/slideLayout" Target="../slideLayouts/slideLayout90.xml"/><Relationship Id="rId49" Type="http://schemas.openxmlformats.org/officeDocument/2006/relationships/theme" Target="../theme/theme4.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slideLayout" Target="../slideLayouts/slideLayout85.xml"/><Relationship Id="rId44" Type="http://schemas.openxmlformats.org/officeDocument/2006/relationships/slideLayout" Target="../slideLayouts/slideLayout98.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 Id="rId35" Type="http://schemas.openxmlformats.org/officeDocument/2006/relationships/slideLayout" Target="../slideLayouts/slideLayout89.xml"/><Relationship Id="rId43" Type="http://schemas.openxmlformats.org/officeDocument/2006/relationships/slideLayout" Target="../slideLayouts/slideLayout97.xml"/><Relationship Id="rId48" Type="http://schemas.openxmlformats.org/officeDocument/2006/relationships/slideLayout" Target="../slideLayouts/slideLayout102.xml"/><Relationship Id="rId8" Type="http://schemas.openxmlformats.org/officeDocument/2006/relationships/slideLayout" Target="../slideLayouts/slideLayout62.xml"/><Relationship Id="rId3" Type="http://schemas.openxmlformats.org/officeDocument/2006/relationships/slideLayout" Target="../slideLayouts/slideLayout57.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slideLayout" Target="../slideLayouts/slideLayout87.xml"/><Relationship Id="rId38" Type="http://schemas.openxmlformats.org/officeDocument/2006/relationships/slideLayout" Target="../slideLayouts/slideLayout92.xml"/><Relationship Id="rId46" Type="http://schemas.openxmlformats.org/officeDocument/2006/relationships/slideLayout" Target="../slideLayouts/slideLayout100.xml"/><Relationship Id="rId20" Type="http://schemas.openxmlformats.org/officeDocument/2006/relationships/slideLayout" Target="../slideLayouts/slideLayout74.xml"/><Relationship Id="rId41" Type="http://schemas.openxmlformats.org/officeDocument/2006/relationships/slideLayout" Target="../slideLayouts/slideLayout95.xml"/><Relationship Id="rId1" Type="http://schemas.openxmlformats.org/officeDocument/2006/relationships/slideLayout" Target="../slideLayouts/slideLayout55.xml"/><Relationship Id="rId6"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5" Type="http://schemas.openxmlformats.org/officeDocument/2006/relationships/slideLayout" Target="../slideLayouts/slideLayout107.xml"/><Relationship Id="rId4" Type="http://schemas.openxmlformats.org/officeDocument/2006/relationships/slideLayout" Target="../slideLayouts/slideLayout10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5" Type="http://schemas.openxmlformats.org/officeDocument/2006/relationships/slideLayout" Target="../slideLayouts/slideLayout114.xml"/><Relationship Id="rId10" Type="http://schemas.openxmlformats.org/officeDocument/2006/relationships/theme" Target="../theme/theme6.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5" Type="http://schemas.openxmlformats.org/officeDocument/2006/relationships/slideLayout" Target="../slideLayouts/slideLayout123.xml"/><Relationship Id="rId4" Type="http://schemas.openxmlformats.org/officeDocument/2006/relationships/slideLayout" Target="../slideLayouts/slideLayout12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5" Type="http://schemas.openxmlformats.org/officeDocument/2006/relationships/slideLayout" Target="../slideLayouts/slideLayout130.xml"/><Relationship Id="rId10" Type="http://schemas.openxmlformats.org/officeDocument/2006/relationships/theme" Target="../theme/theme8.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9.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4">
            <a:alphaModFix/>
          </a:blip>
          <a:srcRect/>
          <a:stretch/>
        </p:blipFill>
        <p:spPr>
          <a:xfrm>
            <a:off x="1" y="203199"/>
            <a:ext cx="12191999" cy="6603999"/>
          </a:xfrm>
          <a:prstGeom prst="rect">
            <a:avLst/>
          </a:prstGeom>
          <a:noFill/>
          <a:ln>
            <a:noFill/>
          </a:ln>
        </p:spPr>
      </p:pic>
      <p:sp>
        <p:nvSpPr>
          <p:cNvPr id="13" name="Google Shape;13;p1"/>
          <p:cNvSpPr txBox="1"/>
          <p:nvPr/>
        </p:nvSpPr>
        <p:spPr>
          <a:xfrm>
            <a:off x="203200" y="6638236"/>
            <a:ext cx="11282325" cy="143565"/>
          </a:xfrm>
          <a:prstGeom prst="rect">
            <a:avLst/>
          </a:prstGeom>
          <a:noFill/>
          <a:ln>
            <a:noFill/>
          </a:ln>
        </p:spPr>
        <p:txBody>
          <a:bodyPr spcFirstLastPara="1" wrap="square" lIns="0" tIns="0" rIns="0" bIns="0" anchor="b" anchorCtr="0">
            <a:spAutoFit/>
          </a:bodyPr>
          <a:lstStyle/>
          <a:p>
            <a:pPr marL="0" lvl="0" indent="0" algn="l" rtl="0">
              <a:spcBef>
                <a:spcPts val="0"/>
              </a:spcBef>
              <a:spcAft>
                <a:spcPts val="0"/>
              </a:spcAft>
              <a:buNone/>
            </a:pPr>
            <a:r>
              <a:rPr lang="en-US" sz="933" b="0" i="0" dirty="0">
                <a:solidFill>
                  <a:srgbClr val="014461"/>
                </a:solidFill>
                <a:latin typeface="Arial"/>
                <a:ea typeface="Arial"/>
                <a:cs typeface="Arial"/>
                <a:sym typeface="Arial"/>
              </a:rPr>
              <a:t>This presentation is the intellectual property of the presenter. Contact ABardia@mednet.ucla.edu for permission to reprint and/or distribute.</a:t>
            </a:r>
            <a:endParaRPr sz="2400" dirty="0"/>
          </a:p>
        </p:txBody>
      </p:sp>
      <p:sp>
        <p:nvSpPr>
          <p:cNvPr id="14" name="Google Shape;14;p1"/>
          <p:cNvSpPr/>
          <p:nvPr/>
        </p:nvSpPr>
        <p:spPr>
          <a:xfrm>
            <a:off x="11785601" y="6654802"/>
            <a:ext cx="406399" cy="203199"/>
          </a:xfrm>
          <a:prstGeom prst="rect">
            <a:avLst/>
          </a:prstGeom>
          <a:solidFill>
            <a:schemeClr val="lt1"/>
          </a:solidFill>
          <a:ln>
            <a:noFill/>
          </a:ln>
        </p:spPr>
        <p:txBody>
          <a:bodyPr spcFirstLastPara="1" wrap="square" lIns="121900" tIns="60933" rIns="121900" bIns="60933" anchor="ctr" anchorCtr="0">
            <a:noAutofit/>
          </a:bodyPr>
          <a:lstStyle/>
          <a:p>
            <a:pPr marL="0" lvl="0" indent="0" algn="ctr" rtl="0">
              <a:spcBef>
                <a:spcPts val="0"/>
              </a:spcBef>
              <a:spcAft>
                <a:spcPts val="0"/>
              </a:spcAft>
              <a:buNone/>
            </a:pPr>
            <a:endParaRPr sz="2400">
              <a:solidFill>
                <a:schemeClr val="lt1"/>
              </a:solidFill>
            </a:endParaRPr>
          </a:p>
        </p:txBody>
      </p:sp>
      <p:sp>
        <p:nvSpPr>
          <p:cNvPr id="15" name="Google Shape;15;p1"/>
          <p:cNvSpPr txBox="1">
            <a:spLocks noGrp="1"/>
          </p:cNvSpPr>
          <p:nvPr>
            <p:ph type="sldNum" idx="12"/>
          </p:nvPr>
        </p:nvSpPr>
        <p:spPr>
          <a:xfrm>
            <a:off x="11684000" y="6615112"/>
            <a:ext cx="295835" cy="164149"/>
          </a:xfrm>
          <a:prstGeom prst="rect">
            <a:avLst/>
          </a:prstGeom>
          <a:noFill/>
          <a:ln>
            <a:noFill/>
          </a:ln>
        </p:spPr>
        <p:txBody>
          <a:bodyPr spcFirstLastPara="1" wrap="square" lIns="0" tIns="0" rIns="0" bIns="0" anchor="b" anchorCtr="0">
            <a:noAutofit/>
          </a:bodyPr>
          <a:lstStyle>
            <a:lvl1pPr lvl="0" indent="0" algn="r">
              <a:spcBef>
                <a:spcPts val="0"/>
              </a:spcBef>
              <a:buNone/>
              <a:defRPr sz="1067">
                <a:solidFill>
                  <a:srgbClr val="7F7F7F"/>
                </a:solidFill>
                <a:latin typeface="Arial"/>
                <a:ea typeface="Arial"/>
                <a:cs typeface="Arial"/>
                <a:sym typeface="Arial"/>
              </a:defRPr>
            </a:lvl1pPr>
            <a:lvl2pPr lvl="1" indent="0" algn="r">
              <a:spcBef>
                <a:spcPts val="0"/>
              </a:spcBef>
              <a:buNone/>
              <a:defRPr sz="1067">
                <a:solidFill>
                  <a:srgbClr val="7F7F7F"/>
                </a:solidFill>
                <a:latin typeface="Arial"/>
                <a:ea typeface="Arial"/>
                <a:cs typeface="Arial"/>
                <a:sym typeface="Arial"/>
              </a:defRPr>
            </a:lvl2pPr>
            <a:lvl3pPr lvl="2" indent="0" algn="r">
              <a:spcBef>
                <a:spcPts val="0"/>
              </a:spcBef>
              <a:buNone/>
              <a:defRPr sz="1067">
                <a:solidFill>
                  <a:srgbClr val="7F7F7F"/>
                </a:solidFill>
                <a:latin typeface="Arial"/>
                <a:ea typeface="Arial"/>
                <a:cs typeface="Arial"/>
                <a:sym typeface="Arial"/>
              </a:defRPr>
            </a:lvl3pPr>
            <a:lvl4pPr lvl="3" indent="0" algn="r">
              <a:spcBef>
                <a:spcPts val="0"/>
              </a:spcBef>
              <a:buNone/>
              <a:defRPr sz="1067">
                <a:solidFill>
                  <a:srgbClr val="7F7F7F"/>
                </a:solidFill>
                <a:latin typeface="Arial"/>
                <a:ea typeface="Arial"/>
                <a:cs typeface="Arial"/>
                <a:sym typeface="Arial"/>
              </a:defRPr>
            </a:lvl4pPr>
            <a:lvl5pPr lvl="4" indent="0" algn="r">
              <a:spcBef>
                <a:spcPts val="0"/>
              </a:spcBef>
              <a:buNone/>
              <a:defRPr sz="1067">
                <a:solidFill>
                  <a:srgbClr val="7F7F7F"/>
                </a:solidFill>
                <a:latin typeface="Arial"/>
                <a:ea typeface="Arial"/>
                <a:cs typeface="Arial"/>
                <a:sym typeface="Arial"/>
              </a:defRPr>
            </a:lvl5pPr>
            <a:lvl6pPr lvl="5" indent="0" algn="r">
              <a:spcBef>
                <a:spcPts val="0"/>
              </a:spcBef>
              <a:buNone/>
              <a:defRPr sz="1067">
                <a:solidFill>
                  <a:srgbClr val="7F7F7F"/>
                </a:solidFill>
                <a:latin typeface="Arial"/>
                <a:ea typeface="Arial"/>
                <a:cs typeface="Arial"/>
                <a:sym typeface="Arial"/>
              </a:defRPr>
            </a:lvl6pPr>
            <a:lvl7pPr lvl="6" indent="0" algn="r">
              <a:spcBef>
                <a:spcPts val="0"/>
              </a:spcBef>
              <a:buNone/>
              <a:defRPr sz="1067">
                <a:solidFill>
                  <a:srgbClr val="7F7F7F"/>
                </a:solidFill>
                <a:latin typeface="Arial"/>
                <a:ea typeface="Arial"/>
                <a:cs typeface="Arial"/>
                <a:sym typeface="Arial"/>
              </a:defRPr>
            </a:lvl7pPr>
            <a:lvl8pPr lvl="7" indent="0" algn="r">
              <a:spcBef>
                <a:spcPts val="0"/>
              </a:spcBef>
              <a:buNone/>
              <a:defRPr sz="1067">
                <a:solidFill>
                  <a:srgbClr val="7F7F7F"/>
                </a:solidFill>
                <a:latin typeface="Arial"/>
                <a:ea typeface="Arial"/>
                <a:cs typeface="Arial"/>
                <a:sym typeface="Arial"/>
              </a:defRPr>
            </a:lvl8pPr>
            <a:lvl9pPr lvl="8" indent="0" algn="r">
              <a:spcBef>
                <a:spcPts val="0"/>
              </a:spcBef>
              <a:buNone/>
              <a:defRPr sz="1067">
                <a:solidFill>
                  <a:srgbClr val="7F7F7F"/>
                </a:solidFill>
                <a:latin typeface="Arial"/>
                <a:ea typeface="Arial"/>
                <a:cs typeface="Arial"/>
                <a:sym typeface="Arial"/>
              </a:defRPr>
            </a:lvl9pPr>
          </a:lstStyle>
          <a:p>
            <a:fld id="{00000000-1234-1234-1234-123412341234}" type="slidenum">
              <a:rPr lang="en-US" smtClean="0"/>
              <a:pPr/>
              <a:t>‹#›</a:t>
            </a:fld>
            <a:endParaRPr lang="en-US"/>
          </a:p>
        </p:txBody>
      </p:sp>
      <p:sp>
        <p:nvSpPr>
          <p:cNvPr id="2" name="Google Shape;26;p3">
            <a:extLst>
              <a:ext uri="{FF2B5EF4-FFF2-40B4-BE49-F238E27FC236}">
                <a16:creationId xmlns:a16="http://schemas.microsoft.com/office/drawing/2014/main" id="{5F63D4A6-678B-1513-1167-B1DD7DB0A9DA}"/>
              </a:ext>
            </a:extLst>
          </p:cNvPr>
          <p:cNvSpPr txBox="1">
            <a:spLocks noGrp="1"/>
          </p:cNvSpPr>
          <p:nvPr>
            <p:ph type="ftr" idx="3"/>
          </p:nvPr>
        </p:nvSpPr>
        <p:spPr>
          <a:xfrm>
            <a:off x="203200" y="6380595"/>
            <a:ext cx="11776635" cy="119691"/>
          </a:xfrm>
          <a:prstGeom prst="rect">
            <a:avLst/>
          </a:prstGeom>
          <a:noFill/>
          <a:ln>
            <a:noFill/>
          </a:ln>
        </p:spPr>
        <p:txBody>
          <a:bodyPr spcFirstLastPara="1" wrap="square" lIns="0" tIns="0" rIns="0" bIns="0" anchor="b" anchorCtr="0">
            <a:spAutoFit/>
          </a:bodyPr>
          <a:lstStyle>
            <a:lvl1pPr lvl="0" algn="l">
              <a:lnSpc>
                <a:spcPts val="933"/>
              </a:lnSpc>
              <a:spcBef>
                <a:spcPts val="0"/>
              </a:spcBef>
              <a:spcAft>
                <a:spcPts val="0"/>
              </a:spcAft>
              <a:buSzPts val="1400"/>
              <a:buNone/>
              <a:defRPr sz="933">
                <a:solidFill>
                  <a:srgbClr val="7F7F7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SG"/>
          </a:p>
        </p:txBody>
      </p:sp>
    </p:spTree>
    <p:extLst>
      <p:ext uri="{BB962C8B-B14F-4D97-AF65-F5344CB8AC3E}">
        <p14:creationId xmlns:p14="http://schemas.microsoft.com/office/powerpoint/2010/main" val="1773604267"/>
      </p:ext>
    </p:extLst>
  </p:cSld>
  <p:clrMap bg1="lt1" tx1="dk1" bg2="dk2" tx2="lt2" accent1="accent1" accent2="accent2" accent3="accent3" accent4="accent4" accent5="accent5" accent6="accent6" hlink="hlink" folHlink="folHlink"/>
  <p:sldLayoutIdLst>
    <p:sldLayoutId id="2147484714" r:id="rId1"/>
    <p:sldLayoutId id="2147484715"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2">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751372690"/>
      </p:ext>
    </p:extLst>
  </p:cSld>
  <p:clrMap bg1="lt1" tx1="dk1" bg2="lt2" tx2="dk2" accent1="accent1" accent2="accent2" accent3="accent3" accent4="accent4" accent5="accent5" accent6="accent6" hlink="hlink" folHlink="folHlink"/>
  <p:sldLayoutIdLst>
    <p:sldLayoutId id="2147484717" r:id="rId1"/>
    <p:sldLayoutId id="2147484718" r:id="rId2"/>
    <p:sldLayoutId id="2147484719" r:id="rId3"/>
    <p:sldLayoutId id="2147484720" r:id="rId4"/>
    <p:sldLayoutId id="2147484721" r:id="rId5"/>
    <p:sldLayoutId id="2147484722" r:id="rId6"/>
    <p:sldLayoutId id="2147484723" r:id="rId7"/>
    <p:sldLayoutId id="2147484724" r:id="rId8"/>
    <p:sldLayoutId id="2147484725" r:id="rId9"/>
    <p:sldLayoutId id="2147484726" r:id="rId10"/>
    <p:sldLayoutId id="2147484727" r:id="rId11"/>
    <p:sldLayoutId id="2147484728" r:id="rId12"/>
    <p:sldLayoutId id="2147484729" r:id="rId13"/>
    <p:sldLayoutId id="2147484730" r:id="rId14"/>
    <p:sldLayoutId id="2147484731" r:id="rId15"/>
    <p:sldLayoutId id="2147484732" r:id="rId16"/>
    <p:sldLayoutId id="2147484733" r:id="rId17"/>
    <p:sldLayoutId id="2147484734" r:id="rId18"/>
    <p:sldLayoutId id="2147484735" r:id="rId19"/>
    <p:sldLayoutId id="2147484736"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574612472"/>
      </p:ext>
    </p:extLst>
  </p:cSld>
  <p:clrMap bg1="lt1" tx1="dk1" bg2="lt2" tx2="dk2" accent1="accent1" accent2="accent2" accent3="accent3" accent4="accent4" accent5="accent5" accent6="accent6" hlink="hlink" folHlink="folHlink"/>
  <p:sldLayoutIdLst>
    <p:sldLayoutId id="2147484738" r:id="rId1"/>
    <p:sldLayoutId id="2147484739" r:id="rId2"/>
    <p:sldLayoutId id="2147484740" r:id="rId3"/>
    <p:sldLayoutId id="2147484741" r:id="rId4"/>
    <p:sldLayoutId id="2147484742" r:id="rId5"/>
    <p:sldLayoutId id="2147484743" r:id="rId6"/>
    <p:sldLayoutId id="2147484744" r:id="rId7"/>
    <p:sldLayoutId id="2147484745" r:id="rId8"/>
    <p:sldLayoutId id="2147484746" r:id="rId9"/>
    <p:sldLayoutId id="2147484747" r:id="rId10"/>
    <p:sldLayoutId id="2147484748" r:id="rId11"/>
    <p:sldLayoutId id="2147484749" r:id="rId12"/>
    <p:sldLayoutId id="2147484750" r:id="rId13"/>
    <p:sldLayoutId id="2147484751" r:id="rId14"/>
    <p:sldLayoutId id="2147484752" r:id="rId15"/>
    <p:sldLayoutId id="2147484753" r:id="rId16"/>
    <p:sldLayoutId id="2147484754" r:id="rId17"/>
    <p:sldLayoutId id="2147484755" r:id="rId18"/>
    <p:sldLayoutId id="2147484756" r:id="rId19"/>
    <p:sldLayoutId id="2147484757" r:id="rId20"/>
    <p:sldLayoutId id="2147484758" r:id="rId21"/>
    <p:sldLayoutId id="2147484759" r:id="rId22"/>
    <p:sldLayoutId id="2147484760" r:id="rId23"/>
    <p:sldLayoutId id="2147484761" r:id="rId24"/>
    <p:sldLayoutId id="2147484762"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127968237"/>
      </p:ext>
    </p:extLst>
  </p:cSld>
  <p:clrMap bg1="lt1" tx1="dk1" bg2="lt2" tx2="dk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 id="2147484461" r:id="rId12"/>
    <p:sldLayoutId id="2147484462" r:id="rId13"/>
    <p:sldLayoutId id="2147484463" r:id="rId14"/>
    <p:sldLayoutId id="2147484464" r:id="rId15"/>
    <p:sldLayoutId id="2147484465" r:id="rId16"/>
    <p:sldLayoutId id="2147484466" r:id="rId17"/>
    <p:sldLayoutId id="2147484467" r:id="rId18"/>
    <p:sldLayoutId id="2147484468" r:id="rId19"/>
    <p:sldLayoutId id="2147484469" r:id="rId20"/>
    <p:sldLayoutId id="2147484470" r:id="rId21"/>
    <p:sldLayoutId id="2147484471" r:id="rId22"/>
    <p:sldLayoutId id="2147484472" r:id="rId23"/>
    <p:sldLayoutId id="2147484473" r:id="rId24"/>
    <p:sldLayoutId id="2147484474" r:id="rId25"/>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94467357-6250-497A-ADEC-89B49E25C4B4}" type="datetimeFigureOut">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5/15/26</a:t>
            </a:fld>
            <a:endParaRPr lang="en-US">
              <a:solidFill>
                <a:prstClr val="black">
                  <a:tint val="75000"/>
                </a:prstClr>
              </a:solidFill>
              <a:latin typeface="Arial" charset="0"/>
              <a:ea typeface="ＭＳ Ｐゴシック"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charset="0"/>
              <a:ea typeface="ＭＳ Ｐゴシック"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0CC24A81-7750-42D3-B21B-8D4E1D9C91E5}" type="slidenum">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a:t>
            </a:fld>
            <a:endParaRPr lang="en-US">
              <a:solidFill>
                <a:prstClr val="black">
                  <a:tint val="75000"/>
                </a:prstClr>
              </a:solidFill>
              <a:latin typeface="Arial" charset="0"/>
              <a:ea typeface="ＭＳ Ｐゴシック" pitchFamily="34" charset="-128"/>
            </a:endParaRPr>
          </a:p>
        </p:txBody>
      </p:sp>
    </p:spTree>
    <p:extLst>
      <p:ext uri="{BB962C8B-B14F-4D97-AF65-F5344CB8AC3E}">
        <p14:creationId xmlns:p14="http://schemas.microsoft.com/office/powerpoint/2010/main" val="544961268"/>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2201D0-37ED-66F6-5C6D-0D063362BA80}"/>
              </a:ext>
            </a:extLst>
          </p:cNvPr>
          <p:cNvSpPr>
            <a:spLocks noGrp="1"/>
          </p:cNvSpPr>
          <p:nvPr>
            <p:ph type="title"/>
          </p:nvPr>
        </p:nvSpPr>
        <p:spPr>
          <a:xfrm>
            <a:off x="577050" y="456071"/>
            <a:ext cx="9355516" cy="410704"/>
          </a:xfrm>
          <a:prstGeom prst="rect">
            <a:avLst/>
          </a:prstGeom>
        </p:spPr>
        <p:txBody>
          <a:bodyPr vert="horz" lIns="0" tIns="0" rIns="0" bIns="0" rtlCol="0" anchor="t">
            <a:normAutofit/>
          </a:bodyPr>
          <a:lstStyle/>
          <a:p>
            <a:r>
              <a:rPr lang="en-US" dirty="0"/>
              <a:t>Insert title, one line max</a:t>
            </a:r>
            <a:endParaRPr lang="en-GB" dirty="0"/>
          </a:p>
        </p:txBody>
      </p:sp>
      <p:sp>
        <p:nvSpPr>
          <p:cNvPr id="3" name="Text Placeholder 2">
            <a:extLst>
              <a:ext uri="{FF2B5EF4-FFF2-40B4-BE49-F238E27FC236}">
                <a16:creationId xmlns:a16="http://schemas.microsoft.com/office/drawing/2014/main" id="{34640189-B33C-2CC3-98A8-A176FA2B67AC}"/>
              </a:ext>
            </a:extLst>
          </p:cNvPr>
          <p:cNvSpPr>
            <a:spLocks noGrp="1"/>
          </p:cNvSpPr>
          <p:nvPr>
            <p:ph type="body" idx="1"/>
          </p:nvPr>
        </p:nvSpPr>
        <p:spPr>
          <a:xfrm>
            <a:off x="574675" y="1655763"/>
            <a:ext cx="11041063" cy="44450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F482D69C-5FFE-10F0-CABF-65C6D976438B}"/>
              </a:ext>
            </a:extLst>
          </p:cNvPr>
          <p:cNvSpPr>
            <a:spLocks noGrp="1"/>
          </p:cNvSpPr>
          <p:nvPr>
            <p:ph type="ftr" sz="quarter" idx="3"/>
          </p:nvPr>
        </p:nvSpPr>
        <p:spPr>
          <a:xfrm>
            <a:off x="577049" y="6437059"/>
            <a:ext cx="6805527" cy="200055"/>
          </a:xfrm>
          <a:prstGeom prst="rect">
            <a:avLst/>
          </a:prstGeom>
          <a:noFill/>
        </p:spPr>
        <p:txBody>
          <a:bodyPr wrap="square" lIns="0" rtlCol="0">
            <a:spAutoFit/>
          </a:bodyPr>
          <a:lstStyle>
            <a:lvl1pPr algn="l">
              <a:defRPr kumimoji="0" lang="en-GB" sz="700" u="none" strike="noStrike" cap="none" normalizeH="0" baseline="0" dirty="0">
                <a:ln>
                  <a:noFill/>
                </a:ln>
                <a:solidFill>
                  <a:schemeClr val="accent1"/>
                </a:solidFill>
                <a:effectLst/>
                <a:uLnTx/>
                <a:uFillTx/>
                <a:latin typeface="Poppins" pitchFamily="2" charset="77"/>
                <a:ea typeface="Poppins" panose="00000500000000000000" pitchFamily="2" charset="0"/>
                <a:cs typeface="Poppins" pitchFamily="2" charset="77"/>
              </a:defRPr>
            </a:lvl1pPr>
          </a:lstStyle>
          <a:p>
            <a:endParaRPr lang="en-GB" dirty="0"/>
          </a:p>
        </p:txBody>
      </p:sp>
      <p:sp>
        <p:nvSpPr>
          <p:cNvPr id="6" name="Slide Number Placeholder 5">
            <a:extLst>
              <a:ext uri="{FF2B5EF4-FFF2-40B4-BE49-F238E27FC236}">
                <a16:creationId xmlns:a16="http://schemas.microsoft.com/office/drawing/2014/main" id="{11031846-B6BD-8589-0B79-D0383DD5EAB2}"/>
              </a:ext>
            </a:extLst>
          </p:cNvPr>
          <p:cNvSpPr>
            <a:spLocks noGrp="1"/>
          </p:cNvSpPr>
          <p:nvPr>
            <p:ph type="sldNum" sz="quarter" idx="4"/>
          </p:nvPr>
        </p:nvSpPr>
        <p:spPr>
          <a:xfrm>
            <a:off x="11291944" y="6467837"/>
            <a:ext cx="323794" cy="138499"/>
          </a:xfrm>
          <a:prstGeom prst="rect">
            <a:avLst/>
          </a:prstGeom>
          <a:noFill/>
        </p:spPr>
        <p:txBody>
          <a:bodyPr wrap="square" lIns="0" tIns="0" rIns="0" bIns="0" rtlCol="0">
            <a:spAutoFit/>
          </a:bodyPr>
          <a:lstStyle>
            <a:lvl1pPr algn="r">
              <a:defRPr kumimoji="0" lang="en-GB" sz="900" u="none" strike="noStrike" cap="none" spc="300" normalizeH="0" baseline="0" smtClean="0">
                <a:ln>
                  <a:noFill/>
                </a:ln>
                <a:solidFill>
                  <a:srgbClr val="007097"/>
                </a:solidFill>
                <a:effectLst/>
                <a:uLnTx/>
                <a:uFillTx/>
                <a:latin typeface="+mn-lt"/>
                <a:ea typeface="Poppins" panose="00000500000000000000" pitchFamily="2" charset="0"/>
                <a:cs typeface="Poppins" panose="00000500000000000000" pitchFamily="2" charset="0"/>
              </a:defRPr>
            </a:lvl1pPr>
          </a:lstStyle>
          <a:p>
            <a:pPr defTabSz="457200"/>
            <a:fld id="{97180416-7FB7-4FA9-9E98-668C4F1260E5}" type="slidenum">
              <a:rPr lang="en-GB" smtClean="0"/>
              <a:pPr defTabSz="457200"/>
              <a:t>‹#›</a:t>
            </a:fld>
            <a:endParaRPr lang="en-GB" dirty="0"/>
          </a:p>
        </p:txBody>
      </p:sp>
      <p:sp>
        <p:nvSpPr>
          <p:cNvPr id="8" name="TextBox 7">
            <a:extLst>
              <a:ext uri="{FF2B5EF4-FFF2-40B4-BE49-F238E27FC236}">
                <a16:creationId xmlns:a16="http://schemas.microsoft.com/office/drawing/2014/main" id="{58BACB09-72DC-939C-5BD0-E8BCCD197136}"/>
              </a:ext>
            </a:extLst>
          </p:cNvPr>
          <p:cNvSpPr txBox="1"/>
          <p:nvPr userDrawn="1"/>
        </p:nvSpPr>
        <p:spPr>
          <a:xfrm>
            <a:off x="8645990" y="6483225"/>
            <a:ext cx="2573152" cy="107722"/>
          </a:xfrm>
          <a:prstGeom prst="rect">
            <a:avLst/>
          </a:prstGeom>
          <a:noFill/>
        </p:spPr>
        <p:txBody>
          <a:bodyPr wrap="square" lIns="0" tIns="0" rIns="0" bIns="0" rtlCol="0">
            <a:spAutoFit/>
          </a:bodyPr>
          <a:lstStyle/>
          <a:p>
            <a:pPr algn="r">
              <a:defRPr/>
            </a:pPr>
            <a:r>
              <a:rPr kumimoji="0" lang="en-US" sz="700" u="none" strike="noStrike" kern="1200" cap="none" normalizeH="0" baseline="0" noProof="0" dirty="0">
                <a:ln>
                  <a:noFill/>
                </a:ln>
                <a:solidFill>
                  <a:schemeClr val="accent1"/>
                </a:solidFill>
                <a:effectLst/>
                <a:uLnTx/>
                <a:uFillTx/>
                <a:latin typeface="+mn-lt"/>
                <a:ea typeface="Poppins" panose="00000500000000000000" pitchFamily="2" charset="0"/>
                <a:cs typeface="Poppins" pitchFamily="2" charset="77"/>
              </a:rPr>
              <a:t>©</a:t>
            </a:r>
            <a:r>
              <a:rPr lang="en-US" sz="700" dirty="0">
                <a:solidFill>
                  <a:schemeClr val="accent1"/>
                </a:solidFill>
                <a:latin typeface="+mn-lt"/>
                <a:ea typeface="Poppins" panose="00000500000000000000" pitchFamily="2" charset="0"/>
                <a:cs typeface="Poppins" pitchFamily="2" charset="77"/>
              </a:rPr>
              <a:t>TEXAS ONCOLOGY PROPRIETARY AND CONFIDENTIAL</a:t>
            </a:r>
            <a:endParaRPr lang="en-US" sz="600" dirty="0">
              <a:solidFill>
                <a:schemeClr val="accent1"/>
              </a:solidFill>
              <a:latin typeface="+mn-lt"/>
              <a:ea typeface="Poppins" panose="00000500000000000000" pitchFamily="2" charset="0"/>
              <a:cs typeface="Poppins" pitchFamily="2" charset="77"/>
            </a:endParaRPr>
          </a:p>
        </p:txBody>
      </p:sp>
      <p:sp>
        <p:nvSpPr>
          <p:cNvPr id="13" name="Date Placeholder 12">
            <a:extLst>
              <a:ext uri="{FF2B5EF4-FFF2-40B4-BE49-F238E27FC236}">
                <a16:creationId xmlns:a16="http://schemas.microsoft.com/office/drawing/2014/main" id="{A13EBE72-63A1-BF06-7374-732962EF9918}"/>
              </a:ext>
            </a:extLst>
          </p:cNvPr>
          <p:cNvSpPr>
            <a:spLocks noGrp="1"/>
          </p:cNvSpPr>
          <p:nvPr>
            <p:ph type="dt" sz="half" idx="2"/>
          </p:nvPr>
        </p:nvSpPr>
        <p:spPr>
          <a:xfrm>
            <a:off x="7473547" y="6437059"/>
            <a:ext cx="905479" cy="200055"/>
          </a:xfrm>
          <a:prstGeom prst="rect">
            <a:avLst/>
          </a:prstGeom>
        </p:spPr>
        <p:txBody>
          <a:bodyPr vert="horz" lIns="91440" tIns="45720" rIns="91440" bIns="45720" rtlCol="0" anchor="ctr"/>
          <a:lstStyle>
            <a:lvl1pPr algn="l">
              <a:defRPr sz="700">
                <a:solidFill>
                  <a:schemeClr val="accent1"/>
                </a:solidFill>
              </a:defRPr>
            </a:lvl1pPr>
          </a:lstStyle>
          <a:p>
            <a:fld id="{723B3C7B-94E9-47F4-B430-00A9F1A89D87}" type="datetime3">
              <a:rPr lang="en-GB" smtClean="0"/>
              <a:t>15 May, 2026</a:t>
            </a:fld>
            <a:endParaRPr lang="en-GB"/>
          </a:p>
        </p:txBody>
      </p:sp>
    </p:spTree>
    <p:custDataLst>
      <p:tags r:id="rId50"/>
    </p:custDataLst>
    <p:extLst>
      <p:ext uri="{BB962C8B-B14F-4D97-AF65-F5344CB8AC3E}">
        <p14:creationId xmlns:p14="http://schemas.microsoft.com/office/powerpoint/2010/main" val="4179360381"/>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 id="2147484629" r:id="rId13"/>
    <p:sldLayoutId id="2147484630" r:id="rId14"/>
    <p:sldLayoutId id="2147484631" r:id="rId15"/>
    <p:sldLayoutId id="2147484632" r:id="rId16"/>
    <p:sldLayoutId id="2147484633" r:id="rId17"/>
    <p:sldLayoutId id="2147484634" r:id="rId18"/>
    <p:sldLayoutId id="2147484635" r:id="rId19"/>
    <p:sldLayoutId id="2147484636" r:id="rId20"/>
    <p:sldLayoutId id="2147484637" r:id="rId21"/>
    <p:sldLayoutId id="2147484638" r:id="rId22"/>
    <p:sldLayoutId id="2147484639" r:id="rId23"/>
    <p:sldLayoutId id="2147484640" r:id="rId24"/>
    <p:sldLayoutId id="2147484641" r:id="rId25"/>
    <p:sldLayoutId id="2147484642" r:id="rId26"/>
    <p:sldLayoutId id="2147484643" r:id="rId27"/>
    <p:sldLayoutId id="2147484644" r:id="rId28"/>
    <p:sldLayoutId id="2147484645" r:id="rId29"/>
    <p:sldLayoutId id="2147484646" r:id="rId30"/>
    <p:sldLayoutId id="2147484647" r:id="rId31"/>
    <p:sldLayoutId id="2147484648" r:id="rId32"/>
    <p:sldLayoutId id="2147484649" r:id="rId33"/>
    <p:sldLayoutId id="2147484650" r:id="rId34"/>
    <p:sldLayoutId id="2147484651" r:id="rId35"/>
    <p:sldLayoutId id="2147484652" r:id="rId36"/>
    <p:sldLayoutId id="2147484653" r:id="rId37"/>
    <p:sldLayoutId id="2147484654" r:id="rId38"/>
    <p:sldLayoutId id="2147484655" r:id="rId39"/>
    <p:sldLayoutId id="2147484656" r:id="rId40"/>
    <p:sldLayoutId id="2147484657" r:id="rId41"/>
    <p:sldLayoutId id="2147484658" r:id="rId42"/>
    <p:sldLayoutId id="2147484659" r:id="rId43"/>
    <p:sldLayoutId id="2147484660" r:id="rId44"/>
    <p:sldLayoutId id="2147484661" r:id="rId45"/>
    <p:sldLayoutId id="2147484662" r:id="rId46"/>
    <p:sldLayoutId id="2147484663" r:id="rId47"/>
    <p:sldLayoutId id="2147484664" r:id="rId48"/>
  </p:sldLayoutIdLst>
  <p:hf hdr="0" ftr="0"/>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0"/>
        </a:spcAft>
        <a:buClr>
          <a:schemeClr val="accent2"/>
        </a:buClr>
        <a:buFont typeface="Poppins" panose="00000500000000000000" pitchFamily="2" charset="0"/>
        <a:buChar char="o"/>
        <a:defRPr lang="en-US" sz="1400" kern="1200" dirty="0">
          <a:solidFill>
            <a:schemeClr val="tx1"/>
          </a:solidFill>
          <a:latin typeface="+mn-lt"/>
          <a:ea typeface="+mn-ea"/>
          <a:cs typeface="Poppins" panose="00000500000000000000" pitchFamily="2" charset="0"/>
        </a:defRPr>
      </a:lvl1pPr>
      <a:lvl2pPr marL="360000" indent="-180000" algn="l" defTabSz="914400" rtl="0" eaLnBrk="1" latinLnBrk="0" hangingPunct="1">
        <a:lnSpc>
          <a:spcPct val="200000"/>
        </a:lnSpc>
        <a:spcBef>
          <a:spcPts val="0"/>
        </a:spcBef>
        <a:spcAft>
          <a:spcPts val="0"/>
        </a:spcAft>
        <a:buClr>
          <a:schemeClr val="accent2"/>
        </a:buClr>
        <a:buFont typeface="Poppins" panose="00000500000000000000" pitchFamily="2" charset="0"/>
        <a:buChar char="o"/>
        <a:defRPr lang="en-US" sz="1050" kern="1200" dirty="0">
          <a:solidFill>
            <a:schemeClr val="tx1"/>
          </a:solidFill>
          <a:latin typeface="+mn-lt"/>
          <a:ea typeface="+mn-ea"/>
          <a:cs typeface="Poppins" panose="00000500000000000000" pitchFamily="2" charset="0"/>
        </a:defRPr>
      </a:lvl2pPr>
      <a:lvl3pPr marL="540000" indent="-180000" algn="l" defTabSz="914400" rtl="0" eaLnBrk="1" latinLnBrk="0" hangingPunct="1">
        <a:lnSpc>
          <a:spcPct val="200000"/>
        </a:lnSpc>
        <a:spcBef>
          <a:spcPts val="0"/>
        </a:spcBef>
        <a:spcAft>
          <a:spcPts val="0"/>
        </a:spcAft>
        <a:buClr>
          <a:schemeClr val="accent2"/>
        </a:buClr>
        <a:buFont typeface="Poppins" panose="00000500000000000000" pitchFamily="2" charset="0"/>
        <a:buChar char="o"/>
        <a:defRPr lang="en-US" sz="1050" kern="1200" dirty="0">
          <a:solidFill>
            <a:schemeClr val="tx1"/>
          </a:solidFill>
          <a:latin typeface="+mn-lt"/>
          <a:ea typeface="+mn-ea"/>
          <a:cs typeface="Poppins" panose="00000500000000000000" pitchFamily="2" charset="0"/>
        </a:defRPr>
      </a:lvl3pPr>
      <a:lvl4pPr marL="720000" indent="-180000" algn="l" defTabSz="914400" rtl="0" eaLnBrk="1" latinLnBrk="0" hangingPunct="1">
        <a:lnSpc>
          <a:spcPct val="200000"/>
        </a:lnSpc>
        <a:spcBef>
          <a:spcPts val="0"/>
        </a:spcBef>
        <a:spcAft>
          <a:spcPts val="0"/>
        </a:spcAft>
        <a:buClr>
          <a:schemeClr val="accent2"/>
        </a:buClr>
        <a:buFont typeface="Poppins" panose="00000500000000000000" pitchFamily="2" charset="0"/>
        <a:buChar char="o"/>
        <a:defRPr lang="en-US" sz="1050" kern="1200" dirty="0">
          <a:solidFill>
            <a:schemeClr val="tx1"/>
          </a:solidFill>
          <a:latin typeface="+mn-lt"/>
          <a:ea typeface="+mn-ea"/>
          <a:cs typeface="Poppins" panose="00000500000000000000" pitchFamily="2" charset="0"/>
        </a:defRPr>
      </a:lvl4pPr>
      <a:lvl5pPr marL="900000" indent="-180000" algn="l" defTabSz="914400" rtl="0" eaLnBrk="1" latinLnBrk="0" hangingPunct="1">
        <a:lnSpc>
          <a:spcPct val="200000"/>
        </a:lnSpc>
        <a:spcBef>
          <a:spcPts val="0"/>
        </a:spcBef>
        <a:spcAft>
          <a:spcPts val="0"/>
        </a:spcAft>
        <a:buClr>
          <a:schemeClr val="accent2"/>
        </a:buClr>
        <a:buFont typeface="Poppins" panose="00000500000000000000" pitchFamily="2" charset="0"/>
        <a:buChar char="o"/>
        <a:defRPr lang="en-GB" sz="1050" kern="1200" dirty="0">
          <a:solidFill>
            <a:schemeClr val="tx1"/>
          </a:solidFill>
          <a:latin typeface="+mn-lt"/>
          <a:ea typeface="+mn-ea"/>
          <a:cs typeface="Poppins" panose="00000500000000000000" pitchFamily="2" charset="0"/>
        </a:defRPr>
      </a:lvl5pPr>
      <a:lvl6pPr marL="2514600" indent="-228600" algn="l" defTabSz="914400" rtl="0" eaLnBrk="1" latinLnBrk="0" hangingPunct="1">
        <a:lnSpc>
          <a:spcPct val="90000"/>
        </a:lnSpc>
        <a:spcBef>
          <a:spcPts val="500"/>
        </a:spcBef>
        <a:buFont typeface="Poppins" panose="00000500000000000000" pitchFamily="2"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oppins" panose="00000500000000000000" pitchFamily="2"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oppins" panose="00000500000000000000" pitchFamily="2"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oppins" panose="00000500000000000000" pitchFamily="2"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680">
          <p15:clr>
            <a:srgbClr val="FBAE40"/>
          </p15:clr>
        </p15:guide>
        <p15:guide id="3" pos="362">
          <p15:clr>
            <a:srgbClr val="FBAE40"/>
          </p15:clr>
        </p15:guide>
        <p15:guide id="4" pos="7317">
          <p15:clr>
            <a:srgbClr val="FBAE40"/>
          </p15:clr>
        </p15:guide>
        <p15:guide id="5" orient="horz">
          <p15:clr>
            <a:srgbClr val="FBAE40"/>
          </p15:clr>
        </p15:guide>
        <p15:guide id="6" orient="horz" pos="4320">
          <p15:clr>
            <a:srgbClr val="FBAE40"/>
          </p15:clr>
        </p15:guide>
        <p15:guide id="7" orient="horz" pos="1043">
          <p15:clr>
            <a:srgbClr val="FBAE40"/>
          </p15:clr>
        </p15:guide>
        <p15:guide id="8" orient="horz" pos="3843">
          <p15:clr>
            <a:srgbClr val="FBAE40"/>
          </p15:clr>
        </p15:guide>
        <p15:guide id="9" orient="horz" pos="118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F7BB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092491"/>
      </p:ext>
    </p:extLst>
  </p:cSld>
  <p:clrMap bg1="lt1" tx1="dk1" bg2="lt2" tx2="dk2" accent1="accent1" accent2="accent2" accent3="accent3" accent4="accent4" accent5="accent5" accent6="accent6" hlink="hlink" folHlink="folHlink"/>
  <p:sldLayoutIdLst>
    <p:sldLayoutId id="2147484666" r:id="rId1"/>
    <p:sldLayoutId id="2147484667" r:id="rId2"/>
    <p:sldLayoutId id="2147484668" r:id="rId3"/>
    <p:sldLayoutId id="2147484669" r:id="rId4"/>
    <p:sldLayoutId id="2147484670" r:id="rId5"/>
    <p:sldLayoutId id="2147484671" r:id="rId6"/>
    <p:sldLayoutId id="2147484672" r:id="rId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F7BB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401877"/>
      </p:ext>
    </p:extLst>
  </p:cSld>
  <p:clrMap bg1="lt1" tx1="dk1" bg2="lt2" tx2="dk2" accent1="accent1" accent2="accent2" accent3="accent3" accent4="accent4" accent5="accent5" accent6="accent6" hlink="hlink" folHlink="folHlink"/>
  <p:sldLayoutIdLst>
    <p:sldLayoutId id="2147484674" r:id="rId1"/>
    <p:sldLayoutId id="2147484675" r:id="rId2"/>
    <p:sldLayoutId id="2147484676" r:id="rId3"/>
    <p:sldLayoutId id="2147484677" r:id="rId4"/>
    <p:sldLayoutId id="2147484678" r:id="rId5"/>
    <p:sldLayoutId id="2147484679" r:id="rId6"/>
    <p:sldLayoutId id="2147484680" r:id="rId7"/>
    <p:sldLayoutId id="2147484681" r:id="rId8"/>
    <p:sldLayoutId id="2147484682"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F7BB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39948"/>
      </p:ext>
    </p:extLst>
  </p:cSld>
  <p:clrMap bg1="lt1" tx1="dk1" bg2="lt2" tx2="dk2" accent1="accent1" accent2="accent2" accent3="accent3" accent4="accent4" accent5="accent5" accent6="accent6" hlink="hlink" folHlink="folHlink"/>
  <p:sldLayoutIdLst>
    <p:sldLayoutId id="2147484684" r:id="rId1"/>
    <p:sldLayoutId id="2147484685" r:id="rId2"/>
    <p:sldLayoutId id="2147484686" r:id="rId3"/>
    <p:sldLayoutId id="2147484687" r:id="rId4"/>
    <p:sldLayoutId id="2147484688" r:id="rId5"/>
    <p:sldLayoutId id="2147484689" r:id="rId6"/>
    <p:sldLayoutId id="2147484690" r:id="rId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F7BB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121805"/>
      </p:ext>
    </p:extLst>
  </p:cSld>
  <p:clrMap bg1="lt1" tx1="dk1" bg2="lt2" tx2="dk2" accent1="accent1" accent2="accent2" accent3="accent3" accent4="accent4" accent5="accent5" accent6="accent6" hlink="hlink" folHlink="folHlink"/>
  <p:sldLayoutIdLst>
    <p:sldLayoutId id="2147484692" r:id="rId1"/>
    <p:sldLayoutId id="2147484693" r:id="rId2"/>
    <p:sldLayoutId id="2147484694" r:id="rId3"/>
    <p:sldLayoutId id="2147484695" r:id="rId4"/>
    <p:sldLayoutId id="2147484696" r:id="rId5"/>
    <p:sldLayoutId id="2147484697" r:id="rId6"/>
    <p:sldLayoutId id="2147484698" r:id="rId7"/>
    <p:sldLayoutId id="2147484699" r:id="rId8"/>
    <p:sldLayoutId id="2147484700"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183680-CCA6-F468-F2B7-FC63AE67EC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173AEA-17CB-8525-3C29-9630B16BE3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1DD971-CB20-6E76-4374-E98080D124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39B1B-8BC5-42AC-864C-02F02987532D}" type="datetimeFigureOut">
              <a:rPr lang="en-US" smtClean="0"/>
              <a:t>5/15/26</a:t>
            </a:fld>
            <a:endParaRPr lang="en-US"/>
          </a:p>
        </p:txBody>
      </p:sp>
      <p:sp>
        <p:nvSpPr>
          <p:cNvPr id="5" name="Footer Placeholder 4">
            <a:extLst>
              <a:ext uri="{FF2B5EF4-FFF2-40B4-BE49-F238E27FC236}">
                <a16:creationId xmlns:a16="http://schemas.microsoft.com/office/drawing/2014/main" id="{FD4E5438-CF2E-C450-F5A0-DBDFE815B0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172885-260D-52AA-7B14-5831BAA2FD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D5D68B-EDB9-485C-90B9-26EC669CB3A1}" type="slidenum">
              <a:rPr lang="en-US" smtClean="0"/>
              <a:t>‹#›</a:t>
            </a:fld>
            <a:endParaRPr lang="en-US"/>
          </a:p>
        </p:txBody>
      </p:sp>
    </p:spTree>
    <p:extLst>
      <p:ext uri="{BB962C8B-B14F-4D97-AF65-F5344CB8AC3E}">
        <p14:creationId xmlns:p14="http://schemas.microsoft.com/office/powerpoint/2010/main" val="4060963041"/>
      </p:ext>
    </p:extLst>
  </p:cSld>
  <p:clrMap bg1="lt1" tx1="dk1" bg2="lt2" tx2="dk2" accent1="accent1" accent2="accent2" accent3="accent3" accent4="accent4" accent5="accent5" accent6="accent6" hlink="hlink" folHlink="folHlink"/>
  <p:sldLayoutIdLst>
    <p:sldLayoutId id="2147484702" r:id="rId1"/>
    <p:sldLayoutId id="2147484703" r:id="rId2"/>
    <p:sldLayoutId id="2147484704" r:id="rId3"/>
    <p:sldLayoutId id="2147484705" r:id="rId4"/>
    <p:sldLayoutId id="2147484706" r:id="rId5"/>
    <p:sldLayoutId id="2147484707" r:id="rId6"/>
    <p:sldLayoutId id="2147484708" r:id="rId7"/>
    <p:sldLayoutId id="2147484709" r:id="rId8"/>
    <p:sldLayoutId id="2147484710" r:id="rId9"/>
    <p:sldLayoutId id="2147484711" r:id="rId10"/>
    <p:sldLayoutId id="2147484712" r:id="rId11"/>
    <p:sldLayoutId id="21474847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8.xml"/></Relationships>
</file>

<file path=ppt/slides/_rels/slide10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6.xml"/><Relationship Id="rId1" Type="http://schemas.openxmlformats.org/officeDocument/2006/relationships/slideLayout" Target="../slideLayouts/slideLayout14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7.xml"/></Relationships>
</file>

<file path=ppt/slides/_rels/slide10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8.xml"/><Relationship Id="rId1" Type="http://schemas.openxmlformats.org/officeDocument/2006/relationships/slideLayout" Target="../slideLayouts/slideLayout59.xml"/></Relationships>
</file>

<file path=ppt/slides/_rels/slide10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9.xml"/><Relationship Id="rId1" Type="http://schemas.openxmlformats.org/officeDocument/2006/relationships/slideLayout" Target="../slideLayouts/slideLayout81.xml"/></Relationships>
</file>

<file path=ppt/slides/_rels/slide10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0.xml"/><Relationship Id="rId1" Type="http://schemas.openxmlformats.org/officeDocument/2006/relationships/slideLayout" Target="../slideLayouts/slideLayout81.xml"/></Relationships>
</file>

<file path=ppt/slides/_rels/slide10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1.xml"/><Relationship Id="rId1" Type="http://schemas.openxmlformats.org/officeDocument/2006/relationships/slideLayout" Target="../slideLayouts/slideLayout81.xml"/></Relationships>
</file>

<file path=ppt/slides/_rels/slide10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2.xml"/><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3.xml"/><Relationship Id="rId1" Type="http://schemas.openxmlformats.org/officeDocument/2006/relationships/slideLayout" Target="../slideLayouts/slideLayout75.xml"/></Relationships>
</file>

<file path=ppt/slides/_rels/slide11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4.xml"/><Relationship Id="rId1" Type="http://schemas.openxmlformats.org/officeDocument/2006/relationships/slideLayout" Target="../slideLayouts/slideLayout8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5.xml"/><Relationship Id="rId1" Type="http://schemas.openxmlformats.org/officeDocument/2006/relationships/tags" Target="../tags/tag23.xml"/><Relationship Id="rId4" Type="http://schemas.openxmlformats.org/officeDocument/2006/relationships/image" Target="../media/image100.jpe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5.xml"/><Relationship Id="rId1" Type="http://schemas.openxmlformats.org/officeDocument/2006/relationships/tags" Target="../tags/tag24.xml"/><Relationship Id="rId4" Type="http://schemas.openxmlformats.org/officeDocument/2006/relationships/image" Target="../media/image101.png"/></Relationships>
</file>

<file path=ppt/slides/_rels/slide11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7.xml"/><Relationship Id="rId1" Type="http://schemas.openxmlformats.org/officeDocument/2006/relationships/slideLayout" Target="../slideLayouts/slideLayout10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15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15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0.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50.xml"/><Relationship Id="rId5" Type="http://schemas.microsoft.com/office/2007/relationships/hdphoto" Target="../media/hdphoto4.wdp"/><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9.xml"/><Relationship Id="rId1" Type="http://schemas.openxmlformats.org/officeDocument/2006/relationships/slideLayout" Target="../slideLayouts/slideLayout16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2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50.xml"/></Relationships>
</file>

<file path=ppt/slides/_rels/slide2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5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5.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40.xml"/><Relationship Id="rId5" Type="http://schemas.openxmlformats.org/officeDocument/2006/relationships/image" Target="../media/image51.png"/><Relationship Id="rId4" Type="http://schemas.microsoft.com/office/2007/relationships/hdphoto" Target="../media/hdphoto5.wdp"/></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40.xml"/><Relationship Id="rId4" Type="http://schemas.microsoft.com/office/2007/relationships/hdphoto" Target="../media/hdphoto6.wdp"/></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40.xml"/><Relationship Id="rId4" Type="http://schemas.microsoft.com/office/2007/relationships/hdphoto" Target="../media/hdphoto7.wdp"/></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40.xml"/><Relationship Id="rId5" Type="http://schemas.openxmlformats.org/officeDocument/2006/relationships/image" Target="../media/image56.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40.xml"/><Relationship Id="rId6" Type="http://schemas.microsoft.com/office/2007/relationships/hdphoto" Target="../media/hdphoto9.wdp"/><Relationship Id="rId5" Type="http://schemas.openxmlformats.org/officeDocument/2006/relationships/image" Target="../media/image58.png"/><Relationship Id="rId4" Type="http://schemas.microsoft.com/office/2007/relationships/hdphoto" Target="../media/hdphoto8.wdp"/></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14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6.xml"/></Relationships>
</file>

<file path=ppt/slides/_rels/slide52.xml.rels><?xml version="1.0" encoding="UTF-8" standalone="yes"?>
<Relationships xmlns="http://schemas.openxmlformats.org/package/2006/relationships"><Relationship Id="rId3" Type="http://schemas.openxmlformats.org/officeDocument/2006/relationships/hyperlink" Target="https://www.google.com/search?q=lidERA+trial&amp;oq=%E2%80%A2%09Implications+of+emerging+negative+findings+from+the+Phase+III+persevErA+study+of+first-line+giredestrant+in+combination+with+palbociclib+for+patients+with+HR-positive%2C+HER2-negative+mBC&amp;gs_lcrp=EgRlZGdlKgYIABBFGDkyBggAEEUYOTIICAEQ6QcY_FUyBwgCEOsHGEDSAQc3NjZqMGo0qAIAsAIB&amp;sourceid=chrome&amp;ie=UTF-8&amp;mstk=AUtExfBfa3Pefbaz8o-8bHFHMVX8oj7xexnDczRAP0CMFYJ6W16kj2TTbPw2UxK2qzlImekkngtXx5arREyPZt2tnzxXJ5M5WEsegaY_xyFkQa_qYUffOFuvd7vwWCSz89nhvgXIgSQ6oM-4gmjSoDrRa35DiivSzo8PaJ1f-f7VvGLFDum3vnLfP5u6RG706Ktvh1qCwiFHt_e5HF6PPocMVhq5v6rdz7y5fE3s64FiycyTJynp1h8YKjhu9nACPPY5p9EPfeIGHxq6ERXFBNm0kRG-&amp;csui=3&amp;ved=2ahUKEwjnt9aOxaCUAxW4kyYFHTtcGg4QgK4QegQIAxAF" TargetMode="External"/><Relationship Id="rId2" Type="http://schemas.openxmlformats.org/officeDocument/2006/relationships/notesSlide" Target="../notesSlides/notesSlide22.xml"/><Relationship Id="rId1" Type="http://schemas.openxmlformats.org/officeDocument/2006/relationships/slideLayout" Target="../slideLayouts/slideLayout14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1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7.xml"/><Relationship Id="rId1" Type="http://schemas.openxmlformats.org/officeDocument/2006/relationships/tags" Target="../tags/tag1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2.xml"/><Relationship Id="rId1" Type="http://schemas.openxmlformats.org/officeDocument/2006/relationships/tags" Target="../tags/tag19.xml"/><Relationship Id="rId4" Type="http://schemas.openxmlformats.org/officeDocument/2006/relationships/image" Target="../media/image60.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1.xml"/><Relationship Id="rId1" Type="http://schemas.openxmlformats.org/officeDocument/2006/relationships/tags" Target="../tags/tag20.xml"/><Relationship Id="rId4" Type="http://schemas.openxmlformats.org/officeDocument/2006/relationships/image" Target="../media/image61.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1.xml"/></Relationships>
</file>

<file path=ppt/slides/_rels/slide6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3.png"/><Relationship Id="rId1" Type="http://schemas.openxmlformats.org/officeDocument/2006/relationships/slideLayout" Target="../slideLayouts/slideLayout81.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75.xml"/><Relationship Id="rId1" Type="http://schemas.openxmlformats.org/officeDocument/2006/relationships/tags" Target="../tags/tag21.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75.xml"/><Relationship Id="rId1" Type="http://schemas.openxmlformats.org/officeDocument/2006/relationships/tags" Target="../tags/tag22.xml"/><Relationship Id="rId4" Type="http://schemas.microsoft.com/office/2007/relationships/hdphoto" Target="../media/hdphoto11.wdp"/></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68.xml"/></Relationships>
</file>

<file path=ppt/slides/_rels/slide6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8.png"/><Relationship Id="rId1" Type="http://schemas.openxmlformats.org/officeDocument/2006/relationships/slideLayout" Target="../slideLayouts/slideLayout1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9.png"/><Relationship Id="rId1" Type="http://schemas.openxmlformats.org/officeDocument/2006/relationships/slideLayout" Target="../slideLayouts/slideLayout168.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8.xm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microsoft.com/office/2007/relationships/hdphoto" Target="../media/hdphoto14.wdp"/></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microsoft.com/office/2007/relationships/hdphoto" Target="../media/hdphoto15.wdp"/></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microsoft.com/office/2007/relationships/hdphoto" Target="../media/hdphoto17.wdp"/><Relationship Id="rId5" Type="http://schemas.openxmlformats.org/officeDocument/2006/relationships/image" Target="../media/image74.png"/><Relationship Id="rId4" Type="http://schemas.microsoft.com/office/2007/relationships/hdphoto" Target="../media/hdphoto16.wdp"/></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33.png"/><Relationship Id="rId4" Type="http://schemas.openxmlformats.org/officeDocument/2006/relationships/image" Target="../media/image3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6.xml"/></Relationships>
</file>

<file path=ppt/slides/_rels/slide96.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5.png"/><Relationship Id="rId18" Type="http://schemas.openxmlformats.org/officeDocument/2006/relationships/image" Target="../media/image90.sv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svg"/><Relationship Id="rId17" Type="http://schemas.openxmlformats.org/officeDocument/2006/relationships/image" Target="../media/image89.png"/><Relationship Id="rId2" Type="http://schemas.openxmlformats.org/officeDocument/2006/relationships/notesSlide" Target="../notesSlides/notesSlide41.xml"/><Relationship Id="rId16" Type="http://schemas.openxmlformats.org/officeDocument/2006/relationships/image" Target="../media/image88.svg"/><Relationship Id="rId1" Type="http://schemas.openxmlformats.org/officeDocument/2006/relationships/slideLayout" Target="../slideLayouts/slideLayout136.xml"/><Relationship Id="rId6" Type="http://schemas.openxmlformats.org/officeDocument/2006/relationships/image" Target="../media/image78.sv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 Id="rId14" Type="http://schemas.openxmlformats.org/officeDocument/2006/relationships/image" Target="../media/image86.svg"/></Relationships>
</file>

<file path=ppt/slides/_rels/slide97.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5.png"/><Relationship Id="rId18" Type="http://schemas.openxmlformats.org/officeDocument/2006/relationships/image" Target="../media/image90.sv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svg"/><Relationship Id="rId17" Type="http://schemas.openxmlformats.org/officeDocument/2006/relationships/image" Target="../media/image89.png"/><Relationship Id="rId2" Type="http://schemas.openxmlformats.org/officeDocument/2006/relationships/notesSlide" Target="../notesSlides/notesSlide42.xml"/><Relationship Id="rId16" Type="http://schemas.openxmlformats.org/officeDocument/2006/relationships/image" Target="../media/image88.svg"/><Relationship Id="rId1" Type="http://schemas.openxmlformats.org/officeDocument/2006/relationships/slideLayout" Target="../slideLayouts/slideLayout136.xml"/><Relationship Id="rId6" Type="http://schemas.openxmlformats.org/officeDocument/2006/relationships/image" Target="../media/image78.sv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 Id="rId14" Type="http://schemas.openxmlformats.org/officeDocument/2006/relationships/image" Target="../media/image86.svg"/></Relationships>
</file>

<file path=ppt/slides/_rels/slide9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3.xml"/><Relationship Id="rId1" Type="http://schemas.openxmlformats.org/officeDocument/2006/relationships/slideLayout" Target="../slideLayouts/slideLayout148.xml"/></Relationships>
</file>

<file path=ppt/slides/_rels/slide9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4.xml"/><Relationship Id="rId1" Type="http://schemas.openxmlformats.org/officeDocument/2006/relationships/slideLayout" Target="../slideLayouts/slideLayout1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60081-8779-043C-99E3-9D6466BB7610}"/>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480DCB98-C4C0-F559-CF24-D79C28971A04}"/>
              </a:ext>
            </a:extLst>
          </p:cNvPr>
          <p:cNvSpPr>
            <a:spLocks noGrp="1" noChangeArrowheads="1"/>
          </p:cNvSpPr>
          <p:nvPr>
            <p:ph type="title"/>
          </p:nvPr>
        </p:nvSpPr>
        <p:spPr>
          <a:xfrm>
            <a:off x="0" y="1669936"/>
            <a:ext cx="12192000" cy="822960"/>
          </a:xfrm>
        </p:spPr>
        <p:txBody>
          <a:bodyPr wrap="square" anchor="ctr">
            <a:noAutofit/>
          </a:bodyPr>
          <a:lstStyle/>
          <a:p>
            <a:pPr>
              <a:lnSpc>
                <a:spcPts val="3900"/>
              </a:lnSpc>
              <a:spcBef>
                <a:spcPts val="2400"/>
              </a:spcBef>
            </a:pPr>
            <a:r>
              <a:rPr lang="en-US" sz="3600" dirty="0"/>
              <a:t>Oral Selective Estrogen Receptor Degraders in Breast Cancer</a:t>
            </a:r>
          </a:p>
        </p:txBody>
      </p:sp>
      <p:sp>
        <p:nvSpPr>
          <p:cNvPr id="12" name="Text Box 3">
            <a:extLst>
              <a:ext uri="{FF2B5EF4-FFF2-40B4-BE49-F238E27FC236}">
                <a16:creationId xmlns:a16="http://schemas.microsoft.com/office/drawing/2014/main" id="{319BFA33-30DA-08C8-8165-4809BB31EB88}"/>
              </a:ext>
            </a:extLst>
          </p:cNvPr>
          <p:cNvSpPr txBox="1">
            <a:spLocks noChangeArrowheads="1"/>
          </p:cNvSpPr>
          <p:nvPr/>
        </p:nvSpPr>
        <p:spPr bwMode="auto">
          <a:xfrm>
            <a:off x="2252573" y="5445224"/>
            <a:ext cx="7686854"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Heather McArthur, MD, MPH, FASCO</a:t>
            </a:r>
          </a:p>
        </p:txBody>
      </p:sp>
      <p:sp>
        <p:nvSpPr>
          <p:cNvPr id="7" name="Text Box 6">
            <a:extLst>
              <a:ext uri="{FF2B5EF4-FFF2-40B4-BE49-F238E27FC236}">
                <a16:creationId xmlns:a16="http://schemas.microsoft.com/office/drawing/2014/main" id="{41E1D3F7-718A-EDB3-17D6-D6281AED4E82}"/>
              </a:ext>
            </a:extLst>
          </p:cNvPr>
          <p:cNvSpPr txBox="1">
            <a:spLocks noChangeArrowheads="1"/>
          </p:cNvSpPr>
          <p:nvPr/>
        </p:nvSpPr>
        <p:spPr bwMode="auto">
          <a:xfrm>
            <a:off x="0" y="4100624"/>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Blanca Ledezma, MSN, NP, AOCNP</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Marissa Marti-Smith, DNP, APRN, AGNP-C, AOCNP</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Ruth M O’Regan, MD</a:t>
            </a:r>
          </a:p>
        </p:txBody>
      </p:sp>
      <p:sp>
        <p:nvSpPr>
          <p:cNvPr id="8" name="Text Box 7">
            <a:extLst>
              <a:ext uri="{FF2B5EF4-FFF2-40B4-BE49-F238E27FC236}">
                <a16:creationId xmlns:a16="http://schemas.microsoft.com/office/drawing/2014/main" id="{A6D3D55C-F30F-659E-6AB5-0F3FA4CA6F97}"/>
              </a:ext>
            </a:extLst>
          </p:cNvPr>
          <p:cNvSpPr txBox="1">
            <a:spLocks noChangeArrowheads="1"/>
          </p:cNvSpPr>
          <p:nvPr/>
        </p:nvSpPr>
        <p:spPr bwMode="auto">
          <a:xfrm>
            <a:off x="4647392" y="350100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1CEF7182-F256-80A4-0232-3995FB95A32B}"/>
              </a:ext>
            </a:extLst>
          </p:cNvPr>
          <p:cNvSpPr txBox="1"/>
          <p:nvPr/>
        </p:nvSpPr>
        <p:spPr>
          <a:xfrm>
            <a:off x="-4572" y="1196752"/>
            <a:ext cx="12196571" cy="484748"/>
          </a:xfrm>
          <a:prstGeom prst="rect">
            <a:avLst/>
          </a:prstGeom>
          <a:noFill/>
        </p:spPr>
        <p:txBody>
          <a:bodyPr wrap="square">
            <a:spAutoFit/>
          </a:bodyPr>
          <a:lstStyle/>
          <a:p>
            <a:pPr lvl="0" algn="ctr">
              <a:lnSpc>
                <a:spcPts val="3200"/>
              </a:lnSpc>
              <a:defRPr/>
            </a:pPr>
            <a:r>
              <a:rPr lang="en-US" sz="2500" b="0" i="1" dirty="0">
                <a:solidFill>
                  <a:srgbClr val="015593"/>
                </a:solidFill>
                <a:latin typeface="Calibri" panose="020F0502020204030204" pitchFamily="34" charset="0"/>
                <a:cs typeface="Calibri" panose="020F0502020204030204" pitchFamily="34" charset="0"/>
              </a:rPr>
              <a:t>A Complimentary NCPD Symposium Series Held During the 51</a:t>
            </a:r>
            <a:r>
              <a:rPr lang="en-US" sz="2500" b="0" i="1" baseline="30000" dirty="0">
                <a:solidFill>
                  <a:srgbClr val="015593"/>
                </a:solidFill>
                <a:latin typeface="Calibri" panose="020F0502020204030204" pitchFamily="34" charset="0"/>
                <a:cs typeface="Calibri" panose="020F0502020204030204" pitchFamily="34" charset="0"/>
              </a:rPr>
              <a:t>st</a:t>
            </a:r>
            <a:r>
              <a:rPr lang="en-US" sz="2500" b="0" i="1" dirty="0">
                <a:solidFill>
                  <a:srgbClr val="015593"/>
                </a:solidFill>
                <a:latin typeface="Calibri" panose="020F0502020204030204" pitchFamily="34" charset="0"/>
                <a:cs typeface="Calibri" panose="020F0502020204030204" pitchFamily="34" charset="0"/>
              </a:rPr>
              <a:t> Annual ONS Congress</a:t>
            </a:r>
          </a:p>
        </p:txBody>
      </p:sp>
      <p:sp>
        <p:nvSpPr>
          <p:cNvPr id="13" name="TextBox 12">
            <a:extLst>
              <a:ext uri="{FF2B5EF4-FFF2-40B4-BE49-F238E27FC236}">
                <a16:creationId xmlns:a16="http://schemas.microsoft.com/office/drawing/2014/main" id="{05FE0CA6-9D0C-8A98-0C7A-429382BE3767}"/>
              </a:ext>
            </a:extLst>
          </p:cNvPr>
          <p:cNvSpPr txBox="1"/>
          <p:nvPr/>
        </p:nvSpPr>
        <p:spPr>
          <a:xfrm>
            <a:off x="0" y="187775"/>
            <a:ext cx="12192000" cy="1118255"/>
          </a:xfrm>
          <a:prstGeom prst="rect">
            <a:avLst/>
          </a:prstGeom>
          <a:noFill/>
        </p:spPr>
        <p:txBody>
          <a:bodyPr wrap="square" anchor="ctr">
            <a:spAutoFit/>
          </a:bodyPr>
          <a:lstStyle/>
          <a:p>
            <a:pPr algn="ctr">
              <a:lnSpc>
                <a:spcPts val="4040"/>
              </a:lnSpc>
              <a:defRPr/>
            </a:pPr>
            <a:r>
              <a:rPr lang="en-US" sz="3500" dirty="0">
                <a:solidFill>
                  <a:srgbClr val="3333CC"/>
                </a:solidFill>
                <a:latin typeface="Calibri" panose="020F0502020204030204" pitchFamily="34" charset="0"/>
                <a:cs typeface="Calibri" panose="020F0502020204030204" pitchFamily="34" charset="0"/>
              </a:rPr>
              <a:t>Recent Advances in Cancer Care — New Paradigms, </a:t>
            </a:r>
            <a:br>
              <a:rPr lang="en-US" sz="3500" dirty="0">
                <a:solidFill>
                  <a:srgbClr val="3333CC"/>
                </a:solidFill>
                <a:latin typeface="Calibri" panose="020F0502020204030204" pitchFamily="34" charset="0"/>
                <a:cs typeface="Calibri" panose="020F0502020204030204" pitchFamily="34" charset="0"/>
              </a:rPr>
            </a:br>
            <a:r>
              <a:rPr lang="en-US" sz="3500" dirty="0">
                <a:solidFill>
                  <a:srgbClr val="3333CC"/>
                </a:solidFill>
                <a:latin typeface="Calibri" panose="020F0502020204030204" pitchFamily="34" charset="0"/>
                <a:cs typeface="Calibri" panose="020F0502020204030204" pitchFamily="34" charset="0"/>
              </a:rPr>
              <a:t>Novel Agents and What It Means for the Oncology Nurse</a:t>
            </a:r>
            <a:endPar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3" name="Rectangle 4">
            <a:extLst>
              <a:ext uri="{FF2B5EF4-FFF2-40B4-BE49-F238E27FC236}">
                <a16:creationId xmlns:a16="http://schemas.microsoft.com/office/drawing/2014/main" id="{BE8A8477-34E1-EC2C-6731-A5DBBD64BE43}"/>
              </a:ext>
            </a:extLst>
          </p:cNvPr>
          <p:cNvSpPr txBox="1">
            <a:spLocks noChangeArrowheads="1"/>
          </p:cNvSpPr>
          <p:nvPr/>
        </p:nvSpPr>
        <p:spPr bwMode="auto">
          <a:xfrm>
            <a:off x="119336" y="2430867"/>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Saturday, May 16, 2026</a:t>
            </a:r>
          </a:p>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6:00 PM – 7:30 PM</a:t>
            </a:r>
          </a:p>
        </p:txBody>
      </p:sp>
    </p:spTree>
    <p:custDataLst>
      <p:tags r:id="rId1"/>
    </p:custDataLst>
    <p:extLst>
      <p:ext uri="{BB962C8B-B14F-4D97-AF65-F5344CB8AC3E}">
        <p14:creationId xmlns:p14="http://schemas.microsoft.com/office/powerpoint/2010/main" val="13946805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A link to the program slides will be posted in the chat room at the start of the program.</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 Survey questions will be discussed throughout the meeting.</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Submit a challenging case or question for discussion using the Zoom chat room.</a:t>
            </a:r>
          </a:p>
        </p:txBody>
      </p:sp>
      <p:sp>
        <p:nvSpPr>
          <p:cNvPr id="26" name="Rectangle 13"/>
          <p:cNvSpPr>
            <a:spLocks noChangeArrowheads="1"/>
          </p:cNvSpPr>
          <p:nvPr/>
        </p:nvSpPr>
        <p:spPr bwMode="auto">
          <a:xfrm>
            <a:off x="1920479" y="521934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9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NCPD Credit: An NCPD credit link will be provided in the chat room at the conclusion of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pic>
        <p:nvPicPr>
          <p:cNvPr id="30" name="Picture 29" descr="ASCO-GI-16_iPad-icons_v1fr-c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639" y="5159605"/>
            <a:ext cx="1005840" cy="765179"/>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Attending via Zoom</a:t>
            </a:r>
          </a:p>
        </p:txBody>
      </p:sp>
    </p:spTree>
    <p:extLst>
      <p:ext uri="{BB962C8B-B14F-4D97-AF65-F5344CB8AC3E}">
        <p14:creationId xmlns:p14="http://schemas.microsoft.com/office/powerpoint/2010/main" val="31480721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oup 3">
            <a:extLst>
              <a:ext uri="{FF2B5EF4-FFF2-40B4-BE49-F238E27FC236}">
                <a16:creationId xmlns:a16="http://schemas.microsoft.com/office/drawing/2014/main" id="{DAD5801B-35C7-5CE7-56A0-12DE9D6754C4}"/>
              </a:ext>
            </a:extLst>
          </p:cNvPr>
          <p:cNvGraphicFramePr>
            <a:graphicFrameLocks/>
          </p:cNvGraphicFramePr>
          <p:nvPr/>
        </p:nvGraphicFramePr>
        <p:xfrm>
          <a:off x="412751" y="1343763"/>
          <a:ext cx="11277602" cy="5071515"/>
        </p:xfrm>
        <a:graphic>
          <a:graphicData uri="http://schemas.openxmlformats.org/drawingml/2006/table">
            <a:tbl>
              <a:tblPr/>
              <a:tblGrid>
                <a:gridCol w="1482812">
                  <a:extLst>
                    <a:ext uri="{9D8B030D-6E8A-4147-A177-3AD203B41FA5}">
                      <a16:colId xmlns:a16="http://schemas.microsoft.com/office/drawing/2014/main" val="20000"/>
                    </a:ext>
                  </a:extLst>
                </a:gridCol>
                <a:gridCol w="803189">
                  <a:extLst>
                    <a:ext uri="{9D8B030D-6E8A-4147-A177-3AD203B41FA5}">
                      <a16:colId xmlns:a16="http://schemas.microsoft.com/office/drawing/2014/main" val="2850971779"/>
                    </a:ext>
                  </a:extLst>
                </a:gridCol>
                <a:gridCol w="2026508">
                  <a:extLst>
                    <a:ext uri="{9D8B030D-6E8A-4147-A177-3AD203B41FA5}">
                      <a16:colId xmlns:a16="http://schemas.microsoft.com/office/drawing/2014/main" val="20001"/>
                    </a:ext>
                  </a:extLst>
                </a:gridCol>
                <a:gridCol w="3296950">
                  <a:extLst>
                    <a:ext uri="{9D8B030D-6E8A-4147-A177-3AD203B41FA5}">
                      <a16:colId xmlns:a16="http://schemas.microsoft.com/office/drawing/2014/main" val="1495208890"/>
                    </a:ext>
                  </a:extLst>
                </a:gridCol>
                <a:gridCol w="1913642">
                  <a:extLst>
                    <a:ext uri="{9D8B030D-6E8A-4147-A177-3AD203B41FA5}">
                      <a16:colId xmlns:a16="http://schemas.microsoft.com/office/drawing/2014/main" val="180085271"/>
                    </a:ext>
                  </a:extLst>
                </a:gridCol>
                <a:gridCol w="1754501">
                  <a:extLst>
                    <a:ext uri="{9D8B030D-6E8A-4147-A177-3AD203B41FA5}">
                      <a16:colId xmlns:a16="http://schemas.microsoft.com/office/drawing/2014/main" val="895513367"/>
                    </a:ext>
                  </a:extLst>
                </a:gridCol>
              </a:tblGrid>
              <a:tr h="646619">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defRPr/>
                      </a:pPr>
                      <a:r>
                        <a:rPr kumimoji="0" lang="en-US" sz="1600" b="1" i="0" u="none" strike="noStrike" cap="none" normalizeH="0" baseline="0">
                          <a:ln>
                            <a:noFill/>
                          </a:ln>
                          <a:solidFill>
                            <a:schemeClr val="tx1"/>
                          </a:solidFill>
                          <a:effectLst/>
                          <a:latin typeface="+mn-lt"/>
                        </a:rPr>
                        <a:t>Trial Name </a:t>
                      </a:r>
                      <a:endParaRPr kumimoji="0" lang="en-US" sz="1600" b="1"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cap="none" normalizeH="0" baseline="0">
                          <a:ln>
                            <a:noFill/>
                          </a:ln>
                          <a:solidFill>
                            <a:schemeClr val="tx1"/>
                          </a:solidFill>
                          <a:effectLst/>
                          <a:latin typeface="+mn-lt"/>
                        </a:rPr>
                        <a:t>N</a:t>
                      </a:r>
                      <a:endParaRPr kumimoji="0" lang="en-US" sz="1600" b="1"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tx1"/>
                          </a:solidFill>
                          <a:effectLst/>
                          <a:latin typeface="+mn-lt"/>
                        </a:rPr>
                        <a:t>Arms</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cap="none" normalizeH="0" baseline="0">
                          <a:ln>
                            <a:noFill/>
                          </a:ln>
                          <a:solidFill>
                            <a:schemeClr val="tx1"/>
                          </a:solidFill>
                          <a:effectLst/>
                          <a:latin typeface="+mn-lt"/>
                        </a:rPr>
                        <a:t>Patient Population</a:t>
                      </a:r>
                      <a:endParaRPr kumimoji="0" lang="en-US" sz="1600" b="1"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tx1"/>
                          </a:solidFill>
                          <a:effectLst/>
                          <a:latin typeface="+mn-lt"/>
                        </a:rPr>
                        <a:t>Adjuvant CDK4/6i allowed</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kern="1200" cap="none" normalizeH="0" baseline="0">
                          <a:ln>
                            <a:noFill/>
                          </a:ln>
                          <a:solidFill>
                            <a:schemeClr val="tx1"/>
                          </a:solidFill>
                          <a:effectLst/>
                          <a:latin typeface="+mn-lt"/>
                          <a:ea typeface="+mn-ea"/>
                          <a:cs typeface="+mn-cs"/>
                        </a:rPr>
                        <a:t>Trial Identifier</a:t>
                      </a:r>
                      <a:endParaRPr kumimoji="0" lang="en-US" sz="1600" b="1" i="0" u="none" strike="noStrike" kern="1200" cap="none" normalizeH="0" baseline="0" dirty="0">
                        <a:ln>
                          <a:noFill/>
                        </a:ln>
                        <a:solidFill>
                          <a:schemeClr val="tx1"/>
                        </a:solidFill>
                        <a:effectLst/>
                        <a:latin typeface="+mn-lt"/>
                        <a:ea typeface="+mn-ea"/>
                        <a:cs typeface="+mn-cs"/>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1"/>
                  </a:ext>
                </a:extLst>
              </a:tr>
              <a:tr h="585232">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lang="en-US" sz="1600" b="0" dirty="0">
                          <a:solidFill>
                            <a:schemeClr val="tx1"/>
                          </a:solidFill>
                          <a:latin typeface="+mn-lt"/>
                        </a:rPr>
                        <a:t>CAMBRIA-2</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5500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Camizestrant vs ET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High-risk ER+/HER2-, </a:t>
                      </a: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rgbClr val="FF0000"/>
                          </a:solidFill>
                          <a:effectLst/>
                          <a:latin typeface="+mn-lt"/>
                        </a:rPr>
                        <a:t>first adjuvant therapy</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Yes</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kern="1200" cap="none" normalizeH="0" baseline="0" dirty="0" err="1">
                          <a:ln>
                            <a:noFill/>
                          </a:ln>
                          <a:solidFill>
                            <a:schemeClr val="tx1"/>
                          </a:solidFill>
                          <a:effectLst/>
                          <a:latin typeface="+mn-lt"/>
                          <a:ea typeface="+mn-ea"/>
                          <a:cs typeface="+mn-cs"/>
                        </a:rPr>
                        <a:t>NCT05952557</a:t>
                      </a:r>
                      <a:endParaRPr kumimoji="0" lang="en-US" sz="1600" b="0" i="0" u="none" strike="noStrike" kern="1200" cap="none" normalizeH="0" baseline="0" dirty="0">
                        <a:ln>
                          <a:noFill/>
                        </a:ln>
                        <a:solidFill>
                          <a:schemeClr val="tx1"/>
                        </a:solidFill>
                        <a:effectLst/>
                        <a:latin typeface="+mn-lt"/>
                        <a:ea typeface="+mn-ea"/>
                        <a:cs typeface="+mn-cs"/>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2121070845"/>
                  </a:ext>
                </a:extLst>
              </a:tr>
              <a:tr h="773069">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lang="en-US" sz="1600" b="0" dirty="0" err="1">
                          <a:solidFill>
                            <a:schemeClr val="tx1"/>
                          </a:solidFill>
                          <a:latin typeface="+mn-lt"/>
                        </a:rPr>
                        <a:t>lidERA</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4200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Giredestrant vs ET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Medium to high-risk ER+/HER2-, </a:t>
                      </a:r>
                      <a:r>
                        <a:rPr kumimoji="0" lang="en-US" sz="1600" b="1" i="0" u="none" strike="noStrike" cap="none" normalizeH="0" baseline="0" dirty="0">
                          <a:ln>
                            <a:noFill/>
                          </a:ln>
                          <a:solidFill>
                            <a:srgbClr val="FF0000"/>
                          </a:solidFill>
                          <a:effectLst/>
                          <a:latin typeface="+mn-lt"/>
                        </a:rPr>
                        <a:t>first adjuvant therapy</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No</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defRPr/>
                      </a:pPr>
                      <a:r>
                        <a:rPr lang="en-US" sz="1600" b="0" i="0" kern="1200" dirty="0" err="1">
                          <a:solidFill>
                            <a:schemeClr val="tx1"/>
                          </a:solidFill>
                          <a:effectLst/>
                          <a:latin typeface="+mn-lt"/>
                          <a:ea typeface="+mn-ea"/>
                          <a:cs typeface="+mn-cs"/>
                        </a:rPr>
                        <a:t>NCT04961996</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246496595"/>
                  </a:ext>
                </a:extLst>
              </a:tr>
              <a:tr h="817123">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ELEGANT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4220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Elacestrant vs SoC</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ER+/HER2-, Early Breast Cancer With High Risk of Recurrence; </a:t>
                      </a:r>
                      <a:endParaRPr kumimoji="0" lang="en-US" sz="1600" b="1" i="0" u="none" strike="noStrike" cap="none" normalizeH="0" baseline="0" dirty="0">
                        <a:ln>
                          <a:noFill/>
                        </a:ln>
                        <a:solidFill>
                          <a:schemeClr val="tx1"/>
                        </a:solidFill>
                        <a:effectLst/>
                        <a:latin typeface="+mn-lt"/>
                      </a:endParaRP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rgbClr val="FF0000"/>
                          </a:solidFill>
                          <a:effectLst/>
                          <a:latin typeface="+mn-lt"/>
                        </a:rPr>
                        <a:t>2-5y of prior ET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Prior to trial entry</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defRPr/>
                      </a:pPr>
                      <a:r>
                        <a:rPr kumimoji="0" lang="en-US" sz="1600" b="0" i="0" u="none" strike="noStrike" cap="none" normalizeH="0" baseline="0" dirty="0">
                          <a:ln>
                            <a:noFill/>
                          </a:ln>
                          <a:solidFill>
                            <a:schemeClr val="tx1"/>
                          </a:solidFill>
                          <a:effectLst/>
                          <a:latin typeface="+mn-lt"/>
                        </a:rPr>
                        <a:t>NCT06492616</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919554894"/>
                  </a:ext>
                </a:extLst>
              </a:tr>
              <a:tr h="585232">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lang="en-US" sz="1600" b="0" dirty="0">
                          <a:solidFill>
                            <a:schemeClr val="tx1"/>
                          </a:solidFill>
                          <a:latin typeface="+mn-lt"/>
                        </a:rPr>
                        <a:t>EMBER-4</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6000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Imlunestrant vs ET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High-risk ER+/HER2-, </a:t>
                      </a: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rgbClr val="FF0000"/>
                          </a:solidFill>
                          <a:effectLst/>
                          <a:latin typeface="+mn-lt"/>
                        </a:rPr>
                        <a:t>2-5 yr of adjuvant ET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Prior to trial entry</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err="1">
                          <a:ln>
                            <a:noFill/>
                          </a:ln>
                          <a:solidFill>
                            <a:schemeClr val="tx1"/>
                          </a:solidFill>
                          <a:effectLst/>
                          <a:latin typeface="+mn-lt"/>
                        </a:rPr>
                        <a:t>NCT05514054</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3753749718"/>
                  </a:ext>
                </a:extLst>
              </a:tr>
              <a:tr h="832120">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defRPr/>
                      </a:pPr>
                      <a:r>
                        <a:rPr lang="en-US" sz="1600" b="0" dirty="0">
                          <a:solidFill>
                            <a:schemeClr val="tx1"/>
                          </a:solidFill>
                          <a:latin typeface="+mn-lt"/>
                        </a:rPr>
                        <a:t>CAMBRIA-1 </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4300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Camizestrant vs ET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Intermediate to high-risk ER+/HER2-, </a:t>
                      </a:r>
                      <a:br>
                        <a:rPr kumimoji="0" lang="en-US" sz="1600" b="0" i="0" u="none" strike="noStrike" cap="none" normalizeH="0" baseline="0" dirty="0">
                          <a:ln>
                            <a:noFill/>
                          </a:ln>
                          <a:solidFill>
                            <a:schemeClr val="tx1"/>
                          </a:solidFill>
                          <a:effectLst/>
                          <a:latin typeface="+mn-lt"/>
                        </a:rPr>
                      </a:br>
                      <a:r>
                        <a:rPr kumimoji="0" lang="en-US" sz="1600" b="1" i="0" u="none" strike="noStrike" cap="none" normalizeH="0" baseline="0" dirty="0">
                          <a:ln>
                            <a:noFill/>
                          </a:ln>
                          <a:solidFill>
                            <a:srgbClr val="FF0000"/>
                          </a:solidFill>
                          <a:effectLst/>
                          <a:latin typeface="+mn-lt"/>
                        </a:rPr>
                        <a:t>2-5 yr of adjuvant ET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defRPr/>
                      </a:pPr>
                      <a:r>
                        <a:rPr kumimoji="0" lang="en-US" sz="1600" b="0" i="0" u="none" strike="noStrike" cap="none" normalizeH="0" baseline="0" dirty="0">
                          <a:ln>
                            <a:noFill/>
                          </a:ln>
                          <a:solidFill>
                            <a:schemeClr val="tx1"/>
                          </a:solidFill>
                          <a:effectLst/>
                          <a:latin typeface="+mn-lt"/>
                        </a:rPr>
                        <a:t>Prior to trial entry</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defRPr/>
                      </a:pPr>
                      <a:r>
                        <a:rPr kumimoji="0" lang="en-US" sz="1600" b="0" i="0" u="none" strike="noStrike" cap="none" normalizeH="0" baseline="0" dirty="0" err="1">
                          <a:ln>
                            <a:noFill/>
                          </a:ln>
                          <a:solidFill>
                            <a:schemeClr val="tx1"/>
                          </a:solidFill>
                          <a:effectLst/>
                          <a:latin typeface="+mn-lt"/>
                        </a:rPr>
                        <a:t>NCT05774951</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3"/>
                  </a:ext>
                </a:extLst>
              </a:tr>
              <a:tr h="832120">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TREAT ctDNA</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a:ln>
                            <a:noFill/>
                          </a:ln>
                          <a:solidFill>
                            <a:schemeClr val="tx1"/>
                          </a:solidFill>
                          <a:effectLst/>
                          <a:latin typeface="+mn-lt"/>
                        </a:rPr>
                        <a:t>220</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a:ln>
                            <a:noFill/>
                          </a:ln>
                          <a:solidFill>
                            <a:schemeClr val="tx1"/>
                          </a:solidFill>
                          <a:effectLst/>
                          <a:latin typeface="+mn-lt"/>
                        </a:rPr>
                        <a:t>Elacestrant vs ET</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 risk ER+/HER2-, ctDNA relapse, </a:t>
                      </a: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rgbClr val="FF0000"/>
                          </a:solidFill>
                          <a:effectLst/>
                          <a:latin typeface="+mn-lt"/>
                        </a:rPr>
                        <a:t>2-7 yr adjuvant ET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a:ln>
                            <a:noFill/>
                          </a:ln>
                          <a:solidFill>
                            <a:schemeClr val="tx1"/>
                          </a:solidFill>
                          <a:effectLst/>
                          <a:latin typeface="+mn-lt"/>
                        </a:rPr>
                        <a:t>≥12 mo prior to trial entry</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defRPr/>
                      </a:pPr>
                      <a:r>
                        <a:rPr kumimoji="0" lang="en-US" sz="1600" b="0" i="0" u="none" strike="noStrike" cap="none" normalizeH="0" baseline="0" dirty="0" err="1">
                          <a:ln>
                            <a:noFill/>
                          </a:ln>
                          <a:solidFill>
                            <a:schemeClr val="tx1"/>
                          </a:solidFill>
                          <a:effectLst/>
                          <a:latin typeface="+mn-lt"/>
                        </a:rPr>
                        <a:t>NCT05512364</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2815315001"/>
                  </a:ext>
                </a:extLst>
              </a:tr>
            </a:tbl>
          </a:graphicData>
        </a:graphic>
      </p:graphicFrame>
      <p:sp>
        <p:nvSpPr>
          <p:cNvPr id="5" name="Title 4">
            <a:extLst>
              <a:ext uri="{FF2B5EF4-FFF2-40B4-BE49-F238E27FC236}">
                <a16:creationId xmlns:a16="http://schemas.microsoft.com/office/drawing/2014/main" id="{6315FA4D-E773-AECE-E2FE-7A443EE5B5FF}"/>
              </a:ext>
            </a:extLst>
          </p:cNvPr>
          <p:cNvSpPr>
            <a:spLocks noGrp="1"/>
          </p:cNvSpPr>
          <p:nvPr>
            <p:ph type="title"/>
          </p:nvPr>
        </p:nvSpPr>
        <p:spPr>
          <a:xfrm>
            <a:off x="412751" y="535881"/>
            <a:ext cx="9643035" cy="478764"/>
          </a:xfrm>
        </p:spPr>
        <p:txBody>
          <a:bodyPr/>
          <a:lstStyle/>
          <a:p>
            <a:r>
              <a:rPr lang="en-US" dirty="0"/>
              <a:t>Oral SERD Adjuvant Trials</a:t>
            </a:r>
          </a:p>
        </p:txBody>
      </p:sp>
      <p:sp>
        <p:nvSpPr>
          <p:cNvPr id="2" name="Rectangle 1">
            <a:extLst>
              <a:ext uri="{FF2B5EF4-FFF2-40B4-BE49-F238E27FC236}">
                <a16:creationId xmlns:a16="http://schemas.microsoft.com/office/drawing/2014/main" id="{28830B93-6623-CEFE-8C19-BCA47F1A4578}"/>
              </a:ext>
            </a:extLst>
          </p:cNvPr>
          <p:cNvSpPr/>
          <p:nvPr/>
        </p:nvSpPr>
        <p:spPr>
          <a:xfrm>
            <a:off x="9916998" y="84841"/>
            <a:ext cx="2055043" cy="10167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B355E0CF-8D2C-E51A-D665-E78BE8254D36}"/>
              </a:ext>
            </a:extLst>
          </p:cNvPr>
          <p:cNvSpPr/>
          <p:nvPr/>
        </p:nvSpPr>
        <p:spPr>
          <a:xfrm>
            <a:off x="131975" y="6570482"/>
            <a:ext cx="8323868" cy="2875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9594066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52C74-6B99-D562-9291-1AB0BBE3143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Summary</a:t>
            </a:r>
          </a:p>
        </p:txBody>
      </p:sp>
      <p:sp>
        <p:nvSpPr>
          <p:cNvPr id="3" name="Text Placeholder 2">
            <a:extLst>
              <a:ext uri="{FF2B5EF4-FFF2-40B4-BE49-F238E27FC236}">
                <a16:creationId xmlns:a16="http://schemas.microsoft.com/office/drawing/2014/main" id="{29DE3BF6-4383-66EE-0266-3CAB5B10F214}"/>
              </a:ext>
            </a:extLst>
          </p:cNvPr>
          <p:cNvSpPr>
            <a:spLocks noGrp="1"/>
          </p:cNvSpPr>
          <p:nvPr>
            <p:ph type="body" idx="1"/>
          </p:nvPr>
        </p:nvSpPr>
        <p:spPr>
          <a:xfrm>
            <a:off x="212165" y="1295400"/>
            <a:ext cx="11776635" cy="4452501"/>
          </a:xfrm>
        </p:spPr>
        <p:txBody>
          <a:bodyPr/>
          <a:lstStyle/>
          <a:p>
            <a:pPr>
              <a:spcBef>
                <a:spcPts val="1067"/>
              </a:spcBef>
            </a:pPr>
            <a:r>
              <a:rPr lang="en-US" sz="2400" b="1" dirty="0">
                <a:solidFill>
                  <a:srgbClr val="FF0000"/>
                </a:solidFill>
                <a:latin typeface="Calibri" panose="020F0502020204030204" pitchFamily="34" charset="0"/>
                <a:cs typeface="Calibri" panose="020F0502020204030204" pitchFamily="34" charset="0"/>
              </a:rPr>
              <a:t>First improvement in adjuvant endocrine therapy in 20 years!  </a:t>
            </a:r>
          </a:p>
          <a:p>
            <a:pPr marL="1371566" lvl="1" indent="-457189">
              <a:spcBef>
                <a:spcPts val="1067"/>
              </a:spcBef>
              <a:buFont typeface="Arial" panose="020B0604020202020204" pitchFamily="34" charset="0"/>
              <a:buChar char="•"/>
            </a:pPr>
            <a:r>
              <a:rPr lang="en-US" sz="2400" b="1" dirty="0">
                <a:solidFill>
                  <a:srgbClr val="FF0000"/>
                </a:solidFill>
                <a:latin typeface="Calibri" panose="020F0502020204030204" pitchFamily="34" charset="0"/>
                <a:cs typeface="Calibri" panose="020F0502020204030204" pitchFamily="34" charset="0"/>
              </a:rPr>
              <a:t>~ 30% proportional improvement in IDFS and other endpoints</a:t>
            </a:r>
          </a:p>
          <a:p>
            <a:pPr marL="1371566" lvl="1" indent="-457189">
              <a:spcBef>
                <a:spcPts val="1067"/>
              </a:spcBef>
              <a:buFont typeface="Arial" panose="020B0604020202020204" pitchFamily="34" charset="0"/>
              <a:buChar char="•"/>
            </a:pPr>
            <a:r>
              <a:rPr lang="en-US" sz="2400" b="1" dirty="0">
                <a:solidFill>
                  <a:srgbClr val="FF0000"/>
                </a:solidFill>
                <a:latin typeface="Calibri" panose="020F0502020204030204" pitchFamily="34" charset="0"/>
                <a:cs typeface="Calibri" panose="020F0502020204030204" pitchFamily="34" charset="0"/>
              </a:rPr>
              <a:t>Absolute IDFS differences &lt; 3% at 32m, likely to grow</a:t>
            </a:r>
          </a:p>
          <a:p>
            <a:pPr>
              <a:spcBef>
                <a:spcPts val="1067"/>
              </a:spcBef>
            </a:pPr>
            <a:r>
              <a:rPr lang="en-US" sz="2400" b="1" dirty="0">
                <a:latin typeface="Calibri" panose="020F0502020204030204" pitchFamily="34" charset="0"/>
                <a:cs typeface="Calibri" panose="020F0502020204030204" pitchFamily="34" charset="0"/>
              </a:rPr>
              <a:t>Combination data with CDK4/6i not yet available.</a:t>
            </a:r>
          </a:p>
          <a:p>
            <a:pPr marL="1295368" lvl="1" indent="-380990">
              <a:spcBef>
                <a:spcPts val="1067"/>
              </a:spcBef>
              <a:buFont typeface="Arial" panose="020B0604020202020204" pitchFamily="34" charset="0"/>
              <a:buChar char="•"/>
            </a:pPr>
            <a:r>
              <a:rPr lang="en-US" sz="2400" b="1" dirty="0">
                <a:latin typeface="Calibri" panose="020F0502020204030204" pitchFamily="34" charset="0"/>
                <a:cs typeface="Calibri" panose="020F0502020204030204" pitchFamily="34" charset="0"/>
              </a:rPr>
              <a:t>Given benefit in high-risk patients, continue AI + CDK4/6i during initial 2-3y</a:t>
            </a:r>
          </a:p>
          <a:p>
            <a:pPr marL="1295368" lvl="1" indent="-380990">
              <a:spcBef>
                <a:spcPts val="1067"/>
              </a:spcBef>
              <a:buFont typeface="Arial" panose="020B0604020202020204" pitchFamily="34" charset="0"/>
              <a:buChar char="•"/>
            </a:pPr>
            <a:r>
              <a:rPr lang="en-US" sz="2400" b="1" dirty="0">
                <a:latin typeface="Calibri" panose="020F0502020204030204" pitchFamily="34" charset="0"/>
                <a:cs typeface="Calibri" panose="020F0502020204030204" pitchFamily="34" charset="0"/>
              </a:rPr>
              <a:t>Need to determine if giredestrant benefit is additive to CDK4/6i benefit</a:t>
            </a:r>
          </a:p>
          <a:p>
            <a:pPr>
              <a:spcBef>
                <a:spcPts val="1067"/>
              </a:spcBef>
            </a:pPr>
            <a:r>
              <a:rPr lang="en-US" sz="2400" b="1" dirty="0">
                <a:latin typeface="Calibri" panose="020F0502020204030204" pitchFamily="34" charset="0"/>
                <a:cs typeface="Calibri" panose="020F0502020204030204" pitchFamily="34" charset="0"/>
              </a:rPr>
              <a:t>No predictive biomarkers to tailor therapy (besides ER) so </a:t>
            </a:r>
            <a:r>
              <a:rPr lang="en-US" sz="2400" b="1" dirty="0" err="1">
                <a:latin typeface="Calibri" panose="020F0502020204030204" pitchFamily="34" charset="0"/>
                <a:cs typeface="Calibri" panose="020F0502020204030204" pitchFamily="34" charset="0"/>
              </a:rPr>
              <a:t>lidERA</a:t>
            </a:r>
            <a:r>
              <a:rPr lang="en-US" sz="2400" b="1" dirty="0">
                <a:latin typeface="Calibri" panose="020F0502020204030204" pitchFamily="34" charset="0"/>
                <a:cs typeface="Calibri" panose="020F0502020204030204" pitchFamily="34" charset="0"/>
              </a:rPr>
              <a:t> has broad clinical implications</a:t>
            </a:r>
          </a:p>
          <a:p>
            <a:pPr marL="1371566" lvl="1" indent="-457189">
              <a:spcBef>
                <a:spcPts val="1067"/>
              </a:spcBef>
              <a:buFont typeface="Arial" panose="020B0604020202020204" pitchFamily="34" charset="0"/>
              <a:buChar char="•"/>
            </a:pPr>
            <a:r>
              <a:rPr lang="en-US" sz="2400" b="1" dirty="0">
                <a:latin typeface="Calibri" panose="020F0502020204030204" pitchFamily="34" charset="0"/>
                <a:cs typeface="Calibri" panose="020F0502020204030204" pitchFamily="34" charset="0"/>
              </a:rPr>
              <a:t>Biomarkers and models to guide decision-making will be crucial </a:t>
            </a:r>
          </a:p>
        </p:txBody>
      </p:sp>
      <p:pic>
        <p:nvPicPr>
          <p:cNvPr id="8" name="Picture 7">
            <a:extLst>
              <a:ext uri="{FF2B5EF4-FFF2-40B4-BE49-F238E27FC236}">
                <a16:creationId xmlns:a16="http://schemas.microsoft.com/office/drawing/2014/main" id="{66AE0C68-4480-F5CD-C60A-EC16D3D2151B}"/>
              </a:ext>
            </a:extLst>
          </p:cNvPr>
          <p:cNvPicPr>
            <a:picLocks noChangeAspect="1"/>
          </p:cNvPicPr>
          <p:nvPr/>
        </p:nvPicPr>
        <p:blipFill>
          <a:blip r:embed="rId3"/>
          <a:stretch>
            <a:fillRect/>
          </a:stretch>
        </p:blipFill>
        <p:spPr>
          <a:xfrm>
            <a:off x="9934270" y="128278"/>
            <a:ext cx="2054530" cy="1018120"/>
          </a:xfrm>
          <a:prstGeom prst="rect">
            <a:avLst/>
          </a:prstGeom>
        </p:spPr>
      </p:pic>
      <p:sp>
        <p:nvSpPr>
          <p:cNvPr id="9" name="Rectangle 8">
            <a:extLst>
              <a:ext uri="{FF2B5EF4-FFF2-40B4-BE49-F238E27FC236}">
                <a16:creationId xmlns:a16="http://schemas.microsoft.com/office/drawing/2014/main" id="{B23302EE-576B-1352-CF3A-B2F78DD71414}"/>
              </a:ext>
            </a:extLst>
          </p:cNvPr>
          <p:cNvSpPr/>
          <p:nvPr/>
        </p:nvSpPr>
        <p:spPr>
          <a:xfrm>
            <a:off x="131975" y="6570482"/>
            <a:ext cx="8323868" cy="2875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7864991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5882C-B36D-11F5-70DF-D60AB37BF7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B53911-5EBE-9AF2-DBC0-22DFC1DF9370}"/>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281728CC-8E78-99A2-904E-8840D5743A14}"/>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If adjuvant giredestrant were available, for which patients would you prioritize its use? How would you select between giredestrant monotherapy and CDK4/6 inhibitor/endocrine therapy combinations for patients eligible to receive both? </a:t>
            </a:r>
          </a:p>
          <a:p>
            <a:pPr marL="98425" indent="0">
              <a:buNone/>
            </a:pPr>
            <a:r>
              <a:rPr lang="en-US" sz="2800" dirty="0">
                <a:latin typeface="Arial" panose="020B0604020202020204" pitchFamily="34" charset="0"/>
                <a:cs typeface="Arial" panose="020B0604020202020204" pitchFamily="34" charset="0"/>
              </a:rPr>
              <a:t>How is adjuvant giredestrant tolerated compared to standard adjuvant endocrine therapy? Would your approach to counseling</a:t>
            </a:r>
            <a:r>
              <a:rPr lang="en-US" sz="2800">
                <a:latin typeface="Arial" panose="020B0604020202020204" pitchFamily="34" charset="0"/>
                <a:cs typeface="Arial" panose="020B0604020202020204" pitchFamily="34" charset="0"/>
              </a:rPr>
              <a:t>/education </a:t>
            </a:r>
            <a:r>
              <a:rPr lang="en-US" sz="2800" dirty="0">
                <a:latin typeface="Arial" panose="020B0604020202020204" pitchFamily="34" charset="0"/>
                <a:cs typeface="Arial" panose="020B0604020202020204" pitchFamily="34" charset="0"/>
              </a:rPr>
              <a:t>for patients receiving an oral SERD in the adjuvant setting differ from that for metastatic disease?</a:t>
            </a:r>
          </a:p>
          <a:p>
            <a:pPr marL="98425" indent="0">
              <a:buNone/>
            </a:pPr>
            <a:endParaRPr lang="en-US" sz="2800" dirty="0">
              <a:latin typeface="Arial" panose="020B0604020202020204" pitchFamily="34" charset="0"/>
              <a:cs typeface="Arial" panose="020B0604020202020204" pitchFamily="34" charset="0"/>
            </a:endParaRPr>
          </a:p>
          <a:p>
            <a:pPr marL="98425"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77338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AFB15-725D-C37F-8BCB-B7511EB2781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3982607-F9F6-3004-5227-4C97EFF8D0B3}"/>
              </a:ext>
            </a:extLst>
          </p:cNvPr>
          <p:cNvSpPr/>
          <p:nvPr/>
        </p:nvSpPr>
        <p:spPr bwMode="auto">
          <a:xfrm>
            <a:off x="758948" y="5661248"/>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856D93D-4604-48CA-EE31-09C2DFF9C699}"/>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B1BAC5A5-9581-7D19-ADB7-4748BA58EAB1}"/>
              </a:ext>
            </a:extLst>
          </p:cNvPr>
          <p:cNvSpPr>
            <a:spLocks noGrp="1"/>
          </p:cNvSpPr>
          <p:nvPr>
            <p:ph idx="1"/>
          </p:nvPr>
        </p:nvSpPr>
        <p:spPr>
          <a:xfrm>
            <a:off x="912286" y="1052736"/>
            <a:ext cx="10512306" cy="4799013"/>
          </a:xfrm>
        </p:spPr>
        <p:txBody>
          <a:bodyPr/>
          <a:lstStyle/>
          <a:p>
            <a:pPr marL="0" indent="0">
              <a:spcBef>
                <a:spcPts val="1200"/>
              </a:spcBef>
              <a:spcAft>
                <a:spcPts val="0"/>
              </a:spcAft>
              <a:buNone/>
            </a:pPr>
            <a:r>
              <a:rPr lang="en-US" sz="2500" dirty="0">
                <a:solidFill>
                  <a:srgbClr val="0432FF"/>
                </a:solidFill>
              </a:rPr>
              <a:t>Module 1: </a:t>
            </a:r>
            <a:r>
              <a:rPr lang="en-US" sz="2500" dirty="0">
                <a:solidFill>
                  <a:schemeClr val="tx1"/>
                </a:solidFill>
              </a:rPr>
              <a:t>Current Clinical Role of Oral Selective Estrogen Receptor Degraders (SERDs) in HR-Positive Metastatic Breast Cancer</a:t>
            </a:r>
          </a:p>
          <a:p>
            <a:pPr marL="0" indent="0">
              <a:spcBef>
                <a:spcPts val="1200"/>
              </a:spcBef>
              <a:spcAft>
                <a:spcPts val="0"/>
              </a:spcAft>
              <a:buNone/>
            </a:pPr>
            <a:r>
              <a:rPr lang="en-US" sz="2500" dirty="0">
                <a:solidFill>
                  <a:srgbClr val="0432FF"/>
                </a:solidFill>
              </a:rPr>
              <a:t>Module 2: </a:t>
            </a:r>
            <a:r>
              <a:rPr lang="en-US" sz="2500" dirty="0"/>
              <a:t>Practical Considerations with Oral SERDs </a:t>
            </a:r>
            <a:endParaRPr lang="en-US" sz="2500" dirty="0">
              <a:solidFill>
                <a:schemeClr val="tx1"/>
              </a:solidFill>
            </a:endParaRPr>
          </a:p>
          <a:p>
            <a:pPr marL="0" indent="0">
              <a:spcBef>
                <a:spcPts val="1200"/>
              </a:spcBef>
              <a:spcAft>
                <a:spcPts val="0"/>
              </a:spcAft>
              <a:buNone/>
            </a:pPr>
            <a:r>
              <a:rPr lang="en-US" sz="2500" dirty="0">
                <a:solidFill>
                  <a:srgbClr val="0432FF"/>
                </a:solidFill>
              </a:rPr>
              <a:t>Module 3: </a:t>
            </a:r>
            <a:r>
              <a:rPr lang="en-US" sz="2500" dirty="0">
                <a:solidFill>
                  <a:schemeClr val="tx1"/>
                </a:solidFill>
              </a:rPr>
              <a:t>Potential Role of Combination Approaches with Oral SERDs</a:t>
            </a:r>
          </a:p>
          <a:p>
            <a:pPr marL="0" indent="0">
              <a:spcBef>
                <a:spcPts val="1200"/>
              </a:spcBef>
              <a:spcAft>
                <a:spcPts val="0"/>
              </a:spcAft>
              <a:buNone/>
            </a:pPr>
            <a:r>
              <a:rPr lang="en-US" sz="2500" dirty="0">
                <a:solidFill>
                  <a:srgbClr val="0432FF"/>
                </a:solidFill>
              </a:rPr>
              <a:t>Module 4: </a:t>
            </a:r>
            <a:r>
              <a:rPr lang="en-US" sz="2500" dirty="0">
                <a:solidFill>
                  <a:schemeClr val="tx1"/>
                </a:solidFill>
              </a:rPr>
              <a:t>Gastrointestinal Adverse Events Documented with Oral SERDs </a:t>
            </a:r>
          </a:p>
          <a:p>
            <a:pPr marL="0" indent="0">
              <a:spcBef>
                <a:spcPts val="1200"/>
              </a:spcBef>
              <a:spcAft>
                <a:spcPts val="0"/>
              </a:spcAft>
              <a:buNone/>
            </a:pPr>
            <a:r>
              <a:rPr lang="en-US" sz="2500" dirty="0">
                <a:solidFill>
                  <a:srgbClr val="0432FF"/>
                </a:solidFill>
              </a:rPr>
              <a:t>Module 5: </a:t>
            </a:r>
            <a:r>
              <a:rPr lang="en-US" sz="2500" dirty="0">
                <a:solidFill>
                  <a:schemeClr val="tx1"/>
                </a:solidFill>
              </a:rPr>
              <a:t>Potential Role of Early Therapeutic Switching After Detection of an Emergent ESR1 Mutation </a:t>
            </a:r>
          </a:p>
          <a:p>
            <a:pPr marL="0" indent="0">
              <a:spcBef>
                <a:spcPts val="1200"/>
              </a:spcBef>
              <a:spcAft>
                <a:spcPts val="0"/>
              </a:spcAft>
              <a:buNone/>
            </a:pPr>
            <a:r>
              <a:rPr lang="en-US" sz="2500" dirty="0">
                <a:solidFill>
                  <a:srgbClr val="0432FF"/>
                </a:solidFill>
              </a:rPr>
              <a:t>Module 6: </a:t>
            </a:r>
            <a:r>
              <a:rPr lang="en-US" sz="2500" dirty="0">
                <a:solidFill>
                  <a:schemeClr val="tx1"/>
                </a:solidFill>
              </a:rPr>
              <a:t>Other Class-Effect Toxicities Associated with Oral SERDs </a:t>
            </a:r>
          </a:p>
          <a:p>
            <a:pPr marL="0" indent="0">
              <a:spcBef>
                <a:spcPts val="1200"/>
              </a:spcBef>
              <a:spcAft>
                <a:spcPts val="0"/>
              </a:spcAft>
              <a:buNone/>
            </a:pPr>
            <a:r>
              <a:rPr lang="en-US" sz="2500" dirty="0">
                <a:solidFill>
                  <a:srgbClr val="0432FF"/>
                </a:solidFill>
              </a:rPr>
              <a:t>Module 7: </a:t>
            </a:r>
            <a:r>
              <a:rPr lang="en-US" sz="2500" dirty="0">
                <a:solidFill>
                  <a:schemeClr val="tx1"/>
                </a:solidFill>
              </a:rPr>
              <a:t>Emerging Utility of Adjuvant Oral SERDs </a:t>
            </a:r>
          </a:p>
          <a:p>
            <a:pPr marL="0" indent="0">
              <a:spcBef>
                <a:spcPts val="1200"/>
              </a:spcBef>
              <a:spcAft>
                <a:spcPts val="0"/>
              </a:spcAft>
              <a:buNone/>
            </a:pPr>
            <a:r>
              <a:rPr lang="en-US" sz="2500" dirty="0">
                <a:solidFill>
                  <a:schemeClr val="bg1"/>
                </a:solidFill>
              </a:rPr>
              <a:t>Module 8: Unique Toxicities Associated with 1 or More Oral SERDs </a:t>
            </a:r>
          </a:p>
        </p:txBody>
      </p:sp>
    </p:spTree>
    <p:extLst>
      <p:ext uri="{BB962C8B-B14F-4D97-AF65-F5344CB8AC3E}">
        <p14:creationId xmlns:p14="http://schemas.microsoft.com/office/powerpoint/2010/main" val="1810031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3354578A-EC78-A843-7B2D-1F08348FEBB3}"/>
              </a:ext>
            </a:extLst>
          </p:cNvPr>
          <p:cNvSpPr>
            <a:spLocks noGrp="1"/>
          </p:cNvSpPr>
          <p:nvPr>
            <p:ph type="body" sz="quarter" idx="13"/>
          </p:nvPr>
        </p:nvSpPr>
        <p:spPr>
          <a:xfrm>
            <a:off x="1524000" y="4836082"/>
            <a:ext cx="9144000" cy="1040062"/>
          </a:xfrm>
        </p:spPr>
        <p:txBody>
          <a:bodyPr>
            <a:normAutofit/>
          </a:bodyPr>
          <a:lstStyle/>
          <a:p>
            <a:r>
              <a:rPr lang="en-GB" sz="2600" dirty="0"/>
              <a:t>Marissa Marti-Smith </a:t>
            </a:r>
          </a:p>
          <a:p>
            <a:r>
              <a:rPr lang="en-GB" dirty="0"/>
              <a:t>DNP, APRN, AGNP-C, AOCNP</a:t>
            </a:r>
          </a:p>
          <a:p>
            <a:endParaRPr lang="en-US" dirty="0"/>
          </a:p>
        </p:txBody>
      </p:sp>
      <p:sp>
        <p:nvSpPr>
          <p:cNvPr id="11" name="Title 10">
            <a:extLst>
              <a:ext uri="{FF2B5EF4-FFF2-40B4-BE49-F238E27FC236}">
                <a16:creationId xmlns:a16="http://schemas.microsoft.com/office/drawing/2014/main" id="{AFC79A37-2BD8-EB1C-33C5-50BCA0052B27}"/>
              </a:ext>
            </a:extLst>
          </p:cNvPr>
          <p:cNvSpPr>
            <a:spLocks noGrp="1"/>
          </p:cNvSpPr>
          <p:nvPr>
            <p:ph type="ctrTitle"/>
          </p:nvPr>
        </p:nvSpPr>
        <p:spPr/>
        <p:txBody>
          <a:bodyPr>
            <a:normAutofit fontScale="90000"/>
          </a:bodyPr>
          <a:lstStyle/>
          <a:p>
            <a:r>
              <a:rPr lang="en-US" dirty="0"/>
              <a:t>Unique Toxicities Associated with One or More Oral SERDs</a:t>
            </a:r>
          </a:p>
        </p:txBody>
      </p:sp>
    </p:spTree>
    <p:extLst>
      <p:ext uri="{BB962C8B-B14F-4D97-AF65-F5344CB8AC3E}">
        <p14:creationId xmlns:p14="http://schemas.microsoft.com/office/powerpoint/2010/main" val="22556896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B15D81-40A1-4022-98DD-B8E3E07A7C48}"/>
              </a:ext>
            </a:extLst>
          </p:cNvPr>
          <p:cNvPicPr>
            <a:picLocks noChangeAspect="1"/>
          </p:cNvPicPr>
          <p:nvPr/>
        </p:nvPicPr>
        <p:blipFill>
          <a:blip r:embed="rId3"/>
          <a:srcRect t="28131" b="3068"/>
          <a:stretch>
            <a:fillRect/>
          </a:stretch>
        </p:blipFill>
        <p:spPr>
          <a:xfrm>
            <a:off x="4706112" y="-9145"/>
            <a:ext cx="7485888" cy="6867144"/>
          </a:xfrm>
          <a:custGeom>
            <a:avLst/>
            <a:gdLst>
              <a:gd name="connsiteX0" fmla="*/ 2217813 w 7485888"/>
              <a:gd name="connsiteY0" fmla="*/ 0 h 6867144"/>
              <a:gd name="connsiteX1" fmla="*/ 7485888 w 7485888"/>
              <a:gd name="connsiteY1" fmla="*/ 0 h 6867144"/>
              <a:gd name="connsiteX2" fmla="*/ 7485888 w 7485888"/>
              <a:gd name="connsiteY2" fmla="*/ 6867144 h 6867144"/>
              <a:gd name="connsiteX3" fmla="*/ 0 w 7485888"/>
              <a:gd name="connsiteY3" fmla="*/ 6867144 h 6867144"/>
              <a:gd name="connsiteX4" fmla="*/ 0 w 7485888"/>
              <a:gd name="connsiteY4" fmla="*/ 2217813 h 6867144"/>
              <a:gd name="connsiteX5" fmla="*/ 2217813 w 7485888"/>
              <a:gd name="connsiteY5" fmla="*/ 0 h 686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5888" h="6867144">
                <a:moveTo>
                  <a:pt x="2217813" y="0"/>
                </a:moveTo>
                <a:lnTo>
                  <a:pt x="7485888" y="0"/>
                </a:lnTo>
                <a:lnTo>
                  <a:pt x="7485888" y="6867144"/>
                </a:lnTo>
                <a:lnTo>
                  <a:pt x="0" y="6867144"/>
                </a:lnTo>
                <a:lnTo>
                  <a:pt x="0" y="2217813"/>
                </a:lnTo>
                <a:cubicBezTo>
                  <a:pt x="0" y="992949"/>
                  <a:pt x="992949" y="0"/>
                  <a:pt x="2217813" y="0"/>
                </a:cubicBezTo>
                <a:close/>
              </a:path>
            </a:pathLst>
          </a:custGeom>
          <a:noFill/>
        </p:spPr>
      </p:pic>
      <p:sp>
        <p:nvSpPr>
          <p:cNvPr id="2" name="Title 1">
            <a:extLst>
              <a:ext uri="{FF2B5EF4-FFF2-40B4-BE49-F238E27FC236}">
                <a16:creationId xmlns:a16="http://schemas.microsoft.com/office/drawing/2014/main" id="{BF265D2B-DF33-40CF-AA5C-8F508F5D4099}"/>
              </a:ext>
            </a:extLst>
          </p:cNvPr>
          <p:cNvSpPr>
            <a:spLocks noGrp="1"/>
          </p:cNvSpPr>
          <p:nvPr>
            <p:ph type="title"/>
          </p:nvPr>
        </p:nvSpPr>
        <p:spPr>
          <a:xfrm>
            <a:off x="468102" y="2255607"/>
            <a:ext cx="3707730" cy="487680"/>
          </a:xfrm>
        </p:spPr>
        <p:txBody>
          <a:bodyPr anchor="t">
            <a:normAutofit/>
          </a:bodyPr>
          <a:lstStyle/>
          <a:p>
            <a:r>
              <a:rPr lang="en-US" dirty="0"/>
              <a:t>SERD overview</a:t>
            </a:r>
          </a:p>
        </p:txBody>
      </p:sp>
      <p:sp>
        <p:nvSpPr>
          <p:cNvPr id="3" name="Text Placeholder 2">
            <a:extLst>
              <a:ext uri="{FF2B5EF4-FFF2-40B4-BE49-F238E27FC236}">
                <a16:creationId xmlns:a16="http://schemas.microsoft.com/office/drawing/2014/main" id="{9A416EA5-700C-8ABE-A8D0-89F1D3036CE2}"/>
              </a:ext>
            </a:extLst>
          </p:cNvPr>
          <p:cNvSpPr>
            <a:spLocks noGrp="1"/>
          </p:cNvSpPr>
          <p:nvPr>
            <p:ph type="body" sz="quarter" idx="11"/>
          </p:nvPr>
        </p:nvSpPr>
        <p:spPr>
          <a:xfrm>
            <a:off x="603013" y="3174891"/>
            <a:ext cx="3678238" cy="3181350"/>
          </a:xfrm>
        </p:spPr>
        <p:txBody>
          <a:bodyPr wrap="square">
            <a:normAutofit/>
          </a:bodyPr>
          <a:lstStyle/>
          <a:p>
            <a:pPr marL="285750" indent="-285750">
              <a:spcAft>
                <a:spcPts val="600"/>
              </a:spcAft>
              <a:buFont typeface="Wingdings" pitchFamily="2" charset="2"/>
              <a:buChar char="ü"/>
            </a:pPr>
            <a:r>
              <a:rPr lang="en-US" sz="2000" dirty="0"/>
              <a:t>Hyperlipidemia</a:t>
            </a:r>
          </a:p>
          <a:p>
            <a:pPr marL="285750" indent="-285750">
              <a:spcAft>
                <a:spcPts val="600"/>
              </a:spcAft>
              <a:buFont typeface="Wingdings" pitchFamily="2" charset="2"/>
              <a:buChar char="ü"/>
            </a:pPr>
            <a:r>
              <a:rPr lang="en-US" sz="2000" dirty="0"/>
              <a:t>Other lab abnormalities</a:t>
            </a:r>
          </a:p>
          <a:p>
            <a:pPr marL="285750" indent="-285750">
              <a:spcAft>
                <a:spcPts val="600"/>
              </a:spcAft>
              <a:buFont typeface="Wingdings" pitchFamily="2" charset="2"/>
              <a:buChar char="ü"/>
            </a:pPr>
            <a:r>
              <a:rPr lang="en-US" sz="2000" dirty="0"/>
              <a:t>Cardiac AE’s</a:t>
            </a:r>
          </a:p>
          <a:p>
            <a:pPr marL="285750" indent="-285750">
              <a:spcAft>
                <a:spcPts val="600"/>
              </a:spcAft>
              <a:buFont typeface="Wingdings" pitchFamily="2" charset="2"/>
              <a:buChar char="ü"/>
            </a:pPr>
            <a:r>
              <a:rPr lang="en-US" sz="2000" dirty="0"/>
              <a:t>Visual disturbances</a:t>
            </a:r>
          </a:p>
        </p:txBody>
      </p:sp>
      <p:sp>
        <p:nvSpPr>
          <p:cNvPr id="6" name="Slide Number Placeholder 5" hidden="1">
            <a:extLst>
              <a:ext uri="{FF2B5EF4-FFF2-40B4-BE49-F238E27FC236}">
                <a16:creationId xmlns:a16="http://schemas.microsoft.com/office/drawing/2014/main" id="{89B643FF-F72A-B64A-ABFE-111209CB3C87}"/>
              </a:ext>
            </a:extLst>
          </p:cNvPr>
          <p:cNvSpPr>
            <a:spLocks noGrp="1"/>
          </p:cNvSpPr>
          <p:nvPr>
            <p:ph type="sldNum" sz="quarter" idx="4294967295"/>
          </p:nvPr>
        </p:nvSpPr>
        <p:spPr>
          <a:xfrm>
            <a:off x="11291944" y="6467837"/>
            <a:ext cx="323794" cy="138499"/>
          </a:xfrm>
        </p:spPr>
        <p:txBody>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7180416-7FB7-4FA9-9E98-668C4F1260E5}" type="slidenum">
              <a:rPr kumimoji="0" lang="en-GB" sz="900" b="0" i="0" u="none" strike="noStrike" kern="1200" cap="none" spc="300" normalizeH="0" baseline="0" noProof="0" smtClean="0">
                <a:ln>
                  <a:noFill/>
                </a:ln>
                <a:solidFill>
                  <a:srgbClr val="007097"/>
                </a:solidFill>
                <a:effectLst/>
                <a:uLnTx/>
                <a:uFillTx/>
                <a:latin typeface="Poppins"/>
                <a:cs typeface="Poppins" panose="00000500000000000000" pitchFamily="2" charset="0"/>
              </a:rPr>
              <a:pPr marL="0" marR="0" lvl="0" indent="0" algn="r" defTabSz="457200" rtl="0" eaLnBrk="1" fontAlgn="auto" latinLnBrk="0" hangingPunct="1">
                <a:lnSpc>
                  <a:spcPct val="100000"/>
                </a:lnSpc>
                <a:spcBef>
                  <a:spcPts val="0"/>
                </a:spcBef>
                <a:spcAft>
                  <a:spcPts val="600"/>
                </a:spcAft>
                <a:buClrTx/>
                <a:buSzTx/>
                <a:buFontTx/>
                <a:buNone/>
                <a:tabLst/>
                <a:defRPr/>
              </a:pPr>
              <a:t>105</a:t>
            </a:fld>
            <a:endParaRPr kumimoji="0" lang="en-GB" sz="900" b="0" i="0" u="none" strike="noStrike" kern="1200" cap="none" spc="300" normalizeH="0" baseline="0" noProof="0">
              <a:ln>
                <a:noFill/>
              </a:ln>
              <a:solidFill>
                <a:srgbClr val="007097"/>
              </a:solidFill>
              <a:effectLst/>
              <a:uLnTx/>
              <a:uFillTx/>
              <a:latin typeface="Poppins"/>
              <a:cs typeface="Poppins" panose="00000500000000000000" pitchFamily="2" charset="0"/>
            </a:endParaRPr>
          </a:p>
        </p:txBody>
      </p:sp>
    </p:spTree>
    <p:extLst>
      <p:ext uri="{BB962C8B-B14F-4D97-AF65-F5344CB8AC3E}">
        <p14:creationId xmlns:p14="http://schemas.microsoft.com/office/powerpoint/2010/main" val="38977920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444CF-CB09-52CD-3220-EC1A06102BF1}"/>
              </a:ext>
            </a:extLst>
          </p:cNvPr>
          <p:cNvSpPr>
            <a:spLocks noGrp="1"/>
          </p:cNvSpPr>
          <p:nvPr>
            <p:ph type="title"/>
          </p:nvPr>
        </p:nvSpPr>
        <p:spPr/>
        <p:txBody>
          <a:bodyPr/>
          <a:lstStyle/>
          <a:p>
            <a:r>
              <a:rPr lang="en-US" dirty="0"/>
              <a:t>Lipid monitoring</a:t>
            </a:r>
          </a:p>
        </p:txBody>
      </p:sp>
      <p:sp>
        <p:nvSpPr>
          <p:cNvPr id="6" name="Content Placeholder 5">
            <a:extLst>
              <a:ext uri="{FF2B5EF4-FFF2-40B4-BE49-F238E27FC236}">
                <a16:creationId xmlns:a16="http://schemas.microsoft.com/office/drawing/2014/main" id="{793D2C7E-71AE-3A55-DCF5-9E08A43F277E}"/>
              </a:ext>
            </a:extLst>
          </p:cNvPr>
          <p:cNvSpPr>
            <a:spLocks noGrp="1"/>
          </p:cNvSpPr>
          <p:nvPr>
            <p:ph sz="quarter" idx="17"/>
          </p:nvPr>
        </p:nvSpPr>
        <p:spPr>
          <a:xfrm>
            <a:off x="577050" y="1206500"/>
            <a:ext cx="5233989" cy="4445000"/>
          </a:xfrm>
        </p:spPr>
        <p:txBody>
          <a:bodyPr>
            <a:noAutofit/>
          </a:bodyPr>
          <a:lstStyle/>
          <a:p>
            <a:pPr>
              <a:lnSpc>
                <a:spcPct val="150000"/>
              </a:lnSpc>
            </a:pPr>
            <a:r>
              <a:rPr lang="en-US" sz="1800" b="1" dirty="0" err="1"/>
              <a:t>Elacestrant</a:t>
            </a:r>
            <a:r>
              <a:rPr lang="en-US" sz="1800" dirty="0"/>
              <a:t>, EMERALD 3 trial</a:t>
            </a:r>
          </a:p>
          <a:p>
            <a:pPr>
              <a:lnSpc>
                <a:spcPct val="150000"/>
              </a:lnSpc>
            </a:pPr>
            <a:r>
              <a:rPr lang="en-US" sz="1800" dirty="0"/>
              <a:t>Hypercholesterolemia (30%), Grade 3/4 (0.9%)</a:t>
            </a:r>
          </a:p>
          <a:p>
            <a:pPr>
              <a:lnSpc>
                <a:spcPct val="150000"/>
              </a:lnSpc>
            </a:pPr>
            <a:r>
              <a:rPr lang="en-US" sz="1800" dirty="0"/>
              <a:t>Hypertriglyceridemia (27%), Grade 3/4 (2.2%)</a:t>
            </a:r>
          </a:p>
          <a:p>
            <a:pPr>
              <a:lnSpc>
                <a:spcPct val="150000"/>
              </a:lnSpc>
            </a:pPr>
            <a:r>
              <a:rPr lang="en-US" sz="1800" dirty="0"/>
              <a:t>Other SERDs (such as </a:t>
            </a:r>
            <a:r>
              <a:rPr lang="en-US" sz="1800" b="1" dirty="0" err="1"/>
              <a:t>Camizestrant</a:t>
            </a:r>
            <a:r>
              <a:rPr lang="en-US" sz="1800" dirty="0"/>
              <a:t>, </a:t>
            </a:r>
            <a:r>
              <a:rPr lang="en-US" sz="1800" b="1" dirty="0" err="1"/>
              <a:t>Giredestrant</a:t>
            </a:r>
            <a:r>
              <a:rPr lang="en-US" sz="1800" dirty="0"/>
              <a:t>, and </a:t>
            </a:r>
            <a:r>
              <a:rPr lang="en-US" sz="1800" b="1" dirty="0" err="1"/>
              <a:t>Imlunestrant</a:t>
            </a:r>
            <a:r>
              <a:rPr lang="en-US" sz="1800" b="1" dirty="0"/>
              <a:t>) </a:t>
            </a:r>
          </a:p>
          <a:p>
            <a:pPr lvl="1">
              <a:lnSpc>
                <a:spcPct val="150000"/>
              </a:lnSpc>
              <a:buFont typeface="Wingdings" pitchFamily="2" charset="2"/>
              <a:buChar char="Ø"/>
            </a:pPr>
            <a:r>
              <a:rPr lang="en-US" sz="1800" dirty="0"/>
              <a:t>comparable or slightly elevated risks of dyslipidemia in early trial data, consistent with the broader class effect</a:t>
            </a:r>
          </a:p>
          <a:p>
            <a:pPr>
              <a:lnSpc>
                <a:spcPct val="150000"/>
              </a:lnSpc>
            </a:pPr>
            <a:r>
              <a:rPr lang="en-US" sz="1800" dirty="0"/>
              <a:t>Baseline &amp; “Periodic” monitoring </a:t>
            </a:r>
          </a:p>
          <a:p>
            <a:pPr>
              <a:lnSpc>
                <a:spcPct val="150000"/>
              </a:lnSpc>
            </a:pPr>
            <a:r>
              <a:rPr lang="en-US" sz="1800" dirty="0"/>
              <a:t>Prevention, patient education on diet, exercise </a:t>
            </a:r>
          </a:p>
        </p:txBody>
      </p:sp>
      <p:pic>
        <p:nvPicPr>
          <p:cNvPr id="9218" name="Picture 2" descr="What does a lipid panel test for? - Flourish">
            <a:extLst>
              <a:ext uri="{FF2B5EF4-FFF2-40B4-BE49-F238E27FC236}">
                <a16:creationId xmlns:a16="http://schemas.microsoft.com/office/drawing/2014/main" id="{26D5A2EB-4822-2422-6F34-5316AFBCF4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186" y="2088943"/>
            <a:ext cx="4677758" cy="31199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2FA0D29-3F0F-F075-EAB1-8EA943B7BE05}"/>
              </a:ext>
            </a:extLst>
          </p:cNvPr>
          <p:cNvSpPr txBox="1"/>
          <p:nvPr/>
        </p:nvSpPr>
        <p:spPr>
          <a:xfrm>
            <a:off x="6776083" y="6128917"/>
            <a:ext cx="4677758" cy="47741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Poppins"/>
                <a:ea typeface="+mn-ea"/>
                <a:cs typeface="Poppins" panose="00000500000000000000" pitchFamily="2" charset="0"/>
              </a:rPr>
              <a:t>(Shah et al., 2024), (</a:t>
            </a:r>
            <a:r>
              <a:rPr kumimoji="0" lang="en-US" sz="1400" b="0" i="0" u="none" strike="noStrike" kern="1200" cap="none" spc="0" normalizeH="0" baseline="0" noProof="0" dirty="0" err="1">
                <a:ln>
                  <a:noFill/>
                </a:ln>
                <a:solidFill>
                  <a:srgbClr val="FFFFFF"/>
                </a:solidFill>
                <a:effectLst/>
                <a:uLnTx/>
                <a:uFillTx/>
                <a:latin typeface="Poppins"/>
                <a:ea typeface="+mn-ea"/>
                <a:cs typeface="Poppins" panose="00000500000000000000" pitchFamily="2" charset="0"/>
              </a:rPr>
              <a:t>Elacestrant</a:t>
            </a:r>
            <a:r>
              <a:rPr kumimoji="0" lang="en-US" sz="1400" b="0" i="0" u="none" strike="noStrike" kern="1200" cap="none" spc="0" normalizeH="0" baseline="0" noProof="0" dirty="0">
                <a:ln>
                  <a:noFill/>
                </a:ln>
                <a:solidFill>
                  <a:srgbClr val="FFFFFF"/>
                </a:solidFill>
                <a:effectLst/>
                <a:uLnTx/>
                <a:uFillTx/>
                <a:latin typeface="Poppins"/>
                <a:ea typeface="+mn-ea"/>
                <a:cs typeface="Poppins" panose="00000500000000000000" pitchFamily="2" charset="0"/>
              </a:rPr>
              <a:t> PI, 2026). </a:t>
            </a:r>
          </a:p>
        </p:txBody>
      </p:sp>
    </p:spTree>
    <p:extLst>
      <p:ext uri="{BB962C8B-B14F-4D97-AF65-F5344CB8AC3E}">
        <p14:creationId xmlns:p14="http://schemas.microsoft.com/office/powerpoint/2010/main" val="15145339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FB908-9DC8-3209-46F5-FB16804D6E1B}"/>
              </a:ext>
            </a:extLst>
          </p:cNvPr>
          <p:cNvSpPr>
            <a:spLocks noGrp="1"/>
          </p:cNvSpPr>
          <p:nvPr>
            <p:ph type="title"/>
          </p:nvPr>
        </p:nvSpPr>
        <p:spPr/>
        <p:txBody>
          <a:bodyPr/>
          <a:lstStyle/>
          <a:p>
            <a:r>
              <a:rPr lang="en-US" dirty="0"/>
              <a:t>Lab monitoring</a:t>
            </a:r>
          </a:p>
        </p:txBody>
      </p:sp>
      <p:sp>
        <p:nvSpPr>
          <p:cNvPr id="6" name="Content Placeholder 5">
            <a:extLst>
              <a:ext uri="{FF2B5EF4-FFF2-40B4-BE49-F238E27FC236}">
                <a16:creationId xmlns:a16="http://schemas.microsoft.com/office/drawing/2014/main" id="{FB6B0977-4D2E-71CF-3569-35964338E66B}"/>
              </a:ext>
            </a:extLst>
          </p:cNvPr>
          <p:cNvSpPr>
            <a:spLocks noGrp="1"/>
          </p:cNvSpPr>
          <p:nvPr>
            <p:ph sz="quarter" idx="17"/>
          </p:nvPr>
        </p:nvSpPr>
        <p:spPr/>
        <p:txBody>
          <a:bodyPr>
            <a:normAutofit fontScale="92500" lnSpcReduction="10000"/>
          </a:bodyPr>
          <a:lstStyle/>
          <a:p>
            <a:pPr>
              <a:lnSpc>
                <a:spcPct val="160000"/>
              </a:lnSpc>
              <a:spcAft>
                <a:spcPts val="600"/>
              </a:spcAft>
            </a:pPr>
            <a:r>
              <a:rPr lang="en-US" sz="2000" b="1" dirty="0" err="1">
                <a:solidFill>
                  <a:schemeClr val="accent3"/>
                </a:solidFill>
              </a:rPr>
              <a:t>Elacestrant</a:t>
            </a:r>
            <a:endParaRPr lang="en-US" sz="2000" b="1" dirty="0">
              <a:solidFill>
                <a:schemeClr val="accent3"/>
              </a:solidFill>
            </a:endParaRPr>
          </a:p>
          <a:p>
            <a:pPr lvl="1">
              <a:lnSpc>
                <a:spcPct val="160000"/>
              </a:lnSpc>
              <a:spcAft>
                <a:spcPts val="600"/>
              </a:spcAft>
            </a:pPr>
            <a:r>
              <a:rPr lang="en-US" sz="2000" dirty="0"/>
              <a:t>    LFTs , AST (29%), ALT (17%) </a:t>
            </a:r>
          </a:p>
          <a:p>
            <a:pPr lvl="1">
              <a:lnSpc>
                <a:spcPct val="160000"/>
              </a:lnSpc>
              <a:spcAft>
                <a:spcPts val="600"/>
              </a:spcAft>
            </a:pPr>
            <a:r>
              <a:rPr lang="en-US" sz="2000" dirty="0"/>
              <a:t>CBC ~ decreased </a:t>
            </a:r>
            <a:r>
              <a:rPr lang="en-US" sz="2000" dirty="0" err="1"/>
              <a:t>hgb</a:t>
            </a:r>
            <a:r>
              <a:rPr lang="en-US" sz="2000" dirty="0"/>
              <a:t> (26%)</a:t>
            </a:r>
          </a:p>
          <a:p>
            <a:pPr lvl="1">
              <a:lnSpc>
                <a:spcPct val="160000"/>
              </a:lnSpc>
              <a:spcAft>
                <a:spcPts val="600"/>
              </a:spcAft>
            </a:pPr>
            <a:r>
              <a:rPr lang="en-US" sz="2000" dirty="0"/>
              <a:t>CMP (    creatinine, low Na+) (16%)</a:t>
            </a:r>
          </a:p>
          <a:p>
            <a:pPr>
              <a:lnSpc>
                <a:spcPct val="160000"/>
              </a:lnSpc>
              <a:spcAft>
                <a:spcPts val="600"/>
              </a:spcAft>
            </a:pPr>
            <a:r>
              <a:rPr lang="en-US" sz="2000" b="1" dirty="0" err="1">
                <a:solidFill>
                  <a:schemeClr val="accent3"/>
                </a:solidFill>
              </a:rPr>
              <a:t>Imlunestrant</a:t>
            </a:r>
            <a:endParaRPr lang="en-US" sz="2000" b="1" dirty="0">
              <a:solidFill>
                <a:schemeClr val="accent3"/>
              </a:solidFill>
            </a:endParaRPr>
          </a:p>
          <a:p>
            <a:pPr lvl="1">
              <a:lnSpc>
                <a:spcPct val="160000"/>
              </a:lnSpc>
              <a:spcAft>
                <a:spcPts val="600"/>
              </a:spcAft>
            </a:pPr>
            <a:r>
              <a:rPr lang="en-US" sz="2000" dirty="0">
                <a:solidFill>
                  <a:srgbClr val="FF0000"/>
                </a:solidFill>
              </a:rPr>
              <a:t>    </a:t>
            </a:r>
            <a:r>
              <a:rPr lang="en-US" sz="2000" dirty="0"/>
              <a:t>LFTs, AST (25%), ALT (21%)</a:t>
            </a:r>
          </a:p>
          <a:p>
            <a:pPr lvl="1">
              <a:lnSpc>
                <a:spcPct val="160000"/>
              </a:lnSpc>
              <a:spcAft>
                <a:spcPts val="600"/>
              </a:spcAft>
            </a:pPr>
            <a:r>
              <a:rPr lang="en-US" sz="2000" dirty="0"/>
              <a:t>CBC ~ decreased </a:t>
            </a:r>
            <a:r>
              <a:rPr lang="en-US" sz="2000" dirty="0" err="1"/>
              <a:t>hgb</a:t>
            </a:r>
            <a:r>
              <a:rPr lang="en-US" sz="2000" dirty="0"/>
              <a:t> (30%), ANC (26%), </a:t>
            </a:r>
            <a:r>
              <a:rPr lang="en-US" sz="2000" dirty="0" err="1"/>
              <a:t>Plts</a:t>
            </a:r>
            <a:r>
              <a:rPr lang="en-US" sz="2000" dirty="0"/>
              <a:t> (16%)</a:t>
            </a:r>
          </a:p>
          <a:p>
            <a:pPr lvl="1">
              <a:lnSpc>
                <a:spcPct val="160000"/>
              </a:lnSpc>
              <a:spcAft>
                <a:spcPts val="600"/>
              </a:spcAft>
            </a:pPr>
            <a:r>
              <a:rPr lang="en-US" sz="2000" dirty="0"/>
              <a:t>CMP ~ low Ca+ (26%)</a:t>
            </a:r>
          </a:p>
        </p:txBody>
      </p:sp>
      <p:sp>
        <p:nvSpPr>
          <p:cNvPr id="8" name="Up Arrow 7">
            <a:extLst>
              <a:ext uri="{FF2B5EF4-FFF2-40B4-BE49-F238E27FC236}">
                <a16:creationId xmlns:a16="http://schemas.microsoft.com/office/drawing/2014/main" id="{955D41D1-19FC-4501-EA76-843A04562EF7}"/>
              </a:ext>
            </a:extLst>
          </p:cNvPr>
          <p:cNvSpPr/>
          <p:nvPr/>
        </p:nvSpPr>
        <p:spPr>
          <a:xfrm>
            <a:off x="929390" y="2210666"/>
            <a:ext cx="209862" cy="389744"/>
          </a:xfrm>
          <a:prstGeom prst="up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Poppins"/>
              <a:ea typeface="+mn-ea"/>
              <a:cs typeface="+mn-cs"/>
            </a:endParaRPr>
          </a:p>
        </p:txBody>
      </p:sp>
      <p:sp>
        <p:nvSpPr>
          <p:cNvPr id="9" name="Up Arrow 8">
            <a:extLst>
              <a:ext uri="{FF2B5EF4-FFF2-40B4-BE49-F238E27FC236}">
                <a16:creationId xmlns:a16="http://schemas.microsoft.com/office/drawing/2014/main" id="{FD7179C9-BDF4-2C3A-226E-ED18D006DE1A}"/>
              </a:ext>
            </a:extLst>
          </p:cNvPr>
          <p:cNvSpPr/>
          <p:nvPr/>
        </p:nvSpPr>
        <p:spPr>
          <a:xfrm>
            <a:off x="1657168" y="3234128"/>
            <a:ext cx="209862" cy="389744"/>
          </a:xfrm>
          <a:prstGeom prst="up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Poppins"/>
              <a:ea typeface="+mn-ea"/>
              <a:cs typeface="+mn-cs"/>
            </a:endParaRPr>
          </a:p>
        </p:txBody>
      </p:sp>
      <p:sp>
        <p:nvSpPr>
          <p:cNvPr id="15" name="TextBox 14">
            <a:extLst>
              <a:ext uri="{FF2B5EF4-FFF2-40B4-BE49-F238E27FC236}">
                <a16:creationId xmlns:a16="http://schemas.microsoft.com/office/drawing/2014/main" id="{2C5166DD-F727-31DA-F483-40C408BC9C24}"/>
              </a:ext>
            </a:extLst>
          </p:cNvPr>
          <p:cNvSpPr txBox="1"/>
          <p:nvPr/>
        </p:nvSpPr>
        <p:spPr>
          <a:xfrm>
            <a:off x="4371215" y="6284299"/>
            <a:ext cx="5561351" cy="50557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Poppins"/>
                <a:ea typeface="+mn-ea"/>
                <a:cs typeface="Poppins" panose="00000500000000000000" pitchFamily="2" charset="0"/>
              </a:rPr>
              <a:t>(</a:t>
            </a:r>
            <a:r>
              <a:rPr kumimoji="0" lang="en-US" sz="1400" b="0" i="0" u="none" strike="noStrike" kern="1200" cap="none" spc="0" normalizeH="0" baseline="0" noProof="0" dirty="0" err="1">
                <a:ln>
                  <a:noFill/>
                </a:ln>
                <a:solidFill>
                  <a:srgbClr val="FFFFFF"/>
                </a:solidFill>
                <a:effectLst/>
                <a:uLnTx/>
                <a:uFillTx/>
                <a:latin typeface="Poppins"/>
                <a:ea typeface="+mn-ea"/>
                <a:cs typeface="Poppins" panose="00000500000000000000" pitchFamily="2" charset="0"/>
              </a:rPr>
              <a:t>Imlunestrant</a:t>
            </a:r>
            <a:r>
              <a:rPr kumimoji="0" lang="en-US" sz="1400" b="0" i="0" u="none" strike="noStrike" kern="1200" cap="none" spc="0" normalizeH="0" baseline="0" noProof="0" dirty="0">
                <a:ln>
                  <a:noFill/>
                </a:ln>
                <a:solidFill>
                  <a:srgbClr val="FFFFFF"/>
                </a:solidFill>
                <a:effectLst/>
                <a:uLnTx/>
                <a:uFillTx/>
                <a:latin typeface="Poppins"/>
                <a:ea typeface="+mn-ea"/>
                <a:cs typeface="Poppins" panose="00000500000000000000" pitchFamily="2" charset="0"/>
              </a:rPr>
              <a:t> PI, 2025), (</a:t>
            </a:r>
            <a:r>
              <a:rPr kumimoji="0" lang="en-US" sz="1400" b="0" i="0" u="none" strike="noStrike" kern="1200" cap="none" spc="0" normalizeH="0" baseline="0" noProof="0" dirty="0" err="1">
                <a:ln>
                  <a:noFill/>
                </a:ln>
                <a:solidFill>
                  <a:srgbClr val="FFFFFF"/>
                </a:solidFill>
                <a:effectLst/>
                <a:uLnTx/>
                <a:uFillTx/>
                <a:latin typeface="Poppins"/>
                <a:ea typeface="+mn-ea"/>
                <a:cs typeface="Poppins" panose="00000500000000000000" pitchFamily="2" charset="0"/>
              </a:rPr>
              <a:t>Elacestrant</a:t>
            </a:r>
            <a:r>
              <a:rPr kumimoji="0" lang="en-US" sz="1400" b="0" i="0" u="none" strike="noStrike" kern="1200" cap="none" spc="0" normalizeH="0" baseline="0" noProof="0">
                <a:ln>
                  <a:noFill/>
                </a:ln>
                <a:solidFill>
                  <a:srgbClr val="FFFFFF"/>
                </a:solidFill>
                <a:effectLst/>
                <a:uLnTx/>
                <a:uFillTx/>
                <a:latin typeface="Poppins"/>
                <a:ea typeface="+mn-ea"/>
                <a:cs typeface="Poppins" panose="00000500000000000000" pitchFamily="2" charset="0"/>
              </a:rPr>
              <a:t> PI, </a:t>
            </a:r>
            <a:r>
              <a:rPr kumimoji="0" lang="en-US" sz="1400" b="0" i="0" u="none" strike="noStrike" kern="1200" cap="none" spc="0" normalizeH="0" baseline="0" noProof="0" dirty="0">
                <a:ln>
                  <a:noFill/>
                </a:ln>
                <a:solidFill>
                  <a:srgbClr val="FFFFFF"/>
                </a:solidFill>
                <a:effectLst/>
                <a:uLnTx/>
                <a:uFillTx/>
                <a:latin typeface="Poppins"/>
                <a:ea typeface="+mn-ea"/>
                <a:cs typeface="Poppins" panose="00000500000000000000" pitchFamily="2" charset="0"/>
              </a:rPr>
              <a:t>2026)</a:t>
            </a:r>
            <a:r>
              <a:rPr kumimoji="0" lang="en-US" sz="1400" b="0" i="0" u="none" strike="noStrike" kern="1200" cap="none" spc="0" normalizeH="0" baseline="0" noProof="0" dirty="0">
                <a:ln>
                  <a:noFill/>
                </a:ln>
                <a:solidFill>
                  <a:prstClr val="black"/>
                </a:solidFill>
                <a:effectLst/>
                <a:uLnTx/>
                <a:uFillTx/>
                <a:latin typeface="Poppins"/>
                <a:ea typeface="+mn-ea"/>
                <a:cs typeface="Poppins" panose="00000500000000000000" pitchFamily="2" charset="0"/>
              </a:rPr>
              <a:t> </a:t>
            </a:r>
          </a:p>
        </p:txBody>
      </p:sp>
      <p:sp>
        <p:nvSpPr>
          <p:cNvPr id="17" name="Up Arrow 16">
            <a:extLst>
              <a:ext uri="{FF2B5EF4-FFF2-40B4-BE49-F238E27FC236}">
                <a16:creationId xmlns:a16="http://schemas.microsoft.com/office/drawing/2014/main" id="{5380BD6B-68EA-2814-DDA9-4093D7D9A53A}"/>
              </a:ext>
            </a:extLst>
          </p:cNvPr>
          <p:cNvSpPr/>
          <p:nvPr/>
        </p:nvSpPr>
        <p:spPr>
          <a:xfrm>
            <a:off x="929390" y="4182256"/>
            <a:ext cx="209862" cy="464695"/>
          </a:xfrm>
          <a:prstGeom prst="up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Poppins"/>
              <a:ea typeface="+mn-ea"/>
              <a:cs typeface="+mn-cs"/>
            </a:endParaRPr>
          </a:p>
        </p:txBody>
      </p:sp>
      <p:pic>
        <p:nvPicPr>
          <p:cNvPr id="10242" name="Picture 2" descr="What Makes a Knowledge Base Smart?">
            <a:extLst>
              <a:ext uri="{FF2B5EF4-FFF2-40B4-BE49-F238E27FC236}">
                <a16:creationId xmlns:a16="http://schemas.microsoft.com/office/drawing/2014/main" id="{53434273-A064-B44E-99E9-51C7A2934C5F}"/>
              </a:ext>
            </a:extLst>
          </p:cNvPr>
          <p:cNvPicPr>
            <a:picLocks noGrp="1" noChangeAspect="1" noChangeArrowheads="1"/>
          </p:cNvPicPr>
          <p:nvPr>
            <p:ph sz="quarter" idx="16"/>
          </p:nvPr>
        </p:nvPicPr>
        <p:blipFill>
          <a:blip r:embed="rId3">
            <a:extLst>
              <a:ext uri="{28A0092B-C50C-407E-A947-70E740481C1C}">
                <a14:useLocalDpi xmlns:a14="http://schemas.microsoft.com/office/drawing/2010/main" val="0"/>
              </a:ext>
            </a:extLst>
          </a:blip>
          <a:srcRect/>
          <a:stretch>
            <a:fillRect/>
          </a:stretch>
        </p:blipFill>
        <p:spPr bwMode="auto">
          <a:xfrm>
            <a:off x="6383338" y="2508703"/>
            <a:ext cx="5233987" cy="2739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3849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2EC7E-D1AB-6C26-32FC-C94EB52D6CF6}"/>
              </a:ext>
            </a:extLst>
          </p:cNvPr>
          <p:cNvSpPr>
            <a:spLocks noGrp="1"/>
          </p:cNvSpPr>
          <p:nvPr>
            <p:ph type="title"/>
          </p:nvPr>
        </p:nvSpPr>
        <p:spPr/>
        <p:txBody>
          <a:bodyPr/>
          <a:lstStyle/>
          <a:p>
            <a:r>
              <a:rPr lang="en-US" dirty="0"/>
              <a:t>Cardiac AE’s</a:t>
            </a:r>
          </a:p>
        </p:txBody>
      </p:sp>
      <p:sp>
        <p:nvSpPr>
          <p:cNvPr id="6" name="Content Placeholder 5">
            <a:extLst>
              <a:ext uri="{FF2B5EF4-FFF2-40B4-BE49-F238E27FC236}">
                <a16:creationId xmlns:a16="http://schemas.microsoft.com/office/drawing/2014/main" id="{C2B24277-FF86-82C8-B805-E751F143D3CC}"/>
              </a:ext>
            </a:extLst>
          </p:cNvPr>
          <p:cNvSpPr>
            <a:spLocks noGrp="1"/>
          </p:cNvSpPr>
          <p:nvPr>
            <p:ph sz="quarter" idx="17"/>
          </p:nvPr>
        </p:nvSpPr>
        <p:spPr>
          <a:xfrm>
            <a:off x="574676" y="1206499"/>
            <a:ext cx="5233989" cy="4759585"/>
          </a:xfrm>
        </p:spPr>
        <p:txBody>
          <a:bodyPr>
            <a:normAutofit fontScale="25000" lnSpcReduction="20000"/>
          </a:bodyPr>
          <a:lstStyle/>
          <a:p>
            <a:pPr marL="0" indent="0">
              <a:lnSpc>
                <a:spcPct val="170000"/>
              </a:lnSpc>
              <a:spcAft>
                <a:spcPts val="600"/>
              </a:spcAft>
              <a:buNone/>
            </a:pPr>
            <a:r>
              <a:rPr lang="en-US" sz="9600" b="1" dirty="0" err="1">
                <a:solidFill>
                  <a:schemeClr val="accent3"/>
                </a:solidFill>
              </a:rPr>
              <a:t>Camizestrant</a:t>
            </a:r>
            <a:r>
              <a:rPr lang="en-US" sz="9600" b="1" dirty="0">
                <a:solidFill>
                  <a:schemeClr val="accent3"/>
                </a:solidFill>
              </a:rPr>
              <a:t> </a:t>
            </a:r>
            <a:r>
              <a:rPr lang="en-US" sz="9600" dirty="0"/>
              <a:t>(not yet approved)</a:t>
            </a:r>
          </a:p>
          <a:p>
            <a:pPr>
              <a:lnSpc>
                <a:spcPct val="170000"/>
              </a:lnSpc>
            </a:pPr>
            <a:r>
              <a:rPr lang="en-US" sz="8000" b="1" dirty="0">
                <a:solidFill>
                  <a:schemeClr val="accent3"/>
                </a:solidFill>
              </a:rPr>
              <a:t>Bradycardia:</a:t>
            </a:r>
            <a:r>
              <a:rPr lang="en-US" sz="8000" dirty="0">
                <a:solidFill>
                  <a:schemeClr val="accent3"/>
                </a:solidFill>
              </a:rPr>
              <a:t> </a:t>
            </a:r>
            <a:r>
              <a:rPr lang="en-US" sz="8000" dirty="0"/>
              <a:t>SERENA-6, sinus bradycardia was ~7.7% </a:t>
            </a:r>
            <a:r>
              <a:rPr lang="en-US" sz="8000" i="1" dirty="0"/>
              <a:t>Severity:</a:t>
            </a:r>
            <a:r>
              <a:rPr lang="en-US" sz="8000" dirty="0"/>
              <a:t> </a:t>
            </a:r>
          </a:p>
          <a:p>
            <a:pPr>
              <a:lnSpc>
                <a:spcPct val="170000"/>
              </a:lnSpc>
            </a:pPr>
            <a:r>
              <a:rPr lang="en-US" sz="8000" dirty="0"/>
              <a:t>The vast majority of these events are </a:t>
            </a:r>
            <a:r>
              <a:rPr lang="en-US" sz="8000" b="1" dirty="0"/>
              <a:t>Grade 1 or 2</a:t>
            </a:r>
            <a:r>
              <a:rPr lang="en-US" sz="8000" dirty="0"/>
              <a:t> (asymptomatic or mildly symptomatic). </a:t>
            </a:r>
          </a:p>
          <a:p>
            <a:pPr>
              <a:lnSpc>
                <a:spcPct val="170000"/>
              </a:lnSpc>
            </a:pPr>
            <a:r>
              <a:rPr lang="en-US" sz="8000" dirty="0"/>
              <a:t>Median HR      ~ 14 beats per minute. </a:t>
            </a:r>
          </a:p>
          <a:p>
            <a:pPr>
              <a:lnSpc>
                <a:spcPct val="170000"/>
              </a:lnSpc>
            </a:pPr>
            <a:r>
              <a:rPr lang="en-US" sz="8000" dirty="0"/>
              <a:t>Concern combo therapy w/ QT prolonging drugs, synergistic risk</a:t>
            </a:r>
          </a:p>
          <a:p>
            <a:pPr>
              <a:lnSpc>
                <a:spcPct val="170000"/>
              </a:lnSpc>
              <a:spcAft>
                <a:spcPts val="600"/>
              </a:spcAft>
            </a:pPr>
            <a:r>
              <a:rPr lang="en-US" sz="8000" b="1" dirty="0">
                <a:solidFill>
                  <a:schemeClr val="accent3"/>
                </a:solidFill>
              </a:rPr>
              <a:t>ECGs (frequent w/trials), CMP, Mg+</a:t>
            </a:r>
          </a:p>
          <a:p>
            <a:pPr marL="0" indent="0">
              <a:lnSpc>
                <a:spcPct val="170000"/>
              </a:lnSpc>
              <a:spcAft>
                <a:spcPts val="600"/>
              </a:spcAft>
              <a:buNone/>
            </a:pPr>
            <a:endParaRPr lang="en-US" sz="8000" b="1" dirty="0">
              <a:solidFill>
                <a:schemeClr val="accent3"/>
              </a:solidFill>
            </a:endParaRPr>
          </a:p>
          <a:p>
            <a:r>
              <a:rPr lang="en-US" dirty="0"/>
              <a:t>  </a:t>
            </a:r>
          </a:p>
        </p:txBody>
      </p:sp>
      <p:sp>
        <p:nvSpPr>
          <p:cNvPr id="7" name="Down Arrow 6">
            <a:extLst>
              <a:ext uri="{FF2B5EF4-FFF2-40B4-BE49-F238E27FC236}">
                <a16:creationId xmlns:a16="http://schemas.microsoft.com/office/drawing/2014/main" id="{36D5D7DD-3FBF-95AC-319E-264205CABD0B}"/>
              </a:ext>
            </a:extLst>
          </p:cNvPr>
          <p:cNvSpPr/>
          <p:nvPr/>
        </p:nvSpPr>
        <p:spPr>
          <a:xfrm>
            <a:off x="2128603" y="4032354"/>
            <a:ext cx="299804" cy="509666"/>
          </a:xfrm>
          <a:prstGeom prst="down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Poppins"/>
              <a:ea typeface="+mn-ea"/>
              <a:cs typeface="+mn-cs"/>
            </a:endParaRPr>
          </a:p>
        </p:txBody>
      </p:sp>
      <p:sp>
        <p:nvSpPr>
          <p:cNvPr id="8" name="TextBox 7">
            <a:extLst>
              <a:ext uri="{FF2B5EF4-FFF2-40B4-BE49-F238E27FC236}">
                <a16:creationId xmlns:a16="http://schemas.microsoft.com/office/drawing/2014/main" id="{FFCED87B-C6B7-F4FD-19DD-52008A63BE6E}"/>
              </a:ext>
            </a:extLst>
          </p:cNvPr>
          <p:cNvSpPr txBox="1"/>
          <p:nvPr/>
        </p:nvSpPr>
        <p:spPr>
          <a:xfrm>
            <a:off x="6096000" y="6215050"/>
            <a:ext cx="2810679" cy="50557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Poppins"/>
                <a:ea typeface="+mn-ea"/>
                <a:cs typeface="Poppins" panose="00000500000000000000" pitchFamily="2" charset="0"/>
              </a:rPr>
              <a:t>(U.S. FDA, 2026). </a:t>
            </a:r>
          </a:p>
        </p:txBody>
      </p:sp>
      <p:pic>
        <p:nvPicPr>
          <p:cNvPr id="11266" name="Picture 2" descr="Sinus Bradycardia Causes and How It's Treated">
            <a:extLst>
              <a:ext uri="{FF2B5EF4-FFF2-40B4-BE49-F238E27FC236}">
                <a16:creationId xmlns:a16="http://schemas.microsoft.com/office/drawing/2014/main" id="{27796080-1A91-EE82-05A8-441141A3B4DB}"/>
              </a:ext>
            </a:extLst>
          </p:cNvPr>
          <p:cNvPicPr>
            <a:picLocks noGrp="1" noChangeAspect="1" noChangeArrowheads="1"/>
          </p:cNvPicPr>
          <p:nvPr>
            <p:ph sz="quarter" idx="16"/>
          </p:nvPr>
        </p:nvPicPr>
        <p:blipFill>
          <a:blip r:embed="rId3">
            <a:extLst>
              <a:ext uri="{28A0092B-C50C-407E-A947-70E740481C1C}">
                <a14:useLocalDpi xmlns:a14="http://schemas.microsoft.com/office/drawing/2010/main" val="0"/>
              </a:ext>
            </a:extLst>
          </a:blip>
          <a:srcRect/>
          <a:stretch>
            <a:fillRect/>
          </a:stretch>
        </p:blipFill>
        <p:spPr bwMode="auto">
          <a:xfrm>
            <a:off x="6289685" y="1796250"/>
            <a:ext cx="5233987" cy="3489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3203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70827-7BD3-6B00-E1CF-0C5D8171AFDD}"/>
              </a:ext>
            </a:extLst>
          </p:cNvPr>
          <p:cNvSpPr>
            <a:spLocks noGrp="1"/>
          </p:cNvSpPr>
          <p:nvPr>
            <p:ph type="title"/>
          </p:nvPr>
        </p:nvSpPr>
        <p:spPr/>
        <p:txBody>
          <a:bodyPr/>
          <a:lstStyle/>
          <a:p>
            <a:r>
              <a:rPr lang="en-US" dirty="0"/>
              <a:t>AE’s</a:t>
            </a:r>
          </a:p>
        </p:txBody>
      </p:sp>
      <p:sp>
        <p:nvSpPr>
          <p:cNvPr id="6" name="Content Placeholder 5">
            <a:extLst>
              <a:ext uri="{FF2B5EF4-FFF2-40B4-BE49-F238E27FC236}">
                <a16:creationId xmlns:a16="http://schemas.microsoft.com/office/drawing/2014/main" id="{4E502A30-E54E-D797-F7AB-233919E86DF2}"/>
              </a:ext>
            </a:extLst>
          </p:cNvPr>
          <p:cNvSpPr>
            <a:spLocks noGrp="1"/>
          </p:cNvSpPr>
          <p:nvPr>
            <p:ph sz="quarter" idx="17"/>
          </p:nvPr>
        </p:nvSpPr>
        <p:spPr>
          <a:xfrm>
            <a:off x="574677" y="1340970"/>
            <a:ext cx="5233989" cy="4445000"/>
          </a:xfrm>
        </p:spPr>
        <p:txBody>
          <a:bodyPr>
            <a:normAutofit lnSpcReduction="10000"/>
          </a:bodyPr>
          <a:lstStyle/>
          <a:p>
            <a:pPr marL="0" indent="0">
              <a:lnSpc>
                <a:spcPct val="160000"/>
              </a:lnSpc>
              <a:spcAft>
                <a:spcPts val="600"/>
              </a:spcAft>
              <a:buNone/>
            </a:pPr>
            <a:r>
              <a:rPr lang="en-US" sz="2400" b="1" dirty="0" err="1">
                <a:solidFill>
                  <a:schemeClr val="accent3"/>
                </a:solidFill>
              </a:rPr>
              <a:t>Giredestrant</a:t>
            </a:r>
            <a:r>
              <a:rPr lang="en-US" sz="2400" b="1" dirty="0">
                <a:solidFill>
                  <a:schemeClr val="accent3"/>
                </a:solidFill>
              </a:rPr>
              <a:t> </a:t>
            </a:r>
            <a:r>
              <a:rPr lang="en-US" sz="2400" dirty="0"/>
              <a:t>(not yet approved)</a:t>
            </a:r>
          </a:p>
          <a:p>
            <a:pPr>
              <a:lnSpc>
                <a:spcPct val="150000"/>
              </a:lnSpc>
            </a:pPr>
            <a:r>
              <a:rPr lang="en-US" sz="2000" b="1" dirty="0"/>
              <a:t>Bradycardia: </a:t>
            </a:r>
            <a:r>
              <a:rPr lang="en-US" sz="2000" b="1" dirty="0" err="1"/>
              <a:t>evERA</a:t>
            </a:r>
            <a:r>
              <a:rPr lang="en-US" sz="2000" b="1" dirty="0"/>
              <a:t> trial:</a:t>
            </a:r>
            <a:endParaRPr lang="en-US" sz="2000" dirty="0"/>
          </a:p>
          <a:p>
            <a:pPr>
              <a:lnSpc>
                <a:spcPct val="150000"/>
              </a:lnSpc>
            </a:pPr>
            <a:r>
              <a:rPr lang="en-US" sz="2000" dirty="0"/>
              <a:t>bradycardia Grade 1/2 (mild to moderate) was observed in </a:t>
            </a:r>
            <a:r>
              <a:rPr lang="en-US" sz="2000" b="1" dirty="0"/>
              <a:t>3.8%</a:t>
            </a:r>
            <a:r>
              <a:rPr lang="en-US" sz="2000" dirty="0"/>
              <a:t> of patients receiving the </a:t>
            </a:r>
            <a:r>
              <a:rPr lang="en-US" sz="2000" dirty="0" err="1"/>
              <a:t>giredestrant</a:t>
            </a:r>
            <a:r>
              <a:rPr lang="en-US" sz="2000" dirty="0"/>
              <a:t> combination, compared to 0.5% in the SOC arm.</a:t>
            </a:r>
          </a:p>
          <a:p>
            <a:pPr>
              <a:lnSpc>
                <a:spcPct val="150000"/>
              </a:lnSpc>
            </a:pPr>
            <a:r>
              <a:rPr lang="en-US" sz="2000" b="1" dirty="0"/>
              <a:t>No reports of Grade 3 or 4 (severe) bradycardia</a:t>
            </a:r>
            <a:r>
              <a:rPr lang="en-US" sz="2000" dirty="0"/>
              <a:t>. </a:t>
            </a:r>
          </a:p>
          <a:p>
            <a:pPr>
              <a:lnSpc>
                <a:spcPct val="150000"/>
              </a:lnSpc>
            </a:pPr>
            <a:r>
              <a:rPr lang="en-US" sz="2000" dirty="0"/>
              <a:t>No photopsia (visual disturbances)</a:t>
            </a:r>
          </a:p>
        </p:txBody>
      </p:sp>
      <p:pic>
        <p:nvPicPr>
          <p:cNvPr id="12290" name="Picture 2" descr="3,066 Pending Approval Royalty-Free Images, Stock Photos &amp; Pictures |  Shutterstock">
            <a:extLst>
              <a:ext uri="{FF2B5EF4-FFF2-40B4-BE49-F238E27FC236}">
                <a16:creationId xmlns:a16="http://schemas.microsoft.com/office/drawing/2014/main" id="{252C1AF4-25BF-BF6B-D73B-652697A06F94}"/>
              </a:ext>
            </a:extLst>
          </p:cNvPr>
          <p:cNvPicPr>
            <a:picLocks noGrp="1" noChangeAspect="1" noChangeArrowheads="1"/>
          </p:cNvPicPr>
          <p:nvPr>
            <p:ph sz="quarter" idx="16"/>
          </p:nvPr>
        </p:nvPicPr>
        <p:blipFill rotWithShape="1">
          <a:blip r:embed="rId3">
            <a:extLst>
              <a:ext uri="{28A0092B-C50C-407E-A947-70E740481C1C}">
                <a14:useLocalDpi xmlns:a14="http://schemas.microsoft.com/office/drawing/2010/main" val="0"/>
              </a:ext>
            </a:extLst>
          </a:blip>
          <a:srcRect b="8521"/>
          <a:stretch>
            <a:fillRect/>
          </a:stretch>
        </p:blipFill>
        <p:spPr bwMode="auto">
          <a:xfrm>
            <a:off x="6982591" y="2577776"/>
            <a:ext cx="3529863" cy="23183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2EDF66E-50A6-89F5-8F67-3B7629E01546}"/>
              </a:ext>
            </a:extLst>
          </p:cNvPr>
          <p:cNvSpPr txBox="1"/>
          <p:nvPr/>
        </p:nvSpPr>
        <p:spPr>
          <a:xfrm>
            <a:off x="5546361" y="6195632"/>
            <a:ext cx="3522689" cy="41070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Poppins"/>
                <a:ea typeface="+mn-ea"/>
                <a:cs typeface="Poppins" panose="00000500000000000000" pitchFamily="2" charset="0"/>
              </a:rPr>
              <a:t>(Mayer et al., 2025)</a:t>
            </a:r>
          </a:p>
        </p:txBody>
      </p:sp>
    </p:spTree>
    <p:extLst>
      <p:ext uri="{BB962C8B-B14F-4D97-AF65-F5344CB8AC3E}">
        <p14:creationId xmlns:p14="http://schemas.microsoft.com/office/powerpoint/2010/main" val="833955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a:latin typeface="Calibri" panose="020F0502020204030204" pitchFamily="34" charset="0"/>
                <a:ea typeface="ヒラギノ角ゴ Pro W3" charset="0"/>
                <a:cs typeface="Calibri" panose="020F0502020204030204" pitchFamily="34" charset="0"/>
              </a:rPr>
              <a:t>About the Enduring Program</a:t>
            </a:r>
            <a:endParaRPr lang="en-US" dirty="0">
              <a:latin typeface="Calibri" panose="020F0502020204030204" pitchFamily="34" charset="0"/>
              <a:ea typeface="ＭＳ Ｐゴシック" charset="0"/>
              <a:cs typeface="Calibri" panose="020F0502020204030204" pitchFamily="34" charset="0"/>
            </a:endParaRPr>
          </a:p>
        </p:txBody>
      </p:sp>
      <p:sp>
        <p:nvSpPr>
          <p:cNvPr id="15362" name="Content Placeholder 2"/>
          <p:cNvSpPr>
            <a:spLocks noGrp="1"/>
          </p:cNvSpPr>
          <p:nvPr>
            <p:ph idx="1"/>
          </p:nvPr>
        </p:nvSpPr>
        <p:spPr>
          <a:xfrm>
            <a:off x="912287" y="1416053"/>
            <a:ext cx="10008250" cy="4799013"/>
          </a:xfrm>
        </p:spPr>
        <p:txBody>
          <a:bodyPr/>
          <a:lstStyle/>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live meeting is being video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and audio recorded.</a:t>
            </a: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proceedings from today will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be edited and developed into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 enduring web-based program.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An email will be sent to all attendees </a:t>
            </a:r>
            <a:br>
              <a:rPr lang="en-US" b="0" dirty="0">
                <a:solidFill>
                  <a:schemeClr val="tx1"/>
                </a:solidFill>
                <a:latin typeface="Calibri" panose="020F0502020204030204" pitchFamily="34" charset="0"/>
                <a:ea typeface="ＭＳ Ｐゴシック"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when the activity is available. </a:t>
            </a:r>
            <a:endParaRPr lang="en-US" b="0" dirty="0">
              <a:solidFill>
                <a:schemeClr val="tx1"/>
              </a:solidFill>
              <a:latin typeface="Calibri" panose="020F0502020204030204" pitchFamily="34" charset="0"/>
              <a:ea typeface="ヒラギノ角ゴ Pro W3" charset="0"/>
              <a:cs typeface="Calibri" panose="020F0502020204030204" pitchFamily="34" charset="0"/>
            </a:endParaRP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To learn more about our education programs, visit our website, </a:t>
            </a:r>
            <a:r>
              <a:rPr lang="en-US" u="sng" dirty="0" err="1">
                <a:solidFill>
                  <a:srgbClr val="3233FF"/>
                </a:solidFill>
                <a:latin typeface="Calibri" panose="020F0502020204030204" pitchFamily="34" charset="0"/>
                <a:ea typeface="ヒラギノ角ゴ Pro W3" charset="0"/>
                <a:cs typeface="Calibri" panose="020F0502020204030204" pitchFamily="34" charset="0"/>
              </a:rPr>
              <a:t>www.ResearchToPractice.com</a:t>
            </a:r>
            <a:endParaRPr lang="en-US" u="sng" dirty="0">
              <a:solidFill>
                <a:srgbClr val="3233FF"/>
              </a:solidFill>
              <a:latin typeface="Calibri" panose="020F0502020204030204" pitchFamily="34" charset="0"/>
              <a:ea typeface="ヒラギノ角ゴ Pro W3" charset="0"/>
              <a:cs typeface="Calibri" panose="020F0502020204030204" pitchFamily="34" charset="0"/>
            </a:endParaRPr>
          </a:p>
        </p:txBody>
      </p:sp>
      <p:pic>
        <p:nvPicPr>
          <p:cNvPr id="4" name="Picture 3">
            <a:extLst>
              <a:ext uri="{FF2B5EF4-FFF2-40B4-BE49-F238E27FC236}">
                <a16:creationId xmlns:a16="http://schemas.microsoft.com/office/drawing/2014/main" id="{C7596324-2F4B-C922-DE8A-608AE0D95E40}"/>
              </a:ext>
            </a:extLst>
          </p:cNvPr>
          <p:cNvPicPr>
            <a:picLocks noChangeAspect="1"/>
          </p:cNvPicPr>
          <p:nvPr/>
        </p:nvPicPr>
        <p:blipFill>
          <a:blip r:embed="rId3">
            <a:extLst>
              <a:ext uri="{28A0092B-C50C-407E-A947-70E740481C1C}">
                <a14:useLocalDpi xmlns:a14="http://schemas.microsoft.com/office/drawing/2010/main" val="0"/>
              </a:ext>
            </a:extLst>
          </a:blip>
          <a:srcRect l="2552" r="2552"/>
          <a:stretch/>
        </p:blipFill>
        <p:spPr>
          <a:xfrm>
            <a:off x="7551137" y="1268760"/>
            <a:ext cx="3904797" cy="2743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877651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19CAC-ACD4-52BC-DB97-E6F88424A888}"/>
              </a:ext>
            </a:extLst>
          </p:cNvPr>
          <p:cNvSpPr>
            <a:spLocks noGrp="1"/>
          </p:cNvSpPr>
          <p:nvPr>
            <p:ph type="title"/>
          </p:nvPr>
        </p:nvSpPr>
        <p:spPr>
          <a:xfrm>
            <a:off x="577050" y="456071"/>
            <a:ext cx="9355516" cy="410704"/>
          </a:xfrm>
        </p:spPr>
        <p:txBody>
          <a:bodyPr vert="horz" lIns="0" tIns="0" rIns="0" bIns="0" rtlCol="0" anchor="t">
            <a:normAutofit/>
          </a:bodyPr>
          <a:lstStyle/>
          <a:p>
            <a:r>
              <a:rPr lang="en-US" dirty="0"/>
              <a:t>Visual Disturbances</a:t>
            </a:r>
          </a:p>
        </p:txBody>
      </p:sp>
      <p:sp>
        <p:nvSpPr>
          <p:cNvPr id="7" name="TextBox 6">
            <a:extLst>
              <a:ext uri="{FF2B5EF4-FFF2-40B4-BE49-F238E27FC236}">
                <a16:creationId xmlns:a16="http://schemas.microsoft.com/office/drawing/2014/main" id="{96105F82-639A-7F42-A5C9-A7D6B7A10E27}"/>
              </a:ext>
            </a:extLst>
          </p:cNvPr>
          <p:cNvSpPr txBox="1"/>
          <p:nvPr/>
        </p:nvSpPr>
        <p:spPr>
          <a:xfrm>
            <a:off x="4264628" y="6295403"/>
            <a:ext cx="11038690" cy="213052"/>
          </a:xfrm>
          <a:prstGeom prst="rect">
            <a:avLst/>
          </a:prstGeom>
        </p:spPr>
        <p:txBody>
          <a:bodyPr vert="horz" lIns="0" tIns="0" rIns="0" bIns="0" rtlCol="0">
            <a:normAutofit/>
          </a:bodyPr>
          <a:lstStyle/>
          <a:p>
            <a:pPr marL="0" marR="0" lvl="0" indent="0" algn="l" defTabSz="914400" rtl="0" eaLnBrk="1" fontAlgn="auto" latinLnBrk="0" hangingPunct="1">
              <a:lnSpc>
                <a:spcPct val="90000"/>
              </a:lnSpc>
              <a:spcBef>
                <a:spcPts val="0"/>
              </a:spcBef>
              <a:spcAft>
                <a:spcPts val="600"/>
              </a:spcAft>
              <a:buClr>
                <a:srgbClr val="51BAC6"/>
              </a:buClr>
              <a:buSzTx/>
              <a:buFontTx/>
              <a:buNone/>
              <a:tabLst/>
              <a:defRPr/>
            </a:pPr>
            <a:r>
              <a:rPr kumimoji="0" lang="en-US" sz="900" b="0" i="0" u="none" strike="noStrike" kern="1200" cap="none" spc="0" normalizeH="0" baseline="0" noProof="0">
                <a:ln>
                  <a:noFill/>
                </a:ln>
                <a:solidFill>
                  <a:srgbClr val="51BAC6"/>
                </a:solidFill>
                <a:effectLst/>
                <a:uLnTx/>
                <a:uFillTx/>
                <a:latin typeface="Poppins"/>
                <a:ea typeface="+mn-ea"/>
                <a:cs typeface="Poppins" panose="00000500000000000000" pitchFamily="2" charset="0"/>
              </a:rPr>
              <a:t>(Brufsky et al., 2026).</a:t>
            </a:r>
          </a:p>
          <a:p>
            <a:pPr marL="0" marR="0" lvl="0" indent="0" algn="l" defTabSz="914400" rtl="0" eaLnBrk="1" fontAlgn="auto" latinLnBrk="0" hangingPunct="1">
              <a:lnSpc>
                <a:spcPct val="90000"/>
              </a:lnSpc>
              <a:spcBef>
                <a:spcPts val="0"/>
              </a:spcBef>
              <a:spcAft>
                <a:spcPts val="600"/>
              </a:spcAft>
              <a:buClr>
                <a:srgbClr val="51BAC6"/>
              </a:buClr>
              <a:buSzTx/>
              <a:buFontTx/>
              <a:buNone/>
              <a:tabLst/>
              <a:defRPr/>
            </a:pPr>
            <a:endParaRPr kumimoji="0" lang="en-US" sz="900" b="0" i="0" u="none" strike="noStrike" kern="1200" cap="none" spc="0" normalizeH="0" baseline="0" noProof="0">
              <a:ln>
                <a:noFill/>
              </a:ln>
              <a:solidFill>
                <a:srgbClr val="51BAC6"/>
              </a:solidFill>
              <a:effectLst/>
              <a:uLnTx/>
              <a:uFillTx/>
              <a:latin typeface="Poppins"/>
              <a:ea typeface="+mn-ea"/>
              <a:cs typeface="Poppins" panose="00000500000000000000" pitchFamily="2" charset="0"/>
            </a:endParaRPr>
          </a:p>
        </p:txBody>
      </p:sp>
      <p:pic>
        <p:nvPicPr>
          <p:cNvPr id="13314" name="Picture 2" descr="Anatomy of Human Eye: The Remarkable Engineering of Vision">
            <a:extLst>
              <a:ext uri="{FF2B5EF4-FFF2-40B4-BE49-F238E27FC236}">
                <a16:creationId xmlns:a16="http://schemas.microsoft.com/office/drawing/2014/main" id="{EF2161DD-96DD-DEC9-91B9-189AD5E9CB7E}"/>
              </a:ext>
            </a:extLst>
          </p:cNvPr>
          <p:cNvPicPr>
            <a:picLocks noGrp="1" noChangeAspect="1" noChangeArrowheads="1"/>
          </p:cNvPicPr>
          <p:nvPr>
            <p:ph sz="quarter" idx="16"/>
          </p:nvPr>
        </p:nvPicPr>
        <p:blipFill>
          <a:blip r:embed="rId3">
            <a:extLst>
              <a:ext uri="{28A0092B-C50C-407E-A947-70E740481C1C}">
                <a14:useLocalDpi xmlns:a14="http://schemas.microsoft.com/office/drawing/2010/main" val="0"/>
              </a:ext>
            </a:extLst>
          </a:blip>
          <a:stretch>
            <a:fillRect/>
          </a:stretch>
        </p:blipFill>
        <p:spPr bwMode="auto">
          <a:xfrm>
            <a:off x="6192636" y="1061415"/>
            <a:ext cx="5233988" cy="5233988"/>
          </a:xfrm>
          <a:prstGeom prst="rect">
            <a:avLst/>
          </a:prstGeom>
          <a:solidFill>
            <a:srgbClr val="FFFFFF"/>
          </a:solidFill>
        </p:spPr>
      </p:pic>
      <p:sp>
        <p:nvSpPr>
          <p:cNvPr id="6" name="Content Placeholder 5">
            <a:extLst>
              <a:ext uri="{FF2B5EF4-FFF2-40B4-BE49-F238E27FC236}">
                <a16:creationId xmlns:a16="http://schemas.microsoft.com/office/drawing/2014/main" id="{1F39100D-CC46-A7E6-7CA2-B42B1A651BD6}"/>
              </a:ext>
            </a:extLst>
          </p:cNvPr>
          <p:cNvSpPr>
            <a:spLocks noGrp="1"/>
          </p:cNvSpPr>
          <p:nvPr>
            <p:ph sz="quarter" idx="17"/>
          </p:nvPr>
        </p:nvSpPr>
        <p:spPr>
          <a:xfrm>
            <a:off x="576484" y="1655763"/>
            <a:ext cx="5233989" cy="4445000"/>
          </a:xfrm>
        </p:spPr>
        <p:txBody>
          <a:bodyPr vert="horz" lIns="0" tIns="0" rIns="0" bIns="0" rtlCol="0">
            <a:normAutofit fontScale="92500" lnSpcReduction="10000"/>
          </a:bodyPr>
          <a:lstStyle/>
          <a:p>
            <a:pPr>
              <a:lnSpc>
                <a:spcPct val="150000"/>
              </a:lnSpc>
              <a:spcAft>
                <a:spcPts val="600"/>
              </a:spcAft>
            </a:pPr>
            <a:r>
              <a:rPr lang="en-US" sz="2000" b="1" dirty="0"/>
              <a:t>Incidence:</a:t>
            </a:r>
            <a:r>
              <a:rPr lang="en-US" sz="2000" dirty="0"/>
              <a:t> </a:t>
            </a:r>
            <a:r>
              <a:rPr lang="en-US" sz="2000" b="1" dirty="0"/>
              <a:t>32%</a:t>
            </a:r>
            <a:r>
              <a:rPr lang="en-US" sz="2000" dirty="0"/>
              <a:t> of patients taking </a:t>
            </a:r>
            <a:r>
              <a:rPr lang="en-US" sz="2000" dirty="0" err="1"/>
              <a:t>camizestrant</a:t>
            </a:r>
            <a:r>
              <a:rPr lang="en-US" sz="2000" dirty="0"/>
              <a:t> in combination with a CDK4/6 inhibitor. </a:t>
            </a:r>
          </a:p>
          <a:p>
            <a:pPr>
              <a:lnSpc>
                <a:spcPct val="150000"/>
              </a:lnSpc>
              <a:spcAft>
                <a:spcPts val="600"/>
              </a:spcAft>
            </a:pPr>
            <a:r>
              <a:rPr lang="en-US" sz="2000" dirty="0"/>
              <a:t>Photopsia </a:t>
            </a:r>
            <a:r>
              <a:rPr lang="en-US" sz="2000" b="1" dirty="0"/>
              <a:t>12% to 20%</a:t>
            </a:r>
            <a:r>
              <a:rPr lang="en-US" sz="2000" dirty="0"/>
              <a:t> of patients, depending on the trial and dose </a:t>
            </a:r>
          </a:p>
          <a:p>
            <a:pPr>
              <a:lnSpc>
                <a:spcPct val="150000"/>
              </a:lnSpc>
              <a:spcAft>
                <a:spcPts val="600"/>
              </a:spcAft>
            </a:pPr>
            <a:r>
              <a:rPr lang="en-US" sz="2000" dirty="0"/>
              <a:t>SERENA-6 trial, 90% </a:t>
            </a:r>
            <a:r>
              <a:rPr lang="en-US" sz="2000" b="1" dirty="0"/>
              <a:t>Grade 1</a:t>
            </a:r>
            <a:r>
              <a:rPr lang="en-US" sz="2000" dirty="0"/>
              <a:t>, and 8% were Grade 2.</a:t>
            </a:r>
          </a:p>
          <a:p>
            <a:pPr>
              <a:lnSpc>
                <a:spcPct val="150000"/>
              </a:lnSpc>
              <a:spcAft>
                <a:spcPts val="600"/>
              </a:spcAft>
            </a:pPr>
            <a:r>
              <a:rPr lang="en-US" sz="2000" b="1" dirty="0"/>
              <a:t>Onset and Duration:</a:t>
            </a:r>
            <a:r>
              <a:rPr lang="en-US" sz="2000" dirty="0"/>
              <a:t> median time to onset is roughly 8 days</a:t>
            </a:r>
          </a:p>
          <a:p>
            <a:pPr>
              <a:lnSpc>
                <a:spcPct val="150000"/>
              </a:lnSpc>
              <a:spcAft>
                <a:spcPts val="600"/>
              </a:spcAft>
            </a:pPr>
            <a:r>
              <a:rPr lang="en-US" sz="2000" dirty="0"/>
              <a:t>Symptoms: transient, reversible </a:t>
            </a:r>
          </a:p>
          <a:p>
            <a:pPr>
              <a:spcAft>
                <a:spcPts val="600"/>
              </a:spcAft>
            </a:pPr>
            <a:endParaRPr lang="en-US" dirty="0"/>
          </a:p>
          <a:p>
            <a:pPr>
              <a:spcAft>
                <a:spcPts val="600"/>
              </a:spcAft>
            </a:pPr>
            <a:endParaRPr lang="en-US" dirty="0"/>
          </a:p>
        </p:txBody>
      </p:sp>
      <p:sp>
        <p:nvSpPr>
          <p:cNvPr id="4" name="TextBox 3">
            <a:extLst>
              <a:ext uri="{FF2B5EF4-FFF2-40B4-BE49-F238E27FC236}">
                <a16:creationId xmlns:a16="http://schemas.microsoft.com/office/drawing/2014/main" id="{DEB49736-67D3-C2A7-944D-09F924DC75E4}"/>
              </a:ext>
            </a:extLst>
          </p:cNvPr>
          <p:cNvSpPr txBox="1"/>
          <p:nvPr/>
        </p:nvSpPr>
        <p:spPr>
          <a:xfrm>
            <a:off x="8640501" y="2472420"/>
            <a:ext cx="1047509" cy="189757"/>
          </a:xfrm>
          <a:prstGeom prst="rect">
            <a:avLst/>
          </a:prstGeom>
          <a:solidFill>
            <a:schemeClr val="bg1"/>
          </a:solidFill>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Eyelid</a:t>
            </a:r>
          </a:p>
        </p:txBody>
      </p:sp>
    </p:spTree>
    <p:extLst>
      <p:ext uri="{BB962C8B-B14F-4D97-AF65-F5344CB8AC3E}">
        <p14:creationId xmlns:p14="http://schemas.microsoft.com/office/powerpoint/2010/main" val="408890710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C90C-B297-0F10-6888-FC1E0824E150}"/>
              </a:ext>
            </a:extLst>
          </p:cNvPr>
          <p:cNvSpPr>
            <a:spLocks noGrp="1"/>
          </p:cNvSpPr>
          <p:nvPr>
            <p:ph type="title"/>
          </p:nvPr>
        </p:nvSpPr>
        <p:spPr/>
        <p:txBody>
          <a:bodyPr/>
          <a:lstStyle/>
          <a:p>
            <a:r>
              <a:rPr lang="en-US" dirty="0"/>
              <a:t>Visual Disturbances</a:t>
            </a:r>
          </a:p>
        </p:txBody>
      </p:sp>
      <p:sp>
        <p:nvSpPr>
          <p:cNvPr id="6" name="Content Placeholder 5">
            <a:extLst>
              <a:ext uri="{FF2B5EF4-FFF2-40B4-BE49-F238E27FC236}">
                <a16:creationId xmlns:a16="http://schemas.microsoft.com/office/drawing/2014/main" id="{D580447E-A263-3494-20CC-91DD8E152BD5}"/>
              </a:ext>
            </a:extLst>
          </p:cNvPr>
          <p:cNvSpPr>
            <a:spLocks noGrp="1"/>
          </p:cNvSpPr>
          <p:nvPr>
            <p:ph sz="quarter" idx="17"/>
          </p:nvPr>
        </p:nvSpPr>
        <p:spPr>
          <a:xfrm>
            <a:off x="574676" y="1655763"/>
            <a:ext cx="5233989" cy="4916540"/>
          </a:xfrm>
        </p:spPr>
        <p:txBody>
          <a:bodyPr>
            <a:normAutofit fontScale="92500" lnSpcReduction="10000"/>
          </a:bodyPr>
          <a:lstStyle/>
          <a:p>
            <a:pPr>
              <a:lnSpc>
                <a:spcPct val="170000"/>
              </a:lnSpc>
            </a:pPr>
            <a:r>
              <a:rPr lang="en-US" sz="2300" b="1"/>
              <a:t>Education re: photopsia</a:t>
            </a:r>
          </a:p>
          <a:p>
            <a:pPr>
              <a:lnSpc>
                <a:spcPct val="170000"/>
              </a:lnSpc>
            </a:pPr>
            <a:r>
              <a:rPr lang="en-US" sz="2400"/>
              <a:t>Often transient and tend to occur when transitioning from dark to bright environments.</a:t>
            </a:r>
            <a:endParaRPr lang="en-US" sz="2300"/>
          </a:p>
          <a:p>
            <a:pPr>
              <a:lnSpc>
                <a:spcPct val="170000"/>
              </a:lnSpc>
            </a:pPr>
            <a:r>
              <a:rPr lang="en-US" sz="2300"/>
              <a:t>When to seek medical attention</a:t>
            </a:r>
          </a:p>
          <a:p>
            <a:pPr lvl="1">
              <a:lnSpc>
                <a:spcPct val="170000"/>
              </a:lnSpc>
              <a:buFont typeface="Wingdings" pitchFamily="2" charset="2"/>
              <a:buChar char="Ø"/>
            </a:pPr>
            <a:r>
              <a:rPr lang="en-US" sz="2300"/>
              <a:t>Severe, continuous vision changes or blurring.</a:t>
            </a:r>
          </a:p>
          <a:p>
            <a:pPr lvl="1">
              <a:lnSpc>
                <a:spcPct val="170000"/>
              </a:lnSpc>
              <a:buFont typeface="Wingdings" pitchFamily="2" charset="2"/>
              <a:buChar char="Ø"/>
            </a:pPr>
            <a:r>
              <a:rPr lang="en-US" sz="2300"/>
              <a:t>If symptoms progress, unsafe completing daily tasks.</a:t>
            </a:r>
          </a:p>
          <a:p>
            <a:endParaRPr lang="en-US" dirty="0"/>
          </a:p>
        </p:txBody>
      </p:sp>
      <p:pic>
        <p:nvPicPr>
          <p:cNvPr id="14338" name="Picture 2" descr="What Are Ocular Migraines? - Malik Eye Care">
            <a:extLst>
              <a:ext uri="{FF2B5EF4-FFF2-40B4-BE49-F238E27FC236}">
                <a16:creationId xmlns:a16="http://schemas.microsoft.com/office/drawing/2014/main" id="{D6A82089-1074-8F8A-D738-E111105EEDA8}"/>
              </a:ext>
            </a:extLst>
          </p:cNvPr>
          <p:cNvPicPr>
            <a:picLocks noGrp="1" noChangeAspect="1" noChangeArrowheads="1"/>
          </p:cNvPicPr>
          <p:nvPr>
            <p:ph sz="quarter" idx="16"/>
          </p:nvPr>
        </p:nvPicPr>
        <p:blipFill>
          <a:blip r:embed="rId3">
            <a:extLst>
              <a:ext uri="{28A0092B-C50C-407E-A947-70E740481C1C}">
                <a14:useLocalDpi xmlns:a14="http://schemas.microsoft.com/office/drawing/2010/main" val="0"/>
              </a:ext>
            </a:extLst>
          </a:blip>
          <a:srcRect/>
          <a:stretch>
            <a:fillRect/>
          </a:stretch>
        </p:blipFill>
        <p:spPr bwMode="auto">
          <a:xfrm>
            <a:off x="6723596" y="2251782"/>
            <a:ext cx="4568348" cy="2957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1164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F8E03-FEAD-4F1F-04B3-3960DDB9C5C2}"/>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29170137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47086-4DE1-7433-C548-E273484C2A7C}"/>
              </a:ext>
            </a:extLst>
          </p:cNvPr>
          <p:cNvSpPr>
            <a:spLocks noGrp="1"/>
          </p:cNvSpPr>
          <p:nvPr>
            <p:ph type="title"/>
          </p:nvPr>
        </p:nvSpPr>
        <p:spPr/>
        <p:txBody>
          <a:bodyPr/>
          <a:lstStyle/>
          <a:p>
            <a:r>
              <a:rPr lang="en-US" dirty="0"/>
              <a:t>Case Study</a:t>
            </a:r>
          </a:p>
        </p:txBody>
      </p:sp>
      <p:sp>
        <p:nvSpPr>
          <p:cNvPr id="7" name="Rectangle: Diagonal Corners Rounded 20">
            <a:extLst>
              <a:ext uri="{FF2B5EF4-FFF2-40B4-BE49-F238E27FC236}">
                <a16:creationId xmlns:a16="http://schemas.microsoft.com/office/drawing/2014/main" id="{0906509E-0E7F-4BFB-E795-4EEBAA4D4478}"/>
              </a:ext>
            </a:extLst>
          </p:cNvPr>
          <p:cNvSpPr>
            <a:spLocks noGrp="1"/>
          </p:cNvSpPr>
          <p:nvPr>
            <p:ph sz="quarter" idx="17"/>
            <p:custDataLst>
              <p:tags r:id="rId1"/>
            </p:custDataLst>
          </p:nvPr>
        </p:nvSpPr>
        <p:spPr>
          <a:xfrm>
            <a:off x="576484" y="1199213"/>
            <a:ext cx="5233989" cy="5202716"/>
          </a:xfrm>
          <a:prstGeom prst="round2DiagRect">
            <a:avLst>
              <a:gd name="adj1" fmla="val 9719"/>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fontScale="92500" lnSpcReduction="10000"/>
          </a:bodyPr>
          <a:lstStyle/>
          <a:p>
            <a:pPr>
              <a:lnSpc>
                <a:spcPct val="150000"/>
              </a:lnSpc>
            </a:pPr>
            <a:r>
              <a:rPr lang="en-US" sz="2000" dirty="0">
                <a:solidFill>
                  <a:schemeClr val="tx1"/>
                </a:solidFill>
              </a:rPr>
              <a:t>76 </a:t>
            </a:r>
            <a:r>
              <a:rPr lang="en-US" sz="2000" dirty="0" err="1">
                <a:solidFill>
                  <a:schemeClr val="tx1"/>
                </a:solidFill>
              </a:rPr>
              <a:t>yo</a:t>
            </a:r>
            <a:r>
              <a:rPr lang="en-US" sz="2000" dirty="0">
                <a:solidFill>
                  <a:schemeClr val="tx1"/>
                </a:solidFill>
              </a:rPr>
              <a:t> female</a:t>
            </a:r>
          </a:p>
          <a:p>
            <a:pPr>
              <a:lnSpc>
                <a:spcPct val="150000"/>
              </a:lnSpc>
            </a:pPr>
            <a:r>
              <a:rPr lang="en-US" sz="2000" dirty="0">
                <a:solidFill>
                  <a:schemeClr val="tx1"/>
                </a:solidFill>
              </a:rPr>
              <a:t>MBC, extensive bone only disease</a:t>
            </a:r>
          </a:p>
          <a:p>
            <a:pPr>
              <a:lnSpc>
                <a:spcPct val="150000"/>
              </a:lnSpc>
            </a:pPr>
            <a:r>
              <a:rPr lang="en-US" sz="2000" dirty="0">
                <a:solidFill>
                  <a:schemeClr val="tx1"/>
                </a:solidFill>
              </a:rPr>
              <a:t>2</a:t>
            </a:r>
            <a:r>
              <a:rPr lang="en-US" sz="2000" baseline="30000" dirty="0">
                <a:solidFill>
                  <a:schemeClr val="tx1"/>
                </a:solidFill>
              </a:rPr>
              <a:t>nd</a:t>
            </a:r>
            <a:r>
              <a:rPr lang="en-US" sz="2000" dirty="0">
                <a:solidFill>
                  <a:schemeClr val="tx1"/>
                </a:solidFill>
              </a:rPr>
              <a:t> line, Phase 1/2 Study, q2 week checks</a:t>
            </a:r>
          </a:p>
          <a:p>
            <a:pPr>
              <a:lnSpc>
                <a:spcPct val="150000"/>
              </a:lnSpc>
            </a:pPr>
            <a:r>
              <a:rPr lang="en-US" sz="2000" dirty="0" err="1">
                <a:solidFill>
                  <a:schemeClr val="tx1"/>
                </a:solidFill>
              </a:rPr>
              <a:t>Elacestrant</a:t>
            </a:r>
            <a:r>
              <a:rPr lang="en-US" sz="2000" dirty="0">
                <a:solidFill>
                  <a:schemeClr val="tx1"/>
                </a:solidFill>
              </a:rPr>
              <a:t> 345mg PO QD +  EP0062 (</a:t>
            </a:r>
            <a:r>
              <a:rPr lang="en-US" sz="2000" dirty="0" err="1">
                <a:solidFill>
                  <a:schemeClr val="tx1"/>
                </a:solidFill>
              </a:rPr>
              <a:t>Vosilasarm</a:t>
            </a:r>
            <a:r>
              <a:rPr lang="en-US" sz="2000" dirty="0">
                <a:solidFill>
                  <a:schemeClr val="tx1"/>
                </a:solidFill>
              </a:rPr>
              <a:t>) 5mg PO BID</a:t>
            </a:r>
          </a:p>
          <a:p>
            <a:pPr>
              <a:lnSpc>
                <a:spcPct val="150000"/>
              </a:lnSpc>
            </a:pPr>
            <a:r>
              <a:rPr lang="en-US" sz="2000" dirty="0">
                <a:solidFill>
                  <a:schemeClr val="tx1"/>
                </a:solidFill>
              </a:rPr>
              <a:t>Selective Androgen Receptor Modulator</a:t>
            </a:r>
          </a:p>
          <a:p>
            <a:pPr>
              <a:lnSpc>
                <a:spcPct val="150000"/>
              </a:lnSpc>
            </a:pPr>
            <a:r>
              <a:rPr lang="en-US" sz="2000" dirty="0">
                <a:solidFill>
                  <a:schemeClr val="tx1"/>
                </a:solidFill>
              </a:rPr>
              <a:t>~4 months into therapy</a:t>
            </a:r>
          </a:p>
          <a:p>
            <a:pPr>
              <a:lnSpc>
                <a:spcPct val="150000"/>
              </a:lnSpc>
            </a:pPr>
            <a:r>
              <a:rPr lang="en-US" sz="2000" dirty="0">
                <a:solidFill>
                  <a:schemeClr val="tx1"/>
                </a:solidFill>
              </a:rPr>
              <a:t>Responding well, tolerating well</a:t>
            </a:r>
          </a:p>
          <a:p>
            <a:pPr>
              <a:lnSpc>
                <a:spcPct val="150000"/>
              </a:lnSpc>
            </a:pPr>
            <a:r>
              <a:rPr lang="en-US" sz="2000" dirty="0">
                <a:solidFill>
                  <a:schemeClr val="tx1"/>
                </a:solidFill>
              </a:rPr>
              <a:t>LDL 271 (298 month prior), HDL 37</a:t>
            </a:r>
          </a:p>
          <a:p>
            <a:pPr>
              <a:lnSpc>
                <a:spcPct val="150000"/>
              </a:lnSpc>
            </a:pPr>
            <a:r>
              <a:rPr lang="en-US" sz="2000" dirty="0">
                <a:solidFill>
                  <a:schemeClr val="tx1"/>
                </a:solidFill>
              </a:rPr>
              <a:t>Trigs normal, LFTs mildly elevated</a:t>
            </a:r>
          </a:p>
        </p:txBody>
      </p:sp>
      <p:pic>
        <p:nvPicPr>
          <p:cNvPr id="16386" name="Picture 2" descr="Doctors group discussion meeting vector | Premium Vector">
            <a:extLst>
              <a:ext uri="{FF2B5EF4-FFF2-40B4-BE49-F238E27FC236}">
                <a16:creationId xmlns:a16="http://schemas.microsoft.com/office/drawing/2014/main" id="{2EEEE22C-04FE-F677-753B-AB9BE0B5972B}"/>
              </a:ext>
            </a:extLst>
          </p:cNvPr>
          <p:cNvPicPr>
            <a:picLocks noGrp="1" noChangeAspect="1" noChangeArrowheads="1"/>
          </p:cNvPicPr>
          <p:nvPr>
            <p:ph sz="quarter" idx="16"/>
          </p:nvPr>
        </p:nvPicPr>
        <p:blipFill>
          <a:blip r:embed="rId4">
            <a:extLst>
              <a:ext uri="{28A0092B-C50C-407E-A947-70E740481C1C}">
                <a14:useLocalDpi xmlns:a14="http://schemas.microsoft.com/office/drawing/2010/main" val="0"/>
              </a:ext>
            </a:extLst>
          </a:blip>
          <a:srcRect/>
          <a:stretch>
            <a:fillRect/>
          </a:stretch>
        </p:blipFill>
        <p:spPr bwMode="auto">
          <a:xfrm>
            <a:off x="6381528" y="2201661"/>
            <a:ext cx="5233988" cy="2926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22119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3F52-0D31-D97F-C285-5FF2C27E4823}"/>
              </a:ext>
            </a:extLst>
          </p:cNvPr>
          <p:cNvSpPr>
            <a:spLocks noGrp="1"/>
          </p:cNvSpPr>
          <p:nvPr>
            <p:ph type="title"/>
          </p:nvPr>
        </p:nvSpPr>
        <p:spPr/>
        <p:txBody>
          <a:bodyPr/>
          <a:lstStyle/>
          <a:p>
            <a:r>
              <a:rPr lang="en-US" dirty="0"/>
              <a:t>Management &amp; Takeaway</a:t>
            </a:r>
          </a:p>
        </p:txBody>
      </p:sp>
      <p:sp>
        <p:nvSpPr>
          <p:cNvPr id="7" name="Rectangle: Diagonal Corners Rounded 20">
            <a:extLst>
              <a:ext uri="{FF2B5EF4-FFF2-40B4-BE49-F238E27FC236}">
                <a16:creationId xmlns:a16="http://schemas.microsoft.com/office/drawing/2014/main" id="{745CE2E6-0D34-2F63-940C-09ECC06BA02A}"/>
              </a:ext>
            </a:extLst>
          </p:cNvPr>
          <p:cNvSpPr>
            <a:spLocks noGrp="1"/>
          </p:cNvSpPr>
          <p:nvPr>
            <p:ph sz="quarter" idx="17"/>
            <p:custDataLst>
              <p:tags r:id="rId1"/>
            </p:custDataLst>
          </p:nvPr>
        </p:nvSpPr>
        <p:spPr>
          <a:prstGeom prst="round2DiagRect">
            <a:avLst>
              <a:gd name="adj1" fmla="val 9719"/>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ormAutofit/>
          </a:bodyPr>
          <a:lstStyle/>
          <a:p>
            <a:pPr>
              <a:lnSpc>
                <a:spcPct val="150000"/>
              </a:lnSpc>
            </a:pPr>
            <a:r>
              <a:rPr lang="en-US" sz="2100" dirty="0">
                <a:solidFill>
                  <a:schemeClr val="tx1"/>
                </a:solidFill>
              </a:rPr>
              <a:t>Atorvastatin 10mg PO QD</a:t>
            </a:r>
          </a:p>
          <a:p>
            <a:pPr>
              <a:lnSpc>
                <a:spcPct val="150000"/>
              </a:lnSpc>
            </a:pPr>
            <a:r>
              <a:rPr lang="en-US" sz="2100" dirty="0">
                <a:solidFill>
                  <a:schemeClr val="tx1"/>
                </a:solidFill>
              </a:rPr>
              <a:t>Dietary changes</a:t>
            </a:r>
          </a:p>
          <a:p>
            <a:pPr>
              <a:lnSpc>
                <a:spcPct val="150000"/>
              </a:lnSpc>
            </a:pPr>
            <a:r>
              <a:rPr lang="en-US" sz="2100" dirty="0">
                <a:solidFill>
                  <a:schemeClr val="tx1"/>
                </a:solidFill>
              </a:rPr>
              <a:t>Exercise</a:t>
            </a:r>
          </a:p>
          <a:p>
            <a:pPr>
              <a:lnSpc>
                <a:spcPct val="150000"/>
              </a:lnSpc>
            </a:pPr>
            <a:r>
              <a:rPr lang="en-US" sz="2100" dirty="0">
                <a:solidFill>
                  <a:schemeClr val="tx1"/>
                </a:solidFill>
              </a:rPr>
              <a:t>Communion wine, ”sip” daily</a:t>
            </a:r>
          </a:p>
          <a:p>
            <a:pPr>
              <a:lnSpc>
                <a:spcPct val="150000"/>
              </a:lnSpc>
            </a:pPr>
            <a:r>
              <a:rPr lang="en-US" sz="2100" dirty="0">
                <a:solidFill>
                  <a:schemeClr val="tx1"/>
                </a:solidFill>
              </a:rPr>
              <a:t>Avoiding hepatotoxic medications</a:t>
            </a:r>
          </a:p>
          <a:p>
            <a:pPr>
              <a:lnSpc>
                <a:spcPct val="150000"/>
              </a:lnSpc>
            </a:pPr>
            <a:r>
              <a:rPr lang="en-US" sz="2100" dirty="0">
                <a:solidFill>
                  <a:schemeClr val="tx1"/>
                </a:solidFill>
              </a:rPr>
              <a:t>2 </a:t>
            </a:r>
            <a:r>
              <a:rPr lang="en-US" sz="2100" dirty="0" err="1">
                <a:solidFill>
                  <a:schemeClr val="tx1"/>
                </a:solidFill>
              </a:rPr>
              <a:t>mo</a:t>
            </a:r>
            <a:r>
              <a:rPr lang="en-US" sz="2100" dirty="0">
                <a:solidFill>
                  <a:schemeClr val="tx1"/>
                </a:solidFill>
              </a:rPr>
              <a:t> later, LDL 90, HDL 36</a:t>
            </a:r>
          </a:p>
          <a:p>
            <a:pPr>
              <a:lnSpc>
                <a:spcPct val="150000"/>
              </a:lnSpc>
            </a:pPr>
            <a:r>
              <a:rPr lang="en-US" sz="2100" dirty="0">
                <a:solidFill>
                  <a:schemeClr val="tx1"/>
                </a:solidFill>
              </a:rPr>
              <a:t>AST 54, ALT 72, Alk </a:t>
            </a:r>
            <a:r>
              <a:rPr lang="en-US" sz="2100" dirty="0" err="1">
                <a:solidFill>
                  <a:schemeClr val="tx1"/>
                </a:solidFill>
              </a:rPr>
              <a:t>phos</a:t>
            </a:r>
            <a:r>
              <a:rPr lang="en-US" sz="2100" dirty="0">
                <a:solidFill>
                  <a:schemeClr val="tx1"/>
                </a:solidFill>
              </a:rPr>
              <a:t> normal</a:t>
            </a:r>
          </a:p>
        </p:txBody>
      </p:sp>
      <p:pic>
        <p:nvPicPr>
          <p:cNvPr id="10" name="Content Placeholder 9">
            <a:extLst>
              <a:ext uri="{FF2B5EF4-FFF2-40B4-BE49-F238E27FC236}">
                <a16:creationId xmlns:a16="http://schemas.microsoft.com/office/drawing/2014/main" id="{31AE430A-F78C-F9DA-C8A1-D06B39473484}"/>
              </a:ext>
            </a:extLst>
          </p:cNvPr>
          <p:cNvPicPr>
            <a:picLocks noGrp="1" noChangeAspect="1"/>
          </p:cNvPicPr>
          <p:nvPr>
            <p:ph sz="quarter" idx="16"/>
          </p:nvPr>
        </p:nvPicPr>
        <p:blipFill>
          <a:blip r:embed="rId4"/>
          <a:stretch>
            <a:fillRect/>
          </a:stretch>
        </p:blipFill>
        <p:spPr>
          <a:xfrm>
            <a:off x="6823444" y="1143112"/>
            <a:ext cx="4153707" cy="4957651"/>
          </a:xfrm>
          <a:prstGeom prst="rect">
            <a:avLst/>
          </a:prstGeom>
        </p:spPr>
      </p:pic>
      <p:sp>
        <p:nvSpPr>
          <p:cNvPr id="3" name="TextBox 2">
            <a:extLst>
              <a:ext uri="{FF2B5EF4-FFF2-40B4-BE49-F238E27FC236}">
                <a16:creationId xmlns:a16="http://schemas.microsoft.com/office/drawing/2014/main" id="{E987D79C-2EBF-8C3D-2D5F-26EBE00974BB}"/>
              </a:ext>
            </a:extLst>
          </p:cNvPr>
          <p:cNvSpPr txBox="1"/>
          <p:nvPr/>
        </p:nvSpPr>
        <p:spPr>
          <a:xfrm>
            <a:off x="8964759" y="5921297"/>
            <a:ext cx="1047509" cy="179465"/>
          </a:xfrm>
          <a:prstGeom prst="rect">
            <a:avLst/>
          </a:prstGeom>
          <a:solidFill>
            <a:srgbClr val="F1E9DA"/>
          </a:solidFill>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FAST-FOOD BURGER</a:t>
            </a:r>
          </a:p>
        </p:txBody>
      </p:sp>
    </p:spTree>
    <p:extLst>
      <p:ext uri="{BB962C8B-B14F-4D97-AF65-F5344CB8AC3E}">
        <p14:creationId xmlns:p14="http://schemas.microsoft.com/office/powerpoint/2010/main" val="31906430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04BC9-740E-6463-D14A-D65A281196CC}"/>
            </a:ext>
          </a:extLst>
        </p:cNvPr>
        <p:cNvGrpSpPr/>
        <p:nvPr/>
      </p:nvGrpSpPr>
      <p:grpSpPr>
        <a:xfrm>
          <a:off x="0" y="0"/>
          <a:ext cx="0" cy="0"/>
          <a:chOff x="0" y="0"/>
          <a:chExt cx="0" cy="0"/>
        </a:xfrm>
      </p:grpSpPr>
      <p:sp>
        <p:nvSpPr>
          <p:cNvPr id="8" name="Star: 5 Points 7">
            <a:extLst>
              <a:ext uri="{FF2B5EF4-FFF2-40B4-BE49-F238E27FC236}">
                <a16:creationId xmlns:a16="http://schemas.microsoft.com/office/drawing/2014/main" id="{50E0B22C-9287-4FBE-17F0-5B4DE4BC9B69}"/>
              </a:ext>
            </a:extLst>
          </p:cNvPr>
          <p:cNvSpPr/>
          <p:nvPr/>
        </p:nvSpPr>
        <p:spPr>
          <a:xfrm>
            <a:off x="2223655" y="2389909"/>
            <a:ext cx="218209" cy="218209"/>
          </a:xfrm>
          <a:prstGeom prst="star5">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srgbClr val="FFFFFF"/>
              </a:solidFill>
              <a:effectLst/>
              <a:uLnTx/>
              <a:uFillTx/>
              <a:latin typeface="Poppins"/>
              <a:ea typeface="+mn-ea"/>
              <a:cs typeface="+mn-cs"/>
            </a:endParaRPr>
          </a:p>
        </p:txBody>
      </p:sp>
      <p:sp>
        <p:nvSpPr>
          <p:cNvPr id="10" name="Star: 5 Points 9">
            <a:extLst>
              <a:ext uri="{FF2B5EF4-FFF2-40B4-BE49-F238E27FC236}">
                <a16:creationId xmlns:a16="http://schemas.microsoft.com/office/drawing/2014/main" id="{524A26C6-3BF7-4166-BDCF-EC870EDDC55B}"/>
              </a:ext>
            </a:extLst>
          </p:cNvPr>
          <p:cNvSpPr/>
          <p:nvPr/>
        </p:nvSpPr>
        <p:spPr>
          <a:xfrm>
            <a:off x="5165206" y="5913261"/>
            <a:ext cx="218209" cy="218209"/>
          </a:xfrm>
          <a:prstGeom prst="star5">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err="1">
              <a:ln>
                <a:noFill/>
              </a:ln>
              <a:solidFill>
                <a:srgbClr val="FFFFFF"/>
              </a:solidFill>
              <a:effectLst/>
              <a:uLnTx/>
              <a:uFillTx/>
              <a:latin typeface="Poppins"/>
              <a:ea typeface="+mn-ea"/>
              <a:cs typeface="+mn-cs"/>
            </a:endParaRPr>
          </a:p>
        </p:txBody>
      </p:sp>
      <p:pic>
        <p:nvPicPr>
          <p:cNvPr id="4" name="Picture 3">
            <a:extLst>
              <a:ext uri="{FF2B5EF4-FFF2-40B4-BE49-F238E27FC236}">
                <a16:creationId xmlns:a16="http://schemas.microsoft.com/office/drawing/2014/main" id="{94B33BF7-ABBC-0ABF-167C-F16A0477F380}"/>
              </a:ext>
            </a:extLst>
          </p:cNvPr>
          <p:cNvPicPr>
            <a:picLocks noChangeAspect="1"/>
          </p:cNvPicPr>
          <p:nvPr/>
        </p:nvPicPr>
        <p:blipFill>
          <a:blip r:embed="rId3"/>
          <a:stretch>
            <a:fillRect/>
          </a:stretch>
        </p:blipFill>
        <p:spPr>
          <a:xfrm>
            <a:off x="3090994" y="591084"/>
            <a:ext cx="8362847" cy="5540386"/>
          </a:xfrm>
          <a:prstGeom prst="rect">
            <a:avLst/>
          </a:prstGeom>
        </p:spPr>
      </p:pic>
      <p:sp>
        <p:nvSpPr>
          <p:cNvPr id="7" name="TextBox 6">
            <a:extLst>
              <a:ext uri="{FF2B5EF4-FFF2-40B4-BE49-F238E27FC236}">
                <a16:creationId xmlns:a16="http://schemas.microsoft.com/office/drawing/2014/main" id="{FF15CF95-FDD6-9F8F-0681-EF4B26B44D43}"/>
              </a:ext>
            </a:extLst>
          </p:cNvPr>
          <p:cNvSpPr txBox="1"/>
          <p:nvPr/>
        </p:nvSpPr>
        <p:spPr>
          <a:xfrm>
            <a:off x="143151" y="1670381"/>
            <a:ext cx="2623278" cy="3889589"/>
          </a:xfrm>
          <a:prstGeom prst="rect">
            <a:avLst/>
          </a:prstGeom>
          <a:noFill/>
        </p:spPr>
        <p:txBody>
          <a:bodyPr wrap="square" lIns="0" tIns="0" rIns="0" bIns="0" rtlCol="0">
            <a:no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oppins"/>
                <a:ea typeface="+mn-ea"/>
                <a:cs typeface="Poppins" panose="00000500000000000000" pitchFamily="2" charset="0"/>
              </a:rPr>
              <a:t>Thanks for </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oppins"/>
                <a:ea typeface="+mn-ea"/>
                <a:cs typeface="Poppins" panose="00000500000000000000" pitchFamily="2" charset="0"/>
              </a:rPr>
              <a:t>all you </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oppins"/>
                <a:ea typeface="+mn-ea"/>
                <a:cs typeface="Poppins" panose="00000500000000000000" pitchFamily="2" charset="0"/>
              </a:rPr>
              <a:t>do as </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oppins"/>
                <a:ea typeface="+mn-ea"/>
                <a:cs typeface="Poppins" panose="00000500000000000000" pitchFamily="2" charset="0"/>
              </a:rPr>
              <a:t>Oncology</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Poppins"/>
                <a:ea typeface="+mn-ea"/>
                <a:cs typeface="Poppins" panose="00000500000000000000" pitchFamily="2" charset="0"/>
              </a:rPr>
              <a:t> nurses!</a:t>
            </a:r>
          </a:p>
        </p:txBody>
      </p:sp>
    </p:spTree>
    <p:extLst>
      <p:ext uri="{BB962C8B-B14F-4D97-AF65-F5344CB8AC3E}">
        <p14:creationId xmlns:p14="http://schemas.microsoft.com/office/powerpoint/2010/main" val="13113755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609600" y="2636912"/>
            <a:ext cx="10972800" cy="1143000"/>
          </a:xfrm>
        </p:spPr>
        <p:txBody>
          <a:bodyPr/>
          <a:lstStyle/>
          <a:p>
            <a:r>
              <a:rPr lang="en-US" i="1" dirty="0"/>
              <a:t>Thank you for joining us! Please take a moment to complete the survey currently up on Zoom. Your feedback is very important to us. The survey will remain open up to 5 minutes after the meeting ends.</a:t>
            </a:r>
            <a:br>
              <a:rPr lang="en-US" i="1" dirty="0"/>
            </a:br>
            <a:r>
              <a:rPr lang="en-US" i="1" dirty="0"/>
              <a:t> </a:t>
            </a:r>
            <a:br>
              <a:rPr lang="en-US" i="1" dirty="0"/>
            </a:br>
            <a:r>
              <a:rPr lang="en-US" i="1" dirty="0">
                <a:solidFill>
                  <a:srgbClr val="002060"/>
                </a:solidFill>
              </a:rPr>
              <a:t>To Claim NCPD Credit</a:t>
            </a:r>
            <a:br>
              <a:rPr lang="en-US" i="1" dirty="0"/>
            </a:br>
            <a:r>
              <a:rPr lang="en-US" i="1" dirty="0"/>
              <a:t>In-person attendees: Please refer to the program syllabus</a:t>
            </a:r>
            <a:br>
              <a:rPr lang="en-US" i="1" dirty="0"/>
            </a:br>
            <a:r>
              <a:rPr lang="en-US" i="1" dirty="0"/>
              <a:t>for the NCPD credit link or QR code.</a:t>
            </a:r>
            <a:br>
              <a:rPr lang="en-US" i="1" dirty="0"/>
            </a:br>
            <a:br>
              <a:rPr lang="en-US" i="1" dirty="0"/>
            </a:br>
            <a:r>
              <a:rPr lang="en-US" i="1" dirty="0"/>
              <a:t>Virtual attendees: The NCPD credit link is posted in the chat room.</a:t>
            </a:r>
            <a:br>
              <a:rPr lang="en-US" i="1" dirty="0"/>
            </a:br>
            <a:br>
              <a:rPr lang="en-US" i="1" dirty="0"/>
            </a:br>
            <a:r>
              <a:rPr lang="en-US" i="1" dirty="0"/>
              <a:t>NCPD/ONCC credit information will be emailed </a:t>
            </a:r>
            <a:br>
              <a:rPr lang="en-US" i="1" dirty="0"/>
            </a:br>
            <a:r>
              <a:rPr lang="en-US" i="1" dirty="0"/>
              <a:t>to each participant within 1 to 2 business days.</a:t>
            </a:r>
          </a:p>
        </p:txBody>
      </p:sp>
    </p:spTree>
    <p:extLst>
      <p:ext uri="{BB962C8B-B14F-4D97-AF65-F5344CB8AC3E}">
        <p14:creationId xmlns:p14="http://schemas.microsoft.com/office/powerpoint/2010/main" val="23213318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6D08D7-B57E-32DA-3094-4305830A4068}"/>
              </a:ext>
            </a:extLst>
          </p:cNvPr>
          <p:cNvPicPr>
            <a:picLocks noChangeAspect="1"/>
          </p:cNvPicPr>
          <p:nvPr/>
        </p:nvPicPr>
        <p:blipFill>
          <a:blip r:embed="rId2"/>
          <a:srcRect/>
          <a:stretch/>
        </p:blipFill>
        <p:spPr>
          <a:xfrm>
            <a:off x="2286000" y="228600"/>
            <a:ext cx="3086100" cy="617220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F6FD3019-3293-CA10-EAB5-1A98763780B8}"/>
              </a:ext>
            </a:extLst>
          </p:cNvPr>
          <p:cNvPicPr>
            <a:picLocks noChangeAspect="1"/>
          </p:cNvPicPr>
          <p:nvPr/>
        </p:nvPicPr>
        <p:blipFill>
          <a:blip r:embed="rId3"/>
          <a:srcRect/>
          <a:stretch/>
        </p:blipFill>
        <p:spPr>
          <a:xfrm>
            <a:off x="6400800" y="228600"/>
            <a:ext cx="3086100" cy="6172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87567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12286" y="35024"/>
            <a:ext cx="10358967" cy="1412776"/>
          </a:xfrm>
        </p:spPr>
        <p:txBody>
          <a:bodyPr anchor="ctr"/>
          <a:lstStyle/>
          <a:p>
            <a:pPr eaLnBrk="1" hangingPunct="1">
              <a:lnSpc>
                <a:spcPct val="90000"/>
              </a:lnSpc>
              <a:spcAft>
                <a:spcPts val="600"/>
              </a:spcAft>
              <a:defRPr/>
            </a:pPr>
            <a:r>
              <a:rPr lang="en-US" sz="2800" dirty="0">
                <a:solidFill>
                  <a:schemeClr val="tx1"/>
                </a:solidFill>
              </a:rPr>
              <a:t>“Recent Advances in Cancer Care — New Paradigms, </a:t>
            </a:r>
            <a:br>
              <a:rPr lang="en-US" sz="2800" dirty="0">
                <a:solidFill>
                  <a:schemeClr val="tx1"/>
                </a:solidFill>
              </a:rPr>
            </a:br>
            <a:r>
              <a:rPr lang="en-US" sz="2800" dirty="0">
                <a:solidFill>
                  <a:schemeClr val="tx1"/>
                </a:solidFill>
              </a:rPr>
              <a:t>Novel Agents and What It Means for the Oncology Nurse”</a:t>
            </a:r>
            <a:br>
              <a:rPr lang="en-US" sz="2800" dirty="0">
                <a:solidFill>
                  <a:schemeClr val="tx1"/>
                </a:solidFill>
              </a:rPr>
            </a:br>
            <a:r>
              <a:rPr lang="en-US" sz="2800" dirty="0">
                <a:solidFill>
                  <a:schemeClr val="tx1"/>
                </a:solidFill>
              </a:rPr>
              <a:t>Eighteenth Annual RTP-ONS NCPD Symposium Series</a:t>
            </a:r>
            <a:endParaRPr lang="en-US" sz="2400" b="0" dirty="0">
              <a:solidFill>
                <a:schemeClr val="tx1"/>
              </a:solidFill>
            </a:endParaRPr>
          </a:p>
        </p:txBody>
      </p:sp>
      <p:pic>
        <p:nvPicPr>
          <p:cNvPr id="3" name="Picture 2">
            <a:extLst>
              <a:ext uri="{FF2B5EF4-FFF2-40B4-BE49-F238E27FC236}">
                <a16:creationId xmlns:a16="http://schemas.microsoft.com/office/drawing/2014/main" id="{EA02DCEC-9501-6044-836E-5954A9F44F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02182" y="1431777"/>
            <a:ext cx="6787636" cy="5212076"/>
          </a:xfrm>
          <a:prstGeom prst="rect">
            <a:avLst/>
          </a:prstGeom>
          <a:effectLst>
            <a:glow rad="190500">
              <a:schemeClr val="bg2">
                <a:alpha val="20000"/>
              </a:schemeClr>
            </a:glow>
          </a:effectLst>
        </p:spPr>
      </p:pic>
    </p:spTree>
    <p:extLst>
      <p:ext uri="{BB962C8B-B14F-4D97-AF65-F5344CB8AC3E}">
        <p14:creationId xmlns:p14="http://schemas.microsoft.com/office/powerpoint/2010/main" val="20444468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F4585-14C5-3C69-E4D8-A11EB5ECBB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8D5388-81AC-3715-1E27-7AFD9A8DB962}"/>
              </a:ext>
            </a:extLst>
          </p:cNvPr>
          <p:cNvSpPr>
            <a:spLocks noGrp="1"/>
          </p:cNvSpPr>
          <p:nvPr>
            <p:ph type="title"/>
          </p:nvPr>
        </p:nvSpPr>
        <p:spPr>
          <a:xfrm>
            <a:off x="916516" y="1188487"/>
            <a:ext cx="10358967" cy="747135"/>
          </a:xfrm>
        </p:spPr>
        <p:txBody>
          <a:bodyPr/>
          <a:lstStyle/>
          <a:p>
            <a:r>
              <a:rPr lang="en-US" i="1" dirty="0">
                <a:solidFill>
                  <a:schemeClr val="tx1"/>
                </a:solidFill>
              </a:rPr>
              <a:t>New Agents, Therapies and Regimens </a:t>
            </a:r>
          </a:p>
        </p:txBody>
      </p:sp>
      <p:sp>
        <p:nvSpPr>
          <p:cNvPr id="3" name="TextBox 2">
            <a:extLst>
              <a:ext uri="{FF2B5EF4-FFF2-40B4-BE49-F238E27FC236}">
                <a16:creationId xmlns:a16="http://schemas.microsoft.com/office/drawing/2014/main" id="{F7A65550-C6F9-87EF-04B5-372E5668A992}"/>
              </a:ext>
            </a:extLst>
          </p:cNvPr>
          <p:cNvSpPr txBox="1"/>
          <p:nvPr/>
        </p:nvSpPr>
        <p:spPr>
          <a:xfrm>
            <a:off x="1836832" y="1927923"/>
            <a:ext cx="8093381" cy="389850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When should it be used, for whom and why? </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How to prevent and manage side effects: </a:t>
            </a:r>
            <a:b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b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dose holds and reductions</a:t>
            </a:r>
          </a:p>
          <a:p>
            <a:pPr marL="800100" marR="0" lvl="1" indent="-34290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Kaplan Meier curves — </a:t>
            </a:r>
            <a:b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b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HR and absolute benefit</a:t>
            </a:r>
          </a:p>
          <a:p>
            <a:pPr marL="800100" marR="0" lvl="1" indent="-34290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a:ea typeface="MS PGothic" charset="0"/>
              <a:cs typeface="+mn-cs"/>
            </a:endParaRPr>
          </a:p>
          <a:p>
            <a:pPr marL="457200" marR="0" lvl="1" indent="0" algn="l" defTabSz="914400" rtl="0" eaLnBrk="1" fontAlgn="auto" latinLnBrk="0" hangingPunct="1">
              <a:lnSpc>
                <a:spcPct val="100000"/>
              </a:lnSpc>
              <a:spcBef>
                <a:spcPts val="40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S PGothic" charset="0"/>
              <a:cs typeface="+mn-cs"/>
            </a:endParaRPr>
          </a:p>
          <a:p>
            <a:pPr marL="800100" marR="0" lvl="1" indent="-34290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Waterfall plots</a:t>
            </a:r>
          </a:p>
        </p:txBody>
      </p:sp>
      <p:sp>
        <p:nvSpPr>
          <p:cNvPr id="5" name="Title 1">
            <a:extLst>
              <a:ext uri="{FF2B5EF4-FFF2-40B4-BE49-F238E27FC236}">
                <a16:creationId xmlns:a16="http://schemas.microsoft.com/office/drawing/2014/main" id="{4AB726B5-7A00-1B4D-6746-C0430C5439F0}"/>
              </a:ext>
            </a:extLst>
          </p:cNvPr>
          <p:cNvSpPr txBox="1">
            <a:spLocks/>
          </p:cNvSpPr>
          <p:nvPr/>
        </p:nvSpPr>
        <p:spPr bwMode="auto">
          <a:xfrm>
            <a:off x="916516" y="-45404"/>
            <a:ext cx="10358967" cy="163946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000000"/>
                </a:solidFill>
                <a:effectLst/>
                <a:uLnTx/>
                <a:uFillTx/>
                <a:latin typeface="Calibri"/>
                <a:ea typeface="MS PGothic" pitchFamily="34" charset="-128"/>
                <a:cs typeface="Calibri"/>
              </a:rPr>
              <a:t>Recent Advances in Cancer Care — New Paradigms, </a:t>
            </a:r>
            <a:br>
              <a:rPr kumimoji="0" lang="en-US" sz="3000" b="1" i="0" u="none" strike="noStrike" kern="0" cap="none" spc="0" normalizeH="0" baseline="0" noProof="0" dirty="0">
                <a:ln>
                  <a:noFill/>
                </a:ln>
                <a:solidFill>
                  <a:srgbClr val="000000"/>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000000"/>
                </a:solidFill>
                <a:effectLst/>
                <a:uLnTx/>
                <a:uFillTx/>
                <a:latin typeface="Calibri"/>
                <a:ea typeface="MS PGothic" pitchFamily="34" charset="-128"/>
                <a:cs typeface="Calibri"/>
              </a:rPr>
              <a:t>Novel Agents and What It Means for the Oncology Nurse</a:t>
            </a:r>
            <a:endParaRPr kumimoji="0" lang="en-US" sz="3000" b="1" i="0" u="none" strike="sngStrike" kern="0" cap="none" spc="0" normalizeH="0" baseline="0" noProof="0" dirty="0">
              <a:ln>
                <a:noFill/>
              </a:ln>
              <a:solidFill>
                <a:srgbClr val="000000"/>
              </a:solidFill>
              <a:effectLst/>
              <a:uLnTx/>
              <a:uFillTx/>
              <a:latin typeface="Calibri"/>
              <a:ea typeface="MS PGothic" pitchFamily="34" charset="-128"/>
              <a:cs typeface="Calibri"/>
            </a:endParaRPr>
          </a:p>
        </p:txBody>
      </p:sp>
      <p:pic>
        <p:nvPicPr>
          <p:cNvPr id="6" name="Picture 5" descr="A graph of cancer patients&#10;&#10;AI-generated content may be incorrect.">
            <a:extLst>
              <a:ext uri="{FF2B5EF4-FFF2-40B4-BE49-F238E27FC236}">
                <a16:creationId xmlns:a16="http://schemas.microsoft.com/office/drawing/2014/main" id="{39F5A6C2-B614-EF8F-7610-7883F7B47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0483" y="3553362"/>
            <a:ext cx="1916615" cy="1178540"/>
          </a:xfrm>
          <a:prstGeom prst="rect">
            <a:avLst/>
          </a:prstGeom>
        </p:spPr>
      </p:pic>
      <p:pic>
        <p:nvPicPr>
          <p:cNvPr id="7" name="Picture 6" descr="A graph of a patient's recovery&#10;&#10;AI-generated content may be incorrect.">
            <a:extLst>
              <a:ext uri="{FF2B5EF4-FFF2-40B4-BE49-F238E27FC236}">
                <a16:creationId xmlns:a16="http://schemas.microsoft.com/office/drawing/2014/main" id="{609C4A3A-1861-9229-0463-72B3F0A43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783" y="5010787"/>
            <a:ext cx="1901300" cy="1241136"/>
          </a:xfrm>
          <a:prstGeom prst="rect">
            <a:avLst/>
          </a:prstGeom>
        </p:spPr>
      </p:pic>
    </p:spTree>
    <p:extLst>
      <p:ext uri="{BB962C8B-B14F-4D97-AF65-F5344CB8AC3E}">
        <p14:creationId xmlns:p14="http://schemas.microsoft.com/office/powerpoint/2010/main" val="3194785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052736"/>
            <a:ext cx="10512306" cy="4799013"/>
          </a:xfrm>
        </p:spPr>
        <p:txBody>
          <a:bodyPr/>
          <a:lstStyle/>
          <a:p>
            <a:pPr marL="0" indent="0">
              <a:spcBef>
                <a:spcPts val="1200"/>
              </a:spcBef>
              <a:spcAft>
                <a:spcPts val="0"/>
              </a:spcAft>
              <a:buNone/>
            </a:pPr>
            <a:r>
              <a:rPr lang="en-US" sz="2500" dirty="0">
                <a:solidFill>
                  <a:srgbClr val="0432FF"/>
                </a:solidFill>
              </a:rPr>
              <a:t>Module 1: </a:t>
            </a:r>
            <a:r>
              <a:rPr lang="en-US" sz="2500" dirty="0">
                <a:solidFill>
                  <a:schemeClr val="tx1"/>
                </a:solidFill>
              </a:rPr>
              <a:t>Current Clinical Role of Oral Selective Estrogen Receptor Degraders (SERDs) in HR-Positive Metastatic Breast Cancer</a:t>
            </a:r>
          </a:p>
          <a:p>
            <a:pPr marL="0" indent="0">
              <a:spcBef>
                <a:spcPts val="1200"/>
              </a:spcBef>
              <a:spcAft>
                <a:spcPts val="0"/>
              </a:spcAft>
              <a:buNone/>
            </a:pPr>
            <a:r>
              <a:rPr lang="en-US" sz="2500" dirty="0">
                <a:solidFill>
                  <a:srgbClr val="0432FF"/>
                </a:solidFill>
              </a:rPr>
              <a:t>Module 2: </a:t>
            </a:r>
            <a:r>
              <a:rPr lang="en-US" sz="2500" dirty="0"/>
              <a:t>Practical Considerations with Oral SERDs </a:t>
            </a:r>
            <a:endParaRPr lang="en-US" sz="2500" dirty="0">
              <a:solidFill>
                <a:schemeClr val="tx1"/>
              </a:solidFill>
            </a:endParaRPr>
          </a:p>
          <a:p>
            <a:pPr marL="0" indent="0">
              <a:spcBef>
                <a:spcPts val="1200"/>
              </a:spcBef>
              <a:spcAft>
                <a:spcPts val="0"/>
              </a:spcAft>
              <a:buNone/>
            </a:pPr>
            <a:r>
              <a:rPr lang="en-US" sz="2500" dirty="0">
                <a:solidFill>
                  <a:srgbClr val="0432FF"/>
                </a:solidFill>
              </a:rPr>
              <a:t>Module 3: </a:t>
            </a:r>
            <a:r>
              <a:rPr lang="en-US" sz="2500" dirty="0">
                <a:solidFill>
                  <a:schemeClr val="tx1"/>
                </a:solidFill>
              </a:rPr>
              <a:t>Potential Role of Combination Approaches with Oral SERDs</a:t>
            </a:r>
          </a:p>
          <a:p>
            <a:pPr marL="0" indent="0">
              <a:spcBef>
                <a:spcPts val="1200"/>
              </a:spcBef>
              <a:spcAft>
                <a:spcPts val="0"/>
              </a:spcAft>
              <a:buNone/>
            </a:pPr>
            <a:r>
              <a:rPr lang="en-US" sz="2500" dirty="0">
                <a:solidFill>
                  <a:srgbClr val="0432FF"/>
                </a:solidFill>
              </a:rPr>
              <a:t>Module 4: </a:t>
            </a:r>
            <a:r>
              <a:rPr lang="en-US" sz="2500" dirty="0">
                <a:solidFill>
                  <a:schemeClr val="tx1"/>
                </a:solidFill>
              </a:rPr>
              <a:t>Gastrointestinal Adverse Events Documented with Oral SERDs </a:t>
            </a:r>
          </a:p>
          <a:p>
            <a:pPr marL="0" indent="0">
              <a:spcBef>
                <a:spcPts val="1200"/>
              </a:spcBef>
              <a:spcAft>
                <a:spcPts val="0"/>
              </a:spcAft>
              <a:buNone/>
            </a:pPr>
            <a:r>
              <a:rPr lang="en-US" sz="2500" dirty="0">
                <a:solidFill>
                  <a:srgbClr val="0432FF"/>
                </a:solidFill>
              </a:rPr>
              <a:t>Module 5: </a:t>
            </a:r>
            <a:r>
              <a:rPr lang="en-US" sz="2500" dirty="0">
                <a:solidFill>
                  <a:schemeClr val="tx1"/>
                </a:solidFill>
              </a:rPr>
              <a:t>Potential Role of Early Therapeutic Switching After Detection of an Emergent ESR1 Mutation </a:t>
            </a:r>
          </a:p>
          <a:p>
            <a:pPr marL="0" indent="0">
              <a:spcBef>
                <a:spcPts val="1200"/>
              </a:spcBef>
              <a:spcAft>
                <a:spcPts val="0"/>
              </a:spcAft>
              <a:buNone/>
            </a:pPr>
            <a:r>
              <a:rPr lang="en-US" sz="2500" dirty="0">
                <a:solidFill>
                  <a:srgbClr val="0432FF"/>
                </a:solidFill>
              </a:rPr>
              <a:t>Module 6: </a:t>
            </a:r>
            <a:r>
              <a:rPr lang="en-US" sz="2500" dirty="0">
                <a:solidFill>
                  <a:schemeClr val="tx1"/>
                </a:solidFill>
              </a:rPr>
              <a:t>Other Class-Effect Toxicities Associated with Oral SERDs </a:t>
            </a:r>
          </a:p>
          <a:p>
            <a:pPr marL="0" indent="0">
              <a:spcBef>
                <a:spcPts val="1200"/>
              </a:spcBef>
              <a:spcAft>
                <a:spcPts val="0"/>
              </a:spcAft>
              <a:buNone/>
            </a:pPr>
            <a:r>
              <a:rPr lang="en-US" sz="2500" dirty="0">
                <a:solidFill>
                  <a:srgbClr val="0432FF"/>
                </a:solidFill>
              </a:rPr>
              <a:t>Module 7: </a:t>
            </a:r>
            <a:r>
              <a:rPr lang="en-US" sz="2500" dirty="0">
                <a:solidFill>
                  <a:schemeClr val="tx1"/>
                </a:solidFill>
              </a:rPr>
              <a:t>Emerging Utility of Adjuvant Oral SERDs </a:t>
            </a:r>
          </a:p>
          <a:p>
            <a:pPr marL="0" indent="0">
              <a:spcBef>
                <a:spcPts val="1200"/>
              </a:spcBef>
              <a:spcAft>
                <a:spcPts val="0"/>
              </a:spcAft>
              <a:buNone/>
            </a:pPr>
            <a:r>
              <a:rPr lang="en-US" sz="2500" dirty="0">
                <a:solidFill>
                  <a:srgbClr val="0432FF"/>
                </a:solidFill>
              </a:rPr>
              <a:t>Module 8: </a:t>
            </a:r>
            <a:r>
              <a:rPr lang="en-US" sz="2500" dirty="0">
                <a:solidFill>
                  <a:schemeClr val="tx1"/>
                </a:solidFill>
              </a:rPr>
              <a:t>Unique Toxicities Associated with 1 or More Oral SERDs </a:t>
            </a:r>
          </a:p>
        </p:txBody>
      </p:sp>
    </p:spTree>
    <p:extLst>
      <p:ext uri="{BB962C8B-B14F-4D97-AF65-F5344CB8AC3E}">
        <p14:creationId xmlns:p14="http://schemas.microsoft.com/office/powerpoint/2010/main" val="2152345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D8703-B2BD-103F-4A41-798BA59559A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1641D12-E3FF-B413-F51F-5C474A873E60}"/>
              </a:ext>
            </a:extLst>
          </p:cNvPr>
          <p:cNvSpPr/>
          <p:nvPr/>
        </p:nvSpPr>
        <p:spPr bwMode="auto">
          <a:xfrm>
            <a:off x="758948" y="980728"/>
            <a:ext cx="10512305"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EE2429F0-ED07-79DD-E75F-12F3A1F2398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4EE373D3-CA58-7515-099B-20E8617AC598}"/>
              </a:ext>
            </a:extLst>
          </p:cNvPr>
          <p:cNvSpPr>
            <a:spLocks noGrp="1"/>
          </p:cNvSpPr>
          <p:nvPr>
            <p:ph idx="1"/>
          </p:nvPr>
        </p:nvSpPr>
        <p:spPr>
          <a:xfrm>
            <a:off x="912286" y="1052736"/>
            <a:ext cx="10512306" cy="4799013"/>
          </a:xfrm>
        </p:spPr>
        <p:txBody>
          <a:bodyPr/>
          <a:lstStyle/>
          <a:p>
            <a:pPr marL="0" indent="0">
              <a:spcBef>
                <a:spcPts val="1200"/>
              </a:spcBef>
              <a:spcAft>
                <a:spcPts val="0"/>
              </a:spcAft>
              <a:buNone/>
            </a:pPr>
            <a:r>
              <a:rPr lang="en-US" sz="2500" dirty="0">
                <a:solidFill>
                  <a:schemeClr val="bg1"/>
                </a:solidFill>
              </a:rPr>
              <a:t>Module 1: Current Clinical Role of Oral Selective Estrogen Receptor Degraders (SERDs) in HR-Positive Metastatic Breast Cancer</a:t>
            </a:r>
          </a:p>
          <a:p>
            <a:pPr marL="0" indent="0">
              <a:spcBef>
                <a:spcPts val="1200"/>
              </a:spcBef>
              <a:spcAft>
                <a:spcPts val="0"/>
              </a:spcAft>
              <a:buNone/>
            </a:pPr>
            <a:r>
              <a:rPr lang="en-US" sz="2500" dirty="0">
                <a:solidFill>
                  <a:srgbClr val="0432FF"/>
                </a:solidFill>
              </a:rPr>
              <a:t>Module 2: </a:t>
            </a:r>
            <a:r>
              <a:rPr lang="en-US" sz="2500" dirty="0"/>
              <a:t>Practical Considerations with Oral SERDs </a:t>
            </a:r>
            <a:endParaRPr lang="en-US" sz="2500" dirty="0">
              <a:solidFill>
                <a:schemeClr val="tx1"/>
              </a:solidFill>
            </a:endParaRPr>
          </a:p>
          <a:p>
            <a:pPr marL="0" indent="0">
              <a:spcBef>
                <a:spcPts val="1200"/>
              </a:spcBef>
              <a:spcAft>
                <a:spcPts val="0"/>
              </a:spcAft>
              <a:buNone/>
            </a:pPr>
            <a:r>
              <a:rPr lang="en-US" sz="2500" dirty="0">
                <a:solidFill>
                  <a:srgbClr val="0432FF"/>
                </a:solidFill>
              </a:rPr>
              <a:t>Module 3: </a:t>
            </a:r>
            <a:r>
              <a:rPr lang="en-US" sz="2500" dirty="0">
                <a:solidFill>
                  <a:schemeClr val="tx1"/>
                </a:solidFill>
              </a:rPr>
              <a:t>Potential Role of Combination Approaches with Oral SERDs</a:t>
            </a:r>
          </a:p>
          <a:p>
            <a:pPr marL="0" indent="0">
              <a:spcBef>
                <a:spcPts val="1200"/>
              </a:spcBef>
              <a:spcAft>
                <a:spcPts val="0"/>
              </a:spcAft>
              <a:buNone/>
            </a:pPr>
            <a:r>
              <a:rPr lang="en-US" sz="2500" dirty="0">
                <a:solidFill>
                  <a:srgbClr val="0432FF"/>
                </a:solidFill>
              </a:rPr>
              <a:t>Module 4: </a:t>
            </a:r>
            <a:r>
              <a:rPr lang="en-US" sz="2500" dirty="0">
                <a:solidFill>
                  <a:schemeClr val="tx1"/>
                </a:solidFill>
              </a:rPr>
              <a:t>Gastrointestinal Adverse Events Documented with Oral SERDs </a:t>
            </a:r>
          </a:p>
          <a:p>
            <a:pPr marL="0" indent="0">
              <a:spcBef>
                <a:spcPts val="1200"/>
              </a:spcBef>
              <a:spcAft>
                <a:spcPts val="0"/>
              </a:spcAft>
              <a:buNone/>
            </a:pPr>
            <a:r>
              <a:rPr lang="en-US" sz="2500" dirty="0">
                <a:solidFill>
                  <a:srgbClr val="0432FF"/>
                </a:solidFill>
              </a:rPr>
              <a:t>Module 5: </a:t>
            </a:r>
            <a:r>
              <a:rPr lang="en-US" sz="2500" dirty="0">
                <a:solidFill>
                  <a:schemeClr val="tx1"/>
                </a:solidFill>
              </a:rPr>
              <a:t>Potential Role of Early Therapeutic Switching After Detection of an Emergent ESR1 Mutation </a:t>
            </a:r>
          </a:p>
          <a:p>
            <a:pPr marL="0" indent="0">
              <a:spcBef>
                <a:spcPts val="1200"/>
              </a:spcBef>
              <a:spcAft>
                <a:spcPts val="0"/>
              </a:spcAft>
              <a:buNone/>
            </a:pPr>
            <a:r>
              <a:rPr lang="en-US" sz="2500" dirty="0">
                <a:solidFill>
                  <a:srgbClr val="0432FF"/>
                </a:solidFill>
              </a:rPr>
              <a:t>Module 6: </a:t>
            </a:r>
            <a:r>
              <a:rPr lang="en-US" sz="2500" dirty="0">
                <a:solidFill>
                  <a:schemeClr val="tx1"/>
                </a:solidFill>
              </a:rPr>
              <a:t>Other Class-Effect Toxicities Associated with Oral SERDs </a:t>
            </a:r>
          </a:p>
          <a:p>
            <a:pPr marL="0" indent="0">
              <a:spcBef>
                <a:spcPts val="1200"/>
              </a:spcBef>
              <a:spcAft>
                <a:spcPts val="0"/>
              </a:spcAft>
              <a:buNone/>
            </a:pPr>
            <a:r>
              <a:rPr lang="en-US" sz="2500" dirty="0">
                <a:solidFill>
                  <a:srgbClr val="0432FF"/>
                </a:solidFill>
              </a:rPr>
              <a:t>Module 7: </a:t>
            </a:r>
            <a:r>
              <a:rPr lang="en-US" sz="2500" dirty="0">
                <a:solidFill>
                  <a:schemeClr val="tx1"/>
                </a:solidFill>
              </a:rPr>
              <a:t>Emerging Utility of Adjuvant Oral SERDs </a:t>
            </a:r>
          </a:p>
          <a:p>
            <a:pPr marL="0" indent="0">
              <a:spcBef>
                <a:spcPts val="1200"/>
              </a:spcBef>
              <a:spcAft>
                <a:spcPts val="0"/>
              </a:spcAft>
              <a:buNone/>
            </a:pPr>
            <a:r>
              <a:rPr lang="en-US" sz="2500" dirty="0">
                <a:solidFill>
                  <a:srgbClr val="0432FF"/>
                </a:solidFill>
              </a:rPr>
              <a:t>Module 8: </a:t>
            </a:r>
            <a:r>
              <a:rPr lang="en-US" sz="2500" dirty="0">
                <a:solidFill>
                  <a:schemeClr val="tx1"/>
                </a:solidFill>
              </a:rPr>
              <a:t>Unique Toxicities Associated with 1 or More Oral SERDs </a:t>
            </a:r>
          </a:p>
        </p:txBody>
      </p:sp>
    </p:spTree>
    <p:extLst>
      <p:ext uri="{BB962C8B-B14F-4D97-AF65-F5344CB8AC3E}">
        <p14:creationId xmlns:p14="http://schemas.microsoft.com/office/powerpoint/2010/main" val="367329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DE3507-E8FB-A702-4850-0052FB567400}"/>
              </a:ext>
            </a:extLst>
          </p:cNvPr>
          <p:cNvSpPr txBox="1"/>
          <p:nvPr/>
        </p:nvSpPr>
        <p:spPr>
          <a:xfrm>
            <a:off x="1248578" y="753817"/>
            <a:ext cx="969484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a:ea typeface="Aptos" panose="020B0004020202020204" pitchFamily="34" charset="0"/>
                <a:cs typeface="+mn-cs"/>
              </a:rPr>
              <a:t>Current Clinical Role of Oral Selective Estrogen Receptor Degraders (SERDs) in HR-Positive </a:t>
            </a:r>
            <a:r>
              <a:rPr kumimoji="0" lang="en-US" sz="3600" b="1" i="0" u="none" strike="noStrike" kern="1200" cap="none" spc="0" normalizeH="0" baseline="0" noProof="0" dirty="0" err="1">
                <a:ln>
                  <a:noFill/>
                </a:ln>
                <a:solidFill>
                  <a:srgbClr val="0432FF"/>
                </a:solidFill>
                <a:effectLst/>
                <a:uLnTx/>
                <a:uFillTx/>
                <a:latin typeface="Calibri"/>
                <a:ea typeface="Aptos" panose="020B0004020202020204" pitchFamily="34" charset="0"/>
                <a:cs typeface="+mn-cs"/>
              </a:rPr>
              <a:t>mBC</a:t>
            </a:r>
            <a:r>
              <a:rPr kumimoji="0" lang="en-US" sz="3600" b="1" i="0" u="none" strike="noStrike" kern="1200" cap="none" spc="0" normalizeH="0" baseline="0" noProof="0" dirty="0">
                <a:ln>
                  <a:noFill/>
                </a:ln>
                <a:solidFill>
                  <a:srgbClr val="0432FF"/>
                </a:solidFill>
                <a:effectLst/>
                <a:uLnTx/>
                <a:uFillTx/>
                <a:latin typeface="Calibri"/>
                <a:ea typeface="Aptos" panose="020B0004020202020204" pitchFamily="34" charset="0"/>
                <a:cs typeface="+mn-cs"/>
              </a:rPr>
              <a:t> </a:t>
            </a:r>
            <a:endParaRPr kumimoji="0" lang="en-US" sz="3600" b="0" i="0" u="none" strike="noStrike" kern="1200" cap="none" spc="0" normalizeH="0" baseline="0" noProof="0" dirty="0">
              <a:ln>
                <a:noFill/>
              </a:ln>
              <a:solidFill>
                <a:srgbClr val="0432FF"/>
              </a:solidFill>
              <a:effectLst/>
              <a:uLnTx/>
              <a:uFillTx/>
              <a:latin typeface="Calibri"/>
              <a:ea typeface="+mn-ea"/>
              <a:cs typeface="+mn-cs"/>
            </a:endParaRPr>
          </a:p>
        </p:txBody>
      </p:sp>
      <p:sp>
        <p:nvSpPr>
          <p:cNvPr id="5" name="TextBox 4">
            <a:extLst>
              <a:ext uri="{FF2B5EF4-FFF2-40B4-BE49-F238E27FC236}">
                <a16:creationId xmlns:a16="http://schemas.microsoft.com/office/drawing/2014/main" id="{0F27ACAE-62E7-BA15-E425-3ECF43DAC200}"/>
              </a:ext>
            </a:extLst>
          </p:cNvPr>
          <p:cNvSpPr txBox="1"/>
          <p:nvPr/>
        </p:nvSpPr>
        <p:spPr>
          <a:xfrm>
            <a:off x="2667241" y="2729345"/>
            <a:ext cx="6857518" cy="37856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Ruth M O’Regan, MD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Charles A Dewey Professor of Medicine and Oncology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Chair, Department of Medicine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University of Rochester Medical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Physician-in-Chief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Strong Memorial Hospital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Associate Director of Education and Mentoring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Wilmot Cancer Institute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Rochester, New York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553958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806BA0-334B-C453-1EFB-69C4ED21FB43}"/>
              </a:ext>
            </a:extLst>
          </p:cNvPr>
          <p:cNvSpPr>
            <a:spLocks noGrp="1"/>
          </p:cNvSpPr>
          <p:nvPr>
            <p:ph type="title"/>
          </p:nvPr>
        </p:nvSpPr>
        <p:spPr>
          <a:xfrm>
            <a:off x="993617" y="29000"/>
            <a:ext cx="10358967" cy="1143000"/>
          </a:xfrm>
        </p:spPr>
        <p:txBody>
          <a:bodyPr/>
          <a:lstStyle/>
          <a:p>
            <a:r>
              <a:rPr lang="en-US" dirty="0"/>
              <a:t>ESR1 Mutations</a:t>
            </a:r>
          </a:p>
        </p:txBody>
      </p:sp>
      <p:sp>
        <p:nvSpPr>
          <p:cNvPr id="2" name="TextBox 1">
            <a:extLst>
              <a:ext uri="{FF2B5EF4-FFF2-40B4-BE49-F238E27FC236}">
                <a16:creationId xmlns:a16="http://schemas.microsoft.com/office/drawing/2014/main" id="{B2FDEA1B-758A-8BD1-D2A5-61600BDDED63}"/>
              </a:ext>
            </a:extLst>
          </p:cNvPr>
          <p:cNvSpPr txBox="1"/>
          <p:nvPr/>
        </p:nvSpPr>
        <p:spPr>
          <a:xfrm>
            <a:off x="86298" y="6534835"/>
            <a:ext cx="1034483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Jeselsohn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R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Nat Rev Clin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Onc</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2015; Brett JO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Breast Cancer Res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a:t>
            </a:r>
          </a:p>
        </p:txBody>
      </p:sp>
      <p:sp>
        <p:nvSpPr>
          <p:cNvPr id="5" name="TextBox 4">
            <a:extLst>
              <a:ext uri="{FF2B5EF4-FFF2-40B4-BE49-F238E27FC236}">
                <a16:creationId xmlns:a16="http://schemas.microsoft.com/office/drawing/2014/main" id="{4CB95A18-8B3E-BF6D-C511-CF5BAE4A09FE}"/>
              </a:ext>
            </a:extLst>
          </p:cNvPr>
          <p:cNvSpPr txBox="1"/>
          <p:nvPr/>
        </p:nvSpPr>
        <p:spPr>
          <a:xfrm>
            <a:off x="993616" y="855505"/>
            <a:ext cx="10772397" cy="226215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PIK3CA mutations are early events, present at baseline (~40%)</a:t>
            </a: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ESR1 mutations are rare in primary/untreated HR+ breast cancer (&lt;5%)</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Arise after exposure to aromatase inhibitors = </a:t>
            </a:r>
            <a:r>
              <a:rPr kumimoji="0" lang="en-US" sz="2000" b="1" i="0" u="none" strike="noStrike" kern="1200" cap="none" spc="0" normalizeH="0" baseline="0" noProof="0" dirty="0">
                <a:ln>
                  <a:noFill/>
                </a:ln>
                <a:solidFill>
                  <a:srgbClr val="FF0000"/>
                </a:solidFill>
                <a:effectLst/>
                <a:uLnTx/>
                <a:uFillTx/>
                <a:latin typeface="Calibri"/>
                <a:ea typeface="+mn-ea"/>
                <a:cs typeface="+mn-cs"/>
              </a:rPr>
              <a:t>Acquired</a:t>
            </a:r>
            <a:r>
              <a:rPr kumimoji="0" lang="en-US" sz="2000" b="1" i="0" u="none" strike="noStrike" kern="1200" cap="none" spc="0" normalizeH="0" baseline="0" noProof="0" dirty="0">
                <a:ln>
                  <a:noFill/>
                </a:ln>
                <a:solidFill>
                  <a:srgbClr val="000000"/>
                </a:solidFill>
                <a:effectLst/>
                <a:uLnTx/>
                <a:uFillTx/>
                <a:latin typeface="Calibri"/>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25%-40% frequency in second-/third-line metastatic setting</a:t>
            </a:r>
          </a:p>
          <a:p>
            <a:pPr marL="0" marR="0" lvl="0" indent="0" algn="l" defTabSz="342900" rtl="0" eaLnBrk="1" fontAlgn="auto" latinLnBrk="0" hangingPunct="1">
              <a:lnSpc>
                <a:spcPct val="85000"/>
              </a:lnSpc>
              <a:spcBef>
                <a:spcPct val="2000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F533F36B-C309-A901-E6E5-6E92B584BDEB}"/>
              </a:ext>
            </a:extLst>
          </p:cNvPr>
          <p:cNvSpPr txBox="1"/>
          <p:nvPr/>
        </p:nvSpPr>
        <p:spPr>
          <a:xfrm>
            <a:off x="1165933" y="3021325"/>
            <a:ext cx="10014333" cy="984885"/>
          </a:xfrm>
          <a:prstGeom prst="rect">
            <a:avLst/>
          </a:prstGeom>
          <a:noFill/>
        </p:spPr>
        <p:txBody>
          <a:bodyPr wrap="square" rtlCol="0">
            <a:spAutoFit/>
          </a:bodyPr>
          <a:lstStyle/>
          <a:p>
            <a:pPr marL="0" marR="0" lvl="0" indent="0" algn="ctr" defTabSz="342900" rtl="0" eaLnBrk="1" fontAlgn="auto" latinLnBrk="0" hangingPunct="1">
              <a:lnSpc>
                <a:spcPct val="85000"/>
              </a:lnSpc>
              <a:spcBef>
                <a:spcPct val="2000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ESR1 mutations are enriched in the ligand-binding domain</a:t>
            </a:r>
          </a:p>
          <a:p>
            <a:pPr marL="0" marR="0" lvl="0" indent="0" algn="ctr" defTabSz="342900" rtl="0" eaLnBrk="1" fontAlgn="auto" latinLnBrk="0" hangingPunct="1">
              <a:lnSpc>
                <a:spcPct val="85000"/>
              </a:lnSpc>
              <a:spcBef>
                <a:spcPct val="2000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Constitutive signaling in the absence of ligand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9" name="Picture 2" descr="Fig. 1">
            <a:extLst>
              <a:ext uri="{FF2B5EF4-FFF2-40B4-BE49-F238E27FC236}">
                <a16:creationId xmlns:a16="http://schemas.microsoft.com/office/drawing/2014/main" id="{A43B60B1-F1FB-35D0-7296-9A1CA86FC25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833" t="7811" r="44167" b="311"/>
          <a:stretch/>
        </p:blipFill>
        <p:spPr bwMode="auto">
          <a:xfrm>
            <a:off x="3766631" y="3740338"/>
            <a:ext cx="4812935" cy="2698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5143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9DE71-308A-F015-94BF-2BC54E6D8C1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689FD97-6DBC-392C-6BF5-A9AD9AC90812}"/>
              </a:ext>
            </a:extLst>
          </p:cNvPr>
          <p:cNvSpPr>
            <a:spLocks noGrp="1"/>
          </p:cNvSpPr>
          <p:nvPr>
            <p:ph type="title"/>
          </p:nvPr>
        </p:nvSpPr>
        <p:spPr>
          <a:xfrm>
            <a:off x="993617" y="29000"/>
            <a:ext cx="10358967" cy="1143000"/>
          </a:xfrm>
        </p:spPr>
        <p:txBody>
          <a:bodyPr/>
          <a:lstStyle/>
          <a:p>
            <a:r>
              <a:rPr lang="en-US" sz="3200" dirty="0"/>
              <a:t>ESR1 Mutation Testing — ASCO Recommendations</a:t>
            </a:r>
          </a:p>
        </p:txBody>
      </p:sp>
      <p:sp>
        <p:nvSpPr>
          <p:cNvPr id="2" name="TextBox 1">
            <a:extLst>
              <a:ext uri="{FF2B5EF4-FFF2-40B4-BE49-F238E27FC236}">
                <a16:creationId xmlns:a16="http://schemas.microsoft.com/office/drawing/2014/main" id="{398066E2-58E5-284D-531C-734A9DD2C534}"/>
              </a:ext>
            </a:extLst>
          </p:cNvPr>
          <p:cNvSpPr txBox="1"/>
          <p:nvPr/>
        </p:nvSpPr>
        <p:spPr>
          <a:xfrm>
            <a:off x="86298" y="6534835"/>
            <a:ext cx="1034483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Burstein H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2023;41(18):3423-25.</a:t>
            </a:r>
          </a:p>
        </p:txBody>
      </p:sp>
      <p:sp>
        <p:nvSpPr>
          <p:cNvPr id="4" name="TextBox 3">
            <a:extLst>
              <a:ext uri="{FF2B5EF4-FFF2-40B4-BE49-F238E27FC236}">
                <a16:creationId xmlns:a16="http://schemas.microsoft.com/office/drawing/2014/main" id="{6D033C61-DC08-293E-17B7-44D72B6A5EC0}"/>
              </a:ext>
            </a:extLst>
          </p:cNvPr>
          <p:cNvSpPr txBox="1"/>
          <p:nvPr/>
        </p:nvSpPr>
        <p:spPr>
          <a:xfrm>
            <a:off x="696112" y="1263129"/>
            <a:ext cx="11495888" cy="483209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Routine testing for emergence of ESR1 mutations at recurrence or progression on ET in patients with ER-positive, HER2-negative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mBC</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Testing should be performed on blood or tissue obtained at the time of progression, with a CLIA-certified assay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Blood-based ctDNA is preferred owing to greater sensitivity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Patients whose tumor or ctDNA tests remain ESR1 wild-type may warrant retesting at subsequent progression(s) to determine if an ESR1 mutation has arisen</a:t>
            </a:r>
          </a:p>
        </p:txBody>
      </p:sp>
    </p:spTree>
    <p:extLst>
      <p:ext uri="{BB962C8B-B14F-4D97-AF65-F5344CB8AC3E}">
        <p14:creationId xmlns:p14="http://schemas.microsoft.com/office/powerpoint/2010/main" val="11713706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4707E-4C5C-07F6-FC89-DE7BC54509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E63BB2-8AF3-0412-03EF-D19253810A3E}"/>
              </a:ext>
            </a:extLst>
          </p:cNvPr>
          <p:cNvSpPr>
            <a:spLocks noGrp="1"/>
          </p:cNvSpPr>
          <p:nvPr>
            <p:ph type="title"/>
          </p:nvPr>
        </p:nvSpPr>
        <p:spPr>
          <a:xfrm>
            <a:off x="912286" y="5366"/>
            <a:ext cx="10358967" cy="903354"/>
          </a:xfrm>
        </p:spPr>
        <p:txBody>
          <a:bodyPr/>
          <a:lstStyle/>
          <a:p>
            <a:r>
              <a:rPr lang="en-US" dirty="0"/>
              <a:t>Faculty</a:t>
            </a:r>
          </a:p>
        </p:txBody>
      </p:sp>
      <p:sp>
        <p:nvSpPr>
          <p:cNvPr id="12" name="Text Box 7">
            <a:extLst>
              <a:ext uri="{FF2B5EF4-FFF2-40B4-BE49-F238E27FC236}">
                <a16:creationId xmlns:a16="http://schemas.microsoft.com/office/drawing/2014/main" id="{F076DD26-7D0A-49CA-B25F-1D25D7CFC35C}"/>
              </a:ext>
            </a:extLst>
          </p:cNvPr>
          <p:cNvSpPr txBox="1">
            <a:spLocks noChangeArrowheads="1"/>
          </p:cNvSpPr>
          <p:nvPr/>
        </p:nvSpPr>
        <p:spPr bwMode="auto">
          <a:xfrm>
            <a:off x="1820135" y="1228900"/>
            <a:ext cx="4325112"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Blanca Ledezma, MSN, NP, AOCNP</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UCLA Health</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Department of Hematology Oncology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Santa Monica, California</a:t>
            </a:r>
          </a:p>
        </p:txBody>
      </p:sp>
      <p:sp>
        <p:nvSpPr>
          <p:cNvPr id="14" name="Text Box 7">
            <a:extLst>
              <a:ext uri="{FF2B5EF4-FFF2-40B4-BE49-F238E27FC236}">
                <a16:creationId xmlns:a16="http://schemas.microsoft.com/office/drawing/2014/main" id="{FFF38A00-E6A1-FA80-816C-A51879CECA91}"/>
              </a:ext>
            </a:extLst>
          </p:cNvPr>
          <p:cNvSpPr txBox="1">
            <a:spLocks noChangeArrowheads="1"/>
          </p:cNvSpPr>
          <p:nvPr/>
        </p:nvSpPr>
        <p:spPr bwMode="auto">
          <a:xfrm>
            <a:off x="1820135" y="3736293"/>
            <a:ext cx="3224044"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Marissa Marti-Smith, DNP, APRN, </a:t>
            </a:r>
            <a:br>
              <a:rPr lang="en-US" sz="1600" dirty="0">
                <a:solidFill>
                  <a:srgbClr val="000000"/>
                </a:solidFill>
                <a:latin typeface="Calibri" panose="020F0502020204030204" pitchFamily="34" charset="0"/>
                <a:ea typeface="ＭＳ Ｐゴシック" charset="0"/>
                <a:cs typeface="Calibri" panose="020F0502020204030204" pitchFamily="34" charset="0"/>
              </a:rPr>
            </a:br>
            <a:r>
              <a:rPr lang="en-US" sz="1600" dirty="0">
                <a:solidFill>
                  <a:srgbClr val="000000"/>
                </a:solidFill>
                <a:latin typeface="Calibri" panose="020F0502020204030204" pitchFamily="34" charset="0"/>
                <a:ea typeface="ＭＳ Ｐゴシック" charset="0"/>
                <a:cs typeface="Calibri" panose="020F0502020204030204" pitchFamily="34" charset="0"/>
              </a:rPr>
              <a:t>AGNP-C, AOCNP</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Nurse Practitioner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Texas Oncology-Baylor Charles A Sammons Cancer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Dallas, Texas</a:t>
            </a:r>
          </a:p>
        </p:txBody>
      </p:sp>
      <p:sp>
        <p:nvSpPr>
          <p:cNvPr id="18" name="Text Box 7">
            <a:extLst>
              <a:ext uri="{FF2B5EF4-FFF2-40B4-BE49-F238E27FC236}">
                <a16:creationId xmlns:a16="http://schemas.microsoft.com/office/drawing/2014/main" id="{500B0546-B479-9BBE-1054-600101BAE499}"/>
              </a:ext>
            </a:extLst>
          </p:cNvPr>
          <p:cNvSpPr txBox="1">
            <a:spLocks noChangeArrowheads="1"/>
          </p:cNvSpPr>
          <p:nvPr/>
        </p:nvSpPr>
        <p:spPr bwMode="auto">
          <a:xfrm>
            <a:off x="7129606" y="1228900"/>
            <a:ext cx="4583018" cy="1379702"/>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chemeClr val="tx1"/>
                </a:solidFill>
                <a:latin typeface="Calibri" panose="020F0502020204030204" pitchFamily="34" charset="0"/>
                <a:ea typeface="ＭＳ Ｐゴシック" charset="0"/>
                <a:cs typeface="Calibri" panose="020F0502020204030204" pitchFamily="34" charset="0"/>
              </a:rPr>
              <a:t>Ruth M O’Regan, MD</a:t>
            </a:r>
          </a:p>
          <a:p>
            <a:pPr lvl="0">
              <a:defRPr/>
            </a:pPr>
            <a:r>
              <a:rPr lang="en-US" sz="1600" b="0" dirty="0">
                <a:solidFill>
                  <a:schemeClr val="tx1"/>
                </a:solidFill>
                <a:latin typeface="Calibri" panose="020F0502020204030204" pitchFamily="34" charset="0"/>
                <a:ea typeface="ＭＳ Ｐゴシック" charset="0"/>
                <a:cs typeface="Calibri" panose="020F0502020204030204" pitchFamily="34" charset="0"/>
              </a:rPr>
              <a:t>Charles A Dewey Professor of Medicine and Oncology</a:t>
            </a:r>
          </a:p>
          <a:p>
            <a:pPr lvl="0">
              <a:defRPr/>
            </a:pPr>
            <a:r>
              <a:rPr lang="en-US" sz="1600" b="0" dirty="0">
                <a:solidFill>
                  <a:schemeClr val="tx1"/>
                </a:solidFill>
                <a:latin typeface="Calibri" panose="020F0502020204030204" pitchFamily="34" charset="0"/>
                <a:ea typeface="ＭＳ Ｐゴシック" charset="0"/>
                <a:cs typeface="Calibri" panose="020F0502020204030204" pitchFamily="34" charset="0"/>
              </a:rPr>
              <a:t>Chair, Department of Medicine</a:t>
            </a:r>
          </a:p>
          <a:p>
            <a:pPr lvl="0">
              <a:defRPr/>
            </a:pPr>
            <a:r>
              <a:rPr lang="en-US" sz="1600" b="0" dirty="0">
                <a:solidFill>
                  <a:schemeClr val="tx1"/>
                </a:solidFill>
                <a:latin typeface="Calibri" panose="020F0502020204030204" pitchFamily="34" charset="0"/>
                <a:ea typeface="ＭＳ Ｐゴシック" charset="0"/>
                <a:cs typeface="Calibri" panose="020F0502020204030204" pitchFamily="34" charset="0"/>
              </a:rPr>
              <a:t>University of Rochester Medical Center</a:t>
            </a:r>
          </a:p>
          <a:p>
            <a:pPr lvl="0">
              <a:defRPr/>
            </a:pPr>
            <a:r>
              <a:rPr lang="en-US" sz="1600" b="0" dirty="0">
                <a:solidFill>
                  <a:schemeClr val="tx1"/>
                </a:solidFill>
                <a:latin typeface="Calibri" panose="020F0502020204030204" pitchFamily="34" charset="0"/>
                <a:ea typeface="ＭＳ Ｐゴシック" charset="0"/>
                <a:cs typeface="Calibri" panose="020F0502020204030204" pitchFamily="34" charset="0"/>
              </a:rPr>
              <a:t>Physician-in-Chief</a:t>
            </a:r>
          </a:p>
          <a:p>
            <a:pPr lvl="0">
              <a:defRPr/>
            </a:pPr>
            <a:r>
              <a:rPr lang="en-US" sz="1600" b="0" dirty="0">
                <a:solidFill>
                  <a:schemeClr val="tx1"/>
                </a:solidFill>
                <a:latin typeface="Calibri" panose="020F0502020204030204" pitchFamily="34" charset="0"/>
                <a:ea typeface="ＭＳ Ｐゴシック" charset="0"/>
                <a:cs typeface="Calibri" panose="020F0502020204030204" pitchFamily="34" charset="0"/>
              </a:rPr>
              <a:t>Strong Memorial Hospital</a:t>
            </a:r>
          </a:p>
          <a:p>
            <a:pPr lvl="0">
              <a:defRPr/>
            </a:pPr>
            <a:r>
              <a:rPr lang="en-US" sz="1600" b="0" dirty="0">
                <a:solidFill>
                  <a:schemeClr val="tx1"/>
                </a:solidFill>
                <a:latin typeface="Calibri" panose="020F0502020204030204" pitchFamily="34" charset="0"/>
                <a:ea typeface="ＭＳ Ｐゴシック" charset="0"/>
                <a:cs typeface="Calibri" panose="020F0502020204030204" pitchFamily="34" charset="0"/>
              </a:rPr>
              <a:t>Associate Director of Education and Mentoring</a:t>
            </a:r>
          </a:p>
          <a:p>
            <a:pPr lvl="0">
              <a:defRPr/>
            </a:pPr>
            <a:r>
              <a:rPr lang="en-US" sz="1600" b="0" dirty="0">
                <a:solidFill>
                  <a:schemeClr val="tx1"/>
                </a:solidFill>
                <a:latin typeface="Calibri" panose="020F0502020204030204" pitchFamily="34" charset="0"/>
                <a:ea typeface="ＭＳ Ｐゴシック" charset="0"/>
                <a:cs typeface="Calibri" panose="020F0502020204030204" pitchFamily="34" charset="0"/>
              </a:rPr>
              <a:t>Wilmot Cancer Institute</a:t>
            </a:r>
          </a:p>
          <a:p>
            <a:pPr lvl="0">
              <a:defRPr/>
            </a:pPr>
            <a:r>
              <a:rPr lang="en-US" sz="1600" b="0" dirty="0">
                <a:solidFill>
                  <a:schemeClr val="tx1"/>
                </a:solidFill>
                <a:latin typeface="Calibri" panose="020F0502020204030204" pitchFamily="34" charset="0"/>
                <a:ea typeface="ＭＳ Ｐゴシック" charset="0"/>
                <a:cs typeface="Calibri" panose="020F0502020204030204" pitchFamily="34" charset="0"/>
              </a:rPr>
              <a:t>Rochester, New York</a:t>
            </a:r>
          </a:p>
        </p:txBody>
      </p:sp>
      <p:sp>
        <p:nvSpPr>
          <p:cNvPr id="3" name="Text Box 9">
            <a:extLst>
              <a:ext uri="{FF2B5EF4-FFF2-40B4-BE49-F238E27FC236}">
                <a16:creationId xmlns:a16="http://schemas.microsoft.com/office/drawing/2014/main" id="{3306D6E8-C889-87FD-BB73-528F7BEB0718}"/>
              </a:ext>
            </a:extLst>
          </p:cNvPr>
          <p:cNvSpPr txBox="1">
            <a:spLocks noChangeArrowheads="1"/>
          </p:cNvSpPr>
          <p:nvPr/>
        </p:nvSpPr>
        <p:spPr bwMode="auto">
          <a:xfrm>
            <a:off x="7097896" y="3736293"/>
            <a:ext cx="4038664" cy="1296144"/>
          </a:xfrm>
          <a:prstGeom prst="rect">
            <a:avLst/>
          </a:prstGeom>
          <a:noFill/>
          <a:ln w="9525">
            <a:noFill/>
            <a:miter lim="800000"/>
            <a:headEnd/>
            <a:tailEnd/>
          </a:ln>
        </p:spPr>
        <p:txBody>
          <a:bodyPr lIns="91440" tIns="0" rIns="0" bIns="0">
            <a:prstTxWarp prst="textNoShape">
              <a:avLst/>
            </a:prstTxWarp>
          </a:bodyPr>
          <a:lstStyle/>
          <a:p>
            <a:pPr lvl="0">
              <a:spcBef>
                <a:spcPts val="0"/>
              </a:spcBef>
              <a:spcAft>
                <a:spcPts val="0"/>
              </a:spcAft>
              <a:buClr>
                <a:srgbClr val="000000"/>
              </a:buClr>
              <a:buSzPct val="100000"/>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lang="en-US" sz="1700" dirty="0">
                <a:solidFill>
                  <a:srgbClr val="000000"/>
                </a:solidFill>
                <a:latin typeface="Calibri" pitchFamily="-72" charset="0"/>
              </a:rPr>
              <a:t>Heather McArthur, MD, MPH, FASCO</a:t>
            </a:r>
          </a:p>
          <a:p>
            <a:pPr lvl="0">
              <a:spcBef>
                <a:spcPts val="0"/>
              </a:spcBef>
              <a:spcAft>
                <a:spcPts val="0"/>
              </a:spcAft>
              <a:buClr>
                <a:srgbClr val="000000"/>
              </a:buClr>
              <a:buSzPct val="100000"/>
              <a:defRPr/>
            </a:pPr>
            <a:r>
              <a:rPr lang="en-US" sz="1700" b="0" dirty="0">
                <a:solidFill>
                  <a:srgbClr val="000000"/>
                </a:solidFill>
                <a:latin typeface="Calibri" pitchFamily="-72" charset="0"/>
              </a:rPr>
              <a:t>Professor, Department of Internal Medicine</a:t>
            </a:r>
          </a:p>
          <a:p>
            <a:pPr lvl="0">
              <a:spcBef>
                <a:spcPts val="0"/>
              </a:spcBef>
              <a:spcAft>
                <a:spcPts val="0"/>
              </a:spcAft>
              <a:buClr>
                <a:srgbClr val="000000"/>
              </a:buClr>
              <a:buSzPct val="100000"/>
              <a:defRPr/>
            </a:pPr>
            <a:r>
              <a:rPr lang="en-US" sz="1700" b="0" dirty="0">
                <a:solidFill>
                  <a:srgbClr val="000000"/>
                </a:solidFill>
                <a:latin typeface="Calibri" pitchFamily="-72" charset="0"/>
              </a:rPr>
              <a:t>Clinical Director, Breast Cancer Program</a:t>
            </a:r>
          </a:p>
          <a:p>
            <a:pPr lvl="0">
              <a:spcBef>
                <a:spcPts val="0"/>
              </a:spcBef>
              <a:spcAft>
                <a:spcPts val="0"/>
              </a:spcAft>
              <a:buClr>
                <a:srgbClr val="000000"/>
              </a:buClr>
              <a:buSzPct val="100000"/>
              <a:defRPr/>
            </a:pPr>
            <a:r>
              <a:rPr lang="en-US" sz="1700" b="0" dirty="0">
                <a:solidFill>
                  <a:srgbClr val="000000"/>
                </a:solidFill>
                <a:latin typeface="Calibri" pitchFamily="-72" charset="0"/>
              </a:rPr>
              <a:t>Komen Distinguished Chair in Clinical Breast Cancer Research</a:t>
            </a:r>
          </a:p>
          <a:p>
            <a:pPr lvl="0">
              <a:spcBef>
                <a:spcPts val="0"/>
              </a:spcBef>
              <a:spcAft>
                <a:spcPts val="0"/>
              </a:spcAft>
              <a:buClr>
                <a:srgbClr val="000000"/>
              </a:buClr>
              <a:buSzPct val="100000"/>
              <a:defRPr/>
            </a:pPr>
            <a:r>
              <a:rPr lang="en-US" sz="1700" b="0" dirty="0">
                <a:solidFill>
                  <a:srgbClr val="000000"/>
                </a:solidFill>
                <a:latin typeface="Calibri" pitchFamily="-72" charset="0"/>
              </a:rPr>
              <a:t>UT Southwestern Medical Center</a:t>
            </a:r>
          </a:p>
          <a:p>
            <a:pPr lvl="0">
              <a:spcBef>
                <a:spcPts val="0"/>
              </a:spcBef>
              <a:spcAft>
                <a:spcPts val="0"/>
              </a:spcAft>
              <a:buClr>
                <a:srgbClr val="000000"/>
              </a:buClr>
              <a:buSzPct val="100000"/>
              <a:defRPr/>
            </a:pPr>
            <a:r>
              <a:rPr lang="en-US" sz="1700" b="0" dirty="0">
                <a:solidFill>
                  <a:srgbClr val="000000"/>
                </a:solidFill>
                <a:latin typeface="Calibri" pitchFamily="-72" charset="0"/>
              </a:rPr>
              <a:t>Dallas, Texas</a:t>
            </a:r>
          </a:p>
        </p:txBody>
      </p:sp>
      <p:pic>
        <p:nvPicPr>
          <p:cNvPr id="4" name="Picture 3">
            <a:extLst>
              <a:ext uri="{FF2B5EF4-FFF2-40B4-BE49-F238E27FC236}">
                <a16:creationId xmlns:a16="http://schemas.microsoft.com/office/drawing/2014/main" id="{FE410752-0B0B-5EC4-185E-AAD981DD0F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76257" y="3736293"/>
            <a:ext cx="1261872" cy="1261872"/>
          </a:xfrm>
          <a:prstGeom prst="rect">
            <a:avLst/>
          </a:prstGeom>
        </p:spPr>
      </p:pic>
      <p:pic>
        <p:nvPicPr>
          <p:cNvPr id="6" name="Picture 5">
            <a:extLst>
              <a:ext uri="{FF2B5EF4-FFF2-40B4-BE49-F238E27FC236}">
                <a16:creationId xmlns:a16="http://schemas.microsoft.com/office/drawing/2014/main" id="{A26AC8DB-8638-4184-8271-302314A3457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07968" y="1228900"/>
            <a:ext cx="1261872" cy="1261872"/>
          </a:xfrm>
          <a:prstGeom prst="rect">
            <a:avLst/>
          </a:prstGeom>
        </p:spPr>
      </p:pic>
      <p:pic>
        <p:nvPicPr>
          <p:cNvPr id="5" name="Picture 4">
            <a:extLst>
              <a:ext uri="{FF2B5EF4-FFF2-40B4-BE49-F238E27FC236}">
                <a16:creationId xmlns:a16="http://schemas.microsoft.com/office/drawing/2014/main" id="{29EE7B6F-9D2C-0A6B-6F56-2794A1D72C8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8496" y="1228900"/>
            <a:ext cx="1261872" cy="1261872"/>
          </a:xfrm>
          <a:prstGeom prst="rect">
            <a:avLst/>
          </a:prstGeom>
        </p:spPr>
      </p:pic>
      <p:pic>
        <p:nvPicPr>
          <p:cNvPr id="7" name="Picture 6">
            <a:extLst>
              <a:ext uri="{FF2B5EF4-FFF2-40B4-BE49-F238E27FC236}">
                <a16:creationId xmlns:a16="http://schemas.microsoft.com/office/drawing/2014/main" id="{24DA2F86-2594-73CD-8D2C-EB2A6F9685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8496" y="3736293"/>
            <a:ext cx="1261872" cy="1261872"/>
          </a:xfrm>
          <a:prstGeom prst="rect">
            <a:avLst/>
          </a:prstGeom>
        </p:spPr>
      </p:pic>
    </p:spTree>
    <p:custDataLst>
      <p:tags r:id="rId1"/>
    </p:custDataLst>
    <p:extLst>
      <p:ext uri="{BB962C8B-B14F-4D97-AF65-F5344CB8AC3E}">
        <p14:creationId xmlns:p14="http://schemas.microsoft.com/office/powerpoint/2010/main" val="27153996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A5EEA-5A14-DCE0-EC77-2C1FCB14B41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6CBFAF5-FBC7-C259-2761-D86322CCBBE7}"/>
              </a:ext>
            </a:extLst>
          </p:cNvPr>
          <p:cNvSpPr>
            <a:spLocks noGrp="1"/>
          </p:cNvSpPr>
          <p:nvPr>
            <p:ph type="title"/>
          </p:nvPr>
        </p:nvSpPr>
        <p:spPr>
          <a:xfrm>
            <a:off x="632683" y="0"/>
            <a:ext cx="10926634" cy="944186"/>
          </a:xfrm>
        </p:spPr>
        <p:txBody>
          <a:bodyPr/>
          <a:lstStyle/>
          <a:p>
            <a:r>
              <a:rPr lang="en-US" sz="2800" dirty="0"/>
              <a:t>Mechanism of Action of Oral SERDs and Other Antiestrogen Therapies</a:t>
            </a:r>
          </a:p>
        </p:txBody>
      </p:sp>
      <p:sp>
        <p:nvSpPr>
          <p:cNvPr id="2" name="TextBox 1">
            <a:extLst>
              <a:ext uri="{FF2B5EF4-FFF2-40B4-BE49-F238E27FC236}">
                <a16:creationId xmlns:a16="http://schemas.microsoft.com/office/drawing/2014/main" id="{16C1E24C-9D43-8C2D-DCEB-072ECD00BAFA}"/>
              </a:ext>
            </a:extLst>
          </p:cNvPr>
          <p:cNvSpPr txBox="1"/>
          <p:nvPr/>
        </p:nvSpPr>
        <p:spPr>
          <a:xfrm>
            <a:off x="86298" y="6534835"/>
            <a:ext cx="1034483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Patel R et al.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npj</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Breast Cancer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2023;9:20.</a:t>
            </a:r>
          </a:p>
        </p:txBody>
      </p:sp>
      <p:pic>
        <p:nvPicPr>
          <p:cNvPr id="6" name="Picture 5" descr="A diagram of a cell division&#10;&#10;AI-generated content may be incorrect.">
            <a:extLst>
              <a:ext uri="{FF2B5EF4-FFF2-40B4-BE49-F238E27FC236}">
                <a16:creationId xmlns:a16="http://schemas.microsoft.com/office/drawing/2014/main" id="{8CC5FEF1-C1ED-E0FB-F72C-078C76AD0E0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61807" y="856051"/>
            <a:ext cx="8916800" cy="5471426"/>
          </a:xfrm>
          <a:prstGeom prst="rect">
            <a:avLst/>
          </a:prstGeom>
        </p:spPr>
      </p:pic>
      <p:sp>
        <p:nvSpPr>
          <p:cNvPr id="7" name="Rectangle 6">
            <a:extLst>
              <a:ext uri="{FF2B5EF4-FFF2-40B4-BE49-F238E27FC236}">
                <a16:creationId xmlns:a16="http://schemas.microsoft.com/office/drawing/2014/main" id="{6D24AC1C-9AF2-56A2-7248-7A64B0E18CB6}"/>
              </a:ext>
            </a:extLst>
          </p:cNvPr>
          <p:cNvSpPr/>
          <p:nvPr/>
        </p:nvSpPr>
        <p:spPr bwMode="auto">
          <a:xfrm>
            <a:off x="5431316" y="856051"/>
            <a:ext cx="848299" cy="510041"/>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763401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Connector: Elbow 20">
            <a:extLst>
              <a:ext uri="{FF2B5EF4-FFF2-40B4-BE49-F238E27FC236}">
                <a16:creationId xmlns:a16="http://schemas.microsoft.com/office/drawing/2014/main" id="{71533214-7DCE-5448-9C37-6E6F27D0648E}"/>
              </a:ext>
            </a:extLst>
          </p:cNvPr>
          <p:cNvCxnSpPr>
            <a:cxnSpLocks/>
          </p:cNvCxnSpPr>
          <p:nvPr/>
        </p:nvCxnSpPr>
        <p:spPr>
          <a:xfrm rot="10800000" flipV="1">
            <a:off x="8384719" y="1656278"/>
            <a:ext cx="23989" cy="2082883"/>
          </a:xfrm>
          <a:prstGeom prst="bentConnector3">
            <a:avLst>
              <a:gd name="adj1" fmla="val -952937"/>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F505379-526B-454B-8C44-7F2A90BD2E9E}"/>
              </a:ext>
            </a:extLst>
          </p:cNvPr>
          <p:cNvSpPr>
            <a:spLocks noGrp="1"/>
          </p:cNvSpPr>
          <p:nvPr>
            <p:ph type="title"/>
          </p:nvPr>
        </p:nvSpPr>
        <p:spPr>
          <a:xfrm>
            <a:off x="475925" y="252865"/>
            <a:ext cx="11219887" cy="786052"/>
          </a:xfrm>
        </p:spPr>
        <p:txBody>
          <a:bodyPr/>
          <a:lstStyle/>
          <a:p>
            <a:pPr algn="ctr"/>
            <a:r>
              <a:rPr lang="en-US" dirty="0"/>
              <a:t>EMERALD Phase III Study</a:t>
            </a:r>
          </a:p>
        </p:txBody>
      </p:sp>
      <p:sp>
        <p:nvSpPr>
          <p:cNvPr id="4" name="Rectangle: Rounded Corners 3">
            <a:extLst>
              <a:ext uri="{FF2B5EF4-FFF2-40B4-BE49-F238E27FC236}">
                <a16:creationId xmlns:a16="http://schemas.microsoft.com/office/drawing/2014/main" id="{99383C73-0E3A-EB4E-A601-AF6FD0DF7C1C}"/>
              </a:ext>
            </a:extLst>
          </p:cNvPr>
          <p:cNvSpPr/>
          <p:nvPr/>
        </p:nvSpPr>
        <p:spPr>
          <a:xfrm>
            <a:off x="228600" y="1634136"/>
            <a:ext cx="4354647" cy="2521059"/>
          </a:xfrm>
          <a:prstGeom prst="roundRect">
            <a:avLst/>
          </a:prstGeom>
          <a:solidFill>
            <a:schemeClr val="bg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C0C0C0"/>
              </a:highlight>
              <a:uLnTx/>
              <a:uFillTx/>
              <a:latin typeface="Arial"/>
              <a:ea typeface="+mn-ea"/>
              <a:cs typeface="+mn-cs"/>
            </a:endParaRPr>
          </a:p>
        </p:txBody>
      </p:sp>
      <p:sp>
        <p:nvSpPr>
          <p:cNvPr id="5" name="TextBox 4">
            <a:extLst>
              <a:ext uri="{FF2B5EF4-FFF2-40B4-BE49-F238E27FC236}">
                <a16:creationId xmlns:a16="http://schemas.microsoft.com/office/drawing/2014/main" id="{A27CA0DB-6C9D-B843-9F8F-31FC6B7AE51E}"/>
              </a:ext>
            </a:extLst>
          </p:cNvPr>
          <p:cNvSpPr txBox="1"/>
          <p:nvPr/>
        </p:nvSpPr>
        <p:spPr>
          <a:xfrm>
            <a:off x="321286" y="1829998"/>
            <a:ext cx="4184631" cy="2085186"/>
          </a:xfrm>
          <a:prstGeom prst="rect">
            <a:avLst/>
          </a:prstGeom>
          <a:noFill/>
        </p:spPr>
        <p:txBody>
          <a:bodyPr wrap="square" rtlCol="0">
            <a:spAutoFit/>
          </a:bodyPr>
          <a:lstStyle/>
          <a:p>
            <a:pPr marL="0" marR="0" lvl="0" indent="0" algn="l" defTabSz="914400" rtl="0" eaLnBrk="1" fontAlgn="auto" latinLnBrk="0" hangingPunct="1">
              <a:lnSpc>
                <a:spcPct val="90000"/>
              </a:lnSpc>
              <a:spcBef>
                <a:spcPts val="300"/>
              </a:spcBef>
              <a:spcAft>
                <a:spcPts val="0"/>
              </a:spcAft>
              <a:buClrTx/>
              <a:buSzTx/>
              <a:buFontTx/>
              <a:buNone/>
              <a:tabLst/>
              <a:defRPr/>
            </a:pPr>
            <a:r>
              <a:rPr kumimoji="0" lang="en-US" sz="1300" b="1" i="0" u="sng" strike="noStrike" kern="1200" cap="none" spc="0" normalizeH="0" baseline="0" noProof="0" dirty="0">
                <a:ln>
                  <a:noFill/>
                </a:ln>
                <a:solidFill>
                  <a:prstClr val="white"/>
                </a:solidFill>
                <a:effectLst/>
                <a:uLnTx/>
                <a:uFillTx/>
                <a:latin typeface="Aptos" panose="02110004020202020204"/>
                <a:ea typeface="+mn-ea"/>
                <a:cs typeface="+mn-cs"/>
              </a:rPr>
              <a:t>Inclusion Criteria</a:t>
            </a:r>
          </a:p>
          <a:p>
            <a:pPr marL="119063" marR="0" lvl="0" indent="-119063"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white"/>
                </a:solidFill>
                <a:effectLst/>
                <a:uLnTx/>
                <a:uFillTx/>
                <a:latin typeface="Aptos" panose="02110004020202020204"/>
                <a:ea typeface="+mn-ea"/>
                <a:cs typeface="+mn-cs"/>
              </a:rPr>
              <a:t>Men and postmenopausal women with advanced/metastatic breast cancer</a:t>
            </a:r>
          </a:p>
          <a:p>
            <a:pPr marL="119063" marR="0" lvl="0" indent="-119063"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white"/>
                </a:solidFill>
                <a:effectLst/>
                <a:uLnTx/>
                <a:uFillTx/>
                <a:latin typeface="Aptos" panose="02110004020202020204"/>
                <a:ea typeface="+mn-ea"/>
                <a:cs typeface="+mn-cs"/>
              </a:rPr>
              <a:t>ER-</a:t>
            </a:r>
            <a:r>
              <a:rPr kumimoji="0" lang="en-US" sz="1300" b="1" i="0" u="none" strike="noStrike" kern="1200" cap="none" spc="0" normalizeH="0" baseline="0" noProof="0" dirty="0" err="1">
                <a:ln>
                  <a:noFill/>
                </a:ln>
                <a:solidFill>
                  <a:prstClr val="white"/>
                </a:solidFill>
                <a:effectLst/>
                <a:uLnTx/>
                <a:uFillTx/>
                <a:latin typeface="Aptos" panose="02110004020202020204"/>
                <a:ea typeface="+mn-ea"/>
                <a:cs typeface="+mn-cs"/>
              </a:rPr>
              <a:t>positive,</a:t>
            </a:r>
            <a:r>
              <a:rPr kumimoji="0" lang="en-US" sz="1300" b="1" i="0" u="none" strike="noStrike" kern="1200" cap="none" spc="0" normalizeH="0" baseline="30000" noProof="0" dirty="0" err="1">
                <a:ln>
                  <a:noFill/>
                </a:ln>
                <a:solidFill>
                  <a:prstClr val="white"/>
                </a:solidFill>
                <a:effectLst/>
                <a:uLnTx/>
                <a:uFillTx/>
                <a:latin typeface="Aptos" panose="02110004020202020204"/>
                <a:ea typeface="+mn-ea"/>
                <a:cs typeface="+mn-cs"/>
              </a:rPr>
              <a:t>a</a:t>
            </a:r>
            <a:r>
              <a:rPr kumimoji="0" lang="en-US" sz="1300" b="1" i="0" u="none" strike="noStrike" kern="1200" cap="none" spc="0" normalizeH="0" baseline="0" noProof="0" dirty="0">
                <a:ln>
                  <a:noFill/>
                </a:ln>
                <a:solidFill>
                  <a:prstClr val="white"/>
                </a:solidFill>
                <a:effectLst/>
                <a:uLnTx/>
                <a:uFillTx/>
                <a:latin typeface="Aptos" panose="02110004020202020204"/>
                <a:ea typeface="+mn-ea"/>
                <a:cs typeface="+mn-cs"/>
              </a:rPr>
              <a:t> HER2-negative</a:t>
            </a:r>
          </a:p>
          <a:p>
            <a:pPr marL="119063" marR="0" lvl="0" indent="-119063"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white"/>
                </a:solidFill>
                <a:effectLst/>
                <a:uLnTx/>
                <a:uFillTx/>
                <a:latin typeface="Aptos" panose="02110004020202020204"/>
                <a:ea typeface="+mn-ea"/>
                <a:cs typeface="+mn-cs"/>
              </a:rPr>
              <a:t>Progressed or relapsed on or after 1 or 2 lines of endocrine therapy for advanced disease, one of which was given in combination with a CDK4/6i</a:t>
            </a:r>
          </a:p>
          <a:p>
            <a:pPr marL="119063" marR="0" lvl="0" indent="-119063"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white"/>
                </a:solidFill>
                <a:effectLst/>
                <a:uLnTx/>
                <a:uFillTx/>
                <a:latin typeface="Aptos" panose="02110004020202020204"/>
                <a:ea typeface="+mn-ea"/>
                <a:cs typeface="+mn-cs"/>
              </a:rPr>
              <a:t>≤1 line of chemotherapy for advanced disease</a:t>
            </a:r>
          </a:p>
          <a:p>
            <a:pPr marL="119063" marR="0" lvl="0" indent="-119063" algn="l"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0" lang="en-US" sz="1300" b="1" i="0" u="none" strike="noStrike" kern="1200" cap="none" spc="0" normalizeH="0" baseline="0" noProof="0" dirty="0">
                <a:ln>
                  <a:noFill/>
                </a:ln>
                <a:solidFill>
                  <a:prstClr val="white"/>
                </a:solidFill>
                <a:effectLst/>
                <a:uLnTx/>
                <a:uFillTx/>
                <a:latin typeface="Aptos" panose="02110004020202020204"/>
                <a:ea typeface="+mn-ea"/>
                <a:cs typeface="+mn-cs"/>
              </a:rPr>
              <a:t>ECOG PS 0 or 1 </a:t>
            </a:r>
          </a:p>
        </p:txBody>
      </p:sp>
      <p:sp>
        <p:nvSpPr>
          <p:cNvPr id="6" name="Rectangle: Rounded Corners 5">
            <a:extLst>
              <a:ext uri="{FF2B5EF4-FFF2-40B4-BE49-F238E27FC236}">
                <a16:creationId xmlns:a16="http://schemas.microsoft.com/office/drawing/2014/main" id="{642C71C2-0F41-6E44-B581-871601E523E7}"/>
              </a:ext>
            </a:extLst>
          </p:cNvPr>
          <p:cNvSpPr/>
          <p:nvPr/>
        </p:nvSpPr>
        <p:spPr>
          <a:xfrm>
            <a:off x="5986854" y="1221228"/>
            <a:ext cx="2434875" cy="914400"/>
          </a:xfrm>
          <a:prstGeom prst="roundRect">
            <a:avLst/>
          </a:prstGeom>
          <a:solidFill>
            <a:srgbClr val="4E9D4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A81B08F7-B4C6-9249-B1F9-D81493FC4DB6}"/>
              </a:ext>
            </a:extLst>
          </p:cNvPr>
          <p:cNvSpPr txBox="1"/>
          <p:nvPr/>
        </p:nvSpPr>
        <p:spPr>
          <a:xfrm>
            <a:off x="6109552" y="1438362"/>
            <a:ext cx="2043656" cy="4524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dirty="0" err="1">
                <a:ln>
                  <a:noFill/>
                </a:ln>
                <a:solidFill>
                  <a:prstClr val="white"/>
                </a:solidFill>
                <a:effectLst/>
                <a:uLnTx/>
                <a:uFillTx/>
                <a:latin typeface="Aptos" panose="02110004020202020204"/>
                <a:ea typeface="+mn-ea"/>
                <a:cs typeface="+mn-cs"/>
              </a:rPr>
              <a:t>Elacestrant</a:t>
            </a:r>
            <a:r>
              <a:rPr kumimoji="0" lang="en-US" sz="1300" b="1" i="0" u="none" strike="noStrike" kern="1200" cap="none" spc="0" normalizeH="0" baseline="0" noProof="0" dirty="0">
                <a:ln>
                  <a:noFill/>
                </a:ln>
                <a:solidFill>
                  <a:prstClr val="white"/>
                </a:solidFill>
                <a:effectLst/>
                <a:uLnTx/>
                <a:uFillTx/>
                <a:latin typeface="Aptos" panose="02110004020202020204"/>
                <a:ea typeface="+mn-ea"/>
                <a:cs typeface="+mn-cs"/>
              </a:rPr>
              <a: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ptos" panose="02110004020202020204"/>
                <a:ea typeface="+mn-ea"/>
                <a:cs typeface="+mn-cs"/>
              </a:rPr>
              <a:t>400 mg </a:t>
            </a:r>
            <a:r>
              <a:rPr kumimoji="0" lang="en-US" sz="1300" b="1" i="0" u="none" strike="noStrike" kern="1200" cap="none" spc="0" normalizeH="0" baseline="0" noProof="0" dirty="0" err="1">
                <a:ln>
                  <a:noFill/>
                </a:ln>
                <a:solidFill>
                  <a:prstClr val="white"/>
                </a:solidFill>
                <a:effectLst/>
                <a:uLnTx/>
                <a:uFillTx/>
                <a:latin typeface="Aptos" panose="02110004020202020204"/>
                <a:ea typeface="+mn-ea"/>
                <a:cs typeface="+mn-cs"/>
              </a:rPr>
              <a:t>daily</a:t>
            </a:r>
            <a:r>
              <a:rPr kumimoji="0" lang="en-US" sz="1300" b="1" i="0" u="none" strike="noStrike" kern="1200" cap="none" spc="0" normalizeH="0" baseline="30000" noProof="0" dirty="0" err="1">
                <a:ln>
                  <a:noFill/>
                </a:ln>
                <a:solidFill>
                  <a:prstClr val="white"/>
                </a:solidFill>
                <a:effectLst/>
                <a:uLnTx/>
                <a:uFillTx/>
                <a:latin typeface="Aptos" panose="02110004020202020204"/>
                <a:ea typeface="+mn-ea"/>
                <a:cs typeface="+mn-cs"/>
              </a:rPr>
              <a:t>c</a:t>
            </a:r>
            <a:r>
              <a:rPr kumimoji="0" lang="en-US" sz="1300" b="1"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sp>
        <p:nvSpPr>
          <p:cNvPr id="8" name="Rectangle: Rounded Corners 7">
            <a:extLst>
              <a:ext uri="{FF2B5EF4-FFF2-40B4-BE49-F238E27FC236}">
                <a16:creationId xmlns:a16="http://schemas.microsoft.com/office/drawing/2014/main" id="{4C9E4A86-A060-7240-B429-8E7A4AACBDAF}"/>
              </a:ext>
            </a:extLst>
          </p:cNvPr>
          <p:cNvSpPr/>
          <p:nvPr/>
        </p:nvSpPr>
        <p:spPr>
          <a:xfrm>
            <a:off x="9660935" y="1673407"/>
            <a:ext cx="1959566" cy="2065754"/>
          </a:xfrm>
          <a:prstGeom prst="roundRect">
            <a:avLst/>
          </a:prstGeom>
          <a:solidFill>
            <a:srgbClr val="00B0F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Co-Primary </a:t>
            </a:r>
            <a:r>
              <a:rPr kumimoji="0" lang="en-US" sz="1400" b="1" i="0" u="none" strike="noStrike" kern="1200" cap="none" spc="0" normalizeH="0" baseline="0" noProof="0" dirty="0" err="1">
                <a:ln>
                  <a:noFill/>
                </a:ln>
                <a:solidFill>
                  <a:prstClr val="white"/>
                </a:solidFill>
                <a:effectLst/>
                <a:uLnTx/>
                <a:uFillTx/>
                <a:latin typeface="Aptos" panose="02110004020202020204"/>
                <a:ea typeface="+mn-ea"/>
                <a:cs typeface="Arial" panose="020B0604020202020204" pitchFamily="34" charset="0"/>
              </a:rPr>
              <a:t>Endpoints:</a:t>
            </a:r>
            <a:r>
              <a:rPr kumimoji="0" lang="en-US" sz="1400" b="1" i="0" u="none" strike="noStrike" kern="1200" cap="none" spc="0" normalizeH="0" baseline="30000" noProof="0" dirty="0" err="1">
                <a:ln>
                  <a:noFill/>
                </a:ln>
                <a:solidFill>
                  <a:prstClr val="white"/>
                </a:solidFill>
                <a:effectLst/>
                <a:uLnTx/>
                <a:uFillTx/>
                <a:latin typeface="Aptos" panose="02110004020202020204"/>
                <a:ea typeface="+mn-ea"/>
                <a:cs typeface="Arial" panose="020B0604020202020204" pitchFamily="34" charset="0"/>
              </a:rPr>
              <a:t>d</a:t>
            </a:r>
            <a:r>
              <a:rPr kumimoji="0" lang="en-US" sz="14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  </a:t>
            </a:r>
          </a:p>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PFS in all pts</a:t>
            </a:r>
          </a:p>
          <a:p>
            <a:pPr marL="285750" marR="0" lvl="0" indent="-1682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PFS in m</a:t>
            </a:r>
            <a:r>
              <a:rPr kumimoji="0" lang="en-US" sz="1400" b="0" i="1"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ESR1</a:t>
            </a: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 </a:t>
            </a:r>
            <a:endParaRPr kumimoji="0" lang="en-US" sz="1400" b="0" i="1"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Key Secondary Endpoint:</a:t>
            </a:r>
          </a:p>
          <a:p>
            <a:pPr marL="285750"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Arial" panose="020B0604020202020204" pitchFamily="34" charset="0"/>
              </a:rPr>
              <a:t>Overall Survival</a:t>
            </a:r>
            <a:endParaRPr kumimoji="0" lang="en-US" sz="1600" b="0" i="0" u="none" strike="noStrike" kern="1200" cap="none" spc="0" normalizeH="0" baseline="30000" noProof="0" dirty="0">
              <a:ln>
                <a:noFill/>
              </a:ln>
              <a:solidFill>
                <a:prstClr val="white"/>
              </a:solidFill>
              <a:effectLst/>
              <a:uLnTx/>
              <a:uFillTx/>
              <a:latin typeface="Aptos" panose="02110004020202020204"/>
              <a:ea typeface="+mn-ea"/>
              <a:cs typeface="Arial" panose="020B0604020202020204" pitchFamily="34" charset="0"/>
            </a:endParaRPr>
          </a:p>
        </p:txBody>
      </p:sp>
      <p:sp>
        <p:nvSpPr>
          <p:cNvPr id="9" name="TextBox 8">
            <a:extLst>
              <a:ext uri="{FF2B5EF4-FFF2-40B4-BE49-F238E27FC236}">
                <a16:creationId xmlns:a16="http://schemas.microsoft.com/office/drawing/2014/main" id="{E93BB12E-6246-584E-AA3E-46F98DFF8088}"/>
              </a:ext>
            </a:extLst>
          </p:cNvPr>
          <p:cNvSpPr txBox="1"/>
          <p:nvPr/>
        </p:nvSpPr>
        <p:spPr>
          <a:xfrm>
            <a:off x="8421730" y="2784508"/>
            <a:ext cx="1363899" cy="272382"/>
          </a:xfrm>
          <a:prstGeom prst="rect">
            <a:avLst/>
          </a:prstGeom>
          <a:noFill/>
          <a:ln>
            <a:noFill/>
          </a:ln>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Aptos" panose="02110004020202020204"/>
                <a:ea typeface="+mn-ea"/>
                <a:cs typeface="+mn-cs"/>
              </a:rPr>
              <a:t>Follow Up</a:t>
            </a:r>
            <a:endParaRPr kumimoji="0" lang="en-US" sz="13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Rectangle: Rounded Corners 10">
            <a:extLst>
              <a:ext uri="{FF2B5EF4-FFF2-40B4-BE49-F238E27FC236}">
                <a16:creationId xmlns:a16="http://schemas.microsoft.com/office/drawing/2014/main" id="{3557BF6B-3738-3141-8FB3-1AE7AFAF2910}"/>
              </a:ext>
            </a:extLst>
          </p:cNvPr>
          <p:cNvSpPr/>
          <p:nvPr/>
        </p:nvSpPr>
        <p:spPr>
          <a:xfrm>
            <a:off x="6010845" y="3132698"/>
            <a:ext cx="2533605" cy="1257227"/>
          </a:xfrm>
          <a:prstGeom prst="roundRect">
            <a:avLst/>
          </a:prstGeom>
          <a:solidFill>
            <a:srgbClr val="CF6969"/>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7BE9383E-D2FA-C14E-8014-AC4025B9E808}"/>
              </a:ext>
            </a:extLst>
          </p:cNvPr>
          <p:cNvSpPr txBox="1"/>
          <p:nvPr/>
        </p:nvSpPr>
        <p:spPr>
          <a:xfrm>
            <a:off x="5986453" y="3262020"/>
            <a:ext cx="2580856" cy="99257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ptos" panose="02110004020202020204"/>
                <a:ea typeface="+mn-ea"/>
                <a:cs typeface="+mn-cs"/>
              </a:rPr>
              <a:t>Investigator’s choice (SOC):</a:t>
            </a:r>
          </a:p>
          <a:p>
            <a:pPr marL="341313" marR="0" lvl="0" indent="0" algn="l"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ptos" panose="02110004020202020204"/>
                <a:ea typeface="+mn-ea"/>
                <a:cs typeface="+mn-cs"/>
              </a:rPr>
              <a:t>Fulvestrant </a:t>
            </a:r>
          </a:p>
          <a:p>
            <a:pPr marL="341313" marR="0" lvl="0" indent="0" algn="l"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ptos" panose="02110004020202020204"/>
                <a:ea typeface="+mn-ea"/>
                <a:cs typeface="+mn-cs"/>
              </a:rPr>
              <a:t>Anastrozole</a:t>
            </a:r>
          </a:p>
          <a:p>
            <a:pPr marL="341313" marR="0" lvl="0" indent="0" algn="l"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ptos" panose="02110004020202020204"/>
                <a:ea typeface="+mn-ea"/>
                <a:cs typeface="+mn-cs"/>
              </a:rPr>
              <a:t>Letrozole</a:t>
            </a:r>
          </a:p>
          <a:p>
            <a:pPr marL="341313" marR="0" lvl="0" indent="0" algn="l"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ptos" panose="02110004020202020204"/>
                <a:ea typeface="+mn-ea"/>
                <a:cs typeface="+mn-cs"/>
              </a:rPr>
              <a:t>Exemestane</a:t>
            </a:r>
          </a:p>
        </p:txBody>
      </p:sp>
      <p:sp>
        <p:nvSpPr>
          <p:cNvPr id="14" name="TextBox 13">
            <a:extLst>
              <a:ext uri="{FF2B5EF4-FFF2-40B4-BE49-F238E27FC236}">
                <a16:creationId xmlns:a16="http://schemas.microsoft.com/office/drawing/2014/main" id="{8CF395E9-28B7-CE4A-B95D-2F2E0B1FCE16}"/>
              </a:ext>
            </a:extLst>
          </p:cNvPr>
          <p:cNvSpPr txBox="1"/>
          <p:nvPr/>
        </p:nvSpPr>
        <p:spPr>
          <a:xfrm>
            <a:off x="1065285" y="4251022"/>
            <a:ext cx="25822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ptos" panose="02110004020202020204"/>
                <a:ea typeface="+mn-ea"/>
                <a:cs typeface="+mn-cs"/>
              </a:rPr>
              <a:t>Stratification Factors:</a:t>
            </a:r>
          </a:p>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ptos" panose="02110004020202020204"/>
                <a:ea typeface="+mn-ea"/>
                <a:cs typeface="+mn-cs"/>
              </a:rPr>
              <a:t>ESR1 mutation </a:t>
            </a:r>
            <a:r>
              <a:rPr kumimoji="0" lang="en-US" sz="1200" b="0" i="0" u="none" strike="noStrike" kern="1200" cap="none" spc="0" normalizeH="0" baseline="0" noProof="0" dirty="0" err="1">
                <a:ln>
                  <a:noFill/>
                </a:ln>
                <a:solidFill>
                  <a:srgbClr val="000000"/>
                </a:solidFill>
                <a:effectLst/>
                <a:uLnTx/>
                <a:uFillTx/>
                <a:latin typeface="Aptos" panose="02110004020202020204"/>
                <a:ea typeface="+mn-ea"/>
                <a:cs typeface="+mn-cs"/>
              </a:rPr>
              <a:t>status</a:t>
            </a:r>
            <a:r>
              <a:rPr kumimoji="0" lang="en-US" sz="1200" b="0" i="0" u="none" strike="noStrike" kern="1200" cap="none" spc="0" normalizeH="0" baseline="30000" noProof="0" dirty="0" err="1">
                <a:ln>
                  <a:noFill/>
                </a:ln>
                <a:solidFill>
                  <a:srgbClr val="000000"/>
                </a:solidFill>
                <a:effectLst/>
                <a:uLnTx/>
                <a:uFillTx/>
                <a:latin typeface="Aptos" panose="02110004020202020204"/>
                <a:ea typeface="+mn-ea"/>
                <a:cs typeface="+mn-cs"/>
              </a:rPr>
              <a:t>e</a:t>
            </a:r>
            <a:endParaRPr kumimoji="0" lang="en-US" sz="1200" b="0" i="0" u="none" strike="noStrike" kern="1200" cap="none" spc="0" normalizeH="0" baseline="30000" noProof="0" dirty="0">
              <a:ln>
                <a:noFill/>
              </a:ln>
              <a:solidFill>
                <a:srgbClr val="000000"/>
              </a:solidFill>
              <a:effectLst/>
              <a:uLnTx/>
              <a:uFillTx/>
              <a:latin typeface="Aptos" panose="02110004020202020204"/>
              <a:ea typeface="+mn-ea"/>
              <a:cs typeface="+mn-cs"/>
            </a:endParaRPr>
          </a:p>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ptos" panose="02110004020202020204"/>
                <a:ea typeface="+mn-ea"/>
                <a:cs typeface="+mn-cs"/>
              </a:rPr>
              <a:t>Prior treatment with fulvestrant</a:t>
            </a:r>
          </a:p>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ptos" panose="02110004020202020204"/>
                <a:ea typeface="+mn-ea"/>
                <a:cs typeface="+mn-cs"/>
              </a:rPr>
              <a:t>Presence of visceral metastases</a:t>
            </a:r>
          </a:p>
        </p:txBody>
      </p:sp>
      <p:sp>
        <p:nvSpPr>
          <p:cNvPr id="15" name="TextBox 14">
            <a:extLst>
              <a:ext uri="{FF2B5EF4-FFF2-40B4-BE49-F238E27FC236}">
                <a16:creationId xmlns:a16="http://schemas.microsoft.com/office/drawing/2014/main" id="{3FD868CE-8805-724A-A4A9-0F2EC9793CDD}"/>
              </a:ext>
            </a:extLst>
          </p:cNvPr>
          <p:cNvSpPr txBox="1"/>
          <p:nvPr/>
        </p:nvSpPr>
        <p:spPr>
          <a:xfrm>
            <a:off x="8519615" y="2075395"/>
            <a:ext cx="1219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ptos" panose="02110004020202020204"/>
                <a:ea typeface="+mn-ea"/>
                <a:cs typeface="+mn-cs"/>
              </a:rPr>
              <a:t>PD or withdrawal criterion</a:t>
            </a:r>
            <a:r>
              <a:rPr kumimoji="0" lang="en-US" sz="1200" b="1" i="0" u="none" strike="noStrike" kern="1200" cap="none" spc="0" normalizeH="0" baseline="30000" noProof="0" dirty="0">
                <a:ln>
                  <a:noFill/>
                </a:ln>
                <a:solidFill>
                  <a:srgbClr val="000000"/>
                </a:solidFill>
                <a:effectLst/>
                <a:uLnTx/>
                <a:uFillTx/>
                <a:latin typeface="Aptos" panose="02110004020202020204"/>
                <a:ea typeface="+mn-ea"/>
                <a:cs typeface="+mn-cs"/>
              </a:rPr>
              <a:t>f</a:t>
            </a:r>
          </a:p>
        </p:txBody>
      </p:sp>
      <p:sp>
        <p:nvSpPr>
          <p:cNvPr id="16" name="Oval 15">
            <a:extLst>
              <a:ext uri="{FF2B5EF4-FFF2-40B4-BE49-F238E27FC236}">
                <a16:creationId xmlns:a16="http://schemas.microsoft.com/office/drawing/2014/main" id="{8FA2B6AD-91B3-D94C-BE9B-2C0D0B233376}"/>
              </a:ext>
            </a:extLst>
          </p:cNvPr>
          <p:cNvSpPr/>
          <p:nvPr/>
        </p:nvSpPr>
        <p:spPr>
          <a:xfrm>
            <a:off x="4670652" y="2360187"/>
            <a:ext cx="631371" cy="625343"/>
          </a:xfrm>
          <a:prstGeom prst="ellipse">
            <a:avLst/>
          </a:prstGeom>
          <a:solidFill>
            <a:srgbClr val="6E93CC"/>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6816EC07-9971-A643-A015-D2D39959F3F7}"/>
              </a:ext>
            </a:extLst>
          </p:cNvPr>
          <p:cNvSpPr txBox="1"/>
          <p:nvPr/>
        </p:nvSpPr>
        <p:spPr>
          <a:xfrm>
            <a:off x="4808417" y="2389738"/>
            <a:ext cx="3597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ptos" panose="02110004020202020204"/>
                <a:ea typeface="+mn-ea"/>
                <a:cs typeface="+mn-cs"/>
              </a:rPr>
              <a:t>R</a:t>
            </a:r>
          </a:p>
        </p:txBody>
      </p:sp>
      <p:sp>
        <p:nvSpPr>
          <p:cNvPr id="18" name="TextBox 17">
            <a:extLst>
              <a:ext uri="{FF2B5EF4-FFF2-40B4-BE49-F238E27FC236}">
                <a16:creationId xmlns:a16="http://schemas.microsoft.com/office/drawing/2014/main" id="{C229AFAC-80BE-4245-AD82-C4C0A94C2CF7}"/>
              </a:ext>
            </a:extLst>
          </p:cNvPr>
          <p:cNvSpPr txBox="1"/>
          <p:nvPr/>
        </p:nvSpPr>
        <p:spPr>
          <a:xfrm>
            <a:off x="4518939" y="3028170"/>
            <a:ext cx="914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ptos" panose="02110004020202020204"/>
                <a:ea typeface="+mn-ea"/>
                <a:cs typeface="+mn-cs"/>
              </a:rPr>
              <a:t>1:1</a:t>
            </a:r>
          </a:p>
        </p:txBody>
      </p:sp>
      <p:cxnSp>
        <p:nvCxnSpPr>
          <p:cNvPr id="19" name="Straight Connector 18">
            <a:extLst>
              <a:ext uri="{FF2B5EF4-FFF2-40B4-BE49-F238E27FC236}">
                <a16:creationId xmlns:a16="http://schemas.microsoft.com/office/drawing/2014/main" id="{7492B276-0ACF-ED47-8C1E-61EA0BD9B995}"/>
              </a:ext>
            </a:extLst>
          </p:cNvPr>
          <p:cNvCxnSpPr>
            <a:cxnSpLocks/>
          </p:cNvCxnSpPr>
          <p:nvPr/>
        </p:nvCxnSpPr>
        <p:spPr>
          <a:xfrm>
            <a:off x="5312602" y="2709923"/>
            <a:ext cx="419909" cy="46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AEA4D3E-1026-6C41-AC1A-ED2DB6F7467D}"/>
              </a:ext>
            </a:extLst>
          </p:cNvPr>
          <p:cNvCxnSpPr>
            <a:cxnSpLocks/>
          </p:cNvCxnSpPr>
          <p:nvPr/>
        </p:nvCxnSpPr>
        <p:spPr>
          <a:xfrm>
            <a:off x="8644428" y="2714536"/>
            <a:ext cx="1016506"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3ED5B72-1AF5-4347-ABA6-F4847A12DC0C}"/>
              </a:ext>
            </a:extLst>
          </p:cNvPr>
          <p:cNvSpPr txBox="1"/>
          <p:nvPr/>
        </p:nvSpPr>
        <p:spPr>
          <a:xfrm>
            <a:off x="228600" y="5177845"/>
            <a:ext cx="11033830"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30000" noProof="0" dirty="0" err="1">
                <a:ln>
                  <a:noFill/>
                </a:ln>
                <a:solidFill>
                  <a:prstClr val="black"/>
                </a:solidFill>
                <a:effectLst/>
                <a:uLnTx/>
                <a:uFillTx/>
                <a:latin typeface="Calibri" panose="020F0502020204030204" pitchFamily="34" charset="0"/>
                <a:ea typeface="+mn-ea"/>
                <a:cs typeface="Calibri" panose="020F0502020204030204" pitchFamily="34" charset="0"/>
              </a:rPr>
              <a:t>a</a:t>
            </a:r>
            <a:r>
              <a:rPr kumimoji="0" lang="en-US" sz="13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Documentation</a:t>
            </a: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of ER-positive tumor with ≥1% staining by immunohistochemistry; </a:t>
            </a:r>
            <a:r>
              <a:rPr kumimoji="0" lang="en-US" sz="1300" b="0" i="0" u="none" strike="noStrike" kern="1200" cap="none" spc="0" normalizeH="0" baseline="30000" noProof="0" dirty="0" err="1">
                <a:ln>
                  <a:noFill/>
                </a:ln>
                <a:solidFill>
                  <a:prstClr val="black"/>
                </a:solidFill>
                <a:effectLst/>
                <a:uLnTx/>
                <a:uFillTx/>
                <a:latin typeface="Calibri" panose="020F0502020204030204" pitchFamily="34" charset="0"/>
                <a:ea typeface="+mn-ea"/>
                <a:cs typeface="Calibri" panose="020F0502020204030204" pitchFamily="34" charset="0"/>
              </a:rPr>
              <a:t>b</a:t>
            </a:r>
            <a:r>
              <a:rPr kumimoji="0" lang="en-US" sz="13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Recruitment</a:t>
            </a: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from February 2019 to October 2020;</a:t>
            </a:r>
            <a:r>
              <a:rPr kumimoji="0" lang="en-US" sz="13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300" b="0" i="0" u="none" strike="noStrike" kern="1200" cap="none" spc="0" normalizeH="0" baseline="30000" noProof="0" dirty="0" err="1">
                <a:ln>
                  <a:noFill/>
                </a:ln>
                <a:solidFill>
                  <a:prstClr val="black"/>
                </a:solidFill>
                <a:effectLst/>
                <a:uLnTx/>
                <a:uFillTx/>
                <a:latin typeface="Calibri" panose="020F0502020204030204" pitchFamily="34" charset="0"/>
                <a:ea typeface="+mn-ea"/>
                <a:cs typeface="Calibri" panose="020F0502020204030204" pitchFamily="34" charset="0"/>
              </a:rPr>
              <a:t>c</a:t>
            </a:r>
            <a:r>
              <a:rPr kumimoji="0" lang="en-US" sz="13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Protocol</a:t>
            </a: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-defined dose reductions permitted;</a:t>
            </a:r>
            <a:r>
              <a:rPr kumimoji="0" lang="en-US" sz="13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 </a:t>
            </a:r>
            <a:br>
              <a:rPr kumimoji="0" lang="en-US" sz="13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300" b="0" i="0" u="none" strike="noStrike" kern="1200" cap="none" spc="0" normalizeH="0" baseline="30000" noProof="0" dirty="0" err="1">
                <a:ln>
                  <a:noFill/>
                </a:ln>
                <a:solidFill>
                  <a:prstClr val="black"/>
                </a:solidFill>
                <a:effectLst/>
                <a:uLnTx/>
                <a:uFillTx/>
                <a:latin typeface="Calibri" panose="020F0502020204030204" pitchFamily="34" charset="0"/>
                <a:ea typeface="+mn-ea"/>
                <a:cs typeface="Calibri" panose="020F0502020204030204" pitchFamily="34" charset="0"/>
              </a:rPr>
              <a:t>d</a:t>
            </a:r>
            <a:r>
              <a:rPr kumimoji="0" lang="en-US" sz="13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Blinded</a:t>
            </a: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Independent Central Review. </a:t>
            </a:r>
            <a:r>
              <a:rPr kumimoji="0" lang="en-US" sz="13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e</a:t>
            </a: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ESR1 mutation status was determined by ctDNA analysis using the Guardant360® assay (Guardant Health, Redwood City, CA). </a:t>
            </a:r>
            <a:r>
              <a:rPr kumimoji="0" lang="en-US" sz="13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f</a:t>
            </a: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Restaging CT scans every 8 weeks.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a:ea typeface="+mn-ea"/>
                <a:cs typeface="+mn-cs"/>
              </a:rPr>
              <a:t>ECOG PS = Eastern Cooperative Oncology Group performance status; R = randomized; SOC = standard of care; PFS = progression-free survival; pts = patients</a:t>
            </a:r>
          </a:p>
        </p:txBody>
      </p:sp>
      <p:cxnSp>
        <p:nvCxnSpPr>
          <p:cNvPr id="25" name="Connector: Elbow 18">
            <a:extLst>
              <a:ext uri="{FF2B5EF4-FFF2-40B4-BE49-F238E27FC236}">
                <a16:creationId xmlns:a16="http://schemas.microsoft.com/office/drawing/2014/main" id="{535E9526-0566-1748-88EB-37FF9B364D4C}"/>
              </a:ext>
            </a:extLst>
          </p:cNvPr>
          <p:cNvCxnSpPr>
            <a:cxnSpLocks/>
          </p:cNvCxnSpPr>
          <p:nvPr/>
        </p:nvCxnSpPr>
        <p:spPr>
          <a:xfrm rot="10800000" flipH="1" flipV="1">
            <a:off x="5964683" y="1665868"/>
            <a:ext cx="23989" cy="2082883"/>
          </a:xfrm>
          <a:prstGeom prst="bentConnector3">
            <a:avLst>
              <a:gd name="adj1" fmla="val -952937"/>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906430D-4E14-0D4E-AB55-E015E3D1702E}"/>
              </a:ext>
            </a:extLst>
          </p:cNvPr>
          <p:cNvSpPr txBox="1"/>
          <p:nvPr/>
        </p:nvSpPr>
        <p:spPr>
          <a:xfrm>
            <a:off x="4683188" y="1928877"/>
            <a:ext cx="914400" cy="307777"/>
          </a:xfrm>
          <a:prstGeom prst="rect">
            <a:avLst/>
          </a:prstGeom>
          <a:noFill/>
          <a:ln>
            <a:solidFill>
              <a:schemeClr val="accent1">
                <a:shade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ptos" panose="02110004020202020204"/>
                <a:ea typeface="+mn-ea"/>
                <a:cs typeface="+mn-cs"/>
              </a:rPr>
              <a:t>N = 477</a:t>
            </a:r>
            <a:r>
              <a:rPr kumimoji="0" lang="en-US" sz="1400" b="0" i="0" u="none" strike="noStrike" kern="1200" cap="none" spc="0" normalizeH="0" baseline="30000" noProof="0" dirty="0">
                <a:ln>
                  <a:noFill/>
                </a:ln>
                <a:solidFill>
                  <a:srgbClr val="000000"/>
                </a:solidFill>
                <a:effectLst/>
                <a:uLnTx/>
                <a:uFillTx/>
                <a:latin typeface="Aptos" panose="02110004020202020204"/>
                <a:ea typeface="+mn-ea"/>
                <a:cs typeface="+mn-cs"/>
              </a:rPr>
              <a:t>b</a:t>
            </a:r>
          </a:p>
        </p:txBody>
      </p:sp>
      <p:sp>
        <p:nvSpPr>
          <p:cNvPr id="3" name="Rectangle 2">
            <a:extLst>
              <a:ext uri="{FF2B5EF4-FFF2-40B4-BE49-F238E27FC236}">
                <a16:creationId xmlns:a16="http://schemas.microsoft.com/office/drawing/2014/main" id="{191D31B8-DA70-FC42-88E7-98D8102E5CFB}"/>
              </a:ext>
            </a:extLst>
          </p:cNvPr>
          <p:cNvSpPr/>
          <p:nvPr/>
        </p:nvSpPr>
        <p:spPr>
          <a:xfrm>
            <a:off x="321286" y="2683028"/>
            <a:ext cx="4159804" cy="75674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951414A1-C6E7-4D45-819B-1DE990FD308A}"/>
              </a:ext>
            </a:extLst>
          </p:cNvPr>
          <p:cNvSpPr/>
          <p:nvPr/>
        </p:nvSpPr>
        <p:spPr>
          <a:xfrm>
            <a:off x="9776664" y="1890795"/>
            <a:ext cx="1671265" cy="95730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38FF2BC9-EDA8-D397-1095-2A214D365AB5}"/>
              </a:ext>
            </a:extLst>
          </p:cNvPr>
          <p:cNvSpPr txBox="1"/>
          <p:nvPr/>
        </p:nvSpPr>
        <p:spPr>
          <a:xfrm>
            <a:off x="94138" y="6526211"/>
            <a:ext cx="414972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Bardia A. SABCS 2021; Bidard FC. </a:t>
            </a:r>
            <a:r>
              <a:rPr kumimoji="0" lang="en-US" sz="1500" b="0" i="1" u="none" strike="noStrike" kern="1200" cap="none" spc="0" normalizeH="0" baseline="0" noProof="0" dirty="0">
                <a:ln>
                  <a:noFill/>
                </a:ln>
                <a:solidFill>
                  <a:prstClr val="black"/>
                </a:solidFill>
                <a:effectLst/>
                <a:uLnTx/>
                <a:uFillTx/>
                <a:latin typeface="Calibri"/>
                <a:ea typeface="+mn-ea"/>
                <a:cs typeface="+mn-cs"/>
              </a:rPr>
              <a:t>J Clin Oncol </a:t>
            </a:r>
            <a:r>
              <a:rPr kumimoji="0" lang="en-US" sz="1500" b="0" i="0" u="none" strike="noStrike" kern="1200" cap="none" spc="0" normalizeH="0" baseline="0" noProof="0" dirty="0">
                <a:ln>
                  <a:noFill/>
                </a:ln>
                <a:solidFill>
                  <a:prstClr val="black"/>
                </a:solidFill>
                <a:effectLst/>
                <a:uLnTx/>
                <a:uFillTx/>
                <a:latin typeface="Calibri"/>
                <a:ea typeface="+mn-ea"/>
                <a:cs typeface="+mn-cs"/>
              </a:rPr>
              <a:t>2022.</a:t>
            </a:r>
          </a:p>
        </p:txBody>
      </p:sp>
    </p:spTree>
    <p:extLst>
      <p:ext uri="{BB962C8B-B14F-4D97-AF65-F5344CB8AC3E}">
        <p14:creationId xmlns:p14="http://schemas.microsoft.com/office/powerpoint/2010/main" val="921694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A34C2-AF08-1513-E6BC-533620E5DF54}"/>
              </a:ext>
            </a:extLst>
          </p:cNvPr>
          <p:cNvSpPr>
            <a:spLocks noGrp="1"/>
          </p:cNvSpPr>
          <p:nvPr>
            <p:ph type="title"/>
          </p:nvPr>
        </p:nvSpPr>
        <p:spPr>
          <a:xfrm>
            <a:off x="781485" y="215899"/>
            <a:ext cx="10515600" cy="1074170"/>
          </a:xfrm>
        </p:spPr>
        <p:txBody>
          <a:bodyPr>
            <a:normAutofit/>
          </a:bodyPr>
          <a:lstStyle/>
          <a:p>
            <a:pPr algn="l"/>
            <a:r>
              <a:rPr lang="en-US" sz="3200" dirty="0">
                <a:latin typeface="Calibri" panose="020F0502020204030204" pitchFamily="34" charset="0"/>
                <a:cs typeface="Calibri" panose="020F0502020204030204" pitchFamily="34" charset="0"/>
              </a:rPr>
              <a:t>EMERALD Primary Endpoint: PFS in All and mESR1 Patients</a:t>
            </a:r>
          </a:p>
        </p:txBody>
      </p:sp>
      <p:pic>
        <p:nvPicPr>
          <p:cNvPr id="6" name="Picture 5" descr="A graph of a patient's growth&#10;&#10;AI-generated content may be incorrect.">
            <a:extLst>
              <a:ext uri="{FF2B5EF4-FFF2-40B4-BE49-F238E27FC236}">
                <a16:creationId xmlns:a16="http://schemas.microsoft.com/office/drawing/2014/main" id="{9FE025BB-3B10-D7DE-1175-9EB6E79F7A3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l="1359" t="3770" r="880" b="49369"/>
          <a:stretch>
            <a:fillRect/>
          </a:stretch>
        </p:blipFill>
        <p:spPr>
          <a:xfrm>
            <a:off x="274796" y="2505692"/>
            <a:ext cx="5764489" cy="2854898"/>
          </a:xfrm>
          <a:prstGeom prst="rect">
            <a:avLst/>
          </a:prstGeom>
        </p:spPr>
      </p:pic>
      <p:pic>
        <p:nvPicPr>
          <p:cNvPr id="7" name="Picture 6" descr="A graph of a patient's growth&#10;&#10;AI-generated content may be incorrect.">
            <a:extLst>
              <a:ext uri="{FF2B5EF4-FFF2-40B4-BE49-F238E27FC236}">
                <a16:creationId xmlns:a16="http://schemas.microsoft.com/office/drawing/2014/main" id="{C1CBA6E1-403D-13CD-EFA4-BB0DE706D819}"/>
              </a:ext>
            </a:extLst>
          </p:cNvPr>
          <p:cNvPicPr>
            <a:picLocks noChangeAspect="1"/>
          </p:cNvPicPr>
          <p:nvPr/>
        </p:nvPicPr>
        <p:blipFill>
          <a:blip r:embed="rId3">
            <a:extLst>
              <a:ext uri="{BEBA8EAE-BF5A-486C-A8C5-ECC9F3942E4B}">
                <a14:imgProps xmlns:a14="http://schemas.microsoft.com/office/drawing/2010/main">
                  <a14:imgLayer r:embed="rId5">
                    <a14:imgEffect>
                      <a14:sharpenSoften amount="50000"/>
                    </a14:imgEffect>
                  </a14:imgLayer>
                </a14:imgProps>
              </a:ext>
            </a:extLst>
          </a:blip>
          <a:srcRect l="1250" t="54042" r="1360"/>
          <a:stretch>
            <a:fillRect/>
          </a:stretch>
        </p:blipFill>
        <p:spPr>
          <a:xfrm>
            <a:off x="6293527" y="2651523"/>
            <a:ext cx="5524543" cy="2693582"/>
          </a:xfrm>
          <a:prstGeom prst="rect">
            <a:avLst/>
          </a:prstGeom>
        </p:spPr>
      </p:pic>
      <p:sp>
        <p:nvSpPr>
          <p:cNvPr id="8" name="TextBox 7">
            <a:extLst>
              <a:ext uri="{FF2B5EF4-FFF2-40B4-BE49-F238E27FC236}">
                <a16:creationId xmlns:a16="http://schemas.microsoft.com/office/drawing/2014/main" id="{4DEB7694-9E35-DD86-E34F-A7C1AE7BA780}"/>
              </a:ext>
            </a:extLst>
          </p:cNvPr>
          <p:cNvSpPr txBox="1"/>
          <p:nvPr/>
        </p:nvSpPr>
        <p:spPr>
          <a:xfrm>
            <a:off x="6365735" y="1918471"/>
            <a:ext cx="530814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Patients with tumors harboring mESR1</a:t>
            </a:r>
          </a:p>
        </p:txBody>
      </p:sp>
      <p:sp>
        <p:nvSpPr>
          <p:cNvPr id="9" name="TextBox 8">
            <a:extLst>
              <a:ext uri="{FF2B5EF4-FFF2-40B4-BE49-F238E27FC236}">
                <a16:creationId xmlns:a16="http://schemas.microsoft.com/office/drawing/2014/main" id="{D7BBC656-31D9-590D-C9C0-0DC6C42AB11E}"/>
              </a:ext>
            </a:extLst>
          </p:cNvPr>
          <p:cNvSpPr txBox="1"/>
          <p:nvPr/>
        </p:nvSpPr>
        <p:spPr>
          <a:xfrm>
            <a:off x="989689" y="1934655"/>
            <a:ext cx="483657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All patients (ITT)</a:t>
            </a:r>
          </a:p>
        </p:txBody>
      </p:sp>
      <p:sp>
        <p:nvSpPr>
          <p:cNvPr id="10" name="TextBox 9">
            <a:extLst>
              <a:ext uri="{FF2B5EF4-FFF2-40B4-BE49-F238E27FC236}">
                <a16:creationId xmlns:a16="http://schemas.microsoft.com/office/drawing/2014/main" id="{78B90E7E-1016-20D6-38D6-324EBE1F4A07}"/>
              </a:ext>
            </a:extLst>
          </p:cNvPr>
          <p:cNvSpPr txBox="1"/>
          <p:nvPr/>
        </p:nvSpPr>
        <p:spPr>
          <a:xfrm>
            <a:off x="838199" y="5543290"/>
            <a:ext cx="432871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mPFS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(months): 2.8 versus 1.9</a:t>
            </a:r>
          </a:p>
        </p:txBody>
      </p:sp>
      <p:sp>
        <p:nvSpPr>
          <p:cNvPr id="13" name="TextBox 12">
            <a:extLst>
              <a:ext uri="{FF2B5EF4-FFF2-40B4-BE49-F238E27FC236}">
                <a16:creationId xmlns:a16="http://schemas.microsoft.com/office/drawing/2014/main" id="{3827B1E7-1CD1-3D64-4D1B-5138FF1E7977}"/>
              </a:ext>
            </a:extLst>
          </p:cNvPr>
          <p:cNvSpPr txBox="1"/>
          <p:nvPr/>
        </p:nvSpPr>
        <p:spPr>
          <a:xfrm>
            <a:off x="9349436" y="3852483"/>
            <a:ext cx="14141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mPFS</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(months)</a:t>
            </a:r>
          </a:p>
        </p:txBody>
      </p:sp>
      <p:sp>
        <p:nvSpPr>
          <p:cNvPr id="14" name="TextBox 13">
            <a:extLst>
              <a:ext uri="{FF2B5EF4-FFF2-40B4-BE49-F238E27FC236}">
                <a16:creationId xmlns:a16="http://schemas.microsoft.com/office/drawing/2014/main" id="{7E4FC1F4-1427-DDB4-C1BA-B4B166A709CB}"/>
              </a:ext>
            </a:extLst>
          </p:cNvPr>
          <p:cNvSpPr txBox="1"/>
          <p:nvPr/>
        </p:nvSpPr>
        <p:spPr>
          <a:xfrm>
            <a:off x="10509364" y="3852483"/>
            <a:ext cx="50848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3.8</a:t>
            </a:r>
          </a:p>
        </p:txBody>
      </p:sp>
      <p:sp>
        <p:nvSpPr>
          <p:cNvPr id="15" name="TextBox 14">
            <a:extLst>
              <a:ext uri="{FF2B5EF4-FFF2-40B4-BE49-F238E27FC236}">
                <a16:creationId xmlns:a16="http://schemas.microsoft.com/office/drawing/2014/main" id="{E6255FCC-7CBE-01F0-1DF3-FB4E3489F01F}"/>
              </a:ext>
            </a:extLst>
          </p:cNvPr>
          <p:cNvSpPr txBox="1"/>
          <p:nvPr/>
        </p:nvSpPr>
        <p:spPr>
          <a:xfrm>
            <a:off x="11182466" y="3857212"/>
            <a:ext cx="50848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1.9</a:t>
            </a:r>
          </a:p>
        </p:txBody>
      </p:sp>
      <p:sp>
        <p:nvSpPr>
          <p:cNvPr id="5" name="TextBox 4">
            <a:extLst>
              <a:ext uri="{FF2B5EF4-FFF2-40B4-BE49-F238E27FC236}">
                <a16:creationId xmlns:a16="http://schemas.microsoft.com/office/drawing/2014/main" id="{B4A730EE-AABD-B36B-78CE-C5A0EBEB6444}"/>
              </a:ext>
            </a:extLst>
          </p:cNvPr>
          <p:cNvSpPr txBox="1"/>
          <p:nvPr/>
        </p:nvSpPr>
        <p:spPr>
          <a:xfrm>
            <a:off x="6689136" y="5543290"/>
            <a:ext cx="432871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mPFS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(months): 3.8 versus 1.9</a:t>
            </a:r>
          </a:p>
        </p:txBody>
      </p:sp>
      <p:sp>
        <p:nvSpPr>
          <p:cNvPr id="4" name="TextBox 3">
            <a:extLst>
              <a:ext uri="{FF2B5EF4-FFF2-40B4-BE49-F238E27FC236}">
                <a16:creationId xmlns:a16="http://schemas.microsoft.com/office/drawing/2014/main" id="{4E899311-0C0D-B19C-0876-10FD62EF9B6C}"/>
              </a:ext>
            </a:extLst>
          </p:cNvPr>
          <p:cNvSpPr txBox="1"/>
          <p:nvPr/>
        </p:nvSpPr>
        <p:spPr>
          <a:xfrm>
            <a:off x="94138" y="6526211"/>
            <a:ext cx="442480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Bardia A. SABCS 2021; Bidard FC. </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 Clin Oncol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2022.</a:t>
            </a:r>
          </a:p>
        </p:txBody>
      </p:sp>
    </p:spTree>
    <p:extLst>
      <p:ext uri="{BB962C8B-B14F-4D97-AF65-F5344CB8AC3E}">
        <p14:creationId xmlns:p14="http://schemas.microsoft.com/office/powerpoint/2010/main" val="848149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B90E9F-6585-1B42-996D-1855518F6B11}"/>
              </a:ext>
            </a:extLst>
          </p:cNvPr>
          <p:cNvPicPr>
            <a:picLocks noChangeAspect="1"/>
          </p:cNvPicPr>
          <p:nvPr/>
        </p:nvPicPr>
        <p:blipFill rotWithShape="1">
          <a:blip r:embed="rId3"/>
          <a:srcRect t="18585" b="3210"/>
          <a:stretch/>
        </p:blipFill>
        <p:spPr>
          <a:xfrm>
            <a:off x="0" y="895966"/>
            <a:ext cx="12192000" cy="5163312"/>
          </a:xfrm>
          <a:prstGeom prst="rect">
            <a:avLst/>
          </a:prstGeom>
        </p:spPr>
      </p:pic>
      <p:sp>
        <p:nvSpPr>
          <p:cNvPr id="2" name="Title 1">
            <a:extLst>
              <a:ext uri="{FF2B5EF4-FFF2-40B4-BE49-F238E27FC236}">
                <a16:creationId xmlns:a16="http://schemas.microsoft.com/office/drawing/2014/main" id="{8BD81F22-6123-B24F-9FE3-AC8D7DF7E9A3}"/>
              </a:ext>
            </a:extLst>
          </p:cNvPr>
          <p:cNvSpPr>
            <a:spLocks noGrp="1"/>
          </p:cNvSpPr>
          <p:nvPr>
            <p:ph type="title"/>
          </p:nvPr>
        </p:nvSpPr>
        <p:spPr>
          <a:xfrm>
            <a:off x="609600" y="124179"/>
            <a:ext cx="10972800" cy="803037"/>
          </a:xfrm>
        </p:spPr>
        <p:txBody>
          <a:bodyPr>
            <a:normAutofit/>
          </a:bodyPr>
          <a:lstStyle/>
          <a:p>
            <a:r>
              <a:rPr lang="en-US" sz="3600" i="0" u="none" strike="noStrike" dirty="0">
                <a:effectLst/>
              </a:rPr>
              <a:t>EMERALD: Efficacy Subgroups</a:t>
            </a:r>
            <a:endParaRPr lang="en-US" dirty="0"/>
          </a:p>
        </p:txBody>
      </p:sp>
      <p:sp>
        <p:nvSpPr>
          <p:cNvPr id="9" name="Text Placeholder 1">
            <a:extLst>
              <a:ext uri="{FF2B5EF4-FFF2-40B4-BE49-F238E27FC236}">
                <a16:creationId xmlns:a16="http://schemas.microsoft.com/office/drawing/2014/main" id="{71F5670A-A103-0C46-A8F0-378FB1A041F6}"/>
              </a:ext>
            </a:extLst>
          </p:cNvPr>
          <p:cNvSpPr txBox="1">
            <a:spLocks/>
          </p:cNvSpPr>
          <p:nvPr/>
        </p:nvSpPr>
        <p:spPr>
          <a:xfrm>
            <a:off x="0" y="6469354"/>
            <a:ext cx="5310130" cy="266700"/>
          </a:xfrm>
          <a:prstGeom prst="rect">
            <a:avLst/>
          </a:prstGeom>
        </p:spPr>
        <p:txBody>
          <a:bodyPr vert="horz" lIns="91440" tIns="45720" rIns="91440" bIns="45720" rtlCol="0">
            <a:noAutofit/>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8764"/>
              </a:buClr>
              <a:buSzTx/>
              <a:buFont typeface="Arial" panose="020B0604020202020204" pitchFamily="34" charset="0"/>
              <a:buNone/>
              <a:tabLst/>
              <a:defRPr/>
            </a:pPr>
            <a:r>
              <a:rPr kumimoji="0" lang="en-US" sz="1500" b="0" i="0" u="none" strike="noStrike" kern="1200" cap="none" spc="0" normalizeH="0" baseline="0" noProof="0" dirty="0">
                <a:ln>
                  <a:noFill/>
                </a:ln>
                <a:solidFill>
                  <a:srgbClr val="002557"/>
                </a:solidFill>
                <a:effectLst/>
                <a:uLnTx/>
                <a:uFillTx/>
                <a:latin typeface="Calibri"/>
                <a:ea typeface="+mn-ea"/>
                <a:cs typeface="Arial" panose="020B0604020202020204" pitchFamily="34" charset="0"/>
              </a:rPr>
              <a:t>Bardia A et al. </a:t>
            </a:r>
            <a:r>
              <a:rPr kumimoji="0" lang="en-US" sz="1500" b="0" i="1" u="none" strike="noStrike" kern="1200" cap="none" spc="0" normalizeH="0" baseline="0" noProof="0" dirty="0">
                <a:ln>
                  <a:noFill/>
                </a:ln>
                <a:solidFill>
                  <a:srgbClr val="002557"/>
                </a:solidFill>
                <a:effectLst/>
                <a:uLnTx/>
                <a:uFillTx/>
                <a:latin typeface="Calibri"/>
                <a:ea typeface="+mn-ea"/>
                <a:cs typeface="Arial" panose="020B0604020202020204" pitchFamily="34" charset="0"/>
              </a:rPr>
              <a:t>CCR</a:t>
            </a:r>
            <a:r>
              <a:rPr kumimoji="0" lang="en-US" sz="1500" b="0" i="0" u="none" strike="noStrike" kern="1200" cap="none" spc="0" normalizeH="0" baseline="0" noProof="0" dirty="0">
                <a:ln>
                  <a:noFill/>
                </a:ln>
                <a:solidFill>
                  <a:srgbClr val="002557"/>
                </a:solidFill>
                <a:effectLst/>
                <a:uLnTx/>
                <a:uFillTx/>
                <a:latin typeface="Calibri"/>
                <a:ea typeface="+mn-ea"/>
                <a:cs typeface="Arial" panose="020B0604020202020204" pitchFamily="34" charset="0"/>
              </a:rPr>
              <a:t> 2024.</a:t>
            </a:r>
          </a:p>
        </p:txBody>
      </p:sp>
      <p:sp>
        <p:nvSpPr>
          <p:cNvPr id="4" name="Rectangle 3">
            <a:extLst>
              <a:ext uri="{FF2B5EF4-FFF2-40B4-BE49-F238E27FC236}">
                <a16:creationId xmlns:a16="http://schemas.microsoft.com/office/drawing/2014/main" id="{61D8E23F-0C68-018C-8C34-EC79B1B169E2}"/>
              </a:ext>
            </a:extLst>
          </p:cNvPr>
          <p:cNvSpPr/>
          <p:nvPr/>
        </p:nvSpPr>
        <p:spPr bwMode="auto">
          <a:xfrm>
            <a:off x="0" y="0"/>
            <a:ext cx="1597446" cy="352540"/>
          </a:xfrm>
          <a:prstGeom prst="rect">
            <a:avLst/>
          </a:prstGeom>
          <a:solidFill>
            <a:srgbClr val="E3EDF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03569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CFFB5FA-BC98-A92C-77C0-A5581B83CB48}"/>
              </a:ext>
            </a:extLst>
          </p:cNvPr>
          <p:cNvGrpSpPr/>
          <p:nvPr/>
        </p:nvGrpSpPr>
        <p:grpSpPr>
          <a:xfrm>
            <a:off x="330098" y="1352673"/>
            <a:ext cx="11512782" cy="4402286"/>
            <a:chOff x="335997" y="1514251"/>
            <a:chExt cx="11512782" cy="4402286"/>
          </a:xfrm>
        </p:grpSpPr>
        <p:sp>
          <p:nvSpPr>
            <p:cNvPr id="5" name="Rounded Rectangle 9">
              <a:extLst>
                <a:ext uri="{FF2B5EF4-FFF2-40B4-BE49-F238E27FC236}">
                  <a16:creationId xmlns:a16="http://schemas.microsoft.com/office/drawing/2014/main" id="{B348D8FB-1B56-F16F-29F2-849BEA8229A1}"/>
                </a:ext>
              </a:extLst>
            </p:cNvPr>
            <p:cNvSpPr/>
            <p:nvPr/>
          </p:nvSpPr>
          <p:spPr bwMode="auto">
            <a:xfrm rot="5400000">
              <a:off x="6954024" y="3370427"/>
              <a:ext cx="1152000" cy="540284"/>
            </a:xfrm>
            <a:prstGeom prst="round2SameRect">
              <a:avLst/>
            </a:prstGeom>
            <a:solidFill>
              <a:srgbClr val="7A7A7A">
                <a:alpha val="60000"/>
              </a:srgbClr>
            </a:solidFill>
            <a:ln w="19050" cap="flat" cmpd="sng" algn="ctr">
              <a:solidFill>
                <a:srgbClr val="AFAFAF"/>
              </a:solidFill>
              <a:prstDash val="solid"/>
            </a:ln>
            <a:effectLst/>
          </p:spPr>
          <p:txBody>
            <a:bodyPr vert="vert270" lIns="34291" tIns="45719" rIns="34291" bIns="45719" anchor="ctr"/>
            <a:lstStyle/>
            <a:p>
              <a:pPr marL="0" marR="0" lvl="0" indent="0" algn="ctr" defTabSz="685763" rtl="0" eaLnBrk="1" fontAlgn="auto" latinLnBrk="0" hangingPunct="1">
                <a:lnSpc>
                  <a:spcPct val="114000"/>
                </a:lnSpc>
                <a:spcBef>
                  <a:spcPts val="0"/>
                </a:spcBef>
                <a:spcAft>
                  <a:spcPts val="0"/>
                </a:spcAft>
                <a:buClrTx/>
                <a:buSzTx/>
                <a:buFontTx/>
                <a:buNone/>
                <a:tabLst/>
                <a:defRPr/>
              </a:pPr>
              <a:r>
                <a:rPr kumimoji="0" lang="nl-BE" sz="1867" b="1" i="0"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B</a:t>
              </a:r>
            </a:p>
          </p:txBody>
        </p:sp>
        <p:sp>
          <p:nvSpPr>
            <p:cNvPr id="6" name="Rounded Rectangle 9">
              <a:extLst>
                <a:ext uri="{FF2B5EF4-FFF2-40B4-BE49-F238E27FC236}">
                  <a16:creationId xmlns:a16="http://schemas.microsoft.com/office/drawing/2014/main" id="{62EEBA34-CED8-DD5C-319B-1FCB56BD2C10}"/>
                </a:ext>
              </a:extLst>
            </p:cNvPr>
            <p:cNvSpPr/>
            <p:nvPr/>
          </p:nvSpPr>
          <p:spPr bwMode="auto">
            <a:xfrm rot="16200000">
              <a:off x="5514135" y="2462723"/>
              <a:ext cx="1152000" cy="2357600"/>
            </a:xfrm>
            <a:prstGeom prst="round2SameRect">
              <a:avLst/>
            </a:prstGeom>
            <a:solidFill>
              <a:srgbClr val="7A7A7A"/>
            </a:solidFill>
            <a:ln w="19050" cap="flat" cmpd="sng" algn="ctr">
              <a:solidFill>
                <a:srgbClr val="7A7A7A"/>
              </a:solidFill>
              <a:prstDash val="solid"/>
            </a:ln>
            <a:effectLst/>
          </p:spPr>
          <p:txBody>
            <a:bodyPr vert="vert" lIns="34291" tIns="45719" rIns="34291" bIns="45719" anchor="ctr"/>
            <a:lstStyle/>
            <a:p>
              <a:pPr marL="0" marR="0" lvl="0" indent="0" algn="ctr" defTabSz="685763" rtl="0" eaLnBrk="1" fontAlgn="auto" latinLnBrk="0" hangingPunct="1">
                <a:lnSpc>
                  <a:spcPct val="114000"/>
                </a:lnSpc>
                <a:spcBef>
                  <a:spcPts val="0"/>
                </a:spcBef>
                <a:spcAft>
                  <a:spcPts val="0"/>
                </a:spcAft>
                <a:buClrTx/>
                <a:buSzTx/>
                <a:buFontTx/>
                <a:buNone/>
                <a:tabLst/>
                <a:defRPr/>
              </a:pPr>
              <a:r>
                <a:rPr kumimoji="0" lang="nl-BE" sz="1867" b="1" i="0"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SOC ET</a:t>
              </a:r>
              <a:r>
                <a:rPr kumimoji="0" lang="nl-BE" sz="1867" b="1" i="0" u="none" strike="noStrike" kern="0" cap="none" spc="0" normalizeH="0" baseline="3000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d,e</a:t>
              </a:r>
            </a:p>
            <a:p>
              <a:pPr marL="0" marR="0" lvl="0" indent="0" algn="ctr" defTabSz="685763" rtl="0" eaLnBrk="1" fontAlgn="auto" latinLnBrk="0" hangingPunct="1">
                <a:lnSpc>
                  <a:spcPct val="114000"/>
                </a:lnSpc>
                <a:spcBef>
                  <a:spcPts val="0"/>
                </a:spcBef>
                <a:spcAft>
                  <a:spcPts val="0"/>
                </a:spcAft>
                <a:buClrTx/>
                <a:buSzTx/>
                <a:buFontTx/>
                <a:buNone/>
                <a:tabLst/>
                <a:defRPr/>
              </a:pPr>
              <a:r>
                <a:rPr kumimoji="0" lang="nl-BE" sz="1867" b="0" i="0"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Fulvestrant or</a:t>
              </a:r>
            </a:p>
            <a:p>
              <a:pPr marL="0" marR="0" lvl="0" indent="0" algn="ctr" defTabSz="685763" rtl="0" eaLnBrk="1" fontAlgn="auto" latinLnBrk="0" hangingPunct="1">
                <a:lnSpc>
                  <a:spcPct val="114000"/>
                </a:lnSpc>
                <a:spcBef>
                  <a:spcPts val="0"/>
                </a:spcBef>
                <a:spcAft>
                  <a:spcPts val="0"/>
                </a:spcAft>
                <a:buClrTx/>
                <a:buSzTx/>
                <a:buFontTx/>
                <a:buNone/>
                <a:tabLst/>
                <a:defRPr/>
              </a:pPr>
              <a:r>
                <a:rPr kumimoji="0" lang="nl-BE" sz="1867" b="0" i="0"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Exemestane</a:t>
              </a:r>
            </a:p>
          </p:txBody>
        </p:sp>
        <p:sp>
          <p:nvSpPr>
            <p:cNvPr id="7" name="Rectangle: Rounded Corners 32">
              <a:extLst>
                <a:ext uri="{FF2B5EF4-FFF2-40B4-BE49-F238E27FC236}">
                  <a16:creationId xmlns:a16="http://schemas.microsoft.com/office/drawing/2014/main" id="{3FCF3D06-386A-C320-B264-F20055E390F0}"/>
                </a:ext>
              </a:extLst>
            </p:cNvPr>
            <p:cNvSpPr/>
            <p:nvPr/>
          </p:nvSpPr>
          <p:spPr>
            <a:xfrm>
              <a:off x="335997" y="1528641"/>
              <a:ext cx="3155748" cy="3072000"/>
            </a:xfrm>
            <a:prstGeom prst="roundRect">
              <a:avLst/>
            </a:prstGeom>
            <a:solidFill>
              <a:srgbClr val="E7E7E7"/>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b" anchorCtr="0"/>
            <a:lstStyle/>
            <a:p>
              <a:pPr marL="0" marR="0" lvl="0" indent="0" algn="l" defTabSz="609585" rtl="0" eaLnBrk="1" fontAlgn="auto" latinLnBrk="0" hangingPunct="1">
                <a:lnSpc>
                  <a:spcPct val="100000"/>
                </a:lnSpc>
                <a:spcBef>
                  <a:spcPts val="40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ounded Rectangle 9">
              <a:extLst>
                <a:ext uri="{FF2B5EF4-FFF2-40B4-BE49-F238E27FC236}">
                  <a16:creationId xmlns:a16="http://schemas.microsoft.com/office/drawing/2014/main" id="{709386B7-68EE-6960-A718-F286FC68943F}"/>
                </a:ext>
              </a:extLst>
            </p:cNvPr>
            <p:cNvSpPr/>
            <p:nvPr/>
          </p:nvSpPr>
          <p:spPr bwMode="auto">
            <a:xfrm rot="5400000">
              <a:off x="6958972" y="4823830"/>
              <a:ext cx="1152001" cy="527999"/>
            </a:xfrm>
            <a:prstGeom prst="round2SameRect">
              <a:avLst/>
            </a:prstGeom>
            <a:solidFill>
              <a:srgbClr val="E1251B">
                <a:alpha val="60000"/>
              </a:srgbClr>
            </a:solidFill>
            <a:ln w="19050" cap="flat" cmpd="sng" algn="ctr">
              <a:solidFill>
                <a:srgbClr val="ED7C76"/>
              </a:solidFill>
              <a:prstDash val="solid"/>
            </a:ln>
            <a:effectLst/>
          </p:spPr>
          <p:txBody>
            <a:bodyPr vert="vert270" lIns="34291" tIns="45719" rIns="34291" bIns="45719" anchor="ctr"/>
            <a:lstStyle/>
            <a:p>
              <a:pPr marL="0" marR="0" lvl="0" indent="0" algn="ctr" defTabSz="685763" rtl="0" eaLnBrk="1" fontAlgn="auto" latinLnBrk="0" hangingPunct="1">
                <a:lnSpc>
                  <a:spcPct val="114000"/>
                </a:lnSpc>
                <a:spcBef>
                  <a:spcPts val="0"/>
                </a:spcBef>
                <a:spcAft>
                  <a:spcPts val="0"/>
                </a:spcAft>
                <a:buClrTx/>
                <a:buSzTx/>
                <a:buFontTx/>
                <a:buNone/>
                <a:tabLst/>
                <a:defRPr/>
              </a:pPr>
              <a:r>
                <a:rPr kumimoji="0" lang="nl-BE" sz="1867" b="1" i="0"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C</a:t>
              </a:r>
              <a:r>
                <a:rPr kumimoji="0" lang="nl-BE" sz="1867" b="1" i="0" u="none" strike="noStrike" kern="0" cap="none" spc="0" normalizeH="0" baseline="3000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b</a:t>
              </a:r>
            </a:p>
          </p:txBody>
        </p:sp>
        <p:sp>
          <p:nvSpPr>
            <p:cNvPr id="9" name="Rounded Rectangle 9">
              <a:extLst>
                <a:ext uri="{FF2B5EF4-FFF2-40B4-BE49-F238E27FC236}">
                  <a16:creationId xmlns:a16="http://schemas.microsoft.com/office/drawing/2014/main" id="{C0EBF6F2-55ED-03EB-9177-33039DDFB590}"/>
                </a:ext>
              </a:extLst>
            </p:cNvPr>
            <p:cNvSpPr/>
            <p:nvPr/>
          </p:nvSpPr>
          <p:spPr bwMode="auto">
            <a:xfrm rot="16200000">
              <a:off x="5813229" y="4168965"/>
              <a:ext cx="1152000" cy="1837724"/>
            </a:xfrm>
            <a:prstGeom prst="round2SameRect">
              <a:avLst/>
            </a:prstGeom>
            <a:solidFill>
              <a:srgbClr val="E1251B"/>
            </a:solidFill>
            <a:ln w="19050" cap="flat" cmpd="sng" algn="ctr">
              <a:solidFill>
                <a:srgbClr val="E1251B"/>
              </a:solidFill>
              <a:prstDash val="solid"/>
            </a:ln>
            <a:effectLst/>
          </p:spPr>
          <p:txBody>
            <a:bodyPr vert="vert" lIns="34291" tIns="45719" rIns="34291" bIns="45719" anchor="ctr"/>
            <a:lstStyle/>
            <a:p>
              <a:pPr marL="0" marR="0" lvl="0" indent="0" algn="ctr" defTabSz="685763" rtl="0" eaLnBrk="1" fontAlgn="auto" latinLnBrk="0" hangingPunct="1">
                <a:lnSpc>
                  <a:spcPct val="114000"/>
                </a:lnSpc>
                <a:spcBef>
                  <a:spcPts val="0"/>
                </a:spcBef>
                <a:spcAft>
                  <a:spcPts val="0"/>
                </a:spcAft>
                <a:buClrTx/>
                <a:buSzTx/>
                <a:buFontTx/>
                <a:buNone/>
                <a:tabLst/>
                <a:defRPr/>
              </a:pPr>
              <a:r>
                <a:rPr kumimoji="0" lang="nl-BE" sz="1867" b="1" i="0"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Imlunestrant</a:t>
              </a:r>
            </a:p>
            <a:p>
              <a:pPr marL="0" marR="0" lvl="0" indent="0" algn="ctr" defTabSz="685763" rtl="0" eaLnBrk="1" fontAlgn="auto" latinLnBrk="0" hangingPunct="1">
                <a:lnSpc>
                  <a:spcPct val="114000"/>
                </a:lnSpc>
                <a:spcBef>
                  <a:spcPts val="0"/>
                </a:spcBef>
                <a:spcAft>
                  <a:spcPts val="0"/>
                </a:spcAft>
                <a:buClrTx/>
                <a:buSzTx/>
                <a:buFontTx/>
                <a:buNone/>
                <a:tabLst/>
                <a:defRPr/>
              </a:pPr>
              <a:r>
                <a:rPr kumimoji="0" lang="nl-BE" sz="1867" b="1" i="0"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400 mg QD +</a:t>
              </a:r>
            </a:p>
            <a:p>
              <a:pPr marL="0" marR="0" lvl="0" indent="0" algn="ctr" defTabSz="685763" rtl="0" eaLnBrk="1" fontAlgn="auto" latinLnBrk="0" hangingPunct="1">
                <a:lnSpc>
                  <a:spcPct val="114000"/>
                </a:lnSpc>
                <a:spcBef>
                  <a:spcPts val="0"/>
                </a:spcBef>
                <a:spcAft>
                  <a:spcPts val="0"/>
                </a:spcAft>
                <a:buClrTx/>
                <a:buSzTx/>
                <a:buFontTx/>
                <a:buNone/>
                <a:tabLst/>
                <a:defRPr/>
              </a:pPr>
              <a:r>
                <a:rPr kumimoji="0" lang="nl-BE" sz="1867" b="1" i="0"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abemaciclib</a:t>
              </a:r>
              <a:r>
                <a:rPr kumimoji="0" lang="nl-BE" sz="1867" b="1" i="0" u="none" strike="noStrike" kern="0" cap="none" spc="0" normalizeH="0" baseline="3000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e</a:t>
              </a:r>
            </a:p>
          </p:txBody>
        </p:sp>
        <p:cxnSp>
          <p:nvCxnSpPr>
            <p:cNvPr id="10" name="Straight Arrow Connector 9">
              <a:extLst>
                <a:ext uri="{FF2B5EF4-FFF2-40B4-BE49-F238E27FC236}">
                  <a16:creationId xmlns:a16="http://schemas.microsoft.com/office/drawing/2014/main" id="{E8F8E20E-C4F4-C31C-2C92-EA3F36C99DFB}"/>
                </a:ext>
              </a:extLst>
            </p:cNvPr>
            <p:cNvCxnSpPr>
              <a:cxnSpLocks/>
            </p:cNvCxnSpPr>
            <p:nvPr/>
          </p:nvCxnSpPr>
          <p:spPr>
            <a:xfrm>
              <a:off x="4339663" y="3638425"/>
              <a:ext cx="528000" cy="0"/>
            </a:xfrm>
            <a:prstGeom prst="straightConnector1">
              <a:avLst/>
            </a:prstGeom>
            <a:noFill/>
            <a:ln w="28575" cap="flat" cmpd="sng" algn="ctr">
              <a:solidFill>
                <a:schemeClr val="bg1">
                  <a:lumMod val="65000"/>
                </a:schemeClr>
              </a:solidFill>
              <a:prstDash val="solid"/>
              <a:miter lim="800000"/>
              <a:tailEnd type="triangle"/>
            </a:ln>
            <a:effectLst/>
          </p:spPr>
        </p:cxnSp>
        <p:cxnSp>
          <p:nvCxnSpPr>
            <p:cNvPr id="11" name="Straight Connector 10">
              <a:extLst>
                <a:ext uri="{FF2B5EF4-FFF2-40B4-BE49-F238E27FC236}">
                  <a16:creationId xmlns:a16="http://schemas.microsoft.com/office/drawing/2014/main" id="{E5CF9FA3-E106-383C-CB3E-5C675F597187}"/>
                </a:ext>
              </a:extLst>
            </p:cNvPr>
            <p:cNvCxnSpPr>
              <a:cxnSpLocks/>
            </p:cNvCxnSpPr>
            <p:nvPr/>
          </p:nvCxnSpPr>
          <p:spPr>
            <a:xfrm>
              <a:off x="4094191" y="2102424"/>
              <a:ext cx="0" cy="2984093"/>
            </a:xfrm>
            <a:prstGeom prst="line">
              <a:avLst/>
            </a:prstGeom>
            <a:noFill/>
            <a:ln w="28575" cap="flat" cmpd="sng" algn="ctr">
              <a:solidFill>
                <a:schemeClr val="bg1">
                  <a:lumMod val="65000"/>
                </a:schemeClr>
              </a:solidFill>
              <a:prstDash val="solid"/>
              <a:miter lim="800000"/>
            </a:ln>
            <a:effectLst/>
          </p:spPr>
        </p:cxnSp>
        <p:cxnSp>
          <p:nvCxnSpPr>
            <p:cNvPr id="12" name="Straight Arrow Connector 11">
              <a:extLst>
                <a:ext uri="{FF2B5EF4-FFF2-40B4-BE49-F238E27FC236}">
                  <a16:creationId xmlns:a16="http://schemas.microsoft.com/office/drawing/2014/main" id="{63CB67AD-8507-EF9E-4335-A478860287CD}"/>
                </a:ext>
              </a:extLst>
            </p:cNvPr>
            <p:cNvCxnSpPr>
              <a:cxnSpLocks/>
            </p:cNvCxnSpPr>
            <p:nvPr/>
          </p:nvCxnSpPr>
          <p:spPr>
            <a:xfrm flipV="1">
              <a:off x="4078824" y="5086518"/>
              <a:ext cx="1264649" cy="3129"/>
            </a:xfrm>
            <a:prstGeom prst="straightConnector1">
              <a:avLst/>
            </a:prstGeom>
            <a:noFill/>
            <a:ln w="28575" cap="flat" cmpd="sng" algn="ctr">
              <a:solidFill>
                <a:schemeClr val="bg1">
                  <a:lumMod val="65000"/>
                </a:schemeClr>
              </a:solidFill>
              <a:prstDash val="solid"/>
              <a:miter lim="800000"/>
              <a:tailEnd type="triangle"/>
            </a:ln>
            <a:effectLst/>
          </p:spPr>
        </p:cxnSp>
        <p:cxnSp>
          <p:nvCxnSpPr>
            <p:cNvPr id="13" name="Straight Arrow Connector 12">
              <a:extLst>
                <a:ext uri="{FF2B5EF4-FFF2-40B4-BE49-F238E27FC236}">
                  <a16:creationId xmlns:a16="http://schemas.microsoft.com/office/drawing/2014/main" id="{D05AFB78-A51B-442D-AF33-BFCA35E79899}"/>
                </a:ext>
              </a:extLst>
            </p:cNvPr>
            <p:cNvCxnSpPr>
              <a:cxnSpLocks/>
            </p:cNvCxnSpPr>
            <p:nvPr/>
          </p:nvCxnSpPr>
          <p:spPr>
            <a:xfrm>
              <a:off x="4094191" y="2120305"/>
              <a:ext cx="768000" cy="0"/>
            </a:xfrm>
            <a:prstGeom prst="straightConnector1">
              <a:avLst/>
            </a:prstGeom>
            <a:noFill/>
            <a:ln w="28575" cap="flat" cmpd="sng" algn="ctr">
              <a:solidFill>
                <a:srgbClr val="A6A6A6"/>
              </a:solidFill>
              <a:prstDash val="solid"/>
              <a:miter lim="800000"/>
              <a:tailEnd type="triangle"/>
            </a:ln>
            <a:effectLst/>
          </p:spPr>
        </p:cxnSp>
        <p:sp>
          <p:nvSpPr>
            <p:cNvPr id="14" name="TextBox 13">
              <a:extLst>
                <a:ext uri="{FF2B5EF4-FFF2-40B4-BE49-F238E27FC236}">
                  <a16:creationId xmlns:a16="http://schemas.microsoft.com/office/drawing/2014/main" id="{EE36ABA8-9EA2-4ED4-758E-A011DBC9B9AA}"/>
                </a:ext>
              </a:extLst>
            </p:cNvPr>
            <p:cNvSpPr txBox="1"/>
            <p:nvPr/>
          </p:nvSpPr>
          <p:spPr>
            <a:xfrm>
              <a:off x="407074" y="4603613"/>
              <a:ext cx="3173204" cy="13129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IE" sz="1733"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Stratification Factors:</a:t>
              </a:r>
            </a:p>
            <a:p>
              <a:pPr marL="142875" marR="0" lvl="0" indent="-142875" algn="l" defTabSz="761977"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733"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Prior CDK4/6i therapy (</a:t>
              </a:r>
              <a:r>
                <a:rPr kumimoji="0" lang="nl-BE" sz="1733"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Y/N)</a:t>
              </a:r>
              <a:endParaRPr kumimoji="0" lang="en-US" sz="1733"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42875" marR="0" lvl="0" indent="-142875" algn="l" defTabSz="761977"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733"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Visceral metastases</a:t>
              </a:r>
              <a:r>
                <a:rPr kumimoji="0" lang="nl-BE" sz="1733"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(Y/N)</a:t>
              </a:r>
              <a:endParaRPr kumimoji="0" lang="en-US" sz="1733"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42875" marR="0" lvl="0" indent="-142875" algn="l" defTabSz="761977"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733"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Region</a:t>
              </a:r>
              <a:r>
                <a:rPr kumimoji="0" lang="en-US" sz="1733" b="0" i="0" u="none" strike="noStrike" kern="1200" cap="none" spc="0" normalizeH="0" baseline="30000" noProof="0">
                  <a:ln>
                    <a:noFill/>
                  </a:ln>
                  <a:solidFill>
                    <a:prstClr val="black"/>
                  </a:solidFill>
                  <a:effectLst/>
                  <a:uLnTx/>
                  <a:uFillTx/>
                  <a:latin typeface="Arial"/>
                  <a:ea typeface="+mn-ea"/>
                  <a:cs typeface="Arial"/>
                </a:rPr>
                <a:t>c</a:t>
              </a:r>
              <a:endParaRPr kumimoji="0" lang="en-US" sz="1733"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ectangle: Top Corners Rounded 41">
              <a:extLst>
                <a:ext uri="{FF2B5EF4-FFF2-40B4-BE49-F238E27FC236}">
                  <a16:creationId xmlns:a16="http://schemas.microsoft.com/office/drawing/2014/main" id="{E30240BB-1C82-1FD0-D537-B700F7BA2B81}"/>
                </a:ext>
              </a:extLst>
            </p:cNvPr>
            <p:cNvSpPr/>
            <p:nvPr/>
          </p:nvSpPr>
          <p:spPr>
            <a:xfrm>
              <a:off x="335997" y="1526959"/>
              <a:ext cx="3155748" cy="487680"/>
            </a:xfrm>
            <a:prstGeom prst="round2SameRect">
              <a:avLst/>
            </a:prstGeom>
            <a:solidFill>
              <a:srgbClr val="0F3A8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ER+, HER2- ABC</a:t>
              </a:r>
            </a:p>
          </p:txBody>
        </p:sp>
        <p:sp>
          <p:nvSpPr>
            <p:cNvPr id="16" name="Rectangle: Rounded Corners 42">
              <a:extLst>
                <a:ext uri="{FF2B5EF4-FFF2-40B4-BE49-F238E27FC236}">
                  <a16:creationId xmlns:a16="http://schemas.microsoft.com/office/drawing/2014/main" id="{0A6C005E-39DD-404A-7508-7B61234666D8}"/>
                </a:ext>
              </a:extLst>
            </p:cNvPr>
            <p:cNvSpPr/>
            <p:nvPr/>
          </p:nvSpPr>
          <p:spPr>
            <a:xfrm>
              <a:off x="8037803" y="1514251"/>
              <a:ext cx="3810976" cy="1785308"/>
            </a:xfrm>
            <a:prstGeom prst="roundRect">
              <a:avLst/>
            </a:prstGeom>
            <a:solidFill>
              <a:srgbClr val="E7E7E7"/>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ectangle: Rounded Corners 43">
              <a:extLst>
                <a:ext uri="{FF2B5EF4-FFF2-40B4-BE49-F238E27FC236}">
                  <a16:creationId xmlns:a16="http://schemas.microsoft.com/office/drawing/2014/main" id="{FE7FBB6D-4091-8BB3-5997-8EDAF8C0B386}"/>
                </a:ext>
              </a:extLst>
            </p:cNvPr>
            <p:cNvSpPr/>
            <p:nvPr/>
          </p:nvSpPr>
          <p:spPr>
            <a:xfrm>
              <a:off x="8037802" y="3546489"/>
              <a:ext cx="3810975" cy="1056000"/>
            </a:xfrm>
            <a:prstGeom prst="roundRect">
              <a:avLst/>
            </a:prstGeom>
            <a:solidFill>
              <a:srgbClr val="E7E7E7"/>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angle: Rounded Corners 57">
              <a:extLst>
                <a:ext uri="{FF2B5EF4-FFF2-40B4-BE49-F238E27FC236}">
                  <a16:creationId xmlns:a16="http://schemas.microsoft.com/office/drawing/2014/main" id="{296168DF-BA4B-BE20-04C3-CEBA732E2E55}"/>
                </a:ext>
              </a:extLst>
            </p:cNvPr>
            <p:cNvSpPr/>
            <p:nvPr/>
          </p:nvSpPr>
          <p:spPr>
            <a:xfrm>
              <a:off x="8037803" y="4839064"/>
              <a:ext cx="3810973" cy="1008000"/>
            </a:xfrm>
            <a:prstGeom prst="roundRect">
              <a:avLst/>
            </a:prstGeom>
            <a:solidFill>
              <a:srgbClr val="E7E7E7"/>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Oval 18">
              <a:extLst>
                <a:ext uri="{FF2B5EF4-FFF2-40B4-BE49-F238E27FC236}">
                  <a16:creationId xmlns:a16="http://schemas.microsoft.com/office/drawing/2014/main" id="{B0696CFB-4C58-FE53-35D5-5CD2C48FECD8}"/>
                </a:ext>
              </a:extLst>
            </p:cNvPr>
            <p:cNvSpPr/>
            <p:nvPr/>
          </p:nvSpPr>
          <p:spPr>
            <a:xfrm>
              <a:off x="3633577" y="3207067"/>
              <a:ext cx="953345" cy="874867"/>
            </a:xfrm>
            <a:prstGeom prst="ellipse">
              <a:avLst/>
            </a:prstGeom>
            <a:solidFill>
              <a:srgbClr val="0F3A8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219194" rtl="0" eaLnBrk="1" fontAlgn="auto" latinLnBrk="0" hangingPunct="1">
                <a:lnSpc>
                  <a:spcPct val="100000"/>
                </a:lnSpc>
                <a:spcBef>
                  <a:spcPts val="0"/>
                </a:spcBef>
                <a:spcAft>
                  <a:spcPts val="0"/>
                </a:spcAft>
                <a:buClrTx/>
                <a:buSzTx/>
                <a:buFontTx/>
                <a:buNone/>
                <a:tabLst/>
                <a:defRPr/>
              </a:pPr>
              <a:endParaRPr kumimoji="0" lang="en-IE" sz="16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FCF12361-D164-E8AD-94DB-281189E42F79}"/>
                </a:ext>
              </a:extLst>
            </p:cNvPr>
            <p:cNvSpPr txBox="1"/>
            <p:nvPr/>
          </p:nvSpPr>
          <p:spPr>
            <a:xfrm>
              <a:off x="3520590" y="3354477"/>
              <a:ext cx="1131311" cy="502573"/>
            </a:xfrm>
            <a:prstGeom prst="rect">
              <a:avLst/>
            </a:prstGeom>
            <a:noFill/>
          </p:spPr>
          <p:txBody>
            <a:bodyPr wrap="square" rtlCol="0">
              <a:spAutoFit/>
            </a:bodyPr>
            <a:lstStyle/>
            <a:p>
              <a:pPr marL="0" marR="0" lvl="0" indent="0" algn="ctr" defTabSz="1219194" rtl="0" eaLnBrk="1" fontAlgn="auto" latinLnBrk="0" hangingPunct="1">
                <a:lnSpc>
                  <a:spcPct val="100000"/>
                </a:lnSpc>
                <a:spcBef>
                  <a:spcPts val="0"/>
                </a:spcBef>
                <a:spcAft>
                  <a:spcPts val="0"/>
                </a:spcAft>
                <a:buClrTx/>
                <a:buSzTx/>
                <a:buFontTx/>
                <a:buNone/>
                <a:tabLst/>
                <a:defRPr/>
              </a:pPr>
              <a:r>
                <a:rPr kumimoji="0" lang="en-IE" sz="1333"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 1:1:1</a:t>
              </a:r>
              <a:r>
                <a:rPr kumimoji="0" lang="en-US" sz="1333" b="1" i="0" u="none" strike="noStrike" kern="1200" cap="none" spc="0" normalizeH="0" baseline="30000" noProof="0">
                  <a:ln>
                    <a:noFill/>
                  </a:ln>
                  <a:solidFill>
                    <a:prstClr val="white"/>
                  </a:solidFill>
                  <a:effectLst/>
                  <a:uLnTx/>
                  <a:uFillTx/>
                  <a:latin typeface="Arial"/>
                  <a:ea typeface="+mn-ea"/>
                  <a:cs typeface="Arial"/>
                </a:rPr>
                <a:t>b</a:t>
              </a:r>
              <a:endParaRPr kumimoji="0" lang="en-IE" sz="1333"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1219194" rtl="0" eaLnBrk="1" fontAlgn="auto" latinLnBrk="0" hangingPunct="1">
                <a:lnSpc>
                  <a:spcPct val="100000"/>
                </a:lnSpc>
                <a:spcBef>
                  <a:spcPts val="0"/>
                </a:spcBef>
                <a:spcAft>
                  <a:spcPts val="0"/>
                </a:spcAft>
                <a:buClrTx/>
                <a:buSzTx/>
                <a:buFontTx/>
                <a:buNone/>
                <a:tabLst/>
                <a:defRPr/>
              </a:pPr>
              <a:r>
                <a:rPr kumimoji="0" lang="en-IE" sz="1333"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N=874</a:t>
              </a:r>
            </a:p>
          </p:txBody>
        </p:sp>
        <p:grpSp>
          <p:nvGrpSpPr>
            <p:cNvPr id="21" name="Group 20">
              <a:extLst>
                <a:ext uri="{FF2B5EF4-FFF2-40B4-BE49-F238E27FC236}">
                  <a16:creationId xmlns:a16="http://schemas.microsoft.com/office/drawing/2014/main" id="{8CD3043C-987A-4794-AFF9-093CF3AFAA30}"/>
                </a:ext>
              </a:extLst>
            </p:cNvPr>
            <p:cNvGrpSpPr/>
            <p:nvPr/>
          </p:nvGrpSpPr>
          <p:grpSpPr>
            <a:xfrm>
              <a:off x="4910191" y="1611725"/>
              <a:ext cx="2891299" cy="1152008"/>
              <a:chOff x="3611113" y="926677"/>
              <a:chExt cx="1436317" cy="428652"/>
            </a:xfrm>
          </p:grpSpPr>
          <p:sp>
            <p:nvSpPr>
              <p:cNvPr id="26" name="Rounded Rectangle 9">
                <a:extLst>
                  <a:ext uri="{FF2B5EF4-FFF2-40B4-BE49-F238E27FC236}">
                    <a16:creationId xmlns:a16="http://schemas.microsoft.com/office/drawing/2014/main" id="{6C788A11-4D0A-7877-23A5-BB7C56064275}"/>
                  </a:ext>
                </a:extLst>
              </p:cNvPr>
              <p:cNvSpPr/>
              <p:nvPr/>
            </p:nvSpPr>
            <p:spPr bwMode="auto">
              <a:xfrm rot="5400000">
                <a:off x="4701926" y="1009825"/>
                <a:ext cx="427731" cy="263277"/>
              </a:xfrm>
              <a:prstGeom prst="round2SameRect">
                <a:avLst/>
              </a:prstGeom>
              <a:solidFill>
                <a:srgbClr val="3C7BE9">
                  <a:alpha val="60000"/>
                </a:srgbClr>
              </a:solidFill>
              <a:ln w="19050" cap="flat" cmpd="sng" algn="ctr">
                <a:solidFill>
                  <a:srgbClr val="8AB0F2"/>
                </a:solidFill>
                <a:prstDash val="solid"/>
              </a:ln>
              <a:effectLst/>
            </p:spPr>
            <p:txBody>
              <a:bodyPr vert="vert270" lIns="34291" tIns="45719" rIns="34291" bIns="45719" anchor="ctr"/>
              <a:lstStyle/>
              <a:p>
                <a:pPr marL="0" marR="0" lvl="0" indent="0" algn="ctr" defTabSz="685763" rtl="0" eaLnBrk="1" fontAlgn="auto" latinLnBrk="0" hangingPunct="1">
                  <a:lnSpc>
                    <a:spcPct val="114000"/>
                  </a:lnSpc>
                  <a:spcBef>
                    <a:spcPts val="0"/>
                  </a:spcBef>
                  <a:spcAft>
                    <a:spcPts val="0"/>
                  </a:spcAft>
                  <a:buClrTx/>
                  <a:buSzTx/>
                  <a:buFontTx/>
                  <a:buNone/>
                  <a:tabLst/>
                  <a:defRPr/>
                </a:pPr>
                <a:r>
                  <a:rPr kumimoji="0" lang="nl-BE" sz="1867" b="1" i="0"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A</a:t>
                </a:r>
              </a:p>
            </p:txBody>
          </p:sp>
          <p:sp>
            <p:nvSpPr>
              <p:cNvPr id="27" name="Rounded Rectangle 9">
                <a:extLst>
                  <a:ext uri="{FF2B5EF4-FFF2-40B4-BE49-F238E27FC236}">
                    <a16:creationId xmlns:a16="http://schemas.microsoft.com/office/drawing/2014/main" id="{71065A05-8745-7981-697B-E8C962973C80}"/>
                  </a:ext>
                </a:extLst>
              </p:cNvPr>
              <p:cNvSpPr/>
              <p:nvPr/>
            </p:nvSpPr>
            <p:spPr bwMode="auto">
              <a:xfrm rot="16200000">
                <a:off x="3982557" y="555233"/>
                <a:ext cx="428651" cy="1171539"/>
              </a:xfrm>
              <a:prstGeom prst="round2SameRect">
                <a:avLst/>
              </a:prstGeom>
              <a:solidFill>
                <a:srgbClr val="3C7BE9"/>
              </a:solidFill>
              <a:ln w="19050" cap="flat" cmpd="sng" algn="ctr">
                <a:solidFill>
                  <a:srgbClr val="3C7BE9"/>
                </a:solidFill>
                <a:prstDash val="solid"/>
              </a:ln>
              <a:effectLst/>
            </p:spPr>
            <p:txBody>
              <a:bodyPr vert="vert" lIns="34291" tIns="45719" rIns="34291" bIns="45719" anchor="ctr"/>
              <a:lstStyle/>
              <a:p>
                <a:pPr marL="0" marR="0" lvl="0" indent="0" algn="ctr" defTabSz="685763" rtl="0" eaLnBrk="1" fontAlgn="auto" latinLnBrk="0" hangingPunct="1">
                  <a:lnSpc>
                    <a:spcPct val="114000"/>
                  </a:lnSpc>
                  <a:spcBef>
                    <a:spcPts val="0"/>
                  </a:spcBef>
                  <a:spcAft>
                    <a:spcPts val="0"/>
                  </a:spcAft>
                  <a:buClrTx/>
                  <a:buSzTx/>
                  <a:buFontTx/>
                  <a:buNone/>
                  <a:tabLst/>
                  <a:defRPr/>
                </a:pPr>
                <a:r>
                  <a:rPr kumimoji="0" lang="nl-BE" sz="1867" b="1" i="0"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Imlunestrant</a:t>
                </a:r>
              </a:p>
              <a:p>
                <a:pPr marL="0" marR="0" lvl="0" indent="0" algn="ctr" defTabSz="685763" rtl="0" eaLnBrk="1" fontAlgn="auto" latinLnBrk="0" hangingPunct="1">
                  <a:lnSpc>
                    <a:spcPct val="114000"/>
                  </a:lnSpc>
                  <a:spcBef>
                    <a:spcPts val="0"/>
                  </a:spcBef>
                  <a:spcAft>
                    <a:spcPts val="0"/>
                  </a:spcAft>
                  <a:buClrTx/>
                  <a:buSzTx/>
                  <a:buFontTx/>
                  <a:buNone/>
                  <a:tabLst/>
                  <a:defRPr/>
                </a:pPr>
                <a:r>
                  <a:rPr kumimoji="0" lang="nl-BE" sz="1867" b="1" i="0" u="none" strike="noStrike" kern="0" cap="none" spc="0" normalizeH="0" baseline="0" noProof="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400 mg QD</a:t>
                </a:r>
              </a:p>
            </p:txBody>
          </p:sp>
        </p:grpSp>
        <p:sp>
          <p:nvSpPr>
            <p:cNvPr id="22" name="TextBox 21">
              <a:extLst>
                <a:ext uri="{FF2B5EF4-FFF2-40B4-BE49-F238E27FC236}">
                  <a16:creationId xmlns:a16="http://schemas.microsoft.com/office/drawing/2014/main" id="{21055647-1DC8-252E-1540-6C042496A751}"/>
                </a:ext>
              </a:extLst>
            </p:cNvPr>
            <p:cNvSpPr txBox="1"/>
            <p:nvPr/>
          </p:nvSpPr>
          <p:spPr>
            <a:xfrm>
              <a:off x="8187861" y="1536030"/>
              <a:ext cx="3660916" cy="1744189"/>
            </a:xfrm>
            <a:prstGeom prst="rect">
              <a:avLst/>
            </a:prstGeom>
            <a:noFill/>
          </p:spPr>
          <p:txBody>
            <a:bodyPr wrap="square" lIns="0" tIns="0" rIns="0" bIns="0" rtlCol="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Primary Endpoints</a:t>
              </a:r>
            </a:p>
            <a:p>
              <a:pPr marL="0" marR="0" lvl="0" indent="0" algn="ctr" defTabSz="685763" rtl="0" eaLnBrk="1" fontAlgn="auto" latinLnBrk="0" hangingPunct="1">
                <a:lnSpc>
                  <a:spcPct val="100000"/>
                </a:lnSpc>
                <a:spcBef>
                  <a:spcPts val="400"/>
                </a:spcBef>
                <a:spcAft>
                  <a:spcPts val="0"/>
                </a:spcAft>
                <a:buClrTx/>
                <a:buSzTx/>
                <a:buFontTx/>
                <a:buNone/>
                <a:tabLst/>
                <a:defRPr/>
              </a:pPr>
              <a:r>
                <a:rPr kumimoji="0" lang="nl-BE" sz="1867" b="1"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Investigator-assessed PFS for</a:t>
              </a:r>
              <a:r>
                <a:rPr kumimoji="0" lang="en-US" sz="1867"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f</a:t>
              </a:r>
              <a:r>
                <a:rPr kumimoji="0" lang="en-US" sz="18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230712" marR="0" lvl="0" indent="-226478" algn="l" defTabSz="685763" rtl="0" eaLnBrk="1" fontAlgn="auto" latinLnBrk="0" hangingPunct="1">
                <a:lnSpc>
                  <a:spcPct val="100000"/>
                </a:lnSpc>
                <a:spcBef>
                  <a:spcPts val="400"/>
                </a:spcBef>
                <a:spcAft>
                  <a:spcPts val="0"/>
                </a:spcAft>
                <a:buClrTx/>
                <a:buSzPct val="120000"/>
                <a:buFont typeface="Arial" panose="020B0604020202020204" pitchFamily="34" charset="0"/>
                <a:buChar char="•"/>
                <a:tabLst/>
                <a:defRPr/>
              </a:pPr>
              <a:r>
                <a:rPr kumimoji="0" lang="nl-BE" sz="1867"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 vs B in patients with </a:t>
              </a:r>
              <a:r>
                <a:rPr kumimoji="0" lang="nl-BE" sz="1867" b="0" i="1"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ESR1</a:t>
              </a:r>
              <a:r>
                <a:rPr kumimoji="0" lang="nl-BE" sz="1867"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m</a:t>
              </a:r>
              <a:r>
                <a:rPr kumimoji="0" lang="nl-BE" sz="1867" b="0" i="0" u="none" strike="noStrike" kern="0" cap="none" spc="0" normalizeH="0" baseline="3000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g</a:t>
              </a:r>
            </a:p>
            <a:p>
              <a:pPr marL="230712" marR="0" lvl="0" indent="-226478" algn="l" defTabSz="685763" rtl="0" eaLnBrk="1" fontAlgn="auto" latinLnBrk="0" hangingPunct="1">
                <a:lnSpc>
                  <a:spcPct val="100000"/>
                </a:lnSpc>
                <a:spcBef>
                  <a:spcPts val="400"/>
                </a:spcBef>
                <a:spcAft>
                  <a:spcPts val="0"/>
                </a:spcAft>
                <a:buClrTx/>
                <a:buSzPct val="120000"/>
                <a:buFont typeface="Arial" panose="020B0604020202020204" pitchFamily="34" charset="0"/>
                <a:buChar char="•"/>
                <a:tabLst/>
                <a:defRPr/>
              </a:pPr>
              <a:r>
                <a:rPr kumimoji="0" lang="nl-BE" sz="1867"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 vs B in all patients </a:t>
              </a:r>
            </a:p>
            <a:p>
              <a:pPr marL="230712" marR="0" lvl="0" indent="-226478" algn="l" defTabSz="685763" rtl="0" eaLnBrk="1" fontAlgn="auto" latinLnBrk="0" hangingPunct="1">
                <a:lnSpc>
                  <a:spcPct val="100000"/>
                </a:lnSpc>
                <a:spcBef>
                  <a:spcPts val="400"/>
                </a:spcBef>
                <a:spcAft>
                  <a:spcPts val="0"/>
                </a:spcAft>
                <a:buClrTx/>
                <a:buSzPct val="120000"/>
                <a:buFont typeface="Arial" panose="020B0604020202020204" pitchFamily="34" charset="0"/>
                <a:buChar char="•"/>
                <a:tabLst/>
                <a:defRPr/>
              </a:pPr>
              <a:r>
                <a:rPr kumimoji="0" lang="nl-BE" sz="1867"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 vs A in all</a:t>
              </a:r>
              <a:r>
                <a:rPr kumimoji="0" lang="nl-BE" sz="1867" b="0" i="0" u="none" strike="noStrike" kern="0" cap="none" spc="0" normalizeH="0" baseline="3000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h</a:t>
              </a:r>
              <a:r>
                <a:rPr kumimoji="0" lang="nl-BE" sz="1867" b="1"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nl-BE" sz="1867"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patients</a:t>
              </a:r>
            </a:p>
            <a:p>
              <a:pPr marL="0" marR="0" lvl="0" indent="0" algn="l" defTabSz="609585" rtl="0" eaLnBrk="1" fontAlgn="auto" latinLnBrk="0" hangingPunct="1">
                <a:lnSpc>
                  <a:spcPct val="90000"/>
                </a:lnSpc>
                <a:spcBef>
                  <a:spcPts val="0"/>
                </a:spcBef>
                <a:spcAft>
                  <a:spcPts val="0"/>
                </a:spcAft>
                <a:buClrTx/>
                <a:buSzTx/>
                <a:buFontTx/>
                <a:buNone/>
                <a:tabLst/>
                <a:defRPr/>
              </a:pPr>
              <a:endParaRPr kumimoji="0" lang="en-IE" sz="1867"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95944EEC-1B8D-B7B3-5A32-DD44188A26A8}"/>
                </a:ext>
              </a:extLst>
            </p:cNvPr>
            <p:cNvSpPr txBox="1"/>
            <p:nvPr/>
          </p:nvSpPr>
          <p:spPr>
            <a:xfrm>
              <a:off x="8126537" y="3615446"/>
              <a:ext cx="3375696" cy="924373"/>
            </a:xfrm>
            <a:prstGeom prst="rect">
              <a:avLst/>
            </a:prstGeom>
            <a:noFill/>
          </p:spPr>
          <p:txBody>
            <a:bodyPr wrap="square" lIns="0" tIns="0" rIns="0" bIns="0" rtlCol="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Key Secondary Endpoints</a:t>
              </a:r>
            </a:p>
            <a:p>
              <a:pPr marL="304792" marR="0" lvl="0" indent="-237061" algn="l" defTabSz="685763" rtl="0" eaLnBrk="1" fontAlgn="auto" latinLnBrk="0" hangingPunct="1">
                <a:lnSpc>
                  <a:spcPct val="100000"/>
                </a:lnSpc>
                <a:spcBef>
                  <a:spcPts val="400"/>
                </a:spcBef>
                <a:spcAft>
                  <a:spcPts val="0"/>
                </a:spcAft>
                <a:buClrTx/>
                <a:buSzPct val="120000"/>
                <a:buFont typeface="Arial" panose="020B0604020202020204" pitchFamily="34" charset="0"/>
                <a:buChar char="•"/>
                <a:tabLst/>
                <a:defRPr/>
              </a:pPr>
              <a:r>
                <a:rPr kumimoji="0" lang="nl-BE" sz="1867"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OS, PFS by BICR, and ORR</a:t>
              </a:r>
            </a:p>
            <a:p>
              <a:pPr marL="304792" marR="0" lvl="0" indent="-237061" algn="l" defTabSz="685763" rtl="0" eaLnBrk="1" fontAlgn="auto" latinLnBrk="0" hangingPunct="1">
                <a:lnSpc>
                  <a:spcPct val="100000"/>
                </a:lnSpc>
                <a:spcBef>
                  <a:spcPts val="400"/>
                </a:spcBef>
                <a:spcAft>
                  <a:spcPts val="0"/>
                </a:spcAft>
                <a:buClrTx/>
                <a:buSzPct val="120000"/>
                <a:buFont typeface="Arial" panose="020B0604020202020204" pitchFamily="34" charset="0"/>
                <a:buChar char="•"/>
                <a:tabLst/>
                <a:defRPr/>
              </a:pPr>
              <a:r>
                <a:rPr kumimoji="0" lang="nl-BE" sz="1867" b="0" i="0" u="none" strike="noStrike" kern="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Safety</a:t>
              </a:r>
              <a:endParaRPr kumimoji="0" lang="en-IE"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A23024FE-2DE6-8663-596D-D868DF2CD366}"/>
                </a:ext>
              </a:extLst>
            </p:cNvPr>
            <p:cNvSpPr txBox="1"/>
            <p:nvPr/>
          </p:nvSpPr>
          <p:spPr>
            <a:xfrm>
              <a:off x="460779" y="2048524"/>
              <a:ext cx="3082792" cy="2552117"/>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4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Men and Pre-</a:t>
              </a:r>
              <a:r>
                <a:rPr kumimoji="0" lang="en-U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/Post-menopausal women</a:t>
              </a:r>
            </a:p>
            <a:p>
              <a:pPr marL="0" marR="0" lvl="0" indent="0" algn="l" defTabSz="609585" rtl="0" eaLnBrk="1" fontAlgn="auto" latinLnBrk="0" hangingPunct="1">
                <a:lnSpc>
                  <a:spcPct val="100000"/>
                </a:lnSpc>
                <a:spcBef>
                  <a:spcPts val="4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Prior therapy:</a:t>
              </a:r>
            </a:p>
            <a:p>
              <a:pPr marL="228594" marR="0" lvl="0" indent="-228594" algn="l" defTabSz="609585" rtl="0" eaLnBrk="1" fontAlgn="auto" latinLnBrk="0" hangingPunct="1">
                <a:lnSpc>
                  <a:spcPct val="100000"/>
                </a:lnSpc>
                <a:spcBef>
                  <a:spcPts val="400"/>
                </a:spcBef>
                <a:spcAft>
                  <a:spcPts val="0"/>
                </a:spcAft>
                <a:buClrTx/>
                <a:buSzPct val="120000"/>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Adjuvant</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Recurrence on or within 12 months of completion of AI ± CDK4/6i</a:t>
              </a:r>
            </a:p>
            <a:p>
              <a:pPr marL="228594" marR="0" lvl="0" indent="-228594" algn="l" defTabSz="609585" rtl="0" eaLnBrk="1" fontAlgn="auto" latinLnBrk="0" hangingPunct="1">
                <a:lnSpc>
                  <a:spcPct val="100000"/>
                </a:lnSpc>
                <a:spcBef>
                  <a:spcPts val="400"/>
                </a:spcBef>
                <a:spcAft>
                  <a:spcPts val="0"/>
                </a:spcAft>
                <a:buClrTx/>
                <a:buSzPct val="120000"/>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ABC: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Progression on first-line AI ± CDK4/6i</a:t>
              </a:r>
            </a:p>
            <a:p>
              <a:pPr marL="228594" marR="0" lvl="0" indent="-228594" algn="l" defTabSz="609585" rtl="0" eaLnBrk="1" fontAlgn="auto" latinLnBrk="0" hangingPunct="1">
                <a:lnSpc>
                  <a:spcPct val="100000"/>
                </a:lnSpc>
                <a:spcBef>
                  <a:spcPts val="400"/>
                </a:spcBef>
                <a:spcAft>
                  <a:spcPts val="0"/>
                </a:spcAft>
                <a:buClrTx/>
                <a:buSzPct val="120000"/>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other therapy for ABC</a:t>
              </a:r>
            </a:p>
          </p:txBody>
        </p:sp>
        <p:sp>
          <p:nvSpPr>
            <p:cNvPr id="25" name="TextBox 24">
              <a:extLst>
                <a:ext uri="{FF2B5EF4-FFF2-40B4-BE49-F238E27FC236}">
                  <a16:creationId xmlns:a16="http://schemas.microsoft.com/office/drawing/2014/main" id="{E9DECF80-24D4-29B5-0B58-2D095C6C1567}"/>
                </a:ext>
              </a:extLst>
            </p:cNvPr>
            <p:cNvSpPr txBox="1"/>
            <p:nvPr/>
          </p:nvSpPr>
          <p:spPr>
            <a:xfrm>
              <a:off x="7984462" y="4855631"/>
              <a:ext cx="3671777" cy="954300"/>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Exploratory Endpoints</a:t>
              </a:r>
            </a:p>
            <a:p>
              <a:pPr marL="457789" marR="0" lvl="0" indent="-380990" algn="l" defTabSz="609585"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kumimoji="0" lang="en-US" sz="18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PFS and OS for C vs B in </a:t>
              </a:r>
              <a:r>
                <a:rPr kumimoji="0" lang="en-US" sz="1867"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all</a:t>
              </a:r>
              <a:r>
                <a:rPr kumimoji="0" lang="en-US" sz="1867" b="0" i="0" u="none" strike="noStrike" kern="1200" cap="none" spc="0" normalizeH="0" baseline="30000" noProof="0" err="1">
                  <a:ln>
                    <a:noFill/>
                  </a:ln>
                  <a:solidFill>
                    <a:prstClr val="black"/>
                  </a:solidFill>
                  <a:effectLst/>
                  <a:uLnTx/>
                  <a:uFillTx/>
                  <a:latin typeface="Arial" panose="020B0604020202020204" pitchFamily="34" charset="0"/>
                  <a:ea typeface="+mn-ea"/>
                  <a:cs typeface="Arial" panose="020B0604020202020204" pitchFamily="34" charset="0"/>
                </a:rPr>
                <a:t>h</a:t>
              </a:r>
              <a:r>
                <a:rPr kumimoji="0" lang="en-US" sz="18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patients</a:t>
              </a:r>
            </a:p>
          </p:txBody>
        </p:sp>
      </p:grpSp>
      <p:sp>
        <p:nvSpPr>
          <p:cNvPr id="28" name="Title 54">
            <a:extLst>
              <a:ext uri="{FF2B5EF4-FFF2-40B4-BE49-F238E27FC236}">
                <a16:creationId xmlns:a16="http://schemas.microsoft.com/office/drawing/2014/main" id="{5A046671-6E7C-D1D5-96A2-8E8A29630565}"/>
              </a:ext>
            </a:extLst>
          </p:cNvPr>
          <p:cNvSpPr txBox="1">
            <a:spLocks/>
          </p:cNvSpPr>
          <p:nvPr/>
        </p:nvSpPr>
        <p:spPr>
          <a:xfrm>
            <a:off x="945595" y="-20480"/>
            <a:ext cx="9751425" cy="1264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E" sz="3600" b="1" i="0" u="none" strike="noStrike" kern="1200" cap="none" spc="0" normalizeH="0" baseline="0" noProof="0" dirty="0">
                <a:ln>
                  <a:noFill/>
                </a:ln>
                <a:solidFill>
                  <a:srgbClr val="3333FF"/>
                </a:solidFill>
                <a:effectLst/>
                <a:uLnTx/>
                <a:uFillTx/>
                <a:latin typeface="Calibri"/>
                <a:ea typeface="MS PGothic" pitchFamily="34" charset="-128"/>
                <a:cs typeface="Calibri"/>
              </a:rPr>
              <a:t>EMBER-3 Study Design</a:t>
            </a:r>
            <a:endParaRPr kumimoji="0" lang="en-US" sz="3600" b="1" i="0" u="none" strike="noStrike" kern="1200" cap="none" spc="0" normalizeH="0" baseline="0" noProof="0" dirty="0">
              <a:ln>
                <a:noFill/>
              </a:ln>
              <a:solidFill>
                <a:srgbClr val="3333FF"/>
              </a:solidFill>
              <a:effectLst/>
              <a:uLnTx/>
              <a:uFillTx/>
              <a:latin typeface="Calibri"/>
              <a:ea typeface="MS PGothic" pitchFamily="34" charset="-128"/>
              <a:cs typeface="Calibri"/>
            </a:endParaRPr>
          </a:p>
        </p:txBody>
      </p:sp>
      <p:sp>
        <p:nvSpPr>
          <p:cNvPr id="30" name="TextBox 29">
            <a:extLst>
              <a:ext uri="{FF2B5EF4-FFF2-40B4-BE49-F238E27FC236}">
                <a16:creationId xmlns:a16="http://schemas.microsoft.com/office/drawing/2014/main" id="{F9CAE0E1-4650-F9E5-2059-B207058FF6BB}"/>
              </a:ext>
            </a:extLst>
          </p:cNvPr>
          <p:cNvSpPr txBox="1"/>
          <p:nvPr/>
        </p:nvSpPr>
        <p:spPr>
          <a:xfrm>
            <a:off x="330098" y="2423886"/>
            <a:ext cx="3155748" cy="1926362"/>
          </a:xfrm>
          <a:prstGeom prst="rect">
            <a:avLst/>
          </a:prstGeom>
          <a:noFill/>
          <a:ln w="28575">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 name="TextBox 30">
            <a:extLst>
              <a:ext uri="{FF2B5EF4-FFF2-40B4-BE49-F238E27FC236}">
                <a16:creationId xmlns:a16="http://schemas.microsoft.com/office/drawing/2014/main" id="{41A01DC8-7D81-2267-DA3E-CC0FCE0E8121}"/>
              </a:ext>
            </a:extLst>
          </p:cNvPr>
          <p:cNvSpPr txBox="1"/>
          <p:nvPr/>
        </p:nvSpPr>
        <p:spPr>
          <a:xfrm>
            <a:off x="160518" y="6477018"/>
            <a:ext cx="465467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Jhaveri KL et al. SABCS 2024; Jhaveri KL et al. </a:t>
            </a:r>
            <a:r>
              <a:rPr kumimoji="0" lang="en-US" sz="1500" b="0" i="1" u="none" strike="noStrike" kern="1200" cap="none" spc="0" normalizeH="0" baseline="0" noProof="0" dirty="0">
                <a:ln>
                  <a:noFill/>
                </a:ln>
                <a:solidFill>
                  <a:prstClr val="black"/>
                </a:solidFill>
                <a:effectLst/>
                <a:uLnTx/>
                <a:uFillTx/>
                <a:latin typeface="Calibri"/>
                <a:ea typeface="+mn-ea"/>
                <a:cs typeface="+mn-cs"/>
              </a:rPr>
              <a:t>NEJM</a:t>
            </a:r>
            <a:r>
              <a:rPr kumimoji="0" lang="en-US" sz="1500" b="0" i="0" u="none" strike="noStrike" kern="1200" cap="none" spc="0" normalizeH="0" baseline="0" noProof="0" dirty="0">
                <a:ln>
                  <a:noFill/>
                </a:ln>
                <a:solidFill>
                  <a:prstClr val="black"/>
                </a:solidFill>
                <a:effectLst/>
                <a:uLnTx/>
                <a:uFillTx/>
                <a:latin typeface="Calibri"/>
                <a:ea typeface="+mn-ea"/>
                <a:cs typeface="+mn-cs"/>
              </a:rPr>
              <a:t> 2025. </a:t>
            </a:r>
          </a:p>
        </p:txBody>
      </p:sp>
      <p:sp>
        <p:nvSpPr>
          <p:cNvPr id="2" name="TextBox 1">
            <a:extLst>
              <a:ext uri="{FF2B5EF4-FFF2-40B4-BE49-F238E27FC236}">
                <a16:creationId xmlns:a16="http://schemas.microsoft.com/office/drawing/2014/main" id="{0BA60993-A409-A6B4-185D-8ECB75A5FCAC}"/>
              </a:ext>
            </a:extLst>
          </p:cNvPr>
          <p:cNvSpPr txBox="1"/>
          <p:nvPr/>
        </p:nvSpPr>
        <p:spPr>
          <a:xfrm>
            <a:off x="454880" y="5811805"/>
            <a:ext cx="94021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ABC = advanced breast cancer; AI = aromatase inhibitor; SOC = standard of care; PFS = progression-free survival; OS = overall survival; BICR = blinded independent central review; ORR = objective response rate</a:t>
            </a:r>
          </a:p>
        </p:txBody>
      </p:sp>
    </p:spTree>
    <p:extLst>
      <p:ext uri="{BB962C8B-B14F-4D97-AF65-F5344CB8AC3E}">
        <p14:creationId xmlns:p14="http://schemas.microsoft.com/office/powerpoint/2010/main" val="20405407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A42BE57-5C51-2AF0-D309-487284D7C8AA}"/>
              </a:ext>
            </a:extLst>
          </p:cNvPr>
          <p:cNvGrpSpPr/>
          <p:nvPr/>
        </p:nvGrpSpPr>
        <p:grpSpPr>
          <a:xfrm>
            <a:off x="7985094" y="1488236"/>
            <a:ext cx="3432369" cy="610019"/>
            <a:chOff x="6295236" y="864411"/>
            <a:chExt cx="2574277" cy="457514"/>
          </a:xfrm>
        </p:grpSpPr>
        <p:sp>
          <p:nvSpPr>
            <p:cNvPr id="6" name="Rectangle: Top Corners Rounded 6">
              <a:extLst>
                <a:ext uri="{FF2B5EF4-FFF2-40B4-BE49-F238E27FC236}">
                  <a16:creationId xmlns:a16="http://schemas.microsoft.com/office/drawing/2014/main" id="{47B2039E-0CA3-5D08-7B50-7D7ACA762F41}"/>
                </a:ext>
              </a:extLst>
            </p:cNvPr>
            <p:cNvSpPr/>
            <p:nvPr/>
          </p:nvSpPr>
          <p:spPr>
            <a:xfrm>
              <a:off x="6295236" y="889410"/>
              <a:ext cx="1278000" cy="432000"/>
            </a:xfrm>
            <a:prstGeom prst="round2SameRect">
              <a:avLst/>
            </a:prstGeom>
            <a:solidFill>
              <a:srgbClr val="3C7BE9"/>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Top Corners Rounded 7">
              <a:extLst>
                <a:ext uri="{FF2B5EF4-FFF2-40B4-BE49-F238E27FC236}">
                  <a16:creationId xmlns:a16="http://schemas.microsoft.com/office/drawing/2014/main" id="{4BB9F0D2-F079-F668-79E8-64BFD35A3378}"/>
                </a:ext>
              </a:extLst>
            </p:cNvPr>
            <p:cNvSpPr/>
            <p:nvPr/>
          </p:nvSpPr>
          <p:spPr>
            <a:xfrm>
              <a:off x="7591513" y="889925"/>
              <a:ext cx="1278000" cy="432000"/>
            </a:xfrm>
            <a:prstGeom prst="round2SameRect">
              <a:avLst/>
            </a:prstGeom>
            <a:solidFill>
              <a:srgbClr val="70707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00D16E73-08E2-0BE0-0BE1-B34D60C57E49}"/>
                </a:ext>
              </a:extLst>
            </p:cNvPr>
            <p:cNvSpPr txBox="1"/>
            <p:nvPr/>
          </p:nvSpPr>
          <p:spPr>
            <a:xfrm>
              <a:off x="6319915" y="864411"/>
              <a:ext cx="1181087" cy="43858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Imlunestrant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n=138</a:t>
              </a:r>
              <a:endPar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2F331173-CEA0-3EFA-339E-C4889EF80ED0}"/>
                </a:ext>
              </a:extLst>
            </p:cNvPr>
            <p:cNvSpPr txBox="1"/>
            <p:nvPr/>
          </p:nvSpPr>
          <p:spPr>
            <a:xfrm>
              <a:off x="7686022" y="869976"/>
              <a:ext cx="971551" cy="438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SOC 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n=118</a:t>
              </a:r>
              <a:endPar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10" name="Straight Connector 9">
            <a:extLst>
              <a:ext uri="{FF2B5EF4-FFF2-40B4-BE49-F238E27FC236}">
                <a16:creationId xmlns:a16="http://schemas.microsoft.com/office/drawing/2014/main" id="{E7DC982F-5EDC-2364-34D8-67419C97B772}"/>
              </a:ext>
            </a:extLst>
          </p:cNvPr>
          <p:cNvCxnSpPr>
            <a:cxnSpLocks/>
          </p:cNvCxnSpPr>
          <p:nvPr/>
        </p:nvCxnSpPr>
        <p:spPr>
          <a:xfrm flipV="1">
            <a:off x="2784327" y="2653540"/>
            <a:ext cx="0" cy="2016000"/>
          </a:xfrm>
          <a:prstGeom prst="line">
            <a:avLst/>
          </a:prstGeom>
          <a:ln w="15875">
            <a:solidFill>
              <a:srgbClr val="A4A4A4"/>
            </a:solidFill>
            <a:prstDash val="dash"/>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BF6C1C82-38ED-154F-91A7-C536ED076A2C}"/>
              </a:ext>
            </a:extLst>
          </p:cNvPr>
          <p:cNvSpPr txBox="1"/>
          <p:nvPr/>
        </p:nvSpPr>
        <p:spPr>
          <a:xfrm>
            <a:off x="2626609" y="2445381"/>
            <a:ext cx="432000" cy="188684"/>
          </a:xfrm>
          <a:prstGeom prst="rect">
            <a:avLst/>
          </a:prstGeom>
          <a:noFill/>
        </p:spPr>
        <p:txBody>
          <a:bodyPr wrap="square" lIns="0" tIns="0" rIns="0" b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IE" sz="1600" b="1" i="0" u="none" strike="noStrike" kern="1200" cap="none" spc="0" normalizeH="0" baseline="0" noProof="0">
                <a:ln>
                  <a:noFill/>
                </a:ln>
                <a:solidFill>
                  <a:srgbClr val="3C7BE9"/>
                </a:solidFill>
                <a:effectLst/>
                <a:uLnTx/>
                <a:uFillTx/>
                <a:latin typeface="Arial" panose="020B0604020202020204" pitchFamily="34" charset="0"/>
                <a:ea typeface="+mn-ea"/>
                <a:cs typeface="Arial" panose="020B0604020202020204" pitchFamily="34" charset="0"/>
              </a:rPr>
              <a:t>44%</a:t>
            </a:r>
          </a:p>
        </p:txBody>
      </p:sp>
      <p:sp>
        <p:nvSpPr>
          <p:cNvPr id="12" name="TextBox 11">
            <a:extLst>
              <a:ext uri="{FF2B5EF4-FFF2-40B4-BE49-F238E27FC236}">
                <a16:creationId xmlns:a16="http://schemas.microsoft.com/office/drawing/2014/main" id="{550734BE-1158-C529-5F78-28B6BC4C0B95}"/>
              </a:ext>
            </a:extLst>
          </p:cNvPr>
          <p:cNvSpPr txBox="1"/>
          <p:nvPr/>
        </p:nvSpPr>
        <p:spPr>
          <a:xfrm>
            <a:off x="2201434" y="3644948"/>
            <a:ext cx="653452" cy="3139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IE" sz="1600" b="1" i="0" u="none" strike="noStrike" kern="1200" cap="none" spc="0" normalizeH="0" baseline="0" noProof="0">
                <a:ln>
                  <a:noFill/>
                </a:ln>
                <a:solidFill>
                  <a:srgbClr val="7A7A7A"/>
                </a:solidFill>
                <a:effectLst/>
                <a:uLnTx/>
                <a:uFillTx/>
                <a:latin typeface="Arial" panose="020B0604020202020204" pitchFamily="34" charset="0"/>
                <a:ea typeface="+mn-ea"/>
                <a:cs typeface="Arial" panose="020B0604020202020204" pitchFamily="34" charset="0"/>
              </a:rPr>
              <a:t>32%</a:t>
            </a:r>
          </a:p>
        </p:txBody>
      </p:sp>
      <p:sp>
        <p:nvSpPr>
          <p:cNvPr id="13" name="TextBox 12">
            <a:extLst>
              <a:ext uri="{FF2B5EF4-FFF2-40B4-BE49-F238E27FC236}">
                <a16:creationId xmlns:a16="http://schemas.microsoft.com/office/drawing/2014/main" id="{76523F52-1041-4DDC-A142-0DD9AE43D578}"/>
              </a:ext>
            </a:extLst>
          </p:cNvPr>
          <p:cNvSpPr txBox="1"/>
          <p:nvPr/>
        </p:nvSpPr>
        <p:spPr>
          <a:xfrm>
            <a:off x="3829140" y="3040137"/>
            <a:ext cx="432000" cy="188684"/>
          </a:xfrm>
          <a:prstGeom prst="rect">
            <a:avLst/>
          </a:prstGeom>
          <a:noFill/>
        </p:spPr>
        <p:txBody>
          <a:bodyPr wrap="square" lIns="0" tIns="0" rIns="0" b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IE" sz="1600" b="1" i="0" u="none" strike="noStrike" kern="1200" cap="none" spc="0" normalizeH="0" baseline="0" noProof="0">
                <a:ln>
                  <a:noFill/>
                </a:ln>
                <a:solidFill>
                  <a:srgbClr val="3C7BE9"/>
                </a:solidFill>
                <a:effectLst/>
                <a:uLnTx/>
                <a:uFillTx/>
                <a:latin typeface="Arial" panose="020B0604020202020204" pitchFamily="34" charset="0"/>
                <a:ea typeface="+mn-ea"/>
                <a:cs typeface="Arial" panose="020B0604020202020204" pitchFamily="34" charset="0"/>
              </a:rPr>
              <a:t>25%</a:t>
            </a:r>
          </a:p>
        </p:txBody>
      </p:sp>
      <p:sp>
        <p:nvSpPr>
          <p:cNvPr id="14" name="TextBox 13">
            <a:extLst>
              <a:ext uri="{FF2B5EF4-FFF2-40B4-BE49-F238E27FC236}">
                <a16:creationId xmlns:a16="http://schemas.microsoft.com/office/drawing/2014/main" id="{9492540E-3DFE-BF7B-F198-5BD158000B74}"/>
              </a:ext>
            </a:extLst>
          </p:cNvPr>
          <p:cNvSpPr txBox="1"/>
          <p:nvPr/>
        </p:nvSpPr>
        <p:spPr>
          <a:xfrm>
            <a:off x="3619204" y="4431705"/>
            <a:ext cx="336061" cy="188684"/>
          </a:xfrm>
          <a:prstGeom prst="rect">
            <a:avLst/>
          </a:prstGeom>
          <a:noFill/>
        </p:spPr>
        <p:txBody>
          <a:bodyPr wrap="square" lIns="0" tIns="0" rIns="0" b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IE" sz="1600" b="1" i="0" u="none" strike="noStrike" kern="1200" cap="none" spc="0" normalizeH="0" baseline="0" noProof="0">
                <a:ln>
                  <a:noFill/>
                </a:ln>
                <a:solidFill>
                  <a:srgbClr val="7A7A7A"/>
                </a:solidFill>
                <a:effectLst/>
                <a:uLnTx/>
                <a:uFillTx/>
                <a:latin typeface="Arial" panose="020B0604020202020204" pitchFamily="34" charset="0"/>
                <a:ea typeface="+mn-ea"/>
                <a:cs typeface="Arial" panose="020B0604020202020204" pitchFamily="34" charset="0"/>
              </a:rPr>
              <a:t>7%</a:t>
            </a:r>
          </a:p>
        </p:txBody>
      </p:sp>
      <p:graphicFrame>
        <p:nvGraphicFramePr>
          <p:cNvPr id="15" name="Table 14">
            <a:extLst>
              <a:ext uri="{FF2B5EF4-FFF2-40B4-BE49-F238E27FC236}">
                <a16:creationId xmlns:a16="http://schemas.microsoft.com/office/drawing/2014/main" id="{F24F3960-0030-30E2-C1D7-D4B57C885E0C}"/>
              </a:ext>
            </a:extLst>
          </p:cNvPr>
          <p:cNvGraphicFramePr>
            <a:graphicFrameLocks noGrp="1"/>
          </p:cNvGraphicFramePr>
          <p:nvPr/>
        </p:nvGraphicFramePr>
        <p:xfrm>
          <a:off x="6144183" y="2107964"/>
          <a:ext cx="5280000" cy="1828800"/>
        </p:xfrm>
        <a:graphic>
          <a:graphicData uri="http://schemas.openxmlformats.org/drawingml/2006/table">
            <a:tbl>
              <a:tblPr firstRow="1" bandRow="1">
                <a:tableStyleId>{5940675A-B579-460E-94D1-54222C63F5DA}</a:tableStyleId>
              </a:tblPr>
              <a:tblGrid>
                <a:gridCol w="1824000">
                  <a:extLst>
                    <a:ext uri="{9D8B030D-6E8A-4147-A177-3AD203B41FA5}">
                      <a16:colId xmlns:a16="http://schemas.microsoft.com/office/drawing/2014/main" val="456259789"/>
                    </a:ext>
                  </a:extLst>
                </a:gridCol>
                <a:gridCol w="1728000">
                  <a:extLst>
                    <a:ext uri="{9D8B030D-6E8A-4147-A177-3AD203B41FA5}">
                      <a16:colId xmlns:a16="http://schemas.microsoft.com/office/drawing/2014/main" val="2836052210"/>
                    </a:ext>
                  </a:extLst>
                </a:gridCol>
                <a:gridCol w="1728000">
                  <a:extLst>
                    <a:ext uri="{9D8B030D-6E8A-4147-A177-3AD203B41FA5}">
                      <a16:colId xmlns:a16="http://schemas.microsoft.com/office/drawing/2014/main" val="1890595801"/>
                    </a:ext>
                  </a:extLst>
                </a:gridCol>
              </a:tblGrid>
              <a:tr h="365760">
                <a:tc>
                  <a:txBody>
                    <a:bodyPr/>
                    <a:lstStyle/>
                    <a:p>
                      <a:pPr algn="r"/>
                      <a:r>
                        <a:rPr lang="en-IE" sz="1600">
                          <a:latin typeface="Arial" panose="020B0604020202020204" pitchFamily="34" charset="0"/>
                          <a:cs typeface="Arial" panose="020B0604020202020204" pitchFamily="34" charset="0"/>
                        </a:rPr>
                        <a:t>No. of events</a:t>
                      </a:r>
                      <a:endParaRPr lang="en-US" sz="1600">
                        <a:latin typeface="Arial" panose="020B0604020202020204" pitchFamily="34" charset="0"/>
                        <a:cs typeface="Arial" panose="020B0604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E" sz="1600">
                          <a:latin typeface="Arial" panose="020B0604020202020204" pitchFamily="34" charset="0"/>
                          <a:cs typeface="Arial" panose="020B0604020202020204" pitchFamily="34" charset="0"/>
                        </a:rPr>
                        <a:t>109</a:t>
                      </a:r>
                      <a:endParaRPr lang="en-US" sz="1600">
                        <a:latin typeface="Arial" panose="020B0604020202020204" pitchFamily="34" charset="0"/>
                        <a:cs typeface="Arial" panose="020B0604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E" sz="1600">
                          <a:latin typeface="Arial" panose="020B0604020202020204" pitchFamily="34" charset="0"/>
                          <a:cs typeface="Arial" panose="020B0604020202020204" pitchFamily="34" charset="0"/>
                        </a:rPr>
                        <a:t>102</a:t>
                      </a:r>
                      <a:endParaRPr lang="en-US" sz="1600">
                        <a:latin typeface="Arial" panose="020B0604020202020204" pitchFamily="34" charset="0"/>
                        <a:cs typeface="Arial" panose="020B0604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6658940"/>
                  </a:ext>
                </a:extLst>
              </a:tr>
              <a:tr h="609600">
                <a:tc>
                  <a:txBody>
                    <a:bodyPr/>
                    <a:lstStyle/>
                    <a:p>
                      <a:pPr algn="r"/>
                      <a:r>
                        <a:rPr lang="en-IE" sz="1600">
                          <a:latin typeface="Arial" panose="020B0604020202020204" pitchFamily="34" charset="0"/>
                          <a:cs typeface="Arial" panose="020B0604020202020204" pitchFamily="34" charset="0"/>
                        </a:rPr>
                        <a:t>Median (95% CI);</a:t>
                      </a:r>
                    </a:p>
                    <a:p>
                      <a:pPr algn="r"/>
                      <a:r>
                        <a:rPr lang="en-IE" sz="1600">
                          <a:latin typeface="Arial" panose="020B0604020202020204" pitchFamily="34" charset="0"/>
                          <a:cs typeface="Arial" panose="020B0604020202020204" pitchFamily="34" charset="0"/>
                        </a:rPr>
                        <a:t>Months</a:t>
                      </a:r>
                      <a:endParaRPr lang="en-US" sz="1600">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E" sz="1600" b="1">
                          <a:latin typeface="Arial" panose="020B0604020202020204" pitchFamily="34" charset="0"/>
                          <a:cs typeface="Arial" panose="020B0604020202020204" pitchFamily="34" charset="0"/>
                        </a:rPr>
                        <a:t>5.5 </a:t>
                      </a:r>
                    </a:p>
                    <a:p>
                      <a:pPr algn="ctr"/>
                      <a:r>
                        <a:rPr lang="en-IE" sz="1600" b="0">
                          <a:latin typeface="Arial" panose="020B0604020202020204" pitchFamily="34" charset="0"/>
                          <a:cs typeface="Arial" panose="020B0604020202020204" pitchFamily="34" charset="0"/>
                        </a:rPr>
                        <a:t>(3.9-7.4</a:t>
                      </a:r>
                      <a:r>
                        <a:rPr lang="en-IE" sz="1600">
                          <a:latin typeface="Arial" panose="020B0604020202020204" pitchFamily="34" charset="0"/>
                          <a:cs typeface="Arial" panose="020B0604020202020204" pitchFamily="34" charset="0"/>
                        </a:rPr>
                        <a:t>)</a:t>
                      </a:r>
                      <a:endParaRPr lang="en-US" sz="160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7BE9">
                        <a:alpha val="50196"/>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E" sz="1600" b="1">
                          <a:latin typeface="Arial" panose="020B0604020202020204" pitchFamily="34" charset="0"/>
                          <a:cs typeface="Arial" panose="020B0604020202020204" pitchFamily="34" charset="0"/>
                        </a:rPr>
                        <a:t>3.8 </a:t>
                      </a:r>
                    </a:p>
                    <a:p>
                      <a:pPr marL="0" marR="0" lvl="0" indent="0" algn="ctr" defTabSz="457200" rtl="0" eaLnBrk="1" fontAlgn="auto" latinLnBrk="0" hangingPunct="1">
                        <a:lnSpc>
                          <a:spcPct val="100000"/>
                        </a:lnSpc>
                        <a:spcBef>
                          <a:spcPts val="0"/>
                        </a:spcBef>
                        <a:spcAft>
                          <a:spcPts val="0"/>
                        </a:spcAft>
                        <a:buClrTx/>
                        <a:buSzTx/>
                        <a:buFontTx/>
                        <a:buNone/>
                        <a:tabLst/>
                        <a:defRPr/>
                      </a:pPr>
                      <a:r>
                        <a:rPr lang="en-IE" sz="1600">
                          <a:latin typeface="Arial" panose="020B0604020202020204" pitchFamily="34" charset="0"/>
                          <a:cs typeface="Arial" panose="020B0604020202020204" pitchFamily="34" charset="0"/>
                        </a:rPr>
                        <a:t>(3.7-5.5)</a:t>
                      </a:r>
                      <a:endParaRPr lang="en-US" sz="160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74098031"/>
                  </a:ext>
                </a:extLst>
              </a:tr>
              <a:tr h="609600">
                <a:tc>
                  <a:txBody>
                    <a:bodyPr/>
                    <a:lstStyle/>
                    <a:p>
                      <a:pPr algn="r"/>
                      <a:r>
                        <a:rPr lang="en-IE" sz="1600">
                          <a:latin typeface="Arial" panose="020B0604020202020204" pitchFamily="34" charset="0"/>
                          <a:cs typeface="Arial" panose="020B0604020202020204" pitchFamily="34" charset="0"/>
                        </a:rPr>
                        <a:t>HR (95% CI)</a:t>
                      </a:r>
                      <a:endParaRPr lang="en-US" sz="1600">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E" sz="1600" b="1">
                          <a:latin typeface="Arial" panose="020B0604020202020204" pitchFamily="34" charset="0"/>
                          <a:cs typeface="Arial" panose="020B0604020202020204" pitchFamily="34" charset="0"/>
                        </a:rPr>
                        <a:t>0.62 (0.46-0.82)</a:t>
                      </a:r>
                      <a:r>
                        <a:rPr lang="en-IE" sz="1600" b="1" baseline="30000">
                          <a:latin typeface="Arial" panose="020B0604020202020204" pitchFamily="34" charset="0"/>
                          <a:cs typeface="Arial" panose="020B0604020202020204" pitchFamily="34" charset="0"/>
                        </a:rPr>
                        <a:t>a </a:t>
                      </a:r>
                    </a:p>
                    <a:p>
                      <a:pPr marL="0" marR="0" lvl="0" indent="0" algn="ctr" defTabSz="457200" rtl="0" eaLnBrk="1" fontAlgn="auto" latinLnBrk="0" hangingPunct="1">
                        <a:lnSpc>
                          <a:spcPct val="100000"/>
                        </a:lnSpc>
                        <a:spcBef>
                          <a:spcPts val="0"/>
                        </a:spcBef>
                        <a:spcAft>
                          <a:spcPts val="0"/>
                        </a:spcAft>
                        <a:buClrTx/>
                        <a:buSzTx/>
                        <a:buFontTx/>
                        <a:buNone/>
                        <a:tabLst/>
                        <a:defRPr/>
                      </a:pPr>
                      <a:r>
                        <a:rPr lang="en-IE" sz="1600" b="0" i="1">
                          <a:latin typeface="Arial" panose="020B0604020202020204" pitchFamily="34" charset="0"/>
                          <a:cs typeface="Arial" panose="020B0604020202020204" pitchFamily="34" charset="0"/>
                        </a:rPr>
                        <a:t>p</a:t>
                      </a:r>
                      <a:r>
                        <a:rPr lang="en-IE" sz="1600" b="0">
                          <a:latin typeface="Arial" panose="020B0604020202020204" pitchFamily="34" charset="0"/>
                          <a:cs typeface="Arial" panose="020B0604020202020204" pitchFamily="34" charset="0"/>
                        </a:rPr>
                        <a:t>-value&lt;</a:t>
                      </a:r>
                      <a:r>
                        <a:rPr lang="en-IE" sz="1600">
                          <a:latin typeface="Arial" panose="020B0604020202020204" pitchFamily="34" charset="0"/>
                          <a:cs typeface="Arial" panose="020B0604020202020204" pitchFamily="34" charset="0"/>
                        </a:rPr>
                        <a:t>0.001</a:t>
                      </a:r>
                      <a:endParaRPr lang="en-US" sz="1600">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000">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1148815695"/>
                  </a:ext>
                </a:extLst>
              </a:tr>
            </a:tbl>
          </a:graphicData>
        </a:graphic>
      </p:graphicFrame>
      <p:pic>
        <p:nvPicPr>
          <p:cNvPr id="16" name="Graphic 15">
            <a:extLst>
              <a:ext uri="{FF2B5EF4-FFF2-40B4-BE49-F238E27FC236}">
                <a16:creationId xmlns:a16="http://schemas.microsoft.com/office/drawing/2014/main" id="{4A4DC151-BAA2-6967-1286-F9D4CB32CC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784" y="1509435"/>
            <a:ext cx="7152000" cy="4266275"/>
          </a:xfrm>
          <a:prstGeom prst="rect">
            <a:avLst/>
          </a:prstGeom>
        </p:spPr>
      </p:pic>
      <p:cxnSp>
        <p:nvCxnSpPr>
          <p:cNvPr id="17" name="Straight Connector 16">
            <a:extLst>
              <a:ext uri="{FF2B5EF4-FFF2-40B4-BE49-F238E27FC236}">
                <a16:creationId xmlns:a16="http://schemas.microsoft.com/office/drawing/2014/main" id="{E27146AE-A6DF-DBC7-C816-BAD24766C708}"/>
              </a:ext>
            </a:extLst>
          </p:cNvPr>
          <p:cNvCxnSpPr>
            <a:cxnSpLocks/>
          </p:cNvCxnSpPr>
          <p:nvPr/>
        </p:nvCxnSpPr>
        <p:spPr>
          <a:xfrm flipV="1">
            <a:off x="3979457" y="3230964"/>
            <a:ext cx="0" cy="1440000"/>
          </a:xfrm>
          <a:prstGeom prst="line">
            <a:avLst/>
          </a:prstGeom>
          <a:ln w="15875">
            <a:solidFill>
              <a:srgbClr val="A4A4A4"/>
            </a:solidFill>
            <a:prstDash val="dash"/>
          </a:ln>
        </p:spPr>
        <p:style>
          <a:lnRef idx="1">
            <a:schemeClr val="dk1"/>
          </a:lnRef>
          <a:fillRef idx="0">
            <a:schemeClr val="dk1"/>
          </a:fillRef>
          <a:effectRef idx="0">
            <a:schemeClr val="dk1"/>
          </a:effectRef>
          <a:fontRef idx="minor">
            <a:schemeClr val="tx1"/>
          </a:fontRef>
        </p:style>
      </p:cxnSp>
      <p:sp>
        <p:nvSpPr>
          <p:cNvPr id="18" name="Title 19">
            <a:extLst>
              <a:ext uri="{FF2B5EF4-FFF2-40B4-BE49-F238E27FC236}">
                <a16:creationId xmlns:a16="http://schemas.microsoft.com/office/drawing/2014/main" id="{C05B55D6-8B07-44FF-D0F4-21DB92FF9E13}"/>
              </a:ext>
            </a:extLst>
          </p:cNvPr>
          <p:cNvSpPr>
            <a:spLocks noGrp="1"/>
          </p:cNvSpPr>
          <p:nvPr>
            <p:ph type="title"/>
          </p:nvPr>
        </p:nvSpPr>
        <p:spPr>
          <a:xfrm>
            <a:off x="352818" y="264929"/>
            <a:ext cx="11139797" cy="949648"/>
          </a:xfrm>
        </p:spPr>
        <p:txBody>
          <a:bodyPr>
            <a:noAutofit/>
          </a:bodyPr>
          <a:lstStyle/>
          <a:p>
            <a:r>
              <a:rPr lang="en-IE" sz="3200" b="1" dirty="0"/>
              <a:t>EMBER-3 Primary Endpoint: PFS in Patients with ESR1m</a:t>
            </a:r>
            <a:endParaRPr lang="en-IE" sz="3200" dirty="0"/>
          </a:p>
        </p:txBody>
      </p:sp>
      <p:sp>
        <p:nvSpPr>
          <p:cNvPr id="2" name="TextBox 1">
            <a:extLst>
              <a:ext uri="{FF2B5EF4-FFF2-40B4-BE49-F238E27FC236}">
                <a16:creationId xmlns:a16="http://schemas.microsoft.com/office/drawing/2014/main" id="{A2D1C363-BCFD-41A9-3FAC-91299132E834}"/>
              </a:ext>
            </a:extLst>
          </p:cNvPr>
          <p:cNvSpPr txBox="1"/>
          <p:nvPr/>
        </p:nvSpPr>
        <p:spPr>
          <a:xfrm>
            <a:off x="69025" y="6448039"/>
            <a:ext cx="465467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Jhaveri KL et al. SABCS 2024; Jhaveri KL et al. </a:t>
            </a:r>
            <a:r>
              <a:rPr kumimoji="0" lang="en-US" sz="1500" b="0" i="1" u="none" strike="noStrike" kern="1200" cap="none" spc="0" normalizeH="0" baseline="0" noProof="0" dirty="0">
                <a:ln>
                  <a:noFill/>
                </a:ln>
                <a:solidFill>
                  <a:prstClr val="black"/>
                </a:solidFill>
                <a:effectLst/>
                <a:uLnTx/>
                <a:uFillTx/>
                <a:latin typeface="Calibri"/>
                <a:ea typeface="+mn-ea"/>
                <a:cs typeface="+mn-cs"/>
              </a:rPr>
              <a:t>NEJM</a:t>
            </a:r>
            <a:r>
              <a:rPr kumimoji="0" lang="en-US" sz="1500" b="0" i="0" u="none" strike="noStrike" kern="1200" cap="none" spc="0" normalizeH="0" baseline="0" noProof="0" dirty="0">
                <a:ln>
                  <a:noFill/>
                </a:ln>
                <a:solidFill>
                  <a:prstClr val="black"/>
                </a:solidFill>
                <a:effectLst/>
                <a:uLnTx/>
                <a:uFillTx/>
                <a:latin typeface="Calibri"/>
                <a:ea typeface="+mn-ea"/>
                <a:cs typeface="+mn-cs"/>
              </a:rPr>
              <a:t> 2025. </a:t>
            </a:r>
          </a:p>
        </p:txBody>
      </p:sp>
    </p:spTree>
    <p:extLst>
      <p:ext uri="{BB962C8B-B14F-4D97-AF65-F5344CB8AC3E}">
        <p14:creationId xmlns:p14="http://schemas.microsoft.com/office/powerpoint/2010/main" val="4283176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D1F934E-261D-7A70-B8DC-EF281D870D9C}"/>
              </a:ext>
            </a:extLst>
          </p:cNvPr>
          <p:cNvCxnSpPr>
            <a:cxnSpLocks/>
          </p:cNvCxnSpPr>
          <p:nvPr/>
        </p:nvCxnSpPr>
        <p:spPr>
          <a:xfrm flipV="1">
            <a:off x="2649289" y="2479287"/>
            <a:ext cx="0" cy="1891740"/>
          </a:xfrm>
          <a:prstGeom prst="line">
            <a:avLst/>
          </a:prstGeom>
          <a:ln w="15875">
            <a:solidFill>
              <a:srgbClr val="A4A4A4"/>
            </a:solidFill>
            <a:prstDash val="dash"/>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6A319CAF-9C4A-DFDC-E738-7F6E8D10A7DB}"/>
              </a:ext>
            </a:extLst>
          </p:cNvPr>
          <p:cNvSpPr txBox="1"/>
          <p:nvPr/>
        </p:nvSpPr>
        <p:spPr>
          <a:xfrm>
            <a:off x="2476800" y="2294924"/>
            <a:ext cx="435825" cy="191451"/>
          </a:xfrm>
          <a:prstGeom prst="rect">
            <a:avLst/>
          </a:prstGeom>
          <a:noFill/>
        </p:spPr>
        <p:txBody>
          <a:bodyPr wrap="square" lIns="0" tIns="0" rIns="0" b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IE" sz="1600" b="1" i="0" u="none" strike="noStrike" kern="1200" cap="none" spc="0" normalizeH="0" baseline="0" noProof="0">
                <a:ln>
                  <a:noFill/>
                </a:ln>
                <a:solidFill>
                  <a:srgbClr val="3C7BE9"/>
                </a:solidFill>
                <a:effectLst/>
                <a:uLnTx/>
                <a:uFillTx/>
                <a:latin typeface="Arial" panose="020B0604020202020204" pitchFamily="34" charset="0"/>
                <a:ea typeface="+mn-ea"/>
                <a:cs typeface="Arial" panose="020B0604020202020204" pitchFamily="34" charset="0"/>
              </a:rPr>
              <a:t>45%</a:t>
            </a:r>
          </a:p>
        </p:txBody>
      </p:sp>
      <p:sp>
        <p:nvSpPr>
          <p:cNvPr id="6" name="TextBox 5">
            <a:extLst>
              <a:ext uri="{FF2B5EF4-FFF2-40B4-BE49-F238E27FC236}">
                <a16:creationId xmlns:a16="http://schemas.microsoft.com/office/drawing/2014/main" id="{2A61A9DC-F9C7-7744-476E-CEC5B90B1DFC}"/>
              </a:ext>
            </a:extLst>
          </p:cNvPr>
          <p:cNvSpPr txBox="1"/>
          <p:nvPr/>
        </p:nvSpPr>
        <p:spPr>
          <a:xfrm>
            <a:off x="3551957" y="2753372"/>
            <a:ext cx="435825" cy="207795"/>
          </a:xfrm>
          <a:prstGeom prst="rect">
            <a:avLst/>
          </a:prstGeom>
          <a:noFill/>
        </p:spPr>
        <p:txBody>
          <a:bodyPr wrap="square" lIns="0" tIns="0" rIns="0" b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IE" sz="1600" b="1" i="0" u="none" strike="noStrike" kern="1200" cap="none" spc="0" normalizeH="0" baseline="0" noProof="0">
                <a:ln>
                  <a:noFill/>
                </a:ln>
                <a:solidFill>
                  <a:srgbClr val="3C7BE9"/>
                </a:solidFill>
                <a:effectLst/>
                <a:uLnTx/>
                <a:uFillTx/>
                <a:latin typeface="Arial" panose="020B0604020202020204" pitchFamily="34" charset="0"/>
                <a:ea typeface="+mn-ea"/>
                <a:cs typeface="Arial" panose="020B0604020202020204" pitchFamily="34" charset="0"/>
              </a:rPr>
              <a:t>30%</a:t>
            </a:r>
          </a:p>
        </p:txBody>
      </p:sp>
      <p:sp>
        <p:nvSpPr>
          <p:cNvPr id="7" name="TextBox 6">
            <a:extLst>
              <a:ext uri="{FF2B5EF4-FFF2-40B4-BE49-F238E27FC236}">
                <a16:creationId xmlns:a16="http://schemas.microsoft.com/office/drawing/2014/main" id="{101F7C92-9B90-C623-DE4A-5AC66ECB432C}"/>
              </a:ext>
            </a:extLst>
          </p:cNvPr>
          <p:cNvSpPr txBox="1"/>
          <p:nvPr/>
        </p:nvSpPr>
        <p:spPr>
          <a:xfrm>
            <a:off x="2083421" y="3092029"/>
            <a:ext cx="691012" cy="3139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IE" sz="1600" b="1" i="0" u="none" strike="noStrike" kern="1200" cap="none" spc="0" normalizeH="0" baseline="0" noProof="0">
                <a:ln>
                  <a:noFill/>
                </a:ln>
                <a:solidFill>
                  <a:srgbClr val="707070"/>
                </a:solidFill>
                <a:effectLst/>
                <a:uLnTx/>
                <a:uFillTx/>
                <a:latin typeface="Arial" panose="020B0604020202020204" pitchFamily="34" charset="0"/>
                <a:ea typeface="+mn-ea"/>
                <a:cs typeface="Arial" panose="020B0604020202020204" pitchFamily="34" charset="0"/>
              </a:rPr>
              <a:t>43%</a:t>
            </a:r>
          </a:p>
        </p:txBody>
      </p:sp>
      <p:sp>
        <p:nvSpPr>
          <p:cNvPr id="8" name="TextBox 7">
            <a:extLst>
              <a:ext uri="{FF2B5EF4-FFF2-40B4-BE49-F238E27FC236}">
                <a16:creationId xmlns:a16="http://schemas.microsoft.com/office/drawing/2014/main" id="{260D8D51-FDFB-9A3B-BE56-FE0FA72BF73C}"/>
              </a:ext>
            </a:extLst>
          </p:cNvPr>
          <p:cNvSpPr txBox="1"/>
          <p:nvPr/>
        </p:nvSpPr>
        <p:spPr>
          <a:xfrm>
            <a:off x="3157324" y="3665776"/>
            <a:ext cx="670971" cy="3139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IE" sz="1600" b="1" i="0" u="none" strike="noStrike" kern="1200" cap="none" spc="0" normalizeH="0" baseline="0" noProof="0">
                <a:ln>
                  <a:noFill/>
                </a:ln>
                <a:solidFill>
                  <a:srgbClr val="707070"/>
                </a:solidFill>
                <a:effectLst/>
                <a:uLnTx/>
                <a:uFillTx/>
                <a:latin typeface="Arial" panose="020B0604020202020204" pitchFamily="34" charset="0"/>
                <a:ea typeface="+mn-ea"/>
                <a:cs typeface="Arial" panose="020B0604020202020204" pitchFamily="34" charset="0"/>
              </a:rPr>
              <a:t>22%</a:t>
            </a:r>
          </a:p>
        </p:txBody>
      </p:sp>
      <p:graphicFrame>
        <p:nvGraphicFramePr>
          <p:cNvPr id="10" name="Table 9">
            <a:extLst>
              <a:ext uri="{FF2B5EF4-FFF2-40B4-BE49-F238E27FC236}">
                <a16:creationId xmlns:a16="http://schemas.microsoft.com/office/drawing/2014/main" id="{833A8836-19F4-36BD-68BD-C02E8E953365}"/>
              </a:ext>
            </a:extLst>
          </p:cNvPr>
          <p:cNvGraphicFramePr>
            <a:graphicFrameLocks noGrp="1"/>
          </p:cNvGraphicFramePr>
          <p:nvPr/>
        </p:nvGraphicFramePr>
        <p:xfrm>
          <a:off x="6166750" y="2077675"/>
          <a:ext cx="5264358" cy="1828800"/>
        </p:xfrm>
        <a:graphic>
          <a:graphicData uri="http://schemas.openxmlformats.org/drawingml/2006/table">
            <a:tbl>
              <a:tblPr firstRow="1" bandRow="1">
                <a:tableStyleId>{5940675A-B579-460E-94D1-54222C63F5DA}</a:tableStyleId>
              </a:tblPr>
              <a:tblGrid>
                <a:gridCol w="1824000">
                  <a:extLst>
                    <a:ext uri="{9D8B030D-6E8A-4147-A177-3AD203B41FA5}">
                      <a16:colId xmlns:a16="http://schemas.microsoft.com/office/drawing/2014/main" val="2435055291"/>
                    </a:ext>
                  </a:extLst>
                </a:gridCol>
                <a:gridCol w="1720179">
                  <a:extLst>
                    <a:ext uri="{9D8B030D-6E8A-4147-A177-3AD203B41FA5}">
                      <a16:colId xmlns:a16="http://schemas.microsoft.com/office/drawing/2014/main" val="3739174754"/>
                    </a:ext>
                  </a:extLst>
                </a:gridCol>
                <a:gridCol w="1720179">
                  <a:extLst>
                    <a:ext uri="{9D8B030D-6E8A-4147-A177-3AD203B41FA5}">
                      <a16:colId xmlns:a16="http://schemas.microsoft.com/office/drawing/2014/main" val="3221107860"/>
                    </a:ext>
                  </a:extLst>
                </a:gridCol>
              </a:tblGrid>
              <a:tr h="365760">
                <a:tc>
                  <a:txBody>
                    <a:bodyPr/>
                    <a:lstStyle/>
                    <a:p>
                      <a:pPr algn="r"/>
                      <a:r>
                        <a:rPr lang="en-IE" sz="1600">
                          <a:latin typeface="Arial" panose="020B0604020202020204" pitchFamily="34" charset="0"/>
                          <a:cs typeface="Arial" panose="020B0604020202020204" pitchFamily="34" charset="0"/>
                        </a:rPr>
                        <a:t>No. of events</a:t>
                      </a:r>
                      <a:endParaRPr lang="en-US" sz="1600">
                        <a:latin typeface="Arial" panose="020B0604020202020204" pitchFamily="34" charset="0"/>
                        <a:cs typeface="Arial" panose="020B0604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E" sz="1600">
                          <a:latin typeface="Arial" panose="020B0604020202020204" pitchFamily="34" charset="0"/>
                          <a:cs typeface="Arial" panose="020B0604020202020204" pitchFamily="34" charset="0"/>
                        </a:rPr>
                        <a:t>237</a:t>
                      </a:r>
                      <a:endParaRPr lang="en-US" sz="1600">
                        <a:latin typeface="Arial" panose="020B0604020202020204" pitchFamily="34" charset="0"/>
                        <a:cs typeface="Arial" panose="020B0604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E" sz="1600">
                          <a:latin typeface="Arial" panose="020B0604020202020204" pitchFamily="34" charset="0"/>
                          <a:cs typeface="Arial" panose="020B0604020202020204" pitchFamily="34" charset="0"/>
                        </a:rPr>
                        <a:t>253</a:t>
                      </a:r>
                      <a:endParaRPr lang="en-US" sz="1600">
                        <a:latin typeface="Arial" panose="020B0604020202020204" pitchFamily="34" charset="0"/>
                        <a:cs typeface="Arial" panose="020B0604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2411919"/>
                  </a:ext>
                </a:extLst>
              </a:tr>
              <a:tr h="609600">
                <a:tc>
                  <a:txBody>
                    <a:bodyPr/>
                    <a:lstStyle/>
                    <a:p>
                      <a:pPr algn="r"/>
                      <a:r>
                        <a:rPr lang="en-IE" sz="1600">
                          <a:latin typeface="Arial" panose="020B0604020202020204" pitchFamily="34" charset="0"/>
                          <a:cs typeface="Arial" panose="020B0604020202020204" pitchFamily="34" charset="0"/>
                        </a:rPr>
                        <a:t>Median (95% CI);</a:t>
                      </a:r>
                    </a:p>
                    <a:p>
                      <a:pPr algn="r"/>
                      <a:r>
                        <a:rPr lang="en-IE" sz="1600">
                          <a:latin typeface="Arial" panose="020B0604020202020204" pitchFamily="34" charset="0"/>
                          <a:cs typeface="Arial" panose="020B0604020202020204" pitchFamily="34" charset="0"/>
                        </a:rPr>
                        <a:t>Months</a:t>
                      </a:r>
                      <a:endParaRPr lang="en-US" sz="1600">
                        <a:latin typeface="Arial" panose="020B0604020202020204" pitchFamily="34" charset="0"/>
                        <a:cs typeface="Arial" panose="020B0604020202020204" pitchFamily="34" charset="0"/>
                      </a:endParaRPr>
                    </a:p>
                  </a:txBody>
                  <a:tcPr marL="121920" marR="121920" marT="60960" marB="609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IE" sz="1600" b="1">
                          <a:latin typeface="Arial" panose="020B0604020202020204" pitchFamily="34" charset="0"/>
                          <a:cs typeface="Arial" panose="020B0604020202020204" pitchFamily="34" charset="0"/>
                        </a:rPr>
                        <a:t>5.6</a:t>
                      </a:r>
                    </a:p>
                    <a:p>
                      <a:pPr algn="ctr"/>
                      <a:r>
                        <a:rPr lang="en-IE" sz="1600" b="1">
                          <a:latin typeface="Arial" panose="020B0604020202020204" pitchFamily="34" charset="0"/>
                          <a:cs typeface="Arial" panose="020B0604020202020204" pitchFamily="34" charset="0"/>
                        </a:rPr>
                        <a:t> </a:t>
                      </a:r>
                      <a:r>
                        <a:rPr lang="en-IE" sz="1600">
                          <a:latin typeface="Arial" panose="020B0604020202020204" pitchFamily="34" charset="0"/>
                          <a:cs typeface="Arial" panose="020B0604020202020204" pitchFamily="34" charset="0"/>
                        </a:rPr>
                        <a:t>(5.3-7.3)</a:t>
                      </a:r>
                      <a:endParaRPr lang="en-US" sz="160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C7BE9">
                        <a:alpha val="50196"/>
                      </a:srgb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E" sz="1600" b="1">
                          <a:latin typeface="Arial" panose="020B0604020202020204" pitchFamily="34" charset="0"/>
                          <a:cs typeface="Arial" panose="020B0604020202020204" pitchFamily="34" charset="0"/>
                        </a:rPr>
                        <a:t>5.5 </a:t>
                      </a:r>
                    </a:p>
                    <a:p>
                      <a:pPr marL="0" marR="0" lvl="0" indent="0" algn="ctr" defTabSz="457200" rtl="0" eaLnBrk="1" fontAlgn="auto" latinLnBrk="0" hangingPunct="1">
                        <a:lnSpc>
                          <a:spcPct val="100000"/>
                        </a:lnSpc>
                        <a:spcBef>
                          <a:spcPts val="0"/>
                        </a:spcBef>
                        <a:spcAft>
                          <a:spcPts val="0"/>
                        </a:spcAft>
                        <a:buClrTx/>
                        <a:buSzTx/>
                        <a:buFontTx/>
                        <a:buNone/>
                        <a:tabLst/>
                        <a:defRPr/>
                      </a:pPr>
                      <a:r>
                        <a:rPr lang="en-IE" sz="1600">
                          <a:latin typeface="Arial" panose="020B0604020202020204" pitchFamily="34" charset="0"/>
                          <a:cs typeface="Arial" panose="020B0604020202020204" pitchFamily="34" charset="0"/>
                        </a:rPr>
                        <a:t>(4.6-5.6)</a:t>
                      </a:r>
                      <a:endParaRPr lang="en-US" sz="1600">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532313405"/>
                  </a:ext>
                </a:extLst>
              </a:tr>
              <a:tr h="609600">
                <a:tc>
                  <a:txBody>
                    <a:bodyPr/>
                    <a:lstStyle/>
                    <a:p>
                      <a:pPr algn="r"/>
                      <a:r>
                        <a:rPr lang="en-IE" sz="1600">
                          <a:latin typeface="Arial" panose="020B0604020202020204" pitchFamily="34" charset="0"/>
                          <a:cs typeface="Arial" panose="020B0604020202020204" pitchFamily="34" charset="0"/>
                        </a:rPr>
                        <a:t>HR (95% CI)</a:t>
                      </a:r>
                    </a:p>
                    <a:p>
                      <a:pPr algn="r"/>
                      <a:endParaRPr lang="en-IE" sz="1600">
                        <a:latin typeface="Arial" panose="020B0604020202020204" pitchFamily="34" charset="0"/>
                        <a:cs typeface="Arial" panose="020B0604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E" sz="1600" b="1">
                          <a:latin typeface="Arial" panose="020B0604020202020204" pitchFamily="34" charset="0"/>
                          <a:cs typeface="Arial" panose="020B0604020202020204" pitchFamily="34" charset="0"/>
                        </a:rPr>
                        <a:t>0.87 (0.72-1.04)</a:t>
                      </a:r>
                    </a:p>
                    <a:p>
                      <a:pPr marL="0" marR="0" lvl="0" indent="0" algn="ctr" defTabSz="457200" rtl="0" eaLnBrk="1" fontAlgn="auto" latinLnBrk="0" hangingPunct="1">
                        <a:lnSpc>
                          <a:spcPct val="100000"/>
                        </a:lnSpc>
                        <a:spcBef>
                          <a:spcPts val="0"/>
                        </a:spcBef>
                        <a:spcAft>
                          <a:spcPts val="0"/>
                        </a:spcAft>
                        <a:buClrTx/>
                        <a:buSzTx/>
                        <a:buFontTx/>
                        <a:buNone/>
                        <a:tabLst/>
                        <a:defRPr/>
                      </a:pPr>
                      <a:r>
                        <a:rPr lang="en-IE" sz="1600" b="0" i="1">
                          <a:latin typeface="Arial" panose="020B0604020202020204" pitchFamily="34" charset="0"/>
                          <a:cs typeface="Arial" panose="020B0604020202020204" pitchFamily="34" charset="0"/>
                        </a:rPr>
                        <a:t>p</a:t>
                      </a:r>
                      <a:r>
                        <a:rPr lang="en-IE" sz="1600" b="0">
                          <a:latin typeface="Arial" panose="020B0604020202020204" pitchFamily="34" charset="0"/>
                          <a:cs typeface="Arial" panose="020B0604020202020204" pitchFamily="34" charset="0"/>
                        </a:rPr>
                        <a:t>-value </a:t>
                      </a:r>
                      <a:r>
                        <a:rPr lang="en-IE" sz="1600">
                          <a:latin typeface="Arial" panose="020B0604020202020204" pitchFamily="34" charset="0"/>
                          <a:cs typeface="Arial" panose="020B0604020202020204" pitchFamily="34" charset="0"/>
                        </a:rPr>
                        <a:t>0.12</a:t>
                      </a: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1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91716459"/>
                  </a:ext>
                </a:extLst>
              </a:tr>
            </a:tbl>
          </a:graphicData>
        </a:graphic>
      </p:graphicFrame>
      <p:grpSp>
        <p:nvGrpSpPr>
          <p:cNvPr id="11" name="Group 10">
            <a:extLst>
              <a:ext uri="{FF2B5EF4-FFF2-40B4-BE49-F238E27FC236}">
                <a16:creationId xmlns:a16="http://schemas.microsoft.com/office/drawing/2014/main" id="{BF170039-1BAA-95F1-4EB3-6B7352F56E2B}"/>
              </a:ext>
            </a:extLst>
          </p:cNvPr>
          <p:cNvGrpSpPr/>
          <p:nvPr/>
        </p:nvGrpSpPr>
        <p:grpSpPr>
          <a:xfrm>
            <a:off x="7998398" y="1481454"/>
            <a:ext cx="3432369" cy="610019"/>
            <a:chOff x="6295236" y="864411"/>
            <a:chExt cx="2574277" cy="457514"/>
          </a:xfrm>
        </p:grpSpPr>
        <p:sp>
          <p:nvSpPr>
            <p:cNvPr id="12" name="Rectangle: Top Corners Rounded 17">
              <a:extLst>
                <a:ext uri="{FF2B5EF4-FFF2-40B4-BE49-F238E27FC236}">
                  <a16:creationId xmlns:a16="http://schemas.microsoft.com/office/drawing/2014/main" id="{C6FC54B4-05A4-4E87-A5FC-85BE28BAC7C8}"/>
                </a:ext>
              </a:extLst>
            </p:cNvPr>
            <p:cNvSpPr/>
            <p:nvPr/>
          </p:nvSpPr>
          <p:spPr>
            <a:xfrm>
              <a:off x="6295236" y="889410"/>
              <a:ext cx="1278000" cy="432000"/>
            </a:xfrm>
            <a:prstGeom prst="round2SameRect">
              <a:avLst/>
            </a:prstGeom>
            <a:solidFill>
              <a:srgbClr val="3C7BE9"/>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Top Corners Rounded 23">
              <a:extLst>
                <a:ext uri="{FF2B5EF4-FFF2-40B4-BE49-F238E27FC236}">
                  <a16:creationId xmlns:a16="http://schemas.microsoft.com/office/drawing/2014/main" id="{5AB2D2B7-C001-92E8-9D66-08D11CB05B29}"/>
                </a:ext>
              </a:extLst>
            </p:cNvPr>
            <p:cNvSpPr/>
            <p:nvPr/>
          </p:nvSpPr>
          <p:spPr>
            <a:xfrm>
              <a:off x="7591513" y="889925"/>
              <a:ext cx="1278000" cy="432000"/>
            </a:xfrm>
            <a:prstGeom prst="round2SameRect">
              <a:avLst/>
            </a:prstGeom>
            <a:solidFill>
              <a:srgbClr val="70707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51B4D779-B267-8E08-1056-84F7C97EFDF1}"/>
                </a:ext>
              </a:extLst>
            </p:cNvPr>
            <p:cNvSpPr txBox="1"/>
            <p:nvPr/>
          </p:nvSpPr>
          <p:spPr>
            <a:xfrm>
              <a:off x="6319915" y="864411"/>
              <a:ext cx="1181087" cy="438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Imlunestrant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n=331</a:t>
              </a:r>
              <a:endPar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DD3FEBC8-2B3F-D489-233A-2BA4BF359D8C}"/>
                </a:ext>
              </a:extLst>
            </p:cNvPr>
            <p:cNvSpPr txBox="1"/>
            <p:nvPr/>
          </p:nvSpPr>
          <p:spPr>
            <a:xfrm>
              <a:off x="7686022" y="869976"/>
              <a:ext cx="971551" cy="438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SOC 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n=330</a:t>
              </a:r>
              <a:endPar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6" name="TextBox 15">
            <a:extLst>
              <a:ext uri="{FF2B5EF4-FFF2-40B4-BE49-F238E27FC236}">
                <a16:creationId xmlns:a16="http://schemas.microsoft.com/office/drawing/2014/main" id="{058E80F8-F02E-2C37-0267-B3A65C734451}"/>
              </a:ext>
            </a:extLst>
          </p:cNvPr>
          <p:cNvSpPr txBox="1"/>
          <p:nvPr/>
        </p:nvSpPr>
        <p:spPr>
          <a:xfrm>
            <a:off x="460354" y="5565825"/>
            <a:ext cx="11271291" cy="28725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
                <a:srgbClr val="C00000"/>
              </a:buClr>
              <a:buSzPct val="125000"/>
              <a:buFontTx/>
              <a:buNone/>
              <a:tabLst/>
              <a:defRPr/>
            </a:pPr>
            <a:r>
              <a:rPr kumimoji="0" lang="en-US" sz="2000" b="0" i="0" u="none" strike="noStrike" kern="0" cap="none" spc="0" normalizeH="0" baseline="0" noProof="0" dirty="0">
                <a:ln>
                  <a:noFill/>
                </a:ln>
                <a:solidFill>
                  <a:prstClr val="black"/>
                </a:solidFill>
                <a:effectLst/>
                <a:uLnTx/>
                <a:uFillTx/>
                <a:latin typeface="Calibri"/>
                <a:ea typeface="+mn-ea"/>
                <a:cs typeface="+mn-cs"/>
              </a:rPr>
              <a:t>The majority subgroup of </a:t>
            </a:r>
            <a:r>
              <a:rPr kumimoji="0" lang="en-IE"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patients </a:t>
            </a:r>
            <a:r>
              <a:rPr kumimoji="0" lang="en-IE" sz="2000" b="0"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without</a:t>
            </a:r>
            <a:r>
              <a:rPr kumimoji="0" lang="en-IE"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ESR1m </a:t>
            </a:r>
            <a:r>
              <a:rPr kumimoji="0" lang="en-IE" sz="2000" b="0" i="0" u="none" strike="noStrike" kern="1200" cap="none" spc="0" normalizeH="0" baseline="0" noProof="0" dirty="0">
                <a:ln>
                  <a:noFill/>
                </a:ln>
                <a:solidFill>
                  <a:prstClr val="black"/>
                </a:solidFill>
                <a:effectLst/>
                <a:uLnTx/>
                <a:uFillTx/>
                <a:latin typeface="Calibri"/>
                <a:ea typeface="+mn-ea"/>
                <a:cs typeface="+mn-cs"/>
              </a:rPr>
              <a:t>showed no difference in PFS (HR=1.00; 95% CI, 0.79-1.27)</a:t>
            </a:r>
            <a:endParaRPr kumimoji="0" lang="en-IE" sz="2000" b="0" i="0" u="none" strike="noStrike" kern="1200" cap="none" spc="0" normalizeH="0" baseline="30000" noProof="0" dirty="0">
              <a:ln>
                <a:noFill/>
              </a:ln>
              <a:solidFill>
                <a:prstClr val="black"/>
              </a:solidFill>
              <a:effectLst/>
              <a:uLnTx/>
              <a:uFillTx/>
              <a:latin typeface="Calibri"/>
              <a:ea typeface="+mn-ea"/>
              <a:cs typeface="Arial" panose="020B0604020202020204" pitchFamily="34" charset="0"/>
            </a:endParaRPr>
          </a:p>
        </p:txBody>
      </p:sp>
      <p:sp>
        <p:nvSpPr>
          <p:cNvPr id="17" name="TextBox 7">
            <a:extLst>
              <a:ext uri="{FF2B5EF4-FFF2-40B4-BE49-F238E27FC236}">
                <a16:creationId xmlns:a16="http://schemas.microsoft.com/office/drawing/2014/main" id="{891424C5-012D-AEBA-CC76-9658774DDBEF}"/>
              </a:ext>
            </a:extLst>
          </p:cNvPr>
          <p:cNvSpPr txBox="1">
            <a:spLocks/>
          </p:cNvSpPr>
          <p:nvPr/>
        </p:nvSpPr>
        <p:spPr>
          <a:xfrm>
            <a:off x="8031303" y="3917921"/>
            <a:ext cx="3385313" cy="374571"/>
          </a:xfrm>
          <a:prstGeom prst="roundRect">
            <a:avLst/>
          </a:prstGeom>
          <a:solidFill>
            <a:srgbClr val="E7E7E7"/>
          </a:solidFill>
          <a:ln w="9525" cap="flat" cmpd="sng" algn="ctr">
            <a:solidFill>
              <a:srgbClr val="0F3A85"/>
            </a:solidFill>
            <a:prstDash val="solid"/>
          </a:ln>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Prespecified Critical HR &lt; 0.84</a:t>
            </a:r>
            <a:r>
              <a:rPr kumimoji="0" lang="en-US" sz="1600" b="1"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IE"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8" name="Straight Connector 17">
            <a:extLst>
              <a:ext uri="{FF2B5EF4-FFF2-40B4-BE49-F238E27FC236}">
                <a16:creationId xmlns:a16="http://schemas.microsoft.com/office/drawing/2014/main" id="{A2A55B48-36CE-41F4-85AA-6CD1BCF05598}"/>
              </a:ext>
            </a:extLst>
          </p:cNvPr>
          <p:cNvCxnSpPr>
            <a:cxnSpLocks/>
          </p:cNvCxnSpPr>
          <p:nvPr/>
        </p:nvCxnSpPr>
        <p:spPr>
          <a:xfrm flipV="1">
            <a:off x="3735223" y="2962319"/>
            <a:ext cx="0" cy="1392000"/>
          </a:xfrm>
          <a:prstGeom prst="line">
            <a:avLst/>
          </a:prstGeom>
          <a:ln w="15875">
            <a:solidFill>
              <a:srgbClr val="A4A4A4"/>
            </a:solidFill>
            <a:prstDash val="dash"/>
          </a:ln>
        </p:spPr>
        <p:style>
          <a:lnRef idx="1">
            <a:schemeClr val="dk1"/>
          </a:lnRef>
          <a:fillRef idx="0">
            <a:schemeClr val="dk1"/>
          </a:fillRef>
          <a:effectRef idx="0">
            <a:schemeClr val="dk1"/>
          </a:effectRef>
          <a:fontRef idx="minor">
            <a:schemeClr val="tx1"/>
          </a:fontRef>
        </p:style>
      </p:cxnSp>
      <p:pic>
        <p:nvPicPr>
          <p:cNvPr id="19" name="Graphic 18">
            <a:extLst>
              <a:ext uri="{FF2B5EF4-FFF2-40B4-BE49-F238E27FC236}">
                <a16:creationId xmlns:a16="http://schemas.microsoft.com/office/drawing/2014/main" id="{3EA13DDC-18BC-2CEB-C0FA-6C18DC27E73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5135" y="1325411"/>
            <a:ext cx="6672000" cy="3932332"/>
          </a:xfrm>
          <a:prstGeom prst="rect">
            <a:avLst/>
          </a:prstGeom>
        </p:spPr>
      </p:pic>
      <p:sp>
        <p:nvSpPr>
          <p:cNvPr id="20" name="Title 2">
            <a:extLst>
              <a:ext uri="{FF2B5EF4-FFF2-40B4-BE49-F238E27FC236}">
                <a16:creationId xmlns:a16="http://schemas.microsoft.com/office/drawing/2014/main" id="{AFA6467E-FF6B-5F1C-1F7A-F9F5830070E0}"/>
              </a:ext>
            </a:extLst>
          </p:cNvPr>
          <p:cNvSpPr>
            <a:spLocks noGrp="1"/>
          </p:cNvSpPr>
          <p:nvPr>
            <p:ph type="title"/>
          </p:nvPr>
        </p:nvSpPr>
        <p:spPr>
          <a:xfrm>
            <a:off x="952028" y="190527"/>
            <a:ext cx="10062464" cy="949648"/>
          </a:xfrm>
        </p:spPr>
        <p:txBody>
          <a:bodyPr>
            <a:noAutofit/>
          </a:bodyPr>
          <a:lstStyle/>
          <a:p>
            <a:r>
              <a:rPr lang="en-IE" sz="3200" b="1" dirty="0"/>
              <a:t>EMBER-3 Primary Endpoint: PFS in All Patients</a:t>
            </a:r>
            <a:endParaRPr lang="en-IE" sz="3200" dirty="0"/>
          </a:p>
        </p:txBody>
      </p:sp>
      <p:sp>
        <p:nvSpPr>
          <p:cNvPr id="3" name="TextBox 2">
            <a:extLst>
              <a:ext uri="{FF2B5EF4-FFF2-40B4-BE49-F238E27FC236}">
                <a16:creationId xmlns:a16="http://schemas.microsoft.com/office/drawing/2014/main" id="{5A3B8B0C-83D4-5E33-CC77-C40E854DFC24}"/>
              </a:ext>
            </a:extLst>
          </p:cNvPr>
          <p:cNvSpPr txBox="1"/>
          <p:nvPr/>
        </p:nvSpPr>
        <p:spPr>
          <a:xfrm>
            <a:off x="101591" y="6481844"/>
            <a:ext cx="465467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Jhaveri KL et al. SABCS 2024; Jhaveri KL et al. </a:t>
            </a:r>
            <a:r>
              <a:rPr kumimoji="0" lang="en-US" sz="1500" b="0" i="1" u="none" strike="noStrike" kern="1200" cap="none" spc="0" normalizeH="0" baseline="0" noProof="0" dirty="0">
                <a:ln>
                  <a:noFill/>
                </a:ln>
                <a:solidFill>
                  <a:prstClr val="black"/>
                </a:solidFill>
                <a:effectLst/>
                <a:uLnTx/>
                <a:uFillTx/>
                <a:latin typeface="Calibri"/>
                <a:ea typeface="+mn-ea"/>
                <a:cs typeface="+mn-cs"/>
              </a:rPr>
              <a:t>NEJM </a:t>
            </a:r>
            <a:r>
              <a:rPr kumimoji="0" lang="en-US" sz="1500" b="0" i="0" u="none" strike="noStrike" kern="1200" cap="none" spc="0" normalizeH="0" baseline="0" noProof="0" dirty="0">
                <a:ln>
                  <a:noFill/>
                </a:ln>
                <a:solidFill>
                  <a:prstClr val="black"/>
                </a:solidFill>
                <a:effectLst/>
                <a:uLnTx/>
                <a:uFillTx/>
                <a:latin typeface="Calibri"/>
                <a:ea typeface="+mn-ea"/>
                <a:cs typeface="+mn-cs"/>
              </a:rPr>
              <a:t>2025. </a:t>
            </a:r>
          </a:p>
        </p:txBody>
      </p:sp>
    </p:spTree>
    <p:extLst>
      <p:ext uri="{BB962C8B-B14F-4D97-AF65-F5344CB8AC3E}">
        <p14:creationId xmlns:p14="http://schemas.microsoft.com/office/powerpoint/2010/main" val="631118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1CCCF-6B06-36F6-9905-BF9D411AFE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93573A-6DDE-C0BD-42EB-AEF9E8809269}"/>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85DB0C1F-7DBC-4E16-83E8-4DE805C0759A}"/>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In which line of therapy are you using an oral SERD for patients with ESR1 mutations only? How do you sequence oral SERDs relative to other options for patients with ESR1 and PTEN/PI3K/AKT pathway alterations, and what factors influence your choice? </a:t>
            </a:r>
          </a:p>
          <a:p>
            <a:pPr marL="98425" indent="0">
              <a:buNone/>
            </a:pPr>
            <a:r>
              <a:rPr lang="en-US" sz="2800" dirty="0">
                <a:latin typeface="Arial" panose="020B0604020202020204" pitchFamily="34" charset="0"/>
                <a:cs typeface="Arial" panose="020B0604020202020204" pitchFamily="34" charset="0"/>
              </a:rPr>
              <a:t>How do you choose between elacestrant and imlunestrant? Are any toxicities noted with one of these that have not been documented with other, and how does this influence your choice?</a:t>
            </a:r>
          </a:p>
          <a:p>
            <a:pPr marL="98425" indent="0">
              <a:buNone/>
            </a:pPr>
            <a:r>
              <a:rPr lang="en-US" sz="2800" spc="-100" dirty="0">
                <a:latin typeface="Arial" panose="020B0604020202020204" pitchFamily="34" charset="0"/>
                <a:cs typeface="Arial" panose="020B0604020202020204" pitchFamily="34" charset="0"/>
              </a:rPr>
              <a:t>How do the tolerability profiles of camizestrant and giredestrant differ from those of elacestrant and imlunestrant?</a:t>
            </a:r>
          </a:p>
          <a:p>
            <a:pPr marL="98425" indent="0">
              <a:buNone/>
            </a:pPr>
            <a:endParaRPr lang="en-US" sz="2800" dirty="0">
              <a:latin typeface="Arial" panose="020B0604020202020204" pitchFamily="34" charset="0"/>
              <a:cs typeface="Arial" panose="020B0604020202020204" pitchFamily="34" charset="0"/>
            </a:endParaRPr>
          </a:p>
          <a:p>
            <a:pPr marL="98425"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82382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67FF0-77BE-BE41-027F-CB096EFFBE3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96FA3FB-E961-4BCF-CB27-B426B532799A}"/>
              </a:ext>
            </a:extLst>
          </p:cNvPr>
          <p:cNvSpPr/>
          <p:nvPr/>
        </p:nvSpPr>
        <p:spPr bwMode="auto">
          <a:xfrm>
            <a:off x="758948" y="1988840"/>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E77FB94-B536-B8AA-B98A-0BE8981EC41A}"/>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346E64BA-653C-2A87-921D-64685DA4034A}"/>
              </a:ext>
            </a:extLst>
          </p:cNvPr>
          <p:cNvSpPr>
            <a:spLocks noGrp="1"/>
          </p:cNvSpPr>
          <p:nvPr>
            <p:ph idx="1"/>
          </p:nvPr>
        </p:nvSpPr>
        <p:spPr>
          <a:xfrm>
            <a:off x="912286" y="1052736"/>
            <a:ext cx="10512306" cy="4799013"/>
          </a:xfrm>
        </p:spPr>
        <p:txBody>
          <a:bodyPr/>
          <a:lstStyle/>
          <a:p>
            <a:pPr marL="0" indent="0">
              <a:spcBef>
                <a:spcPts val="1200"/>
              </a:spcBef>
              <a:spcAft>
                <a:spcPts val="0"/>
              </a:spcAft>
              <a:buNone/>
            </a:pPr>
            <a:r>
              <a:rPr lang="en-US" sz="2500" dirty="0">
                <a:solidFill>
                  <a:srgbClr val="0432FF"/>
                </a:solidFill>
              </a:rPr>
              <a:t>Module 1: </a:t>
            </a:r>
            <a:r>
              <a:rPr lang="en-US" sz="2500" dirty="0">
                <a:solidFill>
                  <a:schemeClr val="tx1"/>
                </a:solidFill>
              </a:rPr>
              <a:t>Current Clinical Role of Oral Selective Estrogen Receptor Degraders (SERDs) in HR-Positive Metastatic Breast Cancer</a:t>
            </a:r>
          </a:p>
          <a:p>
            <a:pPr marL="0" indent="0">
              <a:spcBef>
                <a:spcPts val="1200"/>
              </a:spcBef>
              <a:spcAft>
                <a:spcPts val="0"/>
              </a:spcAft>
              <a:buNone/>
            </a:pPr>
            <a:r>
              <a:rPr lang="en-US" sz="2500" dirty="0">
                <a:solidFill>
                  <a:schemeClr val="bg1"/>
                </a:solidFill>
              </a:rPr>
              <a:t>Module 2: Practical Considerations with Oral SERDs </a:t>
            </a:r>
          </a:p>
          <a:p>
            <a:pPr marL="0" indent="0">
              <a:spcBef>
                <a:spcPts val="1200"/>
              </a:spcBef>
              <a:spcAft>
                <a:spcPts val="0"/>
              </a:spcAft>
              <a:buNone/>
            </a:pPr>
            <a:r>
              <a:rPr lang="en-US" sz="2500" dirty="0">
                <a:solidFill>
                  <a:srgbClr val="0432FF"/>
                </a:solidFill>
              </a:rPr>
              <a:t>Module 3: </a:t>
            </a:r>
            <a:r>
              <a:rPr lang="en-US" sz="2500" dirty="0">
                <a:solidFill>
                  <a:schemeClr val="tx1"/>
                </a:solidFill>
              </a:rPr>
              <a:t>Potential Role of Combination Approaches with Oral SERDs</a:t>
            </a:r>
          </a:p>
          <a:p>
            <a:pPr marL="0" indent="0">
              <a:spcBef>
                <a:spcPts val="1200"/>
              </a:spcBef>
              <a:spcAft>
                <a:spcPts val="0"/>
              </a:spcAft>
              <a:buNone/>
            </a:pPr>
            <a:r>
              <a:rPr lang="en-US" sz="2500" dirty="0">
                <a:solidFill>
                  <a:srgbClr val="0432FF"/>
                </a:solidFill>
              </a:rPr>
              <a:t>Module 4: </a:t>
            </a:r>
            <a:r>
              <a:rPr lang="en-US" sz="2500" dirty="0">
                <a:solidFill>
                  <a:schemeClr val="tx1"/>
                </a:solidFill>
              </a:rPr>
              <a:t>Gastrointestinal Adverse Events Documented with Oral SERDs </a:t>
            </a:r>
          </a:p>
          <a:p>
            <a:pPr marL="0" indent="0">
              <a:spcBef>
                <a:spcPts val="1200"/>
              </a:spcBef>
              <a:spcAft>
                <a:spcPts val="0"/>
              </a:spcAft>
              <a:buNone/>
            </a:pPr>
            <a:r>
              <a:rPr lang="en-US" sz="2500" dirty="0">
                <a:solidFill>
                  <a:srgbClr val="0432FF"/>
                </a:solidFill>
              </a:rPr>
              <a:t>Module 5: </a:t>
            </a:r>
            <a:r>
              <a:rPr lang="en-US" sz="2500" dirty="0">
                <a:solidFill>
                  <a:schemeClr val="tx1"/>
                </a:solidFill>
              </a:rPr>
              <a:t>Potential Role of Early Therapeutic Switching After Detection of an Emergent ESR1 Mutation </a:t>
            </a:r>
          </a:p>
          <a:p>
            <a:pPr marL="0" indent="0">
              <a:spcBef>
                <a:spcPts val="1200"/>
              </a:spcBef>
              <a:spcAft>
                <a:spcPts val="0"/>
              </a:spcAft>
              <a:buNone/>
            </a:pPr>
            <a:r>
              <a:rPr lang="en-US" sz="2500" dirty="0">
                <a:solidFill>
                  <a:srgbClr val="0432FF"/>
                </a:solidFill>
              </a:rPr>
              <a:t>Module 6: </a:t>
            </a:r>
            <a:r>
              <a:rPr lang="en-US" sz="2500" dirty="0">
                <a:solidFill>
                  <a:schemeClr val="tx1"/>
                </a:solidFill>
              </a:rPr>
              <a:t>Other Class-Effect Toxicities Associated with Oral SERDs </a:t>
            </a:r>
          </a:p>
          <a:p>
            <a:pPr marL="0" indent="0">
              <a:spcBef>
                <a:spcPts val="1200"/>
              </a:spcBef>
              <a:spcAft>
                <a:spcPts val="0"/>
              </a:spcAft>
              <a:buNone/>
            </a:pPr>
            <a:r>
              <a:rPr lang="en-US" sz="2500" dirty="0">
                <a:solidFill>
                  <a:srgbClr val="0432FF"/>
                </a:solidFill>
              </a:rPr>
              <a:t>Module 7: </a:t>
            </a:r>
            <a:r>
              <a:rPr lang="en-US" sz="2500" dirty="0">
                <a:solidFill>
                  <a:schemeClr val="tx1"/>
                </a:solidFill>
              </a:rPr>
              <a:t>Emerging Utility of Adjuvant Oral SERDs </a:t>
            </a:r>
          </a:p>
          <a:p>
            <a:pPr marL="0" indent="0">
              <a:spcBef>
                <a:spcPts val="1200"/>
              </a:spcBef>
              <a:spcAft>
                <a:spcPts val="0"/>
              </a:spcAft>
              <a:buNone/>
            </a:pPr>
            <a:r>
              <a:rPr lang="en-US" sz="2500" dirty="0">
                <a:solidFill>
                  <a:srgbClr val="0432FF"/>
                </a:solidFill>
              </a:rPr>
              <a:t>Module 8: </a:t>
            </a:r>
            <a:r>
              <a:rPr lang="en-US" sz="2500" dirty="0">
                <a:solidFill>
                  <a:schemeClr val="tx1"/>
                </a:solidFill>
              </a:rPr>
              <a:t>Unique Toxicities Associated with 1 or More Oral SERDs </a:t>
            </a:r>
          </a:p>
        </p:txBody>
      </p:sp>
    </p:spTree>
    <p:extLst>
      <p:ext uri="{BB962C8B-B14F-4D97-AF65-F5344CB8AC3E}">
        <p14:creationId xmlns:p14="http://schemas.microsoft.com/office/powerpoint/2010/main" val="1104154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a:xfrm>
            <a:off x="187056" y="4481322"/>
            <a:ext cx="11758759" cy="1561132"/>
          </a:xfrm>
        </p:spPr>
        <p:txBody>
          <a:bodyPr>
            <a:normAutofit/>
          </a:bodyPr>
          <a:lstStyle/>
          <a:p>
            <a:r>
              <a:rPr lang="en-US" sz="2800" dirty="0"/>
              <a:t>Blanca Ledezma, MSN, NP, AOCNP</a:t>
            </a:r>
            <a:endParaRPr lang="en-US" sz="2800" b="0" dirty="0"/>
          </a:p>
          <a:p>
            <a:endParaRPr lang="en-US" sz="1800" dirty="0"/>
          </a:p>
          <a:p>
            <a:endParaRPr lang="en-US" sz="1800" dirty="0"/>
          </a:p>
        </p:txBody>
      </p:sp>
      <p:sp>
        <p:nvSpPr>
          <p:cNvPr id="3" name="Title 2">
            <a:extLst>
              <a:ext uri="{FF2B5EF4-FFF2-40B4-BE49-F238E27FC236}">
                <a16:creationId xmlns:a16="http://schemas.microsoft.com/office/drawing/2014/main" id="{CFD9D58D-522A-BF32-3F32-0B7E2A26E931}"/>
              </a:ext>
            </a:extLst>
          </p:cNvPr>
          <p:cNvSpPr>
            <a:spLocks noGrp="1"/>
          </p:cNvSpPr>
          <p:nvPr>
            <p:ph type="title"/>
          </p:nvPr>
        </p:nvSpPr>
        <p:spPr>
          <a:xfrm>
            <a:off x="187056" y="1854235"/>
            <a:ext cx="8008254" cy="664671"/>
          </a:xfrm>
        </p:spPr>
        <p:txBody>
          <a:bodyPr/>
          <a:lstStyle/>
          <a:p>
            <a:pPr>
              <a:lnSpc>
                <a:spcPct val="100000"/>
              </a:lnSpc>
            </a:pPr>
            <a:r>
              <a:rPr lang="en-US" b="1" dirty="0"/>
              <a:t>Practical Considerations with the Use of Oral SERDs </a:t>
            </a:r>
            <a:br>
              <a:rPr lang="en-US" sz="6000" b="1" dirty="0">
                <a:latin typeface="+mj-lt"/>
              </a:rPr>
            </a:br>
            <a:br>
              <a:rPr lang="en-US" dirty="0">
                <a:latin typeface="+mj-lt"/>
              </a:rPr>
            </a:br>
            <a:br>
              <a:rPr lang="en-US" sz="2400" dirty="0">
                <a:latin typeface="+mj-lt"/>
              </a:rPr>
            </a:br>
            <a:endParaRPr lang="en-US" dirty="0">
              <a:latin typeface="+mj-lt"/>
            </a:endParaRPr>
          </a:p>
        </p:txBody>
      </p:sp>
      <p:sp>
        <p:nvSpPr>
          <p:cNvPr id="4" name="Slide Number Placeholder 3">
            <a:extLst>
              <a:ext uri="{FF2B5EF4-FFF2-40B4-BE49-F238E27FC236}">
                <a16:creationId xmlns:a16="http://schemas.microsoft.com/office/drawing/2014/main" id="{C2E50A97-35BF-328F-37A6-AC3D2052FEE5}"/>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613DB57-267B-4D41-B6E3-8C71E0333D04}" type="slidenum">
              <a:rPr kumimoji="0" lang="en-US" sz="1050" b="0" i="0" u="none" strike="noStrike" kern="1200" cap="none" spc="0" normalizeH="0" baseline="0" noProof="0" smtClean="0">
                <a:ln>
                  <a:noFill/>
                </a:ln>
                <a:solidFill>
                  <a:srgbClr val="107AB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050" b="0" i="0" u="none" strike="noStrike" kern="1200" cap="none" spc="0" normalizeH="0" baseline="0" noProof="0" dirty="0">
              <a:ln>
                <a:noFill/>
              </a:ln>
              <a:solidFill>
                <a:srgbClr val="107AB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1482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C191E-DDDD-69C3-2E1D-3E75CB0EFC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316CED-F447-D0B5-6899-32A3BE22ABE6}"/>
              </a:ext>
            </a:extLst>
          </p:cNvPr>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Ledezma — Disclosures</a:t>
            </a:r>
          </a:p>
        </p:txBody>
      </p:sp>
      <p:graphicFrame>
        <p:nvGraphicFramePr>
          <p:cNvPr id="5" name="Content Placeholder 3">
            <a:extLst>
              <a:ext uri="{FF2B5EF4-FFF2-40B4-BE49-F238E27FC236}">
                <a16:creationId xmlns:a16="http://schemas.microsoft.com/office/drawing/2014/main" id="{E08C00DD-1D7D-D714-465D-9C0CF5BD6A87}"/>
              </a:ext>
            </a:extLst>
          </p:cNvPr>
          <p:cNvGraphicFramePr>
            <a:graphicFrameLocks/>
          </p:cNvGraphicFramePr>
          <p:nvPr>
            <p:extLst>
              <p:ext uri="{D42A27DB-BD31-4B8C-83A1-F6EECF244321}">
                <p14:modId xmlns:p14="http://schemas.microsoft.com/office/powerpoint/2010/main" val="1577936867"/>
              </p:ext>
            </p:extLst>
          </p:nvPr>
        </p:nvGraphicFramePr>
        <p:xfrm>
          <a:off x="1236095" y="2204864"/>
          <a:ext cx="9719807" cy="2448272"/>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1224136">
                <a:tc>
                  <a:txBody>
                    <a:bodyPr/>
                    <a:lstStyle/>
                    <a:p>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Daiichi Sankyo Inc, Lilly, Pfizer Inc </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24136">
                <a:tc>
                  <a:txBody>
                    <a:bodyPr/>
                    <a:lstStyle/>
                    <a:p>
                      <a:r>
                        <a:rPr lang="en-US" sz="1800" b="1" kern="1200" dirty="0">
                          <a:solidFill>
                            <a:schemeClr val="tx1"/>
                          </a:solidFill>
                          <a:effectLst/>
                          <a:latin typeface="+mn-lt"/>
                          <a:ea typeface="+mn-ea"/>
                          <a:cs typeface="+mn-cs"/>
                        </a:rPr>
                        <a:t>Steering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13249466"/>
                  </a:ext>
                </a:extLst>
              </a:tr>
            </a:tbl>
          </a:graphicData>
        </a:graphic>
      </p:graphicFrame>
    </p:spTree>
    <p:custDataLst>
      <p:tags r:id="rId1"/>
    </p:custDataLst>
    <p:extLst>
      <p:ext uri="{BB962C8B-B14F-4D97-AF65-F5344CB8AC3E}">
        <p14:creationId xmlns:p14="http://schemas.microsoft.com/office/powerpoint/2010/main" val="35364701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10-FC59-CD7A-A044-BE4D3569D7A5}"/>
              </a:ext>
            </a:extLst>
          </p:cNvPr>
          <p:cNvSpPr>
            <a:spLocks noGrp="1"/>
          </p:cNvSpPr>
          <p:nvPr>
            <p:ph type="title"/>
          </p:nvPr>
        </p:nvSpPr>
        <p:spPr/>
        <p:txBody>
          <a:bodyPr/>
          <a:lstStyle/>
          <a:p>
            <a:r>
              <a:rPr lang="en-US" b="1" dirty="0"/>
              <a:t>Elacestrant</a:t>
            </a:r>
            <a:endParaRPr lang="en-US" dirty="0"/>
          </a:p>
        </p:txBody>
      </p:sp>
      <p:sp>
        <p:nvSpPr>
          <p:cNvPr id="3" name="Text Placeholder 2">
            <a:extLst>
              <a:ext uri="{FF2B5EF4-FFF2-40B4-BE49-F238E27FC236}">
                <a16:creationId xmlns:a16="http://schemas.microsoft.com/office/drawing/2014/main" id="{F7A48F1E-4004-3D1E-2A89-109BF4BCA6AE}"/>
              </a:ext>
            </a:extLst>
          </p:cNvPr>
          <p:cNvSpPr>
            <a:spLocks noGrp="1"/>
          </p:cNvSpPr>
          <p:nvPr>
            <p:ph type="body" sz="quarter" idx="10"/>
          </p:nvPr>
        </p:nvSpPr>
        <p:spPr>
          <a:xfrm>
            <a:off x="444500" y="1507523"/>
            <a:ext cx="9664700" cy="4584357"/>
          </a:xfrm>
        </p:spPr>
        <p:txBody>
          <a:bodyPr/>
          <a:lstStyle/>
          <a:p>
            <a:r>
              <a:rPr lang="en-US" dirty="0"/>
              <a:t>345 mg (1tab) taken orally with food once</a:t>
            </a:r>
            <a:r>
              <a:rPr lang="en-US" b="1" dirty="0"/>
              <a:t> </a:t>
            </a:r>
            <a:r>
              <a:rPr lang="en-US" dirty="0"/>
              <a:t>daily</a:t>
            </a:r>
            <a:r>
              <a:rPr lang="en-US" b="1" dirty="0"/>
              <a:t> </a:t>
            </a:r>
          </a:p>
          <a:p>
            <a:r>
              <a:rPr lang="en-US" dirty="0"/>
              <a:t>Take at approximately the same time every day. </a:t>
            </a:r>
          </a:p>
          <a:p>
            <a:r>
              <a:rPr lang="en-US" dirty="0"/>
              <a:t>Take with food to reduce symptoms of nausea and vomiting</a:t>
            </a:r>
          </a:p>
          <a:p>
            <a:r>
              <a:rPr lang="en-US" dirty="0"/>
              <a:t>Swallow whole</a:t>
            </a:r>
          </a:p>
          <a:p>
            <a:pPr marL="0" indent="0">
              <a:buNone/>
            </a:pPr>
            <a:r>
              <a:rPr lang="en-US" b="1" dirty="0"/>
              <a:t>Dosage forms:</a:t>
            </a:r>
          </a:p>
          <a:p>
            <a:pPr marL="0" indent="0">
              <a:buNone/>
            </a:pPr>
            <a:r>
              <a:rPr lang="en-US" dirty="0"/>
              <a:t>345mg tablets and 86mg tablets</a:t>
            </a:r>
          </a:p>
          <a:p>
            <a:pPr marL="0" indent="0">
              <a:buNone/>
            </a:pPr>
            <a:endParaRPr lang="en-US" dirty="0"/>
          </a:p>
          <a:p>
            <a:endParaRPr lang="en-US" dirty="0"/>
          </a:p>
          <a:p>
            <a:endParaRPr lang="en-US" dirty="0"/>
          </a:p>
        </p:txBody>
      </p:sp>
      <p:sp>
        <p:nvSpPr>
          <p:cNvPr id="4" name="Text Placeholder 3">
            <a:extLst>
              <a:ext uri="{FF2B5EF4-FFF2-40B4-BE49-F238E27FC236}">
                <a16:creationId xmlns:a16="http://schemas.microsoft.com/office/drawing/2014/main" id="{0A76A5D6-BA7A-0CF3-E26E-8BCC692ED330}"/>
              </a:ext>
            </a:extLst>
          </p:cNvPr>
          <p:cNvSpPr>
            <a:spLocks noGrp="1"/>
          </p:cNvSpPr>
          <p:nvPr>
            <p:ph type="body" sz="quarter" idx="11"/>
          </p:nvPr>
        </p:nvSpPr>
        <p:spPr>
          <a:xfrm>
            <a:off x="333289" y="972614"/>
            <a:ext cx="9664700" cy="534910"/>
          </a:xfrm>
        </p:spPr>
        <p:txBody>
          <a:bodyPr/>
          <a:lstStyle/>
          <a:p>
            <a:r>
              <a:rPr lang="en-US" dirty="0"/>
              <a:t>Dosing</a:t>
            </a:r>
          </a:p>
        </p:txBody>
      </p:sp>
      <p:pic>
        <p:nvPicPr>
          <p:cNvPr id="7" name="Picture 6">
            <a:extLst>
              <a:ext uri="{FF2B5EF4-FFF2-40B4-BE49-F238E27FC236}">
                <a16:creationId xmlns:a16="http://schemas.microsoft.com/office/drawing/2014/main" id="{12ABFB3D-584B-5E9B-8A3D-33FD42BED530}"/>
              </a:ext>
            </a:extLst>
          </p:cNvPr>
          <p:cNvPicPr>
            <a:picLocks noChangeAspect="1"/>
          </p:cNvPicPr>
          <p:nvPr/>
        </p:nvPicPr>
        <p:blipFill>
          <a:blip r:embed="rId2"/>
          <a:stretch>
            <a:fillRect/>
          </a:stretch>
        </p:blipFill>
        <p:spPr>
          <a:xfrm>
            <a:off x="1426052" y="4079149"/>
            <a:ext cx="10033926" cy="1271328"/>
          </a:xfrm>
          <a:prstGeom prst="rect">
            <a:avLst/>
          </a:prstGeom>
          <a:ln w="38100" cap="sq">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8" name="TextBox 7">
            <a:extLst>
              <a:ext uri="{FF2B5EF4-FFF2-40B4-BE49-F238E27FC236}">
                <a16:creationId xmlns:a16="http://schemas.microsoft.com/office/drawing/2014/main" id="{EF9610C9-907E-CB4B-6CDB-19BA63A3EEB1}"/>
              </a:ext>
            </a:extLst>
          </p:cNvPr>
          <p:cNvSpPr txBox="1"/>
          <p:nvPr/>
        </p:nvSpPr>
        <p:spPr>
          <a:xfrm>
            <a:off x="963827" y="6214964"/>
            <a:ext cx="133081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rial" panose="020B0604020202020204"/>
                <a:ea typeface="+mn-ea"/>
                <a:cs typeface="+mn-cs"/>
              </a:rPr>
              <a:t>Elacestrant</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 PI 2023</a:t>
            </a:r>
          </a:p>
        </p:txBody>
      </p:sp>
    </p:spTree>
    <p:extLst>
      <p:ext uri="{BB962C8B-B14F-4D97-AF65-F5344CB8AC3E}">
        <p14:creationId xmlns:p14="http://schemas.microsoft.com/office/powerpoint/2010/main" val="2521596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D7961-D833-28BC-FEBA-8A7CBCA132E9}"/>
              </a:ext>
            </a:extLst>
          </p:cNvPr>
          <p:cNvSpPr>
            <a:spLocks noGrp="1"/>
          </p:cNvSpPr>
          <p:nvPr>
            <p:ph type="title"/>
          </p:nvPr>
        </p:nvSpPr>
        <p:spPr/>
        <p:txBody>
          <a:bodyPr/>
          <a:lstStyle/>
          <a:p>
            <a:r>
              <a:rPr lang="en-US" b="1" dirty="0"/>
              <a:t>Imlunestrant</a:t>
            </a:r>
          </a:p>
        </p:txBody>
      </p:sp>
      <p:sp>
        <p:nvSpPr>
          <p:cNvPr id="3" name="Text Placeholder 2">
            <a:extLst>
              <a:ext uri="{FF2B5EF4-FFF2-40B4-BE49-F238E27FC236}">
                <a16:creationId xmlns:a16="http://schemas.microsoft.com/office/drawing/2014/main" id="{4DD1CFE3-0677-09E7-DDBF-A42F3C3745A7}"/>
              </a:ext>
            </a:extLst>
          </p:cNvPr>
          <p:cNvSpPr>
            <a:spLocks noGrp="1"/>
          </p:cNvSpPr>
          <p:nvPr>
            <p:ph type="body" sz="quarter" idx="10"/>
          </p:nvPr>
        </p:nvSpPr>
        <p:spPr>
          <a:xfrm>
            <a:off x="444500" y="1631093"/>
            <a:ext cx="9664700" cy="2898833"/>
          </a:xfrm>
        </p:spPr>
        <p:txBody>
          <a:bodyPr/>
          <a:lstStyle/>
          <a:p>
            <a:r>
              <a:rPr lang="en-US" dirty="0"/>
              <a:t>400 mg (2 tab) orally once daily </a:t>
            </a:r>
          </a:p>
          <a:p>
            <a:r>
              <a:rPr lang="en-US" dirty="0"/>
              <a:t>Take on an empty stomach 2 hours before or 1 hour after food</a:t>
            </a:r>
          </a:p>
          <a:p>
            <a:r>
              <a:rPr lang="en-US" dirty="0"/>
              <a:t>Take at approximately the same time every day. </a:t>
            </a:r>
          </a:p>
          <a:p>
            <a:r>
              <a:rPr lang="en-US" dirty="0"/>
              <a:t>Swallow whole</a:t>
            </a:r>
          </a:p>
          <a:p>
            <a:r>
              <a:rPr lang="en-US" dirty="0"/>
              <a:t>Pre/perimenopausal women and men should receive a gonadotropin-releasing hormone agonist (GnRH) according to current clinical practice standards</a:t>
            </a:r>
          </a:p>
          <a:p>
            <a:pPr marL="0" indent="0">
              <a:buNone/>
            </a:pPr>
            <a:r>
              <a:rPr lang="en-US" b="1" dirty="0"/>
              <a:t>Dosage forms:</a:t>
            </a:r>
          </a:p>
          <a:p>
            <a:pPr marL="0" indent="0">
              <a:buNone/>
            </a:pPr>
            <a:r>
              <a:rPr lang="en-US" dirty="0"/>
              <a:t>200mg tablets</a:t>
            </a:r>
          </a:p>
          <a:p>
            <a:pPr marL="0" indent="0">
              <a:buNone/>
            </a:pPr>
            <a:r>
              <a:rPr lang="en-US" b="1" dirty="0"/>
              <a:t>Dose Reduction:</a:t>
            </a:r>
          </a:p>
          <a:p>
            <a:pPr marL="0" indent="0">
              <a:buNone/>
            </a:pPr>
            <a:r>
              <a:rPr lang="en-US" b="1" dirty="0"/>
              <a:t>	</a:t>
            </a:r>
            <a:r>
              <a:rPr lang="en-US" dirty="0"/>
              <a:t>First dose reduction:200mg 1 tablet </a:t>
            </a:r>
          </a:p>
          <a:p>
            <a:pPr marL="0" indent="0">
              <a:buNone/>
            </a:pPr>
            <a:r>
              <a:rPr lang="en-US" b="1" dirty="0"/>
              <a:t>	</a:t>
            </a:r>
            <a:r>
              <a:rPr lang="en-US" dirty="0"/>
              <a:t>Unable to tolerate 200 mg, permanently discontinue</a:t>
            </a:r>
          </a:p>
          <a:p>
            <a:pPr marL="0" indent="0">
              <a:buNone/>
            </a:pPr>
            <a:endParaRPr lang="en-US" b="1" dirty="0"/>
          </a:p>
          <a:p>
            <a:endParaRPr lang="en-US" dirty="0"/>
          </a:p>
          <a:p>
            <a:endParaRPr lang="en-US" dirty="0"/>
          </a:p>
          <a:p>
            <a:endParaRPr lang="en-US" dirty="0"/>
          </a:p>
          <a:p>
            <a:endParaRPr lang="en-US" dirty="0"/>
          </a:p>
        </p:txBody>
      </p:sp>
      <p:sp>
        <p:nvSpPr>
          <p:cNvPr id="4" name="Text Placeholder 3">
            <a:extLst>
              <a:ext uri="{FF2B5EF4-FFF2-40B4-BE49-F238E27FC236}">
                <a16:creationId xmlns:a16="http://schemas.microsoft.com/office/drawing/2014/main" id="{0783C895-9331-8FBC-8929-C2BBA69C375E}"/>
              </a:ext>
            </a:extLst>
          </p:cNvPr>
          <p:cNvSpPr>
            <a:spLocks noGrp="1"/>
          </p:cNvSpPr>
          <p:nvPr>
            <p:ph type="body" sz="quarter" idx="11"/>
          </p:nvPr>
        </p:nvSpPr>
        <p:spPr>
          <a:xfrm>
            <a:off x="444500" y="1047750"/>
            <a:ext cx="9664700" cy="595699"/>
          </a:xfrm>
        </p:spPr>
        <p:txBody>
          <a:bodyPr/>
          <a:lstStyle/>
          <a:p>
            <a:r>
              <a:rPr lang="en-US" dirty="0"/>
              <a:t>Dosing</a:t>
            </a:r>
          </a:p>
        </p:txBody>
      </p:sp>
      <p:sp>
        <p:nvSpPr>
          <p:cNvPr id="6" name="TextBox 5">
            <a:extLst>
              <a:ext uri="{FF2B5EF4-FFF2-40B4-BE49-F238E27FC236}">
                <a16:creationId xmlns:a16="http://schemas.microsoft.com/office/drawing/2014/main" id="{1325DA70-1762-C83E-2BC3-DA0E038E44F8}"/>
              </a:ext>
            </a:extLst>
          </p:cNvPr>
          <p:cNvSpPr txBox="1"/>
          <p:nvPr/>
        </p:nvSpPr>
        <p:spPr>
          <a:xfrm>
            <a:off x="716692" y="6178378"/>
            <a:ext cx="164500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rPr>
              <a:t>Imlunestrant</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PI 2025</a:t>
            </a:r>
          </a:p>
        </p:txBody>
      </p:sp>
    </p:spTree>
    <p:extLst>
      <p:ext uri="{BB962C8B-B14F-4D97-AF65-F5344CB8AC3E}">
        <p14:creationId xmlns:p14="http://schemas.microsoft.com/office/powerpoint/2010/main" val="2479374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3E7E6-A8E8-4612-EC5B-FB3ED82F8397}"/>
              </a:ext>
            </a:extLst>
          </p:cNvPr>
          <p:cNvSpPr>
            <a:spLocks noGrp="1"/>
          </p:cNvSpPr>
          <p:nvPr>
            <p:ph type="title"/>
          </p:nvPr>
        </p:nvSpPr>
        <p:spPr/>
        <p:txBody>
          <a:bodyPr/>
          <a:lstStyle/>
          <a:p>
            <a:r>
              <a:rPr lang="en-US" b="1" dirty="0"/>
              <a:t>Dose Modification: </a:t>
            </a:r>
            <a:r>
              <a:rPr lang="en-US" b="1" dirty="0" err="1"/>
              <a:t>Elacestrant</a:t>
            </a:r>
            <a:r>
              <a:rPr lang="en-US" b="1" dirty="0"/>
              <a:t> </a:t>
            </a:r>
          </a:p>
        </p:txBody>
      </p:sp>
      <p:sp>
        <p:nvSpPr>
          <p:cNvPr id="3" name="Text Placeholder 2">
            <a:extLst>
              <a:ext uri="{FF2B5EF4-FFF2-40B4-BE49-F238E27FC236}">
                <a16:creationId xmlns:a16="http://schemas.microsoft.com/office/drawing/2014/main" id="{78ECD413-76AC-F99F-CF06-E8DF31C21D69}"/>
              </a:ext>
            </a:extLst>
          </p:cNvPr>
          <p:cNvSpPr>
            <a:spLocks noGrp="1"/>
          </p:cNvSpPr>
          <p:nvPr>
            <p:ph type="body" sz="quarter" idx="10"/>
          </p:nvPr>
        </p:nvSpPr>
        <p:spPr>
          <a:xfrm>
            <a:off x="445174" y="1316647"/>
            <a:ext cx="9664700" cy="4129995"/>
          </a:xfrm>
        </p:spPr>
        <p:txBody>
          <a:bodyPr/>
          <a:lstStyle/>
          <a:p>
            <a:pPr marL="0" indent="0">
              <a:buNone/>
            </a:pPr>
            <a:r>
              <a:rPr lang="en-US" b="1" dirty="0"/>
              <a:t>Grade 1</a:t>
            </a:r>
            <a:r>
              <a:rPr lang="en-US" dirty="0"/>
              <a:t>		Continue at current dose</a:t>
            </a:r>
          </a:p>
          <a:p>
            <a:pPr marL="0" indent="0">
              <a:buNone/>
            </a:pPr>
            <a:endParaRPr lang="en-US" dirty="0"/>
          </a:p>
          <a:p>
            <a:pPr marL="0" indent="0">
              <a:buNone/>
            </a:pPr>
            <a:r>
              <a:rPr lang="en-US" b="1" dirty="0"/>
              <a:t>Grade 2</a:t>
            </a:r>
            <a:r>
              <a:rPr lang="en-US" dirty="0"/>
              <a:t>		consider hold until recovers to ≤1 or baseline, resume at same dose</a:t>
            </a:r>
          </a:p>
          <a:p>
            <a:pPr marL="0" indent="0">
              <a:buNone/>
            </a:pPr>
            <a:endParaRPr lang="en-US" dirty="0"/>
          </a:p>
          <a:p>
            <a:pPr marL="0" indent="0">
              <a:buNone/>
            </a:pPr>
            <a:r>
              <a:rPr lang="en-US" b="1" dirty="0"/>
              <a:t>Grade 3</a:t>
            </a:r>
            <a:r>
              <a:rPr lang="en-US" dirty="0"/>
              <a:t>		hold until recovers to ≤1 or baseline, resume at next lower dose</a:t>
            </a:r>
          </a:p>
          <a:p>
            <a:pPr marL="0" indent="0">
              <a:buNone/>
            </a:pPr>
            <a:r>
              <a:rPr lang="en-US" dirty="0"/>
              <a:t>		if grade 3 recurs hold until recovers to ≤1 or baseline, resume and reduce by 			another dose</a:t>
            </a:r>
          </a:p>
          <a:p>
            <a:pPr marL="0" indent="0">
              <a:buNone/>
            </a:pPr>
            <a:endParaRPr lang="en-US" dirty="0"/>
          </a:p>
          <a:p>
            <a:pPr marL="0" indent="0">
              <a:buNone/>
            </a:pPr>
            <a:r>
              <a:rPr lang="en-US" b="1" dirty="0"/>
              <a:t>Grade 4</a:t>
            </a:r>
            <a:r>
              <a:rPr lang="en-US" dirty="0"/>
              <a:t>		hold until recovers to ≤1 or baseline, resume at next lower dose</a:t>
            </a:r>
          </a:p>
          <a:p>
            <a:pPr marL="0" indent="0">
              <a:buNone/>
            </a:pPr>
            <a:r>
              <a:rPr lang="en-US" dirty="0"/>
              <a:t>		Intolerable grade 4 permanently discontinue </a:t>
            </a:r>
          </a:p>
          <a:p>
            <a:pPr marL="0" indent="0">
              <a:buNone/>
            </a:pPr>
            <a:endParaRPr lang="en-US" dirty="0"/>
          </a:p>
          <a:p>
            <a:pPr marL="0" indent="0">
              <a:buNone/>
            </a:pPr>
            <a:endParaRPr lang="en-US" dirty="0"/>
          </a:p>
        </p:txBody>
      </p:sp>
      <p:sp>
        <p:nvSpPr>
          <p:cNvPr id="6" name="TextBox 5">
            <a:extLst>
              <a:ext uri="{FF2B5EF4-FFF2-40B4-BE49-F238E27FC236}">
                <a16:creationId xmlns:a16="http://schemas.microsoft.com/office/drawing/2014/main" id="{40C48D4D-4400-7E7C-0F69-AE9756CAC869}"/>
              </a:ext>
            </a:extLst>
          </p:cNvPr>
          <p:cNvSpPr txBox="1"/>
          <p:nvPr/>
        </p:nvSpPr>
        <p:spPr>
          <a:xfrm>
            <a:off x="445173" y="6112565"/>
            <a:ext cx="146770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rial" panose="020B0604020202020204"/>
                <a:ea typeface="+mn-ea"/>
                <a:cs typeface="+mn-cs"/>
              </a:rPr>
              <a:t>Elacestrant</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 PI 2023</a:t>
            </a:r>
          </a:p>
        </p:txBody>
      </p:sp>
    </p:spTree>
    <p:extLst>
      <p:ext uri="{BB962C8B-B14F-4D97-AF65-F5344CB8AC3E}">
        <p14:creationId xmlns:p14="http://schemas.microsoft.com/office/powerpoint/2010/main" val="3827345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E5ECD-6212-F670-C85F-74A81B4A8832}"/>
              </a:ext>
            </a:extLst>
          </p:cNvPr>
          <p:cNvSpPr>
            <a:spLocks noGrp="1"/>
          </p:cNvSpPr>
          <p:nvPr>
            <p:ph type="title"/>
          </p:nvPr>
        </p:nvSpPr>
        <p:spPr/>
        <p:txBody>
          <a:bodyPr/>
          <a:lstStyle/>
          <a:p>
            <a:r>
              <a:rPr lang="en-US" b="1" dirty="0"/>
              <a:t>Dose Modification: </a:t>
            </a:r>
            <a:r>
              <a:rPr lang="en-US" b="1" dirty="0" err="1"/>
              <a:t>Imlunestrant</a:t>
            </a:r>
            <a:r>
              <a:rPr lang="en-US" b="1" dirty="0"/>
              <a:t> </a:t>
            </a:r>
          </a:p>
        </p:txBody>
      </p:sp>
      <p:sp>
        <p:nvSpPr>
          <p:cNvPr id="3" name="Text Placeholder 2">
            <a:extLst>
              <a:ext uri="{FF2B5EF4-FFF2-40B4-BE49-F238E27FC236}">
                <a16:creationId xmlns:a16="http://schemas.microsoft.com/office/drawing/2014/main" id="{732AA487-245B-2586-038A-B71233768A22}"/>
              </a:ext>
            </a:extLst>
          </p:cNvPr>
          <p:cNvSpPr>
            <a:spLocks noGrp="1"/>
          </p:cNvSpPr>
          <p:nvPr>
            <p:ph type="body" sz="quarter" idx="10"/>
          </p:nvPr>
        </p:nvSpPr>
        <p:spPr>
          <a:xfrm>
            <a:off x="364987" y="912555"/>
            <a:ext cx="10756900" cy="5690568"/>
          </a:xfrm>
        </p:spPr>
        <p:txBody>
          <a:bodyPr/>
          <a:lstStyle/>
          <a:p>
            <a:pPr marL="0" indent="0">
              <a:buNone/>
            </a:pPr>
            <a:r>
              <a:rPr lang="en-US" sz="1800" b="1" u="sng" dirty="0"/>
              <a:t>General Modifications</a:t>
            </a:r>
          </a:p>
          <a:p>
            <a:pPr marL="0" indent="0">
              <a:buNone/>
            </a:pPr>
            <a:r>
              <a:rPr lang="en-US" b="1" dirty="0"/>
              <a:t>Grade 2 </a:t>
            </a:r>
            <a:r>
              <a:rPr lang="en-US" dirty="0"/>
              <a:t>persistent or recurrent that does not recover in 7 days with maximal supportive measures to baseline or grade 1 </a:t>
            </a:r>
          </a:p>
          <a:p>
            <a:pPr marL="0" indent="0">
              <a:buNone/>
            </a:pPr>
            <a:r>
              <a:rPr lang="en-US" dirty="0"/>
              <a:t>	hold until recovers to ≤1 or baseline, resume at same dose</a:t>
            </a:r>
          </a:p>
          <a:p>
            <a:pPr marL="0" indent="0">
              <a:buNone/>
            </a:pPr>
            <a:r>
              <a:rPr lang="en-US" b="1" dirty="0"/>
              <a:t>Grade 3 or 4 </a:t>
            </a:r>
            <a:r>
              <a:rPr lang="en-US" i="1" dirty="0"/>
              <a:t>(except non-hepatic asymptomatic lab changes)</a:t>
            </a:r>
          </a:p>
          <a:p>
            <a:pPr marL="0" indent="0">
              <a:buNone/>
            </a:pPr>
            <a:r>
              <a:rPr lang="en-US" dirty="0"/>
              <a:t>	hold until recovers to ≤1 or baseline, resume at next lower dose</a:t>
            </a:r>
          </a:p>
          <a:p>
            <a:pPr marL="0" indent="0">
              <a:buNone/>
            </a:pPr>
            <a:r>
              <a:rPr lang="en-US" sz="1800" b="1" u="sng" dirty="0"/>
              <a:t>Hepatoxicity</a:t>
            </a:r>
          </a:p>
          <a:p>
            <a:pPr marL="0" indent="0">
              <a:buNone/>
            </a:pPr>
            <a:r>
              <a:rPr lang="en-US" b="1" dirty="0"/>
              <a:t>Grade 2		</a:t>
            </a:r>
            <a:r>
              <a:rPr lang="en-US" dirty="0"/>
              <a:t>hold until recovers to ≤1 or baseline, resume at same dose</a:t>
            </a:r>
          </a:p>
          <a:p>
            <a:pPr marL="0" indent="0">
              <a:buNone/>
            </a:pPr>
            <a:endParaRPr lang="en-US" dirty="0"/>
          </a:p>
          <a:p>
            <a:pPr marL="0" indent="0">
              <a:buNone/>
            </a:pPr>
            <a:r>
              <a:rPr lang="en-US" b="1" dirty="0"/>
              <a:t>Grade 3</a:t>
            </a:r>
            <a:r>
              <a:rPr lang="en-US" dirty="0"/>
              <a:t> OR</a:t>
            </a:r>
            <a:r>
              <a:rPr lang="en-US" b="1" dirty="0"/>
              <a:t> AST/ALT ≥ 3x </a:t>
            </a:r>
            <a:r>
              <a:rPr lang="en-US" dirty="0"/>
              <a:t>at baseline, </a:t>
            </a:r>
            <a:r>
              <a:rPr lang="en-US" b="1" dirty="0"/>
              <a:t>AST/ALT ≥ 1.5x </a:t>
            </a:r>
            <a:r>
              <a:rPr lang="en-US" dirty="0"/>
              <a:t>at baseline OR </a:t>
            </a:r>
            <a:r>
              <a:rPr lang="en-US" b="1" dirty="0"/>
              <a:t>AST/ALT ≥ 8x </a:t>
            </a:r>
            <a:r>
              <a:rPr lang="en-US" dirty="0"/>
              <a:t>ULN </a:t>
            </a:r>
            <a:r>
              <a:rPr lang="en-US" i="1" dirty="0"/>
              <a:t>(whichever is lower)</a:t>
            </a:r>
          </a:p>
          <a:p>
            <a:pPr marL="0" indent="0">
              <a:buNone/>
            </a:pPr>
            <a:r>
              <a:rPr lang="en-US" b="1" dirty="0"/>
              <a:t>		</a:t>
            </a:r>
            <a:r>
              <a:rPr lang="en-US" dirty="0"/>
              <a:t>hold until recovers to baseline or &gt; 3x ULN, resume at next lower dose </a:t>
            </a:r>
          </a:p>
          <a:p>
            <a:pPr marL="0" indent="0">
              <a:buNone/>
            </a:pPr>
            <a:r>
              <a:rPr lang="en-US" dirty="0"/>
              <a:t>		or discontinue if at 200mg dose</a:t>
            </a:r>
          </a:p>
          <a:p>
            <a:pPr marL="0" indent="0">
              <a:buNone/>
            </a:pPr>
            <a:endParaRPr lang="en-US" dirty="0"/>
          </a:p>
          <a:p>
            <a:pPr marL="0" indent="0">
              <a:buNone/>
            </a:pPr>
            <a:r>
              <a:rPr lang="en-US" b="1" dirty="0"/>
              <a:t>Grade 4 </a:t>
            </a:r>
            <a:r>
              <a:rPr lang="en-US" dirty="0"/>
              <a:t>OR </a:t>
            </a:r>
            <a:r>
              <a:rPr lang="en-US" b="1" dirty="0"/>
              <a:t>AST/ALT ≥ 3x + </a:t>
            </a:r>
            <a:r>
              <a:rPr lang="en-US" b="1" dirty="0" err="1"/>
              <a:t>bili</a:t>
            </a:r>
            <a:r>
              <a:rPr lang="en-US" b="1" dirty="0"/>
              <a:t> 2x ULN, </a:t>
            </a:r>
            <a:r>
              <a:rPr lang="en-US" dirty="0"/>
              <a:t>(AST/ALT &lt; 1.5x ULN),in the absence of cholestasis at OR </a:t>
            </a:r>
            <a:r>
              <a:rPr lang="nn-NO" dirty="0"/>
              <a:t>AST/ALT ≥ 2x at baseline + bili 2x ULN,( </a:t>
            </a:r>
            <a:r>
              <a:rPr lang="en-US" b="1" dirty="0"/>
              <a:t>AST/ALT ≥ 1.5x </a:t>
            </a:r>
            <a:r>
              <a:rPr lang="en-US" dirty="0"/>
              <a:t>at baseline), in the absence of cholestasis </a:t>
            </a:r>
          </a:p>
          <a:p>
            <a:pPr marL="0" indent="0">
              <a:buNone/>
            </a:pPr>
            <a:r>
              <a:rPr lang="en-US" dirty="0"/>
              <a:t>		Discontinue treatment</a:t>
            </a:r>
          </a:p>
        </p:txBody>
      </p:sp>
      <p:sp>
        <p:nvSpPr>
          <p:cNvPr id="6" name="TextBox 5">
            <a:extLst>
              <a:ext uri="{FF2B5EF4-FFF2-40B4-BE49-F238E27FC236}">
                <a16:creationId xmlns:a16="http://schemas.microsoft.com/office/drawing/2014/main" id="{92132291-D083-55AB-3721-C38DD4BF5730}"/>
              </a:ext>
            </a:extLst>
          </p:cNvPr>
          <p:cNvSpPr txBox="1"/>
          <p:nvPr/>
        </p:nvSpPr>
        <p:spPr>
          <a:xfrm>
            <a:off x="394252" y="6247872"/>
            <a:ext cx="168679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rial" panose="020B0604020202020204"/>
                <a:ea typeface="+mn-ea"/>
                <a:cs typeface="+mn-cs"/>
              </a:rPr>
              <a:t>Imlunestrant</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 PI 2025</a:t>
            </a:r>
          </a:p>
        </p:txBody>
      </p:sp>
    </p:spTree>
    <p:extLst>
      <p:ext uri="{BB962C8B-B14F-4D97-AF65-F5344CB8AC3E}">
        <p14:creationId xmlns:p14="http://schemas.microsoft.com/office/powerpoint/2010/main" val="1572510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FAEE4-0309-6E2F-FD0A-FDFD189702D8}"/>
              </a:ext>
            </a:extLst>
          </p:cNvPr>
          <p:cNvSpPr>
            <a:spLocks noGrp="1"/>
          </p:cNvSpPr>
          <p:nvPr>
            <p:ph type="title"/>
          </p:nvPr>
        </p:nvSpPr>
        <p:spPr>
          <a:xfrm>
            <a:off x="445174" y="-27384"/>
            <a:ext cx="8296490" cy="999998"/>
          </a:xfrm>
        </p:spPr>
        <p:txBody>
          <a:bodyPr/>
          <a:lstStyle/>
          <a:p>
            <a:r>
              <a:rPr lang="en-US" sz="3000" b="1" dirty="0"/>
              <a:t>Unique </a:t>
            </a:r>
            <a:r>
              <a:rPr lang="en-US" sz="3000" b="1"/>
              <a:t>considerations within </a:t>
            </a:r>
            <a:r>
              <a:rPr lang="en-US" sz="3000" b="1" dirty="0"/>
              <a:t>specific patient populations </a:t>
            </a:r>
          </a:p>
        </p:txBody>
      </p:sp>
      <p:sp>
        <p:nvSpPr>
          <p:cNvPr id="3" name="Text Placeholder 2">
            <a:extLst>
              <a:ext uri="{FF2B5EF4-FFF2-40B4-BE49-F238E27FC236}">
                <a16:creationId xmlns:a16="http://schemas.microsoft.com/office/drawing/2014/main" id="{92E88CA8-7280-3EBE-7165-6A3068044483}"/>
              </a:ext>
            </a:extLst>
          </p:cNvPr>
          <p:cNvSpPr>
            <a:spLocks noGrp="1"/>
          </p:cNvSpPr>
          <p:nvPr>
            <p:ph type="body" sz="quarter" idx="10"/>
          </p:nvPr>
        </p:nvSpPr>
        <p:spPr>
          <a:xfrm>
            <a:off x="445174" y="1630090"/>
            <a:ext cx="9664700" cy="4548288"/>
          </a:xfrm>
        </p:spPr>
        <p:txBody>
          <a:bodyPr/>
          <a:lstStyle/>
          <a:p>
            <a:pPr marL="0" indent="0">
              <a:buNone/>
            </a:pPr>
            <a:r>
              <a:rPr lang="en-US" b="1" u="sng" dirty="0"/>
              <a:t>Elacestrant</a:t>
            </a:r>
          </a:p>
          <a:p>
            <a:r>
              <a:rPr lang="en-US" dirty="0"/>
              <a:t>43% were 65 years of age or older of the 237 patients who received </a:t>
            </a:r>
            <a:r>
              <a:rPr lang="en-US" dirty="0" err="1"/>
              <a:t>elacestrant</a:t>
            </a:r>
            <a:r>
              <a:rPr lang="en-US" dirty="0"/>
              <a:t> in the EMERALD trial </a:t>
            </a:r>
          </a:p>
          <a:p>
            <a:r>
              <a:rPr lang="en-US" dirty="0"/>
              <a:t>17% were 75 years of age or older. </a:t>
            </a:r>
          </a:p>
          <a:p>
            <a:r>
              <a:rPr lang="en-US" dirty="0"/>
              <a:t>No overall differences in safety or effectiveness were observed between patients 65 years or older of age compared to younger patients. </a:t>
            </a:r>
          </a:p>
          <a:p>
            <a:r>
              <a:rPr lang="en-US" dirty="0"/>
              <a:t>There was insufficient number of patients 75 years of age or older to assess differences in safety or effectiveness</a:t>
            </a:r>
          </a:p>
          <a:p>
            <a:pPr marL="0" indent="0">
              <a:buNone/>
            </a:pPr>
            <a:r>
              <a:rPr lang="en-US" b="1" u="sng" dirty="0"/>
              <a:t>Imlunestrant</a:t>
            </a:r>
          </a:p>
          <a:p>
            <a:r>
              <a:rPr lang="en-US" dirty="0"/>
              <a:t>118 patients were ≥ 65 years of age and 37 patients were ≥ 75 years of age of 327 patients who received </a:t>
            </a:r>
            <a:r>
              <a:rPr lang="en-US" dirty="0" err="1"/>
              <a:t>imlunestrant</a:t>
            </a:r>
            <a:r>
              <a:rPr lang="en-US" dirty="0"/>
              <a:t> in the EMBER-3 study</a:t>
            </a:r>
          </a:p>
          <a:p>
            <a:r>
              <a:rPr lang="en-US" dirty="0"/>
              <a:t>No overall differences in safety or effectiveness observed between patients 65 years of age and older and younger adult patients.</a:t>
            </a:r>
          </a:p>
          <a:p>
            <a:endParaRPr lang="en-US" dirty="0"/>
          </a:p>
        </p:txBody>
      </p:sp>
      <p:sp>
        <p:nvSpPr>
          <p:cNvPr id="4" name="Text Placeholder 3">
            <a:extLst>
              <a:ext uri="{FF2B5EF4-FFF2-40B4-BE49-F238E27FC236}">
                <a16:creationId xmlns:a16="http://schemas.microsoft.com/office/drawing/2014/main" id="{B79F59BA-2EE7-3705-307B-9240A13353A6}"/>
              </a:ext>
            </a:extLst>
          </p:cNvPr>
          <p:cNvSpPr>
            <a:spLocks noGrp="1"/>
          </p:cNvSpPr>
          <p:nvPr>
            <p:ph type="body" sz="quarter" idx="11"/>
          </p:nvPr>
        </p:nvSpPr>
        <p:spPr>
          <a:xfrm>
            <a:off x="358002" y="1047750"/>
            <a:ext cx="9664700" cy="435061"/>
          </a:xfrm>
        </p:spPr>
        <p:txBody>
          <a:bodyPr/>
          <a:lstStyle/>
          <a:p>
            <a:r>
              <a:rPr lang="en-US" dirty="0"/>
              <a:t>Geriatric Population</a:t>
            </a:r>
          </a:p>
        </p:txBody>
      </p:sp>
      <p:sp>
        <p:nvSpPr>
          <p:cNvPr id="6" name="TextBox 5">
            <a:extLst>
              <a:ext uri="{FF2B5EF4-FFF2-40B4-BE49-F238E27FC236}">
                <a16:creationId xmlns:a16="http://schemas.microsoft.com/office/drawing/2014/main" id="{518441F8-073D-BBA2-8DA5-2281FBC8232D}"/>
              </a:ext>
            </a:extLst>
          </p:cNvPr>
          <p:cNvSpPr txBox="1"/>
          <p:nvPr/>
        </p:nvSpPr>
        <p:spPr>
          <a:xfrm>
            <a:off x="358002" y="5978323"/>
            <a:ext cx="22733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Bidard, F.C.,J Clin Oncol. 2022 May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Jhaveri, L.K., N Engl J Med 2025</a:t>
            </a:r>
          </a:p>
        </p:txBody>
      </p:sp>
    </p:spTree>
    <p:extLst>
      <p:ext uri="{BB962C8B-B14F-4D97-AF65-F5344CB8AC3E}">
        <p14:creationId xmlns:p14="http://schemas.microsoft.com/office/powerpoint/2010/main" val="3666222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B1022-517B-0F2A-4B51-C824364B416A}"/>
              </a:ext>
            </a:extLst>
          </p:cNvPr>
          <p:cNvSpPr>
            <a:spLocks noGrp="1"/>
          </p:cNvSpPr>
          <p:nvPr>
            <p:ph type="title"/>
          </p:nvPr>
        </p:nvSpPr>
        <p:spPr>
          <a:xfrm>
            <a:off x="445173" y="-27384"/>
            <a:ext cx="8259915" cy="999998"/>
          </a:xfrm>
        </p:spPr>
        <p:txBody>
          <a:bodyPr/>
          <a:lstStyle/>
          <a:p>
            <a:r>
              <a:rPr lang="en-US" sz="3000" b="1" dirty="0"/>
              <a:t>Unique considerations within specific patient populations </a:t>
            </a:r>
          </a:p>
        </p:txBody>
      </p:sp>
      <p:sp>
        <p:nvSpPr>
          <p:cNvPr id="3" name="Text Placeholder 2">
            <a:extLst>
              <a:ext uri="{FF2B5EF4-FFF2-40B4-BE49-F238E27FC236}">
                <a16:creationId xmlns:a16="http://schemas.microsoft.com/office/drawing/2014/main" id="{8BFC4705-7732-4E3A-4FEA-FF879D34FB3A}"/>
              </a:ext>
            </a:extLst>
          </p:cNvPr>
          <p:cNvSpPr>
            <a:spLocks noGrp="1"/>
          </p:cNvSpPr>
          <p:nvPr>
            <p:ph type="body" sz="quarter" idx="10"/>
          </p:nvPr>
        </p:nvSpPr>
        <p:spPr>
          <a:xfrm>
            <a:off x="444500" y="1511299"/>
            <a:ext cx="9664700" cy="3727965"/>
          </a:xfrm>
        </p:spPr>
        <p:txBody>
          <a:bodyPr/>
          <a:lstStyle/>
          <a:p>
            <a:pPr marL="0" indent="0">
              <a:buNone/>
            </a:pPr>
            <a:r>
              <a:rPr lang="en-US" b="1" u="sng" dirty="0"/>
              <a:t>Elacestrant</a:t>
            </a:r>
          </a:p>
          <a:p>
            <a:r>
              <a:rPr lang="en-US" dirty="0"/>
              <a:t>Patients with </a:t>
            </a:r>
            <a:r>
              <a:rPr lang="en-US" b="1" dirty="0"/>
              <a:t>mild</a:t>
            </a:r>
            <a:r>
              <a:rPr lang="en-US" dirty="0"/>
              <a:t> hepatic impairment (Child-Pugh A) no dosage adjustment </a:t>
            </a:r>
          </a:p>
          <a:p>
            <a:r>
              <a:rPr lang="en-US" dirty="0"/>
              <a:t>Patients with </a:t>
            </a:r>
            <a:r>
              <a:rPr lang="en-US" b="1" dirty="0"/>
              <a:t>moderate</a:t>
            </a:r>
            <a:r>
              <a:rPr lang="en-US" dirty="0"/>
              <a:t> hepatic impairment (Child-Pugh B) reduce the dose (258 mg)</a:t>
            </a:r>
          </a:p>
          <a:p>
            <a:r>
              <a:rPr lang="en-US" dirty="0"/>
              <a:t>Avoid use in patients with severe hepatic impairment (Child-Pugh C)</a:t>
            </a:r>
          </a:p>
          <a:p>
            <a:pPr marL="0" indent="0">
              <a:buNone/>
            </a:pPr>
            <a:r>
              <a:rPr lang="en-US" b="1" u="sng" dirty="0"/>
              <a:t>Imlunestrant</a:t>
            </a:r>
          </a:p>
          <a:p>
            <a:r>
              <a:rPr lang="en-US" dirty="0"/>
              <a:t>Patients with </a:t>
            </a:r>
            <a:r>
              <a:rPr lang="en-US" b="1" dirty="0"/>
              <a:t>mild</a:t>
            </a:r>
            <a:r>
              <a:rPr lang="en-US" dirty="0"/>
              <a:t> hepatic impairment (Child-Pugh A) no dosage adjustment </a:t>
            </a:r>
          </a:p>
          <a:p>
            <a:r>
              <a:rPr lang="en-US" dirty="0"/>
              <a:t>Patients with </a:t>
            </a:r>
            <a:r>
              <a:rPr lang="en-US" b="1" dirty="0"/>
              <a:t>moderate</a:t>
            </a:r>
            <a:r>
              <a:rPr lang="en-US" dirty="0"/>
              <a:t> </a:t>
            </a:r>
            <a:r>
              <a:rPr lang="en-US" b="1" dirty="0"/>
              <a:t>to severe </a:t>
            </a:r>
            <a:r>
              <a:rPr lang="en-US" dirty="0"/>
              <a:t>hepatic impairment (Child-Pugh B or Child-Pugh C ) reduce the dose (200mg)</a:t>
            </a:r>
          </a:p>
          <a:p>
            <a:pPr marL="0" indent="0">
              <a:buNone/>
            </a:pPr>
            <a:endParaRPr lang="en-US" dirty="0"/>
          </a:p>
        </p:txBody>
      </p:sp>
      <p:sp>
        <p:nvSpPr>
          <p:cNvPr id="4" name="Text Placeholder 3">
            <a:extLst>
              <a:ext uri="{FF2B5EF4-FFF2-40B4-BE49-F238E27FC236}">
                <a16:creationId xmlns:a16="http://schemas.microsoft.com/office/drawing/2014/main" id="{F1563AC5-6508-7308-6B08-6BE7CE8C7976}"/>
              </a:ext>
            </a:extLst>
          </p:cNvPr>
          <p:cNvSpPr>
            <a:spLocks noGrp="1"/>
          </p:cNvSpPr>
          <p:nvPr>
            <p:ph type="body" sz="quarter" idx="11"/>
          </p:nvPr>
        </p:nvSpPr>
        <p:spPr>
          <a:xfrm>
            <a:off x="444500" y="1047750"/>
            <a:ext cx="9664700" cy="463550"/>
          </a:xfrm>
        </p:spPr>
        <p:txBody>
          <a:bodyPr/>
          <a:lstStyle/>
          <a:p>
            <a:r>
              <a:rPr lang="en-US" dirty="0"/>
              <a:t>Hepatic Impairment </a:t>
            </a:r>
          </a:p>
        </p:txBody>
      </p:sp>
      <p:sp>
        <p:nvSpPr>
          <p:cNvPr id="6" name="TextBox 5">
            <a:extLst>
              <a:ext uri="{FF2B5EF4-FFF2-40B4-BE49-F238E27FC236}">
                <a16:creationId xmlns:a16="http://schemas.microsoft.com/office/drawing/2014/main" id="{E0A93AD4-CE43-F880-3792-C11F740D86D8}"/>
              </a:ext>
            </a:extLst>
          </p:cNvPr>
          <p:cNvSpPr txBox="1"/>
          <p:nvPr/>
        </p:nvSpPr>
        <p:spPr>
          <a:xfrm>
            <a:off x="347241" y="6018836"/>
            <a:ext cx="22908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rial" panose="020B0604020202020204"/>
                <a:ea typeface="+mn-ea"/>
                <a:cs typeface="+mn-cs"/>
              </a:rPr>
              <a:t>Imlunestrant</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 PI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rial" panose="020B0604020202020204"/>
                <a:ea typeface="+mn-ea"/>
                <a:cs typeface="+mn-cs"/>
              </a:rPr>
              <a:t>Elacestrant</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 PI 2023</a:t>
            </a:r>
          </a:p>
        </p:txBody>
      </p:sp>
    </p:spTree>
    <p:extLst>
      <p:ext uri="{BB962C8B-B14F-4D97-AF65-F5344CB8AC3E}">
        <p14:creationId xmlns:p14="http://schemas.microsoft.com/office/powerpoint/2010/main" val="3053348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6B09E-071A-4DB4-290E-8611D7202AB4}"/>
              </a:ext>
            </a:extLst>
          </p:cNvPr>
          <p:cNvSpPr>
            <a:spLocks noGrp="1"/>
          </p:cNvSpPr>
          <p:nvPr>
            <p:ph type="title"/>
          </p:nvPr>
        </p:nvSpPr>
        <p:spPr/>
        <p:txBody>
          <a:bodyPr/>
          <a:lstStyle/>
          <a:p>
            <a:r>
              <a:rPr lang="en-US" b="1" dirty="0"/>
              <a:t>Adherence with oral SERDs</a:t>
            </a:r>
          </a:p>
        </p:txBody>
      </p:sp>
      <p:sp>
        <p:nvSpPr>
          <p:cNvPr id="3" name="Text Placeholder 2">
            <a:extLst>
              <a:ext uri="{FF2B5EF4-FFF2-40B4-BE49-F238E27FC236}">
                <a16:creationId xmlns:a16="http://schemas.microsoft.com/office/drawing/2014/main" id="{847D6772-F7A0-90E5-481E-FFF20C88F3CF}"/>
              </a:ext>
            </a:extLst>
          </p:cNvPr>
          <p:cNvSpPr>
            <a:spLocks noGrp="1"/>
          </p:cNvSpPr>
          <p:nvPr>
            <p:ph type="body" sz="quarter" idx="10"/>
          </p:nvPr>
        </p:nvSpPr>
        <p:spPr>
          <a:xfrm>
            <a:off x="445174" y="972614"/>
            <a:ext cx="9664700" cy="4411362"/>
          </a:xfrm>
        </p:spPr>
        <p:txBody>
          <a:bodyPr/>
          <a:lstStyle/>
          <a:p>
            <a:pPr>
              <a:defRPr sz="1800"/>
            </a:pPr>
            <a:r>
              <a:rPr lang="en-US" b="1" dirty="0"/>
              <a:t>Understanding Key Barriers:</a:t>
            </a:r>
          </a:p>
          <a:p>
            <a:pPr lvl="1">
              <a:defRPr sz="1800"/>
            </a:pPr>
            <a:r>
              <a:rPr lang="en-US" dirty="0"/>
              <a:t>Side effects</a:t>
            </a:r>
          </a:p>
          <a:p>
            <a:pPr lvl="1">
              <a:defRPr sz="1800"/>
            </a:pPr>
            <a:r>
              <a:rPr lang="en-US" dirty="0"/>
              <a:t>Financial</a:t>
            </a:r>
          </a:p>
          <a:p>
            <a:pPr lvl="1">
              <a:defRPr sz="1800"/>
            </a:pPr>
            <a:r>
              <a:rPr lang="en-US" dirty="0"/>
              <a:t>Mental health (anxiety)</a:t>
            </a:r>
          </a:p>
          <a:p>
            <a:pPr lvl="1">
              <a:defRPr sz="1800"/>
            </a:pPr>
            <a:r>
              <a:rPr lang="en-US" dirty="0"/>
              <a:t>Level of education</a:t>
            </a:r>
          </a:p>
          <a:p>
            <a:pPr>
              <a:defRPr sz="1800"/>
            </a:pPr>
            <a:r>
              <a:rPr lang="en-US" b="1" dirty="0"/>
              <a:t>Ongoing follow-up and Engagement:</a:t>
            </a:r>
          </a:p>
          <a:p>
            <a:pPr lvl="1">
              <a:defRPr sz="1800"/>
            </a:pPr>
            <a:r>
              <a:rPr lang="en-US" dirty="0"/>
              <a:t>Regular follow-up visits </a:t>
            </a:r>
          </a:p>
          <a:p>
            <a:pPr lvl="1">
              <a:defRPr sz="1800"/>
            </a:pPr>
            <a:r>
              <a:rPr lang="en-US" dirty="0"/>
              <a:t>Clinical pharmacist adherence monitoring </a:t>
            </a:r>
          </a:p>
          <a:p>
            <a:pPr lvl="1">
              <a:defRPr sz="1800"/>
            </a:pPr>
            <a:r>
              <a:rPr lang="en-US" sz="1800" dirty="0"/>
              <a:t>Written instructions at an accessible reading level and using teach-back methods</a:t>
            </a:r>
          </a:p>
          <a:p>
            <a:pPr lvl="1">
              <a:defRPr sz="1800"/>
            </a:pPr>
            <a:r>
              <a:rPr lang="en-US" sz="1800" dirty="0"/>
              <a:t>Expectations of possible side effects to avoid self-discontinuation</a:t>
            </a:r>
            <a:endParaRPr lang="en-US" dirty="0"/>
          </a:p>
          <a:p>
            <a:pPr>
              <a:defRPr sz="1800"/>
            </a:pPr>
            <a:r>
              <a:rPr lang="en-US" sz="1800" b="1" dirty="0"/>
              <a:t>Simplifying medication logistics;</a:t>
            </a:r>
          </a:p>
          <a:p>
            <a:pPr lvl="1">
              <a:defRPr sz="1800"/>
            </a:pPr>
            <a:r>
              <a:rPr lang="en-US" dirty="0"/>
              <a:t>90 day prescription refill is associated with higher adherence </a:t>
            </a:r>
          </a:p>
          <a:p>
            <a:pPr lvl="1">
              <a:defRPr sz="1800"/>
            </a:pPr>
            <a:r>
              <a:rPr lang="en-US" sz="1800" dirty="0"/>
              <a:t>Medication reminders (apps, pill organizers, text messages) showed improvement in some studies, particularly technology-based interventions</a:t>
            </a:r>
            <a:endParaRPr lang="en-US" dirty="0"/>
          </a:p>
        </p:txBody>
      </p:sp>
      <p:sp>
        <p:nvSpPr>
          <p:cNvPr id="12" name="TextBox 11">
            <a:extLst>
              <a:ext uri="{FF2B5EF4-FFF2-40B4-BE49-F238E27FC236}">
                <a16:creationId xmlns:a16="http://schemas.microsoft.com/office/drawing/2014/main" id="{50501B18-6DC8-803D-1CA7-FD1AFEAEEE50}"/>
              </a:ext>
            </a:extLst>
          </p:cNvPr>
          <p:cNvSpPr txBox="1"/>
          <p:nvPr/>
        </p:nvSpPr>
        <p:spPr>
          <a:xfrm>
            <a:off x="0" y="6049125"/>
            <a:ext cx="643754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Neuner JM., Breast Cancer Res Treat.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Ganna S., J Cancer </a:t>
            </a:r>
            <a:r>
              <a:rPr kumimoji="0" lang="en-US" sz="1000" b="0" i="0" u="none" strike="noStrike" kern="1200" cap="none" spc="0" normalizeH="0" baseline="0" noProof="0" dirty="0" err="1">
                <a:ln>
                  <a:noFill/>
                </a:ln>
                <a:solidFill>
                  <a:prstClr val="black"/>
                </a:solidFill>
                <a:effectLst/>
                <a:uLnTx/>
                <a:uFillTx/>
                <a:latin typeface="Arial" panose="020B0604020202020204"/>
                <a:ea typeface="+mn-ea"/>
                <a:cs typeface="+mn-cs"/>
              </a:rPr>
              <a:t>Surviv</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 2025 Jun;19(3):930-939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Franzoi MA, Lancet Oncol. 2021 Jul;22(7)</a:t>
            </a:r>
          </a:p>
        </p:txBody>
      </p:sp>
    </p:spTree>
    <p:extLst>
      <p:ext uri="{BB962C8B-B14F-4D97-AF65-F5344CB8AC3E}">
        <p14:creationId xmlns:p14="http://schemas.microsoft.com/office/powerpoint/2010/main" val="20646362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77FB4-0DCE-5333-B972-181BE2CCBA8C}"/>
              </a:ext>
            </a:extLst>
          </p:cNvPr>
          <p:cNvSpPr>
            <a:spLocks noGrp="1"/>
          </p:cNvSpPr>
          <p:nvPr>
            <p:ph type="title"/>
          </p:nvPr>
        </p:nvSpPr>
        <p:spPr/>
        <p:txBody>
          <a:bodyPr/>
          <a:lstStyle/>
          <a:p>
            <a:r>
              <a:rPr lang="en-US" b="1" dirty="0"/>
              <a:t>Drug-drug interactions </a:t>
            </a:r>
          </a:p>
        </p:txBody>
      </p:sp>
      <p:sp>
        <p:nvSpPr>
          <p:cNvPr id="3" name="Text Placeholder 2">
            <a:extLst>
              <a:ext uri="{FF2B5EF4-FFF2-40B4-BE49-F238E27FC236}">
                <a16:creationId xmlns:a16="http://schemas.microsoft.com/office/drawing/2014/main" id="{0911B2DC-948A-B269-1644-2D94395C418F}"/>
              </a:ext>
            </a:extLst>
          </p:cNvPr>
          <p:cNvSpPr>
            <a:spLocks noGrp="1"/>
          </p:cNvSpPr>
          <p:nvPr>
            <p:ph type="body" sz="quarter" idx="10"/>
          </p:nvPr>
        </p:nvSpPr>
        <p:spPr>
          <a:xfrm>
            <a:off x="445174" y="900772"/>
            <a:ext cx="9664700" cy="4466358"/>
          </a:xfrm>
        </p:spPr>
        <p:txBody>
          <a:bodyPr/>
          <a:lstStyle/>
          <a:p>
            <a:pPr marL="0" indent="0">
              <a:buNone/>
            </a:pPr>
            <a:r>
              <a:rPr lang="en-US" b="1" dirty="0" err="1"/>
              <a:t>Elacestrant</a:t>
            </a:r>
            <a:endParaRPr lang="en-US" b="1" dirty="0"/>
          </a:p>
          <a:p>
            <a:pPr marL="0" indent="0">
              <a:buNone/>
            </a:pPr>
            <a:r>
              <a:rPr lang="en-US" dirty="0"/>
              <a:t>	Strong and Moderate CYP3A4 Inhibitors: </a:t>
            </a:r>
            <a:r>
              <a:rPr lang="en-US" i="1" dirty="0"/>
              <a:t>Avoid, increases </a:t>
            </a:r>
            <a:r>
              <a:rPr lang="en-US" i="1" dirty="0" err="1"/>
              <a:t>elacestrant</a:t>
            </a:r>
            <a:r>
              <a:rPr lang="en-US" i="1" dirty="0"/>
              <a:t> exposure</a:t>
            </a:r>
          </a:p>
          <a:p>
            <a:pPr marL="0" indent="0">
              <a:buNone/>
            </a:pPr>
            <a:r>
              <a:rPr lang="en-US" dirty="0"/>
              <a:t>	</a:t>
            </a:r>
            <a:r>
              <a:rPr lang="en-US" sz="1600" dirty="0">
                <a:solidFill>
                  <a:srgbClr val="000000"/>
                </a:solidFill>
                <a:effectLst/>
              </a:rPr>
              <a:t>Strong and Moderate CYP3A4 Inducers: </a:t>
            </a:r>
            <a:r>
              <a:rPr lang="en-US" sz="1600" i="1" dirty="0">
                <a:solidFill>
                  <a:srgbClr val="000000"/>
                </a:solidFill>
                <a:effectLst/>
              </a:rPr>
              <a:t>Avoid, </a:t>
            </a:r>
            <a:r>
              <a:rPr lang="en-US" i="1" dirty="0">
                <a:solidFill>
                  <a:srgbClr val="000000"/>
                </a:solidFill>
              </a:rPr>
              <a:t>decreases </a:t>
            </a:r>
            <a:r>
              <a:rPr lang="en-US" i="1" dirty="0" err="1">
                <a:solidFill>
                  <a:srgbClr val="000000"/>
                </a:solidFill>
              </a:rPr>
              <a:t>elacestrant</a:t>
            </a:r>
            <a:r>
              <a:rPr lang="en-US" i="1" dirty="0">
                <a:solidFill>
                  <a:srgbClr val="000000"/>
                </a:solidFill>
              </a:rPr>
              <a:t> exposure</a:t>
            </a:r>
            <a:endParaRPr lang="en-US" sz="1600" i="1" dirty="0">
              <a:solidFill>
                <a:srgbClr val="000000"/>
              </a:solidFill>
              <a:effectLst/>
            </a:endParaRPr>
          </a:p>
          <a:p>
            <a:pPr marL="0" indent="0">
              <a:buNone/>
            </a:pPr>
            <a:r>
              <a:rPr lang="en-US" dirty="0">
                <a:solidFill>
                  <a:srgbClr val="000000"/>
                </a:solidFill>
              </a:rPr>
              <a:t>	</a:t>
            </a:r>
            <a:r>
              <a:rPr lang="en-US" sz="1600" dirty="0">
                <a:solidFill>
                  <a:srgbClr val="000000"/>
                </a:solidFill>
                <a:effectLst/>
              </a:rPr>
              <a:t>P-</a:t>
            </a:r>
            <a:r>
              <a:rPr lang="en-US" sz="1600" dirty="0" err="1">
                <a:solidFill>
                  <a:srgbClr val="000000"/>
                </a:solidFill>
                <a:effectLst/>
              </a:rPr>
              <a:t>gp</a:t>
            </a:r>
            <a:r>
              <a:rPr lang="en-US" sz="1600" dirty="0">
                <a:solidFill>
                  <a:srgbClr val="000000"/>
                </a:solidFill>
                <a:effectLst/>
              </a:rPr>
              <a:t> inhibition (digoxin): </a:t>
            </a:r>
            <a:r>
              <a:rPr lang="en-US" dirty="0">
                <a:solidFill>
                  <a:srgbClr val="000000"/>
                </a:solidFill>
              </a:rPr>
              <a:t>reduce the dosage of P-</a:t>
            </a:r>
            <a:r>
              <a:rPr lang="en-US" dirty="0" err="1">
                <a:solidFill>
                  <a:srgbClr val="000000"/>
                </a:solidFill>
              </a:rPr>
              <a:t>gp</a:t>
            </a:r>
            <a:r>
              <a:rPr lang="en-US" dirty="0">
                <a:solidFill>
                  <a:srgbClr val="000000"/>
                </a:solidFill>
              </a:rPr>
              <a:t> substrates</a:t>
            </a:r>
            <a:endParaRPr lang="en-US" sz="1600" dirty="0">
              <a:solidFill>
                <a:srgbClr val="000000"/>
              </a:solidFill>
              <a:effectLst/>
            </a:endParaRPr>
          </a:p>
          <a:p>
            <a:pPr marL="0" indent="0">
              <a:buNone/>
            </a:pPr>
            <a:r>
              <a:rPr lang="en-US" dirty="0">
                <a:solidFill>
                  <a:srgbClr val="000000"/>
                </a:solidFill>
              </a:rPr>
              <a:t>	BCRP inhibition (rosuvastatin): reduce the dosage of BCRP substrates</a:t>
            </a:r>
          </a:p>
          <a:p>
            <a:pPr marL="0" indent="0">
              <a:buNone/>
            </a:pPr>
            <a:endParaRPr lang="en-US" dirty="0">
              <a:solidFill>
                <a:srgbClr val="000000"/>
              </a:solidFill>
            </a:endParaRPr>
          </a:p>
          <a:p>
            <a:pPr marL="0" indent="0">
              <a:buNone/>
            </a:pPr>
            <a:r>
              <a:rPr lang="en-US" b="1" dirty="0" err="1">
                <a:solidFill>
                  <a:srgbClr val="000000"/>
                </a:solidFill>
              </a:rPr>
              <a:t>Imlunestrant</a:t>
            </a:r>
            <a:endParaRPr lang="en-US" b="1" dirty="0">
              <a:solidFill>
                <a:srgbClr val="000000"/>
              </a:solidFill>
            </a:endParaRPr>
          </a:p>
          <a:p>
            <a:pPr marL="0" indent="0">
              <a:buNone/>
            </a:pPr>
            <a:r>
              <a:rPr lang="en-US" dirty="0">
                <a:solidFill>
                  <a:srgbClr val="000000"/>
                </a:solidFill>
              </a:rPr>
              <a:t>	Strong CYP3A4 inhibitor: </a:t>
            </a:r>
            <a:r>
              <a:rPr lang="en-US" i="1" dirty="0">
                <a:solidFill>
                  <a:srgbClr val="000000"/>
                </a:solidFill>
              </a:rPr>
              <a:t>Avoid; if unavoidable, reduce dose</a:t>
            </a:r>
          </a:p>
          <a:p>
            <a:pPr marL="0" indent="0">
              <a:buNone/>
            </a:pPr>
            <a:r>
              <a:rPr lang="en-US" i="1" dirty="0">
                <a:solidFill>
                  <a:srgbClr val="000000"/>
                </a:solidFill>
              </a:rPr>
              <a:t>	Strong CYP3A4 inducer: Avoid; if unavoidable, increase dose</a:t>
            </a:r>
          </a:p>
          <a:p>
            <a:pPr marL="0" indent="0">
              <a:buNone/>
            </a:pPr>
            <a:r>
              <a:rPr lang="en-US" i="1" dirty="0">
                <a:solidFill>
                  <a:srgbClr val="000000"/>
                </a:solidFill>
              </a:rPr>
              <a:t>	CYP3A substrate: decreases </a:t>
            </a:r>
            <a:r>
              <a:rPr lang="en-US" i="1" dirty="0" err="1">
                <a:solidFill>
                  <a:srgbClr val="000000"/>
                </a:solidFill>
              </a:rPr>
              <a:t>imlunestrant</a:t>
            </a:r>
            <a:r>
              <a:rPr lang="en-US" i="1" dirty="0">
                <a:solidFill>
                  <a:srgbClr val="000000"/>
                </a:solidFill>
              </a:rPr>
              <a:t> exposure</a:t>
            </a:r>
          </a:p>
          <a:p>
            <a:pPr marL="0" indent="0">
              <a:buNone/>
            </a:pPr>
            <a:r>
              <a:rPr lang="en-US" i="1" dirty="0">
                <a:solidFill>
                  <a:srgbClr val="000000"/>
                </a:solidFill>
              </a:rPr>
              <a:t>	P-</a:t>
            </a:r>
            <a:r>
              <a:rPr lang="en-US" i="1" dirty="0" err="1">
                <a:solidFill>
                  <a:srgbClr val="000000"/>
                </a:solidFill>
              </a:rPr>
              <a:t>gp</a:t>
            </a:r>
            <a:r>
              <a:rPr lang="en-US" i="1" dirty="0">
                <a:solidFill>
                  <a:srgbClr val="000000"/>
                </a:solidFill>
              </a:rPr>
              <a:t> inhibition (digoxin): avoid, </a:t>
            </a:r>
            <a:r>
              <a:rPr lang="en-US" i="1" dirty="0"/>
              <a:t>increases exposure</a:t>
            </a:r>
            <a:endParaRPr lang="en-US" i="1" dirty="0">
              <a:solidFill>
                <a:srgbClr val="000000"/>
              </a:solidFill>
            </a:endParaRPr>
          </a:p>
          <a:p>
            <a:pPr marL="0" indent="0">
              <a:buNone/>
            </a:pPr>
            <a:r>
              <a:rPr lang="en-US" i="1" dirty="0">
                <a:solidFill>
                  <a:srgbClr val="000000"/>
                </a:solidFill>
              </a:rPr>
              <a:t>	BCRP inhibition (rosuvastatin): avoid, increases exposure</a:t>
            </a:r>
          </a:p>
          <a:p>
            <a:pPr marL="0" indent="0">
              <a:buNone/>
            </a:pPr>
            <a:endParaRPr lang="en-US" i="1" dirty="0">
              <a:solidFill>
                <a:srgbClr val="000000"/>
              </a:solidFill>
            </a:endParaRPr>
          </a:p>
          <a:p>
            <a:pPr marL="0" indent="0">
              <a:buNone/>
            </a:pPr>
            <a:endParaRPr lang="en-US" i="1" dirty="0">
              <a:solidFill>
                <a:srgbClr val="000000"/>
              </a:solidFill>
            </a:endParaRPr>
          </a:p>
          <a:p>
            <a:pPr marL="0" indent="0">
              <a:buNone/>
            </a:pPr>
            <a:r>
              <a:rPr lang="en-US" i="1" dirty="0">
                <a:solidFill>
                  <a:srgbClr val="000000"/>
                </a:solidFill>
              </a:rPr>
              <a:t>	</a:t>
            </a:r>
          </a:p>
          <a:p>
            <a:pPr marL="0" indent="0">
              <a:buNone/>
            </a:pPr>
            <a:endParaRPr lang="en-US" i="1" dirty="0">
              <a:solidFill>
                <a:srgbClr val="000000"/>
              </a:solidFill>
            </a:endParaRPr>
          </a:p>
          <a:p>
            <a:pPr marL="0" indent="0">
              <a:buNone/>
            </a:pPr>
            <a:endParaRPr lang="en-US" sz="1600" dirty="0">
              <a:effectLst/>
            </a:endParaRPr>
          </a:p>
          <a:p>
            <a:pPr marL="0" indent="0">
              <a:buNone/>
            </a:pPr>
            <a:endParaRPr lang="en-US" sz="1600" i="1" dirty="0">
              <a:solidFill>
                <a:srgbClr val="000000"/>
              </a:solidFill>
              <a:effectLst/>
            </a:endParaRPr>
          </a:p>
          <a:p>
            <a:pPr marL="0" indent="0">
              <a:buNone/>
            </a:pPr>
            <a:endParaRPr lang="en-US" dirty="0"/>
          </a:p>
          <a:p>
            <a:pPr marL="0" indent="0">
              <a:buNone/>
            </a:pPr>
            <a:r>
              <a:rPr lang="en-US" dirty="0"/>
              <a:t>	</a:t>
            </a:r>
          </a:p>
          <a:p>
            <a:pPr marL="0" indent="0">
              <a:buNone/>
            </a:pPr>
            <a:r>
              <a:rPr lang="en-US" dirty="0"/>
              <a:t>	</a:t>
            </a:r>
          </a:p>
        </p:txBody>
      </p:sp>
      <p:sp>
        <p:nvSpPr>
          <p:cNvPr id="8" name="TextBox 7">
            <a:extLst>
              <a:ext uri="{FF2B5EF4-FFF2-40B4-BE49-F238E27FC236}">
                <a16:creationId xmlns:a16="http://schemas.microsoft.com/office/drawing/2014/main" id="{DB3A9DD4-7990-896B-5B1F-75C4AD90E4AA}"/>
              </a:ext>
            </a:extLst>
          </p:cNvPr>
          <p:cNvSpPr txBox="1"/>
          <p:nvPr/>
        </p:nvSpPr>
        <p:spPr>
          <a:xfrm>
            <a:off x="445173" y="6028370"/>
            <a:ext cx="20247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rial" panose="020B0604020202020204"/>
                <a:ea typeface="+mn-ea"/>
                <a:cs typeface="+mn-cs"/>
              </a:rPr>
              <a:t>Imlunestrant</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 PI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rial" panose="020B0604020202020204"/>
                <a:ea typeface="+mn-ea"/>
                <a:cs typeface="+mn-cs"/>
              </a:rPr>
              <a:t>Elacestrant</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 PI 2023</a:t>
            </a:r>
          </a:p>
        </p:txBody>
      </p:sp>
    </p:spTree>
    <p:extLst>
      <p:ext uri="{BB962C8B-B14F-4D97-AF65-F5344CB8AC3E}">
        <p14:creationId xmlns:p14="http://schemas.microsoft.com/office/powerpoint/2010/main" val="1619717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F8590-5127-43B1-8E5F-D1BE7435F27E}"/>
              </a:ext>
            </a:extLst>
          </p:cNvPr>
          <p:cNvSpPr>
            <a:spLocks noGrp="1"/>
          </p:cNvSpPr>
          <p:nvPr>
            <p:ph type="title"/>
          </p:nvPr>
        </p:nvSpPr>
        <p:spPr/>
        <p:txBody>
          <a:bodyPr/>
          <a:lstStyle/>
          <a:p>
            <a:r>
              <a:rPr lang="en-US" b="1" dirty="0"/>
              <a:t>Clinical Summary of Oral SERDs</a:t>
            </a:r>
          </a:p>
        </p:txBody>
      </p:sp>
      <p:sp>
        <p:nvSpPr>
          <p:cNvPr id="6" name="Text Placeholder 3">
            <a:extLst>
              <a:ext uri="{FF2B5EF4-FFF2-40B4-BE49-F238E27FC236}">
                <a16:creationId xmlns:a16="http://schemas.microsoft.com/office/drawing/2014/main" id="{A7B4628D-50BE-6CED-6516-EDABFB5BB186}"/>
              </a:ext>
            </a:extLst>
          </p:cNvPr>
          <p:cNvSpPr>
            <a:spLocks noGrp="1"/>
          </p:cNvSpPr>
          <p:nvPr>
            <p:ph type="body" sz="quarter" idx="10"/>
          </p:nvPr>
        </p:nvSpPr>
        <p:spPr>
          <a:xfrm>
            <a:off x="292100" y="1090613"/>
            <a:ext cx="9664700" cy="5145087"/>
          </a:xfrm>
        </p:spPr>
        <p:txBody>
          <a:bodyPr/>
          <a:lstStyle/>
          <a:p>
            <a:r>
              <a:rPr lang="en-US" sz="1800" dirty="0">
                <a:latin typeface="+mn-lt"/>
              </a:rPr>
              <a:t>Elacestrant (345mg) must be taken </a:t>
            </a:r>
            <a:r>
              <a:rPr lang="en-US" sz="1800" b="1" dirty="0">
                <a:latin typeface="+mn-lt"/>
              </a:rPr>
              <a:t>with food</a:t>
            </a:r>
            <a:r>
              <a:rPr lang="en-US" sz="1800" dirty="0">
                <a:latin typeface="+mn-lt"/>
              </a:rPr>
              <a:t> daily; Imlunestrant (400mg) requires an </a:t>
            </a:r>
            <a:r>
              <a:rPr lang="en-US" sz="1800" b="1" dirty="0">
                <a:latin typeface="+mn-lt"/>
              </a:rPr>
              <a:t>empty stomach</a:t>
            </a:r>
            <a:r>
              <a:rPr lang="en-US" sz="1800" dirty="0">
                <a:latin typeface="+mn-lt"/>
              </a:rPr>
              <a:t>. Dosage must be swallowed whole.</a:t>
            </a:r>
          </a:p>
          <a:p>
            <a:pPr marL="0" indent="0">
              <a:buNone/>
            </a:pPr>
            <a:endParaRPr lang="en-US" sz="1800" dirty="0">
              <a:latin typeface="+mn-lt"/>
            </a:endParaRPr>
          </a:p>
          <a:p>
            <a:r>
              <a:rPr lang="en-US" sz="1800" dirty="0">
                <a:latin typeface="+mn-lt"/>
              </a:rPr>
              <a:t>Imlunestrant utilizes specific LFT thresholds for hepatotoxicity management.</a:t>
            </a:r>
          </a:p>
          <a:p>
            <a:endParaRPr lang="en-US" sz="1800" dirty="0">
              <a:latin typeface="+mn-lt"/>
            </a:endParaRPr>
          </a:p>
          <a:p>
            <a:r>
              <a:rPr lang="en-US" sz="1800" dirty="0">
                <a:latin typeface="+mn-lt"/>
              </a:rPr>
              <a:t>Dose adjustments are required for Child-Pugh B/C hepatic impairment. Geriatric patients (≥65) show comparable safety profiles to younger cohorts.</a:t>
            </a:r>
          </a:p>
          <a:p>
            <a:endParaRPr lang="en-US" sz="1800" dirty="0">
              <a:latin typeface="+mn-lt"/>
            </a:endParaRPr>
          </a:p>
          <a:p>
            <a:r>
              <a:rPr lang="en-US" sz="1800" dirty="0">
                <a:latin typeface="+mn-lt"/>
              </a:rPr>
              <a:t>Avoid concomitant strong CYP3A4 inhibitors/inducers. Closely monitor P-</a:t>
            </a:r>
            <a:r>
              <a:rPr lang="en-US" sz="1800" dirty="0" err="1">
                <a:latin typeface="+mn-lt"/>
              </a:rPr>
              <a:t>gp</a:t>
            </a:r>
            <a:r>
              <a:rPr lang="en-US" sz="1800" dirty="0">
                <a:latin typeface="+mn-lt"/>
              </a:rPr>
              <a:t> substrates (e.g., digoxin) and BCRP substrates during co-administration.</a:t>
            </a:r>
          </a:p>
          <a:p>
            <a:endParaRPr lang="en-US" sz="1800" dirty="0">
              <a:latin typeface="+mn-lt"/>
            </a:endParaRPr>
          </a:p>
          <a:p>
            <a:r>
              <a:rPr lang="en-US" sz="1800" dirty="0">
                <a:latin typeface="+mn-lt"/>
              </a:rPr>
              <a:t>Leverage 90-day refills, simplified logistics, and teach-back methods to mitigate barriers like cost, education levels, and therapy anxiety.</a:t>
            </a:r>
          </a:p>
          <a:p>
            <a:endParaRPr lang="en-US" dirty="0"/>
          </a:p>
        </p:txBody>
      </p:sp>
    </p:spTree>
    <p:extLst>
      <p:ext uri="{BB962C8B-B14F-4D97-AF65-F5344CB8AC3E}">
        <p14:creationId xmlns:p14="http://schemas.microsoft.com/office/powerpoint/2010/main" val="33865047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a:xfrm>
            <a:off x="187056" y="4481322"/>
            <a:ext cx="11758759" cy="1561132"/>
          </a:xfrm>
        </p:spPr>
        <p:txBody>
          <a:bodyPr>
            <a:normAutofit/>
          </a:bodyPr>
          <a:lstStyle/>
          <a:p>
            <a:r>
              <a:rPr lang="en-US" sz="2800" dirty="0"/>
              <a:t>Blanca Ledezma, MSN, NP, AOCNP</a:t>
            </a:r>
            <a:endParaRPr lang="en-US" sz="2800" b="0" dirty="0"/>
          </a:p>
          <a:p>
            <a:endParaRPr lang="en-US" sz="1800" dirty="0"/>
          </a:p>
          <a:p>
            <a:endParaRPr lang="en-US" sz="1800" dirty="0"/>
          </a:p>
        </p:txBody>
      </p:sp>
      <p:sp>
        <p:nvSpPr>
          <p:cNvPr id="3" name="Title 2">
            <a:extLst>
              <a:ext uri="{FF2B5EF4-FFF2-40B4-BE49-F238E27FC236}">
                <a16:creationId xmlns:a16="http://schemas.microsoft.com/office/drawing/2014/main" id="{CFD9D58D-522A-BF32-3F32-0B7E2A26E931}"/>
              </a:ext>
            </a:extLst>
          </p:cNvPr>
          <p:cNvSpPr>
            <a:spLocks noGrp="1"/>
          </p:cNvSpPr>
          <p:nvPr>
            <p:ph type="title"/>
          </p:nvPr>
        </p:nvSpPr>
        <p:spPr>
          <a:xfrm>
            <a:off x="187056" y="1854235"/>
            <a:ext cx="8008254" cy="664671"/>
          </a:xfrm>
        </p:spPr>
        <p:txBody>
          <a:bodyPr/>
          <a:lstStyle/>
          <a:p>
            <a:pPr>
              <a:lnSpc>
                <a:spcPct val="100000"/>
              </a:lnSpc>
            </a:pPr>
            <a:r>
              <a:rPr lang="en-US" sz="6000" b="1" dirty="0">
                <a:latin typeface="+mj-lt"/>
              </a:rPr>
              <a:t>Case Presentation</a:t>
            </a:r>
            <a:br>
              <a:rPr lang="en-US" sz="6000" b="1" dirty="0">
                <a:latin typeface="+mj-lt"/>
              </a:rPr>
            </a:br>
            <a:br>
              <a:rPr lang="en-US" dirty="0">
                <a:latin typeface="+mj-lt"/>
              </a:rPr>
            </a:br>
            <a:br>
              <a:rPr lang="en-US" sz="2400" dirty="0">
                <a:latin typeface="+mj-lt"/>
              </a:rPr>
            </a:br>
            <a:endParaRPr lang="en-US" dirty="0">
              <a:latin typeface="+mj-lt"/>
            </a:endParaRPr>
          </a:p>
        </p:txBody>
      </p:sp>
      <p:sp>
        <p:nvSpPr>
          <p:cNvPr id="4" name="Slide Number Placeholder 3">
            <a:extLst>
              <a:ext uri="{FF2B5EF4-FFF2-40B4-BE49-F238E27FC236}">
                <a16:creationId xmlns:a16="http://schemas.microsoft.com/office/drawing/2014/main" id="{C2E50A97-35BF-328F-37A6-AC3D2052FEE5}"/>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613DB57-267B-4D41-B6E3-8C71E0333D04}" type="slidenum">
              <a:rPr kumimoji="0" lang="en-US" sz="1050" b="0" i="0" u="none" strike="noStrike" kern="1200" cap="none" spc="0" normalizeH="0" baseline="0" noProof="0" smtClean="0">
                <a:ln>
                  <a:noFill/>
                </a:ln>
                <a:solidFill>
                  <a:srgbClr val="107AB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050" b="0" i="0" u="none" strike="noStrike" kern="1200" cap="none" spc="0" normalizeH="0" baseline="0" noProof="0" dirty="0">
              <a:ln>
                <a:noFill/>
              </a:ln>
              <a:solidFill>
                <a:srgbClr val="107AB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34471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E413D-2FB8-1D18-316B-0D0F57C518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CE103F-B6CE-9519-E36D-F3F40771F379}"/>
              </a:ext>
            </a:extLst>
          </p:cNvPr>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Marti-Smith — Disclosures</a:t>
            </a:r>
          </a:p>
        </p:txBody>
      </p:sp>
      <p:graphicFrame>
        <p:nvGraphicFramePr>
          <p:cNvPr id="5" name="Content Placeholder 3">
            <a:extLst>
              <a:ext uri="{FF2B5EF4-FFF2-40B4-BE49-F238E27FC236}">
                <a16:creationId xmlns:a16="http://schemas.microsoft.com/office/drawing/2014/main" id="{E5F2F703-45F2-4B35-210B-6D58DD6F3540}"/>
              </a:ext>
            </a:extLst>
          </p:cNvPr>
          <p:cNvGraphicFramePr>
            <a:graphicFrameLocks/>
          </p:cNvGraphicFramePr>
          <p:nvPr>
            <p:extLst>
              <p:ext uri="{D42A27DB-BD31-4B8C-83A1-F6EECF244321}">
                <p14:modId xmlns:p14="http://schemas.microsoft.com/office/powerpoint/2010/main" val="775906973"/>
              </p:ext>
            </p:extLst>
          </p:nvPr>
        </p:nvGraphicFramePr>
        <p:xfrm>
          <a:off x="1343472" y="1772816"/>
          <a:ext cx="9889430" cy="3528392"/>
        </p:xfrm>
        <a:graphic>
          <a:graphicData uri="http://schemas.openxmlformats.org/drawingml/2006/table">
            <a:tbl>
              <a:tblPr firstRow="1" bandRow="1">
                <a:tableStyleId>{F2DE63D5-997A-4646-A377-4702673A728D}</a:tableStyleId>
              </a:tblPr>
              <a:tblGrid>
                <a:gridCol w="2568073">
                  <a:extLst>
                    <a:ext uri="{9D8B030D-6E8A-4147-A177-3AD203B41FA5}">
                      <a16:colId xmlns:a16="http://schemas.microsoft.com/office/drawing/2014/main" val="20000"/>
                    </a:ext>
                  </a:extLst>
                </a:gridCol>
                <a:gridCol w="7321357">
                  <a:extLst>
                    <a:ext uri="{9D8B030D-6E8A-4147-A177-3AD203B41FA5}">
                      <a16:colId xmlns:a16="http://schemas.microsoft.com/office/drawing/2014/main" val="20001"/>
                    </a:ext>
                  </a:extLst>
                </a:gridCol>
              </a:tblGrid>
              <a:tr h="1112518">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Amplity</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07937">
                <a:tc>
                  <a:txBody>
                    <a:bodyPr/>
                    <a:lstStyle/>
                    <a:p>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a:t>
                      </a:r>
                      <a:r>
                        <a:rPr lang="en-US" sz="1800" b="0" kern="1200" dirty="0" err="1">
                          <a:solidFill>
                            <a:schemeClr val="tx1"/>
                          </a:solidFill>
                          <a:effectLst/>
                          <a:latin typeface="+mn-lt"/>
                          <a:ea typeface="+mn-ea"/>
                          <a:cs typeface="+mn-cs"/>
                        </a:rPr>
                        <a:t>Biotheranostics</a:t>
                      </a:r>
                      <a:r>
                        <a:rPr lang="en-US" sz="1800" b="0" kern="1200" dirty="0">
                          <a:solidFill>
                            <a:schemeClr val="tx1"/>
                          </a:solidFill>
                          <a:effectLst/>
                          <a:latin typeface="+mn-lt"/>
                          <a:ea typeface="+mn-ea"/>
                          <a:cs typeface="+mn-cs"/>
                        </a:rPr>
                        <a:t> Inc, A Hologic Company, Daiichi Sankyo Inc, </a:t>
                      </a:r>
                      <a:r>
                        <a:rPr lang="en-US" sz="1800" b="0" kern="1200" dirty="0" err="1">
                          <a:solidFill>
                            <a:schemeClr val="tx1"/>
                          </a:solidFill>
                          <a:effectLst/>
                          <a:latin typeface="+mn-lt"/>
                          <a:ea typeface="+mn-ea"/>
                          <a:cs typeface="+mn-cs"/>
                        </a:rPr>
                        <a:t>Stemline</a:t>
                      </a:r>
                      <a:r>
                        <a:rPr lang="en-US" sz="1800" b="0" kern="1200" dirty="0">
                          <a:solidFill>
                            <a:schemeClr val="tx1"/>
                          </a:solidFill>
                          <a:effectLst/>
                          <a:latin typeface="+mn-lt"/>
                          <a:ea typeface="+mn-ea"/>
                          <a:cs typeface="+mn-cs"/>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5431077"/>
                  </a:ext>
                </a:extLst>
              </a:tr>
              <a:tr h="1207937">
                <a:tc>
                  <a:txBody>
                    <a:bodyPr/>
                    <a:lstStyle/>
                    <a:p>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ASCO Quality Care Symposium, Clinical Care Options, Kaplan, </a:t>
                      </a:r>
                      <a:r>
                        <a:rPr lang="en-US" sz="1800" b="0" kern="1200" dirty="0" err="1">
                          <a:solidFill>
                            <a:schemeClr val="tx1"/>
                          </a:solidFill>
                          <a:effectLst/>
                          <a:latin typeface="+mn-lt"/>
                          <a:ea typeface="+mn-ea"/>
                          <a:cs typeface="+mn-cs"/>
                        </a:rPr>
                        <a:t>OncLive</a:t>
                      </a:r>
                      <a:r>
                        <a:rPr lang="en-US" sz="1800" b="0" kern="1200" dirty="0">
                          <a:solidFill>
                            <a:schemeClr val="tx1"/>
                          </a:solidFill>
                          <a:effectLst/>
                          <a:latin typeface="+mn-lt"/>
                          <a:ea typeface="+mn-ea"/>
                          <a:cs typeface="+mn-cs"/>
                        </a:rPr>
                        <a:t>, Oncology Nursing News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0911812"/>
                  </a:ext>
                </a:extLst>
              </a:tr>
            </a:tbl>
          </a:graphicData>
        </a:graphic>
      </p:graphicFrame>
    </p:spTree>
    <p:custDataLst>
      <p:tags r:id="rId1"/>
    </p:custDataLst>
    <p:extLst>
      <p:ext uri="{BB962C8B-B14F-4D97-AF65-F5344CB8AC3E}">
        <p14:creationId xmlns:p14="http://schemas.microsoft.com/office/powerpoint/2010/main" val="16536710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ADF0AE-E821-AFCF-4606-147421F317B5}"/>
              </a:ext>
            </a:extLst>
          </p:cNvPr>
          <p:cNvSpPr>
            <a:spLocks noGrp="1"/>
          </p:cNvSpPr>
          <p:nvPr>
            <p:ph type="title"/>
          </p:nvPr>
        </p:nvSpPr>
        <p:spPr/>
        <p:txBody>
          <a:bodyPr/>
          <a:lstStyle/>
          <a:p>
            <a:r>
              <a:rPr lang="en-US" dirty="0"/>
              <a:t>Case Presentation</a:t>
            </a:r>
          </a:p>
        </p:txBody>
      </p:sp>
      <p:sp>
        <p:nvSpPr>
          <p:cNvPr id="6" name="Text Placeholder 5">
            <a:extLst>
              <a:ext uri="{FF2B5EF4-FFF2-40B4-BE49-F238E27FC236}">
                <a16:creationId xmlns:a16="http://schemas.microsoft.com/office/drawing/2014/main" id="{E41D4DEE-2924-A065-D434-DF8CFFAD3ADF}"/>
              </a:ext>
            </a:extLst>
          </p:cNvPr>
          <p:cNvSpPr>
            <a:spLocks noGrp="1"/>
          </p:cNvSpPr>
          <p:nvPr>
            <p:ph type="body" sz="quarter" idx="10"/>
          </p:nvPr>
        </p:nvSpPr>
        <p:spPr>
          <a:xfrm>
            <a:off x="229274" y="972614"/>
            <a:ext cx="10877638" cy="5180932"/>
          </a:xfrm>
        </p:spPr>
        <p:txBody>
          <a:bodyPr/>
          <a:lstStyle/>
          <a:p>
            <a:pPr marL="0" indent="0" eaLnBrk="0" fontAlgn="base" hangingPunct="0">
              <a:lnSpc>
                <a:spcPct val="100000"/>
              </a:lnSpc>
              <a:spcBef>
                <a:spcPct val="0"/>
              </a:spcBef>
              <a:spcAft>
                <a:spcPct val="0"/>
              </a:spcAft>
              <a:buFontTx/>
              <a:buChar char="•"/>
            </a:pPr>
            <a:r>
              <a:rPr lang="en-US" dirty="0"/>
              <a:t> 78-year-old retired female who lives with her husband and has 2 daughters</a:t>
            </a:r>
          </a:p>
          <a:p>
            <a:pPr marL="0" indent="0" eaLnBrk="0" fontAlgn="base" hangingPunct="0">
              <a:lnSpc>
                <a:spcPct val="100000"/>
              </a:lnSpc>
              <a:spcBef>
                <a:spcPct val="0"/>
              </a:spcBef>
              <a:spcAft>
                <a:spcPct val="0"/>
              </a:spcAft>
              <a:buFontTx/>
              <a:buChar char="•"/>
            </a:pPr>
            <a:endParaRPr lang="en-US" dirty="0"/>
          </a:p>
          <a:p>
            <a:pPr marL="0" indent="0" eaLnBrk="0" fontAlgn="base" hangingPunct="0">
              <a:lnSpc>
                <a:spcPct val="100000"/>
              </a:lnSpc>
              <a:spcBef>
                <a:spcPct val="0"/>
              </a:spcBef>
              <a:spcAft>
                <a:spcPct val="0"/>
              </a:spcAft>
              <a:buFontTx/>
              <a:buChar char="•"/>
            </a:pPr>
            <a:r>
              <a:rPr lang="en-US" b="1" dirty="0"/>
              <a:t> Diagnosis: </a:t>
            </a:r>
            <a:r>
              <a:rPr lang="en-US" dirty="0"/>
              <a:t>ER-positive, HER2-negative, ESR1-mutated (D538G) metastatic breast cancer with bone (thoracic spine, right iliac crest) and solitary liver metastasis</a:t>
            </a:r>
          </a:p>
          <a:p>
            <a:pPr marL="0" indent="0" eaLnBrk="0" fontAlgn="base" hangingPunct="0">
              <a:lnSpc>
                <a:spcPct val="100000"/>
              </a:lnSpc>
              <a:spcBef>
                <a:spcPct val="0"/>
              </a:spcBef>
              <a:spcAft>
                <a:spcPct val="0"/>
              </a:spcAft>
              <a:buFontTx/>
              <a:buChar char="•"/>
            </a:pPr>
            <a:endParaRPr lang="en-US" altLang="en-US" dirty="0"/>
          </a:p>
          <a:p>
            <a:pPr marL="0" indent="0" eaLnBrk="0" fontAlgn="base" hangingPunct="0">
              <a:lnSpc>
                <a:spcPct val="100000"/>
              </a:lnSpc>
              <a:spcBef>
                <a:spcPct val="0"/>
              </a:spcBef>
              <a:spcAft>
                <a:spcPct val="0"/>
              </a:spcAft>
              <a:buFontTx/>
              <a:buChar char="•"/>
            </a:pPr>
            <a:r>
              <a:rPr lang="en-US" altLang="en-US" b="1" dirty="0"/>
              <a:t> Treatment history:</a:t>
            </a:r>
          </a:p>
          <a:p>
            <a:pPr marL="457200" lvl="1" indent="0" eaLnBrk="0" fontAlgn="base" hangingPunct="0">
              <a:lnSpc>
                <a:spcPct val="100000"/>
              </a:lnSpc>
              <a:spcBef>
                <a:spcPct val="0"/>
              </a:spcBef>
              <a:spcAft>
                <a:spcPct val="0"/>
              </a:spcAft>
              <a:buFontTx/>
              <a:buChar char="•"/>
            </a:pPr>
            <a:r>
              <a:rPr lang="en-US" dirty="0"/>
              <a:t> Adjuvant radiation</a:t>
            </a:r>
          </a:p>
          <a:p>
            <a:pPr marL="457200" lvl="1" indent="0" eaLnBrk="0" fontAlgn="base" hangingPunct="0">
              <a:lnSpc>
                <a:spcPct val="100000"/>
              </a:lnSpc>
              <a:spcBef>
                <a:spcPct val="0"/>
              </a:spcBef>
              <a:spcAft>
                <a:spcPct val="0"/>
              </a:spcAft>
              <a:buFontTx/>
              <a:buChar char="•"/>
            </a:pPr>
            <a:r>
              <a:rPr lang="en-US"/>
              <a:t> Adjuvant </a:t>
            </a:r>
            <a:r>
              <a:rPr lang="en-US" b="1"/>
              <a:t>letrozole</a:t>
            </a:r>
            <a:r>
              <a:rPr lang="en-US"/>
              <a:t> </a:t>
            </a:r>
            <a:r>
              <a:rPr lang="en-US" dirty="0"/>
              <a:t>x 4 yrs </a:t>
            </a:r>
            <a:r>
              <a:rPr lang="en-US" dirty="0">
                <a:sym typeface="Wingdings" pitchFamily="2" charset="2"/>
              </a:rPr>
              <a:t> PD with i</a:t>
            </a:r>
            <a:r>
              <a:rPr lang="en-US" dirty="0"/>
              <a:t>maging revealing new bone metastases in the thoracic spine and right iliac crest. liquid biopsy (ctDNA) confirmed an ESR1 D538G mutation</a:t>
            </a:r>
          </a:p>
          <a:p>
            <a:pPr marL="457200" lvl="1" indent="0" eaLnBrk="0" fontAlgn="base" hangingPunct="0">
              <a:lnSpc>
                <a:spcPct val="100000"/>
              </a:lnSpc>
              <a:spcBef>
                <a:spcPct val="0"/>
              </a:spcBef>
              <a:spcAft>
                <a:spcPct val="0"/>
              </a:spcAft>
              <a:buFontTx/>
              <a:buChar char="•"/>
            </a:pPr>
            <a:r>
              <a:rPr lang="en-US" b="1" dirty="0"/>
              <a:t> </a:t>
            </a:r>
            <a:r>
              <a:rPr lang="en-US" b="1" dirty="0" err="1"/>
              <a:t>Abemaciclib</a:t>
            </a:r>
            <a:r>
              <a:rPr lang="en-US" b="1" dirty="0"/>
              <a:t> / letrozole </a:t>
            </a:r>
            <a:r>
              <a:rPr lang="en-US" dirty="0"/>
              <a:t>x 16 months + denosumab </a:t>
            </a:r>
            <a:r>
              <a:rPr lang="en-US" dirty="0">
                <a:sym typeface="Wingdings" pitchFamily="2" charset="2"/>
              </a:rPr>
              <a:t> PD current sites of disease and solitary liver lesion, l</a:t>
            </a:r>
            <a:r>
              <a:rPr lang="en-US" dirty="0"/>
              <a:t>iquid biopsy confirmed an ESR1 D538G mutation</a:t>
            </a:r>
          </a:p>
          <a:p>
            <a:pPr marL="457200" lvl="1" indent="0" eaLnBrk="0" fontAlgn="base" hangingPunct="0">
              <a:lnSpc>
                <a:spcPct val="100000"/>
              </a:lnSpc>
              <a:spcBef>
                <a:spcPct val="0"/>
              </a:spcBef>
              <a:spcAft>
                <a:spcPct val="0"/>
              </a:spcAft>
              <a:buFontTx/>
              <a:buChar char="•"/>
            </a:pPr>
            <a:r>
              <a:rPr lang="en-US" b="1" dirty="0"/>
              <a:t> </a:t>
            </a:r>
            <a:r>
              <a:rPr lang="en-US" b="1" dirty="0" err="1"/>
              <a:t>Elacestrant</a:t>
            </a:r>
            <a:r>
              <a:rPr lang="en-US" b="1" dirty="0"/>
              <a:t> </a:t>
            </a:r>
            <a:r>
              <a:rPr lang="en-US" dirty="0"/>
              <a:t>started x 6 weeks + denosumab</a:t>
            </a:r>
            <a:br>
              <a:rPr lang="en-US" altLang="en-US" sz="2400" dirty="0"/>
            </a:br>
            <a:endParaRPr lang="en-US" altLang="en-US" sz="2400" dirty="0"/>
          </a:p>
          <a:p>
            <a:pPr marL="0" indent="0" eaLnBrk="0" fontAlgn="base" hangingPunct="0">
              <a:lnSpc>
                <a:spcPct val="100000"/>
              </a:lnSpc>
              <a:spcBef>
                <a:spcPct val="0"/>
              </a:spcBef>
              <a:spcAft>
                <a:spcPct val="0"/>
              </a:spcAft>
              <a:buFontTx/>
              <a:buChar char="•"/>
            </a:pPr>
            <a:r>
              <a:rPr lang="en-US" altLang="en-US" b="1" dirty="0"/>
              <a:t> Comorbidities:</a:t>
            </a:r>
          </a:p>
          <a:p>
            <a:pPr marL="457200" lvl="1" indent="0" eaLnBrk="0" fontAlgn="base" hangingPunct="0">
              <a:lnSpc>
                <a:spcPct val="100000"/>
              </a:lnSpc>
              <a:spcBef>
                <a:spcPct val="0"/>
              </a:spcBef>
              <a:spcAft>
                <a:spcPct val="0"/>
              </a:spcAft>
              <a:buFontTx/>
              <a:buChar char="•"/>
            </a:pPr>
            <a:r>
              <a:rPr lang="en-US" altLang="en-US" dirty="0"/>
              <a:t> Mild CKD</a:t>
            </a:r>
          </a:p>
          <a:p>
            <a:pPr marL="457200" lvl="1" indent="0" eaLnBrk="0" fontAlgn="base" hangingPunct="0">
              <a:lnSpc>
                <a:spcPct val="100000"/>
              </a:lnSpc>
              <a:spcBef>
                <a:spcPct val="0"/>
              </a:spcBef>
              <a:spcAft>
                <a:spcPct val="0"/>
              </a:spcAft>
              <a:buFontTx/>
              <a:buChar char="•"/>
            </a:pPr>
            <a:r>
              <a:rPr lang="en-US" altLang="en-US" dirty="0"/>
              <a:t> Hyperlipidemia on </a:t>
            </a:r>
            <a:r>
              <a:rPr lang="en-US" dirty="0"/>
              <a:t>rosuvastatin </a:t>
            </a:r>
          </a:p>
          <a:p>
            <a:pPr marL="457200" lvl="1" indent="0" eaLnBrk="0" fontAlgn="base" hangingPunct="0">
              <a:lnSpc>
                <a:spcPct val="100000"/>
              </a:lnSpc>
              <a:spcBef>
                <a:spcPct val="0"/>
              </a:spcBef>
              <a:spcAft>
                <a:spcPct val="0"/>
              </a:spcAft>
              <a:buFontTx/>
              <a:buChar char="•"/>
            </a:pPr>
            <a:r>
              <a:rPr lang="en-US" altLang="en-US" dirty="0"/>
              <a:t> HTN well controlled</a:t>
            </a:r>
          </a:p>
          <a:p>
            <a:pPr marL="457200" lvl="1" indent="0" eaLnBrk="0" fontAlgn="base" hangingPunct="0">
              <a:lnSpc>
                <a:spcPct val="100000"/>
              </a:lnSpc>
              <a:spcBef>
                <a:spcPct val="0"/>
              </a:spcBef>
              <a:spcAft>
                <a:spcPct val="0"/>
              </a:spcAft>
              <a:buFontTx/>
              <a:buChar char="•"/>
            </a:pPr>
            <a:r>
              <a:rPr lang="en-US" altLang="en-US" dirty="0"/>
              <a:t> Reflux</a:t>
            </a:r>
          </a:p>
          <a:p>
            <a:pPr marL="457200" lvl="1" indent="0" eaLnBrk="0" fontAlgn="base" hangingPunct="0">
              <a:lnSpc>
                <a:spcPct val="100000"/>
              </a:lnSpc>
              <a:spcBef>
                <a:spcPct val="0"/>
              </a:spcBef>
              <a:spcAft>
                <a:spcPct val="0"/>
              </a:spcAft>
              <a:buFontTx/>
              <a:buChar char="•"/>
            </a:pPr>
            <a:r>
              <a:rPr lang="en-US" altLang="en-US" dirty="0"/>
              <a:t> Mild forgetfulness</a:t>
            </a:r>
          </a:p>
          <a:p>
            <a:pPr marL="457200" lvl="1" indent="0" eaLnBrk="0" fontAlgn="base" hangingPunct="0">
              <a:lnSpc>
                <a:spcPct val="100000"/>
              </a:lnSpc>
              <a:spcBef>
                <a:spcPct val="0"/>
              </a:spcBef>
              <a:spcAft>
                <a:spcPct val="0"/>
              </a:spcAft>
              <a:buNone/>
            </a:pPr>
            <a:r>
              <a:rPr lang="en-US" altLang="en-US" dirty="0"/>
              <a:t> </a:t>
            </a:r>
          </a:p>
          <a:p>
            <a:pPr marL="0" indent="0">
              <a:buNone/>
            </a:pPr>
            <a:endParaRPr lang="en-US" dirty="0"/>
          </a:p>
        </p:txBody>
      </p:sp>
      <p:sp>
        <p:nvSpPr>
          <p:cNvPr id="8" name="Rectangle 1">
            <a:extLst>
              <a:ext uri="{FF2B5EF4-FFF2-40B4-BE49-F238E27FC236}">
                <a16:creationId xmlns:a16="http://schemas.microsoft.com/office/drawing/2014/main" id="{D3EF0082-94B8-4968-817A-5994E530436D}"/>
              </a:ext>
            </a:extLst>
          </p:cNvPr>
          <p:cNvSpPr>
            <a:spLocks noChangeArrowheads="1"/>
          </p:cNvSpPr>
          <p:nvPr/>
        </p:nvSpPr>
        <p:spPr bwMode="auto">
          <a:xfrm>
            <a:off x="0" y="-276999"/>
            <a:ext cx="6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Rectangle 3">
            <a:extLst>
              <a:ext uri="{FF2B5EF4-FFF2-40B4-BE49-F238E27FC236}">
                <a16:creationId xmlns:a16="http://schemas.microsoft.com/office/drawing/2014/main" id="{8412F2BF-07B4-68A7-F850-AA34D91059E3}"/>
              </a:ext>
            </a:extLst>
          </p:cNvPr>
          <p:cNvSpPr>
            <a:spLocks noChangeArrowheads="1"/>
          </p:cNvSpPr>
          <p:nvPr/>
        </p:nvSpPr>
        <p:spPr bwMode="auto">
          <a:xfrm>
            <a:off x="0" y="-276999"/>
            <a:ext cx="6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787431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34D1D-358F-02FE-C55C-C9395167DCEC}"/>
              </a:ext>
            </a:extLst>
          </p:cNvPr>
          <p:cNvSpPr>
            <a:spLocks noGrp="1"/>
          </p:cNvSpPr>
          <p:nvPr>
            <p:ph type="title"/>
          </p:nvPr>
        </p:nvSpPr>
        <p:spPr/>
        <p:txBody>
          <a:bodyPr/>
          <a:lstStyle/>
          <a:p>
            <a:r>
              <a:rPr lang="en-US" dirty="0"/>
              <a:t>Case Presentation</a:t>
            </a:r>
          </a:p>
        </p:txBody>
      </p:sp>
      <p:sp>
        <p:nvSpPr>
          <p:cNvPr id="3" name="Text Placeholder 2">
            <a:extLst>
              <a:ext uri="{FF2B5EF4-FFF2-40B4-BE49-F238E27FC236}">
                <a16:creationId xmlns:a16="http://schemas.microsoft.com/office/drawing/2014/main" id="{F8053C9C-C26F-22DC-A1F6-2CA20213C9BD}"/>
              </a:ext>
            </a:extLst>
          </p:cNvPr>
          <p:cNvSpPr>
            <a:spLocks noGrp="1"/>
          </p:cNvSpPr>
          <p:nvPr>
            <p:ph type="body" sz="quarter" idx="10"/>
          </p:nvPr>
        </p:nvSpPr>
        <p:spPr>
          <a:xfrm>
            <a:off x="445174" y="1307654"/>
            <a:ext cx="9664700" cy="3492945"/>
          </a:xfrm>
        </p:spPr>
        <p:txBody>
          <a:bodyPr/>
          <a:lstStyle/>
          <a:p>
            <a:pPr marL="0" indent="0">
              <a:buNone/>
            </a:pPr>
            <a:r>
              <a:rPr lang="en-US" b="1" dirty="0">
                <a:latin typeface="+mn-lt"/>
              </a:rPr>
              <a:t>Approaches for Encouraging and Assessing Adherence:</a:t>
            </a:r>
          </a:p>
          <a:p>
            <a:pPr lvl="1"/>
            <a:r>
              <a:rPr lang="en-US" dirty="0">
                <a:latin typeface="+mn-lt"/>
              </a:rPr>
              <a:t>Pill organization: smart pill box with alarms </a:t>
            </a:r>
          </a:p>
          <a:p>
            <a:pPr lvl="1"/>
            <a:r>
              <a:rPr lang="en-US" dirty="0">
                <a:latin typeface="+mn-lt"/>
              </a:rPr>
              <a:t>Proactive side effect engagement: phone calls, video visits (when possible) and in person visits </a:t>
            </a:r>
          </a:p>
          <a:p>
            <a:pPr lvl="1"/>
            <a:r>
              <a:rPr lang="en-US" dirty="0">
                <a:latin typeface="+mn-lt"/>
              </a:rPr>
              <a:t>Diary of symptoms</a:t>
            </a:r>
          </a:p>
          <a:p>
            <a:pPr lvl="1"/>
            <a:r>
              <a:rPr lang="en-US" dirty="0">
                <a:latin typeface="+mn-lt"/>
              </a:rPr>
              <a:t>Medication review at every visit</a:t>
            </a:r>
          </a:p>
          <a:p>
            <a:pPr lvl="1"/>
            <a:r>
              <a:rPr lang="en-US" dirty="0">
                <a:latin typeface="+mn-lt"/>
              </a:rPr>
              <a:t>Written information on treatment and plan of action of possible adverse effects</a:t>
            </a:r>
          </a:p>
          <a:p>
            <a:pPr lvl="1"/>
            <a:endParaRPr lang="en-US" dirty="0">
              <a:latin typeface="+mn-lt"/>
            </a:endParaRPr>
          </a:p>
          <a:p>
            <a:r>
              <a:rPr lang="en-US" b="1" dirty="0">
                <a:latin typeface="+mn-lt"/>
              </a:rPr>
              <a:t>Current status:</a:t>
            </a:r>
          </a:p>
          <a:p>
            <a:pPr marL="457200" lvl="1" indent="0" eaLnBrk="0" fontAlgn="base" hangingPunct="0">
              <a:lnSpc>
                <a:spcPct val="100000"/>
              </a:lnSpc>
              <a:spcBef>
                <a:spcPct val="0"/>
              </a:spcBef>
              <a:spcAft>
                <a:spcPct val="0"/>
              </a:spcAft>
              <a:buFontTx/>
              <a:buChar char="•"/>
            </a:pPr>
            <a:r>
              <a:rPr lang="en-US" dirty="0"/>
              <a:t> Scans 3 months after treatment start</a:t>
            </a:r>
          </a:p>
          <a:p>
            <a:pPr marL="457200" lvl="1" indent="0" eaLnBrk="0" fontAlgn="base" hangingPunct="0">
              <a:lnSpc>
                <a:spcPct val="100000"/>
              </a:lnSpc>
              <a:spcBef>
                <a:spcPct val="0"/>
              </a:spcBef>
              <a:spcAft>
                <a:spcPct val="0"/>
              </a:spcAft>
              <a:buFontTx/>
              <a:buChar char="•"/>
            </a:pPr>
            <a:r>
              <a:rPr lang="en-US" dirty="0"/>
              <a:t> Mild nausea (grade 1) managed with dietary modifications and occasional ondansetron</a:t>
            </a:r>
          </a:p>
          <a:p>
            <a:pPr marL="457200" lvl="1" indent="0" eaLnBrk="0" fontAlgn="base" hangingPunct="0">
              <a:lnSpc>
                <a:spcPct val="100000"/>
              </a:lnSpc>
              <a:spcBef>
                <a:spcPct val="0"/>
              </a:spcBef>
              <a:spcAft>
                <a:spcPct val="0"/>
              </a:spcAft>
              <a:buFontTx/>
              <a:buChar char="•"/>
            </a:pPr>
            <a:r>
              <a:rPr lang="en-US" dirty="0"/>
              <a:t> Musculoskeletal discomfort (grade 1) managed with acetaminophen</a:t>
            </a:r>
          </a:p>
          <a:p>
            <a:pPr marL="457200" lvl="1" indent="0" eaLnBrk="0" fontAlgn="base" hangingPunct="0">
              <a:lnSpc>
                <a:spcPct val="100000"/>
              </a:lnSpc>
              <a:spcBef>
                <a:spcPct val="0"/>
              </a:spcBef>
              <a:spcAft>
                <a:spcPct val="0"/>
              </a:spcAft>
              <a:buFontTx/>
              <a:buChar char="•"/>
            </a:pPr>
            <a:r>
              <a:rPr lang="en-US" dirty="0"/>
              <a:t> She is tolerating the oral regimen well </a:t>
            </a:r>
          </a:p>
          <a:p>
            <a:pPr lvl="1"/>
            <a:endParaRPr lang="en-US" b="1" dirty="0">
              <a:latin typeface="+mn-lt"/>
            </a:endParaRPr>
          </a:p>
        </p:txBody>
      </p:sp>
    </p:spTree>
    <p:extLst>
      <p:ext uri="{BB962C8B-B14F-4D97-AF65-F5344CB8AC3E}">
        <p14:creationId xmlns:p14="http://schemas.microsoft.com/office/powerpoint/2010/main" val="7141029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2B787-3C01-5F30-DB5A-03080C5EB7E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41655F0-8FD3-D7B6-AE4C-8AFCED4B8DAE}"/>
              </a:ext>
            </a:extLst>
          </p:cNvPr>
          <p:cNvSpPr/>
          <p:nvPr/>
        </p:nvSpPr>
        <p:spPr bwMode="auto">
          <a:xfrm>
            <a:off x="758948" y="2564904"/>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D8B398B6-AC38-3FD8-98DD-FEE3DDF34ABD}"/>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1F6D5C3D-8060-C139-5758-FD96143A6664}"/>
              </a:ext>
            </a:extLst>
          </p:cNvPr>
          <p:cNvSpPr>
            <a:spLocks noGrp="1"/>
          </p:cNvSpPr>
          <p:nvPr>
            <p:ph idx="1"/>
          </p:nvPr>
        </p:nvSpPr>
        <p:spPr>
          <a:xfrm>
            <a:off x="912286" y="1052736"/>
            <a:ext cx="10512306" cy="4799013"/>
          </a:xfrm>
        </p:spPr>
        <p:txBody>
          <a:bodyPr/>
          <a:lstStyle/>
          <a:p>
            <a:pPr marL="0" indent="0">
              <a:spcBef>
                <a:spcPts val="1200"/>
              </a:spcBef>
              <a:spcAft>
                <a:spcPts val="0"/>
              </a:spcAft>
              <a:buNone/>
            </a:pPr>
            <a:r>
              <a:rPr lang="en-US" sz="2500" dirty="0">
                <a:solidFill>
                  <a:srgbClr val="0432FF"/>
                </a:solidFill>
              </a:rPr>
              <a:t>Module 1: </a:t>
            </a:r>
            <a:r>
              <a:rPr lang="en-US" sz="2500" dirty="0">
                <a:solidFill>
                  <a:schemeClr val="tx1"/>
                </a:solidFill>
              </a:rPr>
              <a:t>Current Clinical Role of Oral Selective Estrogen Receptor Degraders (SERDs) in HR-Positive Metastatic Breast Cancer</a:t>
            </a:r>
          </a:p>
          <a:p>
            <a:pPr marL="0" indent="0">
              <a:spcBef>
                <a:spcPts val="1200"/>
              </a:spcBef>
              <a:spcAft>
                <a:spcPts val="0"/>
              </a:spcAft>
              <a:buNone/>
            </a:pPr>
            <a:r>
              <a:rPr lang="en-US" sz="2500" dirty="0">
                <a:solidFill>
                  <a:srgbClr val="0432FF"/>
                </a:solidFill>
              </a:rPr>
              <a:t>Module 2: </a:t>
            </a:r>
            <a:r>
              <a:rPr lang="en-US" sz="2500" dirty="0"/>
              <a:t>Practical Considerations with Oral SERDs </a:t>
            </a:r>
            <a:endParaRPr lang="en-US" sz="2500" dirty="0">
              <a:solidFill>
                <a:schemeClr val="tx1"/>
              </a:solidFill>
            </a:endParaRPr>
          </a:p>
          <a:p>
            <a:pPr marL="0" indent="0">
              <a:spcBef>
                <a:spcPts val="1200"/>
              </a:spcBef>
              <a:spcAft>
                <a:spcPts val="0"/>
              </a:spcAft>
              <a:buNone/>
            </a:pPr>
            <a:r>
              <a:rPr lang="en-US" sz="2500" dirty="0">
                <a:solidFill>
                  <a:schemeClr val="bg1"/>
                </a:solidFill>
              </a:rPr>
              <a:t>Module 3: Potential Role of Combination Approaches with Oral SERDs</a:t>
            </a:r>
          </a:p>
          <a:p>
            <a:pPr marL="0" indent="0">
              <a:spcBef>
                <a:spcPts val="1200"/>
              </a:spcBef>
              <a:spcAft>
                <a:spcPts val="0"/>
              </a:spcAft>
              <a:buNone/>
            </a:pPr>
            <a:r>
              <a:rPr lang="en-US" sz="2500" dirty="0">
                <a:solidFill>
                  <a:srgbClr val="0432FF"/>
                </a:solidFill>
              </a:rPr>
              <a:t>Module 4: </a:t>
            </a:r>
            <a:r>
              <a:rPr lang="en-US" sz="2500" dirty="0">
                <a:solidFill>
                  <a:schemeClr val="tx1"/>
                </a:solidFill>
              </a:rPr>
              <a:t>Gastrointestinal Adverse Events Documented with Oral SERDs </a:t>
            </a:r>
          </a:p>
          <a:p>
            <a:pPr marL="0" indent="0">
              <a:spcBef>
                <a:spcPts val="1200"/>
              </a:spcBef>
              <a:spcAft>
                <a:spcPts val="0"/>
              </a:spcAft>
              <a:buNone/>
            </a:pPr>
            <a:r>
              <a:rPr lang="en-US" sz="2500" dirty="0">
                <a:solidFill>
                  <a:srgbClr val="0432FF"/>
                </a:solidFill>
              </a:rPr>
              <a:t>Module 5: </a:t>
            </a:r>
            <a:r>
              <a:rPr lang="en-US" sz="2500" dirty="0">
                <a:solidFill>
                  <a:schemeClr val="tx1"/>
                </a:solidFill>
              </a:rPr>
              <a:t>Potential Role of Early Therapeutic Switching After Detection of an Emergent ESR1 Mutation </a:t>
            </a:r>
          </a:p>
          <a:p>
            <a:pPr marL="0" indent="0">
              <a:spcBef>
                <a:spcPts val="1200"/>
              </a:spcBef>
              <a:spcAft>
                <a:spcPts val="0"/>
              </a:spcAft>
              <a:buNone/>
            </a:pPr>
            <a:r>
              <a:rPr lang="en-US" sz="2500" dirty="0">
                <a:solidFill>
                  <a:srgbClr val="0432FF"/>
                </a:solidFill>
              </a:rPr>
              <a:t>Module 6: </a:t>
            </a:r>
            <a:r>
              <a:rPr lang="en-US" sz="2500" dirty="0">
                <a:solidFill>
                  <a:schemeClr val="tx1"/>
                </a:solidFill>
              </a:rPr>
              <a:t>Other Class-Effect Toxicities Associated with Oral SERDs </a:t>
            </a:r>
          </a:p>
          <a:p>
            <a:pPr marL="0" indent="0">
              <a:spcBef>
                <a:spcPts val="1200"/>
              </a:spcBef>
              <a:spcAft>
                <a:spcPts val="0"/>
              </a:spcAft>
              <a:buNone/>
            </a:pPr>
            <a:r>
              <a:rPr lang="en-US" sz="2500" dirty="0">
                <a:solidFill>
                  <a:srgbClr val="0432FF"/>
                </a:solidFill>
              </a:rPr>
              <a:t>Module 7: </a:t>
            </a:r>
            <a:r>
              <a:rPr lang="en-US" sz="2500" dirty="0">
                <a:solidFill>
                  <a:schemeClr val="tx1"/>
                </a:solidFill>
              </a:rPr>
              <a:t>Emerging Utility of Adjuvant Oral SERDs </a:t>
            </a:r>
          </a:p>
          <a:p>
            <a:pPr marL="0" indent="0">
              <a:spcBef>
                <a:spcPts val="1200"/>
              </a:spcBef>
              <a:spcAft>
                <a:spcPts val="0"/>
              </a:spcAft>
              <a:buNone/>
            </a:pPr>
            <a:r>
              <a:rPr lang="en-US" sz="2500" dirty="0">
                <a:solidFill>
                  <a:srgbClr val="0432FF"/>
                </a:solidFill>
              </a:rPr>
              <a:t>Module 8: </a:t>
            </a:r>
            <a:r>
              <a:rPr lang="en-US" sz="2500" dirty="0">
                <a:solidFill>
                  <a:schemeClr val="tx1"/>
                </a:solidFill>
              </a:rPr>
              <a:t>Unique Toxicities Associated with 1 or More Oral SERDs </a:t>
            </a:r>
          </a:p>
        </p:txBody>
      </p:sp>
    </p:spTree>
    <p:extLst>
      <p:ext uri="{BB962C8B-B14F-4D97-AF65-F5344CB8AC3E}">
        <p14:creationId xmlns:p14="http://schemas.microsoft.com/office/powerpoint/2010/main" val="1294387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A619-60EB-21D7-76B2-2786F6B9952A}"/>
              </a:ext>
            </a:extLst>
          </p:cNvPr>
          <p:cNvSpPr>
            <a:spLocks noGrp="1"/>
          </p:cNvSpPr>
          <p:nvPr>
            <p:ph type="ctrTitle"/>
          </p:nvPr>
        </p:nvSpPr>
        <p:spPr>
          <a:xfrm>
            <a:off x="1165654" y="1374721"/>
            <a:ext cx="9646508" cy="2387600"/>
          </a:xfrm>
        </p:spPr>
        <p:txBody>
          <a:bodyPr>
            <a:normAutofit fontScale="90000"/>
          </a:bodyPr>
          <a:lstStyle/>
          <a:p>
            <a:r>
              <a:rPr lang="en-US" b="1"/>
              <a:t>Potential </a:t>
            </a:r>
            <a:r>
              <a:rPr lang="en-US" b="1" dirty="0"/>
              <a:t>Role of Combination Approaches with Oral SERDs in </a:t>
            </a:r>
            <a:r>
              <a:rPr lang="en-US" b="1" dirty="0">
                <a:solidFill>
                  <a:srgbClr val="0070C0"/>
                </a:solidFill>
              </a:rPr>
              <a:t>HR-Positive, HER2-Negative MBC</a:t>
            </a:r>
            <a:endParaRPr lang="en-US" dirty="0">
              <a:solidFill>
                <a:srgbClr val="0070C0"/>
              </a:solidFill>
            </a:endParaRPr>
          </a:p>
        </p:txBody>
      </p:sp>
      <p:sp>
        <p:nvSpPr>
          <p:cNvPr id="3" name="Title 1">
            <a:extLst>
              <a:ext uri="{FF2B5EF4-FFF2-40B4-BE49-F238E27FC236}">
                <a16:creationId xmlns:a16="http://schemas.microsoft.com/office/drawing/2014/main" id="{243D0FE8-9FCF-5C96-404B-32D5FDF09708}"/>
              </a:ext>
            </a:extLst>
          </p:cNvPr>
          <p:cNvSpPr txBox="1">
            <a:spLocks/>
          </p:cNvSpPr>
          <p:nvPr/>
        </p:nvSpPr>
        <p:spPr>
          <a:xfrm>
            <a:off x="1524000" y="3919170"/>
            <a:ext cx="91440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j-ea"/>
                <a:cs typeface="+mj-cs"/>
              </a:rPr>
              <a:t>Heather McArthur, MD, MPH, FASCO</a:t>
            </a:r>
            <a:br>
              <a:rPr kumimoji="0" lang="en-US" sz="2000" b="0" i="0" u="none" strike="noStrike" kern="1200" cap="none" spc="0" normalizeH="0" baseline="0" noProof="0" dirty="0">
                <a:ln>
                  <a:noFill/>
                </a:ln>
                <a:solidFill>
                  <a:prstClr val="black"/>
                </a:solidFill>
                <a:effectLst/>
                <a:uLnTx/>
                <a:uFillTx/>
                <a:latin typeface="Calibri" panose="020F0502020204030204"/>
                <a:ea typeface="+mj-ea"/>
                <a:cs typeface="+mj-cs"/>
              </a:rPr>
            </a:br>
            <a:r>
              <a:rPr kumimoji="0" lang="en-US" sz="2000" b="0" i="0" u="none" strike="noStrike" kern="1200" cap="none" spc="0" normalizeH="0" baseline="0" noProof="0" dirty="0">
                <a:ln>
                  <a:noFill/>
                </a:ln>
                <a:solidFill>
                  <a:prstClr val="black"/>
                </a:solidFill>
                <a:effectLst/>
                <a:uLnTx/>
                <a:uFillTx/>
                <a:latin typeface="Calibri" panose="020F0502020204030204"/>
                <a:ea typeface="+mj-ea"/>
                <a:cs typeface="+mj-cs"/>
              </a:rPr>
              <a:t>Professor, Department of Internal Medicine</a:t>
            </a:r>
            <a:br>
              <a:rPr kumimoji="0" lang="en-US" sz="2000" b="0" i="0" u="none" strike="noStrike" kern="1200" cap="none" spc="0" normalizeH="0" baseline="0" noProof="0" dirty="0">
                <a:ln>
                  <a:noFill/>
                </a:ln>
                <a:solidFill>
                  <a:prstClr val="black"/>
                </a:solidFill>
                <a:effectLst/>
                <a:uLnTx/>
                <a:uFillTx/>
                <a:latin typeface="Calibri" panose="020F0502020204030204"/>
                <a:ea typeface="+mj-ea"/>
                <a:cs typeface="+mj-cs"/>
              </a:rPr>
            </a:br>
            <a:r>
              <a:rPr kumimoji="0" lang="en-US" sz="2000" b="0" i="0" u="none" strike="noStrike" kern="1200" cap="none" spc="0" normalizeH="0" baseline="0" noProof="0" dirty="0">
                <a:ln>
                  <a:noFill/>
                </a:ln>
                <a:solidFill>
                  <a:prstClr val="black"/>
                </a:solidFill>
                <a:effectLst/>
                <a:uLnTx/>
                <a:uFillTx/>
                <a:latin typeface="Calibri" panose="020F0502020204030204"/>
                <a:ea typeface="+mj-ea"/>
                <a:cs typeface="+mj-cs"/>
              </a:rPr>
              <a:t>Clinical Director, Breast Cancer Program</a:t>
            </a:r>
            <a:br>
              <a:rPr kumimoji="0" lang="en-US" sz="2000" b="0" i="0" u="none" strike="noStrike" kern="1200" cap="none" spc="0" normalizeH="0" baseline="0" noProof="0" dirty="0">
                <a:ln>
                  <a:noFill/>
                </a:ln>
                <a:solidFill>
                  <a:prstClr val="black"/>
                </a:solidFill>
                <a:effectLst/>
                <a:uLnTx/>
                <a:uFillTx/>
                <a:latin typeface="Calibri" panose="020F0502020204030204"/>
                <a:ea typeface="+mj-ea"/>
                <a:cs typeface="+mj-cs"/>
              </a:rPr>
            </a:br>
            <a:r>
              <a:rPr kumimoji="0" lang="en-US" sz="2000" b="0" i="0" u="none" strike="noStrike" kern="1200" cap="none" spc="0" normalizeH="0" baseline="0" noProof="0" dirty="0">
                <a:ln>
                  <a:noFill/>
                </a:ln>
                <a:solidFill>
                  <a:prstClr val="black"/>
                </a:solidFill>
                <a:effectLst/>
                <a:uLnTx/>
                <a:uFillTx/>
                <a:latin typeface="Calibri" panose="020F0502020204030204"/>
                <a:ea typeface="+mj-ea"/>
                <a:cs typeface="+mj-cs"/>
              </a:rPr>
              <a:t>Komen Distinguished Chair in Clinical Breast Cancer Research</a:t>
            </a:r>
            <a:br>
              <a:rPr kumimoji="0" lang="en-US" sz="2000" b="0" i="0" u="none" strike="noStrike" kern="1200" cap="none" spc="0" normalizeH="0" baseline="0" noProof="0" dirty="0">
                <a:ln>
                  <a:noFill/>
                </a:ln>
                <a:solidFill>
                  <a:prstClr val="black"/>
                </a:solidFill>
                <a:effectLst/>
                <a:uLnTx/>
                <a:uFillTx/>
                <a:latin typeface="Calibri" panose="020F0502020204030204"/>
                <a:ea typeface="+mj-ea"/>
                <a:cs typeface="+mj-cs"/>
              </a:rPr>
            </a:br>
            <a:r>
              <a:rPr kumimoji="0" lang="en-US" sz="2000" b="0" i="0" u="none" strike="noStrike" kern="1200" cap="none" spc="0" normalizeH="0" baseline="0" noProof="0" dirty="0">
                <a:ln>
                  <a:noFill/>
                </a:ln>
                <a:solidFill>
                  <a:prstClr val="black"/>
                </a:solidFill>
                <a:effectLst/>
                <a:uLnTx/>
                <a:uFillTx/>
                <a:latin typeface="Calibri" panose="020F0502020204030204"/>
                <a:ea typeface="+mj-ea"/>
                <a:cs typeface="+mj-cs"/>
              </a:rPr>
              <a:t>UT Southwestern Medical Center</a:t>
            </a:r>
            <a:br>
              <a:rPr kumimoji="0" lang="en-US" sz="2000" b="0" i="0" u="none" strike="noStrike" kern="1200" cap="none" spc="0" normalizeH="0" baseline="0" noProof="0" dirty="0">
                <a:ln>
                  <a:noFill/>
                </a:ln>
                <a:solidFill>
                  <a:prstClr val="black"/>
                </a:solidFill>
                <a:effectLst/>
                <a:uLnTx/>
                <a:uFillTx/>
                <a:latin typeface="Calibri" panose="020F0502020204030204"/>
                <a:ea typeface="+mj-ea"/>
                <a:cs typeface="+mj-cs"/>
              </a:rPr>
            </a:br>
            <a:r>
              <a:rPr kumimoji="0" lang="en-US" sz="2000" b="0" i="0" u="none" strike="noStrike" kern="1200" cap="none" spc="0" normalizeH="0" baseline="0" noProof="0" dirty="0">
                <a:ln>
                  <a:noFill/>
                </a:ln>
                <a:solidFill>
                  <a:prstClr val="black"/>
                </a:solidFill>
                <a:effectLst/>
                <a:uLnTx/>
                <a:uFillTx/>
                <a:latin typeface="Calibri" panose="020F0502020204030204"/>
                <a:ea typeface="+mj-ea"/>
                <a:cs typeface="+mj-cs"/>
              </a:rPr>
              <a:t>Dallas, Texas</a:t>
            </a:r>
            <a:endParaRPr kumimoji="0" lang="en-US" sz="2000" b="0" i="0" u="none" strike="noStrike" kern="1200" cap="none" spc="0" normalizeH="0" baseline="0" noProof="0" dirty="0">
              <a:ln>
                <a:noFill/>
              </a:ln>
              <a:solidFill>
                <a:srgbClr val="0070C0"/>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17520145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E9B1A1-B618-4B43-9197-62C225607E55}"/>
              </a:ext>
            </a:extLst>
          </p:cNvPr>
          <p:cNvSpPr>
            <a:spLocks noGrp="1"/>
          </p:cNvSpPr>
          <p:nvPr>
            <p:ph type="title"/>
          </p:nvPr>
        </p:nvSpPr>
        <p:spPr>
          <a:xfrm>
            <a:off x="1182198" y="6978"/>
            <a:ext cx="10515600" cy="1325563"/>
          </a:xfrm>
        </p:spPr>
        <p:txBody>
          <a:bodyPr>
            <a:normAutofit/>
          </a:bodyPr>
          <a:lstStyle/>
          <a:p>
            <a:pPr algn="ctr"/>
            <a:r>
              <a:rPr lang="en-US" b="1" dirty="0"/>
              <a:t>EMBER-3 Study of Imlunestrant: Design </a:t>
            </a:r>
          </a:p>
        </p:txBody>
      </p:sp>
      <p:pic>
        <p:nvPicPr>
          <p:cNvPr id="6" name="Picture 5">
            <a:extLst>
              <a:ext uri="{FF2B5EF4-FFF2-40B4-BE49-F238E27FC236}">
                <a16:creationId xmlns:a16="http://schemas.microsoft.com/office/drawing/2014/main" id="{3591C108-CD9F-AE8D-5419-86DB8303494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r="32626"/>
          <a:stretch/>
        </p:blipFill>
        <p:spPr>
          <a:xfrm>
            <a:off x="494202" y="1078893"/>
            <a:ext cx="7808513" cy="4906394"/>
          </a:xfrm>
          <a:prstGeom prst="rect">
            <a:avLst/>
          </a:prstGeom>
        </p:spPr>
      </p:pic>
      <p:grpSp>
        <p:nvGrpSpPr>
          <p:cNvPr id="14" name="Group 13">
            <a:extLst>
              <a:ext uri="{FF2B5EF4-FFF2-40B4-BE49-F238E27FC236}">
                <a16:creationId xmlns:a16="http://schemas.microsoft.com/office/drawing/2014/main" id="{2B07917A-CBC6-7DC6-C5A6-F96A94FD6E1B}"/>
              </a:ext>
            </a:extLst>
          </p:cNvPr>
          <p:cNvGrpSpPr/>
          <p:nvPr/>
        </p:nvGrpSpPr>
        <p:grpSpPr>
          <a:xfrm>
            <a:off x="4472746" y="1471212"/>
            <a:ext cx="7225054" cy="3739440"/>
            <a:chOff x="6553257" y="-1283734"/>
            <a:chExt cx="5532136" cy="1989303"/>
          </a:xfrm>
        </p:grpSpPr>
        <p:pic>
          <p:nvPicPr>
            <p:cNvPr id="15" name="Picture 14">
              <a:extLst>
                <a:ext uri="{FF2B5EF4-FFF2-40B4-BE49-F238E27FC236}">
                  <a16:creationId xmlns:a16="http://schemas.microsoft.com/office/drawing/2014/main" id="{51F66C94-8404-F78A-33BD-91A27F679CF9}"/>
                </a:ext>
              </a:extLst>
            </p:cNvPr>
            <p:cNvPicPr>
              <a:picLocks noChangeAspect="1"/>
            </p:cNvPicPr>
            <p:nvPr/>
          </p:nvPicPr>
          <p:blipFill>
            <a:blip r:embed="rId5"/>
            <a:srcRect l="65886" t="1" b="51798"/>
            <a:stretch/>
          </p:blipFill>
          <p:spPr>
            <a:xfrm>
              <a:off x="9748887" y="-1283734"/>
              <a:ext cx="2245334" cy="1029180"/>
            </a:xfrm>
            <a:prstGeom prst="rect">
              <a:avLst/>
            </a:prstGeom>
          </p:spPr>
        </p:pic>
        <p:sp>
          <p:nvSpPr>
            <p:cNvPr id="16" name="TextBox 15">
              <a:extLst>
                <a:ext uri="{FF2B5EF4-FFF2-40B4-BE49-F238E27FC236}">
                  <a16:creationId xmlns:a16="http://schemas.microsoft.com/office/drawing/2014/main" id="{1CB92860-D6E8-BD6F-B97A-11A484E9C276}"/>
                </a:ext>
              </a:extLst>
            </p:cNvPr>
            <p:cNvSpPr txBox="1"/>
            <p:nvPr/>
          </p:nvSpPr>
          <p:spPr>
            <a:xfrm>
              <a:off x="6553257" y="-1221528"/>
              <a:ext cx="6479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 = 331</a:t>
              </a:r>
            </a:p>
          </p:txBody>
        </p:sp>
        <p:sp>
          <p:nvSpPr>
            <p:cNvPr id="17" name="TextBox 16">
              <a:extLst>
                <a:ext uri="{FF2B5EF4-FFF2-40B4-BE49-F238E27FC236}">
                  <a16:creationId xmlns:a16="http://schemas.microsoft.com/office/drawing/2014/main" id="{2BEDACEF-B0EC-49C2-5021-762629A7EA06}"/>
                </a:ext>
              </a:extLst>
            </p:cNvPr>
            <p:cNvSpPr txBox="1"/>
            <p:nvPr/>
          </p:nvSpPr>
          <p:spPr>
            <a:xfrm>
              <a:off x="6627394" y="-535422"/>
              <a:ext cx="6479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 = 330</a:t>
              </a:r>
            </a:p>
          </p:txBody>
        </p:sp>
        <p:sp>
          <p:nvSpPr>
            <p:cNvPr id="18" name="TextBox 17">
              <a:extLst>
                <a:ext uri="{FF2B5EF4-FFF2-40B4-BE49-F238E27FC236}">
                  <a16:creationId xmlns:a16="http://schemas.microsoft.com/office/drawing/2014/main" id="{A8166764-8AD8-BCB8-09A9-7BB6071AB4D7}"/>
                </a:ext>
              </a:extLst>
            </p:cNvPr>
            <p:cNvSpPr txBox="1"/>
            <p:nvPr/>
          </p:nvSpPr>
          <p:spPr>
            <a:xfrm>
              <a:off x="6627394" y="374775"/>
              <a:ext cx="6479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 = 213</a:t>
              </a:r>
            </a:p>
          </p:txBody>
        </p:sp>
        <p:pic>
          <p:nvPicPr>
            <p:cNvPr id="19" name="Picture 18">
              <a:extLst>
                <a:ext uri="{FF2B5EF4-FFF2-40B4-BE49-F238E27FC236}">
                  <a16:creationId xmlns:a16="http://schemas.microsoft.com/office/drawing/2014/main" id="{92F73278-D838-EC79-EF67-C0A012526B87}"/>
                </a:ext>
              </a:extLst>
            </p:cNvPr>
            <p:cNvPicPr>
              <a:picLocks noChangeAspect="1"/>
            </p:cNvPicPr>
            <p:nvPr/>
          </p:nvPicPr>
          <p:blipFill>
            <a:blip r:embed="rId5"/>
            <a:srcRect l="65886" t="44743" b="26291"/>
            <a:stretch/>
          </p:blipFill>
          <p:spPr>
            <a:xfrm>
              <a:off x="9748887" y="-67495"/>
              <a:ext cx="2336506" cy="773064"/>
            </a:xfrm>
            <a:prstGeom prst="rect">
              <a:avLst/>
            </a:prstGeom>
          </p:spPr>
        </p:pic>
      </p:grpSp>
      <p:sp>
        <p:nvSpPr>
          <p:cNvPr id="20" name="TextBox 19">
            <a:extLst>
              <a:ext uri="{FF2B5EF4-FFF2-40B4-BE49-F238E27FC236}">
                <a16:creationId xmlns:a16="http://schemas.microsoft.com/office/drawing/2014/main" id="{D6C81752-F55C-0E31-0F67-AB9C32B5BD75}"/>
              </a:ext>
            </a:extLst>
          </p:cNvPr>
          <p:cNvSpPr txBox="1"/>
          <p:nvPr/>
        </p:nvSpPr>
        <p:spPr>
          <a:xfrm>
            <a:off x="9129146" y="6284387"/>
            <a:ext cx="2981907" cy="41549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Jhaveri K, et al. SABCS 2024. Abstract GS1-01.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Jhaveri K, et al. </a:t>
            </a:r>
            <a:r>
              <a:rPr kumimoji="0" lang="en-US" sz="1050" b="0" i="1" u="none" strike="noStrike" kern="1200" cap="none" spc="0" normalizeH="0" baseline="0" noProof="0" dirty="0">
                <a:ln>
                  <a:noFill/>
                </a:ln>
                <a:solidFill>
                  <a:prstClr val="black"/>
                </a:solidFill>
                <a:effectLst/>
                <a:uLnTx/>
                <a:uFillTx/>
                <a:latin typeface="Calibri" panose="020F0502020204030204"/>
                <a:ea typeface="+mn-ea"/>
                <a:cs typeface="+mn-cs"/>
              </a:rPr>
              <a:t>N Engl J Med</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2025;392:1189-1202.</a:t>
            </a:r>
          </a:p>
        </p:txBody>
      </p:sp>
      <p:sp>
        <p:nvSpPr>
          <p:cNvPr id="23" name="TextBox 22">
            <a:extLst>
              <a:ext uri="{FF2B5EF4-FFF2-40B4-BE49-F238E27FC236}">
                <a16:creationId xmlns:a16="http://schemas.microsoft.com/office/drawing/2014/main" id="{D5DBC0EA-3AEA-861F-FD05-7E67E833973E}"/>
              </a:ext>
            </a:extLst>
          </p:cNvPr>
          <p:cNvSpPr txBox="1"/>
          <p:nvPr/>
        </p:nvSpPr>
        <p:spPr>
          <a:xfrm>
            <a:off x="1047751" y="6123958"/>
            <a:ext cx="769619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5BCFE"/>
                </a:solidFill>
                <a:effectLst/>
                <a:uLnTx/>
                <a:uFillTx/>
                <a:latin typeface="Calibri" panose="020F0502020204030204"/>
                <a:ea typeface="+mn-ea"/>
                <a:cs typeface="+mn-cs"/>
              </a:rPr>
              <a:t>No prior CT (except for neoadjuvant/ adjuvant), FULV, or any investigational-ER-directed therapy (including SERDs and non-SERDs), any PI3K/mTOR/AKT inhibitor</a:t>
            </a:r>
          </a:p>
        </p:txBody>
      </p:sp>
      <p:sp>
        <p:nvSpPr>
          <p:cNvPr id="2" name="Rectangle 1">
            <a:extLst>
              <a:ext uri="{FF2B5EF4-FFF2-40B4-BE49-F238E27FC236}">
                <a16:creationId xmlns:a16="http://schemas.microsoft.com/office/drawing/2014/main" id="{91182529-88E8-20DB-8961-7198010608CE}"/>
              </a:ext>
            </a:extLst>
          </p:cNvPr>
          <p:cNvSpPr/>
          <p:nvPr/>
        </p:nvSpPr>
        <p:spPr>
          <a:xfrm>
            <a:off x="5731497" y="4392891"/>
            <a:ext cx="2403835" cy="1386216"/>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5228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3F9E3-2732-7E3D-27B6-80BBF2A8D374}"/>
              </a:ext>
            </a:extLst>
          </p:cNvPr>
          <p:cNvSpPr>
            <a:spLocks noGrp="1"/>
          </p:cNvSpPr>
          <p:nvPr>
            <p:ph type="title"/>
          </p:nvPr>
        </p:nvSpPr>
        <p:spPr>
          <a:xfrm>
            <a:off x="838200" y="167162"/>
            <a:ext cx="10515600" cy="1325563"/>
          </a:xfrm>
        </p:spPr>
        <p:txBody>
          <a:bodyPr>
            <a:normAutofit/>
          </a:bodyPr>
          <a:lstStyle/>
          <a:p>
            <a:pPr algn="ctr"/>
            <a:r>
              <a:rPr lang="en-US" b="1" dirty="0"/>
              <a:t>EMBER-3: Imlunestrant + Abemaciclib + Imlunestrant—Baseline Characteristics </a:t>
            </a:r>
          </a:p>
        </p:txBody>
      </p:sp>
      <p:pic>
        <p:nvPicPr>
          <p:cNvPr id="4" name="Picture 3">
            <a:extLst>
              <a:ext uri="{FF2B5EF4-FFF2-40B4-BE49-F238E27FC236}">
                <a16:creationId xmlns:a16="http://schemas.microsoft.com/office/drawing/2014/main" id="{AD6CE09B-541B-F262-FF67-57242C8E455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b="48702"/>
          <a:stretch>
            <a:fillRect/>
          </a:stretch>
        </p:blipFill>
        <p:spPr>
          <a:xfrm>
            <a:off x="19240" y="1944932"/>
            <a:ext cx="12097241" cy="3004141"/>
          </a:xfrm>
          <a:prstGeom prst="rect">
            <a:avLst/>
          </a:prstGeom>
        </p:spPr>
      </p:pic>
      <p:sp>
        <p:nvSpPr>
          <p:cNvPr id="5" name="TextBox 4">
            <a:extLst>
              <a:ext uri="{FF2B5EF4-FFF2-40B4-BE49-F238E27FC236}">
                <a16:creationId xmlns:a16="http://schemas.microsoft.com/office/drawing/2014/main" id="{1ECCF45C-B98F-A3AC-5321-A8FBF8418EF3}"/>
              </a:ext>
            </a:extLst>
          </p:cNvPr>
          <p:cNvSpPr txBox="1"/>
          <p:nvPr/>
        </p:nvSpPr>
        <p:spPr>
          <a:xfrm>
            <a:off x="9631051" y="6436922"/>
            <a:ext cx="222368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mn-cs"/>
              </a:rPr>
              <a:t>Saura C, et al. ESMO Br Cancer 2025. </a:t>
            </a:r>
          </a:p>
        </p:txBody>
      </p:sp>
      <p:sp>
        <p:nvSpPr>
          <p:cNvPr id="3" name="Rectangle 2">
            <a:extLst>
              <a:ext uri="{FF2B5EF4-FFF2-40B4-BE49-F238E27FC236}">
                <a16:creationId xmlns:a16="http://schemas.microsoft.com/office/drawing/2014/main" id="{2FAF404B-CADC-60C9-4EE6-AF2D64F7CB06}"/>
              </a:ext>
            </a:extLst>
          </p:cNvPr>
          <p:cNvSpPr/>
          <p:nvPr/>
        </p:nvSpPr>
        <p:spPr>
          <a:xfrm>
            <a:off x="188536" y="4110087"/>
            <a:ext cx="11666201" cy="83898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8491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BAA0-60E3-6149-9129-19D774136F37}"/>
              </a:ext>
            </a:extLst>
          </p:cNvPr>
          <p:cNvSpPr>
            <a:spLocks noGrp="1"/>
          </p:cNvSpPr>
          <p:nvPr>
            <p:ph type="title"/>
          </p:nvPr>
        </p:nvSpPr>
        <p:spPr>
          <a:xfrm>
            <a:off x="904188" y="82321"/>
            <a:ext cx="10515600" cy="1325563"/>
          </a:xfrm>
        </p:spPr>
        <p:txBody>
          <a:bodyPr>
            <a:normAutofit/>
          </a:bodyPr>
          <a:lstStyle/>
          <a:p>
            <a:pPr algn="ctr"/>
            <a:r>
              <a:rPr lang="en-US" b="1" dirty="0"/>
              <a:t>EMBER-3: Imlunestrant + Abema vs Imlunestrant—PFS by </a:t>
            </a:r>
            <a:r>
              <a:rPr lang="en-US" b="1" i="1" dirty="0"/>
              <a:t>ESR1</a:t>
            </a:r>
            <a:r>
              <a:rPr lang="en-US" b="1" dirty="0"/>
              <a:t>m Status</a:t>
            </a:r>
          </a:p>
        </p:txBody>
      </p:sp>
      <p:pic>
        <p:nvPicPr>
          <p:cNvPr id="4" name="Picture 3">
            <a:extLst>
              <a:ext uri="{FF2B5EF4-FFF2-40B4-BE49-F238E27FC236}">
                <a16:creationId xmlns:a16="http://schemas.microsoft.com/office/drawing/2014/main" id="{1533E729-0857-E615-4FA5-12ED49E76AD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t="14584"/>
          <a:stretch>
            <a:fillRect/>
          </a:stretch>
        </p:blipFill>
        <p:spPr>
          <a:xfrm>
            <a:off x="0" y="1401404"/>
            <a:ext cx="11737418" cy="5120359"/>
          </a:xfrm>
          <a:prstGeom prst="rect">
            <a:avLst/>
          </a:prstGeom>
        </p:spPr>
      </p:pic>
      <p:sp>
        <p:nvSpPr>
          <p:cNvPr id="5" name="TextBox 4">
            <a:extLst>
              <a:ext uri="{FF2B5EF4-FFF2-40B4-BE49-F238E27FC236}">
                <a16:creationId xmlns:a16="http://schemas.microsoft.com/office/drawing/2014/main" id="{953346FA-5117-968F-A181-8A96712C18BD}"/>
              </a:ext>
            </a:extLst>
          </p:cNvPr>
          <p:cNvSpPr txBox="1"/>
          <p:nvPr/>
        </p:nvSpPr>
        <p:spPr>
          <a:xfrm>
            <a:off x="9838441" y="6521763"/>
            <a:ext cx="222368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mn-cs"/>
              </a:rPr>
              <a:t>Saura C, et al. ESMO Br Cancer 2025. </a:t>
            </a:r>
          </a:p>
        </p:txBody>
      </p:sp>
    </p:spTree>
    <p:extLst>
      <p:ext uri="{BB962C8B-B14F-4D97-AF65-F5344CB8AC3E}">
        <p14:creationId xmlns:p14="http://schemas.microsoft.com/office/powerpoint/2010/main" val="20233971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02318-1EFE-EE17-4724-E609091A104A}"/>
              </a:ext>
            </a:extLst>
          </p:cNvPr>
          <p:cNvSpPr>
            <a:spLocks noGrp="1"/>
          </p:cNvSpPr>
          <p:nvPr>
            <p:ph type="title"/>
          </p:nvPr>
        </p:nvSpPr>
        <p:spPr>
          <a:xfrm>
            <a:off x="0" y="114155"/>
            <a:ext cx="12192000" cy="1325563"/>
          </a:xfrm>
        </p:spPr>
        <p:txBody>
          <a:bodyPr>
            <a:normAutofit/>
          </a:bodyPr>
          <a:lstStyle/>
          <a:p>
            <a:pPr algn="ctr"/>
            <a:r>
              <a:rPr lang="en-US" b="1" dirty="0"/>
              <a:t>Phase 3 </a:t>
            </a:r>
            <a:r>
              <a:rPr lang="en-US" b="1" dirty="0" err="1"/>
              <a:t>evERA</a:t>
            </a:r>
            <a:r>
              <a:rPr lang="en-US" b="1" dirty="0"/>
              <a:t> Study of Giredestrant + Everolimus</a:t>
            </a:r>
          </a:p>
        </p:txBody>
      </p:sp>
      <p:pic>
        <p:nvPicPr>
          <p:cNvPr id="13" name="Picture 12">
            <a:extLst>
              <a:ext uri="{FF2B5EF4-FFF2-40B4-BE49-F238E27FC236}">
                <a16:creationId xmlns:a16="http://schemas.microsoft.com/office/drawing/2014/main" id="{58016390-A905-2778-10DF-98CC21A1C492}"/>
              </a:ext>
            </a:extLst>
          </p:cNvPr>
          <p:cNvPicPr>
            <a:picLocks noChangeAspect="1"/>
          </p:cNvPicPr>
          <p:nvPr/>
        </p:nvPicPr>
        <p:blipFill>
          <a:blip r:embed="rId3"/>
          <a:stretch>
            <a:fillRect/>
          </a:stretch>
        </p:blipFill>
        <p:spPr>
          <a:xfrm>
            <a:off x="411479" y="1582692"/>
            <a:ext cx="10972800" cy="2587615"/>
          </a:xfrm>
          <a:prstGeom prst="rect">
            <a:avLst/>
          </a:prstGeom>
        </p:spPr>
      </p:pic>
      <p:sp>
        <p:nvSpPr>
          <p:cNvPr id="5" name="TextBox 4">
            <a:extLst>
              <a:ext uri="{FF2B5EF4-FFF2-40B4-BE49-F238E27FC236}">
                <a16:creationId xmlns:a16="http://schemas.microsoft.com/office/drawing/2014/main" id="{ED3202B5-C93C-D350-346A-A9B5A53FB14E}"/>
              </a:ext>
            </a:extLst>
          </p:cNvPr>
          <p:cNvSpPr txBox="1"/>
          <p:nvPr/>
        </p:nvSpPr>
        <p:spPr>
          <a:xfrm>
            <a:off x="9810161" y="6489929"/>
            <a:ext cx="2084225"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mn-cs"/>
              </a:rPr>
              <a:t>Mayer E, et al. ESMO 2025. LBA16.</a:t>
            </a:r>
          </a:p>
        </p:txBody>
      </p:sp>
      <p:sp>
        <p:nvSpPr>
          <p:cNvPr id="6" name="TextBox 5">
            <a:extLst>
              <a:ext uri="{FF2B5EF4-FFF2-40B4-BE49-F238E27FC236}">
                <a16:creationId xmlns:a16="http://schemas.microsoft.com/office/drawing/2014/main" id="{A49D7F83-A92A-0712-B42F-E3CAA54D28C0}"/>
              </a:ext>
            </a:extLst>
          </p:cNvPr>
          <p:cNvSpPr txBox="1"/>
          <p:nvPr/>
        </p:nvSpPr>
        <p:spPr>
          <a:xfrm>
            <a:off x="10069287" y="3516422"/>
            <a:ext cx="2024743"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FF0000"/>
                </a:solidFill>
                <a:effectLst/>
                <a:uLnTx/>
                <a:uFillTx/>
                <a:latin typeface="Calibri"/>
                <a:ea typeface="+mn-ea"/>
                <a:cs typeface="+mn-cs"/>
              </a:rPr>
              <a:t>141 exemestane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FF0000"/>
                </a:solidFill>
                <a:effectLst/>
                <a:uLnTx/>
                <a:uFillTx/>
                <a:latin typeface="Calibri"/>
                <a:ea typeface="+mn-ea"/>
                <a:cs typeface="+mn-cs"/>
              </a:rPr>
              <a:t>39 fulvestrant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rgbClr val="FF0000"/>
                </a:solidFill>
                <a:effectLst/>
                <a:uLnTx/>
                <a:uFillTx/>
                <a:latin typeface="Calibri"/>
                <a:ea typeface="+mn-ea"/>
                <a:cs typeface="+mn-cs"/>
              </a:rPr>
              <a:t>6 tamoxifen</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8" name="Straight Arrow Connector 7">
            <a:extLst>
              <a:ext uri="{FF2B5EF4-FFF2-40B4-BE49-F238E27FC236}">
                <a16:creationId xmlns:a16="http://schemas.microsoft.com/office/drawing/2014/main" id="{D445B534-B3E0-FF3A-2BA7-ADC5A98135CA}"/>
              </a:ext>
            </a:extLst>
          </p:cNvPr>
          <p:cNvCxnSpPr>
            <a:cxnSpLocks/>
          </p:cNvCxnSpPr>
          <p:nvPr/>
        </p:nvCxnSpPr>
        <p:spPr>
          <a:xfrm>
            <a:off x="8180225" y="3266051"/>
            <a:ext cx="1747546" cy="3483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15361B9-04B1-878D-1FFF-5AE2ABC5E14B}"/>
              </a:ext>
            </a:extLst>
          </p:cNvPr>
          <p:cNvPicPr>
            <a:picLocks noChangeAspect="1"/>
          </p:cNvPicPr>
          <p:nvPr/>
        </p:nvPicPr>
        <p:blipFill>
          <a:blip r:embed="rId4"/>
          <a:stretch>
            <a:fillRect/>
          </a:stretch>
        </p:blipFill>
        <p:spPr>
          <a:xfrm>
            <a:off x="663731" y="4338826"/>
            <a:ext cx="4267796" cy="1514686"/>
          </a:xfrm>
          <a:prstGeom prst="rect">
            <a:avLst/>
          </a:prstGeom>
        </p:spPr>
      </p:pic>
      <p:pic>
        <p:nvPicPr>
          <p:cNvPr id="19" name="Picture 18">
            <a:extLst>
              <a:ext uri="{FF2B5EF4-FFF2-40B4-BE49-F238E27FC236}">
                <a16:creationId xmlns:a16="http://schemas.microsoft.com/office/drawing/2014/main" id="{F62C3DEF-163E-00DB-A170-FE463D513C11}"/>
              </a:ext>
            </a:extLst>
          </p:cNvPr>
          <p:cNvPicPr>
            <a:picLocks noChangeAspect="1"/>
          </p:cNvPicPr>
          <p:nvPr/>
        </p:nvPicPr>
        <p:blipFill>
          <a:blip r:embed="rId5"/>
          <a:stretch>
            <a:fillRect/>
          </a:stretch>
        </p:blipFill>
        <p:spPr>
          <a:xfrm>
            <a:off x="5183957" y="4338826"/>
            <a:ext cx="4744112" cy="1819529"/>
          </a:xfrm>
          <a:prstGeom prst="rect">
            <a:avLst/>
          </a:prstGeom>
        </p:spPr>
      </p:pic>
    </p:spTree>
    <p:extLst>
      <p:ext uri="{BB962C8B-B14F-4D97-AF65-F5344CB8AC3E}">
        <p14:creationId xmlns:p14="http://schemas.microsoft.com/office/powerpoint/2010/main" val="19901243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F85D6-E4F3-14FD-AB34-E10E83932DE6}"/>
              </a:ext>
            </a:extLst>
          </p:cNvPr>
          <p:cNvSpPr>
            <a:spLocks noGrp="1"/>
          </p:cNvSpPr>
          <p:nvPr>
            <p:ph type="title"/>
          </p:nvPr>
        </p:nvSpPr>
        <p:spPr>
          <a:xfrm>
            <a:off x="838200" y="-41611"/>
            <a:ext cx="10515600" cy="1325563"/>
          </a:xfrm>
        </p:spPr>
        <p:txBody>
          <a:bodyPr>
            <a:normAutofit/>
          </a:bodyPr>
          <a:lstStyle/>
          <a:p>
            <a:pPr algn="ctr"/>
            <a:r>
              <a:rPr lang="en-US" b="1" dirty="0"/>
              <a:t>Phase 3 </a:t>
            </a:r>
            <a:r>
              <a:rPr lang="en-US" b="1" dirty="0" err="1"/>
              <a:t>evERA</a:t>
            </a:r>
            <a:r>
              <a:rPr lang="en-US" b="1" dirty="0"/>
              <a:t> Study</a:t>
            </a:r>
          </a:p>
        </p:txBody>
      </p:sp>
      <p:sp>
        <p:nvSpPr>
          <p:cNvPr id="5" name="TextBox 4">
            <a:extLst>
              <a:ext uri="{FF2B5EF4-FFF2-40B4-BE49-F238E27FC236}">
                <a16:creationId xmlns:a16="http://schemas.microsoft.com/office/drawing/2014/main" id="{E6F3B5B3-5861-4406-7358-5AE5C412C204}"/>
              </a:ext>
            </a:extLst>
          </p:cNvPr>
          <p:cNvSpPr txBox="1"/>
          <p:nvPr/>
        </p:nvSpPr>
        <p:spPr>
          <a:xfrm>
            <a:off x="9933892" y="6525183"/>
            <a:ext cx="2084225"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mn-cs"/>
              </a:rPr>
              <a:t>Mayer E, et al. ESMO 2025. LBA16.</a:t>
            </a:r>
          </a:p>
        </p:txBody>
      </p:sp>
      <p:grpSp>
        <p:nvGrpSpPr>
          <p:cNvPr id="16" name="Group 15">
            <a:extLst>
              <a:ext uri="{FF2B5EF4-FFF2-40B4-BE49-F238E27FC236}">
                <a16:creationId xmlns:a16="http://schemas.microsoft.com/office/drawing/2014/main" id="{B4F558F5-A499-CDAE-5639-32BB39652FA3}"/>
              </a:ext>
            </a:extLst>
          </p:cNvPr>
          <p:cNvGrpSpPr/>
          <p:nvPr/>
        </p:nvGrpSpPr>
        <p:grpSpPr>
          <a:xfrm>
            <a:off x="173883" y="2703074"/>
            <a:ext cx="6459549" cy="2458905"/>
            <a:chOff x="265679" y="3080084"/>
            <a:chExt cx="6459549" cy="2458905"/>
          </a:xfrm>
        </p:grpSpPr>
        <p:pic>
          <p:nvPicPr>
            <p:cNvPr id="3" name="Picture 2">
              <a:extLst>
                <a:ext uri="{FF2B5EF4-FFF2-40B4-BE49-F238E27FC236}">
                  <a16:creationId xmlns:a16="http://schemas.microsoft.com/office/drawing/2014/main" id="{22916EFD-AD0F-8170-F05F-84EFE4A75AC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t="9320" r="26254"/>
            <a:stretch>
              <a:fillRect/>
            </a:stretch>
          </p:blipFill>
          <p:spPr>
            <a:xfrm>
              <a:off x="265679" y="3092323"/>
              <a:ext cx="5806684" cy="2446666"/>
            </a:xfrm>
            <a:prstGeom prst="rect">
              <a:avLst/>
            </a:prstGeom>
          </p:spPr>
        </p:pic>
        <p:sp>
          <p:nvSpPr>
            <p:cNvPr id="13" name="Rectangle 12">
              <a:extLst>
                <a:ext uri="{FF2B5EF4-FFF2-40B4-BE49-F238E27FC236}">
                  <a16:creationId xmlns:a16="http://schemas.microsoft.com/office/drawing/2014/main" id="{CFD3529D-B350-89C1-95A6-6B1A395A28B7}"/>
                </a:ext>
              </a:extLst>
            </p:cNvPr>
            <p:cNvSpPr/>
            <p:nvPr/>
          </p:nvSpPr>
          <p:spPr>
            <a:xfrm>
              <a:off x="4884821" y="3080084"/>
              <a:ext cx="1211179" cy="13836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0B3F57B6-31FA-E459-FFC2-2AC06045CA80}"/>
                </a:ext>
              </a:extLst>
            </p:cNvPr>
            <p:cNvSpPr/>
            <p:nvPr/>
          </p:nvSpPr>
          <p:spPr>
            <a:xfrm>
              <a:off x="5514049" y="3591266"/>
              <a:ext cx="1211179" cy="13836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aphicFrame>
        <p:nvGraphicFramePr>
          <p:cNvPr id="11" name="Table 10">
            <a:extLst>
              <a:ext uri="{FF2B5EF4-FFF2-40B4-BE49-F238E27FC236}">
                <a16:creationId xmlns:a16="http://schemas.microsoft.com/office/drawing/2014/main" id="{88CA734F-79E1-075B-D95E-963B3767A312}"/>
              </a:ext>
            </a:extLst>
          </p:cNvPr>
          <p:cNvGraphicFramePr>
            <a:graphicFrameLocks noGrp="1"/>
          </p:cNvGraphicFramePr>
          <p:nvPr/>
        </p:nvGraphicFramePr>
        <p:xfrm>
          <a:off x="2451163" y="1623177"/>
          <a:ext cx="3644837" cy="1584960"/>
        </p:xfrm>
        <a:graphic>
          <a:graphicData uri="http://schemas.openxmlformats.org/drawingml/2006/table">
            <a:tbl>
              <a:tblPr firstRow="1" bandRow="1">
                <a:tableStyleId>{5C22544A-7EE6-4342-B048-85BDC9FD1C3A}</a:tableStyleId>
              </a:tblPr>
              <a:tblGrid>
                <a:gridCol w="1287082">
                  <a:extLst>
                    <a:ext uri="{9D8B030D-6E8A-4147-A177-3AD203B41FA5}">
                      <a16:colId xmlns:a16="http://schemas.microsoft.com/office/drawing/2014/main" val="2364457500"/>
                    </a:ext>
                  </a:extLst>
                </a:gridCol>
                <a:gridCol w="968692">
                  <a:extLst>
                    <a:ext uri="{9D8B030D-6E8A-4147-A177-3AD203B41FA5}">
                      <a16:colId xmlns:a16="http://schemas.microsoft.com/office/drawing/2014/main" val="2158260692"/>
                    </a:ext>
                  </a:extLst>
                </a:gridCol>
                <a:gridCol w="1389063">
                  <a:extLst>
                    <a:ext uri="{9D8B030D-6E8A-4147-A177-3AD203B41FA5}">
                      <a16:colId xmlns:a16="http://schemas.microsoft.com/office/drawing/2014/main" val="1517536379"/>
                    </a:ext>
                  </a:extLst>
                </a:gridCol>
              </a:tblGrid>
              <a:tr h="0">
                <a:tc>
                  <a:txBody>
                    <a:bodyPr/>
                    <a:lstStyle/>
                    <a:p>
                      <a:endParaRPr lang="en-US" sz="1600" dirty="0"/>
                    </a:p>
                  </a:txBody>
                  <a:tcPr>
                    <a:noFill/>
                  </a:tcPr>
                </a:tc>
                <a:tc>
                  <a:txBody>
                    <a:bodyPr/>
                    <a:lstStyle/>
                    <a:p>
                      <a:pPr algn="ctr"/>
                      <a:r>
                        <a:rPr lang="en-US" sz="1600" dirty="0"/>
                        <a:t>G + EVE</a:t>
                      </a:r>
                    </a:p>
                    <a:p>
                      <a:pPr algn="ctr"/>
                      <a:r>
                        <a:rPr lang="en-US" sz="1600" dirty="0"/>
                        <a:t>(n = 102)</a:t>
                      </a:r>
                    </a:p>
                  </a:txBody>
                  <a:tcPr>
                    <a:solidFill>
                      <a:srgbClr val="6E1E50"/>
                    </a:solidFill>
                  </a:tcPr>
                </a:tc>
                <a:tc>
                  <a:txBody>
                    <a:bodyPr/>
                    <a:lstStyle/>
                    <a:p>
                      <a:pPr algn="ctr"/>
                      <a:r>
                        <a:rPr lang="en-US" sz="1600" dirty="0"/>
                        <a:t>SOC + EVE</a:t>
                      </a:r>
                      <a:br>
                        <a:rPr lang="en-US" sz="1600" dirty="0"/>
                      </a:br>
                      <a:r>
                        <a:rPr lang="en-US" sz="1600" dirty="0"/>
                        <a:t>(n = 105)</a:t>
                      </a:r>
                    </a:p>
                  </a:txBody>
                  <a:tcPr>
                    <a:solidFill>
                      <a:schemeClr val="tx1">
                        <a:lumMod val="50000"/>
                        <a:lumOff val="50000"/>
                      </a:schemeClr>
                    </a:solidFill>
                  </a:tcPr>
                </a:tc>
                <a:extLst>
                  <a:ext uri="{0D108BD9-81ED-4DB2-BD59-A6C34878D82A}">
                    <a16:rowId xmlns:a16="http://schemas.microsoft.com/office/drawing/2014/main" val="772305099"/>
                  </a:ext>
                </a:extLst>
              </a:tr>
              <a:tr h="0">
                <a:tc>
                  <a:txBody>
                    <a:bodyPr/>
                    <a:lstStyle/>
                    <a:p>
                      <a:r>
                        <a:rPr lang="en-US" sz="1600" dirty="0"/>
                        <a:t>Events, n (%)</a:t>
                      </a:r>
                    </a:p>
                  </a:txBody>
                  <a:tcPr/>
                </a:tc>
                <a:tc>
                  <a:txBody>
                    <a:bodyPr/>
                    <a:lstStyle/>
                    <a:p>
                      <a:pPr algn="ctr"/>
                      <a:r>
                        <a:rPr lang="en-US" sz="1600" dirty="0"/>
                        <a:t>63 (62)</a:t>
                      </a:r>
                    </a:p>
                  </a:txBody>
                  <a:tcPr/>
                </a:tc>
                <a:tc>
                  <a:txBody>
                    <a:bodyPr/>
                    <a:lstStyle/>
                    <a:p>
                      <a:pPr algn="ctr"/>
                      <a:r>
                        <a:rPr lang="en-US" sz="1600" dirty="0"/>
                        <a:t>89 (85)</a:t>
                      </a:r>
                    </a:p>
                  </a:txBody>
                  <a:tcPr/>
                </a:tc>
                <a:extLst>
                  <a:ext uri="{0D108BD9-81ED-4DB2-BD59-A6C34878D82A}">
                    <a16:rowId xmlns:a16="http://schemas.microsoft.com/office/drawing/2014/main" val="2871506705"/>
                  </a:ext>
                </a:extLst>
              </a:tr>
              <a:tr h="0">
                <a:tc>
                  <a:txBody>
                    <a:bodyPr/>
                    <a:lstStyle/>
                    <a:p>
                      <a:r>
                        <a:rPr lang="en-US" sz="1600" dirty="0" err="1"/>
                        <a:t>mPFS</a:t>
                      </a:r>
                      <a:r>
                        <a:rPr lang="en-US" sz="1600" dirty="0"/>
                        <a:t>, mo</a:t>
                      </a:r>
                    </a:p>
                  </a:txBody>
                  <a:tcPr/>
                </a:tc>
                <a:tc>
                  <a:txBody>
                    <a:bodyPr/>
                    <a:lstStyle/>
                    <a:p>
                      <a:pPr algn="ctr"/>
                      <a:r>
                        <a:rPr lang="en-US" sz="1600" dirty="0"/>
                        <a:t>9.99</a:t>
                      </a:r>
                    </a:p>
                  </a:txBody>
                  <a:tcPr/>
                </a:tc>
                <a:tc>
                  <a:txBody>
                    <a:bodyPr/>
                    <a:lstStyle/>
                    <a:p>
                      <a:pPr algn="ctr"/>
                      <a:r>
                        <a:rPr lang="en-US" sz="1600" dirty="0"/>
                        <a:t>5.45</a:t>
                      </a:r>
                    </a:p>
                  </a:txBody>
                  <a:tcPr/>
                </a:tc>
                <a:extLst>
                  <a:ext uri="{0D108BD9-81ED-4DB2-BD59-A6C34878D82A}">
                    <a16:rowId xmlns:a16="http://schemas.microsoft.com/office/drawing/2014/main" val="3531175875"/>
                  </a:ext>
                </a:extLst>
              </a:tr>
              <a:tr h="0">
                <a:tc>
                  <a:txBody>
                    <a:bodyPr/>
                    <a:lstStyle/>
                    <a:p>
                      <a:r>
                        <a:rPr lang="en-US" sz="1600" dirty="0"/>
                        <a:t>HR (95% CI)</a:t>
                      </a:r>
                    </a:p>
                  </a:txBody>
                  <a:tcPr/>
                </a:tc>
                <a:tc gridSpan="2">
                  <a:txBody>
                    <a:bodyPr/>
                    <a:lstStyle/>
                    <a:p>
                      <a:pPr algn="ctr"/>
                      <a:r>
                        <a:rPr lang="en-US" sz="1600" dirty="0"/>
                        <a:t>0.38 (0.27-0.54); P &lt;.0001</a:t>
                      </a:r>
                    </a:p>
                  </a:txBody>
                  <a:tcPr/>
                </a:tc>
                <a:tc hMerge="1">
                  <a:txBody>
                    <a:bodyPr/>
                    <a:lstStyle/>
                    <a:p>
                      <a:endParaRPr lang="en-US" dirty="0"/>
                    </a:p>
                  </a:txBody>
                  <a:tcPr/>
                </a:tc>
                <a:extLst>
                  <a:ext uri="{0D108BD9-81ED-4DB2-BD59-A6C34878D82A}">
                    <a16:rowId xmlns:a16="http://schemas.microsoft.com/office/drawing/2014/main" val="2462808934"/>
                  </a:ext>
                </a:extLst>
              </a:tr>
            </a:tbl>
          </a:graphicData>
        </a:graphic>
      </p:graphicFrame>
      <p:sp>
        <p:nvSpPr>
          <p:cNvPr id="20" name="TextBox 19">
            <a:extLst>
              <a:ext uri="{FF2B5EF4-FFF2-40B4-BE49-F238E27FC236}">
                <a16:creationId xmlns:a16="http://schemas.microsoft.com/office/drawing/2014/main" id="{F27181DD-AFE9-8D6B-96E1-A414533E2B8C}"/>
              </a:ext>
            </a:extLst>
          </p:cNvPr>
          <p:cNvSpPr txBox="1"/>
          <p:nvPr/>
        </p:nvSpPr>
        <p:spPr>
          <a:xfrm>
            <a:off x="1621845" y="1111995"/>
            <a:ext cx="350118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Calibri"/>
                <a:ea typeface="+mn-ea"/>
                <a:cs typeface="+mn-cs"/>
              </a:rPr>
              <a:t>ESR1</a:t>
            </a:r>
            <a:r>
              <a:rPr kumimoji="0" lang="en-US" sz="1800" b="1" i="0" u="none" strike="noStrike" kern="1200" cap="none" spc="0" normalizeH="0" baseline="0" noProof="0" dirty="0">
                <a:ln>
                  <a:noFill/>
                </a:ln>
                <a:solidFill>
                  <a:srgbClr val="FF0000"/>
                </a:solidFill>
                <a:effectLst/>
                <a:uLnTx/>
                <a:uFillTx/>
                <a:latin typeface="Calibri"/>
                <a:ea typeface="+mn-ea"/>
                <a:cs typeface="+mn-cs"/>
              </a:rPr>
              <a:t>m Population</a:t>
            </a:r>
          </a:p>
        </p:txBody>
      </p:sp>
      <p:sp>
        <p:nvSpPr>
          <p:cNvPr id="21" name="TextBox 20">
            <a:extLst>
              <a:ext uri="{FF2B5EF4-FFF2-40B4-BE49-F238E27FC236}">
                <a16:creationId xmlns:a16="http://schemas.microsoft.com/office/drawing/2014/main" id="{3892A89F-7AFB-A908-2F95-4FBB15BFFFAA}"/>
              </a:ext>
            </a:extLst>
          </p:cNvPr>
          <p:cNvSpPr txBox="1"/>
          <p:nvPr/>
        </p:nvSpPr>
        <p:spPr>
          <a:xfrm>
            <a:off x="7919332" y="1136040"/>
            <a:ext cx="350118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ITT</a:t>
            </a:r>
            <a:r>
              <a:rPr kumimoji="0" lang="en-US" sz="1800" b="1" i="1" u="none" strike="noStrike" kern="1200" cap="none" spc="0" normalizeH="0" baseline="0" noProof="0" dirty="0">
                <a:ln>
                  <a:noFill/>
                </a:ln>
                <a:solidFill>
                  <a:srgbClr val="FF0000"/>
                </a:solidFill>
                <a:effectLst/>
                <a:uLnTx/>
                <a:uFillTx/>
                <a:latin typeface="Calibri"/>
                <a:ea typeface="+mn-ea"/>
                <a:cs typeface="+mn-cs"/>
              </a:rPr>
              <a:t> </a:t>
            </a:r>
            <a:r>
              <a:rPr kumimoji="0" lang="en-US" sz="1800" b="1" i="0" u="none" strike="noStrike" kern="1200" cap="none" spc="0" normalizeH="0" baseline="0" noProof="0" dirty="0">
                <a:ln>
                  <a:noFill/>
                </a:ln>
                <a:solidFill>
                  <a:srgbClr val="FF0000"/>
                </a:solidFill>
                <a:effectLst/>
                <a:uLnTx/>
                <a:uFillTx/>
                <a:latin typeface="Calibri"/>
                <a:ea typeface="+mn-ea"/>
                <a:cs typeface="+mn-cs"/>
              </a:rPr>
              <a:t>Population</a:t>
            </a:r>
          </a:p>
        </p:txBody>
      </p:sp>
      <p:sp>
        <p:nvSpPr>
          <p:cNvPr id="8" name="Title 1">
            <a:extLst>
              <a:ext uri="{FF2B5EF4-FFF2-40B4-BE49-F238E27FC236}">
                <a16:creationId xmlns:a16="http://schemas.microsoft.com/office/drawing/2014/main" id="{E94694BD-BEB7-4231-7DE9-FE6FE54122DC}"/>
              </a:ext>
            </a:extLst>
          </p:cNvPr>
          <p:cNvSpPr txBox="1">
            <a:spLocks/>
          </p:cNvSpPr>
          <p:nvPr/>
        </p:nvSpPr>
        <p:spPr>
          <a:xfrm>
            <a:off x="904921" y="543693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Light" panose="020F0302020204030204"/>
                <a:ea typeface="+mj-ea"/>
                <a:cs typeface="+mj-cs"/>
              </a:rPr>
              <a:t>FDA decision expected by December 2026</a:t>
            </a:r>
          </a:p>
        </p:txBody>
      </p:sp>
      <p:grpSp>
        <p:nvGrpSpPr>
          <p:cNvPr id="6" name="Group 5">
            <a:extLst>
              <a:ext uri="{FF2B5EF4-FFF2-40B4-BE49-F238E27FC236}">
                <a16:creationId xmlns:a16="http://schemas.microsoft.com/office/drawing/2014/main" id="{143A3C31-2C59-C777-5CFD-C7C54F4FE724}"/>
              </a:ext>
            </a:extLst>
          </p:cNvPr>
          <p:cNvGrpSpPr/>
          <p:nvPr/>
        </p:nvGrpSpPr>
        <p:grpSpPr>
          <a:xfrm>
            <a:off x="6162455" y="2248345"/>
            <a:ext cx="5855662" cy="2961330"/>
            <a:chOff x="6162455" y="2248345"/>
            <a:chExt cx="5855662" cy="2961330"/>
          </a:xfrm>
        </p:grpSpPr>
        <p:grpSp>
          <p:nvGrpSpPr>
            <p:cNvPr id="18" name="Group 17">
              <a:extLst>
                <a:ext uri="{FF2B5EF4-FFF2-40B4-BE49-F238E27FC236}">
                  <a16:creationId xmlns:a16="http://schemas.microsoft.com/office/drawing/2014/main" id="{96E0139D-8BB1-CDB3-C8FF-EB1E517C0B41}"/>
                </a:ext>
              </a:extLst>
            </p:cNvPr>
            <p:cNvGrpSpPr>
              <a:grpSpLocks noChangeAspect="1"/>
            </p:cNvGrpSpPr>
            <p:nvPr/>
          </p:nvGrpSpPr>
          <p:grpSpPr>
            <a:xfrm>
              <a:off x="6162455" y="2248345"/>
              <a:ext cx="5855662" cy="2961330"/>
              <a:chOff x="6307883" y="3856923"/>
              <a:chExt cx="5274791" cy="2429419"/>
            </a:xfrm>
          </p:grpSpPr>
          <p:pic>
            <p:nvPicPr>
              <p:cNvPr id="9" name="Picture 8">
                <a:extLst>
                  <a:ext uri="{FF2B5EF4-FFF2-40B4-BE49-F238E27FC236}">
                    <a16:creationId xmlns:a16="http://schemas.microsoft.com/office/drawing/2014/main" id="{BE540897-1C24-FC55-FB50-CD743DA01F4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rcRect t="12427" r="27192"/>
              <a:stretch>
                <a:fillRect/>
              </a:stretch>
            </p:blipFill>
            <p:spPr>
              <a:xfrm>
                <a:off x="6307883" y="4229974"/>
                <a:ext cx="4962378" cy="2056368"/>
              </a:xfrm>
              <a:prstGeom prst="rect">
                <a:avLst/>
              </a:prstGeom>
            </p:spPr>
          </p:pic>
          <p:sp>
            <p:nvSpPr>
              <p:cNvPr id="17" name="Rectangle 16">
                <a:extLst>
                  <a:ext uri="{FF2B5EF4-FFF2-40B4-BE49-F238E27FC236}">
                    <a16:creationId xmlns:a16="http://schemas.microsoft.com/office/drawing/2014/main" id="{7910BC1A-8944-A946-E883-83BF26DA80B4}"/>
                  </a:ext>
                </a:extLst>
              </p:cNvPr>
              <p:cNvSpPr/>
              <p:nvPr/>
            </p:nvSpPr>
            <p:spPr>
              <a:xfrm>
                <a:off x="10042632" y="3856923"/>
                <a:ext cx="1540042" cy="16733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4" name="Rectangle 3">
              <a:extLst>
                <a:ext uri="{FF2B5EF4-FFF2-40B4-BE49-F238E27FC236}">
                  <a16:creationId xmlns:a16="http://schemas.microsoft.com/office/drawing/2014/main" id="{31B62E87-A2B2-5807-9B2F-E90D7BD0E65D}"/>
                </a:ext>
              </a:extLst>
            </p:cNvPr>
            <p:cNvSpPr/>
            <p:nvPr/>
          </p:nvSpPr>
          <p:spPr>
            <a:xfrm>
              <a:off x="11420521" y="4086706"/>
              <a:ext cx="453979" cy="42179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12" name="Table 11">
            <a:extLst>
              <a:ext uri="{FF2B5EF4-FFF2-40B4-BE49-F238E27FC236}">
                <a16:creationId xmlns:a16="http://schemas.microsoft.com/office/drawing/2014/main" id="{D53A490F-407B-418A-5C1D-4A5E3B5E3BB1}"/>
              </a:ext>
            </a:extLst>
          </p:cNvPr>
          <p:cNvGraphicFramePr>
            <a:graphicFrameLocks noGrp="1"/>
          </p:cNvGraphicFramePr>
          <p:nvPr/>
        </p:nvGraphicFramePr>
        <p:xfrm>
          <a:off x="7798297" y="1623177"/>
          <a:ext cx="3743261" cy="1584960"/>
        </p:xfrm>
        <a:graphic>
          <a:graphicData uri="http://schemas.openxmlformats.org/drawingml/2006/table">
            <a:tbl>
              <a:tblPr firstRow="1" bandRow="1">
                <a:tableStyleId>{5C22544A-7EE6-4342-B048-85BDC9FD1C3A}</a:tableStyleId>
              </a:tblPr>
              <a:tblGrid>
                <a:gridCol w="1287082">
                  <a:extLst>
                    <a:ext uri="{9D8B030D-6E8A-4147-A177-3AD203B41FA5}">
                      <a16:colId xmlns:a16="http://schemas.microsoft.com/office/drawing/2014/main" val="2364457500"/>
                    </a:ext>
                  </a:extLst>
                </a:gridCol>
                <a:gridCol w="968692">
                  <a:extLst>
                    <a:ext uri="{9D8B030D-6E8A-4147-A177-3AD203B41FA5}">
                      <a16:colId xmlns:a16="http://schemas.microsoft.com/office/drawing/2014/main" val="2158260692"/>
                    </a:ext>
                  </a:extLst>
                </a:gridCol>
                <a:gridCol w="1487487">
                  <a:extLst>
                    <a:ext uri="{9D8B030D-6E8A-4147-A177-3AD203B41FA5}">
                      <a16:colId xmlns:a16="http://schemas.microsoft.com/office/drawing/2014/main" val="1517536379"/>
                    </a:ext>
                  </a:extLst>
                </a:gridCol>
              </a:tblGrid>
              <a:tr h="128473">
                <a:tc>
                  <a:txBody>
                    <a:bodyPr/>
                    <a:lstStyle/>
                    <a:p>
                      <a:endParaRPr lang="en-US" sz="1600" dirty="0"/>
                    </a:p>
                  </a:txBody>
                  <a:tcPr>
                    <a:noFill/>
                  </a:tcPr>
                </a:tc>
                <a:tc>
                  <a:txBody>
                    <a:bodyPr/>
                    <a:lstStyle/>
                    <a:p>
                      <a:pPr algn="ctr"/>
                      <a:r>
                        <a:rPr lang="en-US" sz="1600" dirty="0"/>
                        <a:t>G + EVE</a:t>
                      </a:r>
                    </a:p>
                    <a:p>
                      <a:pPr algn="ctr"/>
                      <a:r>
                        <a:rPr lang="en-US" sz="1600" dirty="0"/>
                        <a:t>(n = 183)</a:t>
                      </a:r>
                    </a:p>
                  </a:txBody>
                  <a:tcPr>
                    <a:solidFill>
                      <a:srgbClr val="6E1E50"/>
                    </a:solidFill>
                  </a:tcPr>
                </a:tc>
                <a:tc>
                  <a:txBody>
                    <a:bodyPr/>
                    <a:lstStyle/>
                    <a:p>
                      <a:pPr algn="ctr"/>
                      <a:r>
                        <a:rPr lang="en-US" sz="1600" dirty="0"/>
                        <a:t>SOC + EVE</a:t>
                      </a:r>
                    </a:p>
                    <a:p>
                      <a:pPr algn="ctr"/>
                      <a:r>
                        <a:rPr lang="en-US" sz="1600" dirty="0"/>
                        <a:t>(n = 190)</a:t>
                      </a:r>
                    </a:p>
                  </a:txBody>
                  <a:tcPr>
                    <a:solidFill>
                      <a:schemeClr val="tx1">
                        <a:lumMod val="50000"/>
                        <a:lumOff val="50000"/>
                      </a:schemeClr>
                    </a:solidFill>
                  </a:tcPr>
                </a:tc>
                <a:extLst>
                  <a:ext uri="{0D108BD9-81ED-4DB2-BD59-A6C34878D82A}">
                    <a16:rowId xmlns:a16="http://schemas.microsoft.com/office/drawing/2014/main" val="772305099"/>
                  </a:ext>
                </a:extLst>
              </a:tr>
              <a:tr h="0">
                <a:tc>
                  <a:txBody>
                    <a:bodyPr/>
                    <a:lstStyle/>
                    <a:p>
                      <a:r>
                        <a:rPr lang="en-US" sz="1600" dirty="0"/>
                        <a:t>Events, n (%)</a:t>
                      </a:r>
                    </a:p>
                  </a:txBody>
                  <a:tcPr/>
                </a:tc>
                <a:tc>
                  <a:txBody>
                    <a:bodyPr/>
                    <a:lstStyle/>
                    <a:p>
                      <a:pPr algn="ctr"/>
                      <a:r>
                        <a:rPr lang="en-US" sz="1600" dirty="0"/>
                        <a:t>126 (69)</a:t>
                      </a:r>
                    </a:p>
                  </a:txBody>
                  <a:tcPr/>
                </a:tc>
                <a:tc>
                  <a:txBody>
                    <a:bodyPr/>
                    <a:lstStyle/>
                    <a:p>
                      <a:pPr algn="ctr"/>
                      <a:r>
                        <a:rPr lang="en-US" sz="1600" dirty="0"/>
                        <a:t>163 (86)</a:t>
                      </a:r>
                    </a:p>
                  </a:txBody>
                  <a:tcPr/>
                </a:tc>
                <a:extLst>
                  <a:ext uri="{0D108BD9-81ED-4DB2-BD59-A6C34878D82A}">
                    <a16:rowId xmlns:a16="http://schemas.microsoft.com/office/drawing/2014/main" val="2871506705"/>
                  </a:ext>
                </a:extLst>
              </a:tr>
              <a:tr h="0">
                <a:tc>
                  <a:txBody>
                    <a:bodyPr/>
                    <a:lstStyle/>
                    <a:p>
                      <a:r>
                        <a:rPr lang="en-US" sz="1600" dirty="0" err="1"/>
                        <a:t>mPFS</a:t>
                      </a:r>
                      <a:r>
                        <a:rPr lang="en-US" sz="1600" dirty="0"/>
                        <a:t>, mo</a:t>
                      </a:r>
                    </a:p>
                  </a:txBody>
                  <a:tcPr/>
                </a:tc>
                <a:tc>
                  <a:txBody>
                    <a:bodyPr/>
                    <a:lstStyle/>
                    <a:p>
                      <a:pPr algn="ctr"/>
                      <a:r>
                        <a:rPr lang="en-US" sz="1600" dirty="0"/>
                        <a:t>8.77</a:t>
                      </a:r>
                    </a:p>
                  </a:txBody>
                  <a:tcPr/>
                </a:tc>
                <a:tc>
                  <a:txBody>
                    <a:bodyPr/>
                    <a:lstStyle/>
                    <a:p>
                      <a:pPr algn="ctr"/>
                      <a:r>
                        <a:rPr lang="en-US" sz="1600" dirty="0"/>
                        <a:t>5.49</a:t>
                      </a:r>
                    </a:p>
                  </a:txBody>
                  <a:tcPr/>
                </a:tc>
                <a:extLst>
                  <a:ext uri="{0D108BD9-81ED-4DB2-BD59-A6C34878D82A}">
                    <a16:rowId xmlns:a16="http://schemas.microsoft.com/office/drawing/2014/main" val="3531175875"/>
                  </a:ext>
                </a:extLst>
              </a:tr>
              <a:tr h="0">
                <a:tc>
                  <a:txBody>
                    <a:bodyPr/>
                    <a:lstStyle/>
                    <a:p>
                      <a:r>
                        <a:rPr lang="en-US" sz="1600" dirty="0"/>
                        <a:t>HR (95% CI)</a:t>
                      </a:r>
                    </a:p>
                  </a:txBody>
                  <a:tcPr/>
                </a:tc>
                <a:tc gridSpan="2">
                  <a:txBody>
                    <a:bodyPr/>
                    <a:lstStyle/>
                    <a:p>
                      <a:pPr algn="ctr"/>
                      <a:r>
                        <a:rPr lang="en-US" sz="1600" dirty="0"/>
                        <a:t>0.56 (0.44-0.71); P &lt;.0001</a:t>
                      </a:r>
                    </a:p>
                  </a:txBody>
                  <a:tcPr/>
                </a:tc>
                <a:tc hMerge="1">
                  <a:txBody>
                    <a:bodyPr/>
                    <a:lstStyle/>
                    <a:p>
                      <a:endParaRPr lang="en-US" dirty="0"/>
                    </a:p>
                  </a:txBody>
                  <a:tcPr/>
                </a:tc>
                <a:extLst>
                  <a:ext uri="{0D108BD9-81ED-4DB2-BD59-A6C34878D82A}">
                    <a16:rowId xmlns:a16="http://schemas.microsoft.com/office/drawing/2014/main" val="2462808934"/>
                  </a:ext>
                </a:extLst>
              </a:tr>
            </a:tbl>
          </a:graphicData>
        </a:graphic>
      </p:graphicFrame>
    </p:spTree>
    <p:extLst>
      <p:ext uri="{BB962C8B-B14F-4D97-AF65-F5344CB8AC3E}">
        <p14:creationId xmlns:p14="http://schemas.microsoft.com/office/powerpoint/2010/main" val="28593589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F192C-A954-DF5D-C71A-1D8805D2A487}"/>
            </a:ext>
          </a:extLst>
        </p:cNvPr>
        <p:cNvGrpSpPr/>
        <p:nvPr/>
      </p:nvGrpSpPr>
      <p:grpSpPr>
        <a:xfrm>
          <a:off x="0" y="0"/>
          <a:ext cx="0" cy="0"/>
          <a:chOff x="0" y="0"/>
          <a:chExt cx="0" cy="0"/>
        </a:xfrm>
      </p:grpSpPr>
      <p:sp>
        <p:nvSpPr>
          <p:cNvPr id="7" name="Content Placeholder 10">
            <a:extLst>
              <a:ext uri="{FF2B5EF4-FFF2-40B4-BE49-F238E27FC236}">
                <a16:creationId xmlns:a16="http://schemas.microsoft.com/office/drawing/2014/main" id="{AD2D8DD7-A4A8-05AF-4897-655FF7C180C1}"/>
              </a:ext>
            </a:extLst>
          </p:cNvPr>
          <p:cNvSpPr>
            <a:spLocks noGrp="1"/>
          </p:cNvSpPr>
          <p:nvPr>
            <p:ph sz="quarter" idx="4294967295"/>
          </p:nvPr>
        </p:nvSpPr>
        <p:spPr>
          <a:xfrm>
            <a:off x="3222842" y="1329165"/>
            <a:ext cx="4942417" cy="332399"/>
          </a:xfrm>
        </p:spPr>
        <p:txBody>
          <a:bodyPr vert="horz" wrap="square" lIns="0" tIns="0" rIns="0" bIns="0" numCol="1" rtlCol="0">
            <a:spAutoFit/>
          </a:bodyPr>
          <a:lstStyle/>
          <a:p>
            <a:pPr algn="ctr">
              <a:spcAft>
                <a:spcPts val="1200"/>
              </a:spcAft>
            </a:pPr>
            <a:r>
              <a:rPr lang="en-US" sz="2400" b="1" i="1" dirty="0"/>
              <a:t>ESR1 </a:t>
            </a:r>
            <a:r>
              <a:rPr lang="en-US" sz="2400" b="1" dirty="0"/>
              <a:t>mutation</a:t>
            </a:r>
            <a:r>
              <a:rPr lang="en-US" sz="2400" b="1" i="1" dirty="0"/>
              <a:t> </a:t>
            </a:r>
            <a:r>
              <a:rPr lang="en-US" sz="2400" b="1" dirty="0"/>
              <a:t>(59% mature)</a:t>
            </a:r>
          </a:p>
        </p:txBody>
      </p:sp>
      <p:sp>
        <p:nvSpPr>
          <p:cNvPr id="2" name="Text Placeholder 1">
            <a:extLst>
              <a:ext uri="{FF2B5EF4-FFF2-40B4-BE49-F238E27FC236}">
                <a16:creationId xmlns:a16="http://schemas.microsoft.com/office/drawing/2014/main" id="{A20B730B-6262-2B44-EFF2-4E9FCABFE5B2}"/>
              </a:ext>
            </a:extLst>
          </p:cNvPr>
          <p:cNvSpPr>
            <a:spLocks noGrp="1"/>
          </p:cNvSpPr>
          <p:nvPr>
            <p:ph type="body" sz="quarter" idx="4294967295"/>
          </p:nvPr>
        </p:nvSpPr>
        <p:spPr>
          <a:xfrm>
            <a:off x="227542" y="321339"/>
            <a:ext cx="11736916" cy="533480"/>
          </a:xfrm>
        </p:spPr>
        <p:txBody>
          <a:bodyPr anchor="b">
            <a:normAutofit lnSpcReduction="10000"/>
          </a:bodyPr>
          <a:lstStyle/>
          <a:p>
            <a:pPr marL="0" indent="0" algn="ctr">
              <a:buNone/>
            </a:pPr>
            <a:r>
              <a:rPr lang="en-GB" sz="3467" b="1" dirty="0">
                <a:ea typeface="+mj-ea"/>
              </a:rPr>
              <a:t>Interim analysis of OS in the </a:t>
            </a:r>
            <a:r>
              <a:rPr lang="en-GB" sz="3467" b="1" i="1" dirty="0">
                <a:ea typeface="+mj-ea"/>
              </a:rPr>
              <a:t>ESR1m</a:t>
            </a:r>
            <a:r>
              <a:rPr lang="en-GB" sz="3467" b="1" dirty="0">
                <a:ea typeface="+mj-ea"/>
              </a:rPr>
              <a:t> patients</a:t>
            </a:r>
          </a:p>
        </p:txBody>
      </p:sp>
      <p:grpSp>
        <p:nvGrpSpPr>
          <p:cNvPr id="24" name="Group 23">
            <a:extLst>
              <a:ext uri="{FF2B5EF4-FFF2-40B4-BE49-F238E27FC236}">
                <a16:creationId xmlns:a16="http://schemas.microsoft.com/office/drawing/2014/main" id="{92CB54F1-47F9-84C3-E383-5655C7C0DC2D}"/>
              </a:ext>
            </a:extLst>
          </p:cNvPr>
          <p:cNvGrpSpPr/>
          <p:nvPr/>
        </p:nvGrpSpPr>
        <p:grpSpPr>
          <a:xfrm>
            <a:off x="2203373" y="1804746"/>
            <a:ext cx="6336763" cy="4411738"/>
            <a:chOff x="77177" y="2106421"/>
            <a:chExt cx="9022375" cy="6617606"/>
          </a:xfrm>
        </p:grpSpPr>
        <p:cxnSp>
          <p:nvCxnSpPr>
            <p:cNvPr id="596" name="Straight Connector 595">
              <a:extLst>
                <a:ext uri="{FF2B5EF4-FFF2-40B4-BE49-F238E27FC236}">
                  <a16:creationId xmlns:a16="http://schemas.microsoft.com/office/drawing/2014/main" id="{F3A93761-18C2-65A6-8429-CED97A51D302}"/>
                </a:ext>
              </a:extLst>
            </p:cNvPr>
            <p:cNvCxnSpPr>
              <a:cxnSpLocks/>
            </p:cNvCxnSpPr>
            <p:nvPr/>
          </p:nvCxnSpPr>
          <p:spPr>
            <a:xfrm>
              <a:off x="1743950" y="4872218"/>
              <a:ext cx="72571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445" name="Freeform 5">
              <a:extLst>
                <a:ext uri="{FF2B5EF4-FFF2-40B4-BE49-F238E27FC236}">
                  <a16:creationId xmlns:a16="http://schemas.microsoft.com/office/drawing/2014/main" id="{209DD0E7-256A-5C8D-B91F-65B5C9735BD5}"/>
                </a:ext>
              </a:extLst>
            </p:cNvPr>
            <p:cNvSpPr>
              <a:spLocks/>
            </p:cNvSpPr>
            <p:nvPr/>
          </p:nvSpPr>
          <p:spPr bwMode="auto">
            <a:xfrm>
              <a:off x="1904482" y="2252641"/>
              <a:ext cx="5851885" cy="2067611"/>
            </a:xfrm>
            <a:custGeom>
              <a:avLst/>
              <a:gdLst>
                <a:gd name="T0" fmla="*/ 0 w 8444"/>
                <a:gd name="T1" fmla="*/ 0 h 1072"/>
                <a:gd name="T2" fmla="*/ 481 w 8444"/>
                <a:gd name="T3" fmla="*/ 0 h 1072"/>
                <a:gd name="T4" fmla="*/ 481 w 8444"/>
                <a:gd name="T5" fmla="*/ 24 h 1072"/>
                <a:gd name="T6" fmla="*/ 581 w 8444"/>
                <a:gd name="T7" fmla="*/ 24 h 1072"/>
                <a:gd name="T8" fmla="*/ 581 w 8444"/>
                <a:gd name="T9" fmla="*/ 50 h 1072"/>
                <a:gd name="T10" fmla="*/ 776 w 8444"/>
                <a:gd name="T11" fmla="*/ 50 h 1072"/>
                <a:gd name="T12" fmla="*/ 776 w 8444"/>
                <a:gd name="T13" fmla="*/ 82 h 1072"/>
                <a:gd name="T14" fmla="*/ 926 w 8444"/>
                <a:gd name="T15" fmla="*/ 82 h 1072"/>
                <a:gd name="T16" fmla="*/ 926 w 8444"/>
                <a:gd name="T17" fmla="*/ 110 h 1072"/>
                <a:gd name="T18" fmla="*/ 994 w 8444"/>
                <a:gd name="T19" fmla="*/ 110 h 1072"/>
                <a:gd name="T20" fmla="*/ 994 w 8444"/>
                <a:gd name="T21" fmla="*/ 140 h 1072"/>
                <a:gd name="T22" fmla="*/ 1050 w 8444"/>
                <a:gd name="T23" fmla="*/ 140 h 1072"/>
                <a:gd name="T24" fmla="*/ 1050 w 8444"/>
                <a:gd name="T25" fmla="*/ 164 h 1072"/>
                <a:gd name="T26" fmla="*/ 1197 w 8444"/>
                <a:gd name="T27" fmla="*/ 164 h 1072"/>
                <a:gd name="T28" fmla="*/ 1197 w 8444"/>
                <a:gd name="T29" fmla="*/ 194 h 1072"/>
                <a:gd name="T30" fmla="*/ 1287 w 8444"/>
                <a:gd name="T31" fmla="*/ 194 h 1072"/>
                <a:gd name="T32" fmla="*/ 1287 w 8444"/>
                <a:gd name="T33" fmla="*/ 220 h 1072"/>
                <a:gd name="T34" fmla="*/ 1297 w 8444"/>
                <a:gd name="T35" fmla="*/ 220 h 1072"/>
                <a:gd name="T36" fmla="*/ 1297 w 8444"/>
                <a:gd name="T37" fmla="*/ 252 h 1072"/>
                <a:gd name="T38" fmla="*/ 1368 w 8444"/>
                <a:gd name="T39" fmla="*/ 252 h 1072"/>
                <a:gd name="T40" fmla="*/ 1368 w 8444"/>
                <a:gd name="T41" fmla="*/ 276 h 1072"/>
                <a:gd name="T42" fmla="*/ 1552 w 8444"/>
                <a:gd name="T43" fmla="*/ 276 h 1072"/>
                <a:gd name="T44" fmla="*/ 1552 w 8444"/>
                <a:gd name="T45" fmla="*/ 308 h 1072"/>
                <a:gd name="T46" fmla="*/ 1684 w 8444"/>
                <a:gd name="T47" fmla="*/ 308 h 1072"/>
                <a:gd name="T48" fmla="*/ 1684 w 8444"/>
                <a:gd name="T49" fmla="*/ 332 h 1072"/>
                <a:gd name="T50" fmla="*/ 2297 w 8444"/>
                <a:gd name="T51" fmla="*/ 332 h 1072"/>
                <a:gd name="T52" fmla="*/ 2297 w 8444"/>
                <a:gd name="T53" fmla="*/ 367 h 1072"/>
                <a:gd name="T54" fmla="*/ 2331 w 8444"/>
                <a:gd name="T55" fmla="*/ 367 h 1072"/>
                <a:gd name="T56" fmla="*/ 2331 w 8444"/>
                <a:gd name="T57" fmla="*/ 397 h 1072"/>
                <a:gd name="T58" fmla="*/ 2513 w 8444"/>
                <a:gd name="T59" fmla="*/ 397 h 1072"/>
                <a:gd name="T60" fmla="*/ 2513 w 8444"/>
                <a:gd name="T61" fmla="*/ 406 h 1072"/>
                <a:gd name="T62" fmla="*/ 2521 w 8444"/>
                <a:gd name="T63" fmla="*/ 406 h 1072"/>
                <a:gd name="T64" fmla="*/ 2521 w 8444"/>
                <a:gd name="T65" fmla="*/ 414 h 1072"/>
                <a:gd name="T66" fmla="*/ 2531 w 8444"/>
                <a:gd name="T67" fmla="*/ 414 h 1072"/>
                <a:gd name="T68" fmla="*/ 2531 w 8444"/>
                <a:gd name="T69" fmla="*/ 429 h 1072"/>
                <a:gd name="T70" fmla="*/ 2834 w 8444"/>
                <a:gd name="T71" fmla="*/ 429 h 1072"/>
                <a:gd name="T72" fmla="*/ 2834 w 8444"/>
                <a:gd name="T73" fmla="*/ 457 h 1072"/>
                <a:gd name="T74" fmla="*/ 2884 w 8444"/>
                <a:gd name="T75" fmla="*/ 457 h 1072"/>
                <a:gd name="T76" fmla="*/ 2886 w 8444"/>
                <a:gd name="T77" fmla="*/ 457 h 1072"/>
                <a:gd name="T78" fmla="*/ 2886 w 8444"/>
                <a:gd name="T79" fmla="*/ 490 h 1072"/>
                <a:gd name="T80" fmla="*/ 2900 w 8444"/>
                <a:gd name="T81" fmla="*/ 490 h 1072"/>
                <a:gd name="T82" fmla="*/ 2900 w 8444"/>
                <a:gd name="T83" fmla="*/ 526 h 1072"/>
                <a:gd name="T84" fmla="*/ 3068 w 8444"/>
                <a:gd name="T85" fmla="*/ 526 h 1072"/>
                <a:gd name="T86" fmla="*/ 3068 w 8444"/>
                <a:gd name="T87" fmla="*/ 563 h 1072"/>
                <a:gd name="T88" fmla="*/ 3118 w 8444"/>
                <a:gd name="T89" fmla="*/ 563 h 1072"/>
                <a:gd name="T90" fmla="*/ 3118 w 8444"/>
                <a:gd name="T91" fmla="*/ 595 h 1072"/>
                <a:gd name="T92" fmla="*/ 3294 w 8444"/>
                <a:gd name="T93" fmla="*/ 595 h 1072"/>
                <a:gd name="T94" fmla="*/ 3294 w 8444"/>
                <a:gd name="T95" fmla="*/ 634 h 1072"/>
                <a:gd name="T96" fmla="*/ 3557 w 8444"/>
                <a:gd name="T97" fmla="*/ 634 h 1072"/>
                <a:gd name="T98" fmla="*/ 3557 w 8444"/>
                <a:gd name="T99" fmla="*/ 677 h 1072"/>
                <a:gd name="T100" fmla="*/ 3763 w 8444"/>
                <a:gd name="T101" fmla="*/ 677 h 1072"/>
                <a:gd name="T102" fmla="*/ 3763 w 8444"/>
                <a:gd name="T103" fmla="*/ 716 h 1072"/>
                <a:gd name="T104" fmla="*/ 4626 w 8444"/>
                <a:gd name="T105" fmla="*/ 716 h 1072"/>
                <a:gd name="T106" fmla="*/ 4626 w 8444"/>
                <a:gd name="T107" fmla="*/ 792 h 1072"/>
                <a:gd name="T108" fmla="*/ 5507 w 8444"/>
                <a:gd name="T109" fmla="*/ 792 h 1072"/>
                <a:gd name="T110" fmla="*/ 5507 w 8444"/>
                <a:gd name="T111" fmla="*/ 928 h 1072"/>
                <a:gd name="T112" fmla="*/ 5644 w 8444"/>
                <a:gd name="T113" fmla="*/ 928 h 1072"/>
                <a:gd name="T114" fmla="*/ 5644 w 8444"/>
                <a:gd name="T115" fmla="*/ 1072 h 1072"/>
                <a:gd name="T116" fmla="*/ 8444 w 8444"/>
                <a:gd name="T117" fmla="*/ 1072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444" h="1072">
                  <a:moveTo>
                    <a:pt x="0" y="0"/>
                  </a:moveTo>
                  <a:lnTo>
                    <a:pt x="481" y="0"/>
                  </a:lnTo>
                  <a:lnTo>
                    <a:pt x="481" y="24"/>
                  </a:lnTo>
                  <a:lnTo>
                    <a:pt x="581" y="24"/>
                  </a:lnTo>
                  <a:lnTo>
                    <a:pt x="581" y="50"/>
                  </a:lnTo>
                  <a:lnTo>
                    <a:pt x="776" y="50"/>
                  </a:lnTo>
                  <a:lnTo>
                    <a:pt x="776" y="82"/>
                  </a:lnTo>
                  <a:lnTo>
                    <a:pt x="926" y="82"/>
                  </a:lnTo>
                  <a:lnTo>
                    <a:pt x="926" y="110"/>
                  </a:lnTo>
                  <a:lnTo>
                    <a:pt x="994" y="110"/>
                  </a:lnTo>
                  <a:lnTo>
                    <a:pt x="994" y="140"/>
                  </a:lnTo>
                  <a:lnTo>
                    <a:pt x="1050" y="140"/>
                  </a:lnTo>
                  <a:lnTo>
                    <a:pt x="1050" y="164"/>
                  </a:lnTo>
                  <a:lnTo>
                    <a:pt x="1197" y="164"/>
                  </a:lnTo>
                  <a:lnTo>
                    <a:pt x="1197" y="194"/>
                  </a:lnTo>
                  <a:lnTo>
                    <a:pt x="1287" y="194"/>
                  </a:lnTo>
                  <a:lnTo>
                    <a:pt x="1287" y="220"/>
                  </a:lnTo>
                  <a:lnTo>
                    <a:pt x="1297" y="220"/>
                  </a:lnTo>
                  <a:lnTo>
                    <a:pt x="1297" y="252"/>
                  </a:lnTo>
                  <a:lnTo>
                    <a:pt x="1368" y="252"/>
                  </a:lnTo>
                  <a:lnTo>
                    <a:pt x="1368" y="276"/>
                  </a:lnTo>
                  <a:lnTo>
                    <a:pt x="1552" y="276"/>
                  </a:lnTo>
                  <a:lnTo>
                    <a:pt x="1552" y="308"/>
                  </a:lnTo>
                  <a:lnTo>
                    <a:pt x="1684" y="308"/>
                  </a:lnTo>
                  <a:lnTo>
                    <a:pt x="1684" y="332"/>
                  </a:lnTo>
                  <a:lnTo>
                    <a:pt x="2297" y="332"/>
                  </a:lnTo>
                  <a:lnTo>
                    <a:pt x="2297" y="367"/>
                  </a:lnTo>
                  <a:lnTo>
                    <a:pt x="2331" y="367"/>
                  </a:lnTo>
                  <a:lnTo>
                    <a:pt x="2331" y="397"/>
                  </a:lnTo>
                  <a:lnTo>
                    <a:pt x="2513" y="397"/>
                  </a:lnTo>
                  <a:lnTo>
                    <a:pt x="2513" y="406"/>
                  </a:lnTo>
                  <a:lnTo>
                    <a:pt x="2521" y="406"/>
                  </a:lnTo>
                  <a:lnTo>
                    <a:pt x="2521" y="414"/>
                  </a:lnTo>
                  <a:lnTo>
                    <a:pt x="2531" y="414"/>
                  </a:lnTo>
                  <a:lnTo>
                    <a:pt x="2531" y="429"/>
                  </a:lnTo>
                  <a:lnTo>
                    <a:pt x="2834" y="429"/>
                  </a:lnTo>
                  <a:lnTo>
                    <a:pt x="2834" y="457"/>
                  </a:lnTo>
                  <a:lnTo>
                    <a:pt x="2884" y="457"/>
                  </a:lnTo>
                  <a:lnTo>
                    <a:pt x="2886" y="457"/>
                  </a:lnTo>
                  <a:lnTo>
                    <a:pt x="2886" y="490"/>
                  </a:lnTo>
                  <a:lnTo>
                    <a:pt x="2900" y="490"/>
                  </a:lnTo>
                  <a:lnTo>
                    <a:pt x="2900" y="526"/>
                  </a:lnTo>
                  <a:lnTo>
                    <a:pt x="3068" y="526"/>
                  </a:lnTo>
                  <a:lnTo>
                    <a:pt x="3068" y="563"/>
                  </a:lnTo>
                  <a:lnTo>
                    <a:pt x="3118" y="563"/>
                  </a:lnTo>
                  <a:lnTo>
                    <a:pt x="3118" y="595"/>
                  </a:lnTo>
                  <a:lnTo>
                    <a:pt x="3294" y="595"/>
                  </a:lnTo>
                  <a:lnTo>
                    <a:pt x="3294" y="634"/>
                  </a:lnTo>
                  <a:lnTo>
                    <a:pt x="3557" y="634"/>
                  </a:lnTo>
                  <a:lnTo>
                    <a:pt x="3557" y="677"/>
                  </a:lnTo>
                  <a:lnTo>
                    <a:pt x="3763" y="677"/>
                  </a:lnTo>
                  <a:lnTo>
                    <a:pt x="3763" y="716"/>
                  </a:lnTo>
                  <a:lnTo>
                    <a:pt x="4626" y="716"/>
                  </a:lnTo>
                  <a:lnTo>
                    <a:pt x="4626" y="792"/>
                  </a:lnTo>
                  <a:lnTo>
                    <a:pt x="5507" y="792"/>
                  </a:lnTo>
                  <a:lnTo>
                    <a:pt x="5507" y="928"/>
                  </a:lnTo>
                  <a:lnTo>
                    <a:pt x="5644" y="928"/>
                  </a:lnTo>
                  <a:lnTo>
                    <a:pt x="5644" y="1072"/>
                  </a:lnTo>
                  <a:lnTo>
                    <a:pt x="8444" y="1072"/>
                  </a:lnTo>
                </a:path>
              </a:pathLst>
            </a:custGeom>
            <a:noFill/>
            <a:ln w="28575" cap="flat">
              <a:solidFill>
                <a:srgbClr val="6E1E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6" name="Group 445">
              <a:extLst>
                <a:ext uri="{FF2B5EF4-FFF2-40B4-BE49-F238E27FC236}">
                  <a16:creationId xmlns:a16="http://schemas.microsoft.com/office/drawing/2014/main" id="{5DB5AE67-F971-16DB-290E-FA9F191C9626}"/>
                </a:ext>
              </a:extLst>
            </p:cNvPr>
            <p:cNvGrpSpPr/>
            <p:nvPr/>
          </p:nvGrpSpPr>
          <p:grpSpPr>
            <a:xfrm>
              <a:off x="1884270" y="2161990"/>
              <a:ext cx="5906634" cy="2225768"/>
              <a:chOff x="1612901" y="2651887"/>
              <a:chExt cx="13530262" cy="1831975"/>
            </a:xfrm>
          </p:grpSpPr>
          <p:sp>
            <p:nvSpPr>
              <p:cNvPr id="447" name="Line 6">
                <a:extLst>
                  <a:ext uri="{FF2B5EF4-FFF2-40B4-BE49-F238E27FC236}">
                    <a16:creationId xmlns:a16="http://schemas.microsoft.com/office/drawing/2014/main" id="{3DA782DD-ADA7-477B-50E9-04853A23AE05}"/>
                  </a:ext>
                </a:extLst>
              </p:cNvPr>
              <p:cNvSpPr>
                <a:spLocks noChangeShapeType="1"/>
              </p:cNvSpPr>
              <p:nvPr/>
            </p:nvSpPr>
            <p:spPr bwMode="auto">
              <a:xfrm>
                <a:off x="1612901" y="2713800"/>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Line 7">
                <a:extLst>
                  <a:ext uri="{FF2B5EF4-FFF2-40B4-BE49-F238E27FC236}">
                    <a16:creationId xmlns:a16="http://schemas.microsoft.com/office/drawing/2014/main" id="{85EA5800-2907-10BA-F874-69E78479873E}"/>
                  </a:ext>
                </a:extLst>
              </p:cNvPr>
              <p:cNvSpPr>
                <a:spLocks noChangeShapeType="1"/>
              </p:cNvSpPr>
              <p:nvPr/>
            </p:nvSpPr>
            <p:spPr bwMode="auto">
              <a:xfrm>
                <a:off x="1661179" y="2651887"/>
                <a:ext cx="0" cy="1270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Line 8">
                <a:extLst>
                  <a:ext uri="{FF2B5EF4-FFF2-40B4-BE49-F238E27FC236}">
                    <a16:creationId xmlns:a16="http://schemas.microsoft.com/office/drawing/2014/main" id="{97F6C4C9-656C-C061-7C5C-182A6EDE0EFC}"/>
                  </a:ext>
                </a:extLst>
              </p:cNvPr>
              <p:cNvSpPr>
                <a:spLocks noChangeShapeType="1"/>
              </p:cNvSpPr>
              <p:nvPr/>
            </p:nvSpPr>
            <p:spPr bwMode="auto">
              <a:xfrm>
                <a:off x="2360613" y="2755075"/>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Line 9">
                <a:extLst>
                  <a:ext uri="{FF2B5EF4-FFF2-40B4-BE49-F238E27FC236}">
                    <a16:creationId xmlns:a16="http://schemas.microsoft.com/office/drawing/2014/main" id="{4381CC7D-E9FC-346C-345A-CC1B1C991EA4}"/>
                  </a:ext>
                </a:extLst>
              </p:cNvPr>
              <p:cNvSpPr>
                <a:spLocks noChangeShapeType="1"/>
              </p:cNvSpPr>
              <p:nvPr/>
            </p:nvSpPr>
            <p:spPr bwMode="auto">
              <a:xfrm>
                <a:off x="2402672" y="2693162"/>
                <a:ext cx="0" cy="1270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Line 10">
                <a:extLst>
                  <a:ext uri="{FF2B5EF4-FFF2-40B4-BE49-F238E27FC236}">
                    <a16:creationId xmlns:a16="http://schemas.microsoft.com/office/drawing/2014/main" id="{0222B334-FF51-8166-D793-701C3A44DBD8}"/>
                  </a:ext>
                </a:extLst>
              </p:cNvPr>
              <p:cNvSpPr>
                <a:spLocks noChangeShapeType="1"/>
              </p:cNvSpPr>
              <p:nvPr/>
            </p:nvSpPr>
            <p:spPr bwMode="auto">
              <a:xfrm>
                <a:off x="2573338" y="2796350"/>
                <a:ext cx="1555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Line 11">
                <a:extLst>
                  <a:ext uri="{FF2B5EF4-FFF2-40B4-BE49-F238E27FC236}">
                    <a16:creationId xmlns:a16="http://schemas.microsoft.com/office/drawing/2014/main" id="{565566B7-7F49-0409-88BA-5F334E774FCD}"/>
                  </a:ext>
                </a:extLst>
              </p:cNvPr>
              <p:cNvSpPr>
                <a:spLocks noChangeShapeType="1"/>
              </p:cNvSpPr>
              <p:nvPr/>
            </p:nvSpPr>
            <p:spPr bwMode="auto">
              <a:xfrm>
                <a:off x="2627836" y="2731262"/>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Line 12">
                <a:extLst>
                  <a:ext uri="{FF2B5EF4-FFF2-40B4-BE49-F238E27FC236}">
                    <a16:creationId xmlns:a16="http://schemas.microsoft.com/office/drawing/2014/main" id="{91A19FF1-6D4D-7036-6FC4-B6A7589470F9}"/>
                  </a:ext>
                </a:extLst>
              </p:cNvPr>
              <p:cNvSpPr>
                <a:spLocks noChangeShapeType="1"/>
              </p:cNvSpPr>
              <p:nvPr/>
            </p:nvSpPr>
            <p:spPr bwMode="auto">
              <a:xfrm>
                <a:off x="2660651" y="2796350"/>
                <a:ext cx="1555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Line 13">
                <a:extLst>
                  <a:ext uri="{FF2B5EF4-FFF2-40B4-BE49-F238E27FC236}">
                    <a16:creationId xmlns:a16="http://schemas.microsoft.com/office/drawing/2014/main" id="{D0B765E2-F60F-B9FD-2A57-E131BCAE06B7}"/>
                  </a:ext>
                </a:extLst>
              </p:cNvPr>
              <p:cNvSpPr>
                <a:spLocks noChangeShapeType="1"/>
              </p:cNvSpPr>
              <p:nvPr/>
            </p:nvSpPr>
            <p:spPr bwMode="auto">
              <a:xfrm>
                <a:off x="2727588" y="2731262"/>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Line 14">
                <a:extLst>
                  <a:ext uri="{FF2B5EF4-FFF2-40B4-BE49-F238E27FC236}">
                    <a16:creationId xmlns:a16="http://schemas.microsoft.com/office/drawing/2014/main" id="{6F903989-65D0-C981-479B-CFA417D2E612}"/>
                  </a:ext>
                </a:extLst>
              </p:cNvPr>
              <p:cNvSpPr>
                <a:spLocks noChangeShapeType="1"/>
              </p:cNvSpPr>
              <p:nvPr/>
            </p:nvSpPr>
            <p:spPr bwMode="auto">
              <a:xfrm>
                <a:off x="4157663" y="3205925"/>
                <a:ext cx="15398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Line 15">
                <a:extLst>
                  <a:ext uri="{FF2B5EF4-FFF2-40B4-BE49-F238E27FC236}">
                    <a16:creationId xmlns:a16="http://schemas.microsoft.com/office/drawing/2014/main" id="{D785357C-E407-17A2-E4ED-AEF8A11CFCC7}"/>
                  </a:ext>
                </a:extLst>
              </p:cNvPr>
              <p:cNvSpPr>
                <a:spLocks noChangeShapeType="1"/>
              </p:cNvSpPr>
              <p:nvPr/>
            </p:nvSpPr>
            <p:spPr bwMode="auto">
              <a:xfrm>
                <a:off x="4215692" y="3140837"/>
                <a:ext cx="0" cy="1270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Line 16">
                <a:extLst>
                  <a:ext uri="{FF2B5EF4-FFF2-40B4-BE49-F238E27FC236}">
                    <a16:creationId xmlns:a16="http://schemas.microsoft.com/office/drawing/2014/main" id="{7F8D7B6C-7871-2A7C-2D83-07EC64E79BB8}"/>
                  </a:ext>
                </a:extLst>
              </p:cNvPr>
              <p:cNvSpPr>
                <a:spLocks noChangeShapeType="1"/>
              </p:cNvSpPr>
              <p:nvPr/>
            </p:nvSpPr>
            <p:spPr bwMode="auto">
              <a:xfrm>
                <a:off x="4403726" y="3244025"/>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Line 17">
                <a:extLst>
                  <a:ext uri="{FF2B5EF4-FFF2-40B4-BE49-F238E27FC236}">
                    <a16:creationId xmlns:a16="http://schemas.microsoft.com/office/drawing/2014/main" id="{CB51BD96-636C-EE7D-7FA9-B60A1B7CD564}"/>
                  </a:ext>
                </a:extLst>
              </p:cNvPr>
              <p:cNvSpPr>
                <a:spLocks noChangeShapeType="1"/>
              </p:cNvSpPr>
              <p:nvPr/>
            </p:nvSpPr>
            <p:spPr bwMode="auto">
              <a:xfrm>
                <a:off x="4458226" y="3178937"/>
                <a:ext cx="0" cy="1270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Line 18">
                <a:extLst>
                  <a:ext uri="{FF2B5EF4-FFF2-40B4-BE49-F238E27FC236}">
                    <a16:creationId xmlns:a16="http://schemas.microsoft.com/office/drawing/2014/main" id="{58CAB87C-1401-4C50-F128-B20380FA44BE}"/>
                  </a:ext>
                </a:extLst>
              </p:cNvPr>
              <p:cNvSpPr>
                <a:spLocks noChangeShapeType="1"/>
              </p:cNvSpPr>
              <p:nvPr/>
            </p:nvSpPr>
            <p:spPr bwMode="auto">
              <a:xfrm>
                <a:off x="4767263" y="3244025"/>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Line 19">
                <a:extLst>
                  <a:ext uri="{FF2B5EF4-FFF2-40B4-BE49-F238E27FC236}">
                    <a16:creationId xmlns:a16="http://schemas.microsoft.com/office/drawing/2014/main" id="{5970DF79-C6BD-1778-CC1B-EF5DCB5B9D21}"/>
                  </a:ext>
                </a:extLst>
              </p:cNvPr>
              <p:cNvSpPr>
                <a:spLocks noChangeShapeType="1"/>
              </p:cNvSpPr>
              <p:nvPr/>
            </p:nvSpPr>
            <p:spPr bwMode="auto">
              <a:xfrm>
                <a:off x="4838346" y="3178937"/>
                <a:ext cx="0" cy="1270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Line 20">
                <a:extLst>
                  <a:ext uri="{FF2B5EF4-FFF2-40B4-BE49-F238E27FC236}">
                    <a16:creationId xmlns:a16="http://schemas.microsoft.com/office/drawing/2014/main" id="{4384CF92-171E-B6A3-B568-4C97E3A591FC}"/>
                  </a:ext>
                </a:extLst>
              </p:cNvPr>
              <p:cNvSpPr>
                <a:spLocks noChangeShapeType="1"/>
              </p:cNvSpPr>
              <p:nvPr/>
            </p:nvSpPr>
            <p:spPr bwMode="auto">
              <a:xfrm>
                <a:off x="5576888" y="3347212"/>
                <a:ext cx="1555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Line 21">
                <a:extLst>
                  <a:ext uri="{FF2B5EF4-FFF2-40B4-BE49-F238E27FC236}">
                    <a16:creationId xmlns:a16="http://schemas.microsoft.com/office/drawing/2014/main" id="{0D66E0A6-86E9-2D84-B8CC-3B30C6B0D8B2}"/>
                  </a:ext>
                </a:extLst>
              </p:cNvPr>
              <p:cNvSpPr>
                <a:spLocks noChangeShapeType="1"/>
              </p:cNvSpPr>
              <p:nvPr/>
            </p:nvSpPr>
            <p:spPr bwMode="auto">
              <a:xfrm>
                <a:off x="5635533" y="3282125"/>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Line 22">
                <a:extLst>
                  <a:ext uri="{FF2B5EF4-FFF2-40B4-BE49-F238E27FC236}">
                    <a16:creationId xmlns:a16="http://schemas.microsoft.com/office/drawing/2014/main" id="{EF10C977-A8A2-4632-0D40-C69BED4B183A}"/>
                  </a:ext>
                </a:extLst>
              </p:cNvPr>
              <p:cNvSpPr>
                <a:spLocks noChangeShapeType="1"/>
              </p:cNvSpPr>
              <p:nvPr/>
            </p:nvSpPr>
            <p:spPr bwMode="auto">
              <a:xfrm>
                <a:off x="6007101" y="3394837"/>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Line 23">
                <a:extLst>
                  <a:ext uri="{FF2B5EF4-FFF2-40B4-BE49-F238E27FC236}">
                    <a16:creationId xmlns:a16="http://schemas.microsoft.com/office/drawing/2014/main" id="{81D82F27-0855-3ACA-3E21-F0BBE4971611}"/>
                  </a:ext>
                </a:extLst>
              </p:cNvPr>
              <p:cNvSpPr>
                <a:spLocks noChangeShapeType="1"/>
              </p:cNvSpPr>
              <p:nvPr/>
            </p:nvSpPr>
            <p:spPr bwMode="auto">
              <a:xfrm>
                <a:off x="6069893" y="3332925"/>
                <a:ext cx="0" cy="1270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Line 24">
                <a:extLst>
                  <a:ext uri="{FF2B5EF4-FFF2-40B4-BE49-F238E27FC236}">
                    <a16:creationId xmlns:a16="http://schemas.microsoft.com/office/drawing/2014/main" id="{AF29A274-DAD0-B854-F1CA-C43A2F2F0AD3}"/>
                  </a:ext>
                </a:extLst>
              </p:cNvPr>
              <p:cNvSpPr>
                <a:spLocks noChangeShapeType="1"/>
              </p:cNvSpPr>
              <p:nvPr/>
            </p:nvSpPr>
            <p:spPr bwMode="auto">
              <a:xfrm>
                <a:off x="5673726" y="3394837"/>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Line 25">
                <a:extLst>
                  <a:ext uri="{FF2B5EF4-FFF2-40B4-BE49-F238E27FC236}">
                    <a16:creationId xmlns:a16="http://schemas.microsoft.com/office/drawing/2014/main" id="{6D37F906-7939-7373-85FD-4F5E77827999}"/>
                  </a:ext>
                </a:extLst>
              </p:cNvPr>
              <p:cNvSpPr>
                <a:spLocks noChangeShapeType="1"/>
              </p:cNvSpPr>
              <p:nvPr/>
            </p:nvSpPr>
            <p:spPr bwMode="auto">
              <a:xfrm>
                <a:off x="5740664" y="3332925"/>
                <a:ext cx="0" cy="1270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Line 26">
                <a:extLst>
                  <a:ext uri="{FF2B5EF4-FFF2-40B4-BE49-F238E27FC236}">
                    <a16:creationId xmlns:a16="http://schemas.microsoft.com/office/drawing/2014/main" id="{93B5513A-7D72-B5B5-6BF9-33BC8A4FAF5C}"/>
                  </a:ext>
                </a:extLst>
              </p:cNvPr>
              <p:cNvSpPr>
                <a:spLocks noChangeShapeType="1"/>
              </p:cNvSpPr>
              <p:nvPr/>
            </p:nvSpPr>
            <p:spPr bwMode="auto">
              <a:xfrm>
                <a:off x="5694363" y="3394837"/>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Line 27">
                <a:extLst>
                  <a:ext uri="{FF2B5EF4-FFF2-40B4-BE49-F238E27FC236}">
                    <a16:creationId xmlns:a16="http://schemas.microsoft.com/office/drawing/2014/main" id="{D92881EF-57C4-5CE4-A20F-E9A48B4F1A05}"/>
                  </a:ext>
                </a:extLst>
              </p:cNvPr>
              <p:cNvSpPr>
                <a:spLocks noChangeShapeType="1"/>
              </p:cNvSpPr>
              <p:nvPr/>
            </p:nvSpPr>
            <p:spPr bwMode="auto">
              <a:xfrm>
                <a:off x="5719842" y="3332925"/>
                <a:ext cx="0" cy="1270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Line 28">
                <a:extLst>
                  <a:ext uri="{FF2B5EF4-FFF2-40B4-BE49-F238E27FC236}">
                    <a16:creationId xmlns:a16="http://schemas.microsoft.com/office/drawing/2014/main" id="{16713661-1669-2C19-6725-853011088003}"/>
                  </a:ext>
                </a:extLst>
              </p:cNvPr>
              <p:cNvSpPr>
                <a:spLocks noChangeShapeType="1"/>
              </p:cNvSpPr>
              <p:nvPr/>
            </p:nvSpPr>
            <p:spPr bwMode="auto">
              <a:xfrm>
                <a:off x="5811838" y="3394837"/>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Line 29">
                <a:extLst>
                  <a:ext uri="{FF2B5EF4-FFF2-40B4-BE49-F238E27FC236}">
                    <a16:creationId xmlns:a16="http://schemas.microsoft.com/office/drawing/2014/main" id="{D248AFEB-E1B4-9527-8499-C73B276BF012}"/>
                  </a:ext>
                </a:extLst>
              </p:cNvPr>
              <p:cNvSpPr>
                <a:spLocks noChangeShapeType="1"/>
              </p:cNvSpPr>
              <p:nvPr/>
            </p:nvSpPr>
            <p:spPr bwMode="auto">
              <a:xfrm>
                <a:off x="5862192" y="3332925"/>
                <a:ext cx="0" cy="1270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Line 30">
                <a:extLst>
                  <a:ext uri="{FF2B5EF4-FFF2-40B4-BE49-F238E27FC236}">
                    <a16:creationId xmlns:a16="http://schemas.microsoft.com/office/drawing/2014/main" id="{708D4385-333B-8DFC-C0E3-424BBD37E433}"/>
                  </a:ext>
                </a:extLst>
              </p:cNvPr>
              <p:cNvSpPr>
                <a:spLocks noChangeShapeType="1"/>
              </p:cNvSpPr>
              <p:nvPr/>
            </p:nvSpPr>
            <p:spPr bwMode="auto">
              <a:xfrm>
                <a:off x="5891213" y="3394837"/>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Line 31">
                <a:extLst>
                  <a:ext uri="{FF2B5EF4-FFF2-40B4-BE49-F238E27FC236}">
                    <a16:creationId xmlns:a16="http://schemas.microsoft.com/office/drawing/2014/main" id="{239B12B3-3894-FB38-2CFD-91215479936D}"/>
                  </a:ext>
                </a:extLst>
              </p:cNvPr>
              <p:cNvSpPr>
                <a:spLocks noChangeShapeType="1"/>
              </p:cNvSpPr>
              <p:nvPr/>
            </p:nvSpPr>
            <p:spPr bwMode="auto">
              <a:xfrm>
                <a:off x="5937421" y="3332925"/>
                <a:ext cx="0" cy="1270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Line 32">
                <a:extLst>
                  <a:ext uri="{FF2B5EF4-FFF2-40B4-BE49-F238E27FC236}">
                    <a16:creationId xmlns:a16="http://schemas.microsoft.com/office/drawing/2014/main" id="{59DC90EB-9577-2655-212D-1AE3EC9CEC3C}"/>
                  </a:ext>
                </a:extLst>
              </p:cNvPr>
              <p:cNvSpPr>
                <a:spLocks noChangeShapeType="1"/>
              </p:cNvSpPr>
              <p:nvPr/>
            </p:nvSpPr>
            <p:spPr bwMode="auto">
              <a:xfrm>
                <a:off x="5953126" y="3394837"/>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Line 33">
                <a:extLst>
                  <a:ext uri="{FF2B5EF4-FFF2-40B4-BE49-F238E27FC236}">
                    <a16:creationId xmlns:a16="http://schemas.microsoft.com/office/drawing/2014/main" id="{94AA8155-349B-3B7E-A4C1-27F020DCCC1D}"/>
                  </a:ext>
                </a:extLst>
              </p:cNvPr>
              <p:cNvSpPr>
                <a:spLocks noChangeShapeType="1"/>
              </p:cNvSpPr>
              <p:nvPr/>
            </p:nvSpPr>
            <p:spPr bwMode="auto">
              <a:xfrm>
                <a:off x="6011772" y="3332925"/>
                <a:ext cx="0" cy="1270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Line 34">
                <a:extLst>
                  <a:ext uri="{FF2B5EF4-FFF2-40B4-BE49-F238E27FC236}">
                    <a16:creationId xmlns:a16="http://schemas.microsoft.com/office/drawing/2014/main" id="{D8A1210E-2E68-8F41-0827-96357C3D9D9C}"/>
                  </a:ext>
                </a:extLst>
              </p:cNvPr>
              <p:cNvSpPr>
                <a:spLocks noChangeShapeType="1"/>
              </p:cNvSpPr>
              <p:nvPr/>
            </p:nvSpPr>
            <p:spPr bwMode="auto">
              <a:xfrm>
                <a:off x="5970588" y="3394837"/>
                <a:ext cx="15398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Line 35">
                <a:extLst>
                  <a:ext uri="{FF2B5EF4-FFF2-40B4-BE49-F238E27FC236}">
                    <a16:creationId xmlns:a16="http://schemas.microsoft.com/office/drawing/2014/main" id="{3035629C-1BA9-1786-4A91-D17C15B9A3F0}"/>
                  </a:ext>
                </a:extLst>
              </p:cNvPr>
              <p:cNvSpPr>
                <a:spLocks noChangeShapeType="1"/>
              </p:cNvSpPr>
              <p:nvPr/>
            </p:nvSpPr>
            <p:spPr bwMode="auto">
              <a:xfrm>
                <a:off x="6041055" y="3332925"/>
                <a:ext cx="0" cy="1270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Line 36">
                <a:extLst>
                  <a:ext uri="{FF2B5EF4-FFF2-40B4-BE49-F238E27FC236}">
                    <a16:creationId xmlns:a16="http://schemas.microsoft.com/office/drawing/2014/main" id="{8EB5DF49-3EA4-F2C5-AF3E-308A5F567615}"/>
                  </a:ext>
                </a:extLst>
              </p:cNvPr>
              <p:cNvSpPr>
                <a:spLocks noChangeShapeType="1"/>
              </p:cNvSpPr>
              <p:nvPr/>
            </p:nvSpPr>
            <p:spPr bwMode="auto">
              <a:xfrm>
                <a:off x="6149976" y="3445637"/>
                <a:ext cx="15398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Line 37">
                <a:extLst>
                  <a:ext uri="{FF2B5EF4-FFF2-40B4-BE49-F238E27FC236}">
                    <a16:creationId xmlns:a16="http://schemas.microsoft.com/office/drawing/2014/main" id="{EC10BD6C-8EB1-D0CB-BF16-B5DF56F90C1B}"/>
                  </a:ext>
                </a:extLst>
              </p:cNvPr>
              <p:cNvSpPr>
                <a:spLocks noChangeShapeType="1"/>
              </p:cNvSpPr>
              <p:nvPr/>
            </p:nvSpPr>
            <p:spPr bwMode="auto">
              <a:xfrm>
                <a:off x="6204477" y="3382137"/>
                <a:ext cx="0" cy="125413"/>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Line 38">
                <a:extLst>
                  <a:ext uri="{FF2B5EF4-FFF2-40B4-BE49-F238E27FC236}">
                    <a16:creationId xmlns:a16="http://schemas.microsoft.com/office/drawing/2014/main" id="{50446936-0F80-CEE9-E71E-1B09C2F4559A}"/>
                  </a:ext>
                </a:extLst>
              </p:cNvPr>
              <p:cNvSpPr>
                <a:spLocks noChangeShapeType="1"/>
              </p:cNvSpPr>
              <p:nvPr/>
            </p:nvSpPr>
            <p:spPr bwMode="auto">
              <a:xfrm>
                <a:off x="6324601" y="3552000"/>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Line 39">
                <a:extLst>
                  <a:ext uri="{FF2B5EF4-FFF2-40B4-BE49-F238E27FC236}">
                    <a16:creationId xmlns:a16="http://schemas.microsoft.com/office/drawing/2014/main" id="{34E64D03-08D9-8BE6-5F61-13E8CC83FB4E}"/>
                  </a:ext>
                </a:extLst>
              </p:cNvPr>
              <p:cNvSpPr>
                <a:spLocks noChangeShapeType="1"/>
              </p:cNvSpPr>
              <p:nvPr/>
            </p:nvSpPr>
            <p:spPr bwMode="auto">
              <a:xfrm>
                <a:off x="6391538" y="3486912"/>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Line 40">
                <a:extLst>
                  <a:ext uri="{FF2B5EF4-FFF2-40B4-BE49-F238E27FC236}">
                    <a16:creationId xmlns:a16="http://schemas.microsoft.com/office/drawing/2014/main" id="{D3939DEA-6E90-F798-72D5-3D83E199A761}"/>
                  </a:ext>
                </a:extLst>
              </p:cNvPr>
              <p:cNvSpPr>
                <a:spLocks noChangeShapeType="1"/>
              </p:cNvSpPr>
              <p:nvPr/>
            </p:nvSpPr>
            <p:spPr bwMode="auto">
              <a:xfrm>
                <a:off x="6424613" y="3552000"/>
                <a:ext cx="1555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Line 41">
                <a:extLst>
                  <a:ext uri="{FF2B5EF4-FFF2-40B4-BE49-F238E27FC236}">
                    <a16:creationId xmlns:a16="http://schemas.microsoft.com/office/drawing/2014/main" id="{47D3C73C-7B50-0F0B-B112-8BF7DCDFB08C}"/>
                  </a:ext>
                </a:extLst>
              </p:cNvPr>
              <p:cNvSpPr>
                <a:spLocks noChangeShapeType="1"/>
              </p:cNvSpPr>
              <p:nvPr/>
            </p:nvSpPr>
            <p:spPr bwMode="auto">
              <a:xfrm>
                <a:off x="6467646" y="3486912"/>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Line 42">
                <a:extLst>
                  <a:ext uri="{FF2B5EF4-FFF2-40B4-BE49-F238E27FC236}">
                    <a16:creationId xmlns:a16="http://schemas.microsoft.com/office/drawing/2014/main" id="{87B937A1-D3D4-72F5-F899-C10260D00DE3}"/>
                  </a:ext>
                </a:extLst>
              </p:cNvPr>
              <p:cNvSpPr>
                <a:spLocks noChangeShapeType="1"/>
              </p:cNvSpPr>
              <p:nvPr/>
            </p:nvSpPr>
            <p:spPr bwMode="auto">
              <a:xfrm>
                <a:off x="6550289" y="3661537"/>
                <a:ext cx="1555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Line 43">
                <a:extLst>
                  <a:ext uri="{FF2B5EF4-FFF2-40B4-BE49-F238E27FC236}">
                    <a16:creationId xmlns:a16="http://schemas.microsoft.com/office/drawing/2014/main" id="{5ACA93FC-5BEF-E959-1B5B-92BFD2E225AB}"/>
                  </a:ext>
                </a:extLst>
              </p:cNvPr>
              <p:cNvSpPr>
                <a:spLocks noChangeShapeType="1"/>
              </p:cNvSpPr>
              <p:nvPr/>
            </p:nvSpPr>
            <p:spPr bwMode="auto">
              <a:xfrm>
                <a:off x="6622343" y="3596450"/>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Line 44">
                <a:extLst>
                  <a:ext uri="{FF2B5EF4-FFF2-40B4-BE49-F238E27FC236}">
                    <a16:creationId xmlns:a16="http://schemas.microsoft.com/office/drawing/2014/main" id="{DDFB7877-0405-3C15-9AA1-739C37A9572A}"/>
                  </a:ext>
                </a:extLst>
              </p:cNvPr>
              <p:cNvSpPr>
                <a:spLocks noChangeShapeType="1"/>
              </p:cNvSpPr>
              <p:nvPr/>
            </p:nvSpPr>
            <p:spPr bwMode="auto">
              <a:xfrm>
                <a:off x="6738938" y="3661537"/>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Line 45">
                <a:extLst>
                  <a:ext uri="{FF2B5EF4-FFF2-40B4-BE49-F238E27FC236}">
                    <a16:creationId xmlns:a16="http://schemas.microsoft.com/office/drawing/2014/main" id="{309D8849-8149-7746-00BD-8E56EF4C2780}"/>
                  </a:ext>
                </a:extLst>
              </p:cNvPr>
              <p:cNvSpPr>
                <a:spLocks noChangeShapeType="1"/>
              </p:cNvSpPr>
              <p:nvPr/>
            </p:nvSpPr>
            <p:spPr bwMode="auto">
              <a:xfrm>
                <a:off x="6801730" y="3596450"/>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Line 46">
                <a:extLst>
                  <a:ext uri="{FF2B5EF4-FFF2-40B4-BE49-F238E27FC236}">
                    <a16:creationId xmlns:a16="http://schemas.microsoft.com/office/drawing/2014/main" id="{75439913-BEEB-908D-81DD-CC9B9BDBE400}"/>
                  </a:ext>
                </a:extLst>
              </p:cNvPr>
              <p:cNvSpPr>
                <a:spLocks noChangeShapeType="1"/>
              </p:cNvSpPr>
              <p:nvPr/>
            </p:nvSpPr>
            <p:spPr bwMode="auto">
              <a:xfrm>
                <a:off x="6854826" y="3723450"/>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Line 47">
                <a:extLst>
                  <a:ext uri="{FF2B5EF4-FFF2-40B4-BE49-F238E27FC236}">
                    <a16:creationId xmlns:a16="http://schemas.microsoft.com/office/drawing/2014/main" id="{165606CC-0458-7AA7-025A-5C3A1D81A637}"/>
                  </a:ext>
                </a:extLst>
              </p:cNvPr>
              <p:cNvSpPr>
                <a:spLocks noChangeShapeType="1"/>
              </p:cNvSpPr>
              <p:nvPr/>
            </p:nvSpPr>
            <p:spPr bwMode="auto">
              <a:xfrm>
                <a:off x="6896889" y="3658362"/>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Line 48">
                <a:extLst>
                  <a:ext uri="{FF2B5EF4-FFF2-40B4-BE49-F238E27FC236}">
                    <a16:creationId xmlns:a16="http://schemas.microsoft.com/office/drawing/2014/main" id="{A2094BDF-EA77-7EA3-E467-516626CC4357}"/>
                  </a:ext>
                </a:extLst>
              </p:cNvPr>
              <p:cNvSpPr>
                <a:spLocks noChangeShapeType="1"/>
              </p:cNvSpPr>
              <p:nvPr/>
            </p:nvSpPr>
            <p:spPr bwMode="auto">
              <a:xfrm>
                <a:off x="6897688" y="3723450"/>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Line 49">
                <a:extLst>
                  <a:ext uri="{FF2B5EF4-FFF2-40B4-BE49-F238E27FC236}">
                    <a16:creationId xmlns:a16="http://schemas.microsoft.com/office/drawing/2014/main" id="{A13DDB66-4CCC-7EA2-1E47-A1F3219A7BD1}"/>
                  </a:ext>
                </a:extLst>
              </p:cNvPr>
              <p:cNvSpPr>
                <a:spLocks noChangeShapeType="1"/>
              </p:cNvSpPr>
              <p:nvPr/>
            </p:nvSpPr>
            <p:spPr bwMode="auto">
              <a:xfrm>
                <a:off x="6972917" y="3658362"/>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Line 50">
                <a:extLst>
                  <a:ext uri="{FF2B5EF4-FFF2-40B4-BE49-F238E27FC236}">
                    <a16:creationId xmlns:a16="http://schemas.microsoft.com/office/drawing/2014/main" id="{04FE2B31-D19A-A91E-7FFE-A0002B100395}"/>
                  </a:ext>
                </a:extLst>
              </p:cNvPr>
              <p:cNvSpPr>
                <a:spLocks noChangeShapeType="1"/>
              </p:cNvSpPr>
              <p:nvPr/>
            </p:nvSpPr>
            <p:spPr bwMode="auto">
              <a:xfrm>
                <a:off x="6830647" y="3723450"/>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Line 52">
                <a:extLst>
                  <a:ext uri="{FF2B5EF4-FFF2-40B4-BE49-F238E27FC236}">
                    <a16:creationId xmlns:a16="http://schemas.microsoft.com/office/drawing/2014/main" id="{E6AC642E-9649-7416-FF60-C090345FAD4D}"/>
                  </a:ext>
                </a:extLst>
              </p:cNvPr>
              <p:cNvSpPr>
                <a:spLocks noChangeShapeType="1"/>
              </p:cNvSpPr>
              <p:nvPr/>
            </p:nvSpPr>
            <p:spPr bwMode="auto">
              <a:xfrm>
                <a:off x="7035801" y="3723450"/>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Line 53">
                <a:extLst>
                  <a:ext uri="{FF2B5EF4-FFF2-40B4-BE49-F238E27FC236}">
                    <a16:creationId xmlns:a16="http://schemas.microsoft.com/office/drawing/2014/main" id="{C65AD00A-2328-0FBB-B3A4-D3B83EC46BE7}"/>
                  </a:ext>
                </a:extLst>
              </p:cNvPr>
              <p:cNvSpPr>
                <a:spLocks noChangeShapeType="1"/>
              </p:cNvSpPr>
              <p:nvPr/>
            </p:nvSpPr>
            <p:spPr bwMode="auto">
              <a:xfrm>
                <a:off x="7086156" y="3658362"/>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Line 54">
                <a:extLst>
                  <a:ext uri="{FF2B5EF4-FFF2-40B4-BE49-F238E27FC236}">
                    <a16:creationId xmlns:a16="http://schemas.microsoft.com/office/drawing/2014/main" id="{679AFC07-5B3D-EEF8-5F7C-9BA13C6898E7}"/>
                  </a:ext>
                </a:extLst>
              </p:cNvPr>
              <p:cNvSpPr>
                <a:spLocks noChangeShapeType="1"/>
              </p:cNvSpPr>
              <p:nvPr/>
            </p:nvSpPr>
            <p:spPr bwMode="auto">
              <a:xfrm>
                <a:off x="7085013" y="3723450"/>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Line 55">
                <a:extLst>
                  <a:ext uri="{FF2B5EF4-FFF2-40B4-BE49-F238E27FC236}">
                    <a16:creationId xmlns:a16="http://schemas.microsoft.com/office/drawing/2014/main" id="{E299D480-C7E8-4044-D8F5-FF719230A43C}"/>
                  </a:ext>
                </a:extLst>
              </p:cNvPr>
              <p:cNvSpPr>
                <a:spLocks noChangeShapeType="1"/>
              </p:cNvSpPr>
              <p:nvPr/>
            </p:nvSpPr>
            <p:spPr bwMode="auto">
              <a:xfrm>
                <a:off x="7139513" y="3658362"/>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Line 56">
                <a:extLst>
                  <a:ext uri="{FF2B5EF4-FFF2-40B4-BE49-F238E27FC236}">
                    <a16:creationId xmlns:a16="http://schemas.microsoft.com/office/drawing/2014/main" id="{6FCCF33B-1585-EB7D-126E-C3F896D5F85D}"/>
                  </a:ext>
                </a:extLst>
              </p:cNvPr>
              <p:cNvSpPr>
                <a:spLocks noChangeShapeType="1"/>
              </p:cNvSpPr>
              <p:nvPr/>
            </p:nvSpPr>
            <p:spPr bwMode="auto">
              <a:xfrm>
                <a:off x="7289801" y="3791712"/>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Line 57">
                <a:extLst>
                  <a:ext uri="{FF2B5EF4-FFF2-40B4-BE49-F238E27FC236}">
                    <a16:creationId xmlns:a16="http://schemas.microsoft.com/office/drawing/2014/main" id="{7258A1B7-3186-0226-73C3-4C425B9D8EE7}"/>
                  </a:ext>
                </a:extLst>
              </p:cNvPr>
              <p:cNvSpPr>
                <a:spLocks noChangeShapeType="1"/>
              </p:cNvSpPr>
              <p:nvPr/>
            </p:nvSpPr>
            <p:spPr bwMode="auto">
              <a:xfrm>
                <a:off x="7369176" y="3726625"/>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Line 58">
                <a:extLst>
                  <a:ext uri="{FF2B5EF4-FFF2-40B4-BE49-F238E27FC236}">
                    <a16:creationId xmlns:a16="http://schemas.microsoft.com/office/drawing/2014/main" id="{5541B946-0D03-5F41-ACD8-0D86DF7459CA}"/>
                  </a:ext>
                </a:extLst>
              </p:cNvPr>
              <p:cNvSpPr>
                <a:spLocks noChangeShapeType="1"/>
              </p:cNvSpPr>
              <p:nvPr/>
            </p:nvSpPr>
            <p:spPr bwMode="auto">
              <a:xfrm>
                <a:off x="7369176" y="3791712"/>
                <a:ext cx="15398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Line 59">
                <a:extLst>
                  <a:ext uri="{FF2B5EF4-FFF2-40B4-BE49-F238E27FC236}">
                    <a16:creationId xmlns:a16="http://schemas.microsoft.com/office/drawing/2014/main" id="{169622D4-92DA-5B74-9E28-682336BD55F5}"/>
                  </a:ext>
                </a:extLst>
              </p:cNvPr>
              <p:cNvSpPr>
                <a:spLocks noChangeShapeType="1"/>
              </p:cNvSpPr>
              <p:nvPr/>
            </p:nvSpPr>
            <p:spPr bwMode="auto">
              <a:xfrm>
                <a:off x="7440260" y="3726625"/>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Line 60">
                <a:extLst>
                  <a:ext uri="{FF2B5EF4-FFF2-40B4-BE49-F238E27FC236}">
                    <a16:creationId xmlns:a16="http://schemas.microsoft.com/office/drawing/2014/main" id="{AB9160B4-F0F0-ED34-C3AA-F67664662621}"/>
                  </a:ext>
                </a:extLst>
              </p:cNvPr>
              <p:cNvSpPr>
                <a:spLocks noChangeShapeType="1"/>
              </p:cNvSpPr>
              <p:nvPr/>
            </p:nvSpPr>
            <p:spPr bwMode="auto">
              <a:xfrm>
                <a:off x="7569201" y="3853625"/>
                <a:ext cx="1555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Line 61">
                <a:extLst>
                  <a:ext uri="{FF2B5EF4-FFF2-40B4-BE49-F238E27FC236}">
                    <a16:creationId xmlns:a16="http://schemas.microsoft.com/office/drawing/2014/main" id="{60750915-8B12-9101-A07B-3C5575D748D1}"/>
                  </a:ext>
                </a:extLst>
              </p:cNvPr>
              <p:cNvSpPr>
                <a:spLocks noChangeShapeType="1"/>
              </p:cNvSpPr>
              <p:nvPr/>
            </p:nvSpPr>
            <p:spPr bwMode="auto">
              <a:xfrm>
                <a:off x="7648576" y="3788537"/>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Line 62">
                <a:extLst>
                  <a:ext uri="{FF2B5EF4-FFF2-40B4-BE49-F238E27FC236}">
                    <a16:creationId xmlns:a16="http://schemas.microsoft.com/office/drawing/2014/main" id="{B94DB5F9-062A-C1FB-D4CF-4B4DED08C725}"/>
                  </a:ext>
                </a:extLst>
              </p:cNvPr>
              <p:cNvSpPr>
                <a:spLocks noChangeShapeType="1"/>
              </p:cNvSpPr>
              <p:nvPr/>
            </p:nvSpPr>
            <p:spPr bwMode="auto">
              <a:xfrm>
                <a:off x="7607301" y="3853625"/>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Line 63">
                <a:extLst>
                  <a:ext uri="{FF2B5EF4-FFF2-40B4-BE49-F238E27FC236}">
                    <a16:creationId xmlns:a16="http://schemas.microsoft.com/office/drawing/2014/main" id="{D4C04475-4142-C07A-B10A-9D934B8C70D1}"/>
                  </a:ext>
                </a:extLst>
              </p:cNvPr>
              <p:cNvSpPr>
                <a:spLocks noChangeShapeType="1"/>
              </p:cNvSpPr>
              <p:nvPr/>
            </p:nvSpPr>
            <p:spPr bwMode="auto">
              <a:xfrm>
                <a:off x="7682530" y="3788537"/>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Line 64">
                <a:extLst>
                  <a:ext uri="{FF2B5EF4-FFF2-40B4-BE49-F238E27FC236}">
                    <a16:creationId xmlns:a16="http://schemas.microsoft.com/office/drawing/2014/main" id="{788EF7A7-F9F6-663F-22D1-4A5A48461DC4}"/>
                  </a:ext>
                </a:extLst>
              </p:cNvPr>
              <p:cNvSpPr>
                <a:spLocks noChangeShapeType="1"/>
              </p:cNvSpPr>
              <p:nvPr/>
            </p:nvSpPr>
            <p:spPr bwMode="auto">
              <a:xfrm>
                <a:off x="7648576" y="3853625"/>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Line 65">
                <a:extLst>
                  <a:ext uri="{FF2B5EF4-FFF2-40B4-BE49-F238E27FC236}">
                    <a16:creationId xmlns:a16="http://schemas.microsoft.com/office/drawing/2014/main" id="{1C55633A-9C44-49F3-CBBA-068FFDD76C84}"/>
                  </a:ext>
                </a:extLst>
              </p:cNvPr>
              <p:cNvSpPr>
                <a:spLocks noChangeShapeType="1"/>
              </p:cNvSpPr>
              <p:nvPr/>
            </p:nvSpPr>
            <p:spPr bwMode="auto">
              <a:xfrm>
                <a:off x="7727951" y="3788537"/>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Line 66">
                <a:extLst>
                  <a:ext uri="{FF2B5EF4-FFF2-40B4-BE49-F238E27FC236}">
                    <a16:creationId xmlns:a16="http://schemas.microsoft.com/office/drawing/2014/main" id="{61880C82-2237-9D78-7013-387A69029E80}"/>
                  </a:ext>
                </a:extLst>
              </p:cNvPr>
              <p:cNvSpPr>
                <a:spLocks noChangeShapeType="1"/>
              </p:cNvSpPr>
              <p:nvPr/>
            </p:nvSpPr>
            <p:spPr bwMode="auto">
              <a:xfrm>
                <a:off x="7661276" y="3853625"/>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Line 67">
                <a:extLst>
                  <a:ext uri="{FF2B5EF4-FFF2-40B4-BE49-F238E27FC236}">
                    <a16:creationId xmlns:a16="http://schemas.microsoft.com/office/drawing/2014/main" id="{96085EA6-7006-05E7-D701-696427F0FA2A}"/>
                  </a:ext>
                </a:extLst>
              </p:cNvPr>
              <p:cNvSpPr>
                <a:spLocks noChangeShapeType="1"/>
              </p:cNvSpPr>
              <p:nvPr/>
            </p:nvSpPr>
            <p:spPr bwMode="auto">
              <a:xfrm>
                <a:off x="7719921" y="3788537"/>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Line 68">
                <a:extLst>
                  <a:ext uri="{FF2B5EF4-FFF2-40B4-BE49-F238E27FC236}">
                    <a16:creationId xmlns:a16="http://schemas.microsoft.com/office/drawing/2014/main" id="{90036E72-9F61-BD85-FB79-C031DA5B2792}"/>
                  </a:ext>
                </a:extLst>
              </p:cNvPr>
              <p:cNvSpPr>
                <a:spLocks noChangeShapeType="1"/>
              </p:cNvSpPr>
              <p:nvPr/>
            </p:nvSpPr>
            <p:spPr bwMode="auto">
              <a:xfrm>
                <a:off x="7904163" y="3853625"/>
                <a:ext cx="15398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Line 69">
                <a:extLst>
                  <a:ext uri="{FF2B5EF4-FFF2-40B4-BE49-F238E27FC236}">
                    <a16:creationId xmlns:a16="http://schemas.microsoft.com/office/drawing/2014/main" id="{76A42DD3-DA77-61CD-6F9E-359FF1C3A894}"/>
                  </a:ext>
                </a:extLst>
              </p:cNvPr>
              <p:cNvSpPr>
                <a:spLocks noChangeShapeType="1"/>
              </p:cNvSpPr>
              <p:nvPr/>
            </p:nvSpPr>
            <p:spPr bwMode="auto">
              <a:xfrm>
                <a:off x="7963230" y="3788537"/>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Line 70">
                <a:extLst>
                  <a:ext uri="{FF2B5EF4-FFF2-40B4-BE49-F238E27FC236}">
                    <a16:creationId xmlns:a16="http://schemas.microsoft.com/office/drawing/2014/main" id="{0A5259A0-FD9E-4285-F11E-6993BCCB10A7}"/>
                  </a:ext>
                </a:extLst>
              </p:cNvPr>
              <p:cNvSpPr>
                <a:spLocks noChangeShapeType="1"/>
              </p:cNvSpPr>
              <p:nvPr/>
            </p:nvSpPr>
            <p:spPr bwMode="auto">
              <a:xfrm>
                <a:off x="7942263" y="3853625"/>
                <a:ext cx="15398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Line 71">
                <a:extLst>
                  <a:ext uri="{FF2B5EF4-FFF2-40B4-BE49-F238E27FC236}">
                    <a16:creationId xmlns:a16="http://schemas.microsoft.com/office/drawing/2014/main" id="{55F2E142-BEFC-33E9-E438-FDA63ACD7D46}"/>
                  </a:ext>
                </a:extLst>
              </p:cNvPr>
              <p:cNvSpPr>
                <a:spLocks noChangeShapeType="1"/>
              </p:cNvSpPr>
              <p:nvPr/>
            </p:nvSpPr>
            <p:spPr bwMode="auto">
              <a:xfrm>
                <a:off x="8002983" y="3788537"/>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Line 72">
                <a:extLst>
                  <a:ext uri="{FF2B5EF4-FFF2-40B4-BE49-F238E27FC236}">
                    <a16:creationId xmlns:a16="http://schemas.microsoft.com/office/drawing/2014/main" id="{520FF6E9-31EF-0EC1-5973-66CEA473F5D4}"/>
                  </a:ext>
                </a:extLst>
              </p:cNvPr>
              <p:cNvSpPr>
                <a:spLocks noChangeShapeType="1"/>
              </p:cNvSpPr>
              <p:nvPr/>
            </p:nvSpPr>
            <p:spPr bwMode="auto">
              <a:xfrm>
                <a:off x="7988301" y="3853625"/>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Line 73">
                <a:extLst>
                  <a:ext uri="{FF2B5EF4-FFF2-40B4-BE49-F238E27FC236}">
                    <a16:creationId xmlns:a16="http://schemas.microsoft.com/office/drawing/2014/main" id="{183ED2D0-C051-D86B-3FC0-61933FFB22A9}"/>
                  </a:ext>
                </a:extLst>
              </p:cNvPr>
              <p:cNvSpPr>
                <a:spLocks noChangeShapeType="1"/>
              </p:cNvSpPr>
              <p:nvPr/>
            </p:nvSpPr>
            <p:spPr bwMode="auto">
              <a:xfrm>
                <a:off x="8058348" y="3788537"/>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Line 74">
                <a:extLst>
                  <a:ext uri="{FF2B5EF4-FFF2-40B4-BE49-F238E27FC236}">
                    <a16:creationId xmlns:a16="http://schemas.microsoft.com/office/drawing/2014/main" id="{C0DC8D22-FB1D-1BEB-2B25-47A7E5ED8D31}"/>
                  </a:ext>
                </a:extLst>
              </p:cNvPr>
              <p:cNvSpPr>
                <a:spLocks noChangeShapeType="1"/>
              </p:cNvSpPr>
              <p:nvPr/>
            </p:nvSpPr>
            <p:spPr bwMode="auto">
              <a:xfrm>
                <a:off x="8078788" y="3853625"/>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Line 75">
                <a:extLst>
                  <a:ext uri="{FF2B5EF4-FFF2-40B4-BE49-F238E27FC236}">
                    <a16:creationId xmlns:a16="http://schemas.microsoft.com/office/drawing/2014/main" id="{08FA1A3E-292B-FE78-E842-EBBC5FB25F92}"/>
                  </a:ext>
                </a:extLst>
              </p:cNvPr>
              <p:cNvSpPr>
                <a:spLocks noChangeShapeType="1"/>
              </p:cNvSpPr>
              <p:nvPr/>
            </p:nvSpPr>
            <p:spPr bwMode="auto">
              <a:xfrm>
                <a:off x="8155054" y="3788537"/>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Line 76">
                <a:extLst>
                  <a:ext uri="{FF2B5EF4-FFF2-40B4-BE49-F238E27FC236}">
                    <a16:creationId xmlns:a16="http://schemas.microsoft.com/office/drawing/2014/main" id="{CC55BA5F-E574-75E6-2154-BF04D2EACC36}"/>
                  </a:ext>
                </a:extLst>
              </p:cNvPr>
              <p:cNvSpPr>
                <a:spLocks noChangeShapeType="1"/>
              </p:cNvSpPr>
              <p:nvPr/>
            </p:nvSpPr>
            <p:spPr bwMode="auto">
              <a:xfrm>
                <a:off x="8313738" y="3853625"/>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Line 77">
                <a:extLst>
                  <a:ext uri="{FF2B5EF4-FFF2-40B4-BE49-F238E27FC236}">
                    <a16:creationId xmlns:a16="http://schemas.microsoft.com/office/drawing/2014/main" id="{1EC28915-DCF0-FB30-F699-FE5CF2E7F352}"/>
                  </a:ext>
                </a:extLst>
              </p:cNvPr>
              <p:cNvSpPr>
                <a:spLocks noChangeShapeType="1"/>
              </p:cNvSpPr>
              <p:nvPr/>
            </p:nvSpPr>
            <p:spPr bwMode="auto">
              <a:xfrm>
                <a:off x="8402440" y="3788537"/>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Line 78">
                <a:extLst>
                  <a:ext uri="{FF2B5EF4-FFF2-40B4-BE49-F238E27FC236}">
                    <a16:creationId xmlns:a16="http://schemas.microsoft.com/office/drawing/2014/main" id="{5D6AE2FA-7A65-8CCF-B9F9-8AE834DE6F21}"/>
                  </a:ext>
                </a:extLst>
              </p:cNvPr>
              <p:cNvSpPr>
                <a:spLocks noChangeShapeType="1"/>
              </p:cNvSpPr>
              <p:nvPr/>
            </p:nvSpPr>
            <p:spPr bwMode="auto">
              <a:xfrm>
                <a:off x="8334376" y="3853625"/>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Line 79">
                <a:extLst>
                  <a:ext uri="{FF2B5EF4-FFF2-40B4-BE49-F238E27FC236}">
                    <a16:creationId xmlns:a16="http://schemas.microsoft.com/office/drawing/2014/main" id="{39D37157-C277-28D9-EFE1-F043F6B1E49C}"/>
                  </a:ext>
                </a:extLst>
              </p:cNvPr>
              <p:cNvSpPr>
                <a:spLocks noChangeShapeType="1"/>
              </p:cNvSpPr>
              <p:nvPr/>
            </p:nvSpPr>
            <p:spPr bwMode="auto">
              <a:xfrm>
                <a:off x="8385763" y="3788537"/>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Line 80">
                <a:extLst>
                  <a:ext uri="{FF2B5EF4-FFF2-40B4-BE49-F238E27FC236}">
                    <a16:creationId xmlns:a16="http://schemas.microsoft.com/office/drawing/2014/main" id="{37155F46-F3CF-7E7F-0264-AA35E79F1DD4}"/>
                  </a:ext>
                </a:extLst>
              </p:cNvPr>
              <p:cNvSpPr>
                <a:spLocks noChangeShapeType="1"/>
              </p:cNvSpPr>
              <p:nvPr/>
            </p:nvSpPr>
            <p:spPr bwMode="auto">
              <a:xfrm>
                <a:off x="8375651" y="3853625"/>
                <a:ext cx="1555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Line 81">
                <a:extLst>
                  <a:ext uri="{FF2B5EF4-FFF2-40B4-BE49-F238E27FC236}">
                    <a16:creationId xmlns:a16="http://schemas.microsoft.com/office/drawing/2014/main" id="{9404DA4C-EF82-0307-1FFB-DB96296777E7}"/>
                  </a:ext>
                </a:extLst>
              </p:cNvPr>
              <p:cNvSpPr>
                <a:spLocks noChangeShapeType="1"/>
              </p:cNvSpPr>
              <p:nvPr/>
            </p:nvSpPr>
            <p:spPr bwMode="auto">
              <a:xfrm>
                <a:off x="8451851" y="3788537"/>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Line 82">
                <a:extLst>
                  <a:ext uri="{FF2B5EF4-FFF2-40B4-BE49-F238E27FC236}">
                    <a16:creationId xmlns:a16="http://schemas.microsoft.com/office/drawing/2014/main" id="{1BAD016D-47B7-8640-B78F-B41B2FB50EA3}"/>
                  </a:ext>
                </a:extLst>
              </p:cNvPr>
              <p:cNvSpPr>
                <a:spLocks noChangeShapeType="1"/>
              </p:cNvSpPr>
              <p:nvPr/>
            </p:nvSpPr>
            <p:spPr bwMode="auto">
              <a:xfrm>
                <a:off x="8413751" y="3853625"/>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Line 83">
                <a:extLst>
                  <a:ext uri="{FF2B5EF4-FFF2-40B4-BE49-F238E27FC236}">
                    <a16:creationId xmlns:a16="http://schemas.microsoft.com/office/drawing/2014/main" id="{3D1964CC-F5C9-618D-14AE-2239F095C35B}"/>
                  </a:ext>
                </a:extLst>
              </p:cNvPr>
              <p:cNvSpPr>
                <a:spLocks noChangeShapeType="1"/>
              </p:cNvSpPr>
              <p:nvPr/>
            </p:nvSpPr>
            <p:spPr bwMode="auto">
              <a:xfrm>
                <a:off x="8486908" y="3788537"/>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Line 84">
                <a:extLst>
                  <a:ext uri="{FF2B5EF4-FFF2-40B4-BE49-F238E27FC236}">
                    <a16:creationId xmlns:a16="http://schemas.microsoft.com/office/drawing/2014/main" id="{7632D97D-4DF4-78A9-56D4-71007CB07F9B}"/>
                  </a:ext>
                </a:extLst>
              </p:cNvPr>
              <p:cNvSpPr>
                <a:spLocks noChangeShapeType="1"/>
              </p:cNvSpPr>
              <p:nvPr/>
            </p:nvSpPr>
            <p:spPr bwMode="auto">
              <a:xfrm>
                <a:off x="8593138" y="3853625"/>
                <a:ext cx="15398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Line 85">
                <a:extLst>
                  <a:ext uri="{FF2B5EF4-FFF2-40B4-BE49-F238E27FC236}">
                    <a16:creationId xmlns:a16="http://schemas.microsoft.com/office/drawing/2014/main" id="{B52FFECA-A88B-A282-32D7-81DB36D373D5}"/>
                  </a:ext>
                </a:extLst>
              </p:cNvPr>
              <p:cNvSpPr>
                <a:spLocks noChangeShapeType="1"/>
              </p:cNvSpPr>
              <p:nvPr/>
            </p:nvSpPr>
            <p:spPr bwMode="auto">
              <a:xfrm>
                <a:off x="8670860" y="3788537"/>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Line 86">
                <a:extLst>
                  <a:ext uri="{FF2B5EF4-FFF2-40B4-BE49-F238E27FC236}">
                    <a16:creationId xmlns:a16="http://schemas.microsoft.com/office/drawing/2014/main" id="{776A967C-CE3A-E024-68B8-A1FDB02209F5}"/>
                  </a:ext>
                </a:extLst>
              </p:cNvPr>
              <p:cNvSpPr>
                <a:spLocks noChangeShapeType="1"/>
              </p:cNvSpPr>
              <p:nvPr/>
            </p:nvSpPr>
            <p:spPr bwMode="auto">
              <a:xfrm>
                <a:off x="8631238" y="3853625"/>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Line 87">
                <a:extLst>
                  <a:ext uri="{FF2B5EF4-FFF2-40B4-BE49-F238E27FC236}">
                    <a16:creationId xmlns:a16="http://schemas.microsoft.com/office/drawing/2014/main" id="{A947AED7-6FB5-8F72-2FFC-B7AA7F928F66}"/>
                  </a:ext>
                </a:extLst>
              </p:cNvPr>
              <p:cNvSpPr>
                <a:spLocks noChangeShapeType="1"/>
              </p:cNvSpPr>
              <p:nvPr/>
            </p:nvSpPr>
            <p:spPr bwMode="auto">
              <a:xfrm>
                <a:off x="8704395" y="3788537"/>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Line 88">
                <a:extLst>
                  <a:ext uri="{FF2B5EF4-FFF2-40B4-BE49-F238E27FC236}">
                    <a16:creationId xmlns:a16="http://schemas.microsoft.com/office/drawing/2014/main" id="{BD017ADB-D17B-B8A4-9BA9-4E8527A5FBE7}"/>
                  </a:ext>
                </a:extLst>
              </p:cNvPr>
              <p:cNvSpPr>
                <a:spLocks noChangeShapeType="1"/>
              </p:cNvSpPr>
              <p:nvPr/>
            </p:nvSpPr>
            <p:spPr bwMode="auto">
              <a:xfrm>
                <a:off x="8948738" y="3974275"/>
                <a:ext cx="15398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Line 89">
                <a:extLst>
                  <a:ext uri="{FF2B5EF4-FFF2-40B4-BE49-F238E27FC236}">
                    <a16:creationId xmlns:a16="http://schemas.microsoft.com/office/drawing/2014/main" id="{53D99F3D-F0F8-29F1-717F-60C689A705B5}"/>
                  </a:ext>
                </a:extLst>
              </p:cNvPr>
              <p:cNvSpPr>
                <a:spLocks noChangeShapeType="1"/>
              </p:cNvSpPr>
              <p:nvPr/>
            </p:nvSpPr>
            <p:spPr bwMode="auto">
              <a:xfrm>
                <a:off x="9017132" y="3904424"/>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Line 90">
                <a:extLst>
                  <a:ext uri="{FF2B5EF4-FFF2-40B4-BE49-F238E27FC236}">
                    <a16:creationId xmlns:a16="http://schemas.microsoft.com/office/drawing/2014/main" id="{7D090E47-11DC-977F-52F2-7D0151F31553}"/>
                  </a:ext>
                </a:extLst>
              </p:cNvPr>
              <p:cNvSpPr>
                <a:spLocks noChangeShapeType="1"/>
              </p:cNvSpPr>
              <p:nvPr/>
            </p:nvSpPr>
            <p:spPr bwMode="auto">
              <a:xfrm>
                <a:off x="9153526" y="3974275"/>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Line 91">
                <a:extLst>
                  <a:ext uri="{FF2B5EF4-FFF2-40B4-BE49-F238E27FC236}">
                    <a16:creationId xmlns:a16="http://schemas.microsoft.com/office/drawing/2014/main" id="{0D7A688B-4F6C-BABD-7204-49744382162E}"/>
                  </a:ext>
                </a:extLst>
              </p:cNvPr>
              <p:cNvSpPr>
                <a:spLocks noChangeShapeType="1"/>
              </p:cNvSpPr>
              <p:nvPr/>
            </p:nvSpPr>
            <p:spPr bwMode="auto">
              <a:xfrm>
                <a:off x="9220465" y="3909187"/>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Line 92">
                <a:extLst>
                  <a:ext uri="{FF2B5EF4-FFF2-40B4-BE49-F238E27FC236}">
                    <a16:creationId xmlns:a16="http://schemas.microsoft.com/office/drawing/2014/main" id="{E51121E4-A3DB-6430-8FA9-2F0C25CE2A11}"/>
                  </a:ext>
                </a:extLst>
              </p:cNvPr>
              <p:cNvSpPr>
                <a:spLocks noChangeShapeType="1"/>
              </p:cNvSpPr>
              <p:nvPr/>
            </p:nvSpPr>
            <p:spPr bwMode="auto">
              <a:xfrm>
                <a:off x="9261476" y="3974275"/>
                <a:ext cx="15398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Line 93">
                <a:extLst>
                  <a:ext uri="{FF2B5EF4-FFF2-40B4-BE49-F238E27FC236}">
                    <a16:creationId xmlns:a16="http://schemas.microsoft.com/office/drawing/2014/main" id="{89FD201E-3E6A-B961-7101-94A37BCAF459}"/>
                  </a:ext>
                </a:extLst>
              </p:cNvPr>
              <p:cNvSpPr>
                <a:spLocks noChangeShapeType="1"/>
              </p:cNvSpPr>
              <p:nvPr/>
            </p:nvSpPr>
            <p:spPr bwMode="auto">
              <a:xfrm>
                <a:off x="9332979" y="3909187"/>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Line 94">
                <a:extLst>
                  <a:ext uri="{FF2B5EF4-FFF2-40B4-BE49-F238E27FC236}">
                    <a16:creationId xmlns:a16="http://schemas.microsoft.com/office/drawing/2014/main" id="{D7291BF7-8644-1E1C-AE8E-329653F3F75E}"/>
                  </a:ext>
                </a:extLst>
              </p:cNvPr>
              <p:cNvSpPr>
                <a:spLocks noChangeShapeType="1"/>
              </p:cNvSpPr>
              <p:nvPr/>
            </p:nvSpPr>
            <p:spPr bwMode="auto">
              <a:xfrm>
                <a:off x="9371013" y="3974275"/>
                <a:ext cx="15398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Line 95">
                <a:extLst>
                  <a:ext uri="{FF2B5EF4-FFF2-40B4-BE49-F238E27FC236}">
                    <a16:creationId xmlns:a16="http://schemas.microsoft.com/office/drawing/2014/main" id="{7F4AFE50-F3AE-3284-1381-40BF1E838247}"/>
                  </a:ext>
                </a:extLst>
              </p:cNvPr>
              <p:cNvSpPr>
                <a:spLocks noChangeShapeType="1"/>
              </p:cNvSpPr>
              <p:nvPr/>
            </p:nvSpPr>
            <p:spPr bwMode="auto">
              <a:xfrm>
                <a:off x="9433191" y="3909187"/>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Line 96">
                <a:extLst>
                  <a:ext uri="{FF2B5EF4-FFF2-40B4-BE49-F238E27FC236}">
                    <a16:creationId xmlns:a16="http://schemas.microsoft.com/office/drawing/2014/main" id="{92C1E761-7B27-6B13-6FC0-F7F69349CBC8}"/>
                  </a:ext>
                </a:extLst>
              </p:cNvPr>
              <p:cNvSpPr>
                <a:spLocks noChangeShapeType="1"/>
              </p:cNvSpPr>
              <p:nvPr/>
            </p:nvSpPr>
            <p:spPr bwMode="auto">
              <a:xfrm>
                <a:off x="9450388" y="3974275"/>
                <a:ext cx="15398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Line 97">
                <a:extLst>
                  <a:ext uri="{FF2B5EF4-FFF2-40B4-BE49-F238E27FC236}">
                    <a16:creationId xmlns:a16="http://schemas.microsoft.com/office/drawing/2014/main" id="{F35E0357-9025-5392-5893-A81C05899E99}"/>
                  </a:ext>
                </a:extLst>
              </p:cNvPr>
              <p:cNvSpPr>
                <a:spLocks noChangeShapeType="1"/>
              </p:cNvSpPr>
              <p:nvPr/>
            </p:nvSpPr>
            <p:spPr bwMode="auto">
              <a:xfrm>
                <a:off x="9542200" y="3909187"/>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Line 98">
                <a:extLst>
                  <a:ext uri="{FF2B5EF4-FFF2-40B4-BE49-F238E27FC236}">
                    <a16:creationId xmlns:a16="http://schemas.microsoft.com/office/drawing/2014/main" id="{168F25EC-2D41-0603-BC91-D33FAC46C2F6}"/>
                  </a:ext>
                </a:extLst>
              </p:cNvPr>
              <p:cNvSpPr>
                <a:spLocks noChangeShapeType="1"/>
              </p:cNvSpPr>
              <p:nvPr/>
            </p:nvSpPr>
            <p:spPr bwMode="auto">
              <a:xfrm>
                <a:off x="9517063" y="3974275"/>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Line 99">
                <a:extLst>
                  <a:ext uri="{FF2B5EF4-FFF2-40B4-BE49-F238E27FC236}">
                    <a16:creationId xmlns:a16="http://schemas.microsoft.com/office/drawing/2014/main" id="{8D3C5204-65BC-EB16-8161-6C3B0F585C0B}"/>
                  </a:ext>
                </a:extLst>
              </p:cNvPr>
              <p:cNvSpPr>
                <a:spLocks noChangeShapeType="1"/>
              </p:cNvSpPr>
              <p:nvPr/>
            </p:nvSpPr>
            <p:spPr bwMode="auto">
              <a:xfrm>
                <a:off x="9584002" y="3909187"/>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Line 100">
                <a:extLst>
                  <a:ext uri="{FF2B5EF4-FFF2-40B4-BE49-F238E27FC236}">
                    <a16:creationId xmlns:a16="http://schemas.microsoft.com/office/drawing/2014/main" id="{A78F0677-8D29-E608-DDBB-4DA12DD611AC}"/>
                  </a:ext>
                </a:extLst>
              </p:cNvPr>
              <p:cNvSpPr>
                <a:spLocks noChangeShapeType="1"/>
              </p:cNvSpPr>
              <p:nvPr/>
            </p:nvSpPr>
            <p:spPr bwMode="auto">
              <a:xfrm>
                <a:off x="9675813" y="3974275"/>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Line 101">
                <a:extLst>
                  <a:ext uri="{FF2B5EF4-FFF2-40B4-BE49-F238E27FC236}">
                    <a16:creationId xmlns:a16="http://schemas.microsoft.com/office/drawing/2014/main" id="{9E20351E-058D-98B1-5461-7A734D803942}"/>
                  </a:ext>
                </a:extLst>
              </p:cNvPr>
              <p:cNvSpPr>
                <a:spLocks noChangeShapeType="1"/>
              </p:cNvSpPr>
              <p:nvPr/>
            </p:nvSpPr>
            <p:spPr bwMode="auto">
              <a:xfrm>
                <a:off x="9742751" y="3909187"/>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Line 102">
                <a:extLst>
                  <a:ext uri="{FF2B5EF4-FFF2-40B4-BE49-F238E27FC236}">
                    <a16:creationId xmlns:a16="http://schemas.microsoft.com/office/drawing/2014/main" id="{8DB6CAD2-FFEC-B077-64AE-C530910C3C1B}"/>
                  </a:ext>
                </a:extLst>
              </p:cNvPr>
              <p:cNvSpPr>
                <a:spLocks noChangeShapeType="1"/>
              </p:cNvSpPr>
              <p:nvPr/>
            </p:nvSpPr>
            <p:spPr bwMode="auto">
              <a:xfrm>
                <a:off x="9755188" y="3974275"/>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Line 103">
                <a:extLst>
                  <a:ext uri="{FF2B5EF4-FFF2-40B4-BE49-F238E27FC236}">
                    <a16:creationId xmlns:a16="http://schemas.microsoft.com/office/drawing/2014/main" id="{767FB844-3B54-679E-572F-FDC6F5E1FBE3}"/>
                  </a:ext>
                </a:extLst>
              </p:cNvPr>
              <p:cNvSpPr>
                <a:spLocks noChangeShapeType="1"/>
              </p:cNvSpPr>
              <p:nvPr/>
            </p:nvSpPr>
            <p:spPr bwMode="auto">
              <a:xfrm>
                <a:off x="9828345" y="3909187"/>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Line 104">
                <a:extLst>
                  <a:ext uri="{FF2B5EF4-FFF2-40B4-BE49-F238E27FC236}">
                    <a16:creationId xmlns:a16="http://schemas.microsoft.com/office/drawing/2014/main" id="{ED9F0897-D4B7-75A9-D376-2D8739B70677}"/>
                  </a:ext>
                </a:extLst>
              </p:cNvPr>
              <p:cNvSpPr>
                <a:spLocks noChangeShapeType="1"/>
              </p:cNvSpPr>
              <p:nvPr/>
            </p:nvSpPr>
            <p:spPr bwMode="auto">
              <a:xfrm>
                <a:off x="9993313" y="3974275"/>
                <a:ext cx="15398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Line 105">
                <a:extLst>
                  <a:ext uri="{FF2B5EF4-FFF2-40B4-BE49-F238E27FC236}">
                    <a16:creationId xmlns:a16="http://schemas.microsoft.com/office/drawing/2014/main" id="{9E259DB4-6700-C155-8BCA-8ADDCAA30546}"/>
                  </a:ext>
                </a:extLst>
              </p:cNvPr>
              <p:cNvSpPr>
                <a:spLocks noChangeShapeType="1"/>
              </p:cNvSpPr>
              <p:nvPr/>
            </p:nvSpPr>
            <p:spPr bwMode="auto">
              <a:xfrm>
                <a:off x="10050925" y="3909187"/>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Line 106">
                <a:extLst>
                  <a:ext uri="{FF2B5EF4-FFF2-40B4-BE49-F238E27FC236}">
                    <a16:creationId xmlns:a16="http://schemas.microsoft.com/office/drawing/2014/main" id="{1E794C28-B0EB-B384-4B64-49A2E697F1AE}"/>
                  </a:ext>
                </a:extLst>
              </p:cNvPr>
              <p:cNvSpPr>
                <a:spLocks noChangeShapeType="1"/>
              </p:cNvSpPr>
              <p:nvPr/>
            </p:nvSpPr>
            <p:spPr bwMode="auto">
              <a:xfrm>
                <a:off x="10109201" y="3974275"/>
                <a:ext cx="1555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Line 107">
                <a:extLst>
                  <a:ext uri="{FF2B5EF4-FFF2-40B4-BE49-F238E27FC236}">
                    <a16:creationId xmlns:a16="http://schemas.microsoft.com/office/drawing/2014/main" id="{28E472CE-F009-B0A3-F5CE-363A2AD9DDF6}"/>
                  </a:ext>
                </a:extLst>
              </p:cNvPr>
              <p:cNvSpPr>
                <a:spLocks noChangeShapeType="1"/>
              </p:cNvSpPr>
              <p:nvPr/>
            </p:nvSpPr>
            <p:spPr bwMode="auto">
              <a:xfrm>
                <a:off x="10179248" y="3909187"/>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Line 108">
                <a:extLst>
                  <a:ext uri="{FF2B5EF4-FFF2-40B4-BE49-F238E27FC236}">
                    <a16:creationId xmlns:a16="http://schemas.microsoft.com/office/drawing/2014/main" id="{97F53CB4-7301-2C27-FFA3-8F9A69EFA1E8}"/>
                  </a:ext>
                </a:extLst>
              </p:cNvPr>
              <p:cNvSpPr>
                <a:spLocks noChangeShapeType="1"/>
              </p:cNvSpPr>
              <p:nvPr/>
            </p:nvSpPr>
            <p:spPr bwMode="auto">
              <a:xfrm>
                <a:off x="10260013" y="3974275"/>
                <a:ext cx="15398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Line 109">
                <a:extLst>
                  <a:ext uri="{FF2B5EF4-FFF2-40B4-BE49-F238E27FC236}">
                    <a16:creationId xmlns:a16="http://schemas.microsoft.com/office/drawing/2014/main" id="{583EF00B-DD8E-6E50-A097-D0E563CCD413}"/>
                  </a:ext>
                </a:extLst>
              </p:cNvPr>
              <p:cNvSpPr>
                <a:spLocks noChangeShapeType="1"/>
              </p:cNvSpPr>
              <p:nvPr/>
            </p:nvSpPr>
            <p:spPr bwMode="auto">
              <a:xfrm>
                <a:off x="10331517" y="3909187"/>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Line 110">
                <a:extLst>
                  <a:ext uri="{FF2B5EF4-FFF2-40B4-BE49-F238E27FC236}">
                    <a16:creationId xmlns:a16="http://schemas.microsoft.com/office/drawing/2014/main" id="{50590DFC-02ED-4FCC-EA7E-1276848A4F6C}"/>
                  </a:ext>
                </a:extLst>
              </p:cNvPr>
              <p:cNvSpPr>
                <a:spLocks noChangeShapeType="1"/>
              </p:cNvSpPr>
              <p:nvPr/>
            </p:nvSpPr>
            <p:spPr bwMode="auto">
              <a:xfrm>
                <a:off x="10606088" y="4418775"/>
                <a:ext cx="155575"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Line 111">
                <a:extLst>
                  <a:ext uri="{FF2B5EF4-FFF2-40B4-BE49-F238E27FC236}">
                    <a16:creationId xmlns:a16="http://schemas.microsoft.com/office/drawing/2014/main" id="{C96E31DE-54C6-71BE-5D76-45BFCF80DD67}"/>
                  </a:ext>
                </a:extLst>
              </p:cNvPr>
              <p:cNvSpPr>
                <a:spLocks noChangeShapeType="1"/>
              </p:cNvSpPr>
              <p:nvPr/>
            </p:nvSpPr>
            <p:spPr bwMode="auto">
              <a:xfrm>
                <a:off x="10682288" y="4356862"/>
                <a:ext cx="0" cy="1270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Line 112">
                <a:extLst>
                  <a:ext uri="{FF2B5EF4-FFF2-40B4-BE49-F238E27FC236}">
                    <a16:creationId xmlns:a16="http://schemas.microsoft.com/office/drawing/2014/main" id="{E8E29763-23A8-81CC-85BF-5E3AF0D5D801}"/>
                  </a:ext>
                </a:extLst>
              </p:cNvPr>
              <p:cNvSpPr>
                <a:spLocks noChangeShapeType="1"/>
              </p:cNvSpPr>
              <p:nvPr/>
            </p:nvSpPr>
            <p:spPr bwMode="auto">
              <a:xfrm>
                <a:off x="10636251" y="4418775"/>
                <a:ext cx="15398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Line 113">
                <a:extLst>
                  <a:ext uri="{FF2B5EF4-FFF2-40B4-BE49-F238E27FC236}">
                    <a16:creationId xmlns:a16="http://schemas.microsoft.com/office/drawing/2014/main" id="{A3F23070-5421-8A5D-42BE-D6A889FDB600}"/>
                  </a:ext>
                </a:extLst>
              </p:cNvPr>
              <p:cNvSpPr>
                <a:spLocks noChangeShapeType="1"/>
              </p:cNvSpPr>
              <p:nvPr/>
            </p:nvSpPr>
            <p:spPr bwMode="auto">
              <a:xfrm>
                <a:off x="10710863" y="4356862"/>
                <a:ext cx="0" cy="1270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Line 114">
                <a:extLst>
                  <a:ext uri="{FF2B5EF4-FFF2-40B4-BE49-F238E27FC236}">
                    <a16:creationId xmlns:a16="http://schemas.microsoft.com/office/drawing/2014/main" id="{09D01055-254D-5E10-07C0-CE5761140700}"/>
                  </a:ext>
                </a:extLst>
              </p:cNvPr>
              <p:cNvSpPr>
                <a:spLocks noChangeShapeType="1"/>
              </p:cNvSpPr>
              <p:nvPr/>
            </p:nvSpPr>
            <p:spPr bwMode="auto">
              <a:xfrm>
                <a:off x="10690226" y="4418775"/>
                <a:ext cx="15398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Line 115">
                <a:extLst>
                  <a:ext uri="{FF2B5EF4-FFF2-40B4-BE49-F238E27FC236}">
                    <a16:creationId xmlns:a16="http://schemas.microsoft.com/office/drawing/2014/main" id="{C580C56C-E461-E848-5FFD-C692772A54B3}"/>
                  </a:ext>
                </a:extLst>
              </p:cNvPr>
              <p:cNvSpPr>
                <a:spLocks noChangeShapeType="1"/>
              </p:cNvSpPr>
              <p:nvPr/>
            </p:nvSpPr>
            <p:spPr bwMode="auto">
              <a:xfrm>
                <a:off x="10764838" y="4356862"/>
                <a:ext cx="0" cy="1270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Line 116">
                <a:extLst>
                  <a:ext uri="{FF2B5EF4-FFF2-40B4-BE49-F238E27FC236}">
                    <a16:creationId xmlns:a16="http://schemas.microsoft.com/office/drawing/2014/main" id="{E01E7D09-C548-64E5-4112-93A900C9C8FF}"/>
                  </a:ext>
                </a:extLst>
              </p:cNvPr>
              <p:cNvSpPr>
                <a:spLocks noChangeShapeType="1"/>
              </p:cNvSpPr>
              <p:nvPr/>
            </p:nvSpPr>
            <p:spPr bwMode="auto">
              <a:xfrm>
                <a:off x="11133138" y="4418775"/>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Line 117">
                <a:extLst>
                  <a:ext uri="{FF2B5EF4-FFF2-40B4-BE49-F238E27FC236}">
                    <a16:creationId xmlns:a16="http://schemas.microsoft.com/office/drawing/2014/main" id="{F04B5C40-6558-2E63-4893-02E7D0699E35}"/>
                  </a:ext>
                </a:extLst>
              </p:cNvPr>
              <p:cNvSpPr>
                <a:spLocks noChangeShapeType="1"/>
              </p:cNvSpPr>
              <p:nvPr/>
            </p:nvSpPr>
            <p:spPr bwMode="auto">
              <a:xfrm>
                <a:off x="11212513" y="4356862"/>
                <a:ext cx="0" cy="1270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Line 118">
                <a:extLst>
                  <a:ext uri="{FF2B5EF4-FFF2-40B4-BE49-F238E27FC236}">
                    <a16:creationId xmlns:a16="http://schemas.microsoft.com/office/drawing/2014/main" id="{AF243251-AB6C-8ED6-73EF-3345F80F0295}"/>
                  </a:ext>
                </a:extLst>
              </p:cNvPr>
              <p:cNvSpPr>
                <a:spLocks noChangeShapeType="1"/>
              </p:cNvSpPr>
              <p:nvPr/>
            </p:nvSpPr>
            <p:spPr bwMode="auto">
              <a:xfrm>
                <a:off x="12590463" y="4418775"/>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Line 119">
                <a:extLst>
                  <a:ext uri="{FF2B5EF4-FFF2-40B4-BE49-F238E27FC236}">
                    <a16:creationId xmlns:a16="http://schemas.microsoft.com/office/drawing/2014/main" id="{15F7671F-5C74-187B-072F-2E3A261FD8C9}"/>
                  </a:ext>
                </a:extLst>
              </p:cNvPr>
              <p:cNvSpPr>
                <a:spLocks noChangeShapeType="1"/>
              </p:cNvSpPr>
              <p:nvPr/>
            </p:nvSpPr>
            <p:spPr bwMode="auto">
              <a:xfrm>
                <a:off x="12669838" y="4356862"/>
                <a:ext cx="0" cy="1270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Line 120">
                <a:extLst>
                  <a:ext uri="{FF2B5EF4-FFF2-40B4-BE49-F238E27FC236}">
                    <a16:creationId xmlns:a16="http://schemas.microsoft.com/office/drawing/2014/main" id="{BFC4BB24-1097-D6F6-E635-E202E3E920D7}"/>
                  </a:ext>
                </a:extLst>
              </p:cNvPr>
              <p:cNvSpPr>
                <a:spLocks noChangeShapeType="1"/>
              </p:cNvSpPr>
              <p:nvPr/>
            </p:nvSpPr>
            <p:spPr bwMode="auto">
              <a:xfrm>
                <a:off x="12700001" y="4418775"/>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Line 121">
                <a:extLst>
                  <a:ext uri="{FF2B5EF4-FFF2-40B4-BE49-F238E27FC236}">
                    <a16:creationId xmlns:a16="http://schemas.microsoft.com/office/drawing/2014/main" id="{91A9F81C-F9D4-AEBD-7164-7EDB60718371}"/>
                  </a:ext>
                </a:extLst>
              </p:cNvPr>
              <p:cNvSpPr>
                <a:spLocks noChangeShapeType="1"/>
              </p:cNvSpPr>
              <p:nvPr/>
            </p:nvSpPr>
            <p:spPr bwMode="auto">
              <a:xfrm>
                <a:off x="12779376" y="4356862"/>
                <a:ext cx="0" cy="1270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Line 122">
                <a:extLst>
                  <a:ext uri="{FF2B5EF4-FFF2-40B4-BE49-F238E27FC236}">
                    <a16:creationId xmlns:a16="http://schemas.microsoft.com/office/drawing/2014/main" id="{E2AAAFCF-9C52-99C5-47FF-DB7612F37F2D}"/>
                  </a:ext>
                </a:extLst>
              </p:cNvPr>
              <p:cNvSpPr>
                <a:spLocks noChangeShapeType="1"/>
              </p:cNvSpPr>
              <p:nvPr/>
            </p:nvSpPr>
            <p:spPr bwMode="auto">
              <a:xfrm>
                <a:off x="13104813" y="4418775"/>
                <a:ext cx="15398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Line 123">
                <a:extLst>
                  <a:ext uri="{FF2B5EF4-FFF2-40B4-BE49-F238E27FC236}">
                    <a16:creationId xmlns:a16="http://schemas.microsoft.com/office/drawing/2014/main" id="{9523A452-2EEF-2442-5A64-0D5AFFB4A72B}"/>
                  </a:ext>
                </a:extLst>
              </p:cNvPr>
              <p:cNvSpPr>
                <a:spLocks noChangeShapeType="1"/>
              </p:cNvSpPr>
              <p:nvPr/>
            </p:nvSpPr>
            <p:spPr bwMode="auto">
              <a:xfrm>
                <a:off x="13167605" y="4356862"/>
                <a:ext cx="0" cy="1270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Line 124">
                <a:extLst>
                  <a:ext uri="{FF2B5EF4-FFF2-40B4-BE49-F238E27FC236}">
                    <a16:creationId xmlns:a16="http://schemas.microsoft.com/office/drawing/2014/main" id="{BCE1DC8B-860B-22A6-E3D9-4E700EC987F6}"/>
                  </a:ext>
                </a:extLst>
              </p:cNvPr>
              <p:cNvSpPr>
                <a:spLocks noChangeShapeType="1"/>
              </p:cNvSpPr>
              <p:nvPr/>
            </p:nvSpPr>
            <p:spPr bwMode="auto">
              <a:xfrm>
                <a:off x="13460413" y="4418775"/>
                <a:ext cx="153988"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Line 125">
                <a:extLst>
                  <a:ext uri="{FF2B5EF4-FFF2-40B4-BE49-F238E27FC236}">
                    <a16:creationId xmlns:a16="http://schemas.microsoft.com/office/drawing/2014/main" id="{7BE995C2-4E76-C6E1-D7FA-D9AFAFAFC9E8}"/>
                  </a:ext>
                </a:extLst>
              </p:cNvPr>
              <p:cNvSpPr>
                <a:spLocks noChangeShapeType="1"/>
              </p:cNvSpPr>
              <p:nvPr/>
            </p:nvSpPr>
            <p:spPr bwMode="auto">
              <a:xfrm>
                <a:off x="13539788" y="4356862"/>
                <a:ext cx="0" cy="1270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Line 126">
                <a:extLst>
                  <a:ext uri="{FF2B5EF4-FFF2-40B4-BE49-F238E27FC236}">
                    <a16:creationId xmlns:a16="http://schemas.microsoft.com/office/drawing/2014/main" id="{F41C417C-4A6F-BCBA-46EB-626C32063CDD}"/>
                  </a:ext>
                </a:extLst>
              </p:cNvPr>
              <p:cNvSpPr>
                <a:spLocks noChangeShapeType="1"/>
              </p:cNvSpPr>
              <p:nvPr/>
            </p:nvSpPr>
            <p:spPr bwMode="auto">
              <a:xfrm>
                <a:off x="13655676" y="4418775"/>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Line 127">
                <a:extLst>
                  <a:ext uri="{FF2B5EF4-FFF2-40B4-BE49-F238E27FC236}">
                    <a16:creationId xmlns:a16="http://schemas.microsoft.com/office/drawing/2014/main" id="{3FF23E9A-EBBE-1B47-D12A-CAC602FD4087}"/>
                  </a:ext>
                </a:extLst>
              </p:cNvPr>
              <p:cNvSpPr>
                <a:spLocks noChangeShapeType="1"/>
              </p:cNvSpPr>
              <p:nvPr/>
            </p:nvSpPr>
            <p:spPr bwMode="auto">
              <a:xfrm>
                <a:off x="13735051" y="4356862"/>
                <a:ext cx="0" cy="1270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Line 128">
                <a:extLst>
                  <a:ext uri="{FF2B5EF4-FFF2-40B4-BE49-F238E27FC236}">
                    <a16:creationId xmlns:a16="http://schemas.microsoft.com/office/drawing/2014/main" id="{A2B60E5C-66C7-6EF8-2FE3-94A8534AFA7B}"/>
                  </a:ext>
                </a:extLst>
              </p:cNvPr>
              <p:cNvSpPr>
                <a:spLocks noChangeShapeType="1"/>
              </p:cNvSpPr>
              <p:nvPr/>
            </p:nvSpPr>
            <p:spPr bwMode="auto">
              <a:xfrm>
                <a:off x="14984413" y="4418775"/>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Line 129">
                <a:extLst>
                  <a:ext uri="{FF2B5EF4-FFF2-40B4-BE49-F238E27FC236}">
                    <a16:creationId xmlns:a16="http://schemas.microsoft.com/office/drawing/2014/main" id="{80A175DF-8AD0-69DD-33D8-B8E43013384A}"/>
                  </a:ext>
                </a:extLst>
              </p:cNvPr>
              <p:cNvSpPr>
                <a:spLocks noChangeShapeType="1"/>
              </p:cNvSpPr>
              <p:nvPr/>
            </p:nvSpPr>
            <p:spPr bwMode="auto">
              <a:xfrm>
                <a:off x="15063788" y="4356862"/>
                <a:ext cx="0" cy="1270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Line 130">
                <a:extLst>
                  <a:ext uri="{FF2B5EF4-FFF2-40B4-BE49-F238E27FC236}">
                    <a16:creationId xmlns:a16="http://schemas.microsoft.com/office/drawing/2014/main" id="{259771C7-29D6-84EB-F784-CE3D02AEB68B}"/>
                  </a:ext>
                </a:extLst>
              </p:cNvPr>
              <p:cNvSpPr>
                <a:spLocks noChangeShapeType="1"/>
              </p:cNvSpPr>
              <p:nvPr/>
            </p:nvSpPr>
            <p:spPr bwMode="auto">
              <a:xfrm>
                <a:off x="11350626" y="4418775"/>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Line 131">
                <a:extLst>
                  <a:ext uri="{FF2B5EF4-FFF2-40B4-BE49-F238E27FC236}">
                    <a16:creationId xmlns:a16="http://schemas.microsoft.com/office/drawing/2014/main" id="{D3D3C84D-B401-5FB7-5D4E-6FC48AB41485}"/>
                  </a:ext>
                </a:extLst>
              </p:cNvPr>
              <p:cNvSpPr>
                <a:spLocks noChangeShapeType="1"/>
              </p:cNvSpPr>
              <p:nvPr/>
            </p:nvSpPr>
            <p:spPr bwMode="auto">
              <a:xfrm>
                <a:off x="11430001" y="4356862"/>
                <a:ext cx="0" cy="1270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Line 132">
                <a:extLst>
                  <a:ext uri="{FF2B5EF4-FFF2-40B4-BE49-F238E27FC236}">
                    <a16:creationId xmlns:a16="http://schemas.microsoft.com/office/drawing/2014/main" id="{5EF303C3-F8DB-8CBD-EA69-850D440A064C}"/>
                  </a:ext>
                </a:extLst>
              </p:cNvPr>
              <p:cNvSpPr>
                <a:spLocks noChangeShapeType="1"/>
              </p:cNvSpPr>
              <p:nvPr/>
            </p:nvSpPr>
            <p:spPr bwMode="auto">
              <a:xfrm>
                <a:off x="10575252" y="4418775"/>
                <a:ext cx="158750" cy="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Line 133">
                <a:extLst>
                  <a:ext uri="{FF2B5EF4-FFF2-40B4-BE49-F238E27FC236}">
                    <a16:creationId xmlns:a16="http://schemas.microsoft.com/office/drawing/2014/main" id="{282DCCCA-B356-6E8A-CDC9-E0FD8CD1A064}"/>
                  </a:ext>
                </a:extLst>
              </p:cNvPr>
              <p:cNvSpPr>
                <a:spLocks noChangeShapeType="1"/>
              </p:cNvSpPr>
              <p:nvPr/>
            </p:nvSpPr>
            <p:spPr bwMode="auto">
              <a:xfrm>
                <a:off x="10654627" y="4356862"/>
                <a:ext cx="0" cy="127000"/>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Line 97">
                <a:extLst>
                  <a:ext uri="{FF2B5EF4-FFF2-40B4-BE49-F238E27FC236}">
                    <a16:creationId xmlns:a16="http://schemas.microsoft.com/office/drawing/2014/main" id="{45CDDF59-F280-38D8-10E2-30915B790B64}"/>
                  </a:ext>
                </a:extLst>
              </p:cNvPr>
              <p:cNvSpPr>
                <a:spLocks noChangeShapeType="1"/>
              </p:cNvSpPr>
              <p:nvPr/>
            </p:nvSpPr>
            <p:spPr bwMode="auto">
              <a:xfrm>
                <a:off x="9501777" y="3909187"/>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Line 95">
                <a:extLst>
                  <a:ext uri="{FF2B5EF4-FFF2-40B4-BE49-F238E27FC236}">
                    <a16:creationId xmlns:a16="http://schemas.microsoft.com/office/drawing/2014/main" id="{53707A58-D574-81C3-2813-309AAF620984}"/>
                  </a:ext>
                </a:extLst>
              </p:cNvPr>
              <p:cNvSpPr>
                <a:spLocks noChangeShapeType="1"/>
              </p:cNvSpPr>
              <p:nvPr/>
            </p:nvSpPr>
            <p:spPr bwMode="auto">
              <a:xfrm>
                <a:off x="9418975" y="3909187"/>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Line 69">
                <a:extLst>
                  <a:ext uri="{FF2B5EF4-FFF2-40B4-BE49-F238E27FC236}">
                    <a16:creationId xmlns:a16="http://schemas.microsoft.com/office/drawing/2014/main" id="{448E4D8D-2D88-8402-4DEF-BFBF70CB2D25}"/>
                  </a:ext>
                </a:extLst>
              </p:cNvPr>
              <p:cNvSpPr>
                <a:spLocks noChangeShapeType="1"/>
              </p:cNvSpPr>
              <p:nvPr/>
            </p:nvSpPr>
            <p:spPr bwMode="auto">
              <a:xfrm>
                <a:off x="7970626" y="3788537"/>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Line 59">
                <a:extLst>
                  <a:ext uri="{FF2B5EF4-FFF2-40B4-BE49-F238E27FC236}">
                    <a16:creationId xmlns:a16="http://schemas.microsoft.com/office/drawing/2014/main" id="{B790F463-14D8-3E74-1D55-2F9D6CEB29E7}"/>
                  </a:ext>
                </a:extLst>
              </p:cNvPr>
              <p:cNvSpPr>
                <a:spLocks noChangeShapeType="1"/>
              </p:cNvSpPr>
              <p:nvPr/>
            </p:nvSpPr>
            <p:spPr bwMode="auto">
              <a:xfrm>
                <a:off x="7452697" y="3726625"/>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Line 57">
                <a:extLst>
                  <a:ext uri="{FF2B5EF4-FFF2-40B4-BE49-F238E27FC236}">
                    <a16:creationId xmlns:a16="http://schemas.microsoft.com/office/drawing/2014/main" id="{9C6863C4-0267-F662-00C0-9DFF8A5108F4}"/>
                  </a:ext>
                </a:extLst>
              </p:cNvPr>
              <p:cNvSpPr>
                <a:spLocks noChangeShapeType="1"/>
              </p:cNvSpPr>
              <p:nvPr/>
            </p:nvSpPr>
            <p:spPr bwMode="auto">
              <a:xfrm>
                <a:off x="7336009" y="3726625"/>
                <a:ext cx="0" cy="130175"/>
              </a:xfrm>
              <a:prstGeom prst="line">
                <a:avLst/>
              </a:prstGeom>
              <a:noFill/>
              <a:ln w="1270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4" name="Group 333">
              <a:extLst>
                <a:ext uri="{FF2B5EF4-FFF2-40B4-BE49-F238E27FC236}">
                  <a16:creationId xmlns:a16="http://schemas.microsoft.com/office/drawing/2014/main" id="{4CA7E943-B6E3-E449-4BEC-E317591CCE75}"/>
                </a:ext>
              </a:extLst>
            </p:cNvPr>
            <p:cNvGrpSpPr/>
            <p:nvPr/>
          </p:nvGrpSpPr>
          <p:grpSpPr>
            <a:xfrm>
              <a:off x="1800414" y="2165847"/>
              <a:ext cx="5921188" cy="4443821"/>
              <a:chOff x="1396094" y="2655062"/>
              <a:chExt cx="10387394" cy="3657600"/>
            </a:xfrm>
          </p:grpSpPr>
          <p:sp>
            <p:nvSpPr>
              <p:cNvPr id="335" name="Freeform 134">
                <a:extLst>
                  <a:ext uri="{FF2B5EF4-FFF2-40B4-BE49-F238E27FC236}">
                    <a16:creationId xmlns:a16="http://schemas.microsoft.com/office/drawing/2014/main" id="{EDD1A19A-70C4-1EB4-967B-6A37497220D1}"/>
                  </a:ext>
                </a:extLst>
              </p:cNvPr>
              <p:cNvSpPr>
                <a:spLocks/>
              </p:cNvSpPr>
              <p:nvPr/>
            </p:nvSpPr>
            <p:spPr bwMode="auto">
              <a:xfrm>
                <a:off x="1456881" y="2716975"/>
                <a:ext cx="10265818" cy="3533775"/>
              </a:xfrm>
              <a:custGeom>
                <a:avLst/>
                <a:gdLst>
                  <a:gd name="T0" fmla="*/ 589 w 8444"/>
                  <a:gd name="T1" fmla="*/ 0 h 2226"/>
                  <a:gd name="T2" fmla="*/ 692 w 8444"/>
                  <a:gd name="T3" fmla="*/ 24 h 2226"/>
                  <a:gd name="T4" fmla="*/ 863 w 8444"/>
                  <a:gd name="T5" fmla="*/ 47 h 2226"/>
                  <a:gd name="T6" fmla="*/ 942 w 8444"/>
                  <a:gd name="T7" fmla="*/ 91 h 2226"/>
                  <a:gd name="T8" fmla="*/ 1102 w 8444"/>
                  <a:gd name="T9" fmla="*/ 108 h 2226"/>
                  <a:gd name="T10" fmla="*/ 1271 w 8444"/>
                  <a:gd name="T11" fmla="*/ 132 h 2226"/>
                  <a:gd name="T12" fmla="*/ 1284 w 8444"/>
                  <a:gd name="T13" fmla="*/ 155 h 2226"/>
                  <a:gd name="T14" fmla="*/ 1581 w 8444"/>
                  <a:gd name="T15" fmla="*/ 192 h 2226"/>
                  <a:gd name="T16" fmla="*/ 2023 w 8444"/>
                  <a:gd name="T17" fmla="*/ 216 h 2226"/>
                  <a:gd name="T18" fmla="*/ 2031 w 8444"/>
                  <a:gd name="T19" fmla="*/ 272 h 2226"/>
                  <a:gd name="T20" fmla="*/ 2284 w 8444"/>
                  <a:gd name="T21" fmla="*/ 296 h 2226"/>
                  <a:gd name="T22" fmla="*/ 2352 w 8444"/>
                  <a:gd name="T23" fmla="*/ 321 h 2226"/>
                  <a:gd name="T24" fmla="*/ 2408 w 8444"/>
                  <a:gd name="T25" fmla="*/ 332 h 2226"/>
                  <a:gd name="T26" fmla="*/ 2418 w 8444"/>
                  <a:gd name="T27" fmla="*/ 352 h 2226"/>
                  <a:gd name="T28" fmla="*/ 2429 w 8444"/>
                  <a:gd name="T29" fmla="*/ 382 h 2226"/>
                  <a:gd name="T30" fmla="*/ 2621 w 8444"/>
                  <a:gd name="T31" fmla="*/ 406 h 2226"/>
                  <a:gd name="T32" fmla="*/ 2631 w 8444"/>
                  <a:gd name="T33" fmla="*/ 451 h 2226"/>
                  <a:gd name="T34" fmla="*/ 2716 w 8444"/>
                  <a:gd name="T35" fmla="*/ 464 h 2226"/>
                  <a:gd name="T36" fmla="*/ 2792 w 8444"/>
                  <a:gd name="T37" fmla="*/ 498 h 2226"/>
                  <a:gd name="T38" fmla="*/ 2847 w 8444"/>
                  <a:gd name="T39" fmla="*/ 518 h 2226"/>
                  <a:gd name="T40" fmla="*/ 3121 w 8444"/>
                  <a:gd name="T41" fmla="*/ 595 h 2226"/>
                  <a:gd name="T42" fmla="*/ 3221 w 8444"/>
                  <a:gd name="T43" fmla="*/ 628 h 2226"/>
                  <a:gd name="T44" fmla="*/ 3294 w 8444"/>
                  <a:gd name="T45" fmla="*/ 656 h 2226"/>
                  <a:gd name="T46" fmla="*/ 3344 w 8444"/>
                  <a:gd name="T47" fmla="*/ 695 h 2226"/>
                  <a:gd name="T48" fmla="*/ 3494 w 8444"/>
                  <a:gd name="T49" fmla="*/ 731 h 2226"/>
                  <a:gd name="T50" fmla="*/ 3594 w 8444"/>
                  <a:gd name="T51" fmla="*/ 766 h 2226"/>
                  <a:gd name="T52" fmla="*/ 3805 w 8444"/>
                  <a:gd name="T53" fmla="*/ 800 h 2226"/>
                  <a:gd name="T54" fmla="*/ 3879 w 8444"/>
                  <a:gd name="T55" fmla="*/ 843 h 2226"/>
                  <a:gd name="T56" fmla="*/ 4002 w 8444"/>
                  <a:gd name="T57" fmla="*/ 921 h 2226"/>
                  <a:gd name="T58" fmla="*/ 4050 w 8444"/>
                  <a:gd name="T59" fmla="*/ 964 h 2226"/>
                  <a:gd name="T60" fmla="*/ 4079 w 8444"/>
                  <a:gd name="T61" fmla="*/ 1044 h 2226"/>
                  <a:gd name="T62" fmla="*/ 4218 w 8444"/>
                  <a:gd name="T63" fmla="*/ 1057 h 2226"/>
                  <a:gd name="T64" fmla="*/ 4313 w 8444"/>
                  <a:gd name="T65" fmla="*/ 1102 h 2226"/>
                  <a:gd name="T66" fmla="*/ 4313 w 8444"/>
                  <a:gd name="T67" fmla="*/ 1152 h 2226"/>
                  <a:gd name="T68" fmla="*/ 4584 w 8444"/>
                  <a:gd name="T69" fmla="*/ 1217 h 2226"/>
                  <a:gd name="T70" fmla="*/ 4768 w 8444"/>
                  <a:gd name="T71" fmla="*/ 1277 h 2226"/>
                  <a:gd name="T72" fmla="*/ 5008 w 8444"/>
                  <a:gd name="T73" fmla="*/ 1292 h 2226"/>
                  <a:gd name="T74" fmla="*/ 5026 w 8444"/>
                  <a:gd name="T75" fmla="*/ 1357 h 2226"/>
                  <a:gd name="T76" fmla="*/ 6000 w 8444"/>
                  <a:gd name="T77" fmla="*/ 1497 h 2226"/>
                  <a:gd name="T78" fmla="*/ 6342 w 8444"/>
                  <a:gd name="T79" fmla="*/ 1497 h 2226"/>
                  <a:gd name="T80" fmla="*/ 7678 w 8444"/>
                  <a:gd name="T81" fmla="*/ 1681 h 2226"/>
                  <a:gd name="T82" fmla="*/ 8444 w 8444"/>
                  <a:gd name="T83" fmla="*/ 2226 h 2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444" h="2226">
                    <a:moveTo>
                      <a:pt x="0" y="0"/>
                    </a:moveTo>
                    <a:lnTo>
                      <a:pt x="589" y="0"/>
                    </a:lnTo>
                    <a:lnTo>
                      <a:pt x="589" y="24"/>
                    </a:lnTo>
                    <a:lnTo>
                      <a:pt x="692" y="24"/>
                    </a:lnTo>
                    <a:lnTo>
                      <a:pt x="692" y="47"/>
                    </a:lnTo>
                    <a:lnTo>
                      <a:pt x="863" y="47"/>
                    </a:lnTo>
                    <a:lnTo>
                      <a:pt x="863" y="91"/>
                    </a:lnTo>
                    <a:lnTo>
                      <a:pt x="942" y="91"/>
                    </a:lnTo>
                    <a:lnTo>
                      <a:pt x="942" y="108"/>
                    </a:lnTo>
                    <a:lnTo>
                      <a:pt x="1102" y="108"/>
                    </a:lnTo>
                    <a:lnTo>
                      <a:pt x="1102" y="132"/>
                    </a:lnTo>
                    <a:lnTo>
                      <a:pt x="1271" y="132"/>
                    </a:lnTo>
                    <a:lnTo>
                      <a:pt x="1271" y="155"/>
                    </a:lnTo>
                    <a:lnTo>
                      <a:pt x="1284" y="155"/>
                    </a:lnTo>
                    <a:lnTo>
                      <a:pt x="1284" y="192"/>
                    </a:lnTo>
                    <a:lnTo>
                      <a:pt x="1581" y="192"/>
                    </a:lnTo>
                    <a:lnTo>
                      <a:pt x="1581" y="216"/>
                    </a:lnTo>
                    <a:lnTo>
                      <a:pt x="2023" y="216"/>
                    </a:lnTo>
                    <a:lnTo>
                      <a:pt x="2023" y="272"/>
                    </a:lnTo>
                    <a:lnTo>
                      <a:pt x="2031" y="272"/>
                    </a:lnTo>
                    <a:lnTo>
                      <a:pt x="2031" y="296"/>
                    </a:lnTo>
                    <a:lnTo>
                      <a:pt x="2284" y="296"/>
                    </a:lnTo>
                    <a:lnTo>
                      <a:pt x="2284" y="321"/>
                    </a:lnTo>
                    <a:lnTo>
                      <a:pt x="2352" y="321"/>
                    </a:lnTo>
                    <a:lnTo>
                      <a:pt x="2352" y="332"/>
                    </a:lnTo>
                    <a:lnTo>
                      <a:pt x="2408" y="332"/>
                    </a:lnTo>
                    <a:lnTo>
                      <a:pt x="2408" y="352"/>
                    </a:lnTo>
                    <a:lnTo>
                      <a:pt x="2418" y="352"/>
                    </a:lnTo>
                    <a:lnTo>
                      <a:pt x="2418" y="382"/>
                    </a:lnTo>
                    <a:lnTo>
                      <a:pt x="2429" y="382"/>
                    </a:lnTo>
                    <a:lnTo>
                      <a:pt x="2429" y="406"/>
                    </a:lnTo>
                    <a:lnTo>
                      <a:pt x="2621" y="406"/>
                    </a:lnTo>
                    <a:lnTo>
                      <a:pt x="2621" y="451"/>
                    </a:lnTo>
                    <a:lnTo>
                      <a:pt x="2631" y="451"/>
                    </a:lnTo>
                    <a:lnTo>
                      <a:pt x="2631" y="464"/>
                    </a:lnTo>
                    <a:lnTo>
                      <a:pt x="2716" y="464"/>
                    </a:lnTo>
                    <a:lnTo>
                      <a:pt x="2716" y="498"/>
                    </a:lnTo>
                    <a:lnTo>
                      <a:pt x="2792" y="498"/>
                    </a:lnTo>
                    <a:lnTo>
                      <a:pt x="2792" y="518"/>
                    </a:lnTo>
                    <a:lnTo>
                      <a:pt x="2847" y="518"/>
                    </a:lnTo>
                    <a:lnTo>
                      <a:pt x="2847" y="595"/>
                    </a:lnTo>
                    <a:lnTo>
                      <a:pt x="3121" y="595"/>
                    </a:lnTo>
                    <a:lnTo>
                      <a:pt x="3121" y="628"/>
                    </a:lnTo>
                    <a:lnTo>
                      <a:pt x="3221" y="628"/>
                    </a:lnTo>
                    <a:lnTo>
                      <a:pt x="3221" y="656"/>
                    </a:lnTo>
                    <a:lnTo>
                      <a:pt x="3294" y="656"/>
                    </a:lnTo>
                    <a:lnTo>
                      <a:pt x="3294" y="695"/>
                    </a:lnTo>
                    <a:lnTo>
                      <a:pt x="3344" y="695"/>
                    </a:lnTo>
                    <a:lnTo>
                      <a:pt x="3344" y="731"/>
                    </a:lnTo>
                    <a:lnTo>
                      <a:pt x="3494" y="731"/>
                    </a:lnTo>
                    <a:lnTo>
                      <a:pt x="3494" y="766"/>
                    </a:lnTo>
                    <a:lnTo>
                      <a:pt x="3594" y="766"/>
                    </a:lnTo>
                    <a:lnTo>
                      <a:pt x="3594" y="800"/>
                    </a:lnTo>
                    <a:lnTo>
                      <a:pt x="3805" y="800"/>
                    </a:lnTo>
                    <a:lnTo>
                      <a:pt x="3805" y="843"/>
                    </a:lnTo>
                    <a:lnTo>
                      <a:pt x="3879" y="843"/>
                    </a:lnTo>
                    <a:lnTo>
                      <a:pt x="3879" y="921"/>
                    </a:lnTo>
                    <a:lnTo>
                      <a:pt x="4002" y="921"/>
                    </a:lnTo>
                    <a:lnTo>
                      <a:pt x="4002" y="964"/>
                    </a:lnTo>
                    <a:lnTo>
                      <a:pt x="4050" y="964"/>
                    </a:lnTo>
                    <a:lnTo>
                      <a:pt x="4050" y="1044"/>
                    </a:lnTo>
                    <a:lnTo>
                      <a:pt x="4079" y="1044"/>
                    </a:lnTo>
                    <a:lnTo>
                      <a:pt x="4079" y="1057"/>
                    </a:lnTo>
                    <a:lnTo>
                      <a:pt x="4218" y="1057"/>
                    </a:lnTo>
                    <a:lnTo>
                      <a:pt x="4218" y="1102"/>
                    </a:lnTo>
                    <a:lnTo>
                      <a:pt x="4313" y="1102"/>
                    </a:lnTo>
                    <a:lnTo>
                      <a:pt x="4313" y="1148"/>
                    </a:lnTo>
                    <a:lnTo>
                      <a:pt x="4313" y="1152"/>
                    </a:lnTo>
                    <a:lnTo>
                      <a:pt x="4584" y="1152"/>
                    </a:lnTo>
                    <a:lnTo>
                      <a:pt x="4584" y="1217"/>
                    </a:lnTo>
                    <a:lnTo>
                      <a:pt x="4768" y="1217"/>
                    </a:lnTo>
                    <a:lnTo>
                      <a:pt x="4768" y="1277"/>
                    </a:lnTo>
                    <a:lnTo>
                      <a:pt x="5008" y="1277"/>
                    </a:lnTo>
                    <a:lnTo>
                      <a:pt x="5008" y="1292"/>
                    </a:lnTo>
                    <a:lnTo>
                      <a:pt x="5026" y="1292"/>
                    </a:lnTo>
                    <a:lnTo>
                      <a:pt x="5026" y="1357"/>
                    </a:lnTo>
                    <a:lnTo>
                      <a:pt x="6000" y="1357"/>
                    </a:lnTo>
                    <a:lnTo>
                      <a:pt x="6000" y="1497"/>
                    </a:lnTo>
                    <a:lnTo>
                      <a:pt x="6334" y="1497"/>
                    </a:lnTo>
                    <a:lnTo>
                      <a:pt x="6342" y="1497"/>
                    </a:lnTo>
                    <a:lnTo>
                      <a:pt x="6342" y="1681"/>
                    </a:lnTo>
                    <a:lnTo>
                      <a:pt x="7678" y="1681"/>
                    </a:lnTo>
                    <a:lnTo>
                      <a:pt x="7678" y="2226"/>
                    </a:lnTo>
                    <a:lnTo>
                      <a:pt x="8444" y="2226"/>
                    </a:lnTo>
                  </a:path>
                </a:pathLst>
              </a:custGeom>
              <a:noFill/>
              <a:ln w="28575" cap="flat">
                <a:solidFill>
                  <a:srgbClr val="7F7F7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6" name="Group 335">
                <a:extLst>
                  <a:ext uri="{FF2B5EF4-FFF2-40B4-BE49-F238E27FC236}">
                    <a16:creationId xmlns:a16="http://schemas.microsoft.com/office/drawing/2014/main" id="{930AE223-FF13-2F9B-2853-3EA55843F3EB}"/>
                  </a:ext>
                </a:extLst>
              </p:cNvPr>
              <p:cNvGrpSpPr/>
              <p:nvPr/>
            </p:nvGrpSpPr>
            <p:grpSpPr>
              <a:xfrm>
                <a:off x="1396094" y="2655062"/>
                <a:ext cx="10387394" cy="3657600"/>
                <a:chOff x="1420813" y="2655062"/>
                <a:chExt cx="13563601" cy="3657600"/>
              </a:xfrm>
            </p:grpSpPr>
            <p:sp>
              <p:nvSpPr>
                <p:cNvPr id="337" name="Line 135">
                  <a:extLst>
                    <a:ext uri="{FF2B5EF4-FFF2-40B4-BE49-F238E27FC236}">
                      <a16:creationId xmlns:a16="http://schemas.microsoft.com/office/drawing/2014/main" id="{53C11EB6-5B3B-EA96-C821-4A7C3B828634}"/>
                    </a:ext>
                  </a:extLst>
                </p:cNvPr>
                <p:cNvSpPr>
                  <a:spLocks noChangeShapeType="1"/>
                </p:cNvSpPr>
                <p:nvPr/>
              </p:nvSpPr>
              <p:spPr bwMode="auto">
                <a:xfrm>
                  <a:off x="1420813" y="2720150"/>
                  <a:ext cx="15875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Line 136">
                  <a:extLst>
                    <a:ext uri="{FF2B5EF4-FFF2-40B4-BE49-F238E27FC236}">
                      <a16:creationId xmlns:a16="http://schemas.microsoft.com/office/drawing/2014/main" id="{07886F67-F0BE-C972-5259-8D75A6AA91AB}"/>
                    </a:ext>
                  </a:extLst>
                </p:cNvPr>
                <p:cNvSpPr>
                  <a:spLocks noChangeShapeType="1"/>
                </p:cNvSpPr>
                <p:nvPr/>
              </p:nvSpPr>
              <p:spPr bwMode="auto">
                <a:xfrm>
                  <a:off x="1456653" y="2655062"/>
                  <a:ext cx="0" cy="12700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Line 137">
                  <a:extLst>
                    <a:ext uri="{FF2B5EF4-FFF2-40B4-BE49-F238E27FC236}">
                      <a16:creationId xmlns:a16="http://schemas.microsoft.com/office/drawing/2014/main" id="{ED541B72-3435-9D74-42F4-7047D88C6888}"/>
                    </a:ext>
                  </a:extLst>
                </p:cNvPr>
                <p:cNvSpPr>
                  <a:spLocks noChangeShapeType="1"/>
                </p:cNvSpPr>
                <p:nvPr/>
              </p:nvSpPr>
              <p:spPr bwMode="auto">
                <a:xfrm>
                  <a:off x="3480323" y="3024950"/>
                  <a:ext cx="15875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Line 138">
                  <a:extLst>
                    <a:ext uri="{FF2B5EF4-FFF2-40B4-BE49-F238E27FC236}">
                      <a16:creationId xmlns:a16="http://schemas.microsoft.com/office/drawing/2014/main" id="{B2B4A145-04DB-878F-E655-6481AAEA1CA9}"/>
                    </a:ext>
                  </a:extLst>
                </p:cNvPr>
                <p:cNvSpPr>
                  <a:spLocks noChangeShapeType="1"/>
                </p:cNvSpPr>
                <p:nvPr/>
              </p:nvSpPr>
              <p:spPr bwMode="auto">
                <a:xfrm>
                  <a:off x="3559699" y="2959862"/>
                  <a:ext cx="0" cy="130175"/>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Line 139">
                  <a:extLst>
                    <a:ext uri="{FF2B5EF4-FFF2-40B4-BE49-F238E27FC236}">
                      <a16:creationId xmlns:a16="http://schemas.microsoft.com/office/drawing/2014/main" id="{7FFE91F4-B943-C080-F245-9CBDBDB5E7F8}"/>
                    </a:ext>
                  </a:extLst>
                </p:cNvPr>
                <p:cNvSpPr>
                  <a:spLocks noChangeShapeType="1"/>
                </p:cNvSpPr>
                <p:nvPr/>
              </p:nvSpPr>
              <p:spPr bwMode="auto">
                <a:xfrm>
                  <a:off x="4056063" y="3059875"/>
                  <a:ext cx="15875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Line 140">
                  <a:extLst>
                    <a:ext uri="{FF2B5EF4-FFF2-40B4-BE49-F238E27FC236}">
                      <a16:creationId xmlns:a16="http://schemas.microsoft.com/office/drawing/2014/main" id="{0F2A9CA2-A133-2F17-B83A-8F9F96C0EBB8}"/>
                    </a:ext>
                  </a:extLst>
                </p:cNvPr>
                <p:cNvSpPr>
                  <a:spLocks noChangeShapeType="1"/>
                </p:cNvSpPr>
                <p:nvPr/>
              </p:nvSpPr>
              <p:spPr bwMode="auto">
                <a:xfrm>
                  <a:off x="4098122" y="2994787"/>
                  <a:ext cx="0" cy="130175"/>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Line 141">
                  <a:extLst>
                    <a:ext uri="{FF2B5EF4-FFF2-40B4-BE49-F238E27FC236}">
                      <a16:creationId xmlns:a16="http://schemas.microsoft.com/office/drawing/2014/main" id="{1F1F7A8C-43F3-6211-623D-B44B96DB5E8F}"/>
                    </a:ext>
                  </a:extLst>
                </p:cNvPr>
                <p:cNvSpPr>
                  <a:spLocks noChangeShapeType="1"/>
                </p:cNvSpPr>
                <p:nvPr/>
              </p:nvSpPr>
              <p:spPr bwMode="auto">
                <a:xfrm>
                  <a:off x="5051426" y="3186875"/>
                  <a:ext cx="15875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Line 142">
                  <a:extLst>
                    <a:ext uri="{FF2B5EF4-FFF2-40B4-BE49-F238E27FC236}">
                      <a16:creationId xmlns:a16="http://schemas.microsoft.com/office/drawing/2014/main" id="{0A3219DA-3251-40B6-CA2E-28920D9AAF10}"/>
                    </a:ext>
                  </a:extLst>
                </p:cNvPr>
                <p:cNvSpPr>
                  <a:spLocks noChangeShapeType="1"/>
                </p:cNvSpPr>
                <p:nvPr/>
              </p:nvSpPr>
              <p:spPr bwMode="auto">
                <a:xfrm>
                  <a:off x="5112143" y="3121787"/>
                  <a:ext cx="0" cy="130175"/>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Line 143">
                  <a:extLst>
                    <a:ext uri="{FF2B5EF4-FFF2-40B4-BE49-F238E27FC236}">
                      <a16:creationId xmlns:a16="http://schemas.microsoft.com/office/drawing/2014/main" id="{31833E2E-AAE4-29E9-A6CE-A937764640AC}"/>
                    </a:ext>
                  </a:extLst>
                </p:cNvPr>
                <p:cNvSpPr>
                  <a:spLocks noChangeShapeType="1"/>
                </p:cNvSpPr>
                <p:nvPr/>
              </p:nvSpPr>
              <p:spPr bwMode="auto">
                <a:xfrm>
                  <a:off x="5084763" y="3231325"/>
                  <a:ext cx="15875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Line 144">
                  <a:extLst>
                    <a:ext uri="{FF2B5EF4-FFF2-40B4-BE49-F238E27FC236}">
                      <a16:creationId xmlns:a16="http://schemas.microsoft.com/office/drawing/2014/main" id="{6249F8B0-E046-4F51-1A9D-58ABC7A4C7AF}"/>
                    </a:ext>
                  </a:extLst>
                </p:cNvPr>
                <p:cNvSpPr>
                  <a:spLocks noChangeShapeType="1"/>
                </p:cNvSpPr>
                <p:nvPr/>
              </p:nvSpPr>
              <p:spPr bwMode="auto">
                <a:xfrm>
                  <a:off x="5164138" y="3169412"/>
                  <a:ext cx="0" cy="12700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Line 145">
                  <a:extLst>
                    <a:ext uri="{FF2B5EF4-FFF2-40B4-BE49-F238E27FC236}">
                      <a16:creationId xmlns:a16="http://schemas.microsoft.com/office/drawing/2014/main" id="{1CBE8575-DAD8-5DB7-1718-1290EC874C5A}"/>
                    </a:ext>
                  </a:extLst>
                </p:cNvPr>
                <p:cNvSpPr>
                  <a:spLocks noChangeShapeType="1"/>
                </p:cNvSpPr>
                <p:nvPr/>
              </p:nvSpPr>
              <p:spPr bwMode="auto">
                <a:xfrm>
                  <a:off x="5389563" y="3361500"/>
                  <a:ext cx="153988"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Line 146">
                  <a:extLst>
                    <a:ext uri="{FF2B5EF4-FFF2-40B4-BE49-F238E27FC236}">
                      <a16:creationId xmlns:a16="http://schemas.microsoft.com/office/drawing/2014/main" id="{B6DA8B98-59CD-790C-028B-4F4FB9E4BC43}"/>
                    </a:ext>
                  </a:extLst>
                </p:cNvPr>
                <p:cNvSpPr>
                  <a:spLocks noChangeShapeType="1"/>
                </p:cNvSpPr>
                <p:nvPr/>
              </p:nvSpPr>
              <p:spPr bwMode="auto">
                <a:xfrm>
                  <a:off x="5444060" y="3296412"/>
                  <a:ext cx="0" cy="125413"/>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Line 147">
                  <a:extLst>
                    <a:ext uri="{FF2B5EF4-FFF2-40B4-BE49-F238E27FC236}">
                      <a16:creationId xmlns:a16="http://schemas.microsoft.com/office/drawing/2014/main" id="{BC6F3032-5EDA-9DAC-9767-15397DFD9AC1}"/>
                    </a:ext>
                  </a:extLst>
                </p:cNvPr>
                <p:cNvSpPr>
                  <a:spLocks noChangeShapeType="1"/>
                </p:cNvSpPr>
                <p:nvPr/>
              </p:nvSpPr>
              <p:spPr bwMode="auto">
                <a:xfrm>
                  <a:off x="5454782" y="3361500"/>
                  <a:ext cx="15875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Line 148">
                  <a:extLst>
                    <a:ext uri="{FF2B5EF4-FFF2-40B4-BE49-F238E27FC236}">
                      <a16:creationId xmlns:a16="http://schemas.microsoft.com/office/drawing/2014/main" id="{20695503-9094-2590-3F8A-3AD436603232}"/>
                    </a:ext>
                  </a:extLst>
                </p:cNvPr>
                <p:cNvSpPr>
                  <a:spLocks noChangeShapeType="1"/>
                </p:cNvSpPr>
                <p:nvPr/>
              </p:nvSpPr>
              <p:spPr bwMode="auto">
                <a:xfrm>
                  <a:off x="5524830" y="3296412"/>
                  <a:ext cx="0" cy="125413"/>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Line 149">
                  <a:extLst>
                    <a:ext uri="{FF2B5EF4-FFF2-40B4-BE49-F238E27FC236}">
                      <a16:creationId xmlns:a16="http://schemas.microsoft.com/office/drawing/2014/main" id="{0D2DF6C4-F0AA-71C7-F2CF-3CEB6F26AC12}"/>
                    </a:ext>
                  </a:extLst>
                </p:cNvPr>
                <p:cNvSpPr>
                  <a:spLocks noChangeShapeType="1"/>
                </p:cNvSpPr>
                <p:nvPr/>
              </p:nvSpPr>
              <p:spPr bwMode="auto">
                <a:xfrm>
                  <a:off x="5599442" y="3453575"/>
                  <a:ext cx="15875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Line 150">
                  <a:extLst>
                    <a:ext uri="{FF2B5EF4-FFF2-40B4-BE49-F238E27FC236}">
                      <a16:creationId xmlns:a16="http://schemas.microsoft.com/office/drawing/2014/main" id="{B5DFB076-1026-A189-1A1B-277F99374DA5}"/>
                    </a:ext>
                  </a:extLst>
                </p:cNvPr>
                <p:cNvSpPr>
                  <a:spLocks noChangeShapeType="1"/>
                </p:cNvSpPr>
                <p:nvPr/>
              </p:nvSpPr>
              <p:spPr bwMode="auto">
                <a:xfrm>
                  <a:off x="5675705" y="3388487"/>
                  <a:ext cx="0" cy="130175"/>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Line 151">
                  <a:extLst>
                    <a:ext uri="{FF2B5EF4-FFF2-40B4-BE49-F238E27FC236}">
                      <a16:creationId xmlns:a16="http://schemas.microsoft.com/office/drawing/2014/main" id="{F10F9FC6-2683-EABF-65D6-6333EB831829}"/>
                    </a:ext>
                  </a:extLst>
                </p:cNvPr>
                <p:cNvSpPr>
                  <a:spLocks noChangeShapeType="1"/>
                </p:cNvSpPr>
                <p:nvPr/>
              </p:nvSpPr>
              <p:spPr bwMode="auto">
                <a:xfrm>
                  <a:off x="5735638" y="3453575"/>
                  <a:ext cx="15875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Line 152">
                  <a:extLst>
                    <a:ext uri="{FF2B5EF4-FFF2-40B4-BE49-F238E27FC236}">
                      <a16:creationId xmlns:a16="http://schemas.microsoft.com/office/drawing/2014/main" id="{42A1E29F-1E07-5F89-07F7-3C2D115ABEB1}"/>
                    </a:ext>
                  </a:extLst>
                </p:cNvPr>
                <p:cNvSpPr>
                  <a:spLocks noChangeShapeType="1"/>
                </p:cNvSpPr>
                <p:nvPr/>
              </p:nvSpPr>
              <p:spPr bwMode="auto">
                <a:xfrm>
                  <a:off x="5808795" y="3388487"/>
                  <a:ext cx="0" cy="130175"/>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Line 153">
                  <a:extLst>
                    <a:ext uri="{FF2B5EF4-FFF2-40B4-BE49-F238E27FC236}">
                      <a16:creationId xmlns:a16="http://schemas.microsoft.com/office/drawing/2014/main" id="{F14A0779-B499-87BB-FAB6-6A4B8A8AEE8A}"/>
                    </a:ext>
                  </a:extLst>
                </p:cNvPr>
                <p:cNvSpPr>
                  <a:spLocks noChangeShapeType="1"/>
                </p:cNvSpPr>
                <p:nvPr/>
              </p:nvSpPr>
              <p:spPr bwMode="auto">
                <a:xfrm>
                  <a:off x="5576888" y="3409125"/>
                  <a:ext cx="15875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Line 154">
                  <a:extLst>
                    <a:ext uri="{FF2B5EF4-FFF2-40B4-BE49-F238E27FC236}">
                      <a16:creationId xmlns:a16="http://schemas.microsoft.com/office/drawing/2014/main" id="{1EE01175-D7EA-35F1-B5AC-9117A1EAB16E}"/>
                    </a:ext>
                  </a:extLst>
                </p:cNvPr>
                <p:cNvSpPr>
                  <a:spLocks noChangeShapeType="1"/>
                </p:cNvSpPr>
                <p:nvPr/>
              </p:nvSpPr>
              <p:spPr bwMode="auto">
                <a:xfrm>
                  <a:off x="5656263" y="3344037"/>
                  <a:ext cx="0" cy="12700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Line 155">
                  <a:extLst>
                    <a:ext uri="{FF2B5EF4-FFF2-40B4-BE49-F238E27FC236}">
                      <a16:creationId xmlns:a16="http://schemas.microsoft.com/office/drawing/2014/main" id="{DC27727D-0795-8CC1-B864-342EA21295FA}"/>
                    </a:ext>
                  </a:extLst>
                </p:cNvPr>
                <p:cNvSpPr>
                  <a:spLocks noChangeShapeType="1"/>
                </p:cNvSpPr>
                <p:nvPr/>
              </p:nvSpPr>
              <p:spPr bwMode="auto">
                <a:xfrm>
                  <a:off x="5789613" y="3504375"/>
                  <a:ext cx="15875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Line 156">
                  <a:extLst>
                    <a:ext uri="{FF2B5EF4-FFF2-40B4-BE49-F238E27FC236}">
                      <a16:creationId xmlns:a16="http://schemas.microsoft.com/office/drawing/2014/main" id="{BED64EE5-3E7B-F20C-9E62-9514C83A2BF8}"/>
                    </a:ext>
                  </a:extLst>
                </p:cNvPr>
                <p:cNvSpPr>
                  <a:spLocks noChangeShapeType="1"/>
                </p:cNvSpPr>
                <p:nvPr/>
              </p:nvSpPr>
              <p:spPr bwMode="auto">
                <a:xfrm>
                  <a:off x="5850334" y="3442462"/>
                  <a:ext cx="0" cy="12700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Line 157">
                  <a:extLst>
                    <a:ext uri="{FF2B5EF4-FFF2-40B4-BE49-F238E27FC236}">
                      <a16:creationId xmlns:a16="http://schemas.microsoft.com/office/drawing/2014/main" id="{A81C1CB7-462E-9DF5-A3E2-DD7AF99E2180}"/>
                    </a:ext>
                  </a:extLst>
                </p:cNvPr>
                <p:cNvSpPr>
                  <a:spLocks noChangeShapeType="1"/>
                </p:cNvSpPr>
                <p:nvPr/>
              </p:nvSpPr>
              <p:spPr bwMode="auto">
                <a:xfrm>
                  <a:off x="6061076" y="3661537"/>
                  <a:ext cx="155575"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Line 158">
                  <a:extLst>
                    <a:ext uri="{FF2B5EF4-FFF2-40B4-BE49-F238E27FC236}">
                      <a16:creationId xmlns:a16="http://schemas.microsoft.com/office/drawing/2014/main" id="{303FF9BB-0EE4-9FD2-78C7-7E3A085BF3C1}"/>
                    </a:ext>
                  </a:extLst>
                </p:cNvPr>
                <p:cNvSpPr>
                  <a:spLocks noChangeShapeType="1"/>
                </p:cNvSpPr>
                <p:nvPr/>
              </p:nvSpPr>
              <p:spPr bwMode="auto">
                <a:xfrm>
                  <a:off x="6134166" y="3596450"/>
                  <a:ext cx="0" cy="12700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Line 159">
                  <a:extLst>
                    <a:ext uri="{FF2B5EF4-FFF2-40B4-BE49-F238E27FC236}">
                      <a16:creationId xmlns:a16="http://schemas.microsoft.com/office/drawing/2014/main" id="{9145409B-41C7-8F11-B22D-46BD966F0566}"/>
                    </a:ext>
                  </a:extLst>
                </p:cNvPr>
                <p:cNvSpPr>
                  <a:spLocks noChangeShapeType="1"/>
                </p:cNvSpPr>
                <p:nvPr/>
              </p:nvSpPr>
              <p:spPr bwMode="auto">
                <a:xfrm>
                  <a:off x="6186488" y="3661537"/>
                  <a:ext cx="15875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Line 160">
                  <a:extLst>
                    <a:ext uri="{FF2B5EF4-FFF2-40B4-BE49-F238E27FC236}">
                      <a16:creationId xmlns:a16="http://schemas.microsoft.com/office/drawing/2014/main" id="{DA461190-01E8-1555-54EB-D56711258878}"/>
                    </a:ext>
                  </a:extLst>
                </p:cNvPr>
                <p:cNvSpPr>
                  <a:spLocks noChangeShapeType="1"/>
                </p:cNvSpPr>
                <p:nvPr/>
              </p:nvSpPr>
              <p:spPr bwMode="auto">
                <a:xfrm>
                  <a:off x="6259645" y="3596450"/>
                  <a:ext cx="0" cy="12700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Line 161">
                  <a:extLst>
                    <a:ext uri="{FF2B5EF4-FFF2-40B4-BE49-F238E27FC236}">
                      <a16:creationId xmlns:a16="http://schemas.microsoft.com/office/drawing/2014/main" id="{9997A162-956C-F8F1-2178-6B9AE101E842}"/>
                    </a:ext>
                  </a:extLst>
                </p:cNvPr>
                <p:cNvSpPr>
                  <a:spLocks noChangeShapeType="1"/>
                </p:cNvSpPr>
                <p:nvPr/>
              </p:nvSpPr>
              <p:spPr bwMode="auto">
                <a:xfrm>
                  <a:off x="6257926" y="3661537"/>
                  <a:ext cx="153988"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Line 162">
                  <a:extLst>
                    <a:ext uri="{FF2B5EF4-FFF2-40B4-BE49-F238E27FC236}">
                      <a16:creationId xmlns:a16="http://schemas.microsoft.com/office/drawing/2014/main" id="{A6C8FEFD-2CC5-A6CF-E75A-DAF7E7E3E8A8}"/>
                    </a:ext>
                  </a:extLst>
                </p:cNvPr>
                <p:cNvSpPr>
                  <a:spLocks noChangeShapeType="1"/>
                </p:cNvSpPr>
                <p:nvPr/>
              </p:nvSpPr>
              <p:spPr bwMode="auto">
                <a:xfrm>
                  <a:off x="6331083" y="3596450"/>
                  <a:ext cx="0" cy="12700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Line 163">
                  <a:extLst>
                    <a:ext uri="{FF2B5EF4-FFF2-40B4-BE49-F238E27FC236}">
                      <a16:creationId xmlns:a16="http://schemas.microsoft.com/office/drawing/2014/main" id="{CEA387B1-56F8-D0FA-FA3E-5CD09759B91A}"/>
                    </a:ext>
                  </a:extLst>
                </p:cNvPr>
                <p:cNvSpPr>
                  <a:spLocks noChangeShapeType="1"/>
                </p:cNvSpPr>
                <p:nvPr/>
              </p:nvSpPr>
              <p:spPr bwMode="auto">
                <a:xfrm>
                  <a:off x="6324601" y="3661537"/>
                  <a:ext cx="15875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Line 164">
                  <a:extLst>
                    <a:ext uri="{FF2B5EF4-FFF2-40B4-BE49-F238E27FC236}">
                      <a16:creationId xmlns:a16="http://schemas.microsoft.com/office/drawing/2014/main" id="{ABFDC212-4F3E-128A-EB60-0E0984C25C87}"/>
                    </a:ext>
                  </a:extLst>
                </p:cNvPr>
                <p:cNvSpPr>
                  <a:spLocks noChangeShapeType="1"/>
                </p:cNvSpPr>
                <p:nvPr/>
              </p:nvSpPr>
              <p:spPr bwMode="auto">
                <a:xfrm>
                  <a:off x="6388431" y="3596450"/>
                  <a:ext cx="0" cy="12700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Line 165">
                  <a:extLst>
                    <a:ext uri="{FF2B5EF4-FFF2-40B4-BE49-F238E27FC236}">
                      <a16:creationId xmlns:a16="http://schemas.microsoft.com/office/drawing/2014/main" id="{54865295-D5B3-C1EC-C0A4-A07573DF3F0E}"/>
                    </a:ext>
                  </a:extLst>
                </p:cNvPr>
                <p:cNvSpPr>
                  <a:spLocks noChangeShapeType="1"/>
                </p:cNvSpPr>
                <p:nvPr/>
              </p:nvSpPr>
              <p:spPr bwMode="auto">
                <a:xfrm>
                  <a:off x="6362701" y="3661537"/>
                  <a:ext cx="15875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Line 166">
                  <a:extLst>
                    <a:ext uri="{FF2B5EF4-FFF2-40B4-BE49-F238E27FC236}">
                      <a16:creationId xmlns:a16="http://schemas.microsoft.com/office/drawing/2014/main" id="{C18CD614-9402-3E07-0892-53BC481A51D5}"/>
                    </a:ext>
                  </a:extLst>
                </p:cNvPr>
                <p:cNvSpPr>
                  <a:spLocks noChangeShapeType="1"/>
                </p:cNvSpPr>
                <p:nvPr/>
              </p:nvSpPr>
              <p:spPr bwMode="auto">
                <a:xfrm>
                  <a:off x="6429640" y="3596450"/>
                  <a:ext cx="0" cy="12700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Line 167">
                  <a:extLst>
                    <a:ext uri="{FF2B5EF4-FFF2-40B4-BE49-F238E27FC236}">
                      <a16:creationId xmlns:a16="http://schemas.microsoft.com/office/drawing/2014/main" id="{8C531120-E112-CCCB-A8EC-0E5F336B3A42}"/>
                    </a:ext>
                  </a:extLst>
                </p:cNvPr>
                <p:cNvSpPr>
                  <a:spLocks noChangeShapeType="1"/>
                </p:cNvSpPr>
                <p:nvPr/>
              </p:nvSpPr>
              <p:spPr bwMode="auto">
                <a:xfrm>
                  <a:off x="6421438" y="3710750"/>
                  <a:ext cx="15875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Line 168">
                  <a:extLst>
                    <a:ext uri="{FF2B5EF4-FFF2-40B4-BE49-F238E27FC236}">
                      <a16:creationId xmlns:a16="http://schemas.microsoft.com/office/drawing/2014/main" id="{8EFED236-DF18-5E50-F02F-55863389131F}"/>
                    </a:ext>
                  </a:extLst>
                </p:cNvPr>
                <p:cNvSpPr>
                  <a:spLocks noChangeShapeType="1"/>
                </p:cNvSpPr>
                <p:nvPr/>
              </p:nvSpPr>
              <p:spPr bwMode="auto">
                <a:xfrm>
                  <a:off x="6500813" y="3648837"/>
                  <a:ext cx="0" cy="12700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Line 169">
                  <a:extLst>
                    <a:ext uri="{FF2B5EF4-FFF2-40B4-BE49-F238E27FC236}">
                      <a16:creationId xmlns:a16="http://schemas.microsoft.com/office/drawing/2014/main" id="{86060716-843F-910F-2E12-4D2B5F5B8BF6}"/>
                    </a:ext>
                  </a:extLst>
                </p:cNvPr>
                <p:cNvSpPr>
                  <a:spLocks noChangeShapeType="1"/>
                </p:cNvSpPr>
                <p:nvPr/>
              </p:nvSpPr>
              <p:spPr bwMode="auto">
                <a:xfrm>
                  <a:off x="6650236" y="3820287"/>
                  <a:ext cx="153987"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Line 170">
                  <a:extLst>
                    <a:ext uri="{FF2B5EF4-FFF2-40B4-BE49-F238E27FC236}">
                      <a16:creationId xmlns:a16="http://schemas.microsoft.com/office/drawing/2014/main" id="{5C521040-C882-C757-5204-11E0DD7CAB42}"/>
                    </a:ext>
                  </a:extLst>
                </p:cNvPr>
                <p:cNvSpPr>
                  <a:spLocks noChangeShapeType="1"/>
                </p:cNvSpPr>
                <p:nvPr/>
              </p:nvSpPr>
              <p:spPr bwMode="auto">
                <a:xfrm>
                  <a:off x="6723392" y="3755200"/>
                  <a:ext cx="0" cy="130175"/>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Line 171">
                  <a:extLst>
                    <a:ext uri="{FF2B5EF4-FFF2-40B4-BE49-F238E27FC236}">
                      <a16:creationId xmlns:a16="http://schemas.microsoft.com/office/drawing/2014/main" id="{0202D874-FE25-1C1F-33AB-D1A54544AC0A}"/>
                    </a:ext>
                  </a:extLst>
                </p:cNvPr>
                <p:cNvSpPr>
                  <a:spLocks noChangeShapeType="1"/>
                </p:cNvSpPr>
                <p:nvPr/>
              </p:nvSpPr>
              <p:spPr bwMode="auto">
                <a:xfrm>
                  <a:off x="6854826" y="3874262"/>
                  <a:ext cx="15875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Line 172">
                  <a:extLst>
                    <a:ext uri="{FF2B5EF4-FFF2-40B4-BE49-F238E27FC236}">
                      <a16:creationId xmlns:a16="http://schemas.microsoft.com/office/drawing/2014/main" id="{4889F0B3-19D4-516D-D27C-5E721DE0F62E}"/>
                    </a:ext>
                  </a:extLst>
                </p:cNvPr>
                <p:cNvSpPr>
                  <a:spLocks noChangeShapeType="1"/>
                </p:cNvSpPr>
                <p:nvPr/>
              </p:nvSpPr>
              <p:spPr bwMode="auto">
                <a:xfrm>
                  <a:off x="6906219" y="3809175"/>
                  <a:ext cx="0" cy="130175"/>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Line 173">
                  <a:extLst>
                    <a:ext uri="{FF2B5EF4-FFF2-40B4-BE49-F238E27FC236}">
                      <a16:creationId xmlns:a16="http://schemas.microsoft.com/office/drawing/2014/main" id="{1AA0D1F4-067C-363D-EC8B-515EE45A8FE8}"/>
                    </a:ext>
                  </a:extLst>
                </p:cNvPr>
                <p:cNvSpPr>
                  <a:spLocks noChangeShapeType="1"/>
                </p:cNvSpPr>
                <p:nvPr/>
              </p:nvSpPr>
              <p:spPr bwMode="auto">
                <a:xfrm>
                  <a:off x="7035801" y="3933000"/>
                  <a:ext cx="153988"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Line 174">
                  <a:extLst>
                    <a:ext uri="{FF2B5EF4-FFF2-40B4-BE49-F238E27FC236}">
                      <a16:creationId xmlns:a16="http://schemas.microsoft.com/office/drawing/2014/main" id="{EA585DFB-2385-66E1-89FC-0CD7973FD484}"/>
                    </a:ext>
                  </a:extLst>
                </p:cNvPr>
                <p:cNvSpPr>
                  <a:spLocks noChangeShapeType="1"/>
                </p:cNvSpPr>
                <p:nvPr/>
              </p:nvSpPr>
              <p:spPr bwMode="auto">
                <a:xfrm>
                  <a:off x="7101086" y="3867912"/>
                  <a:ext cx="0" cy="12700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Line 175">
                  <a:extLst>
                    <a:ext uri="{FF2B5EF4-FFF2-40B4-BE49-F238E27FC236}">
                      <a16:creationId xmlns:a16="http://schemas.microsoft.com/office/drawing/2014/main" id="{938CE831-28BE-C1C8-A447-B0F5C12E758A}"/>
                    </a:ext>
                  </a:extLst>
                </p:cNvPr>
                <p:cNvSpPr>
                  <a:spLocks noChangeShapeType="1"/>
                </p:cNvSpPr>
                <p:nvPr/>
              </p:nvSpPr>
              <p:spPr bwMode="auto">
                <a:xfrm>
                  <a:off x="7143751" y="3986975"/>
                  <a:ext cx="153988"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Line 176">
                  <a:extLst>
                    <a:ext uri="{FF2B5EF4-FFF2-40B4-BE49-F238E27FC236}">
                      <a16:creationId xmlns:a16="http://schemas.microsoft.com/office/drawing/2014/main" id="{41DFA50F-BC31-60E1-D365-358A072FF7A0}"/>
                    </a:ext>
                  </a:extLst>
                </p:cNvPr>
                <p:cNvSpPr>
                  <a:spLocks noChangeShapeType="1"/>
                </p:cNvSpPr>
                <p:nvPr/>
              </p:nvSpPr>
              <p:spPr bwMode="auto">
                <a:xfrm>
                  <a:off x="7223126" y="3921887"/>
                  <a:ext cx="0" cy="130175"/>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Line 177">
                  <a:extLst>
                    <a:ext uri="{FF2B5EF4-FFF2-40B4-BE49-F238E27FC236}">
                      <a16:creationId xmlns:a16="http://schemas.microsoft.com/office/drawing/2014/main" id="{8A5FD23E-93C1-D91D-4F4F-2D1650149D30}"/>
                    </a:ext>
                  </a:extLst>
                </p:cNvPr>
                <p:cNvSpPr>
                  <a:spLocks noChangeShapeType="1"/>
                </p:cNvSpPr>
                <p:nvPr/>
              </p:nvSpPr>
              <p:spPr bwMode="auto">
                <a:xfrm>
                  <a:off x="7569399" y="4175887"/>
                  <a:ext cx="153987"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Line 178">
                  <a:extLst>
                    <a:ext uri="{FF2B5EF4-FFF2-40B4-BE49-F238E27FC236}">
                      <a16:creationId xmlns:a16="http://schemas.microsoft.com/office/drawing/2014/main" id="{B1AE22A1-AE19-DC1B-3759-73ECC9ABD52D}"/>
                    </a:ext>
                  </a:extLst>
                </p:cNvPr>
                <p:cNvSpPr>
                  <a:spLocks noChangeShapeType="1"/>
                </p:cNvSpPr>
                <p:nvPr/>
              </p:nvSpPr>
              <p:spPr bwMode="auto">
                <a:xfrm>
                  <a:off x="7651883" y="4110800"/>
                  <a:ext cx="0" cy="130175"/>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Line 179">
                  <a:extLst>
                    <a:ext uri="{FF2B5EF4-FFF2-40B4-BE49-F238E27FC236}">
                      <a16:creationId xmlns:a16="http://schemas.microsoft.com/office/drawing/2014/main" id="{B3F21B6E-1C66-F3F8-72BB-3A8715D40966}"/>
                    </a:ext>
                  </a:extLst>
                </p:cNvPr>
                <p:cNvSpPr>
                  <a:spLocks noChangeShapeType="1"/>
                </p:cNvSpPr>
                <p:nvPr/>
              </p:nvSpPr>
              <p:spPr bwMode="auto">
                <a:xfrm>
                  <a:off x="7632701" y="4175887"/>
                  <a:ext cx="15875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Line 180">
                  <a:extLst>
                    <a:ext uri="{FF2B5EF4-FFF2-40B4-BE49-F238E27FC236}">
                      <a16:creationId xmlns:a16="http://schemas.microsoft.com/office/drawing/2014/main" id="{7981325C-A8EB-6A9E-06A5-01486F1BE693}"/>
                    </a:ext>
                  </a:extLst>
                </p:cNvPr>
                <p:cNvSpPr>
                  <a:spLocks noChangeShapeType="1"/>
                </p:cNvSpPr>
                <p:nvPr/>
              </p:nvSpPr>
              <p:spPr bwMode="auto">
                <a:xfrm>
                  <a:off x="7712076" y="4110800"/>
                  <a:ext cx="0" cy="130175"/>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Line 181">
                  <a:extLst>
                    <a:ext uri="{FF2B5EF4-FFF2-40B4-BE49-F238E27FC236}">
                      <a16:creationId xmlns:a16="http://schemas.microsoft.com/office/drawing/2014/main" id="{CC79E995-DC0F-AF9B-9C8A-9442CDA8AF5F}"/>
                    </a:ext>
                  </a:extLst>
                </p:cNvPr>
                <p:cNvSpPr>
                  <a:spLocks noChangeShapeType="1"/>
                </p:cNvSpPr>
                <p:nvPr/>
              </p:nvSpPr>
              <p:spPr bwMode="auto">
                <a:xfrm>
                  <a:off x="7653338" y="4175887"/>
                  <a:ext cx="15875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Line 183">
                  <a:extLst>
                    <a:ext uri="{FF2B5EF4-FFF2-40B4-BE49-F238E27FC236}">
                      <a16:creationId xmlns:a16="http://schemas.microsoft.com/office/drawing/2014/main" id="{4138A4CD-4A97-40DC-FFCD-F049A4E7E037}"/>
                    </a:ext>
                  </a:extLst>
                </p:cNvPr>
                <p:cNvSpPr>
                  <a:spLocks noChangeShapeType="1"/>
                </p:cNvSpPr>
                <p:nvPr/>
              </p:nvSpPr>
              <p:spPr bwMode="auto">
                <a:xfrm>
                  <a:off x="7988301" y="4394962"/>
                  <a:ext cx="15875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Line 184">
                  <a:extLst>
                    <a:ext uri="{FF2B5EF4-FFF2-40B4-BE49-F238E27FC236}">
                      <a16:creationId xmlns:a16="http://schemas.microsoft.com/office/drawing/2014/main" id="{1A28BECC-928D-B01E-C9E7-FDBB66E5B507}"/>
                    </a:ext>
                  </a:extLst>
                </p:cNvPr>
                <p:cNvSpPr>
                  <a:spLocks noChangeShapeType="1"/>
                </p:cNvSpPr>
                <p:nvPr/>
              </p:nvSpPr>
              <p:spPr bwMode="auto">
                <a:xfrm>
                  <a:off x="8075968" y="4329875"/>
                  <a:ext cx="0" cy="130175"/>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Line 185">
                  <a:extLst>
                    <a:ext uri="{FF2B5EF4-FFF2-40B4-BE49-F238E27FC236}">
                      <a16:creationId xmlns:a16="http://schemas.microsoft.com/office/drawing/2014/main" id="{D952126F-2500-F4EE-1A7D-F2B6D52E55AC}"/>
                    </a:ext>
                  </a:extLst>
                </p:cNvPr>
                <p:cNvSpPr>
                  <a:spLocks noChangeShapeType="1"/>
                </p:cNvSpPr>
                <p:nvPr/>
              </p:nvSpPr>
              <p:spPr bwMode="auto">
                <a:xfrm>
                  <a:off x="8078788" y="4394962"/>
                  <a:ext cx="155575"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Line 186">
                  <a:extLst>
                    <a:ext uri="{FF2B5EF4-FFF2-40B4-BE49-F238E27FC236}">
                      <a16:creationId xmlns:a16="http://schemas.microsoft.com/office/drawing/2014/main" id="{0E13AA7F-6811-5676-ADAB-D4C15CDCD33C}"/>
                    </a:ext>
                  </a:extLst>
                </p:cNvPr>
                <p:cNvSpPr>
                  <a:spLocks noChangeShapeType="1"/>
                </p:cNvSpPr>
                <p:nvPr/>
              </p:nvSpPr>
              <p:spPr bwMode="auto">
                <a:xfrm>
                  <a:off x="8154988" y="4329875"/>
                  <a:ext cx="0" cy="130175"/>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Line 187">
                  <a:extLst>
                    <a:ext uri="{FF2B5EF4-FFF2-40B4-BE49-F238E27FC236}">
                      <a16:creationId xmlns:a16="http://schemas.microsoft.com/office/drawing/2014/main" id="{1055C92C-AB1D-A3DF-5572-F07A10DC1ED4}"/>
                    </a:ext>
                  </a:extLst>
                </p:cNvPr>
                <p:cNvSpPr>
                  <a:spLocks noChangeShapeType="1"/>
                </p:cNvSpPr>
                <p:nvPr/>
              </p:nvSpPr>
              <p:spPr bwMode="auto">
                <a:xfrm>
                  <a:off x="8116888" y="4466400"/>
                  <a:ext cx="15875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Line 188">
                  <a:extLst>
                    <a:ext uri="{FF2B5EF4-FFF2-40B4-BE49-F238E27FC236}">
                      <a16:creationId xmlns:a16="http://schemas.microsoft.com/office/drawing/2014/main" id="{9059D614-64C0-1784-7E6B-F266A893F2F1}"/>
                    </a:ext>
                  </a:extLst>
                </p:cNvPr>
                <p:cNvSpPr>
                  <a:spLocks noChangeShapeType="1"/>
                </p:cNvSpPr>
                <p:nvPr/>
              </p:nvSpPr>
              <p:spPr bwMode="auto">
                <a:xfrm>
                  <a:off x="8196263" y="4401312"/>
                  <a:ext cx="0" cy="130175"/>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Line 189">
                  <a:extLst>
                    <a:ext uri="{FF2B5EF4-FFF2-40B4-BE49-F238E27FC236}">
                      <a16:creationId xmlns:a16="http://schemas.microsoft.com/office/drawing/2014/main" id="{6CC397E1-1AAB-387F-79A4-D8F647AECEC1}"/>
                    </a:ext>
                  </a:extLst>
                </p:cNvPr>
                <p:cNvSpPr>
                  <a:spLocks noChangeShapeType="1"/>
                </p:cNvSpPr>
                <p:nvPr/>
              </p:nvSpPr>
              <p:spPr bwMode="auto">
                <a:xfrm>
                  <a:off x="8355013" y="4545775"/>
                  <a:ext cx="153988"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Line 190">
                  <a:extLst>
                    <a:ext uri="{FF2B5EF4-FFF2-40B4-BE49-F238E27FC236}">
                      <a16:creationId xmlns:a16="http://schemas.microsoft.com/office/drawing/2014/main" id="{35275476-424A-3D3E-2054-25DA2E35DB4E}"/>
                    </a:ext>
                  </a:extLst>
                </p:cNvPr>
                <p:cNvSpPr>
                  <a:spLocks noChangeShapeType="1"/>
                </p:cNvSpPr>
                <p:nvPr/>
              </p:nvSpPr>
              <p:spPr bwMode="auto">
                <a:xfrm>
                  <a:off x="8434388" y="4483862"/>
                  <a:ext cx="0" cy="12700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Line 191">
                  <a:extLst>
                    <a:ext uri="{FF2B5EF4-FFF2-40B4-BE49-F238E27FC236}">
                      <a16:creationId xmlns:a16="http://schemas.microsoft.com/office/drawing/2014/main" id="{6B1E82CC-2161-EAFD-234E-6EED91570EBD}"/>
                    </a:ext>
                  </a:extLst>
                </p:cNvPr>
                <p:cNvSpPr>
                  <a:spLocks noChangeShapeType="1"/>
                </p:cNvSpPr>
                <p:nvPr/>
              </p:nvSpPr>
              <p:spPr bwMode="auto">
                <a:xfrm>
                  <a:off x="8413751" y="4545775"/>
                  <a:ext cx="153988"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Line 192">
                  <a:extLst>
                    <a:ext uri="{FF2B5EF4-FFF2-40B4-BE49-F238E27FC236}">
                      <a16:creationId xmlns:a16="http://schemas.microsoft.com/office/drawing/2014/main" id="{B8C4F7C9-4673-E7FC-76D2-40CA339F11FD}"/>
                    </a:ext>
                  </a:extLst>
                </p:cNvPr>
                <p:cNvSpPr>
                  <a:spLocks noChangeShapeType="1"/>
                </p:cNvSpPr>
                <p:nvPr/>
              </p:nvSpPr>
              <p:spPr bwMode="auto">
                <a:xfrm>
                  <a:off x="8493126" y="4483862"/>
                  <a:ext cx="0" cy="12700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Line 193">
                  <a:extLst>
                    <a:ext uri="{FF2B5EF4-FFF2-40B4-BE49-F238E27FC236}">
                      <a16:creationId xmlns:a16="http://schemas.microsoft.com/office/drawing/2014/main" id="{BA22169C-0AC8-310A-15E8-E2D85A6C9E73}"/>
                    </a:ext>
                  </a:extLst>
                </p:cNvPr>
                <p:cNvSpPr>
                  <a:spLocks noChangeShapeType="1"/>
                </p:cNvSpPr>
                <p:nvPr/>
              </p:nvSpPr>
              <p:spPr bwMode="auto">
                <a:xfrm>
                  <a:off x="8455026" y="4545775"/>
                  <a:ext cx="155575"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Line 194">
                  <a:extLst>
                    <a:ext uri="{FF2B5EF4-FFF2-40B4-BE49-F238E27FC236}">
                      <a16:creationId xmlns:a16="http://schemas.microsoft.com/office/drawing/2014/main" id="{06781D1C-E6E6-F77E-FCE6-C0BBCD092405}"/>
                    </a:ext>
                  </a:extLst>
                </p:cNvPr>
                <p:cNvSpPr>
                  <a:spLocks noChangeShapeType="1"/>
                </p:cNvSpPr>
                <p:nvPr/>
              </p:nvSpPr>
              <p:spPr bwMode="auto">
                <a:xfrm>
                  <a:off x="8531226" y="4483862"/>
                  <a:ext cx="0" cy="12700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Line 195">
                  <a:extLst>
                    <a:ext uri="{FF2B5EF4-FFF2-40B4-BE49-F238E27FC236}">
                      <a16:creationId xmlns:a16="http://schemas.microsoft.com/office/drawing/2014/main" id="{E898BC1E-4EB8-3701-2479-A151539DBECA}"/>
                    </a:ext>
                  </a:extLst>
                </p:cNvPr>
                <p:cNvSpPr>
                  <a:spLocks noChangeShapeType="1"/>
                </p:cNvSpPr>
                <p:nvPr/>
              </p:nvSpPr>
              <p:spPr bwMode="auto">
                <a:xfrm>
                  <a:off x="8513763" y="4545775"/>
                  <a:ext cx="15875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Line 196">
                  <a:extLst>
                    <a:ext uri="{FF2B5EF4-FFF2-40B4-BE49-F238E27FC236}">
                      <a16:creationId xmlns:a16="http://schemas.microsoft.com/office/drawing/2014/main" id="{04E293F3-5834-7C54-9F84-951ACCBD2A91}"/>
                    </a:ext>
                  </a:extLst>
                </p:cNvPr>
                <p:cNvSpPr>
                  <a:spLocks noChangeShapeType="1"/>
                </p:cNvSpPr>
                <p:nvPr/>
              </p:nvSpPr>
              <p:spPr bwMode="auto">
                <a:xfrm>
                  <a:off x="8580701" y="4483862"/>
                  <a:ext cx="0" cy="12700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Line 197">
                  <a:extLst>
                    <a:ext uri="{FF2B5EF4-FFF2-40B4-BE49-F238E27FC236}">
                      <a16:creationId xmlns:a16="http://schemas.microsoft.com/office/drawing/2014/main" id="{94E5B9AA-2033-A016-F7D0-635AF1819C53}"/>
                    </a:ext>
                  </a:extLst>
                </p:cNvPr>
                <p:cNvSpPr>
                  <a:spLocks noChangeShapeType="1"/>
                </p:cNvSpPr>
                <p:nvPr/>
              </p:nvSpPr>
              <p:spPr bwMode="auto">
                <a:xfrm>
                  <a:off x="8526463" y="4545775"/>
                  <a:ext cx="15875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Line 198">
                  <a:extLst>
                    <a:ext uri="{FF2B5EF4-FFF2-40B4-BE49-F238E27FC236}">
                      <a16:creationId xmlns:a16="http://schemas.microsoft.com/office/drawing/2014/main" id="{7FF6CFF0-C208-553F-1842-B960D7BC5A92}"/>
                    </a:ext>
                  </a:extLst>
                </p:cNvPr>
                <p:cNvSpPr>
                  <a:spLocks noChangeShapeType="1"/>
                </p:cNvSpPr>
                <p:nvPr/>
              </p:nvSpPr>
              <p:spPr bwMode="auto">
                <a:xfrm>
                  <a:off x="8614130" y="4483862"/>
                  <a:ext cx="0" cy="12700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Line 199">
                  <a:extLst>
                    <a:ext uri="{FF2B5EF4-FFF2-40B4-BE49-F238E27FC236}">
                      <a16:creationId xmlns:a16="http://schemas.microsoft.com/office/drawing/2014/main" id="{D02FB2FA-C63E-3E61-74F7-7F70769733C2}"/>
                    </a:ext>
                  </a:extLst>
                </p:cNvPr>
                <p:cNvSpPr>
                  <a:spLocks noChangeShapeType="1"/>
                </p:cNvSpPr>
                <p:nvPr/>
              </p:nvSpPr>
              <p:spPr bwMode="auto">
                <a:xfrm>
                  <a:off x="8948738" y="4648962"/>
                  <a:ext cx="153988"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Line 200">
                  <a:extLst>
                    <a:ext uri="{FF2B5EF4-FFF2-40B4-BE49-F238E27FC236}">
                      <a16:creationId xmlns:a16="http://schemas.microsoft.com/office/drawing/2014/main" id="{366552DF-FB44-6D23-14BD-38B34605BA8E}"/>
                    </a:ext>
                  </a:extLst>
                </p:cNvPr>
                <p:cNvSpPr>
                  <a:spLocks noChangeShapeType="1"/>
                </p:cNvSpPr>
                <p:nvPr/>
              </p:nvSpPr>
              <p:spPr bwMode="auto">
                <a:xfrm>
                  <a:off x="9006767" y="4583875"/>
                  <a:ext cx="0" cy="12700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Line 201">
                  <a:extLst>
                    <a:ext uri="{FF2B5EF4-FFF2-40B4-BE49-F238E27FC236}">
                      <a16:creationId xmlns:a16="http://schemas.microsoft.com/office/drawing/2014/main" id="{7FAE5965-0E5C-EE3F-C30E-66E76D4274FA}"/>
                    </a:ext>
                  </a:extLst>
                </p:cNvPr>
                <p:cNvSpPr>
                  <a:spLocks noChangeShapeType="1"/>
                </p:cNvSpPr>
                <p:nvPr/>
              </p:nvSpPr>
              <p:spPr bwMode="auto">
                <a:xfrm>
                  <a:off x="9278938" y="4744212"/>
                  <a:ext cx="15875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Line 202">
                  <a:extLst>
                    <a:ext uri="{FF2B5EF4-FFF2-40B4-BE49-F238E27FC236}">
                      <a16:creationId xmlns:a16="http://schemas.microsoft.com/office/drawing/2014/main" id="{0B8129CE-5935-CF4A-AAB0-A4FA655D943C}"/>
                    </a:ext>
                  </a:extLst>
                </p:cNvPr>
                <p:cNvSpPr>
                  <a:spLocks noChangeShapeType="1"/>
                </p:cNvSpPr>
                <p:nvPr/>
              </p:nvSpPr>
              <p:spPr bwMode="auto">
                <a:xfrm>
                  <a:off x="9350022" y="4682300"/>
                  <a:ext cx="0" cy="12700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Line 203">
                  <a:extLst>
                    <a:ext uri="{FF2B5EF4-FFF2-40B4-BE49-F238E27FC236}">
                      <a16:creationId xmlns:a16="http://schemas.microsoft.com/office/drawing/2014/main" id="{9EDD13D1-947B-A257-84A3-87B897776D4F}"/>
                    </a:ext>
                  </a:extLst>
                </p:cNvPr>
                <p:cNvSpPr>
                  <a:spLocks noChangeShapeType="1"/>
                </p:cNvSpPr>
                <p:nvPr/>
              </p:nvSpPr>
              <p:spPr bwMode="auto">
                <a:xfrm>
                  <a:off x="9294813" y="4744212"/>
                  <a:ext cx="15875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Line 204">
                  <a:extLst>
                    <a:ext uri="{FF2B5EF4-FFF2-40B4-BE49-F238E27FC236}">
                      <a16:creationId xmlns:a16="http://schemas.microsoft.com/office/drawing/2014/main" id="{BA16375A-38CF-0028-BCC2-306C55624957}"/>
                    </a:ext>
                  </a:extLst>
                </p:cNvPr>
                <p:cNvSpPr>
                  <a:spLocks noChangeShapeType="1"/>
                </p:cNvSpPr>
                <p:nvPr/>
              </p:nvSpPr>
              <p:spPr bwMode="auto">
                <a:xfrm>
                  <a:off x="9382479" y="4682300"/>
                  <a:ext cx="0" cy="12700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Line 206">
                  <a:extLst>
                    <a:ext uri="{FF2B5EF4-FFF2-40B4-BE49-F238E27FC236}">
                      <a16:creationId xmlns:a16="http://schemas.microsoft.com/office/drawing/2014/main" id="{28E2C300-D096-23D9-1FEF-78C294B4995A}"/>
                    </a:ext>
                  </a:extLst>
                </p:cNvPr>
                <p:cNvSpPr>
                  <a:spLocks noChangeShapeType="1"/>
                </p:cNvSpPr>
                <p:nvPr/>
              </p:nvSpPr>
              <p:spPr bwMode="auto">
                <a:xfrm>
                  <a:off x="9358313" y="4744212"/>
                  <a:ext cx="15875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Line 207">
                  <a:extLst>
                    <a:ext uri="{FF2B5EF4-FFF2-40B4-BE49-F238E27FC236}">
                      <a16:creationId xmlns:a16="http://schemas.microsoft.com/office/drawing/2014/main" id="{C1D3251C-2566-E394-8C61-0CB5EF20B1BA}"/>
                    </a:ext>
                  </a:extLst>
                </p:cNvPr>
                <p:cNvSpPr>
                  <a:spLocks noChangeShapeType="1"/>
                </p:cNvSpPr>
                <p:nvPr/>
              </p:nvSpPr>
              <p:spPr bwMode="auto">
                <a:xfrm>
                  <a:off x="9437688" y="4682300"/>
                  <a:ext cx="0" cy="12700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Line 208">
                  <a:extLst>
                    <a:ext uri="{FF2B5EF4-FFF2-40B4-BE49-F238E27FC236}">
                      <a16:creationId xmlns:a16="http://schemas.microsoft.com/office/drawing/2014/main" id="{3BCD7926-1CBF-6679-D7BC-B8533D5B3253}"/>
                    </a:ext>
                  </a:extLst>
                </p:cNvPr>
                <p:cNvSpPr>
                  <a:spLocks noChangeShapeType="1"/>
                </p:cNvSpPr>
                <p:nvPr/>
              </p:nvSpPr>
              <p:spPr bwMode="auto">
                <a:xfrm>
                  <a:off x="9374188" y="4744212"/>
                  <a:ext cx="15875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Line 209">
                  <a:extLst>
                    <a:ext uri="{FF2B5EF4-FFF2-40B4-BE49-F238E27FC236}">
                      <a16:creationId xmlns:a16="http://schemas.microsoft.com/office/drawing/2014/main" id="{A1C3546D-44C0-0788-972E-3F340CDADFE7}"/>
                    </a:ext>
                  </a:extLst>
                </p:cNvPr>
                <p:cNvSpPr>
                  <a:spLocks noChangeShapeType="1"/>
                </p:cNvSpPr>
                <p:nvPr/>
              </p:nvSpPr>
              <p:spPr bwMode="auto">
                <a:xfrm>
                  <a:off x="9424542" y="4682300"/>
                  <a:ext cx="0" cy="12700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Line 210">
                  <a:extLst>
                    <a:ext uri="{FF2B5EF4-FFF2-40B4-BE49-F238E27FC236}">
                      <a16:creationId xmlns:a16="http://schemas.microsoft.com/office/drawing/2014/main" id="{6047EA8E-9DC1-0CA2-145C-A0CF1D67EA25}"/>
                    </a:ext>
                  </a:extLst>
                </p:cNvPr>
                <p:cNvSpPr>
                  <a:spLocks noChangeShapeType="1"/>
                </p:cNvSpPr>
                <p:nvPr/>
              </p:nvSpPr>
              <p:spPr bwMode="auto">
                <a:xfrm>
                  <a:off x="9658351" y="4871212"/>
                  <a:ext cx="153988"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Line 211">
                  <a:extLst>
                    <a:ext uri="{FF2B5EF4-FFF2-40B4-BE49-F238E27FC236}">
                      <a16:creationId xmlns:a16="http://schemas.microsoft.com/office/drawing/2014/main" id="{7BD926CB-BFFA-26C5-4DF8-E71B3C00D5F2}"/>
                    </a:ext>
                  </a:extLst>
                </p:cNvPr>
                <p:cNvSpPr>
                  <a:spLocks noChangeShapeType="1"/>
                </p:cNvSpPr>
                <p:nvPr/>
              </p:nvSpPr>
              <p:spPr bwMode="auto">
                <a:xfrm>
                  <a:off x="9732963" y="4806125"/>
                  <a:ext cx="0" cy="130175"/>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Line 212">
                  <a:extLst>
                    <a:ext uri="{FF2B5EF4-FFF2-40B4-BE49-F238E27FC236}">
                      <a16:creationId xmlns:a16="http://schemas.microsoft.com/office/drawing/2014/main" id="{50834330-AB8B-ECAA-78C5-E192936E465C}"/>
                    </a:ext>
                  </a:extLst>
                </p:cNvPr>
                <p:cNvSpPr>
                  <a:spLocks noChangeShapeType="1"/>
                </p:cNvSpPr>
                <p:nvPr/>
              </p:nvSpPr>
              <p:spPr bwMode="auto">
                <a:xfrm>
                  <a:off x="9717088" y="4871212"/>
                  <a:ext cx="153988"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Line 213">
                  <a:extLst>
                    <a:ext uri="{FF2B5EF4-FFF2-40B4-BE49-F238E27FC236}">
                      <a16:creationId xmlns:a16="http://schemas.microsoft.com/office/drawing/2014/main" id="{D8BC1E82-6F96-F637-7C6E-337F5568920E}"/>
                    </a:ext>
                  </a:extLst>
                </p:cNvPr>
                <p:cNvSpPr>
                  <a:spLocks noChangeShapeType="1"/>
                </p:cNvSpPr>
                <p:nvPr/>
              </p:nvSpPr>
              <p:spPr bwMode="auto">
                <a:xfrm>
                  <a:off x="9791701" y="4806125"/>
                  <a:ext cx="0" cy="130175"/>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Line 214">
                  <a:extLst>
                    <a:ext uri="{FF2B5EF4-FFF2-40B4-BE49-F238E27FC236}">
                      <a16:creationId xmlns:a16="http://schemas.microsoft.com/office/drawing/2014/main" id="{C42E18DC-4ADB-B2B9-D5AB-EBAEEC148275}"/>
                    </a:ext>
                  </a:extLst>
                </p:cNvPr>
                <p:cNvSpPr>
                  <a:spLocks noChangeShapeType="1"/>
                </p:cNvSpPr>
                <p:nvPr/>
              </p:nvSpPr>
              <p:spPr bwMode="auto">
                <a:xfrm>
                  <a:off x="9791701" y="4871212"/>
                  <a:ext cx="15875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Line 215">
                  <a:extLst>
                    <a:ext uri="{FF2B5EF4-FFF2-40B4-BE49-F238E27FC236}">
                      <a16:creationId xmlns:a16="http://schemas.microsoft.com/office/drawing/2014/main" id="{EA8274FE-1322-2488-B483-E13208D5F92E}"/>
                    </a:ext>
                  </a:extLst>
                </p:cNvPr>
                <p:cNvSpPr>
                  <a:spLocks noChangeShapeType="1"/>
                </p:cNvSpPr>
                <p:nvPr/>
              </p:nvSpPr>
              <p:spPr bwMode="auto">
                <a:xfrm>
                  <a:off x="9871076" y="4806125"/>
                  <a:ext cx="0" cy="130175"/>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Line 216">
                  <a:extLst>
                    <a:ext uri="{FF2B5EF4-FFF2-40B4-BE49-F238E27FC236}">
                      <a16:creationId xmlns:a16="http://schemas.microsoft.com/office/drawing/2014/main" id="{A47A4FB9-728F-11BE-D05F-ECA4C5FD1805}"/>
                    </a:ext>
                  </a:extLst>
                </p:cNvPr>
                <p:cNvSpPr>
                  <a:spLocks noChangeShapeType="1"/>
                </p:cNvSpPr>
                <p:nvPr/>
              </p:nvSpPr>
              <p:spPr bwMode="auto">
                <a:xfrm>
                  <a:off x="9855201" y="4871212"/>
                  <a:ext cx="153988"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Line 217">
                  <a:extLst>
                    <a:ext uri="{FF2B5EF4-FFF2-40B4-BE49-F238E27FC236}">
                      <a16:creationId xmlns:a16="http://schemas.microsoft.com/office/drawing/2014/main" id="{8A5B0BBF-09D2-C7DC-C036-B04CF0D799DA}"/>
                    </a:ext>
                  </a:extLst>
                </p:cNvPr>
                <p:cNvSpPr>
                  <a:spLocks noChangeShapeType="1"/>
                </p:cNvSpPr>
                <p:nvPr/>
              </p:nvSpPr>
              <p:spPr bwMode="auto">
                <a:xfrm>
                  <a:off x="9929813" y="4806125"/>
                  <a:ext cx="0" cy="130175"/>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Line 218">
                  <a:extLst>
                    <a:ext uri="{FF2B5EF4-FFF2-40B4-BE49-F238E27FC236}">
                      <a16:creationId xmlns:a16="http://schemas.microsoft.com/office/drawing/2014/main" id="{0162C0DA-F64B-5BCC-268C-2C92F22603BC}"/>
                    </a:ext>
                  </a:extLst>
                </p:cNvPr>
                <p:cNvSpPr>
                  <a:spLocks noChangeShapeType="1"/>
                </p:cNvSpPr>
                <p:nvPr/>
              </p:nvSpPr>
              <p:spPr bwMode="auto">
                <a:xfrm>
                  <a:off x="9891713" y="4871212"/>
                  <a:ext cx="15875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Line 219">
                  <a:extLst>
                    <a:ext uri="{FF2B5EF4-FFF2-40B4-BE49-F238E27FC236}">
                      <a16:creationId xmlns:a16="http://schemas.microsoft.com/office/drawing/2014/main" id="{CB7076EF-832A-6A5B-47F4-923516A77644}"/>
                    </a:ext>
                  </a:extLst>
                </p:cNvPr>
                <p:cNvSpPr>
                  <a:spLocks noChangeShapeType="1"/>
                </p:cNvSpPr>
                <p:nvPr/>
              </p:nvSpPr>
              <p:spPr bwMode="auto">
                <a:xfrm>
                  <a:off x="9971088" y="4806125"/>
                  <a:ext cx="0" cy="130175"/>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Line 220">
                  <a:extLst>
                    <a:ext uri="{FF2B5EF4-FFF2-40B4-BE49-F238E27FC236}">
                      <a16:creationId xmlns:a16="http://schemas.microsoft.com/office/drawing/2014/main" id="{D685C323-9377-8239-A9E4-11C4CAE197EA}"/>
                    </a:ext>
                  </a:extLst>
                </p:cNvPr>
                <p:cNvSpPr>
                  <a:spLocks noChangeShapeType="1"/>
                </p:cNvSpPr>
                <p:nvPr/>
              </p:nvSpPr>
              <p:spPr bwMode="auto">
                <a:xfrm>
                  <a:off x="10231438" y="4871212"/>
                  <a:ext cx="153988"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Line 221">
                  <a:extLst>
                    <a:ext uri="{FF2B5EF4-FFF2-40B4-BE49-F238E27FC236}">
                      <a16:creationId xmlns:a16="http://schemas.microsoft.com/office/drawing/2014/main" id="{2DE22604-DBA6-235A-CC3F-887A5D3F6773}"/>
                    </a:ext>
                  </a:extLst>
                </p:cNvPr>
                <p:cNvSpPr>
                  <a:spLocks noChangeShapeType="1"/>
                </p:cNvSpPr>
                <p:nvPr/>
              </p:nvSpPr>
              <p:spPr bwMode="auto">
                <a:xfrm>
                  <a:off x="10306051" y="4806125"/>
                  <a:ext cx="0" cy="130175"/>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Line 222">
                  <a:extLst>
                    <a:ext uri="{FF2B5EF4-FFF2-40B4-BE49-F238E27FC236}">
                      <a16:creationId xmlns:a16="http://schemas.microsoft.com/office/drawing/2014/main" id="{1AC0DB7F-E041-3D3F-920D-ACB651238BF2}"/>
                    </a:ext>
                  </a:extLst>
                </p:cNvPr>
                <p:cNvSpPr>
                  <a:spLocks noChangeShapeType="1"/>
                </p:cNvSpPr>
                <p:nvPr/>
              </p:nvSpPr>
              <p:spPr bwMode="auto">
                <a:xfrm>
                  <a:off x="10247313" y="4871212"/>
                  <a:ext cx="153988"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Line 224">
                  <a:extLst>
                    <a:ext uri="{FF2B5EF4-FFF2-40B4-BE49-F238E27FC236}">
                      <a16:creationId xmlns:a16="http://schemas.microsoft.com/office/drawing/2014/main" id="{F62D4BBC-6A2F-E572-39FB-FC87753E64D2}"/>
                    </a:ext>
                  </a:extLst>
                </p:cNvPr>
                <p:cNvSpPr>
                  <a:spLocks noChangeShapeType="1"/>
                </p:cNvSpPr>
                <p:nvPr/>
              </p:nvSpPr>
              <p:spPr bwMode="auto">
                <a:xfrm>
                  <a:off x="10506076" y="4871212"/>
                  <a:ext cx="155575"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Line 225">
                  <a:extLst>
                    <a:ext uri="{FF2B5EF4-FFF2-40B4-BE49-F238E27FC236}">
                      <a16:creationId xmlns:a16="http://schemas.microsoft.com/office/drawing/2014/main" id="{690A07A3-ED5D-B913-3D92-B18A6D91D981}"/>
                    </a:ext>
                  </a:extLst>
                </p:cNvPr>
                <p:cNvSpPr>
                  <a:spLocks noChangeShapeType="1"/>
                </p:cNvSpPr>
                <p:nvPr/>
              </p:nvSpPr>
              <p:spPr bwMode="auto">
                <a:xfrm>
                  <a:off x="10578131" y="4806125"/>
                  <a:ext cx="0" cy="130175"/>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Line 226">
                  <a:extLst>
                    <a:ext uri="{FF2B5EF4-FFF2-40B4-BE49-F238E27FC236}">
                      <a16:creationId xmlns:a16="http://schemas.microsoft.com/office/drawing/2014/main" id="{379E3241-7994-5079-4A85-24C3A586FB71}"/>
                    </a:ext>
                  </a:extLst>
                </p:cNvPr>
                <p:cNvSpPr>
                  <a:spLocks noChangeShapeType="1"/>
                </p:cNvSpPr>
                <p:nvPr/>
              </p:nvSpPr>
              <p:spPr bwMode="auto">
                <a:xfrm>
                  <a:off x="10956926" y="5093462"/>
                  <a:ext cx="155575"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Line 227">
                  <a:extLst>
                    <a:ext uri="{FF2B5EF4-FFF2-40B4-BE49-F238E27FC236}">
                      <a16:creationId xmlns:a16="http://schemas.microsoft.com/office/drawing/2014/main" id="{1701F5EE-8DEB-7F4A-5AB6-84E322009F0C}"/>
                    </a:ext>
                  </a:extLst>
                </p:cNvPr>
                <p:cNvSpPr>
                  <a:spLocks noChangeShapeType="1"/>
                </p:cNvSpPr>
                <p:nvPr/>
              </p:nvSpPr>
              <p:spPr bwMode="auto">
                <a:xfrm>
                  <a:off x="11036301" y="5028375"/>
                  <a:ext cx="0" cy="130175"/>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Line 228">
                  <a:extLst>
                    <a:ext uri="{FF2B5EF4-FFF2-40B4-BE49-F238E27FC236}">
                      <a16:creationId xmlns:a16="http://schemas.microsoft.com/office/drawing/2014/main" id="{AE49B40E-752E-7BA6-DDCF-22DE7B1F7C2B}"/>
                    </a:ext>
                  </a:extLst>
                </p:cNvPr>
                <p:cNvSpPr>
                  <a:spLocks noChangeShapeType="1"/>
                </p:cNvSpPr>
                <p:nvPr/>
              </p:nvSpPr>
              <p:spPr bwMode="auto">
                <a:xfrm>
                  <a:off x="11329988" y="5093462"/>
                  <a:ext cx="15875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Line 229">
                  <a:extLst>
                    <a:ext uri="{FF2B5EF4-FFF2-40B4-BE49-F238E27FC236}">
                      <a16:creationId xmlns:a16="http://schemas.microsoft.com/office/drawing/2014/main" id="{7FE3CEC5-CCC6-E4BC-7A9F-D809B911FB7D}"/>
                    </a:ext>
                  </a:extLst>
                </p:cNvPr>
                <p:cNvSpPr>
                  <a:spLocks noChangeShapeType="1"/>
                </p:cNvSpPr>
                <p:nvPr/>
              </p:nvSpPr>
              <p:spPr bwMode="auto">
                <a:xfrm>
                  <a:off x="11409363" y="5028375"/>
                  <a:ext cx="0" cy="130175"/>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Line 230">
                  <a:extLst>
                    <a:ext uri="{FF2B5EF4-FFF2-40B4-BE49-F238E27FC236}">
                      <a16:creationId xmlns:a16="http://schemas.microsoft.com/office/drawing/2014/main" id="{413BABFF-814C-0136-DD8D-A4B8E13FA01D}"/>
                    </a:ext>
                  </a:extLst>
                </p:cNvPr>
                <p:cNvSpPr>
                  <a:spLocks noChangeShapeType="1"/>
                </p:cNvSpPr>
                <p:nvPr/>
              </p:nvSpPr>
              <p:spPr bwMode="auto">
                <a:xfrm>
                  <a:off x="11545888" y="5380800"/>
                  <a:ext cx="15875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Line 231">
                  <a:extLst>
                    <a:ext uri="{FF2B5EF4-FFF2-40B4-BE49-F238E27FC236}">
                      <a16:creationId xmlns:a16="http://schemas.microsoft.com/office/drawing/2014/main" id="{2491A3EC-7E46-BB85-9F6D-9A0237DC48D0}"/>
                    </a:ext>
                  </a:extLst>
                </p:cNvPr>
                <p:cNvSpPr>
                  <a:spLocks noChangeShapeType="1"/>
                </p:cNvSpPr>
                <p:nvPr/>
              </p:nvSpPr>
              <p:spPr bwMode="auto">
                <a:xfrm>
                  <a:off x="11629409" y="5315712"/>
                  <a:ext cx="0" cy="130175"/>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Line 232">
                  <a:extLst>
                    <a:ext uri="{FF2B5EF4-FFF2-40B4-BE49-F238E27FC236}">
                      <a16:creationId xmlns:a16="http://schemas.microsoft.com/office/drawing/2014/main" id="{6AC87C15-C70E-C183-93A2-85F169DD4C0D}"/>
                    </a:ext>
                  </a:extLst>
                </p:cNvPr>
                <p:cNvSpPr>
                  <a:spLocks noChangeShapeType="1"/>
                </p:cNvSpPr>
                <p:nvPr/>
              </p:nvSpPr>
              <p:spPr bwMode="auto">
                <a:xfrm>
                  <a:off x="12068176" y="5380800"/>
                  <a:ext cx="15875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Line 233">
                  <a:extLst>
                    <a:ext uri="{FF2B5EF4-FFF2-40B4-BE49-F238E27FC236}">
                      <a16:creationId xmlns:a16="http://schemas.microsoft.com/office/drawing/2014/main" id="{821C4105-A631-724D-24A2-A20C7E1F6A76}"/>
                    </a:ext>
                  </a:extLst>
                </p:cNvPr>
                <p:cNvSpPr>
                  <a:spLocks noChangeShapeType="1"/>
                </p:cNvSpPr>
                <p:nvPr/>
              </p:nvSpPr>
              <p:spPr bwMode="auto">
                <a:xfrm>
                  <a:off x="12147551" y="5315712"/>
                  <a:ext cx="0" cy="130175"/>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Line 234">
                  <a:extLst>
                    <a:ext uri="{FF2B5EF4-FFF2-40B4-BE49-F238E27FC236}">
                      <a16:creationId xmlns:a16="http://schemas.microsoft.com/office/drawing/2014/main" id="{FFD29826-E27D-93BA-CD96-4ECE47E619F7}"/>
                    </a:ext>
                  </a:extLst>
                </p:cNvPr>
                <p:cNvSpPr>
                  <a:spLocks noChangeShapeType="1"/>
                </p:cNvSpPr>
                <p:nvPr/>
              </p:nvSpPr>
              <p:spPr bwMode="auto">
                <a:xfrm>
                  <a:off x="12257088" y="5380800"/>
                  <a:ext cx="158750"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Line 235">
                  <a:extLst>
                    <a:ext uri="{FF2B5EF4-FFF2-40B4-BE49-F238E27FC236}">
                      <a16:creationId xmlns:a16="http://schemas.microsoft.com/office/drawing/2014/main" id="{0CACFA34-0ABC-01AC-9D96-B0B9E8B178CF}"/>
                    </a:ext>
                  </a:extLst>
                </p:cNvPr>
                <p:cNvSpPr>
                  <a:spLocks noChangeShapeType="1"/>
                </p:cNvSpPr>
                <p:nvPr/>
              </p:nvSpPr>
              <p:spPr bwMode="auto">
                <a:xfrm>
                  <a:off x="12332317" y="5315712"/>
                  <a:ext cx="0" cy="130175"/>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Line 236">
                  <a:extLst>
                    <a:ext uri="{FF2B5EF4-FFF2-40B4-BE49-F238E27FC236}">
                      <a16:creationId xmlns:a16="http://schemas.microsoft.com/office/drawing/2014/main" id="{615E8474-29B1-DC22-5FFE-FA9BC658116B}"/>
                    </a:ext>
                  </a:extLst>
                </p:cNvPr>
                <p:cNvSpPr>
                  <a:spLocks noChangeShapeType="1"/>
                </p:cNvSpPr>
                <p:nvPr/>
              </p:nvSpPr>
              <p:spPr bwMode="auto">
                <a:xfrm>
                  <a:off x="12357101" y="5380800"/>
                  <a:ext cx="153988"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Line 237">
                  <a:extLst>
                    <a:ext uri="{FF2B5EF4-FFF2-40B4-BE49-F238E27FC236}">
                      <a16:creationId xmlns:a16="http://schemas.microsoft.com/office/drawing/2014/main" id="{2088D4D4-AD8D-F102-7E3A-613F0FF18462}"/>
                    </a:ext>
                  </a:extLst>
                </p:cNvPr>
                <p:cNvSpPr>
                  <a:spLocks noChangeShapeType="1"/>
                </p:cNvSpPr>
                <p:nvPr/>
              </p:nvSpPr>
              <p:spPr bwMode="auto">
                <a:xfrm>
                  <a:off x="12440622" y="5315712"/>
                  <a:ext cx="0" cy="130175"/>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Line 238">
                  <a:extLst>
                    <a:ext uri="{FF2B5EF4-FFF2-40B4-BE49-F238E27FC236}">
                      <a16:creationId xmlns:a16="http://schemas.microsoft.com/office/drawing/2014/main" id="{4A225874-36B0-B261-6045-B40A78025793}"/>
                    </a:ext>
                  </a:extLst>
                </p:cNvPr>
                <p:cNvSpPr>
                  <a:spLocks noChangeShapeType="1"/>
                </p:cNvSpPr>
                <p:nvPr/>
              </p:nvSpPr>
              <p:spPr bwMode="auto">
                <a:xfrm>
                  <a:off x="14830426" y="6247575"/>
                  <a:ext cx="153988" cy="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Line 239">
                  <a:extLst>
                    <a:ext uri="{FF2B5EF4-FFF2-40B4-BE49-F238E27FC236}">
                      <a16:creationId xmlns:a16="http://schemas.microsoft.com/office/drawing/2014/main" id="{8150FAE6-ED65-5AD3-F724-8D5E44BC44AF}"/>
                    </a:ext>
                  </a:extLst>
                </p:cNvPr>
                <p:cNvSpPr>
                  <a:spLocks noChangeShapeType="1"/>
                </p:cNvSpPr>
                <p:nvPr/>
              </p:nvSpPr>
              <p:spPr bwMode="auto">
                <a:xfrm>
                  <a:off x="14909801" y="6185662"/>
                  <a:ext cx="0" cy="127000"/>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Line 148">
                  <a:extLst>
                    <a:ext uri="{FF2B5EF4-FFF2-40B4-BE49-F238E27FC236}">
                      <a16:creationId xmlns:a16="http://schemas.microsoft.com/office/drawing/2014/main" id="{2384C0B2-CB23-4617-8274-BB4901F3405E}"/>
                    </a:ext>
                  </a:extLst>
                </p:cNvPr>
                <p:cNvSpPr>
                  <a:spLocks noChangeShapeType="1"/>
                </p:cNvSpPr>
                <p:nvPr/>
              </p:nvSpPr>
              <p:spPr bwMode="auto">
                <a:xfrm>
                  <a:off x="5490627" y="3296412"/>
                  <a:ext cx="0" cy="125413"/>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Line 178">
                  <a:extLst>
                    <a:ext uri="{FF2B5EF4-FFF2-40B4-BE49-F238E27FC236}">
                      <a16:creationId xmlns:a16="http://schemas.microsoft.com/office/drawing/2014/main" id="{21CF38B1-FE99-2885-0EE2-A381D34F7EB6}"/>
                    </a:ext>
                  </a:extLst>
                </p:cNvPr>
                <p:cNvSpPr>
                  <a:spLocks noChangeShapeType="1"/>
                </p:cNvSpPr>
                <p:nvPr/>
              </p:nvSpPr>
              <p:spPr bwMode="auto">
                <a:xfrm>
                  <a:off x="7683567" y="4110800"/>
                  <a:ext cx="0" cy="130175"/>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Line 180">
                  <a:extLst>
                    <a:ext uri="{FF2B5EF4-FFF2-40B4-BE49-F238E27FC236}">
                      <a16:creationId xmlns:a16="http://schemas.microsoft.com/office/drawing/2014/main" id="{27D31F8B-A478-83DC-641C-0ADFCF645ECB}"/>
                    </a:ext>
                  </a:extLst>
                </p:cNvPr>
                <p:cNvSpPr>
                  <a:spLocks noChangeShapeType="1"/>
                </p:cNvSpPr>
                <p:nvPr/>
              </p:nvSpPr>
              <p:spPr bwMode="auto">
                <a:xfrm>
                  <a:off x="7738743" y="4110800"/>
                  <a:ext cx="0" cy="130175"/>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Line 178">
                  <a:extLst>
                    <a:ext uri="{FF2B5EF4-FFF2-40B4-BE49-F238E27FC236}">
                      <a16:creationId xmlns:a16="http://schemas.microsoft.com/office/drawing/2014/main" id="{410E3CE7-4263-A11E-218E-9152DCB1FB6E}"/>
                    </a:ext>
                  </a:extLst>
                </p:cNvPr>
                <p:cNvSpPr>
                  <a:spLocks noChangeShapeType="1"/>
                </p:cNvSpPr>
                <p:nvPr/>
              </p:nvSpPr>
              <p:spPr bwMode="auto">
                <a:xfrm>
                  <a:off x="7755836" y="4110800"/>
                  <a:ext cx="0" cy="130175"/>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Line 184">
                  <a:extLst>
                    <a:ext uri="{FF2B5EF4-FFF2-40B4-BE49-F238E27FC236}">
                      <a16:creationId xmlns:a16="http://schemas.microsoft.com/office/drawing/2014/main" id="{D6D3D0FC-10CD-477B-C144-535160E340AD}"/>
                    </a:ext>
                  </a:extLst>
                </p:cNvPr>
                <p:cNvSpPr>
                  <a:spLocks noChangeShapeType="1"/>
                </p:cNvSpPr>
                <p:nvPr/>
              </p:nvSpPr>
              <p:spPr bwMode="auto">
                <a:xfrm>
                  <a:off x="8041567" y="4329875"/>
                  <a:ext cx="0" cy="130175"/>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Line 215">
                  <a:extLst>
                    <a:ext uri="{FF2B5EF4-FFF2-40B4-BE49-F238E27FC236}">
                      <a16:creationId xmlns:a16="http://schemas.microsoft.com/office/drawing/2014/main" id="{318357B9-36C4-DCCF-8F41-DF07238C78B5}"/>
                    </a:ext>
                  </a:extLst>
                </p:cNvPr>
                <p:cNvSpPr>
                  <a:spLocks noChangeShapeType="1"/>
                </p:cNvSpPr>
                <p:nvPr/>
              </p:nvSpPr>
              <p:spPr bwMode="auto">
                <a:xfrm>
                  <a:off x="9855201" y="4806125"/>
                  <a:ext cx="0" cy="130175"/>
                </a:xfrm>
                <a:prstGeom prst="line">
                  <a:avLst/>
                </a:prstGeom>
                <a:noFill/>
                <a:ln w="12700" cap="flat">
                  <a:solidFill>
                    <a:srgbClr val="7F7F7F"/>
                  </a:solidFill>
                  <a:prstDash val="solid"/>
                  <a:miter lim="800000"/>
                  <a:headEnd/>
                  <a:tailEnd/>
                </a:ln>
                <a:extLst>
                  <a:ext uri="{909E8E84-426E-40DD-AFC4-6F175D3DCCD1}">
                    <a14:hiddenFill xmlns:a14="http://schemas.microsoft.com/office/drawing/2010/main">
                      <a:noFill/>
                    </a14:hiddenFill>
                  </a:ext>
                </a:extLst>
              </p:spPr>
              <p:txBody>
                <a:bodyPr vert="horz" wrap="square" lIns="60960" tIns="30480" rIns="60960" bIns="3048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6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roup 20">
              <a:extLst>
                <a:ext uri="{FF2B5EF4-FFF2-40B4-BE49-F238E27FC236}">
                  <a16:creationId xmlns:a16="http://schemas.microsoft.com/office/drawing/2014/main" id="{AFE8B169-D169-29C3-68C0-4BE63E651573}"/>
                </a:ext>
              </a:extLst>
            </p:cNvPr>
            <p:cNvGrpSpPr/>
            <p:nvPr/>
          </p:nvGrpSpPr>
          <p:grpSpPr>
            <a:xfrm>
              <a:off x="771527" y="2106421"/>
              <a:ext cx="8328025" cy="6617606"/>
              <a:chOff x="771527" y="2106421"/>
              <a:chExt cx="8328025" cy="6617606"/>
            </a:xfrm>
          </p:grpSpPr>
          <p:grpSp>
            <p:nvGrpSpPr>
              <p:cNvPr id="20" name="Group 19">
                <a:extLst>
                  <a:ext uri="{FF2B5EF4-FFF2-40B4-BE49-F238E27FC236}">
                    <a16:creationId xmlns:a16="http://schemas.microsoft.com/office/drawing/2014/main" id="{1D76C3BA-3F0C-EE62-2300-97A794BCCE43}"/>
                  </a:ext>
                </a:extLst>
              </p:cNvPr>
              <p:cNvGrpSpPr/>
              <p:nvPr/>
            </p:nvGrpSpPr>
            <p:grpSpPr>
              <a:xfrm>
                <a:off x="771527" y="7718554"/>
                <a:ext cx="8328025" cy="1005473"/>
                <a:chOff x="771527" y="7718554"/>
                <a:chExt cx="8328025" cy="1005473"/>
              </a:xfrm>
            </p:grpSpPr>
            <p:grpSp>
              <p:nvGrpSpPr>
                <p:cNvPr id="321" name="Group 320">
                  <a:extLst>
                    <a:ext uri="{FF2B5EF4-FFF2-40B4-BE49-F238E27FC236}">
                      <a16:creationId xmlns:a16="http://schemas.microsoft.com/office/drawing/2014/main" id="{08E5F4F9-1717-79BA-08C6-20B2101FB193}"/>
                    </a:ext>
                  </a:extLst>
                </p:cNvPr>
                <p:cNvGrpSpPr/>
                <p:nvPr/>
              </p:nvGrpSpPr>
              <p:grpSpPr>
                <a:xfrm>
                  <a:off x="1709556" y="8400861"/>
                  <a:ext cx="5577964" cy="323166"/>
                  <a:chOff x="1225597" y="7824393"/>
                  <a:chExt cx="14319056" cy="327636"/>
                </a:xfrm>
              </p:grpSpPr>
              <p:sp>
                <p:nvSpPr>
                  <p:cNvPr id="322" name="TextBox 321">
                    <a:extLst>
                      <a:ext uri="{FF2B5EF4-FFF2-40B4-BE49-F238E27FC236}">
                        <a16:creationId xmlns:a16="http://schemas.microsoft.com/office/drawing/2014/main" id="{16F7F4D3-F3E8-047D-521C-0296CCABCF10}"/>
                      </a:ext>
                    </a:extLst>
                  </p:cNvPr>
                  <p:cNvSpPr txBox="1"/>
                  <p:nvPr/>
                </p:nvSpPr>
                <p:spPr>
                  <a:xfrm>
                    <a:off x="1225597" y="7824393"/>
                    <a:ext cx="596533" cy="32763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105</a:t>
                    </a:r>
                  </a:p>
                </p:txBody>
              </p:sp>
              <p:sp>
                <p:nvSpPr>
                  <p:cNvPr id="323" name="TextBox 322">
                    <a:extLst>
                      <a:ext uri="{FF2B5EF4-FFF2-40B4-BE49-F238E27FC236}">
                        <a16:creationId xmlns:a16="http://schemas.microsoft.com/office/drawing/2014/main" id="{E52FB12D-3CF7-A6C0-CC33-1BA41ED5AAEF}"/>
                      </a:ext>
                    </a:extLst>
                  </p:cNvPr>
                  <p:cNvSpPr txBox="1"/>
                  <p:nvPr/>
                </p:nvSpPr>
                <p:spPr>
                  <a:xfrm>
                    <a:off x="2709254" y="7824393"/>
                    <a:ext cx="619148" cy="32763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100</a:t>
                    </a:r>
                  </a:p>
                </p:txBody>
              </p:sp>
              <p:sp>
                <p:nvSpPr>
                  <p:cNvPr id="324" name="TextBox 323">
                    <a:extLst>
                      <a:ext uri="{FF2B5EF4-FFF2-40B4-BE49-F238E27FC236}">
                        <a16:creationId xmlns:a16="http://schemas.microsoft.com/office/drawing/2014/main" id="{EC753723-8781-EF21-103B-806518E419AC}"/>
                      </a:ext>
                    </a:extLst>
                  </p:cNvPr>
                  <p:cNvSpPr txBox="1"/>
                  <p:nvPr/>
                </p:nvSpPr>
                <p:spPr>
                  <a:xfrm>
                    <a:off x="4318437" y="7824393"/>
                    <a:ext cx="446902" cy="32763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93</a:t>
                    </a:r>
                  </a:p>
                </p:txBody>
              </p:sp>
              <p:sp>
                <p:nvSpPr>
                  <p:cNvPr id="325" name="TextBox 324">
                    <a:extLst>
                      <a:ext uri="{FF2B5EF4-FFF2-40B4-BE49-F238E27FC236}">
                        <a16:creationId xmlns:a16="http://schemas.microsoft.com/office/drawing/2014/main" id="{BC405655-4D64-944A-70FF-DECA5EA441D8}"/>
                      </a:ext>
                    </a:extLst>
                  </p:cNvPr>
                  <p:cNvSpPr txBox="1"/>
                  <p:nvPr/>
                </p:nvSpPr>
                <p:spPr>
                  <a:xfrm>
                    <a:off x="5855370" y="7824393"/>
                    <a:ext cx="446902" cy="32763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79</a:t>
                    </a:r>
                  </a:p>
                </p:txBody>
              </p:sp>
              <p:sp>
                <p:nvSpPr>
                  <p:cNvPr id="326" name="TextBox 325">
                    <a:extLst>
                      <a:ext uri="{FF2B5EF4-FFF2-40B4-BE49-F238E27FC236}">
                        <a16:creationId xmlns:a16="http://schemas.microsoft.com/office/drawing/2014/main" id="{C2324C75-903D-AB5B-DB36-5A46AD8AE979}"/>
                      </a:ext>
                    </a:extLst>
                  </p:cNvPr>
                  <p:cNvSpPr txBox="1"/>
                  <p:nvPr/>
                </p:nvSpPr>
                <p:spPr>
                  <a:xfrm>
                    <a:off x="8949758" y="7824393"/>
                    <a:ext cx="446902" cy="32763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a:t>
                    </a:r>
                  </a:p>
                </p:txBody>
              </p:sp>
              <p:sp>
                <p:nvSpPr>
                  <p:cNvPr id="327" name="TextBox 326">
                    <a:extLst>
                      <a:ext uri="{FF2B5EF4-FFF2-40B4-BE49-F238E27FC236}">
                        <a16:creationId xmlns:a16="http://schemas.microsoft.com/office/drawing/2014/main" id="{CFEC1265-B986-6726-39EE-17BC0FA9C650}"/>
                      </a:ext>
                    </a:extLst>
                  </p:cNvPr>
                  <p:cNvSpPr txBox="1"/>
                  <p:nvPr/>
                </p:nvSpPr>
                <p:spPr>
                  <a:xfrm>
                    <a:off x="10470823" y="7824393"/>
                    <a:ext cx="446902" cy="32763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a:t>
                    </a:r>
                  </a:p>
                </p:txBody>
              </p:sp>
              <p:sp>
                <p:nvSpPr>
                  <p:cNvPr id="328" name="TextBox 327">
                    <a:extLst>
                      <a:ext uri="{FF2B5EF4-FFF2-40B4-BE49-F238E27FC236}">
                        <a16:creationId xmlns:a16="http://schemas.microsoft.com/office/drawing/2014/main" id="{9D370273-CCAA-1474-2827-5A316BD1019C}"/>
                      </a:ext>
                    </a:extLst>
                  </p:cNvPr>
                  <p:cNvSpPr txBox="1"/>
                  <p:nvPr/>
                </p:nvSpPr>
                <p:spPr>
                  <a:xfrm>
                    <a:off x="11977214" y="7824393"/>
                    <a:ext cx="446902" cy="32763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a:t>
                    </a:r>
                  </a:p>
                </p:txBody>
              </p:sp>
              <p:sp>
                <p:nvSpPr>
                  <p:cNvPr id="329" name="TextBox 328">
                    <a:extLst>
                      <a:ext uri="{FF2B5EF4-FFF2-40B4-BE49-F238E27FC236}">
                        <a16:creationId xmlns:a16="http://schemas.microsoft.com/office/drawing/2014/main" id="{DB5B3BB1-F573-85CD-2318-44319576BAE7}"/>
                      </a:ext>
                    </a:extLst>
                  </p:cNvPr>
                  <p:cNvSpPr txBox="1"/>
                  <p:nvPr/>
                </p:nvSpPr>
                <p:spPr>
                  <a:xfrm>
                    <a:off x="13541706" y="7824393"/>
                    <a:ext cx="446902" cy="32763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330" name="TextBox 329">
                    <a:extLst>
                      <a:ext uri="{FF2B5EF4-FFF2-40B4-BE49-F238E27FC236}">
                        <a16:creationId xmlns:a16="http://schemas.microsoft.com/office/drawing/2014/main" id="{A3D33BD1-797E-F001-0BBB-35FAEADE69FD}"/>
                      </a:ext>
                    </a:extLst>
                  </p:cNvPr>
                  <p:cNvSpPr txBox="1"/>
                  <p:nvPr/>
                </p:nvSpPr>
                <p:spPr>
                  <a:xfrm>
                    <a:off x="15097751" y="7824393"/>
                    <a:ext cx="446902" cy="32763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331" name="TextBox 330">
                    <a:extLst>
                      <a:ext uri="{FF2B5EF4-FFF2-40B4-BE49-F238E27FC236}">
                        <a16:creationId xmlns:a16="http://schemas.microsoft.com/office/drawing/2014/main" id="{4AB31ACA-D2DA-2D0D-C9DC-1B0976928EF6}"/>
                      </a:ext>
                    </a:extLst>
                  </p:cNvPr>
                  <p:cNvSpPr txBox="1"/>
                  <p:nvPr/>
                </p:nvSpPr>
                <p:spPr>
                  <a:xfrm>
                    <a:off x="7405535" y="7824393"/>
                    <a:ext cx="446902" cy="32763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57</a:t>
                    </a:r>
                  </a:p>
                </p:txBody>
              </p:sp>
            </p:grpSp>
            <p:sp>
              <p:nvSpPr>
                <p:cNvPr id="579" name="TextBox 578">
                  <a:extLst>
                    <a:ext uri="{FF2B5EF4-FFF2-40B4-BE49-F238E27FC236}">
                      <a16:creationId xmlns:a16="http://schemas.microsoft.com/office/drawing/2014/main" id="{F6BB9E70-EFAE-EC36-29A3-06090534F702}"/>
                    </a:ext>
                  </a:extLst>
                </p:cNvPr>
                <p:cNvSpPr txBox="1"/>
                <p:nvPr/>
              </p:nvSpPr>
              <p:spPr>
                <a:xfrm>
                  <a:off x="771527" y="8140545"/>
                  <a:ext cx="905142"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 at risk</a:t>
                  </a:r>
                </a:p>
              </p:txBody>
            </p:sp>
            <p:grpSp>
              <p:nvGrpSpPr>
                <p:cNvPr id="19" name="Group 18">
                  <a:extLst>
                    <a:ext uri="{FF2B5EF4-FFF2-40B4-BE49-F238E27FC236}">
                      <a16:creationId xmlns:a16="http://schemas.microsoft.com/office/drawing/2014/main" id="{9A2BC628-211C-88F7-EE38-01FBABD6BE2A}"/>
                    </a:ext>
                  </a:extLst>
                </p:cNvPr>
                <p:cNvGrpSpPr/>
                <p:nvPr/>
              </p:nvGrpSpPr>
              <p:grpSpPr>
                <a:xfrm>
                  <a:off x="1743953" y="7718554"/>
                  <a:ext cx="7355599" cy="711431"/>
                  <a:chOff x="1743953" y="7718554"/>
                  <a:chExt cx="7355599" cy="711431"/>
                </a:xfrm>
              </p:grpSpPr>
              <p:sp>
                <p:nvSpPr>
                  <p:cNvPr id="616" name="TextBox 615">
                    <a:extLst>
                      <a:ext uri="{FF2B5EF4-FFF2-40B4-BE49-F238E27FC236}">
                        <a16:creationId xmlns:a16="http://schemas.microsoft.com/office/drawing/2014/main" id="{86097079-8595-D63A-6695-D4B50CF74705}"/>
                      </a:ext>
                    </a:extLst>
                  </p:cNvPr>
                  <p:cNvSpPr txBox="1"/>
                  <p:nvPr/>
                </p:nvSpPr>
                <p:spPr>
                  <a:xfrm>
                    <a:off x="4336236" y="8014486"/>
                    <a:ext cx="2149122" cy="4154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Time (</a:t>
                    </a:r>
                    <a:r>
                      <a:rPr kumimoji="0" lang="en-GB" sz="1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mo</a:t>
                    </a:r>
                    <a:r>
                      <a:rPr kumimoji="0" lang="en-GB"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618" name="TextBox 617">
                    <a:extLst>
                      <a:ext uri="{FF2B5EF4-FFF2-40B4-BE49-F238E27FC236}">
                        <a16:creationId xmlns:a16="http://schemas.microsoft.com/office/drawing/2014/main" id="{C4430455-0AC2-4345-B1EE-A7D6D63BAAE4}"/>
                      </a:ext>
                    </a:extLst>
                  </p:cNvPr>
                  <p:cNvSpPr txBox="1"/>
                  <p:nvPr/>
                </p:nvSpPr>
                <p:spPr>
                  <a:xfrm>
                    <a:off x="2299817" y="7852865"/>
                    <a:ext cx="203644" cy="21534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619" name="TextBox 618">
                    <a:extLst>
                      <a:ext uri="{FF2B5EF4-FFF2-40B4-BE49-F238E27FC236}">
                        <a16:creationId xmlns:a16="http://schemas.microsoft.com/office/drawing/2014/main" id="{6D4313C9-52BC-04FA-3E63-378AE3B50C7C}"/>
                      </a:ext>
                    </a:extLst>
                  </p:cNvPr>
                  <p:cNvSpPr txBox="1"/>
                  <p:nvPr/>
                </p:nvSpPr>
                <p:spPr>
                  <a:xfrm>
                    <a:off x="2905575" y="7852865"/>
                    <a:ext cx="203644" cy="21534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a:t>
                    </a:r>
                  </a:p>
                </p:txBody>
              </p:sp>
              <p:sp>
                <p:nvSpPr>
                  <p:cNvPr id="620" name="TextBox 619">
                    <a:extLst>
                      <a:ext uri="{FF2B5EF4-FFF2-40B4-BE49-F238E27FC236}">
                        <a16:creationId xmlns:a16="http://schemas.microsoft.com/office/drawing/2014/main" id="{D5244377-5B54-FDAA-8650-30063AB6D8AD}"/>
                      </a:ext>
                    </a:extLst>
                  </p:cNvPr>
                  <p:cNvSpPr txBox="1"/>
                  <p:nvPr/>
                </p:nvSpPr>
                <p:spPr>
                  <a:xfrm>
                    <a:off x="3499071" y="7852865"/>
                    <a:ext cx="203644" cy="21534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a:t>
                    </a:r>
                  </a:p>
                </p:txBody>
              </p:sp>
              <p:sp>
                <p:nvSpPr>
                  <p:cNvPr id="621" name="TextBox 620">
                    <a:extLst>
                      <a:ext uri="{FF2B5EF4-FFF2-40B4-BE49-F238E27FC236}">
                        <a16:creationId xmlns:a16="http://schemas.microsoft.com/office/drawing/2014/main" id="{FD66B233-CB33-17A5-AAB2-131284BFDB1A}"/>
                      </a:ext>
                    </a:extLst>
                  </p:cNvPr>
                  <p:cNvSpPr txBox="1"/>
                  <p:nvPr/>
                </p:nvSpPr>
                <p:spPr>
                  <a:xfrm>
                    <a:off x="4102377" y="7852863"/>
                    <a:ext cx="203644" cy="21534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a:t>
                    </a:r>
                  </a:p>
                </p:txBody>
              </p:sp>
              <p:sp>
                <p:nvSpPr>
                  <p:cNvPr id="622" name="TextBox 621">
                    <a:extLst>
                      <a:ext uri="{FF2B5EF4-FFF2-40B4-BE49-F238E27FC236}">
                        <a16:creationId xmlns:a16="http://schemas.microsoft.com/office/drawing/2014/main" id="{F28C1BCF-842A-A84F-122C-A3D170B11409}"/>
                      </a:ext>
                    </a:extLst>
                  </p:cNvPr>
                  <p:cNvSpPr txBox="1"/>
                  <p:nvPr/>
                </p:nvSpPr>
                <p:spPr>
                  <a:xfrm>
                    <a:off x="4700778" y="7852863"/>
                    <a:ext cx="203644" cy="21534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a:t>
                    </a:r>
                  </a:p>
                </p:txBody>
              </p:sp>
              <p:sp>
                <p:nvSpPr>
                  <p:cNvPr id="623" name="TextBox 622">
                    <a:extLst>
                      <a:ext uri="{FF2B5EF4-FFF2-40B4-BE49-F238E27FC236}">
                        <a16:creationId xmlns:a16="http://schemas.microsoft.com/office/drawing/2014/main" id="{7A173BE6-F2E7-EA86-94CA-13FFDAC49004}"/>
                      </a:ext>
                    </a:extLst>
                  </p:cNvPr>
                  <p:cNvSpPr txBox="1"/>
                  <p:nvPr/>
                </p:nvSpPr>
                <p:spPr>
                  <a:xfrm>
                    <a:off x="5294274" y="7852863"/>
                    <a:ext cx="203644" cy="21534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a:t>
                    </a:r>
                  </a:p>
                </p:txBody>
              </p:sp>
              <p:sp>
                <p:nvSpPr>
                  <p:cNvPr id="624" name="TextBox 623">
                    <a:extLst>
                      <a:ext uri="{FF2B5EF4-FFF2-40B4-BE49-F238E27FC236}">
                        <a16:creationId xmlns:a16="http://schemas.microsoft.com/office/drawing/2014/main" id="{E59FEBDD-A956-52C9-AD16-5479262C8797}"/>
                      </a:ext>
                    </a:extLst>
                  </p:cNvPr>
                  <p:cNvSpPr txBox="1"/>
                  <p:nvPr/>
                </p:nvSpPr>
                <p:spPr>
                  <a:xfrm>
                    <a:off x="5890224" y="7852863"/>
                    <a:ext cx="203644" cy="21534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a:t>
                    </a:r>
                  </a:p>
                </p:txBody>
              </p:sp>
              <p:sp>
                <p:nvSpPr>
                  <p:cNvPr id="625" name="TextBox 624">
                    <a:extLst>
                      <a:ext uri="{FF2B5EF4-FFF2-40B4-BE49-F238E27FC236}">
                        <a16:creationId xmlns:a16="http://schemas.microsoft.com/office/drawing/2014/main" id="{9FF340ED-0214-DDFB-2589-36FB957234CE}"/>
                      </a:ext>
                    </a:extLst>
                  </p:cNvPr>
                  <p:cNvSpPr txBox="1"/>
                  <p:nvPr/>
                </p:nvSpPr>
                <p:spPr>
                  <a:xfrm>
                    <a:off x="6491078" y="7852863"/>
                    <a:ext cx="203644" cy="21534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a:t>
                    </a:r>
                  </a:p>
                </p:txBody>
              </p:sp>
              <p:sp>
                <p:nvSpPr>
                  <p:cNvPr id="626" name="TextBox 625">
                    <a:extLst>
                      <a:ext uri="{FF2B5EF4-FFF2-40B4-BE49-F238E27FC236}">
                        <a16:creationId xmlns:a16="http://schemas.microsoft.com/office/drawing/2014/main" id="{133600F4-B0F7-4A1C-F9FF-386F29A98768}"/>
                      </a:ext>
                    </a:extLst>
                  </p:cNvPr>
                  <p:cNvSpPr txBox="1"/>
                  <p:nvPr/>
                </p:nvSpPr>
                <p:spPr>
                  <a:xfrm>
                    <a:off x="7089479" y="7852863"/>
                    <a:ext cx="203644" cy="21534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a:t>
                    </a:r>
                  </a:p>
                </p:txBody>
              </p:sp>
              <p:sp>
                <p:nvSpPr>
                  <p:cNvPr id="627" name="TextBox 626">
                    <a:extLst>
                      <a:ext uri="{FF2B5EF4-FFF2-40B4-BE49-F238E27FC236}">
                        <a16:creationId xmlns:a16="http://schemas.microsoft.com/office/drawing/2014/main" id="{B22A0989-4B38-1DC2-0900-DEAE58A12712}"/>
                      </a:ext>
                    </a:extLst>
                  </p:cNvPr>
                  <p:cNvSpPr txBox="1"/>
                  <p:nvPr/>
                </p:nvSpPr>
                <p:spPr>
                  <a:xfrm>
                    <a:off x="7690332" y="7852863"/>
                    <a:ext cx="203644" cy="21534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a:t>
                    </a:r>
                  </a:p>
                </p:txBody>
              </p:sp>
              <p:sp>
                <p:nvSpPr>
                  <p:cNvPr id="601" name="TextBox 600">
                    <a:extLst>
                      <a:ext uri="{FF2B5EF4-FFF2-40B4-BE49-F238E27FC236}">
                        <a16:creationId xmlns:a16="http://schemas.microsoft.com/office/drawing/2014/main" id="{C120BBEF-E2D0-173F-7A4D-8DAA7524BCD3}"/>
                      </a:ext>
                    </a:extLst>
                  </p:cNvPr>
                  <p:cNvSpPr txBox="1"/>
                  <p:nvPr/>
                </p:nvSpPr>
                <p:spPr>
                  <a:xfrm>
                    <a:off x="8295054" y="7852863"/>
                    <a:ext cx="203644" cy="21534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a:t>
                    </a:r>
                  </a:p>
                </p:txBody>
              </p:sp>
              <p:sp>
                <p:nvSpPr>
                  <p:cNvPr id="602" name="TextBox 601">
                    <a:extLst>
                      <a:ext uri="{FF2B5EF4-FFF2-40B4-BE49-F238E27FC236}">
                        <a16:creationId xmlns:a16="http://schemas.microsoft.com/office/drawing/2014/main" id="{1754B234-CFE7-1261-F1B7-848C7860CEE1}"/>
                      </a:ext>
                    </a:extLst>
                  </p:cNvPr>
                  <p:cNvSpPr txBox="1"/>
                  <p:nvPr/>
                </p:nvSpPr>
                <p:spPr>
                  <a:xfrm>
                    <a:off x="8895908" y="7852863"/>
                    <a:ext cx="203644" cy="21534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a:t>
                    </a:r>
                  </a:p>
                </p:txBody>
              </p:sp>
              <p:grpSp>
                <p:nvGrpSpPr>
                  <p:cNvPr id="18" name="Group 17">
                    <a:extLst>
                      <a:ext uri="{FF2B5EF4-FFF2-40B4-BE49-F238E27FC236}">
                        <a16:creationId xmlns:a16="http://schemas.microsoft.com/office/drawing/2014/main" id="{3BAEA0E7-795F-3EDD-210E-99B2D66FB326}"/>
                      </a:ext>
                    </a:extLst>
                  </p:cNvPr>
                  <p:cNvGrpSpPr/>
                  <p:nvPr/>
                </p:nvGrpSpPr>
                <p:grpSpPr>
                  <a:xfrm>
                    <a:off x="1743953" y="7718554"/>
                    <a:ext cx="7307743" cy="69176"/>
                    <a:chOff x="1743953" y="7718554"/>
                    <a:chExt cx="7307743" cy="69176"/>
                  </a:xfrm>
                </p:grpSpPr>
                <p:grpSp>
                  <p:nvGrpSpPr>
                    <p:cNvPr id="15" name="Group 14">
                      <a:extLst>
                        <a:ext uri="{FF2B5EF4-FFF2-40B4-BE49-F238E27FC236}">
                          <a16:creationId xmlns:a16="http://schemas.microsoft.com/office/drawing/2014/main" id="{26420891-C046-3CDB-2BED-FBD78CD5C203}"/>
                        </a:ext>
                      </a:extLst>
                    </p:cNvPr>
                    <p:cNvGrpSpPr/>
                    <p:nvPr/>
                  </p:nvGrpSpPr>
                  <p:grpSpPr>
                    <a:xfrm>
                      <a:off x="1810594" y="7721703"/>
                      <a:ext cx="7185801" cy="66027"/>
                      <a:chOff x="1810594" y="7718437"/>
                      <a:chExt cx="7185801" cy="66027"/>
                    </a:xfrm>
                  </p:grpSpPr>
                  <p:cxnSp>
                    <p:nvCxnSpPr>
                      <p:cNvPr id="605" name="Straight Connector 604">
                        <a:extLst>
                          <a:ext uri="{FF2B5EF4-FFF2-40B4-BE49-F238E27FC236}">
                            <a16:creationId xmlns:a16="http://schemas.microsoft.com/office/drawing/2014/main" id="{7DB64016-DA1F-B999-882B-DB8F8CE8F9FF}"/>
                          </a:ext>
                        </a:extLst>
                      </p:cNvPr>
                      <p:cNvCxnSpPr>
                        <a:cxnSpLocks/>
                      </p:cNvCxnSpPr>
                      <p:nvPr/>
                    </p:nvCxnSpPr>
                    <p:spPr>
                      <a:xfrm flipV="1">
                        <a:off x="1810594" y="7718437"/>
                        <a:ext cx="0" cy="66027"/>
                      </a:xfrm>
                      <a:prstGeom prst="line">
                        <a:avLst/>
                      </a:prstGeom>
                      <a:ln w="2857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6" name="Straight Connector 605">
                        <a:extLst>
                          <a:ext uri="{FF2B5EF4-FFF2-40B4-BE49-F238E27FC236}">
                            <a16:creationId xmlns:a16="http://schemas.microsoft.com/office/drawing/2014/main" id="{DE1BB7D1-B169-570E-EC61-FD8585E10D8C}"/>
                          </a:ext>
                        </a:extLst>
                      </p:cNvPr>
                      <p:cNvCxnSpPr>
                        <a:cxnSpLocks/>
                      </p:cNvCxnSpPr>
                      <p:nvPr/>
                    </p:nvCxnSpPr>
                    <p:spPr>
                      <a:xfrm flipV="1">
                        <a:off x="2403027" y="7718437"/>
                        <a:ext cx="0" cy="66027"/>
                      </a:xfrm>
                      <a:prstGeom prst="line">
                        <a:avLst/>
                      </a:prstGeom>
                      <a:ln w="2857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6E4D1D07-94F2-C2E3-8ABF-6116D53C1192}"/>
                          </a:ext>
                        </a:extLst>
                      </p:cNvPr>
                      <p:cNvCxnSpPr>
                        <a:cxnSpLocks/>
                      </p:cNvCxnSpPr>
                      <p:nvPr/>
                    </p:nvCxnSpPr>
                    <p:spPr>
                      <a:xfrm flipV="1">
                        <a:off x="3002458" y="7718437"/>
                        <a:ext cx="0" cy="66027"/>
                      </a:xfrm>
                      <a:prstGeom prst="line">
                        <a:avLst/>
                      </a:prstGeom>
                      <a:ln w="2857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83B93C39-2909-6C05-0702-2C360B645765}"/>
                          </a:ext>
                        </a:extLst>
                      </p:cNvPr>
                      <p:cNvCxnSpPr>
                        <a:cxnSpLocks/>
                      </p:cNvCxnSpPr>
                      <p:nvPr/>
                    </p:nvCxnSpPr>
                    <p:spPr>
                      <a:xfrm flipV="1">
                        <a:off x="3601888" y="7718437"/>
                        <a:ext cx="0" cy="66027"/>
                      </a:xfrm>
                      <a:prstGeom prst="line">
                        <a:avLst/>
                      </a:prstGeom>
                      <a:ln w="2857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7C7AD710-4680-83DB-BE05-3FC7A4BEA711}"/>
                          </a:ext>
                        </a:extLst>
                      </p:cNvPr>
                      <p:cNvCxnSpPr>
                        <a:cxnSpLocks/>
                      </p:cNvCxnSpPr>
                      <p:nvPr/>
                    </p:nvCxnSpPr>
                    <p:spPr>
                      <a:xfrm flipV="1">
                        <a:off x="4200152" y="7718437"/>
                        <a:ext cx="0" cy="66027"/>
                      </a:xfrm>
                      <a:prstGeom prst="line">
                        <a:avLst/>
                      </a:prstGeom>
                      <a:ln w="2857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A7E2EACA-9A0A-0998-88F3-B424B4430245}"/>
                          </a:ext>
                        </a:extLst>
                      </p:cNvPr>
                      <p:cNvCxnSpPr>
                        <a:cxnSpLocks/>
                      </p:cNvCxnSpPr>
                      <p:nvPr/>
                    </p:nvCxnSpPr>
                    <p:spPr>
                      <a:xfrm flipV="1">
                        <a:off x="4800749" y="7718437"/>
                        <a:ext cx="0" cy="66027"/>
                      </a:xfrm>
                      <a:prstGeom prst="line">
                        <a:avLst/>
                      </a:prstGeom>
                      <a:ln w="2857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1CF0334B-F9EC-7BD7-EC00-BF6B5E9921E6}"/>
                          </a:ext>
                        </a:extLst>
                      </p:cNvPr>
                      <p:cNvCxnSpPr>
                        <a:cxnSpLocks/>
                      </p:cNvCxnSpPr>
                      <p:nvPr/>
                    </p:nvCxnSpPr>
                    <p:spPr>
                      <a:xfrm flipV="1">
                        <a:off x="5394348" y="7718437"/>
                        <a:ext cx="0" cy="66027"/>
                      </a:xfrm>
                      <a:prstGeom prst="line">
                        <a:avLst/>
                      </a:prstGeom>
                      <a:ln w="2857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id="{314397EC-2A65-F347-3C5B-6A0DECF0AB4A}"/>
                          </a:ext>
                        </a:extLst>
                      </p:cNvPr>
                      <p:cNvCxnSpPr>
                        <a:cxnSpLocks/>
                      </p:cNvCxnSpPr>
                      <p:nvPr/>
                    </p:nvCxnSpPr>
                    <p:spPr>
                      <a:xfrm flipV="1">
                        <a:off x="5992613" y="7718437"/>
                        <a:ext cx="0" cy="66027"/>
                      </a:xfrm>
                      <a:prstGeom prst="line">
                        <a:avLst/>
                      </a:prstGeom>
                      <a:ln w="2857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AD0266C9-B855-AB9C-6C9E-A824FE596B17}"/>
                          </a:ext>
                        </a:extLst>
                      </p:cNvPr>
                      <p:cNvCxnSpPr>
                        <a:cxnSpLocks/>
                      </p:cNvCxnSpPr>
                      <p:nvPr/>
                    </p:nvCxnSpPr>
                    <p:spPr>
                      <a:xfrm flipV="1">
                        <a:off x="6593209" y="7718437"/>
                        <a:ext cx="0" cy="66027"/>
                      </a:xfrm>
                      <a:prstGeom prst="line">
                        <a:avLst/>
                      </a:prstGeom>
                      <a:ln w="2857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id="{6AAD66DB-68A3-5A7E-A97F-48AD5E41D740}"/>
                          </a:ext>
                        </a:extLst>
                      </p:cNvPr>
                      <p:cNvCxnSpPr>
                        <a:cxnSpLocks/>
                      </p:cNvCxnSpPr>
                      <p:nvPr/>
                    </p:nvCxnSpPr>
                    <p:spPr>
                      <a:xfrm flipV="1">
                        <a:off x="7190307" y="7718437"/>
                        <a:ext cx="0" cy="66027"/>
                      </a:xfrm>
                      <a:prstGeom prst="line">
                        <a:avLst/>
                      </a:prstGeom>
                      <a:ln w="2857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id="{7BFF36C9-9517-E626-F30D-EC6B0794E91B}"/>
                          </a:ext>
                        </a:extLst>
                      </p:cNvPr>
                      <p:cNvCxnSpPr>
                        <a:cxnSpLocks/>
                      </p:cNvCxnSpPr>
                      <p:nvPr/>
                    </p:nvCxnSpPr>
                    <p:spPr>
                      <a:xfrm flipV="1">
                        <a:off x="7790904" y="7718437"/>
                        <a:ext cx="0" cy="66027"/>
                      </a:xfrm>
                      <a:prstGeom prst="line">
                        <a:avLst/>
                      </a:prstGeom>
                      <a:ln w="2857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6A4066F2-C36C-25E5-A92A-37C56A00F7F4}"/>
                          </a:ext>
                        </a:extLst>
                      </p:cNvPr>
                      <p:cNvCxnSpPr>
                        <a:cxnSpLocks/>
                      </p:cNvCxnSpPr>
                      <p:nvPr/>
                    </p:nvCxnSpPr>
                    <p:spPr>
                      <a:xfrm flipV="1">
                        <a:off x="8400800" y="7720015"/>
                        <a:ext cx="0" cy="64449"/>
                      </a:xfrm>
                      <a:prstGeom prst="line">
                        <a:avLst/>
                      </a:prstGeom>
                      <a:ln w="2857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0" name="Straight Connector 599">
                        <a:extLst>
                          <a:ext uri="{FF2B5EF4-FFF2-40B4-BE49-F238E27FC236}">
                            <a16:creationId xmlns:a16="http://schemas.microsoft.com/office/drawing/2014/main" id="{681A51B2-0E52-BF19-A6F6-9510B689100A}"/>
                          </a:ext>
                        </a:extLst>
                      </p:cNvPr>
                      <p:cNvCxnSpPr>
                        <a:cxnSpLocks/>
                      </p:cNvCxnSpPr>
                      <p:nvPr/>
                    </p:nvCxnSpPr>
                    <p:spPr>
                      <a:xfrm flipV="1">
                        <a:off x="8996395" y="7720015"/>
                        <a:ext cx="0" cy="64449"/>
                      </a:xfrm>
                      <a:prstGeom prst="line">
                        <a:avLst/>
                      </a:prstGeom>
                      <a:ln w="28575" cap="sq">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id="{C4B651E4-087D-30B0-15E9-2A7E50C60511}"/>
                        </a:ext>
                      </a:extLst>
                    </p:cNvPr>
                    <p:cNvCxnSpPr>
                      <a:cxnSpLocks/>
                    </p:cNvCxnSpPr>
                    <p:nvPr/>
                  </p:nvCxnSpPr>
                  <p:spPr>
                    <a:xfrm flipH="1">
                      <a:off x="1743953" y="7718554"/>
                      <a:ext cx="7307743" cy="0"/>
                    </a:xfrm>
                    <a:prstGeom prst="line">
                      <a:avLst/>
                    </a:prstGeom>
                    <a:ln w="28575" cap="sq">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7" name="Group 16">
                <a:extLst>
                  <a:ext uri="{FF2B5EF4-FFF2-40B4-BE49-F238E27FC236}">
                    <a16:creationId xmlns:a16="http://schemas.microsoft.com/office/drawing/2014/main" id="{D1E61112-F616-BC7F-1C9D-FCD0D7095CBA}"/>
                  </a:ext>
                </a:extLst>
              </p:cNvPr>
              <p:cNvGrpSpPr/>
              <p:nvPr/>
            </p:nvGrpSpPr>
            <p:grpSpPr>
              <a:xfrm>
                <a:off x="1043655" y="2106421"/>
                <a:ext cx="868762" cy="5961890"/>
                <a:chOff x="1043655" y="2106421"/>
                <a:chExt cx="868762" cy="5961890"/>
              </a:xfrm>
            </p:grpSpPr>
            <p:sp>
              <p:nvSpPr>
                <p:cNvPr id="582" name="TextBox 581">
                  <a:extLst>
                    <a:ext uri="{FF2B5EF4-FFF2-40B4-BE49-F238E27FC236}">
                      <a16:creationId xmlns:a16="http://schemas.microsoft.com/office/drawing/2014/main" id="{A68F39BA-CD21-AA76-5155-F94420CD77D9}"/>
                    </a:ext>
                  </a:extLst>
                </p:cNvPr>
                <p:cNvSpPr txBox="1"/>
                <p:nvPr/>
              </p:nvSpPr>
              <p:spPr>
                <a:xfrm rot="16200000">
                  <a:off x="-813886" y="4657604"/>
                  <a:ext cx="4130579" cy="415498"/>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OS (%)</a:t>
                  </a:r>
                </a:p>
              </p:txBody>
            </p:sp>
            <p:cxnSp>
              <p:nvCxnSpPr>
                <p:cNvPr id="583" name="Straight Connector 582">
                  <a:extLst>
                    <a:ext uri="{FF2B5EF4-FFF2-40B4-BE49-F238E27FC236}">
                      <a16:creationId xmlns:a16="http://schemas.microsoft.com/office/drawing/2014/main" id="{50583A5B-3038-8B61-A666-58B5017BF6D9}"/>
                    </a:ext>
                  </a:extLst>
                </p:cNvPr>
                <p:cNvCxnSpPr>
                  <a:cxnSpLocks/>
                </p:cNvCxnSpPr>
                <p:nvPr/>
              </p:nvCxnSpPr>
              <p:spPr>
                <a:xfrm>
                  <a:off x="1743953" y="2148988"/>
                  <a:ext cx="0" cy="5548458"/>
                </a:xfrm>
                <a:prstGeom prst="line">
                  <a:avLst/>
                </a:prstGeom>
                <a:ln w="28575" cap="sq">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BBE778B4-329D-762B-B254-1DC877A9E242}"/>
                    </a:ext>
                  </a:extLst>
                </p:cNvPr>
                <p:cNvGrpSpPr/>
                <p:nvPr/>
              </p:nvGrpSpPr>
              <p:grpSpPr>
                <a:xfrm>
                  <a:off x="1699173" y="2248342"/>
                  <a:ext cx="36000" cy="5332305"/>
                  <a:chOff x="1713241" y="2248342"/>
                  <a:chExt cx="36000" cy="5332305"/>
                </a:xfrm>
              </p:grpSpPr>
              <p:cxnSp>
                <p:nvCxnSpPr>
                  <p:cNvPr id="584" name="Straight Connector 583">
                    <a:extLst>
                      <a:ext uri="{FF2B5EF4-FFF2-40B4-BE49-F238E27FC236}">
                        <a16:creationId xmlns:a16="http://schemas.microsoft.com/office/drawing/2014/main" id="{1B4C69DD-8EA1-1386-778B-1A022638C958}"/>
                      </a:ext>
                    </a:extLst>
                  </p:cNvPr>
                  <p:cNvCxnSpPr>
                    <a:cxnSpLocks/>
                  </p:cNvCxnSpPr>
                  <p:nvPr/>
                </p:nvCxnSpPr>
                <p:spPr>
                  <a:xfrm flipH="1">
                    <a:off x="1713241" y="2248342"/>
                    <a:ext cx="36000" cy="0"/>
                  </a:xfrm>
                  <a:prstGeom prst="line">
                    <a:avLst/>
                  </a:prstGeom>
                  <a:ln w="2857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8BA7AD78-C0A2-3D4A-FA38-BB1445F40CE3}"/>
                      </a:ext>
                    </a:extLst>
                  </p:cNvPr>
                  <p:cNvCxnSpPr>
                    <a:cxnSpLocks/>
                  </p:cNvCxnSpPr>
                  <p:nvPr/>
                </p:nvCxnSpPr>
                <p:spPr>
                  <a:xfrm flipH="1">
                    <a:off x="1713241" y="3307766"/>
                    <a:ext cx="36000" cy="0"/>
                  </a:xfrm>
                  <a:prstGeom prst="line">
                    <a:avLst/>
                  </a:prstGeom>
                  <a:ln w="2857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E44339DF-1BBA-2723-8306-CA0E0AF04C18}"/>
                      </a:ext>
                    </a:extLst>
                  </p:cNvPr>
                  <p:cNvCxnSpPr>
                    <a:cxnSpLocks/>
                  </p:cNvCxnSpPr>
                  <p:nvPr/>
                </p:nvCxnSpPr>
                <p:spPr>
                  <a:xfrm flipH="1">
                    <a:off x="1713241" y="4371100"/>
                    <a:ext cx="36000" cy="0"/>
                  </a:xfrm>
                  <a:prstGeom prst="line">
                    <a:avLst/>
                  </a:prstGeom>
                  <a:ln w="2857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A51D7275-11DC-3C7D-6FE3-75B6C02DF734}"/>
                      </a:ext>
                    </a:extLst>
                  </p:cNvPr>
                  <p:cNvCxnSpPr>
                    <a:cxnSpLocks/>
                  </p:cNvCxnSpPr>
                  <p:nvPr/>
                </p:nvCxnSpPr>
                <p:spPr>
                  <a:xfrm flipH="1">
                    <a:off x="1713241" y="5442252"/>
                    <a:ext cx="36000" cy="0"/>
                  </a:xfrm>
                  <a:prstGeom prst="line">
                    <a:avLst/>
                  </a:prstGeom>
                  <a:ln w="2857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D85529ED-4636-610F-B05A-8910958D3673}"/>
                      </a:ext>
                    </a:extLst>
                  </p:cNvPr>
                  <p:cNvCxnSpPr>
                    <a:cxnSpLocks/>
                  </p:cNvCxnSpPr>
                  <p:nvPr/>
                </p:nvCxnSpPr>
                <p:spPr>
                  <a:xfrm flipH="1">
                    <a:off x="1713241" y="6505586"/>
                    <a:ext cx="36000" cy="0"/>
                  </a:xfrm>
                  <a:prstGeom prst="line">
                    <a:avLst/>
                  </a:prstGeom>
                  <a:ln w="2857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9" name="Straight Connector 588">
                    <a:extLst>
                      <a:ext uri="{FF2B5EF4-FFF2-40B4-BE49-F238E27FC236}">
                        <a16:creationId xmlns:a16="http://schemas.microsoft.com/office/drawing/2014/main" id="{EE99564B-7956-7DAE-7C89-71CD8E5247DC}"/>
                      </a:ext>
                    </a:extLst>
                  </p:cNvPr>
                  <p:cNvCxnSpPr>
                    <a:cxnSpLocks/>
                  </p:cNvCxnSpPr>
                  <p:nvPr/>
                </p:nvCxnSpPr>
                <p:spPr>
                  <a:xfrm flipH="1">
                    <a:off x="1713241" y="7580647"/>
                    <a:ext cx="36000" cy="0"/>
                  </a:xfrm>
                  <a:prstGeom prst="line">
                    <a:avLst/>
                  </a:prstGeom>
                  <a:ln w="28575" cap="sq">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0" name="TextBox 589">
                  <a:extLst>
                    <a:ext uri="{FF2B5EF4-FFF2-40B4-BE49-F238E27FC236}">
                      <a16:creationId xmlns:a16="http://schemas.microsoft.com/office/drawing/2014/main" id="{FD1848D1-E31E-BC3B-69E5-80382BA5C0E2}"/>
                    </a:ext>
                  </a:extLst>
                </p:cNvPr>
                <p:cNvSpPr txBox="1"/>
                <p:nvPr/>
              </p:nvSpPr>
              <p:spPr>
                <a:xfrm>
                  <a:off x="1338203" y="2106421"/>
                  <a:ext cx="317520" cy="215347"/>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100</a:t>
                  </a:r>
                </a:p>
              </p:txBody>
            </p:sp>
            <p:sp>
              <p:nvSpPr>
                <p:cNvPr id="591" name="TextBox 590">
                  <a:extLst>
                    <a:ext uri="{FF2B5EF4-FFF2-40B4-BE49-F238E27FC236}">
                      <a16:creationId xmlns:a16="http://schemas.microsoft.com/office/drawing/2014/main" id="{C810386B-7F01-7039-7EE4-D8A4315636C4}"/>
                    </a:ext>
                  </a:extLst>
                </p:cNvPr>
                <p:cNvSpPr txBox="1"/>
                <p:nvPr/>
              </p:nvSpPr>
              <p:spPr>
                <a:xfrm>
                  <a:off x="1338203" y="3178538"/>
                  <a:ext cx="317520" cy="215347"/>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80</a:t>
                  </a:r>
                </a:p>
              </p:txBody>
            </p:sp>
            <p:sp>
              <p:nvSpPr>
                <p:cNvPr id="592" name="TextBox 591">
                  <a:extLst>
                    <a:ext uri="{FF2B5EF4-FFF2-40B4-BE49-F238E27FC236}">
                      <a16:creationId xmlns:a16="http://schemas.microsoft.com/office/drawing/2014/main" id="{912A1B01-7ACB-ACD8-E874-AAB78A575EA3}"/>
                    </a:ext>
                  </a:extLst>
                </p:cNvPr>
                <p:cNvSpPr txBox="1"/>
                <p:nvPr/>
              </p:nvSpPr>
              <p:spPr>
                <a:xfrm>
                  <a:off x="1338203" y="4250657"/>
                  <a:ext cx="317520" cy="215347"/>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60</a:t>
                  </a:r>
                </a:p>
              </p:txBody>
            </p:sp>
            <p:sp>
              <p:nvSpPr>
                <p:cNvPr id="593" name="TextBox 592">
                  <a:extLst>
                    <a:ext uri="{FF2B5EF4-FFF2-40B4-BE49-F238E27FC236}">
                      <a16:creationId xmlns:a16="http://schemas.microsoft.com/office/drawing/2014/main" id="{5D6A4F88-3DA0-4142-115A-9AFA4608C597}"/>
                    </a:ext>
                  </a:extLst>
                </p:cNvPr>
                <p:cNvSpPr txBox="1"/>
                <p:nvPr/>
              </p:nvSpPr>
              <p:spPr>
                <a:xfrm>
                  <a:off x="1338203" y="5322770"/>
                  <a:ext cx="317520" cy="215347"/>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a:t>
                  </a:r>
                </a:p>
              </p:txBody>
            </p:sp>
            <p:sp>
              <p:nvSpPr>
                <p:cNvPr id="594" name="TextBox 593">
                  <a:extLst>
                    <a:ext uri="{FF2B5EF4-FFF2-40B4-BE49-F238E27FC236}">
                      <a16:creationId xmlns:a16="http://schemas.microsoft.com/office/drawing/2014/main" id="{2088FF02-254F-62E8-9389-969D1B5EC61A}"/>
                    </a:ext>
                  </a:extLst>
                </p:cNvPr>
                <p:cNvSpPr txBox="1"/>
                <p:nvPr/>
              </p:nvSpPr>
              <p:spPr>
                <a:xfrm>
                  <a:off x="1338203" y="6394886"/>
                  <a:ext cx="317520" cy="215347"/>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a:t>
                  </a:r>
                </a:p>
              </p:txBody>
            </p:sp>
            <p:sp>
              <p:nvSpPr>
                <p:cNvPr id="595" name="TextBox 594">
                  <a:extLst>
                    <a:ext uri="{FF2B5EF4-FFF2-40B4-BE49-F238E27FC236}">
                      <a16:creationId xmlns:a16="http://schemas.microsoft.com/office/drawing/2014/main" id="{F4C9725D-5FB4-5744-8D5D-0526B30A2231}"/>
                    </a:ext>
                  </a:extLst>
                </p:cNvPr>
                <p:cNvSpPr txBox="1"/>
                <p:nvPr/>
              </p:nvSpPr>
              <p:spPr>
                <a:xfrm>
                  <a:off x="1338203" y="7451688"/>
                  <a:ext cx="317520" cy="215347"/>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16" name="TextBox 15">
                  <a:extLst>
                    <a:ext uri="{FF2B5EF4-FFF2-40B4-BE49-F238E27FC236}">
                      <a16:creationId xmlns:a16="http://schemas.microsoft.com/office/drawing/2014/main" id="{EAB5E68C-E79A-1CBB-6457-826A9BD08B4E}"/>
                    </a:ext>
                  </a:extLst>
                </p:cNvPr>
                <p:cNvSpPr txBox="1"/>
                <p:nvPr/>
              </p:nvSpPr>
              <p:spPr>
                <a:xfrm>
                  <a:off x="1708772" y="7852964"/>
                  <a:ext cx="203645" cy="21534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a:t>
                  </a:r>
                </a:p>
              </p:txBody>
            </p:sp>
          </p:grpSp>
        </p:grpSp>
        <p:sp>
          <p:nvSpPr>
            <p:cNvPr id="23" name="TextBox 22">
              <a:extLst>
                <a:ext uri="{FF2B5EF4-FFF2-40B4-BE49-F238E27FC236}">
                  <a16:creationId xmlns:a16="http://schemas.microsoft.com/office/drawing/2014/main" id="{DC8B1EC5-EC1D-AF30-EC62-A79863646D82}"/>
                </a:ext>
              </a:extLst>
            </p:cNvPr>
            <p:cNvSpPr txBox="1"/>
            <p:nvPr/>
          </p:nvSpPr>
          <p:spPr>
            <a:xfrm>
              <a:off x="77177" y="8397129"/>
              <a:ext cx="1599490" cy="3231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err="1">
                  <a:ln>
                    <a:noFill/>
                  </a:ln>
                  <a:solidFill>
                    <a:srgbClr val="6E1E50"/>
                  </a:solidFill>
                  <a:effectLst/>
                  <a:uLnTx/>
                  <a:uFillTx/>
                  <a:latin typeface="Arial" panose="020B0604020202020204" pitchFamily="34" charset="0"/>
                  <a:ea typeface="+mn-ea"/>
                  <a:cs typeface="Arial" panose="020B0604020202020204" pitchFamily="34" charset="0"/>
                </a:rPr>
                <a:t>Giredestrant</a:t>
              </a:r>
              <a:r>
                <a:rPr kumimoji="0" lang="en-GB" sz="700" b="0" i="0" u="none" strike="noStrike" kern="1200" cap="none" spc="0" normalizeH="0" baseline="0" noProof="0">
                  <a:ln>
                    <a:noFill/>
                  </a:ln>
                  <a:solidFill>
                    <a:srgbClr val="6E1E50"/>
                  </a:solidFill>
                  <a:effectLst/>
                  <a:uLnTx/>
                  <a:uFillTx/>
                  <a:latin typeface="Arial" panose="020B0604020202020204" pitchFamily="34" charset="0"/>
                  <a:ea typeface="+mn-ea"/>
                  <a:cs typeface="Arial" panose="020B0604020202020204" pitchFamily="34" charset="0"/>
                </a:rPr>
                <a:t> + </a:t>
              </a:r>
              <a:r>
                <a:rPr kumimoji="0" lang="en-GB" sz="700" b="0" i="0" u="none" strike="noStrike" kern="1200" cap="none" spc="0" normalizeH="0" baseline="0" noProof="0" err="1">
                  <a:ln>
                    <a:noFill/>
                  </a:ln>
                  <a:solidFill>
                    <a:srgbClr val="6E1E50"/>
                  </a:solidFill>
                  <a:effectLst/>
                  <a:uLnTx/>
                  <a:uFillTx/>
                  <a:latin typeface="Arial" panose="020B0604020202020204" pitchFamily="34" charset="0"/>
                  <a:ea typeface="+mn-ea"/>
                  <a:cs typeface="Arial" panose="020B0604020202020204" pitchFamily="34" charset="0"/>
                </a:rPr>
                <a:t>everolimus</a:t>
              </a:r>
              <a:endParaRPr kumimoji="0" lang="en-GB" sz="700" b="0" i="0" u="none" strike="noStrike" kern="1200" cap="none" spc="0" normalizeH="0" baseline="0" noProof="0">
                <a:ln>
                  <a:noFill/>
                </a:ln>
                <a:solidFill>
                  <a:srgbClr val="6E1E50"/>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SOC ET + </a:t>
              </a:r>
              <a:r>
                <a:rPr kumimoji="0" lang="en-GB" sz="700" b="0" i="0" u="none" strike="noStrike" kern="1200" cap="none" spc="0" normalizeH="0" baseline="0" noProof="0" err="1">
                  <a:ln>
                    <a:noFill/>
                  </a:ln>
                  <a:solidFill>
                    <a:srgbClr val="7F7F7F"/>
                  </a:solidFill>
                  <a:effectLst/>
                  <a:uLnTx/>
                  <a:uFillTx/>
                  <a:latin typeface="Arial" panose="020B0604020202020204" pitchFamily="34" charset="0"/>
                  <a:ea typeface="+mn-ea"/>
                  <a:cs typeface="Arial" panose="020B0604020202020204" pitchFamily="34" charset="0"/>
                </a:rPr>
                <a:t>everolimus</a:t>
              </a:r>
              <a:endParaRPr kumimoji="0" lang="en-GB" sz="7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endParaRPr>
            </a:p>
          </p:txBody>
        </p:sp>
      </p:grpSp>
      <p:graphicFrame>
        <p:nvGraphicFramePr>
          <p:cNvPr id="13" name="Table 12">
            <a:extLst>
              <a:ext uri="{FF2B5EF4-FFF2-40B4-BE49-F238E27FC236}">
                <a16:creationId xmlns:a16="http://schemas.microsoft.com/office/drawing/2014/main" id="{91CDEA45-97B5-C3F6-2583-D35E3F57A27E}"/>
              </a:ext>
            </a:extLst>
          </p:cNvPr>
          <p:cNvGraphicFramePr>
            <a:graphicFrameLocks noGrp="1"/>
          </p:cNvGraphicFramePr>
          <p:nvPr/>
        </p:nvGraphicFramePr>
        <p:xfrm>
          <a:off x="3604144" y="4096220"/>
          <a:ext cx="3000000" cy="1382560"/>
        </p:xfrm>
        <a:graphic>
          <a:graphicData uri="http://schemas.openxmlformats.org/drawingml/2006/table">
            <a:tbl>
              <a:tblPr firstRow="1" bandRow="1">
                <a:tableStyleId>{5C22544A-7EE6-4342-B048-85BDC9FD1C3A}</a:tableStyleId>
              </a:tblPr>
              <a:tblGrid>
                <a:gridCol w="1272000">
                  <a:extLst>
                    <a:ext uri="{9D8B030D-6E8A-4147-A177-3AD203B41FA5}">
                      <a16:colId xmlns:a16="http://schemas.microsoft.com/office/drawing/2014/main" val="2206186395"/>
                    </a:ext>
                  </a:extLst>
                </a:gridCol>
                <a:gridCol w="864000">
                  <a:extLst>
                    <a:ext uri="{9D8B030D-6E8A-4147-A177-3AD203B41FA5}">
                      <a16:colId xmlns:a16="http://schemas.microsoft.com/office/drawing/2014/main" val="475173279"/>
                    </a:ext>
                  </a:extLst>
                </a:gridCol>
                <a:gridCol w="864000">
                  <a:extLst>
                    <a:ext uri="{9D8B030D-6E8A-4147-A177-3AD203B41FA5}">
                      <a16:colId xmlns:a16="http://schemas.microsoft.com/office/drawing/2014/main" val="4170448162"/>
                    </a:ext>
                  </a:extLst>
                </a:gridCol>
              </a:tblGrid>
              <a:tr h="487680">
                <a:tc>
                  <a:txBody>
                    <a:bodyPr/>
                    <a:lstStyle/>
                    <a:p>
                      <a:endParaRPr lang="en-GB" sz="900" dirty="0">
                        <a:solidFill>
                          <a:schemeClr val="tx1"/>
                        </a:solidFill>
                        <a:latin typeface="Arial" panose="020B0604020202020204" pitchFamily="34" charset="0"/>
                        <a:cs typeface="Arial" panose="020B0604020202020204" pitchFamily="34" charset="0"/>
                      </a:endParaRP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900" err="1">
                          <a:solidFill>
                            <a:schemeClr val="bg1"/>
                          </a:solidFill>
                          <a:latin typeface="Arial" panose="020B0604020202020204" pitchFamily="34" charset="0"/>
                          <a:cs typeface="Arial" panose="020B0604020202020204" pitchFamily="34" charset="0"/>
                        </a:rPr>
                        <a:t>Giredestrant</a:t>
                      </a:r>
                      <a:r>
                        <a:rPr lang="en-GB" sz="900">
                          <a:solidFill>
                            <a:schemeClr val="bg1"/>
                          </a:solidFill>
                          <a:latin typeface="Arial" panose="020B0604020202020204" pitchFamily="34" charset="0"/>
                          <a:cs typeface="Arial" panose="020B0604020202020204" pitchFamily="34" charset="0"/>
                        </a:rPr>
                        <a:t> + </a:t>
                      </a:r>
                      <a:r>
                        <a:rPr lang="en-GB" sz="900" err="1">
                          <a:solidFill>
                            <a:schemeClr val="bg1"/>
                          </a:solidFill>
                          <a:latin typeface="Arial" panose="020B0604020202020204" pitchFamily="34" charset="0"/>
                          <a:cs typeface="Arial" panose="020B0604020202020204" pitchFamily="34" charset="0"/>
                        </a:rPr>
                        <a:t>everolimus</a:t>
                      </a:r>
                      <a:endParaRPr lang="en-GB" sz="900">
                        <a:solidFill>
                          <a:schemeClr val="bg1"/>
                        </a:solidFill>
                        <a:latin typeface="Arial" panose="020B0604020202020204" pitchFamily="34" charset="0"/>
                        <a:cs typeface="Arial" panose="020B0604020202020204" pitchFamily="34" charset="0"/>
                      </a:endParaRPr>
                    </a:p>
                    <a:p>
                      <a:pPr algn="ctr"/>
                      <a:r>
                        <a:rPr lang="en-GB" sz="900">
                          <a:solidFill>
                            <a:schemeClr val="bg1"/>
                          </a:solidFill>
                          <a:latin typeface="Arial" panose="020B0604020202020204" pitchFamily="34" charset="0"/>
                          <a:cs typeface="Arial" panose="020B0604020202020204" pitchFamily="34" charset="0"/>
                        </a:rPr>
                        <a:t>(n = 102)</a:t>
                      </a: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a:solidFill>
                            <a:schemeClr val="bg1"/>
                          </a:solidFill>
                          <a:latin typeface="Arial" panose="020B0604020202020204" pitchFamily="34" charset="0"/>
                          <a:cs typeface="Arial" panose="020B0604020202020204" pitchFamily="34" charset="0"/>
                        </a:rPr>
                        <a:t>SOC ET + </a:t>
                      </a:r>
                      <a:r>
                        <a:rPr lang="en-GB" sz="900" err="1">
                          <a:solidFill>
                            <a:schemeClr val="bg1"/>
                          </a:solidFill>
                          <a:latin typeface="Arial" panose="020B0604020202020204" pitchFamily="34" charset="0"/>
                          <a:cs typeface="Arial" panose="020B0604020202020204" pitchFamily="34" charset="0"/>
                        </a:rPr>
                        <a:t>everolimus</a:t>
                      </a:r>
                      <a:endParaRPr lang="en-GB" sz="900">
                        <a:solidFill>
                          <a:schemeClr val="bg1"/>
                        </a:solidFill>
                        <a:latin typeface="Arial" panose="020B0604020202020204" pitchFamily="34" charset="0"/>
                        <a:cs typeface="Arial" panose="020B0604020202020204" pitchFamily="34" charset="0"/>
                      </a:endParaRPr>
                    </a:p>
                    <a:p>
                      <a:pPr algn="ctr"/>
                      <a:r>
                        <a:rPr lang="en-GB" sz="900">
                          <a:solidFill>
                            <a:schemeClr val="bg1"/>
                          </a:solidFill>
                          <a:latin typeface="Arial" panose="020B0604020202020204" pitchFamily="34" charset="0"/>
                          <a:cs typeface="Arial" panose="020B0604020202020204" pitchFamily="34" charset="0"/>
                        </a:rPr>
                        <a:t>(n = 105)</a:t>
                      </a: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5129169"/>
                  </a:ext>
                </a:extLst>
              </a:tr>
              <a:tr h="204000">
                <a:tc>
                  <a:txBody>
                    <a:bodyPr/>
                    <a:lstStyle/>
                    <a:p>
                      <a:pPr algn="r"/>
                      <a:r>
                        <a:rPr lang="en-US" sz="900" b="0" i="0" u="none" strike="noStrike" cap="none">
                          <a:solidFill>
                            <a:srgbClr val="000000"/>
                          </a:solidFill>
                          <a:latin typeface="Arial"/>
                          <a:ea typeface="Arial"/>
                          <a:cs typeface="Arial"/>
                          <a:sym typeface="Arial"/>
                        </a:rPr>
                        <a:t>Events, n (%)</a:t>
                      </a:r>
                      <a:endParaRPr lang="en-GB" sz="900" b="0">
                        <a:solidFill>
                          <a:schemeClr val="tx1"/>
                        </a:solidFill>
                        <a:latin typeface="Arial" panose="020B0604020202020204" pitchFamily="34" charset="0"/>
                        <a:cs typeface="Arial" panose="020B0604020202020204" pitchFamily="34" charset="0"/>
                      </a:endParaRP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900" b="0">
                          <a:solidFill>
                            <a:schemeClr val="tx1"/>
                          </a:solidFill>
                          <a:latin typeface="Arial" panose="020B0604020202020204" pitchFamily="34" charset="0"/>
                          <a:cs typeface="Arial" panose="020B0604020202020204" pitchFamily="34" charset="0"/>
                        </a:rPr>
                        <a:t>26 (25.5)</a:t>
                      </a: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900" b="0">
                          <a:solidFill>
                            <a:schemeClr val="tx1"/>
                          </a:solidFill>
                          <a:latin typeface="Arial" panose="020B0604020202020204" pitchFamily="34" charset="0"/>
                          <a:cs typeface="Arial" panose="020B0604020202020204" pitchFamily="34" charset="0"/>
                        </a:rPr>
                        <a:t>41 (39.0)</a:t>
                      </a: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13138738"/>
                  </a:ext>
                </a:extLst>
              </a:tr>
              <a:tr h="345440">
                <a:tc>
                  <a:txBody>
                    <a:bodyPr/>
                    <a:lstStyle/>
                    <a:p>
                      <a:pPr algn="r"/>
                      <a:r>
                        <a:rPr lang="en-US" sz="900" b="0" i="0" u="none" strike="noStrike" cap="none">
                          <a:solidFill>
                            <a:srgbClr val="000000"/>
                          </a:solidFill>
                          <a:latin typeface="Arial"/>
                          <a:ea typeface="Arial"/>
                          <a:cs typeface="Arial"/>
                          <a:sym typeface="Arial"/>
                        </a:rPr>
                        <a:t>Median, </a:t>
                      </a:r>
                      <a:r>
                        <a:rPr lang="en-US" sz="900" b="0" i="0" u="none" strike="noStrike" cap="none" err="1">
                          <a:solidFill>
                            <a:srgbClr val="000000"/>
                          </a:solidFill>
                          <a:latin typeface="Arial"/>
                          <a:ea typeface="Arial"/>
                          <a:cs typeface="Arial"/>
                          <a:sym typeface="Arial"/>
                        </a:rPr>
                        <a:t>mo</a:t>
                      </a:r>
                      <a:r>
                        <a:rPr lang="en-US" sz="900" b="0" i="0" u="none" strike="noStrike" cap="none">
                          <a:solidFill>
                            <a:srgbClr val="000000"/>
                          </a:solidFill>
                          <a:latin typeface="Arial"/>
                          <a:ea typeface="Arial"/>
                          <a:cs typeface="Arial"/>
                          <a:sym typeface="Arial"/>
                        </a:rPr>
                        <a:t> (95% CI)</a:t>
                      </a:r>
                      <a:endParaRPr lang="en-GB" sz="900" b="0">
                        <a:solidFill>
                          <a:schemeClr val="tx1"/>
                        </a:solidFill>
                        <a:latin typeface="Arial" panose="020B0604020202020204" pitchFamily="34" charset="0"/>
                        <a:cs typeface="Arial" panose="020B0604020202020204" pitchFamily="34" charset="0"/>
                      </a:endParaRP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900">
                          <a:solidFill>
                            <a:schemeClr val="tx1"/>
                          </a:solidFill>
                          <a:latin typeface="Arial" panose="020B0604020202020204" pitchFamily="34" charset="0"/>
                          <a:cs typeface="Arial" panose="020B0604020202020204" pitchFamily="34" charset="0"/>
                        </a:rPr>
                        <a:t>NE </a:t>
                      </a:r>
                      <a:br>
                        <a:rPr lang="en-GB" sz="900">
                          <a:solidFill>
                            <a:schemeClr val="tx1"/>
                          </a:solidFill>
                          <a:latin typeface="Arial" panose="020B0604020202020204" pitchFamily="34" charset="0"/>
                          <a:cs typeface="Arial" panose="020B0604020202020204" pitchFamily="34" charset="0"/>
                        </a:rPr>
                      </a:br>
                      <a:r>
                        <a:rPr lang="en-GB" sz="900">
                          <a:solidFill>
                            <a:schemeClr val="tx1"/>
                          </a:solidFill>
                          <a:latin typeface="Arial" panose="020B0604020202020204" pitchFamily="34" charset="0"/>
                          <a:cs typeface="Arial" panose="020B0604020202020204" pitchFamily="34" charset="0"/>
                        </a:rPr>
                        <a:t>(20.17, NE)</a:t>
                      </a: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900">
                          <a:solidFill>
                            <a:schemeClr val="tx1"/>
                          </a:solidFill>
                          <a:latin typeface="Arial" panose="020B0604020202020204" pitchFamily="34" charset="0"/>
                          <a:cs typeface="Arial" panose="020B0604020202020204" pitchFamily="34" charset="0"/>
                        </a:rPr>
                        <a:t>21.03 </a:t>
                      </a:r>
                      <a:br>
                        <a:rPr lang="en-GB" sz="900">
                          <a:solidFill>
                            <a:schemeClr val="tx1"/>
                          </a:solidFill>
                          <a:latin typeface="Arial" panose="020B0604020202020204" pitchFamily="34" charset="0"/>
                          <a:cs typeface="Arial" panose="020B0604020202020204" pitchFamily="34" charset="0"/>
                        </a:rPr>
                      </a:br>
                      <a:r>
                        <a:rPr lang="en-GB" sz="900">
                          <a:solidFill>
                            <a:schemeClr val="tx1"/>
                          </a:solidFill>
                          <a:latin typeface="Arial" panose="020B0604020202020204" pitchFamily="34" charset="0"/>
                          <a:cs typeface="Arial" panose="020B0604020202020204" pitchFamily="34" charset="0"/>
                        </a:rPr>
                        <a:t>(14.78, 26.87)</a:t>
                      </a: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3812515"/>
                  </a:ext>
                </a:extLst>
              </a:tr>
              <a:tr h="345440">
                <a:tc>
                  <a:txBody>
                    <a:bodyPr/>
                    <a:lstStyle/>
                    <a:p>
                      <a:pPr algn="r"/>
                      <a:r>
                        <a:rPr lang="en-GB" sz="900" b="0">
                          <a:solidFill>
                            <a:schemeClr val="tx1"/>
                          </a:solidFill>
                          <a:latin typeface="Arial" panose="020B0604020202020204" pitchFamily="34" charset="0"/>
                          <a:cs typeface="Arial" panose="020B0604020202020204" pitchFamily="34" charset="0"/>
                        </a:rPr>
                        <a:t>Stratified HR</a:t>
                      </a:r>
                    </a:p>
                    <a:p>
                      <a:pPr algn="r"/>
                      <a:r>
                        <a:rPr lang="en-GB" sz="900" b="0">
                          <a:solidFill>
                            <a:schemeClr val="tx1"/>
                          </a:solidFill>
                          <a:latin typeface="Arial" panose="020B0604020202020204" pitchFamily="34" charset="0"/>
                          <a:cs typeface="Arial" panose="020B0604020202020204" pitchFamily="34" charset="0"/>
                        </a:rPr>
                        <a:t>(95% CI)</a:t>
                      </a:r>
                    </a:p>
                  </a:txBody>
                  <a:tcPr marL="60960" marR="60960" marT="30480" marB="304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900" b="1" dirty="0">
                          <a:solidFill>
                            <a:schemeClr val="tx1"/>
                          </a:solidFill>
                          <a:latin typeface="Arial" panose="020B0604020202020204" pitchFamily="34" charset="0"/>
                          <a:cs typeface="Arial" panose="020B0604020202020204" pitchFamily="34" charset="0"/>
                        </a:rPr>
                        <a:t>0.62 (0.38, 1.02); </a:t>
                      </a:r>
                      <a:br>
                        <a:rPr lang="en-GB" sz="900" b="1" dirty="0">
                          <a:solidFill>
                            <a:schemeClr val="tx1"/>
                          </a:solidFill>
                          <a:latin typeface="Arial" panose="020B0604020202020204" pitchFamily="34" charset="0"/>
                          <a:cs typeface="Arial" panose="020B0604020202020204" pitchFamily="34" charset="0"/>
                        </a:rPr>
                      </a:br>
                      <a:r>
                        <a:rPr lang="en-GB" sz="900" b="1" i="0" dirty="0">
                          <a:solidFill>
                            <a:schemeClr val="tx1"/>
                          </a:solidFill>
                          <a:latin typeface="Arial" panose="020B0604020202020204" pitchFamily="34" charset="0"/>
                          <a:cs typeface="Arial" panose="020B0604020202020204" pitchFamily="34" charset="0"/>
                        </a:rPr>
                        <a:t>p</a:t>
                      </a:r>
                      <a:r>
                        <a:rPr lang="en-GB" sz="900" b="1" dirty="0">
                          <a:solidFill>
                            <a:schemeClr val="tx1"/>
                          </a:solidFill>
                          <a:latin typeface="Arial" panose="020B0604020202020204" pitchFamily="34" charset="0"/>
                          <a:cs typeface="Arial" panose="020B0604020202020204" pitchFamily="34" charset="0"/>
                        </a:rPr>
                        <a:t> = 0.0566</a:t>
                      </a:r>
                    </a:p>
                  </a:txBody>
                  <a:tcPr marL="60960" marR="60960" marT="30480" marB="304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endParaRPr lang="en-GB" sz="1800">
                        <a:solidFill>
                          <a:schemeClr val="tx1"/>
                        </a:solidFill>
                        <a:latin typeface="Arial" panose="020B0604020202020204" pitchFamily="34" charset="0"/>
                        <a:cs typeface="Arial" panose="020B060402020202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61557098"/>
                  </a:ext>
                </a:extLst>
              </a:tr>
            </a:tbl>
          </a:graphicData>
        </a:graphic>
      </p:graphicFrame>
      <p:sp>
        <p:nvSpPr>
          <p:cNvPr id="22" name="Rectangle: Top Corners Rounded 21">
            <a:extLst>
              <a:ext uri="{FF2B5EF4-FFF2-40B4-BE49-F238E27FC236}">
                <a16:creationId xmlns:a16="http://schemas.microsoft.com/office/drawing/2014/main" id="{F194BD86-F28A-F57A-E7C4-EECFC6E73E63}"/>
              </a:ext>
            </a:extLst>
          </p:cNvPr>
          <p:cNvSpPr/>
          <p:nvPr/>
        </p:nvSpPr>
        <p:spPr>
          <a:xfrm>
            <a:off x="4875811" y="4068929"/>
            <a:ext cx="864000" cy="504712"/>
          </a:xfrm>
          <a:prstGeom prst="round2SameRect">
            <a:avLst/>
          </a:prstGeom>
          <a:solidFill>
            <a:srgbClr val="6E1E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24000" rIns="2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Giredestrant</a:t>
            </a:r>
            <a:r>
              <a:rPr kumimoji="0" lang="en-GB" sz="9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everolimus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 = 102</a:t>
            </a:r>
          </a:p>
        </p:txBody>
      </p:sp>
      <p:sp>
        <p:nvSpPr>
          <p:cNvPr id="26" name="Rectangle: Top Corners Rounded 25">
            <a:extLst>
              <a:ext uri="{FF2B5EF4-FFF2-40B4-BE49-F238E27FC236}">
                <a16:creationId xmlns:a16="http://schemas.microsoft.com/office/drawing/2014/main" id="{5E874B6B-3117-F44F-5F37-6FF81EB80C83}"/>
              </a:ext>
            </a:extLst>
          </p:cNvPr>
          <p:cNvSpPr/>
          <p:nvPr/>
        </p:nvSpPr>
        <p:spPr>
          <a:xfrm>
            <a:off x="5740711" y="4073895"/>
            <a:ext cx="864000" cy="499747"/>
          </a:xfrm>
          <a:prstGeom prst="round2SameRect">
            <a:avLst/>
          </a:prstGeom>
          <a:solidFill>
            <a:schemeClr val="bg1">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24000" rIns="2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SOC ET + everolimus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 = 105</a:t>
            </a:r>
          </a:p>
        </p:txBody>
      </p:sp>
      <p:sp>
        <p:nvSpPr>
          <p:cNvPr id="3" name="TextBox 2">
            <a:extLst>
              <a:ext uri="{FF2B5EF4-FFF2-40B4-BE49-F238E27FC236}">
                <a16:creationId xmlns:a16="http://schemas.microsoft.com/office/drawing/2014/main" id="{2AE04DFF-B86F-B389-4D1E-3F73235632EE}"/>
              </a:ext>
            </a:extLst>
          </p:cNvPr>
          <p:cNvSpPr txBox="1"/>
          <p:nvPr/>
        </p:nvSpPr>
        <p:spPr>
          <a:xfrm>
            <a:off x="6172711" y="1799167"/>
            <a:ext cx="17670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HR 0.62 (0.38-1.02)</a:t>
            </a:r>
          </a:p>
        </p:txBody>
      </p:sp>
      <p:sp>
        <p:nvSpPr>
          <p:cNvPr id="4" name="TextBox 3">
            <a:extLst>
              <a:ext uri="{FF2B5EF4-FFF2-40B4-BE49-F238E27FC236}">
                <a16:creationId xmlns:a16="http://schemas.microsoft.com/office/drawing/2014/main" id="{181A5664-5D09-833B-B0BD-447FB0ADB336}"/>
              </a:ext>
            </a:extLst>
          </p:cNvPr>
          <p:cNvSpPr txBox="1"/>
          <p:nvPr/>
        </p:nvSpPr>
        <p:spPr>
          <a:xfrm>
            <a:off x="9933892" y="6525183"/>
            <a:ext cx="2084225"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mn-cs"/>
              </a:rPr>
              <a:t>Mayer E, et al. ESMO 2025. LBA16.</a:t>
            </a:r>
          </a:p>
        </p:txBody>
      </p:sp>
    </p:spTree>
    <p:extLst>
      <p:ext uri="{BB962C8B-B14F-4D97-AF65-F5344CB8AC3E}">
        <p14:creationId xmlns:p14="http://schemas.microsoft.com/office/powerpoint/2010/main" val="1499326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82689-AE95-2D5D-A241-3C24B1703E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75BEA4-BD5F-64FD-994D-02600941A1F0}"/>
              </a:ext>
            </a:extLst>
          </p:cNvPr>
          <p:cNvSpPr>
            <a:spLocks noGrp="1"/>
          </p:cNvSpPr>
          <p:nvPr>
            <p:ph type="title"/>
          </p:nvPr>
        </p:nvSpPr>
        <p:spPr>
          <a:xfrm>
            <a:off x="916516" y="116632"/>
            <a:ext cx="10358967" cy="1196752"/>
          </a:xfrm>
        </p:spPr>
        <p:txBody>
          <a:bodyPr/>
          <a:lstStyle/>
          <a:p>
            <a:r>
              <a:rPr lang="en-US" sz="3200" dirty="0">
                <a:solidFill>
                  <a:srgbClr val="0432FF"/>
                </a:solidFill>
              </a:rPr>
              <a:t>Dr O’Regan — Disclosures</a:t>
            </a:r>
          </a:p>
        </p:txBody>
      </p:sp>
      <p:graphicFrame>
        <p:nvGraphicFramePr>
          <p:cNvPr id="5" name="Content Placeholder 3">
            <a:extLst>
              <a:ext uri="{FF2B5EF4-FFF2-40B4-BE49-F238E27FC236}">
                <a16:creationId xmlns:a16="http://schemas.microsoft.com/office/drawing/2014/main" id="{85C92EB3-953D-FE2F-64AB-6714C9544A77}"/>
              </a:ext>
            </a:extLst>
          </p:cNvPr>
          <p:cNvGraphicFramePr>
            <a:graphicFrameLocks/>
          </p:cNvGraphicFramePr>
          <p:nvPr>
            <p:extLst>
              <p:ext uri="{D42A27DB-BD31-4B8C-83A1-F6EECF244321}">
                <p14:modId xmlns:p14="http://schemas.microsoft.com/office/powerpoint/2010/main" val="1779641612"/>
              </p:ext>
            </p:extLst>
          </p:nvPr>
        </p:nvGraphicFramePr>
        <p:xfrm>
          <a:off x="983556" y="1628800"/>
          <a:ext cx="9720956" cy="4282718"/>
        </p:xfrm>
        <a:graphic>
          <a:graphicData uri="http://schemas.openxmlformats.org/drawingml/2006/table">
            <a:tbl>
              <a:tblPr firstRow="1" bandRow="1">
                <a:tableStyleId>{F2DE63D5-997A-4646-A377-4702673A728D}</a:tableStyleId>
              </a:tblPr>
              <a:tblGrid>
                <a:gridCol w="2952204">
                  <a:extLst>
                    <a:ext uri="{9D8B030D-6E8A-4147-A177-3AD203B41FA5}">
                      <a16:colId xmlns:a16="http://schemas.microsoft.com/office/drawing/2014/main" val="20000"/>
                    </a:ext>
                  </a:extLst>
                </a:gridCol>
                <a:gridCol w="6768752">
                  <a:extLst>
                    <a:ext uri="{9D8B030D-6E8A-4147-A177-3AD203B41FA5}">
                      <a16:colId xmlns:a16="http://schemas.microsoft.com/office/drawing/2014/main" val="20001"/>
                    </a:ext>
                  </a:extLst>
                </a:gridCol>
              </a:tblGrid>
              <a:tr h="1086982">
                <a:tc>
                  <a:txBody>
                    <a:bodyPr/>
                    <a:lstStyle/>
                    <a:p>
                      <a:r>
                        <a:rPr lang="en-US" sz="1800" b="1" kern="1200" dirty="0">
                          <a:solidFill>
                            <a:schemeClr val="tx1"/>
                          </a:solidFill>
                          <a:effectLst/>
                          <a:latin typeface="+mn-lt"/>
                          <a:ea typeface="+mn-ea"/>
                          <a:cs typeface="+mn-cs"/>
                        </a:rPr>
                        <a:t>Advisory Committees </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Biotheranostics Inc, A Hologic Company </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21772">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Biotheranostics Inc, A Hologic Company, Gilead Sciences Inc, Lilly, Puma Biotechnology Inc, </a:t>
                      </a:r>
                      <a:r>
                        <a:rPr lang="en-US" sz="1800" b="0" kern="1200" dirty="0" err="1">
                          <a:solidFill>
                            <a:schemeClr val="tx1"/>
                          </a:solidFill>
                          <a:effectLst/>
                          <a:latin typeface="+mn-lt"/>
                          <a:ea typeface="+mn-ea"/>
                          <a:cs typeface="+mn-cs"/>
                        </a:rPr>
                        <a:t>Regor</a:t>
                      </a:r>
                      <a:r>
                        <a:rPr lang="en-US" sz="1800" b="0" kern="1200" dirty="0">
                          <a:solidFill>
                            <a:schemeClr val="tx1"/>
                          </a:solidFill>
                          <a:effectLst/>
                          <a:latin typeface="+mn-lt"/>
                          <a:ea typeface="+mn-ea"/>
                          <a:cs typeface="+mn-cs"/>
                        </a:rPr>
                        <a:t>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4671425"/>
                  </a:ext>
                </a:extLst>
              </a:tr>
              <a:tr h="1086982">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Novartis, Puma Biotechnology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06942570"/>
                  </a:ext>
                </a:extLst>
              </a:tr>
              <a:tr h="1086982">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Gilead Sciences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1233152"/>
                  </a:ext>
                </a:extLst>
              </a:tr>
            </a:tbl>
          </a:graphicData>
        </a:graphic>
      </p:graphicFrame>
    </p:spTree>
    <p:custDataLst>
      <p:tags r:id="rId1"/>
    </p:custDataLst>
    <p:extLst>
      <p:ext uri="{BB962C8B-B14F-4D97-AF65-F5344CB8AC3E}">
        <p14:creationId xmlns:p14="http://schemas.microsoft.com/office/powerpoint/2010/main" val="23705582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9FCF2B7-50F4-CFAC-2019-4E070525F22D}"/>
              </a:ext>
            </a:extLst>
          </p:cNvPr>
          <p:cNvSpPr/>
          <p:nvPr/>
        </p:nvSpPr>
        <p:spPr>
          <a:xfrm>
            <a:off x="312671" y="1444897"/>
            <a:ext cx="11566658" cy="4865077"/>
          </a:xfrm>
          <a:prstGeom prst="rect">
            <a:avLst/>
          </a:prstGeom>
          <a:solidFill>
            <a:srgbClr val="F4F5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 name="Title 1">
            <a:extLst>
              <a:ext uri="{FF2B5EF4-FFF2-40B4-BE49-F238E27FC236}">
                <a16:creationId xmlns:a16="http://schemas.microsoft.com/office/drawing/2014/main" id="{5C9568C3-13F1-C4E9-7FF6-F7A2757A1B6F}"/>
              </a:ext>
            </a:extLst>
          </p:cNvPr>
          <p:cNvSpPr>
            <a:spLocks noGrp="1"/>
          </p:cNvSpPr>
          <p:nvPr>
            <p:ph type="title"/>
          </p:nvPr>
        </p:nvSpPr>
        <p:spPr>
          <a:xfrm>
            <a:off x="838200" y="119334"/>
            <a:ext cx="10515600" cy="1325563"/>
          </a:xfrm>
        </p:spPr>
        <p:txBody>
          <a:bodyPr>
            <a:normAutofit fontScale="90000"/>
          </a:bodyPr>
          <a:lstStyle/>
          <a:p>
            <a:r>
              <a:rPr lang="en-US" b="1" dirty="0">
                <a:solidFill>
                  <a:srgbClr val="0070C0"/>
                </a:solidFill>
              </a:rPr>
              <a:t>Phase 3 ADELA Study of Elacestrant ± Everolimus for ESR1mut, ER+/HER2− </a:t>
            </a:r>
            <a:r>
              <a:rPr lang="en-US" b="1" dirty="0" err="1">
                <a:solidFill>
                  <a:srgbClr val="0070C0"/>
                </a:solidFill>
              </a:rPr>
              <a:t>aBC</a:t>
            </a:r>
            <a:r>
              <a:rPr lang="en-US" b="1" dirty="0">
                <a:solidFill>
                  <a:srgbClr val="0070C0"/>
                </a:solidFill>
              </a:rPr>
              <a:t> After ET + CDK4/6i</a:t>
            </a:r>
          </a:p>
        </p:txBody>
      </p:sp>
      <p:pic>
        <p:nvPicPr>
          <p:cNvPr id="4" name="Picture 3">
            <a:extLst>
              <a:ext uri="{FF2B5EF4-FFF2-40B4-BE49-F238E27FC236}">
                <a16:creationId xmlns:a16="http://schemas.microsoft.com/office/drawing/2014/main" id="{C2BDAF08-42A0-E41E-ECC4-6DE1A4A80546}"/>
              </a:ext>
            </a:extLst>
          </p:cNvPr>
          <p:cNvPicPr>
            <a:picLocks noChangeAspect="1"/>
          </p:cNvPicPr>
          <p:nvPr/>
        </p:nvPicPr>
        <p:blipFill>
          <a:blip r:embed="rId3"/>
          <a:srcRect r="34599" b="21621"/>
          <a:stretch>
            <a:fillRect/>
          </a:stretch>
        </p:blipFill>
        <p:spPr>
          <a:xfrm>
            <a:off x="2572545" y="1643583"/>
            <a:ext cx="7413171" cy="3347498"/>
          </a:xfrm>
          <a:prstGeom prst="rect">
            <a:avLst/>
          </a:prstGeom>
        </p:spPr>
      </p:pic>
      <p:sp>
        <p:nvSpPr>
          <p:cNvPr id="5" name="TextBox 4">
            <a:extLst>
              <a:ext uri="{FF2B5EF4-FFF2-40B4-BE49-F238E27FC236}">
                <a16:creationId xmlns:a16="http://schemas.microsoft.com/office/drawing/2014/main" id="{683984FB-B7B8-976C-354C-E3E36D774C26}"/>
              </a:ext>
            </a:extLst>
          </p:cNvPr>
          <p:cNvSpPr txBox="1"/>
          <p:nvPr/>
        </p:nvSpPr>
        <p:spPr>
          <a:xfrm>
            <a:off x="411479" y="1584547"/>
            <a:ext cx="4420940" cy="4031873"/>
          </a:xfrm>
          <a:prstGeom prst="rect">
            <a:avLst/>
          </a:prstGeom>
          <a:solidFill>
            <a:srgbClr val="F4F5F6"/>
          </a:solidFill>
          <a:ln>
            <a:solidFill>
              <a:schemeClr val="tx1"/>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ER+/HER2− unresectable locally recurrent or metastatic disease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Confirmed </a:t>
            </a:r>
            <a:r>
              <a:rPr kumimoji="0" lang="en-US" sz="1600" b="0" i="1" u="none" strike="noStrike" kern="1200" cap="none" spc="0" normalizeH="0" baseline="0" noProof="0" dirty="0">
                <a:ln>
                  <a:noFill/>
                </a:ln>
                <a:solidFill>
                  <a:srgbClr val="000000"/>
                </a:solidFill>
                <a:effectLst/>
                <a:uLnTx/>
                <a:uFillTx/>
                <a:latin typeface="Calibri"/>
                <a:ea typeface="+mn-ea"/>
                <a:cs typeface="+mn-cs"/>
              </a:rPr>
              <a:t>ESR1</a:t>
            </a:r>
            <a:r>
              <a:rPr kumimoji="0" lang="en-US" sz="1600" b="0" i="0" u="none" strike="noStrike" kern="1200" cap="none" spc="0" normalizeH="0" baseline="0" noProof="0" dirty="0">
                <a:ln>
                  <a:noFill/>
                </a:ln>
                <a:solidFill>
                  <a:srgbClr val="000000"/>
                </a:solidFill>
                <a:effectLst/>
                <a:uLnTx/>
                <a:uFillTx/>
                <a:latin typeface="Calibri"/>
                <a:ea typeface="+mn-ea"/>
                <a:cs typeface="+mn-cs"/>
              </a:rPr>
              <a:t>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PD on prior CDK4/6i + ET for </a:t>
            </a:r>
            <a:r>
              <a:rPr kumimoji="0" lang="en-US" sz="1600" b="0" i="0" u="none" strike="noStrike" kern="1200" cap="none" spc="0" normalizeH="0" baseline="0" noProof="0" dirty="0" err="1">
                <a:ln>
                  <a:noFill/>
                </a:ln>
                <a:solidFill>
                  <a:srgbClr val="000000"/>
                </a:solidFill>
                <a:effectLst/>
                <a:uLnTx/>
                <a:uFillTx/>
                <a:latin typeface="Calibri"/>
                <a:ea typeface="+mn-ea"/>
                <a:cs typeface="+mn-cs"/>
              </a:rPr>
              <a:t>aBC</a:t>
            </a:r>
            <a:r>
              <a:rPr kumimoji="0" lang="en-US" sz="1600" b="0" i="0" u="none" strike="noStrike" kern="1200" cap="none" spc="0" normalizeH="0" baseline="0" noProof="0" dirty="0">
                <a:ln>
                  <a:noFill/>
                </a:ln>
                <a:solidFill>
                  <a:srgbClr val="000000"/>
                </a:solidFill>
                <a:effectLst/>
                <a:uLnTx/>
                <a:uFillTx/>
                <a:latin typeface="Calibri"/>
                <a:ea typeface="+mn-ea"/>
                <a:cs typeface="+mn-cs"/>
              </a:rPr>
              <a:t> after ≥6 mo </a:t>
            </a:r>
          </a:p>
          <a:p>
            <a:pPr marL="576263" marR="0" lvl="1" indent="-293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Patients receiving CDK4/6i-based therapy in adj setting are eligible if PD is confirmed after ≥12 mo of treatment but &lt; 12 mo following CDK4/6i treatment completion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Previously received 1-2 lines of ET for </a:t>
            </a:r>
            <a:r>
              <a:rPr kumimoji="0" lang="en-US" sz="1600" b="0" i="0" u="none" strike="noStrike" kern="1200" cap="none" spc="0" normalizeH="0" baseline="0" noProof="0" dirty="0" err="1">
                <a:ln>
                  <a:noFill/>
                </a:ln>
                <a:solidFill>
                  <a:srgbClr val="000000"/>
                </a:solidFill>
                <a:effectLst/>
                <a:uLnTx/>
                <a:uFillTx/>
                <a:latin typeface="Calibri"/>
                <a:ea typeface="+mn-ea"/>
                <a:cs typeface="+mn-cs"/>
              </a:rPr>
              <a:t>aBC</a:t>
            </a: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576263" marR="0" lvl="1" indent="-2936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PD during or within 12 mo of adj ET considered as a line of ET for </a:t>
            </a:r>
            <a:r>
              <a:rPr kumimoji="0" lang="en-US" sz="1600" b="0" i="0" u="none" strike="noStrike" kern="1200" cap="none" spc="0" normalizeH="0" baseline="0" noProof="0" dirty="0" err="1">
                <a:ln>
                  <a:noFill/>
                </a:ln>
                <a:solidFill>
                  <a:srgbClr val="000000"/>
                </a:solidFill>
                <a:effectLst/>
                <a:uLnTx/>
                <a:uFillTx/>
                <a:latin typeface="Calibri"/>
                <a:ea typeface="+mn-ea"/>
                <a:cs typeface="+mn-cs"/>
              </a:rPr>
              <a:t>aBC</a:t>
            </a: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No prior CT for </a:t>
            </a:r>
            <a:r>
              <a:rPr kumimoji="0" lang="en-US" sz="1600" b="0" i="0" u="none" strike="noStrike" kern="1200" cap="none" spc="0" normalizeH="0" baseline="0" noProof="0" dirty="0" err="1">
                <a:ln>
                  <a:noFill/>
                </a:ln>
                <a:solidFill>
                  <a:srgbClr val="000000"/>
                </a:solidFill>
                <a:effectLst/>
                <a:uLnTx/>
                <a:uFillTx/>
                <a:latin typeface="Calibri"/>
                <a:ea typeface="+mn-ea"/>
                <a:cs typeface="+mn-cs"/>
              </a:rPr>
              <a:t>aBC</a:t>
            </a: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No prior elacestrant, novel ET, and/or PI3K/AKT/mTOR inhibitors*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ECOG PS 0 or 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Adequate BM and organ function</a:t>
            </a:r>
          </a:p>
        </p:txBody>
      </p:sp>
      <p:sp>
        <p:nvSpPr>
          <p:cNvPr id="7" name="TextBox 6">
            <a:extLst>
              <a:ext uri="{FF2B5EF4-FFF2-40B4-BE49-F238E27FC236}">
                <a16:creationId xmlns:a16="http://schemas.microsoft.com/office/drawing/2014/main" id="{AA2CE7D4-A5EF-2D28-2053-F5162DBB7E2E}"/>
              </a:ext>
            </a:extLst>
          </p:cNvPr>
          <p:cNvSpPr txBox="1"/>
          <p:nvPr/>
        </p:nvSpPr>
        <p:spPr>
          <a:xfrm>
            <a:off x="8945756" y="5012853"/>
            <a:ext cx="30238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Endpoints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Primary: PFS by BICR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Secondary: PFS INV, OS, response, safety and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HRQoL</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 name="TextBox 8">
            <a:extLst>
              <a:ext uri="{FF2B5EF4-FFF2-40B4-BE49-F238E27FC236}">
                <a16:creationId xmlns:a16="http://schemas.microsoft.com/office/drawing/2014/main" id="{ABB2858C-BD09-0C80-D5E3-9456D8349BDF}"/>
              </a:ext>
            </a:extLst>
          </p:cNvPr>
          <p:cNvSpPr txBox="1"/>
          <p:nvPr/>
        </p:nvSpPr>
        <p:spPr>
          <a:xfrm>
            <a:off x="5012872" y="4948685"/>
            <a:ext cx="3750128"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Stratification: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Presence of visceral metastases (Y/N)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Duration of prior CDK4/6i </a:t>
            </a:r>
            <a:r>
              <a:rPr kumimoji="0" lang="en-US" sz="1400" b="0" i="0" u="none" strike="noStrike" kern="1200" cap="none" spc="0" normalizeH="0" baseline="0" noProof="0" dirty="0" err="1">
                <a:ln>
                  <a:noFill/>
                </a:ln>
                <a:solidFill>
                  <a:srgbClr val="000000"/>
                </a:solidFill>
                <a:effectLst/>
                <a:uLnTx/>
                <a:uFillTx/>
                <a:latin typeface="Calibri"/>
                <a:ea typeface="+mn-ea"/>
                <a:cs typeface="+mn-cs"/>
              </a:rPr>
              <a:t>tx</a:t>
            </a:r>
            <a:r>
              <a:rPr kumimoji="0" lang="en-US" sz="1400" b="0" i="0" u="none" strike="noStrike" kern="1200" cap="none" spc="0" normalizeH="0" baseline="0" noProof="0" dirty="0">
                <a:ln>
                  <a:noFill/>
                </a:ln>
                <a:solidFill>
                  <a:srgbClr val="000000"/>
                </a:solidFill>
                <a:effectLst/>
                <a:uLnTx/>
                <a:uFillTx/>
                <a:latin typeface="Calibri"/>
                <a:ea typeface="+mn-ea"/>
                <a:cs typeface="+mn-cs"/>
              </a:rPr>
              <a:t> (≥12 vs &lt;12 mo)</a:t>
            </a:r>
          </a:p>
        </p:txBody>
      </p:sp>
      <p:sp>
        <p:nvSpPr>
          <p:cNvPr id="14" name="TextBox 13">
            <a:extLst>
              <a:ext uri="{FF2B5EF4-FFF2-40B4-BE49-F238E27FC236}">
                <a16:creationId xmlns:a16="http://schemas.microsoft.com/office/drawing/2014/main" id="{EF79847D-D715-F739-722B-238CE320662F}"/>
              </a:ext>
            </a:extLst>
          </p:cNvPr>
          <p:cNvSpPr txBox="1"/>
          <p:nvPr/>
        </p:nvSpPr>
        <p:spPr>
          <a:xfrm>
            <a:off x="6079000" y="6442502"/>
            <a:ext cx="3456886"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mn-cs"/>
              </a:rPr>
              <a:t>*including everolimus.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srgbClr val="000000"/>
                </a:solidFill>
                <a:effectLst/>
                <a:uLnTx/>
                <a:uFillTx/>
                <a:latin typeface="Calibri"/>
                <a:ea typeface="+mn-ea"/>
                <a:cs typeface="+mn-cs"/>
              </a:rPr>
              <a:t>Llombart-Cussac</a:t>
            </a:r>
            <a:r>
              <a:rPr kumimoji="0" lang="en-US" sz="1050" b="0" i="0" u="none" strike="noStrike" kern="1200" cap="none" spc="0" normalizeH="0" baseline="0" noProof="0" dirty="0">
                <a:ln>
                  <a:noFill/>
                </a:ln>
                <a:solidFill>
                  <a:srgbClr val="000000"/>
                </a:solidFill>
                <a:effectLst/>
                <a:uLnTx/>
                <a:uFillTx/>
                <a:latin typeface="Calibri"/>
                <a:ea typeface="+mn-ea"/>
                <a:cs typeface="+mn-cs"/>
              </a:rPr>
              <a:t> A, et al. ASCO 2025. Abstract TPS1129. </a:t>
            </a:r>
          </a:p>
        </p:txBody>
      </p:sp>
      <p:sp>
        <p:nvSpPr>
          <p:cNvPr id="3" name="TextBox 2">
            <a:extLst>
              <a:ext uri="{FF2B5EF4-FFF2-40B4-BE49-F238E27FC236}">
                <a16:creationId xmlns:a16="http://schemas.microsoft.com/office/drawing/2014/main" id="{21D4F24F-CDAF-22EF-F92B-A844CB19727D}"/>
              </a:ext>
            </a:extLst>
          </p:cNvPr>
          <p:cNvSpPr txBox="1"/>
          <p:nvPr/>
        </p:nvSpPr>
        <p:spPr>
          <a:xfrm>
            <a:off x="5012872" y="1744199"/>
            <a:ext cx="9060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N = 240</a:t>
            </a:r>
          </a:p>
        </p:txBody>
      </p:sp>
      <p:sp>
        <p:nvSpPr>
          <p:cNvPr id="10" name="TextBox 9">
            <a:extLst>
              <a:ext uri="{FF2B5EF4-FFF2-40B4-BE49-F238E27FC236}">
                <a16:creationId xmlns:a16="http://schemas.microsoft.com/office/drawing/2014/main" id="{FCD62F7A-2A15-D372-97AC-438BAE61C182}"/>
              </a:ext>
            </a:extLst>
          </p:cNvPr>
          <p:cNvSpPr txBox="1"/>
          <p:nvPr/>
        </p:nvSpPr>
        <p:spPr>
          <a:xfrm>
            <a:off x="411479" y="5727719"/>
            <a:ext cx="411542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Calibri"/>
                <a:ea typeface="+mn-ea"/>
                <a:cs typeface="+mn-cs"/>
              </a:rPr>
              <a:t> </a:t>
            </a:r>
            <a:r>
              <a:rPr kumimoji="0" lang="en-US" sz="24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sym typeface="Wingdings" panose="05000000000000000000" pitchFamily="2" charset="2"/>
              </a:rPr>
              <a:t> </a:t>
            </a:r>
            <a:r>
              <a:rPr kumimoji="0" lang="en-US" sz="2400" b="0" i="0" u="none" strike="noStrike" kern="1200" cap="small" spc="0" normalizeH="0" baseline="0" noProof="0" dirty="0">
                <a:ln>
                  <a:noFill/>
                </a:ln>
                <a:solidFill>
                  <a:srgbClr val="00B050"/>
                </a:solidFill>
                <a:effectLst/>
                <a:uLnTx/>
                <a:uFillTx/>
                <a:latin typeface="Calibri"/>
                <a:ea typeface="+mn-ea"/>
                <a:cs typeface="+mn-cs"/>
                <a:sym typeface="Wingdings" panose="05000000000000000000" pitchFamily="2" charset="2"/>
              </a:rPr>
              <a:t>Recruiting (NCT06382948)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small" spc="0" normalizeH="0" baseline="0" noProof="0" dirty="0">
              <a:ln>
                <a:noFill/>
              </a:ln>
              <a:solidFill>
                <a:srgbClr val="00B050"/>
              </a:solidFill>
              <a:effectLst/>
              <a:uLnTx/>
              <a:uFillTx/>
              <a:latin typeface="Calibri"/>
              <a:ea typeface="+mn-ea"/>
              <a:cs typeface="+mn-cs"/>
            </a:endParaRPr>
          </a:p>
        </p:txBody>
      </p:sp>
    </p:spTree>
    <p:extLst>
      <p:ext uri="{BB962C8B-B14F-4D97-AF65-F5344CB8AC3E}">
        <p14:creationId xmlns:p14="http://schemas.microsoft.com/office/powerpoint/2010/main" val="12698113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2AB82-52BF-197E-CC45-71AE999AB95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6252D00-1701-E757-205C-68A4B7A2BF8A}"/>
              </a:ext>
            </a:extLst>
          </p:cNvPr>
          <p:cNvSpPr txBox="1">
            <a:spLocks/>
          </p:cNvSpPr>
          <p:nvPr/>
        </p:nvSpPr>
        <p:spPr>
          <a:xfrm>
            <a:off x="177908" y="319179"/>
            <a:ext cx="11826131" cy="574453"/>
          </a:xfrm>
          <a:prstGeom prst="rect">
            <a:avLst/>
          </a:prstGeom>
        </p:spPr>
        <p:txBody>
          <a:bodyPr wrap="square" lIns="0" tIns="0" rIns="0" bIns="0" anchor="t">
            <a:spAutoFit/>
          </a:bodyPr>
          <a:lstStyle>
            <a:lvl1pPr>
              <a:defRPr sz="2600" b="1" i="0">
                <a:solidFill>
                  <a:schemeClr val="tx1"/>
                </a:solidFill>
                <a:latin typeface="Arial"/>
                <a:ea typeface="+mj-ea"/>
                <a:cs typeface="Aria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srgbClr val="0070C0"/>
                </a:solidFill>
                <a:effectLst/>
                <a:uLnTx/>
                <a:uFillTx/>
                <a:latin typeface="Arial"/>
                <a:ea typeface="+mj-ea"/>
                <a:cs typeface="Arial"/>
              </a:rPr>
              <a:t>First line oral SERD vs AI (+ CDK4/6i) </a:t>
            </a:r>
          </a:p>
        </p:txBody>
      </p:sp>
      <p:grpSp>
        <p:nvGrpSpPr>
          <p:cNvPr id="14" name="Group 13">
            <a:extLst>
              <a:ext uri="{FF2B5EF4-FFF2-40B4-BE49-F238E27FC236}">
                <a16:creationId xmlns:a16="http://schemas.microsoft.com/office/drawing/2014/main" id="{1F1B3405-371B-74F2-EC1B-84E2DD932522}"/>
              </a:ext>
            </a:extLst>
          </p:cNvPr>
          <p:cNvGrpSpPr/>
          <p:nvPr/>
        </p:nvGrpSpPr>
        <p:grpSpPr>
          <a:xfrm>
            <a:off x="20552" y="1701446"/>
            <a:ext cx="5727700" cy="2902135"/>
            <a:chOff x="-20891" y="1958696"/>
            <a:chExt cx="4968361" cy="2176601"/>
          </a:xfrm>
        </p:grpSpPr>
        <p:sp>
          <p:nvSpPr>
            <p:cNvPr id="7" name="Oval 6">
              <a:extLst>
                <a:ext uri="{FF2B5EF4-FFF2-40B4-BE49-F238E27FC236}">
                  <a16:creationId xmlns:a16="http://schemas.microsoft.com/office/drawing/2014/main" id="{76D8B983-7D28-FA53-6891-7505FC4AC30A}"/>
                </a:ext>
              </a:extLst>
            </p:cNvPr>
            <p:cNvSpPr>
              <a:spLocks noChangeAspect="1"/>
            </p:cNvSpPr>
            <p:nvPr/>
          </p:nvSpPr>
          <p:spPr>
            <a:xfrm>
              <a:off x="197134" y="2764316"/>
              <a:ext cx="503619" cy="504000"/>
            </a:xfrm>
            <a:prstGeom prst="ellipse">
              <a:avLst/>
            </a:prstGeom>
            <a:noFill/>
            <a:ln w="19050" cap="flat" cmpd="sng" algn="ctr">
              <a:solidFill>
                <a:schemeClr val="accent1"/>
              </a:solidFill>
              <a:prstDash val="solid"/>
            </a:ln>
            <a:effectLst/>
          </p:spPr>
          <p:txBody>
            <a:bodyPr lIns="81280" tIns="81280" rIns="81280" bIns="81280" rtlCol="0" anchor="ctr"/>
            <a:lstStyle/>
            <a:p>
              <a:pPr marL="0" marR="0" lvl="0" indent="0" algn="ctr" defTabSz="812720" rtl="0" eaLnBrk="1" fontAlgn="auto" latinLnBrk="0" hangingPunct="1">
                <a:lnSpc>
                  <a:spcPct val="100000"/>
                </a:lnSpc>
                <a:spcBef>
                  <a:spcPts val="0"/>
                </a:spcBef>
                <a:spcAft>
                  <a:spcPts val="0"/>
                </a:spcAft>
                <a:buClrTx/>
                <a:buSzTx/>
                <a:buFontTx/>
                <a:buNone/>
                <a:tabLst/>
                <a:defRPr/>
              </a:pPr>
              <a:r>
                <a:rPr kumimoji="0" lang="en-GB" sz="1467" b="1" i="0" u="none" strike="noStrike" kern="0" cap="none" spc="0" normalizeH="0" baseline="0" noProof="0" dirty="0">
                  <a:ln>
                    <a:noFill/>
                  </a:ln>
                  <a:solidFill>
                    <a:srgbClr val="404041"/>
                  </a:solidFill>
                  <a:effectLst/>
                  <a:uLnTx/>
                  <a:uFillTx/>
                  <a:latin typeface="Arial"/>
                  <a:ea typeface="+mn-ea"/>
                  <a:cs typeface="+mn-cs"/>
                </a:rPr>
                <a:t>R</a:t>
              </a:r>
            </a:p>
            <a:p>
              <a:pPr marL="0" marR="0" lvl="0" indent="0" algn="ctr" defTabSz="812720" rtl="0" eaLnBrk="1" fontAlgn="auto" latinLnBrk="0" hangingPunct="1">
                <a:lnSpc>
                  <a:spcPct val="100000"/>
                </a:lnSpc>
                <a:spcBef>
                  <a:spcPts val="0"/>
                </a:spcBef>
                <a:spcAft>
                  <a:spcPts val="0"/>
                </a:spcAft>
                <a:buClrTx/>
                <a:buSzTx/>
                <a:buFontTx/>
                <a:buNone/>
                <a:tabLst/>
                <a:defRPr/>
              </a:pPr>
              <a:r>
                <a:rPr kumimoji="0" lang="en-GB" sz="1333" b="1" i="0" u="none" strike="noStrike" kern="0" cap="none" spc="0" normalizeH="0" baseline="0" noProof="0" dirty="0">
                  <a:ln>
                    <a:noFill/>
                  </a:ln>
                  <a:solidFill>
                    <a:srgbClr val="404041"/>
                  </a:solidFill>
                  <a:effectLst/>
                  <a:uLnTx/>
                  <a:uFillTx/>
                  <a:latin typeface="Arial"/>
                  <a:ea typeface="+mn-ea"/>
                  <a:cs typeface="Arial"/>
                </a:rPr>
                <a:t>1:1</a:t>
              </a:r>
            </a:p>
          </p:txBody>
        </p:sp>
        <p:sp>
          <p:nvSpPr>
            <p:cNvPr id="8" name="Rounded Rectangle 23">
              <a:extLst>
                <a:ext uri="{FF2B5EF4-FFF2-40B4-BE49-F238E27FC236}">
                  <a16:creationId xmlns:a16="http://schemas.microsoft.com/office/drawing/2014/main" id="{1DE146D4-4D16-9AB3-2C80-5716D650D22A}"/>
                </a:ext>
              </a:extLst>
            </p:cNvPr>
            <p:cNvSpPr/>
            <p:nvPr/>
          </p:nvSpPr>
          <p:spPr>
            <a:xfrm>
              <a:off x="1286990" y="3400801"/>
              <a:ext cx="3660480" cy="734496"/>
            </a:xfrm>
            <a:prstGeom prst="rect">
              <a:avLst/>
            </a:prstGeom>
            <a:solidFill>
              <a:schemeClr val="tx2">
                <a:lumMod val="60000"/>
                <a:lumOff val="40000"/>
              </a:schemeClr>
            </a:solidFill>
            <a:ln w="9525" cap="flat" cmpd="sng" algn="ctr">
              <a:noFill/>
              <a:prstDash val="solid"/>
            </a:ln>
            <a:effectLst/>
          </p:spPr>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srgbClr val="FFFFFF"/>
                  </a:solidFill>
                  <a:effectLst/>
                  <a:uLnTx/>
                  <a:uFillTx/>
                  <a:latin typeface="Arial"/>
                  <a:ea typeface="+mn-ea"/>
                  <a:cs typeface="+mn-cs"/>
                </a:rPr>
                <a:t>Anastrozole + palbociclib</a:t>
              </a:r>
              <a:br>
                <a:rPr kumimoji="0" lang="en-GB" sz="1867" b="1" i="0" u="none" strike="noStrike" kern="1200" cap="none" spc="0" normalizeH="0" baseline="0" noProof="0" dirty="0">
                  <a:ln>
                    <a:noFill/>
                  </a:ln>
                  <a:solidFill>
                    <a:srgbClr val="FFFFFF"/>
                  </a:solidFill>
                  <a:effectLst/>
                  <a:uLnTx/>
                  <a:uFillTx/>
                  <a:latin typeface="Arial"/>
                  <a:ea typeface="+mn-ea"/>
                  <a:cs typeface="+mn-cs"/>
                </a:rPr>
              </a:br>
              <a:r>
                <a:rPr kumimoji="0" lang="en-GB" sz="1867" b="1" i="0" u="none" strike="noStrike" kern="1200" cap="none" spc="0" normalizeH="0" baseline="0" noProof="0" dirty="0">
                  <a:ln>
                    <a:noFill/>
                  </a:ln>
                  <a:solidFill>
                    <a:srgbClr val="FFFFFF"/>
                  </a:solidFill>
                  <a:effectLst/>
                  <a:uLnTx/>
                  <a:uFillTx/>
                  <a:latin typeface="Arial"/>
                  <a:ea typeface="+mn-ea"/>
                  <a:cs typeface="+mn-cs"/>
                </a:rPr>
                <a:t>(+ placebo) </a:t>
              </a:r>
            </a:p>
          </p:txBody>
        </p:sp>
        <p:sp>
          <p:nvSpPr>
            <p:cNvPr id="10" name="Rounded Rectangle 26">
              <a:extLst>
                <a:ext uri="{FF2B5EF4-FFF2-40B4-BE49-F238E27FC236}">
                  <a16:creationId xmlns:a16="http://schemas.microsoft.com/office/drawing/2014/main" id="{FF26827C-9FFB-85B3-D088-D4A9316A9A6E}"/>
                </a:ext>
              </a:extLst>
            </p:cNvPr>
            <p:cNvSpPr/>
            <p:nvPr/>
          </p:nvSpPr>
          <p:spPr>
            <a:xfrm>
              <a:off x="1286990" y="1958696"/>
              <a:ext cx="3660480" cy="734496"/>
            </a:xfrm>
            <a:prstGeom prst="rect">
              <a:avLst/>
            </a:prstGeom>
            <a:solidFill>
              <a:srgbClr val="BF9000"/>
            </a:solidFill>
            <a:ln w="9525" cap="flat" cmpd="sng" algn="ctr">
              <a:noFill/>
              <a:prstDash val="solid"/>
            </a:ln>
            <a:effectLst/>
          </p:spPr>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prstClr val="white"/>
                  </a:solidFill>
                  <a:effectLst/>
                  <a:uLnTx/>
                  <a:uFillTx/>
                  <a:latin typeface="Arial"/>
                  <a:ea typeface="+mn-ea"/>
                  <a:cs typeface="+mn-cs"/>
                </a:rPr>
                <a:t>Camizestrant + palbociclib</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prstClr val="white"/>
                  </a:solidFill>
                  <a:effectLst/>
                  <a:uLnTx/>
                  <a:uFillTx/>
                  <a:latin typeface="Arial"/>
                  <a:ea typeface="+mn-ea"/>
                  <a:cs typeface="+mn-cs"/>
                </a:rPr>
                <a:t> (+ placebo) </a:t>
              </a:r>
            </a:p>
          </p:txBody>
        </p:sp>
        <p:cxnSp>
          <p:nvCxnSpPr>
            <p:cNvPr id="11" name="Connector: Elbow 37">
              <a:extLst>
                <a:ext uri="{FF2B5EF4-FFF2-40B4-BE49-F238E27FC236}">
                  <a16:creationId xmlns:a16="http://schemas.microsoft.com/office/drawing/2014/main" id="{CD3F3884-F7D3-3E91-F187-52879DE4AFC9}"/>
                </a:ext>
              </a:extLst>
            </p:cNvPr>
            <p:cNvCxnSpPr>
              <a:cxnSpLocks/>
              <a:stCxn id="7" idx="6"/>
              <a:endCxn id="10" idx="1"/>
            </p:cNvCxnSpPr>
            <p:nvPr/>
          </p:nvCxnSpPr>
          <p:spPr>
            <a:xfrm flipV="1">
              <a:off x="700753" y="2325944"/>
              <a:ext cx="586237" cy="690372"/>
            </a:xfrm>
            <a:prstGeom prst="bentConnector3">
              <a:avLst>
                <a:gd name="adj1" fmla="val 50000"/>
              </a:avLst>
            </a:prstGeom>
            <a:noFill/>
            <a:ln w="12700" cap="flat" cmpd="sng" algn="ctr">
              <a:solidFill>
                <a:schemeClr val="accent1"/>
              </a:solidFill>
              <a:prstDash val="solid"/>
              <a:tailEnd type="triangle"/>
            </a:ln>
            <a:effectLst/>
          </p:spPr>
        </p:cxnSp>
        <p:cxnSp>
          <p:nvCxnSpPr>
            <p:cNvPr id="12" name="Connector: Elbow 38">
              <a:extLst>
                <a:ext uri="{FF2B5EF4-FFF2-40B4-BE49-F238E27FC236}">
                  <a16:creationId xmlns:a16="http://schemas.microsoft.com/office/drawing/2014/main" id="{42525C56-9734-0862-2FBB-6E3EC1E83C81}"/>
                </a:ext>
              </a:extLst>
            </p:cNvPr>
            <p:cNvCxnSpPr>
              <a:cxnSpLocks/>
              <a:stCxn id="7" idx="6"/>
              <a:endCxn id="8" idx="1"/>
            </p:cNvCxnSpPr>
            <p:nvPr/>
          </p:nvCxnSpPr>
          <p:spPr>
            <a:xfrm>
              <a:off x="700753" y="3016316"/>
              <a:ext cx="586237" cy="751733"/>
            </a:xfrm>
            <a:prstGeom prst="bentConnector3">
              <a:avLst>
                <a:gd name="adj1" fmla="val 50000"/>
              </a:avLst>
            </a:prstGeom>
            <a:noFill/>
            <a:ln w="12700" cap="flat" cmpd="sng" algn="ctr">
              <a:solidFill>
                <a:schemeClr val="accent1"/>
              </a:solidFill>
              <a:prstDash val="solid"/>
              <a:tailEnd type="triangle"/>
            </a:ln>
            <a:effectLst/>
          </p:spPr>
        </p:cxnSp>
        <p:sp>
          <p:nvSpPr>
            <p:cNvPr id="13" name="TextBox 12">
              <a:extLst>
                <a:ext uri="{FF2B5EF4-FFF2-40B4-BE49-F238E27FC236}">
                  <a16:creationId xmlns:a16="http://schemas.microsoft.com/office/drawing/2014/main" id="{651B30A8-D40F-10E9-A381-527F1AD32968}"/>
                </a:ext>
              </a:extLst>
            </p:cNvPr>
            <p:cNvSpPr txBox="1"/>
            <p:nvPr/>
          </p:nvSpPr>
          <p:spPr>
            <a:xfrm>
              <a:off x="-20891" y="3257366"/>
              <a:ext cx="909524" cy="438581"/>
            </a:xfrm>
            <a:prstGeom prst="rect">
              <a:avLst/>
            </a:prstGeom>
            <a:noFill/>
          </p:spPr>
          <p:txBody>
            <a:bodyPr wrap="square" rtlCol="0">
              <a:spAutoFit/>
            </a:bodyPr>
            <a:lstStyle/>
            <a:p>
              <a:pPr marL="0" marR="0" lvl="0" indent="0" algn="l" defTabSz="81274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04041"/>
                  </a:solidFill>
                  <a:effectLst/>
                  <a:uLnTx/>
                  <a:uFillTx/>
                  <a:latin typeface="Arial"/>
                  <a:ea typeface="+mn-ea"/>
                  <a:cs typeface="Arial" panose="020B0604020202020204" pitchFamily="34" charset="0"/>
                </a:rPr>
                <a:t>N=1370</a:t>
              </a:r>
            </a:p>
            <a:p>
              <a:pPr marL="0" marR="0" lvl="0" indent="0" algn="l" defTabSz="812740" rtl="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1" name="Group 20">
            <a:extLst>
              <a:ext uri="{FF2B5EF4-FFF2-40B4-BE49-F238E27FC236}">
                <a16:creationId xmlns:a16="http://schemas.microsoft.com/office/drawing/2014/main" id="{9124AF08-D2DA-0527-4067-BA080401B6A9}"/>
              </a:ext>
            </a:extLst>
          </p:cNvPr>
          <p:cNvGrpSpPr/>
          <p:nvPr/>
        </p:nvGrpSpPr>
        <p:grpSpPr>
          <a:xfrm>
            <a:off x="6340142" y="1660538"/>
            <a:ext cx="5663900" cy="2902135"/>
            <a:chOff x="3646471" y="2453996"/>
            <a:chExt cx="4620074" cy="2176601"/>
          </a:xfrm>
        </p:grpSpPr>
        <p:sp>
          <p:nvSpPr>
            <p:cNvPr id="15" name="Oval 14">
              <a:extLst>
                <a:ext uri="{FF2B5EF4-FFF2-40B4-BE49-F238E27FC236}">
                  <a16:creationId xmlns:a16="http://schemas.microsoft.com/office/drawing/2014/main" id="{F04529B9-C9B9-3972-935E-4134FFC64111}"/>
                </a:ext>
              </a:extLst>
            </p:cNvPr>
            <p:cNvSpPr>
              <a:spLocks noChangeAspect="1"/>
            </p:cNvSpPr>
            <p:nvPr/>
          </p:nvSpPr>
          <p:spPr>
            <a:xfrm>
              <a:off x="3710173" y="3259616"/>
              <a:ext cx="503619" cy="504000"/>
            </a:xfrm>
            <a:prstGeom prst="ellipse">
              <a:avLst/>
            </a:prstGeom>
            <a:noFill/>
            <a:ln w="19050" cap="flat" cmpd="sng" algn="ctr">
              <a:solidFill>
                <a:schemeClr val="accent1"/>
              </a:solidFill>
              <a:prstDash val="solid"/>
            </a:ln>
            <a:effectLst/>
          </p:spPr>
          <p:txBody>
            <a:bodyPr lIns="81280" tIns="81280" rIns="81280" bIns="81280" rtlCol="0" anchor="ctr"/>
            <a:lstStyle/>
            <a:p>
              <a:pPr marL="0" marR="0" lvl="0" indent="0" algn="ctr" defTabSz="81272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404041"/>
                  </a:solidFill>
                  <a:effectLst/>
                  <a:uLnTx/>
                  <a:uFillTx/>
                  <a:latin typeface="Arial"/>
                  <a:ea typeface="+mn-ea"/>
                  <a:cs typeface="+mn-cs"/>
                </a:rPr>
                <a:t>R</a:t>
              </a:r>
            </a:p>
            <a:p>
              <a:pPr marL="0" marR="0" lvl="0" indent="0" algn="ctr" defTabSz="81272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404041"/>
                  </a:solidFill>
                  <a:effectLst/>
                  <a:uLnTx/>
                  <a:uFillTx/>
                  <a:latin typeface="Arial"/>
                  <a:ea typeface="+mn-ea"/>
                  <a:cs typeface="Arial"/>
                </a:rPr>
                <a:t>1:1</a:t>
              </a:r>
            </a:p>
          </p:txBody>
        </p:sp>
        <p:sp>
          <p:nvSpPr>
            <p:cNvPr id="16" name="Rounded Rectangle 23">
              <a:extLst>
                <a:ext uri="{FF2B5EF4-FFF2-40B4-BE49-F238E27FC236}">
                  <a16:creationId xmlns:a16="http://schemas.microsoft.com/office/drawing/2014/main" id="{E4C71CA3-1E66-800D-88F4-66D51F493602}"/>
                </a:ext>
              </a:extLst>
            </p:cNvPr>
            <p:cNvSpPr/>
            <p:nvPr/>
          </p:nvSpPr>
          <p:spPr>
            <a:xfrm>
              <a:off x="4800029" y="3896101"/>
              <a:ext cx="3466516" cy="734496"/>
            </a:xfrm>
            <a:prstGeom prst="rect">
              <a:avLst/>
            </a:prstGeom>
            <a:solidFill>
              <a:schemeClr val="tx2">
                <a:lumMod val="60000"/>
                <a:lumOff val="40000"/>
              </a:schemeClr>
            </a:solidFill>
            <a:ln w="9525" cap="flat" cmpd="sng" algn="ctr">
              <a:noFill/>
              <a:prstDash val="solid"/>
            </a:ln>
            <a:effectLst/>
          </p:spPr>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srgbClr val="FFFFFF"/>
                  </a:solidFill>
                  <a:effectLst/>
                  <a:uLnTx/>
                  <a:uFillTx/>
                  <a:latin typeface="Arial"/>
                  <a:ea typeface="+mn-ea"/>
                  <a:cs typeface="+mn-cs"/>
                </a:rPr>
                <a:t>Letrozole + palbociclib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srgbClr val="FFFFFF"/>
                  </a:solidFill>
                  <a:effectLst/>
                  <a:uLnTx/>
                  <a:uFillTx/>
                  <a:latin typeface="Arial"/>
                  <a:ea typeface="+mn-ea"/>
                  <a:cs typeface="+mn-cs"/>
                </a:rPr>
                <a:t>(+ placebo) </a:t>
              </a:r>
            </a:p>
          </p:txBody>
        </p:sp>
        <p:sp>
          <p:nvSpPr>
            <p:cNvPr id="17" name="Rounded Rectangle 26">
              <a:extLst>
                <a:ext uri="{FF2B5EF4-FFF2-40B4-BE49-F238E27FC236}">
                  <a16:creationId xmlns:a16="http://schemas.microsoft.com/office/drawing/2014/main" id="{365EE249-1D61-94FB-5BD5-1A7F4BA91695}"/>
                </a:ext>
              </a:extLst>
            </p:cNvPr>
            <p:cNvSpPr/>
            <p:nvPr/>
          </p:nvSpPr>
          <p:spPr>
            <a:xfrm>
              <a:off x="4800029" y="2453996"/>
              <a:ext cx="3466516" cy="734496"/>
            </a:xfrm>
            <a:prstGeom prst="rect">
              <a:avLst/>
            </a:prstGeom>
            <a:solidFill>
              <a:schemeClr val="accent5"/>
            </a:solidFill>
            <a:ln w="9525" cap="flat" cmpd="sng" algn="ctr">
              <a:noFill/>
              <a:prstDash val="solid"/>
            </a:ln>
            <a:effectLst/>
          </p:spPr>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prstClr val="white"/>
                  </a:solidFill>
                  <a:effectLst/>
                  <a:uLnTx/>
                  <a:uFillTx/>
                  <a:latin typeface="Arial"/>
                  <a:ea typeface="+mn-ea"/>
                  <a:cs typeface="+mn-cs"/>
                </a:rPr>
                <a:t>Giredestrant + palbociclib</a:t>
              </a:r>
              <a:br>
                <a:rPr kumimoji="0" lang="en-GB" sz="1867" b="1" i="0" u="none" strike="noStrike" kern="1200" cap="none" spc="0" normalizeH="0" baseline="0" noProof="0" dirty="0">
                  <a:ln>
                    <a:noFill/>
                  </a:ln>
                  <a:solidFill>
                    <a:prstClr val="white"/>
                  </a:solidFill>
                  <a:effectLst/>
                  <a:uLnTx/>
                  <a:uFillTx/>
                  <a:latin typeface="Arial"/>
                  <a:ea typeface="+mn-ea"/>
                  <a:cs typeface="+mn-cs"/>
                </a:rPr>
              </a:br>
              <a:r>
                <a:rPr kumimoji="0" lang="en-GB" sz="1867" b="1" i="0" u="none" strike="noStrike" kern="1200" cap="none" spc="0" normalizeH="0" baseline="0" noProof="0" dirty="0">
                  <a:ln>
                    <a:noFill/>
                  </a:ln>
                  <a:solidFill>
                    <a:prstClr val="white"/>
                  </a:solidFill>
                  <a:effectLst/>
                  <a:uLnTx/>
                  <a:uFillTx/>
                  <a:latin typeface="Arial"/>
                  <a:ea typeface="+mn-ea"/>
                  <a:cs typeface="+mn-cs"/>
                </a:rPr>
                <a:t>(+ placebo) </a:t>
              </a:r>
            </a:p>
          </p:txBody>
        </p:sp>
        <p:cxnSp>
          <p:nvCxnSpPr>
            <p:cNvPr id="18" name="Connector: Elbow 37">
              <a:extLst>
                <a:ext uri="{FF2B5EF4-FFF2-40B4-BE49-F238E27FC236}">
                  <a16:creationId xmlns:a16="http://schemas.microsoft.com/office/drawing/2014/main" id="{E3D42856-0A02-5370-0E62-835E58AFAAAC}"/>
                </a:ext>
              </a:extLst>
            </p:cNvPr>
            <p:cNvCxnSpPr>
              <a:cxnSpLocks/>
              <a:stCxn id="15" idx="6"/>
              <a:endCxn id="17" idx="1"/>
            </p:cNvCxnSpPr>
            <p:nvPr/>
          </p:nvCxnSpPr>
          <p:spPr>
            <a:xfrm flipV="1">
              <a:off x="4213792" y="2821244"/>
              <a:ext cx="586237" cy="690372"/>
            </a:xfrm>
            <a:prstGeom prst="bentConnector3">
              <a:avLst>
                <a:gd name="adj1" fmla="val 50000"/>
              </a:avLst>
            </a:prstGeom>
            <a:noFill/>
            <a:ln w="12700" cap="flat" cmpd="sng" algn="ctr">
              <a:solidFill>
                <a:schemeClr val="accent1"/>
              </a:solidFill>
              <a:prstDash val="solid"/>
              <a:tailEnd type="triangle"/>
            </a:ln>
            <a:effectLst/>
          </p:spPr>
        </p:cxnSp>
        <p:cxnSp>
          <p:nvCxnSpPr>
            <p:cNvPr id="19" name="Connector: Elbow 38">
              <a:extLst>
                <a:ext uri="{FF2B5EF4-FFF2-40B4-BE49-F238E27FC236}">
                  <a16:creationId xmlns:a16="http://schemas.microsoft.com/office/drawing/2014/main" id="{990F1C6E-9D46-55C6-4DFF-18C74597A413}"/>
                </a:ext>
              </a:extLst>
            </p:cNvPr>
            <p:cNvCxnSpPr>
              <a:cxnSpLocks/>
              <a:stCxn id="15" idx="6"/>
              <a:endCxn id="16" idx="1"/>
            </p:cNvCxnSpPr>
            <p:nvPr/>
          </p:nvCxnSpPr>
          <p:spPr>
            <a:xfrm>
              <a:off x="4213792" y="3511616"/>
              <a:ext cx="586237" cy="751733"/>
            </a:xfrm>
            <a:prstGeom prst="bentConnector3">
              <a:avLst>
                <a:gd name="adj1" fmla="val 50000"/>
              </a:avLst>
            </a:prstGeom>
            <a:noFill/>
            <a:ln w="12700" cap="flat" cmpd="sng" algn="ctr">
              <a:solidFill>
                <a:schemeClr val="accent1"/>
              </a:solidFill>
              <a:prstDash val="solid"/>
              <a:tailEnd type="triangle"/>
            </a:ln>
            <a:effectLst/>
          </p:spPr>
        </p:cxnSp>
        <p:sp>
          <p:nvSpPr>
            <p:cNvPr id="20" name="TextBox 19">
              <a:extLst>
                <a:ext uri="{FF2B5EF4-FFF2-40B4-BE49-F238E27FC236}">
                  <a16:creationId xmlns:a16="http://schemas.microsoft.com/office/drawing/2014/main" id="{3FC50165-8836-3EDB-8ED0-862D839D0D39}"/>
                </a:ext>
              </a:extLst>
            </p:cNvPr>
            <p:cNvSpPr txBox="1"/>
            <p:nvPr/>
          </p:nvSpPr>
          <p:spPr>
            <a:xfrm>
              <a:off x="3646471" y="3752666"/>
              <a:ext cx="755200" cy="253915"/>
            </a:xfrm>
            <a:prstGeom prst="rect">
              <a:avLst/>
            </a:prstGeom>
            <a:noFill/>
          </p:spPr>
          <p:txBody>
            <a:bodyPr wrap="square" rtlCol="0">
              <a:spAutoFit/>
            </a:bodyPr>
            <a:lstStyle/>
            <a:p>
              <a:pPr marL="0" marR="0" lvl="0" indent="0" algn="l" defTabSz="81274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04041"/>
                  </a:solidFill>
                  <a:effectLst/>
                  <a:uLnTx/>
                  <a:uFillTx/>
                  <a:latin typeface="Arial" panose="020B0604020202020204" pitchFamily="34" charset="0"/>
                  <a:ea typeface="+mn-ea"/>
                  <a:cs typeface="Arial" panose="020B0604020202020204" pitchFamily="34" charset="0"/>
                </a:rPr>
                <a:t>N=992</a:t>
              </a:r>
            </a:p>
          </p:txBody>
        </p:sp>
      </p:grpSp>
      <p:sp>
        <p:nvSpPr>
          <p:cNvPr id="22" name="TextBox 21">
            <a:extLst>
              <a:ext uri="{FF2B5EF4-FFF2-40B4-BE49-F238E27FC236}">
                <a16:creationId xmlns:a16="http://schemas.microsoft.com/office/drawing/2014/main" id="{917AFF59-9362-F510-DEF8-0A2889E4C999}"/>
              </a:ext>
            </a:extLst>
          </p:cNvPr>
          <p:cNvSpPr txBox="1"/>
          <p:nvPr/>
        </p:nvSpPr>
        <p:spPr>
          <a:xfrm>
            <a:off x="2075473" y="1175446"/>
            <a:ext cx="2362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SERENA4</a:t>
            </a:r>
          </a:p>
        </p:txBody>
      </p:sp>
      <p:sp>
        <p:nvSpPr>
          <p:cNvPr id="23" name="TextBox 22">
            <a:extLst>
              <a:ext uri="{FF2B5EF4-FFF2-40B4-BE49-F238E27FC236}">
                <a16:creationId xmlns:a16="http://schemas.microsoft.com/office/drawing/2014/main" id="{5B8A9DEB-2D6E-3F8C-1A77-87C67D6C948E}"/>
              </a:ext>
            </a:extLst>
          </p:cNvPr>
          <p:cNvSpPr txBox="1"/>
          <p:nvPr/>
        </p:nvSpPr>
        <p:spPr>
          <a:xfrm>
            <a:off x="7908193" y="1134539"/>
            <a:ext cx="2362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persevERA</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5623CD1F-F0E1-C041-7219-6B32FFECBC32}"/>
              </a:ext>
            </a:extLst>
          </p:cNvPr>
          <p:cNvCxnSpPr/>
          <p:nvPr/>
        </p:nvCxnSpPr>
        <p:spPr>
          <a:xfrm>
            <a:off x="6090973" y="1181047"/>
            <a:ext cx="0" cy="51562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1643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E99B0-7C49-8783-4EE1-C4C1AB5FC4E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9C86759-BA6C-305D-F6BA-C4578ED2359D}"/>
              </a:ext>
            </a:extLst>
          </p:cNvPr>
          <p:cNvSpPr txBox="1">
            <a:spLocks/>
          </p:cNvSpPr>
          <p:nvPr/>
        </p:nvSpPr>
        <p:spPr>
          <a:xfrm>
            <a:off x="177908" y="319179"/>
            <a:ext cx="11826131" cy="574453"/>
          </a:xfrm>
          <a:prstGeom prst="rect">
            <a:avLst/>
          </a:prstGeom>
        </p:spPr>
        <p:txBody>
          <a:bodyPr wrap="square" lIns="0" tIns="0" rIns="0" bIns="0" anchor="t">
            <a:spAutoFit/>
          </a:bodyPr>
          <a:lstStyle>
            <a:lvl1pPr>
              <a:defRPr sz="2600" b="1" i="0">
                <a:solidFill>
                  <a:schemeClr val="tx1"/>
                </a:solidFill>
                <a:latin typeface="Arial"/>
                <a:ea typeface="+mj-ea"/>
                <a:cs typeface="Aria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0" cap="none" spc="0" normalizeH="0" baseline="0" noProof="0" dirty="0">
                <a:ln>
                  <a:noFill/>
                </a:ln>
                <a:solidFill>
                  <a:srgbClr val="0070C0"/>
                </a:solidFill>
                <a:effectLst/>
                <a:uLnTx/>
                <a:uFillTx/>
                <a:latin typeface="Arial"/>
                <a:ea typeface="+mj-ea"/>
                <a:cs typeface="Arial"/>
              </a:rPr>
              <a:t>First line oral SERD vs AI (+ CDK4/6i) </a:t>
            </a:r>
          </a:p>
        </p:txBody>
      </p:sp>
      <p:grpSp>
        <p:nvGrpSpPr>
          <p:cNvPr id="14" name="Group 13">
            <a:extLst>
              <a:ext uri="{FF2B5EF4-FFF2-40B4-BE49-F238E27FC236}">
                <a16:creationId xmlns:a16="http://schemas.microsoft.com/office/drawing/2014/main" id="{82031BAE-84D5-0AF7-491D-63D18DB4FD21}"/>
              </a:ext>
            </a:extLst>
          </p:cNvPr>
          <p:cNvGrpSpPr/>
          <p:nvPr/>
        </p:nvGrpSpPr>
        <p:grpSpPr>
          <a:xfrm>
            <a:off x="20552" y="1701446"/>
            <a:ext cx="5727700" cy="2902135"/>
            <a:chOff x="-20891" y="1958696"/>
            <a:chExt cx="4968361" cy="2176601"/>
          </a:xfrm>
        </p:grpSpPr>
        <p:sp>
          <p:nvSpPr>
            <p:cNvPr id="7" name="Oval 6">
              <a:extLst>
                <a:ext uri="{FF2B5EF4-FFF2-40B4-BE49-F238E27FC236}">
                  <a16:creationId xmlns:a16="http://schemas.microsoft.com/office/drawing/2014/main" id="{ED8FB422-18F9-14FF-D4BE-C2FF032BA520}"/>
                </a:ext>
              </a:extLst>
            </p:cNvPr>
            <p:cNvSpPr>
              <a:spLocks noChangeAspect="1"/>
            </p:cNvSpPr>
            <p:nvPr/>
          </p:nvSpPr>
          <p:spPr>
            <a:xfrm>
              <a:off x="197134" y="2764316"/>
              <a:ext cx="503619" cy="504000"/>
            </a:xfrm>
            <a:prstGeom prst="ellipse">
              <a:avLst/>
            </a:prstGeom>
            <a:noFill/>
            <a:ln w="19050" cap="flat" cmpd="sng" algn="ctr">
              <a:solidFill>
                <a:schemeClr val="accent1"/>
              </a:solidFill>
              <a:prstDash val="solid"/>
            </a:ln>
            <a:effectLst/>
          </p:spPr>
          <p:txBody>
            <a:bodyPr lIns="81280" tIns="81280" rIns="81280" bIns="81280" rtlCol="0" anchor="ctr"/>
            <a:lstStyle/>
            <a:p>
              <a:pPr marL="0" marR="0" lvl="0" indent="0" algn="ctr" defTabSz="812720" rtl="0" eaLnBrk="1" fontAlgn="auto" latinLnBrk="0" hangingPunct="1">
                <a:lnSpc>
                  <a:spcPct val="100000"/>
                </a:lnSpc>
                <a:spcBef>
                  <a:spcPts val="0"/>
                </a:spcBef>
                <a:spcAft>
                  <a:spcPts val="0"/>
                </a:spcAft>
                <a:buClrTx/>
                <a:buSzTx/>
                <a:buFontTx/>
                <a:buNone/>
                <a:tabLst/>
                <a:defRPr/>
              </a:pPr>
              <a:r>
                <a:rPr kumimoji="0" lang="en-GB" sz="1467" b="1" i="0" u="none" strike="noStrike" kern="0" cap="none" spc="0" normalizeH="0" baseline="0" noProof="0" dirty="0">
                  <a:ln>
                    <a:noFill/>
                  </a:ln>
                  <a:solidFill>
                    <a:srgbClr val="404041"/>
                  </a:solidFill>
                  <a:effectLst/>
                  <a:uLnTx/>
                  <a:uFillTx/>
                  <a:latin typeface="Arial"/>
                  <a:ea typeface="+mn-ea"/>
                  <a:cs typeface="+mn-cs"/>
                </a:rPr>
                <a:t>R</a:t>
              </a:r>
            </a:p>
            <a:p>
              <a:pPr marL="0" marR="0" lvl="0" indent="0" algn="ctr" defTabSz="812720" rtl="0" eaLnBrk="1" fontAlgn="auto" latinLnBrk="0" hangingPunct="1">
                <a:lnSpc>
                  <a:spcPct val="100000"/>
                </a:lnSpc>
                <a:spcBef>
                  <a:spcPts val="0"/>
                </a:spcBef>
                <a:spcAft>
                  <a:spcPts val="0"/>
                </a:spcAft>
                <a:buClrTx/>
                <a:buSzTx/>
                <a:buFontTx/>
                <a:buNone/>
                <a:tabLst/>
                <a:defRPr/>
              </a:pPr>
              <a:r>
                <a:rPr kumimoji="0" lang="en-GB" sz="1333" b="1" i="0" u="none" strike="noStrike" kern="0" cap="none" spc="0" normalizeH="0" baseline="0" noProof="0" dirty="0">
                  <a:ln>
                    <a:noFill/>
                  </a:ln>
                  <a:solidFill>
                    <a:srgbClr val="404041"/>
                  </a:solidFill>
                  <a:effectLst/>
                  <a:uLnTx/>
                  <a:uFillTx/>
                  <a:latin typeface="Arial"/>
                  <a:ea typeface="+mn-ea"/>
                  <a:cs typeface="Arial"/>
                </a:rPr>
                <a:t>1:1</a:t>
              </a:r>
            </a:p>
          </p:txBody>
        </p:sp>
        <p:sp>
          <p:nvSpPr>
            <p:cNvPr id="8" name="Rounded Rectangle 23">
              <a:extLst>
                <a:ext uri="{FF2B5EF4-FFF2-40B4-BE49-F238E27FC236}">
                  <a16:creationId xmlns:a16="http://schemas.microsoft.com/office/drawing/2014/main" id="{23A113A9-74EF-5B70-E454-45AF2E03D714}"/>
                </a:ext>
              </a:extLst>
            </p:cNvPr>
            <p:cNvSpPr/>
            <p:nvPr/>
          </p:nvSpPr>
          <p:spPr>
            <a:xfrm>
              <a:off x="1286990" y="3400801"/>
              <a:ext cx="3660480" cy="734496"/>
            </a:xfrm>
            <a:prstGeom prst="rect">
              <a:avLst/>
            </a:prstGeom>
            <a:solidFill>
              <a:schemeClr val="tx2">
                <a:lumMod val="60000"/>
                <a:lumOff val="40000"/>
              </a:schemeClr>
            </a:solidFill>
            <a:ln w="9525" cap="flat" cmpd="sng" algn="ctr">
              <a:noFill/>
              <a:prstDash val="solid"/>
            </a:ln>
            <a:effectLst/>
          </p:spPr>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srgbClr val="FFFFFF"/>
                  </a:solidFill>
                  <a:effectLst/>
                  <a:uLnTx/>
                  <a:uFillTx/>
                  <a:latin typeface="Arial"/>
                  <a:ea typeface="+mn-ea"/>
                  <a:cs typeface="+mn-cs"/>
                </a:rPr>
                <a:t>Anastrozole + palbociclib</a:t>
              </a:r>
              <a:br>
                <a:rPr kumimoji="0" lang="en-GB" sz="1867" b="1" i="0" u="none" strike="noStrike" kern="1200" cap="none" spc="0" normalizeH="0" baseline="0" noProof="0" dirty="0">
                  <a:ln>
                    <a:noFill/>
                  </a:ln>
                  <a:solidFill>
                    <a:srgbClr val="FFFFFF"/>
                  </a:solidFill>
                  <a:effectLst/>
                  <a:uLnTx/>
                  <a:uFillTx/>
                  <a:latin typeface="Arial"/>
                  <a:ea typeface="+mn-ea"/>
                  <a:cs typeface="+mn-cs"/>
                </a:rPr>
              </a:br>
              <a:r>
                <a:rPr kumimoji="0" lang="en-GB" sz="1867" b="1" i="0" u="none" strike="noStrike" kern="1200" cap="none" spc="0" normalizeH="0" baseline="0" noProof="0" dirty="0">
                  <a:ln>
                    <a:noFill/>
                  </a:ln>
                  <a:solidFill>
                    <a:srgbClr val="FFFFFF"/>
                  </a:solidFill>
                  <a:effectLst/>
                  <a:uLnTx/>
                  <a:uFillTx/>
                  <a:latin typeface="Arial"/>
                  <a:ea typeface="+mn-ea"/>
                  <a:cs typeface="+mn-cs"/>
                </a:rPr>
                <a:t>(+ placebo) </a:t>
              </a:r>
            </a:p>
          </p:txBody>
        </p:sp>
        <p:sp>
          <p:nvSpPr>
            <p:cNvPr id="10" name="Rounded Rectangle 26">
              <a:extLst>
                <a:ext uri="{FF2B5EF4-FFF2-40B4-BE49-F238E27FC236}">
                  <a16:creationId xmlns:a16="http://schemas.microsoft.com/office/drawing/2014/main" id="{9D7FC75B-7239-A897-CAD6-E0E99B1649DD}"/>
                </a:ext>
              </a:extLst>
            </p:cNvPr>
            <p:cNvSpPr/>
            <p:nvPr/>
          </p:nvSpPr>
          <p:spPr>
            <a:xfrm>
              <a:off x="1286990" y="1958696"/>
              <a:ext cx="3660480" cy="734496"/>
            </a:xfrm>
            <a:prstGeom prst="rect">
              <a:avLst/>
            </a:prstGeom>
            <a:solidFill>
              <a:srgbClr val="BF9000"/>
            </a:solidFill>
            <a:ln w="9525" cap="flat" cmpd="sng" algn="ctr">
              <a:noFill/>
              <a:prstDash val="solid"/>
            </a:ln>
            <a:effectLst/>
          </p:spPr>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prstClr val="white"/>
                  </a:solidFill>
                  <a:effectLst/>
                  <a:uLnTx/>
                  <a:uFillTx/>
                  <a:latin typeface="Arial"/>
                  <a:ea typeface="+mn-ea"/>
                  <a:cs typeface="+mn-cs"/>
                </a:rPr>
                <a:t>Camizestrant + palbociclib</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prstClr val="white"/>
                  </a:solidFill>
                  <a:effectLst/>
                  <a:uLnTx/>
                  <a:uFillTx/>
                  <a:latin typeface="Arial"/>
                  <a:ea typeface="+mn-ea"/>
                  <a:cs typeface="+mn-cs"/>
                </a:rPr>
                <a:t> (+ placebo) </a:t>
              </a:r>
            </a:p>
          </p:txBody>
        </p:sp>
        <p:cxnSp>
          <p:nvCxnSpPr>
            <p:cNvPr id="11" name="Connector: Elbow 37">
              <a:extLst>
                <a:ext uri="{FF2B5EF4-FFF2-40B4-BE49-F238E27FC236}">
                  <a16:creationId xmlns:a16="http://schemas.microsoft.com/office/drawing/2014/main" id="{55ACBE4B-46CE-4F7D-B84A-E0412474C4FD}"/>
                </a:ext>
              </a:extLst>
            </p:cNvPr>
            <p:cNvCxnSpPr>
              <a:cxnSpLocks/>
              <a:stCxn id="7" idx="6"/>
              <a:endCxn id="10" idx="1"/>
            </p:cNvCxnSpPr>
            <p:nvPr/>
          </p:nvCxnSpPr>
          <p:spPr>
            <a:xfrm flipV="1">
              <a:off x="700753" y="2325944"/>
              <a:ext cx="586237" cy="690372"/>
            </a:xfrm>
            <a:prstGeom prst="bentConnector3">
              <a:avLst>
                <a:gd name="adj1" fmla="val 50000"/>
              </a:avLst>
            </a:prstGeom>
            <a:noFill/>
            <a:ln w="12700" cap="flat" cmpd="sng" algn="ctr">
              <a:solidFill>
                <a:schemeClr val="accent1"/>
              </a:solidFill>
              <a:prstDash val="solid"/>
              <a:tailEnd type="triangle"/>
            </a:ln>
            <a:effectLst/>
          </p:spPr>
        </p:cxnSp>
        <p:cxnSp>
          <p:nvCxnSpPr>
            <p:cNvPr id="12" name="Connector: Elbow 38">
              <a:extLst>
                <a:ext uri="{FF2B5EF4-FFF2-40B4-BE49-F238E27FC236}">
                  <a16:creationId xmlns:a16="http://schemas.microsoft.com/office/drawing/2014/main" id="{B1317298-70E1-9D79-8603-9CFD18004424}"/>
                </a:ext>
              </a:extLst>
            </p:cNvPr>
            <p:cNvCxnSpPr>
              <a:cxnSpLocks/>
              <a:stCxn id="7" idx="6"/>
              <a:endCxn id="8" idx="1"/>
            </p:cNvCxnSpPr>
            <p:nvPr/>
          </p:nvCxnSpPr>
          <p:spPr>
            <a:xfrm>
              <a:off x="700753" y="3016316"/>
              <a:ext cx="586237" cy="751733"/>
            </a:xfrm>
            <a:prstGeom prst="bentConnector3">
              <a:avLst>
                <a:gd name="adj1" fmla="val 50000"/>
              </a:avLst>
            </a:prstGeom>
            <a:noFill/>
            <a:ln w="12700" cap="flat" cmpd="sng" algn="ctr">
              <a:solidFill>
                <a:schemeClr val="accent1"/>
              </a:solidFill>
              <a:prstDash val="solid"/>
              <a:tailEnd type="triangle"/>
            </a:ln>
            <a:effectLst/>
          </p:spPr>
        </p:cxnSp>
        <p:sp>
          <p:nvSpPr>
            <p:cNvPr id="13" name="TextBox 12">
              <a:extLst>
                <a:ext uri="{FF2B5EF4-FFF2-40B4-BE49-F238E27FC236}">
                  <a16:creationId xmlns:a16="http://schemas.microsoft.com/office/drawing/2014/main" id="{E18A042A-87EE-8D20-2E82-94C7921BE67F}"/>
                </a:ext>
              </a:extLst>
            </p:cNvPr>
            <p:cNvSpPr txBox="1"/>
            <p:nvPr/>
          </p:nvSpPr>
          <p:spPr>
            <a:xfrm>
              <a:off x="-20891" y="3257366"/>
              <a:ext cx="909524" cy="438581"/>
            </a:xfrm>
            <a:prstGeom prst="rect">
              <a:avLst/>
            </a:prstGeom>
            <a:noFill/>
          </p:spPr>
          <p:txBody>
            <a:bodyPr wrap="square" rtlCol="0">
              <a:spAutoFit/>
            </a:bodyPr>
            <a:lstStyle/>
            <a:p>
              <a:pPr marL="0" marR="0" lvl="0" indent="0" algn="l" defTabSz="81274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04041"/>
                  </a:solidFill>
                  <a:effectLst/>
                  <a:uLnTx/>
                  <a:uFillTx/>
                  <a:latin typeface="Arial"/>
                  <a:ea typeface="+mn-ea"/>
                  <a:cs typeface="Arial" panose="020B0604020202020204" pitchFamily="34" charset="0"/>
                </a:rPr>
                <a:t>N=1370</a:t>
              </a:r>
            </a:p>
            <a:p>
              <a:pPr marL="0" marR="0" lvl="0" indent="0" algn="l" defTabSz="812740" rtl="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a:ea typeface="+mn-ea"/>
                <a:cs typeface="+mn-cs"/>
              </a:endParaRPr>
            </a:p>
          </p:txBody>
        </p:sp>
      </p:grpSp>
      <p:grpSp>
        <p:nvGrpSpPr>
          <p:cNvPr id="21" name="Group 20">
            <a:extLst>
              <a:ext uri="{FF2B5EF4-FFF2-40B4-BE49-F238E27FC236}">
                <a16:creationId xmlns:a16="http://schemas.microsoft.com/office/drawing/2014/main" id="{EC2C95A7-E09D-9DC1-0B2D-381717E0084F}"/>
              </a:ext>
            </a:extLst>
          </p:cNvPr>
          <p:cNvGrpSpPr/>
          <p:nvPr/>
        </p:nvGrpSpPr>
        <p:grpSpPr>
          <a:xfrm>
            <a:off x="6340142" y="1660538"/>
            <a:ext cx="5663900" cy="2902135"/>
            <a:chOff x="3646471" y="2453996"/>
            <a:chExt cx="4620074" cy="2176601"/>
          </a:xfrm>
        </p:grpSpPr>
        <p:sp>
          <p:nvSpPr>
            <p:cNvPr id="15" name="Oval 14">
              <a:extLst>
                <a:ext uri="{FF2B5EF4-FFF2-40B4-BE49-F238E27FC236}">
                  <a16:creationId xmlns:a16="http://schemas.microsoft.com/office/drawing/2014/main" id="{46038ED2-D311-1BE0-472C-F19EC02E98C1}"/>
                </a:ext>
              </a:extLst>
            </p:cNvPr>
            <p:cNvSpPr>
              <a:spLocks noChangeAspect="1"/>
            </p:cNvSpPr>
            <p:nvPr/>
          </p:nvSpPr>
          <p:spPr>
            <a:xfrm>
              <a:off x="3710173" y="3259616"/>
              <a:ext cx="503619" cy="504000"/>
            </a:xfrm>
            <a:prstGeom prst="ellipse">
              <a:avLst/>
            </a:prstGeom>
            <a:noFill/>
            <a:ln w="19050" cap="flat" cmpd="sng" algn="ctr">
              <a:solidFill>
                <a:schemeClr val="accent1"/>
              </a:solidFill>
              <a:prstDash val="solid"/>
            </a:ln>
            <a:effectLst/>
          </p:spPr>
          <p:txBody>
            <a:bodyPr lIns="81280" tIns="81280" rIns="81280" bIns="81280" rtlCol="0" anchor="ctr"/>
            <a:lstStyle/>
            <a:p>
              <a:pPr marL="0" marR="0" lvl="0" indent="0" algn="ctr" defTabSz="81272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404041"/>
                  </a:solidFill>
                  <a:effectLst/>
                  <a:uLnTx/>
                  <a:uFillTx/>
                  <a:latin typeface="Arial"/>
                  <a:ea typeface="+mn-ea"/>
                  <a:cs typeface="+mn-cs"/>
                </a:rPr>
                <a:t>R</a:t>
              </a:r>
            </a:p>
            <a:p>
              <a:pPr marL="0" marR="0" lvl="0" indent="0" algn="ctr" defTabSz="81272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404041"/>
                  </a:solidFill>
                  <a:effectLst/>
                  <a:uLnTx/>
                  <a:uFillTx/>
                  <a:latin typeface="Arial"/>
                  <a:ea typeface="+mn-ea"/>
                  <a:cs typeface="Arial"/>
                </a:rPr>
                <a:t>1:1</a:t>
              </a:r>
            </a:p>
          </p:txBody>
        </p:sp>
        <p:sp>
          <p:nvSpPr>
            <p:cNvPr id="16" name="Rounded Rectangle 23">
              <a:extLst>
                <a:ext uri="{FF2B5EF4-FFF2-40B4-BE49-F238E27FC236}">
                  <a16:creationId xmlns:a16="http://schemas.microsoft.com/office/drawing/2014/main" id="{05F470CF-9928-DF8C-BFB1-B2B10E780ED5}"/>
                </a:ext>
              </a:extLst>
            </p:cNvPr>
            <p:cNvSpPr/>
            <p:nvPr/>
          </p:nvSpPr>
          <p:spPr>
            <a:xfrm>
              <a:off x="4800029" y="3896101"/>
              <a:ext cx="3466516" cy="734496"/>
            </a:xfrm>
            <a:prstGeom prst="rect">
              <a:avLst/>
            </a:prstGeom>
            <a:solidFill>
              <a:schemeClr val="tx2">
                <a:lumMod val="60000"/>
                <a:lumOff val="40000"/>
              </a:schemeClr>
            </a:solidFill>
            <a:ln w="9525" cap="flat" cmpd="sng" algn="ctr">
              <a:noFill/>
              <a:prstDash val="solid"/>
            </a:ln>
            <a:effectLst/>
          </p:spPr>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srgbClr val="FFFFFF"/>
                  </a:solidFill>
                  <a:effectLst/>
                  <a:uLnTx/>
                  <a:uFillTx/>
                  <a:latin typeface="Arial"/>
                  <a:ea typeface="+mn-ea"/>
                  <a:cs typeface="+mn-cs"/>
                </a:rPr>
                <a:t>Letrozole + palbociclib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srgbClr val="FFFFFF"/>
                  </a:solidFill>
                  <a:effectLst/>
                  <a:uLnTx/>
                  <a:uFillTx/>
                  <a:latin typeface="Arial"/>
                  <a:ea typeface="+mn-ea"/>
                  <a:cs typeface="+mn-cs"/>
                </a:rPr>
                <a:t>(+ placebo) </a:t>
              </a:r>
            </a:p>
          </p:txBody>
        </p:sp>
        <p:sp>
          <p:nvSpPr>
            <p:cNvPr id="17" name="Rounded Rectangle 26">
              <a:extLst>
                <a:ext uri="{FF2B5EF4-FFF2-40B4-BE49-F238E27FC236}">
                  <a16:creationId xmlns:a16="http://schemas.microsoft.com/office/drawing/2014/main" id="{2A86834D-91E1-0061-8770-D10850B25965}"/>
                </a:ext>
              </a:extLst>
            </p:cNvPr>
            <p:cNvSpPr/>
            <p:nvPr/>
          </p:nvSpPr>
          <p:spPr>
            <a:xfrm>
              <a:off x="4800029" y="2453996"/>
              <a:ext cx="3466516" cy="734496"/>
            </a:xfrm>
            <a:prstGeom prst="rect">
              <a:avLst/>
            </a:prstGeom>
            <a:solidFill>
              <a:schemeClr val="accent5"/>
            </a:solidFill>
            <a:ln w="9525" cap="flat" cmpd="sng" algn="ctr">
              <a:noFill/>
              <a:prstDash val="solid"/>
            </a:ln>
            <a:effectLst/>
          </p:spPr>
          <p:txBody>
            <a:bodyPr lIns="0" tIns="0" rIns="0" bIns="0"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867" b="1" i="0" u="none" strike="noStrike" kern="1200" cap="none" spc="0" normalizeH="0" baseline="0" noProof="0" dirty="0">
                  <a:ln>
                    <a:noFill/>
                  </a:ln>
                  <a:solidFill>
                    <a:prstClr val="white"/>
                  </a:solidFill>
                  <a:effectLst/>
                  <a:uLnTx/>
                  <a:uFillTx/>
                  <a:latin typeface="Arial"/>
                  <a:ea typeface="+mn-ea"/>
                  <a:cs typeface="+mn-cs"/>
                </a:rPr>
                <a:t>Giredestrant + palbociclib</a:t>
              </a:r>
              <a:br>
                <a:rPr kumimoji="0" lang="en-GB" sz="1867" b="1" i="0" u="none" strike="noStrike" kern="1200" cap="none" spc="0" normalizeH="0" baseline="0" noProof="0" dirty="0">
                  <a:ln>
                    <a:noFill/>
                  </a:ln>
                  <a:solidFill>
                    <a:prstClr val="white"/>
                  </a:solidFill>
                  <a:effectLst/>
                  <a:uLnTx/>
                  <a:uFillTx/>
                  <a:latin typeface="Arial"/>
                  <a:ea typeface="+mn-ea"/>
                  <a:cs typeface="+mn-cs"/>
                </a:rPr>
              </a:br>
              <a:r>
                <a:rPr kumimoji="0" lang="en-GB" sz="1867" b="1" i="0" u="none" strike="noStrike" kern="1200" cap="none" spc="0" normalizeH="0" baseline="0" noProof="0" dirty="0">
                  <a:ln>
                    <a:noFill/>
                  </a:ln>
                  <a:solidFill>
                    <a:prstClr val="white"/>
                  </a:solidFill>
                  <a:effectLst/>
                  <a:uLnTx/>
                  <a:uFillTx/>
                  <a:latin typeface="Arial"/>
                  <a:ea typeface="+mn-ea"/>
                  <a:cs typeface="+mn-cs"/>
                </a:rPr>
                <a:t>(+ placebo) </a:t>
              </a:r>
            </a:p>
          </p:txBody>
        </p:sp>
        <p:cxnSp>
          <p:nvCxnSpPr>
            <p:cNvPr id="18" name="Connector: Elbow 37">
              <a:extLst>
                <a:ext uri="{FF2B5EF4-FFF2-40B4-BE49-F238E27FC236}">
                  <a16:creationId xmlns:a16="http://schemas.microsoft.com/office/drawing/2014/main" id="{EC956557-A8DE-66EC-8916-ED6F29382DF3}"/>
                </a:ext>
              </a:extLst>
            </p:cNvPr>
            <p:cNvCxnSpPr>
              <a:cxnSpLocks/>
              <a:stCxn id="15" idx="6"/>
              <a:endCxn id="17" idx="1"/>
            </p:cNvCxnSpPr>
            <p:nvPr/>
          </p:nvCxnSpPr>
          <p:spPr>
            <a:xfrm flipV="1">
              <a:off x="4213792" y="2821244"/>
              <a:ext cx="586237" cy="690372"/>
            </a:xfrm>
            <a:prstGeom prst="bentConnector3">
              <a:avLst>
                <a:gd name="adj1" fmla="val 50000"/>
              </a:avLst>
            </a:prstGeom>
            <a:noFill/>
            <a:ln w="12700" cap="flat" cmpd="sng" algn="ctr">
              <a:solidFill>
                <a:schemeClr val="accent1"/>
              </a:solidFill>
              <a:prstDash val="solid"/>
              <a:tailEnd type="triangle"/>
            </a:ln>
            <a:effectLst/>
          </p:spPr>
        </p:cxnSp>
        <p:cxnSp>
          <p:nvCxnSpPr>
            <p:cNvPr id="19" name="Connector: Elbow 38">
              <a:extLst>
                <a:ext uri="{FF2B5EF4-FFF2-40B4-BE49-F238E27FC236}">
                  <a16:creationId xmlns:a16="http://schemas.microsoft.com/office/drawing/2014/main" id="{ABCBF7AB-E00A-A845-0E28-DDF08845C4C8}"/>
                </a:ext>
              </a:extLst>
            </p:cNvPr>
            <p:cNvCxnSpPr>
              <a:cxnSpLocks/>
              <a:stCxn id="15" idx="6"/>
              <a:endCxn id="16" idx="1"/>
            </p:cNvCxnSpPr>
            <p:nvPr/>
          </p:nvCxnSpPr>
          <p:spPr>
            <a:xfrm>
              <a:off x="4213792" y="3511616"/>
              <a:ext cx="586237" cy="751733"/>
            </a:xfrm>
            <a:prstGeom prst="bentConnector3">
              <a:avLst>
                <a:gd name="adj1" fmla="val 50000"/>
              </a:avLst>
            </a:prstGeom>
            <a:noFill/>
            <a:ln w="12700" cap="flat" cmpd="sng" algn="ctr">
              <a:solidFill>
                <a:schemeClr val="accent1"/>
              </a:solidFill>
              <a:prstDash val="solid"/>
              <a:tailEnd type="triangle"/>
            </a:ln>
            <a:effectLst/>
          </p:spPr>
        </p:cxnSp>
        <p:sp>
          <p:nvSpPr>
            <p:cNvPr id="20" name="TextBox 19">
              <a:extLst>
                <a:ext uri="{FF2B5EF4-FFF2-40B4-BE49-F238E27FC236}">
                  <a16:creationId xmlns:a16="http://schemas.microsoft.com/office/drawing/2014/main" id="{81EF5835-1D84-F8EF-C136-F93DB66FE68C}"/>
                </a:ext>
              </a:extLst>
            </p:cNvPr>
            <p:cNvSpPr txBox="1"/>
            <p:nvPr/>
          </p:nvSpPr>
          <p:spPr>
            <a:xfrm>
              <a:off x="3646471" y="3752666"/>
              <a:ext cx="755200" cy="253915"/>
            </a:xfrm>
            <a:prstGeom prst="rect">
              <a:avLst/>
            </a:prstGeom>
            <a:noFill/>
          </p:spPr>
          <p:txBody>
            <a:bodyPr wrap="square" rtlCol="0">
              <a:spAutoFit/>
            </a:bodyPr>
            <a:lstStyle/>
            <a:p>
              <a:pPr marL="0" marR="0" lvl="0" indent="0" algn="l" defTabSz="81274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404041"/>
                  </a:solidFill>
                  <a:effectLst/>
                  <a:uLnTx/>
                  <a:uFillTx/>
                  <a:latin typeface="Arial" panose="020B0604020202020204" pitchFamily="34" charset="0"/>
                  <a:ea typeface="+mn-ea"/>
                  <a:cs typeface="Arial" panose="020B0604020202020204" pitchFamily="34" charset="0"/>
                </a:rPr>
                <a:t>N=992</a:t>
              </a:r>
            </a:p>
          </p:txBody>
        </p:sp>
      </p:grpSp>
      <p:sp>
        <p:nvSpPr>
          <p:cNvPr id="22" name="TextBox 21">
            <a:extLst>
              <a:ext uri="{FF2B5EF4-FFF2-40B4-BE49-F238E27FC236}">
                <a16:creationId xmlns:a16="http://schemas.microsoft.com/office/drawing/2014/main" id="{87A4033B-1B36-8178-287E-A84DAC123572}"/>
              </a:ext>
            </a:extLst>
          </p:cNvPr>
          <p:cNvSpPr txBox="1"/>
          <p:nvPr/>
        </p:nvSpPr>
        <p:spPr>
          <a:xfrm>
            <a:off x="2075473" y="1175446"/>
            <a:ext cx="2362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SERENA4</a:t>
            </a:r>
          </a:p>
        </p:txBody>
      </p:sp>
      <p:sp>
        <p:nvSpPr>
          <p:cNvPr id="23" name="TextBox 22">
            <a:extLst>
              <a:ext uri="{FF2B5EF4-FFF2-40B4-BE49-F238E27FC236}">
                <a16:creationId xmlns:a16="http://schemas.microsoft.com/office/drawing/2014/main" id="{1F5B241F-43EF-69A3-3526-0C3AB9EB4084}"/>
              </a:ext>
            </a:extLst>
          </p:cNvPr>
          <p:cNvSpPr txBox="1"/>
          <p:nvPr/>
        </p:nvSpPr>
        <p:spPr>
          <a:xfrm>
            <a:off x="7908193" y="1134539"/>
            <a:ext cx="2362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persevERA</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5F4B143A-6CD9-C7F0-8164-5A87F1A21382}"/>
              </a:ext>
            </a:extLst>
          </p:cNvPr>
          <p:cNvCxnSpPr/>
          <p:nvPr/>
        </p:nvCxnSpPr>
        <p:spPr>
          <a:xfrm>
            <a:off x="6090973" y="1181047"/>
            <a:ext cx="0" cy="51562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AC66443-610D-F590-E511-0348608F1B60}"/>
              </a:ext>
            </a:extLst>
          </p:cNvPr>
          <p:cNvSpPr txBox="1"/>
          <p:nvPr/>
        </p:nvSpPr>
        <p:spPr>
          <a:xfrm>
            <a:off x="6202838" y="4603581"/>
            <a:ext cx="5801202"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March 8, 2026: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persevERA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did not meet the primary objective of a statistically significant improvement in PFS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Despite this setback, giredestrant recently showed success in the Phase III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lidERA trial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 early-stage breast cancer, which may still support its adoption in other settings.</a:t>
            </a:r>
          </a:p>
        </p:txBody>
      </p:sp>
    </p:spTree>
    <p:extLst>
      <p:ext uri="{BB962C8B-B14F-4D97-AF65-F5344CB8AC3E}">
        <p14:creationId xmlns:p14="http://schemas.microsoft.com/office/powerpoint/2010/main" val="24937939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F8E03-FEAD-4F1F-04B3-3960DDB9C5C2}"/>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34475970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923BF-F251-46D8-96C1-EA93889CCFCE}"/>
              </a:ext>
            </a:extLst>
          </p:cNvPr>
          <p:cNvSpPr>
            <a:spLocks noGrp="1"/>
          </p:cNvSpPr>
          <p:nvPr>
            <p:ph type="title"/>
          </p:nvPr>
        </p:nvSpPr>
        <p:spPr>
          <a:xfrm>
            <a:off x="411480" y="320040"/>
            <a:ext cx="10033687" cy="658368"/>
          </a:xfrm>
        </p:spPr>
        <p:txBody>
          <a:bodyPr>
            <a:normAutofit fontScale="90000"/>
          </a:bodyPr>
          <a:lstStyle/>
          <a:p>
            <a:pPr algn="ctr"/>
            <a:r>
              <a:rPr lang="en-US" b="1" dirty="0">
                <a:solidFill>
                  <a:srgbClr val="0070C0"/>
                </a:solidFill>
              </a:rPr>
              <a:t>Patient Case</a:t>
            </a:r>
          </a:p>
        </p:txBody>
      </p:sp>
      <p:graphicFrame>
        <p:nvGraphicFramePr>
          <p:cNvPr id="4" name="Content Placeholder 3">
            <a:extLst>
              <a:ext uri="{FF2B5EF4-FFF2-40B4-BE49-F238E27FC236}">
                <a16:creationId xmlns:a16="http://schemas.microsoft.com/office/drawing/2014/main" id="{81B31620-7165-8136-99BE-972FDC980B63}"/>
              </a:ext>
            </a:extLst>
          </p:cNvPr>
          <p:cNvGraphicFramePr>
            <a:graphicFrameLocks noGrp="1"/>
          </p:cNvGraphicFramePr>
          <p:nvPr>
            <p:ph idx="1"/>
          </p:nvPr>
        </p:nvGraphicFramePr>
        <p:xfrm>
          <a:off x="830580" y="1251737"/>
          <a:ext cx="10530840" cy="47202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57615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84367-D8BF-C16A-88D6-489446AC4F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42FA83-D0D2-1857-DDAF-6EC54C40370C}"/>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F993CDA7-7082-6206-761F-B9B7A94EDA3F}"/>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Would you like to have access to imlunestrant/</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abemaciclib for any of your patients with HR-positive, HER2-negative mBC? What about giredestrant/everolimus? If so, which ones? </a:t>
            </a:r>
          </a:p>
          <a:p>
            <a:pPr marL="98425" indent="0">
              <a:buNone/>
            </a:pPr>
            <a:r>
              <a:rPr lang="en-US" sz="2800" dirty="0">
                <a:latin typeface="Arial" panose="020B0604020202020204" pitchFamily="34" charset="0"/>
                <a:cs typeface="Arial" panose="020B0604020202020204" pitchFamily="34" charset="0"/>
              </a:rPr>
              <a:t>In your experience, how problematic are the toxicities associated with oral SERD-containing combinations relative to oral SERD monotherapy? </a:t>
            </a:r>
          </a:p>
          <a:p>
            <a:pPr marL="98425" indent="0">
              <a:buNone/>
            </a:pPr>
            <a:endParaRPr lang="en-US" sz="2800" dirty="0">
              <a:latin typeface="Arial" panose="020B0604020202020204" pitchFamily="34" charset="0"/>
              <a:cs typeface="Arial" panose="020B0604020202020204" pitchFamily="34" charset="0"/>
            </a:endParaRPr>
          </a:p>
          <a:p>
            <a:pPr marL="98425" indent="0">
              <a:buNone/>
            </a:pPr>
            <a:endParaRPr lang="en-US" sz="2800" dirty="0">
              <a:latin typeface="Arial" panose="020B0604020202020204" pitchFamily="34" charset="0"/>
              <a:cs typeface="Arial" panose="020B0604020202020204" pitchFamily="34" charset="0"/>
            </a:endParaRPr>
          </a:p>
          <a:p>
            <a:pPr marL="98425"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95174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59CFD-2CB5-1782-53A6-B45DEF7FFDD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E33623D-CD9E-4DC3-9674-C4D13D363180}"/>
              </a:ext>
            </a:extLst>
          </p:cNvPr>
          <p:cNvSpPr/>
          <p:nvPr/>
        </p:nvSpPr>
        <p:spPr bwMode="auto">
          <a:xfrm>
            <a:off x="758948" y="3068960"/>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E35F83B0-03FC-B4DE-69B4-8F59030EED22}"/>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AAE8F0C1-0679-D0E9-7ED1-A23A07614AD8}"/>
              </a:ext>
            </a:extLst>
          </p:cNvPr>
          <p:cNvSpPr>
            <a:spLocks noGrp="1"/>
          </p:cNvSpPr>
          <p:nvPr>
            <p:ph idx="1"/>
          </p:nvPr>
        </p:nvSpPr>
        <p:spPr>
          <a:xfrm>
            <a:off x="912286" y="1052736"/>
            <a:ext cx="10512306" cy="4799013"/>
          </a:xfrm>
        </p:spPr>
        <p:txBody>
          <a:bodyPr/>
          <a:lstStyle/>
          <a:p>
            <a:pPr marL="0" indent="0">
              <a:spcBef>
                <a:spcPts val="1200"/>
              </a:spcBef>
              <a:spcAft>
                <a:spcPts val="0"/>
              </a:spcAft>
              <a:buNone/>
            </a:pPr>
            <a:r>
              <a:rPr lang="en-US" sz="2500" dirty="0">
                <a:solidFill>
                  <a:srgbClr val="0432FF"/>
                </a:solidFill>
              </a:rPr>
              <a:t>Module 1: </a:t>
            </a:r>
            <a:r>
              <a:rPr lang="en-US" sz="2500" dirty="0">
                <a:solidFill>
                  <a:schemeClr val="tx1"/>
                </a:solidFill>
              </a:rPr>
              <a:t>Current Clinical Role of Oral Selective Estrogen Receptor Degraders (SERDs) in HR-Positive Metastatic Breast Cancer</a:t>
            </a:r>
          </a:p>
          <a:p>
            <a:pPr marL="0" indent="0">
              <a:spcBef>
                <a:spcPts val="1200"/>
              </a:spcBef>
              <a:spcAft>
                <a:spcPts val="0"/>
              </a:spcAft>
              <a:buNone/>
            </a:pPr>
            <a:r>
              <a:rPr lang="en-US" sz="2500" dirty="0">
                <a:solidFill>
                  <a:srgbClr val="0432FF"/>
                </a:solidFill>
              </a:rPr>
              <a:t>Module 2: </a:t>
            </a:r>
            <a:r>
              <a:rPr lang="en-US" sz="2500" dirty="0"/>
              <a:t>Practical Considerations with Oral SERDs </a:t>
            </a:r>
            <a:endParaRPr lang="en-US" sz="2500" dirty="0">
              <a:solidFill>
                <a:schemeClr val="tx1"/>
              </a:solidFill>
            </a:endParaRPr>
          </a:p>
          <a:p>
            <a:pPr marL="0" indent="0">
              <a:spcBef>
                <a:spcPts val="1200"/>
              </a:spcBef>
              <a:spcAft>
                <a:spcPts val="0"/>
              </a:spcAft>
              <a:buNone/>
            </a:pPr>
            <a:r>
              <a:rPr lang="en-US" sz="2500" dirty="0">
                <a:solidFill>
                  <a:srgbClr val="0432FF"/>
                </a:solidFill>
              </a:rPr>
              <a:t>Module 3: </a:t>
            </a:r>
            <a:r>
              <a:rPr lang="en-US" sz="2500" dirty="0">
                <a:solidFill>
                  <a:schemeClr val="tx1"/>
                </a:solidFill>
              </a:rPr>
              <a:t>Potential Role of Combination Approaches with Oral SERDs</a:t>
            </a:r>
          </a:p>
          <a:p>
            <a:pPr marL="0" indent="0">
              <a:spcBef>
                <a:spcPts val="1200"/>
              </a:spcBef>
              <a:spcAft>
                <a:spcPts val="0"/>
              </a:spcAft>
              <a:buNone/>
            </a:pPr>
            <a:r>
              <a:rPr lang="en-US" sz="2500" dirty="0">
                <a:solidFill>
                  <a:schemeClr val="bg1"/>
                </a:solidFill>
              </a:rPr>
              <a:t>Module 4: Gastrointestinal Adverse Events Documented with Oral SERDs </a:t>
            </a:r>
          </a:p>
          <a:p>
            <a:pPr marL="0" indent="0">
              <a:spcBef>
                <a:spcPts val="1200"/>
              </a:spcBef>
              <a:spcAft>
                <a:spcPts val="0"/>
              </a:spcAft>
              <a:buNone/>
            </a:pPr>
            <a:r>
              <a:rPr lang="en-US" sz="2500" dirty="0">
                <a:solidFill>
                  <a:srgbClr val="0432FF"/>
                </a:solidFill>
              </a:rPr>
              <a:t>Module 5: </a:t>
            </a:r>
            <a:r>
              <a:rPr lang="en-US" sz="2500" dirty="0">
                <a:solidFill>
                  <a:schemeClr val="tx1"/>
                </a:solidFill>
              </a:rPr>
              <a:t>Potential Role of Early Therapeutic Switching After Detection of an Emergent ESR1 Mutation </a:t>
            </a:r>
          </a:p>
          <a:p>
            <a:pPr marL="0" indent="0">
              <a:spcBef>
                <a:spcPts val="1200"/>
              </a:spcBef>
              <a:spcAft>
                <a:spcPts val="0"/>
              </a:spcAft>
              <a:buNone/>
            </a:pPr>
            <a:r>
              <a:rPr lang="en-US" sz="2500" dirty="0">
                <a:solidFill>
                  <a:srgbClr val="0432FF"/>
                </a:solidFill>
              </a:rPr>
              <a:t>Module 6: </a:t>
            </a:r>
            <a:r>
              <a:rPr lang="en-US" sz="2500" dirty="0">
                <a:solidFill>
                  <a:schemeClr val="tx1"/>
                </a:solidFill>
              </a:rPr>
              <a:t>Other Class-Effect Toxicities Associated with Oral SERDs </a:t>
            </a:r>
          </a:p>
          <a:p>
            <a:pPr marL="0" indent="0">
              <a:spcBef>
                <a:spcPts val="1200"/>
              </a:spcBef>
              <a:spcAft>
                <a:spcPts val="0"/>
              </a:spcAft>
              <a:buNone/>
            </a:pPr>
            <a:r>
              <a:rPr lang="en-US" sz="2500" dirty="0">
                <a:solidFill>
                  <a:srgbClr val="0432FF"/>
                </a:solidFill>
              </a:rPr>
              <a:t>Module 7: </a:t>
            </a:r>
            <a:r>
              <a:rPr lang="en-US" sz="2500" dirty="0">
                <a:solidFill>
                  <a:schemeClr val="tx1"/>
                </a:solidFill>
              </a:rPr>
              <a:t>Emerging Utility of Adjuvant Oral SERDs </a:t>
            </a:r>
          </a:p>
          <a:p>
            <a:pPr marL="0" indent="0">
              <a:spcBef>
                <a:spcPts val="1200"/>
              </a:spcBef>
              <a:spcAft>
                <a:spcPts val="0"/>
              </a:spcAft>
              <a:buNone/>
            </a:pPr>
            <a:r>
              <a:rPr lang="en-US" sz="2500" dirty="0">
                <a:solidFill>
                  <a:srgbClr val="0432FF"/>
                </a:solidFill>
              </a:rPr>
              <a:t>Module 8: </a:t>
            </a:r>
            <a:r>
              <a:rPr lang="en-US" sz="2500" dirty="0">
                <a:solidFill>
                  <a:schemeClr val="tx1"/>
                </a:solidFill>
              </a:rPr>
              <a:t>Unique Toxicities Associated with 1 or More Oral SERDs </a:t>
            </a:r>
          </a:p>
        </p:txBody>
      </p:sp>
    </p:spTree>
    <p:extLst>
      <p:ext uri="{BB962C8B-B14F-4D97-AF65-F5344CB8AC3E}">
        <p14:creationId xmlns:p14="http://schemas.microsoft.com/office/powerpoint/2010/main" val="3768605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069164-ACD4-405B-566A-5B9DB5009977}"/>
              </a:ext>
            </a:extLst>
          </p:cNvPr>
          <p:cNvSpPr>
            <a:spLocks noGrp="1"/>
          </p:cNvSpPr>
          <p:nvPr>
            <p:ph type="body" sz="quarter" idx="13"/>
          </p:nvPr>
        </p:nvSpPr>
        <p:spPr>
          <a:xfrm>
            <a:off x="1524000" y="5250610"/>
            <a:ext cx="9144000" cy="930734"/>
          </a:xfrm>
        </p:spPr>
        <p:txBody>
          <a:bodyPr>
            <a:normAutofit/>
          </a:bodyPr>
          <a:lstStyle/>
          <a:p>
            <a:r>
              <a:rPr lang="en-GB" sz="2600" dirty="0"/>
              <a:t>Marissa Marti-Smith </a:t>
            </a:r>
          </a:p>
          <a:p>
            <a:r>
              <a:rPr lang="en-GB" dirty="0"/>
              <a:t>DNP, APRN, AGNP-C, AOCNP</a:t>
            </a:r>
          </a:p>
        </p:txBody>
      </p:sp>
      <p:sp>
        <p:nvSpPr>
          <p:cNvPr id="3" name="Title 2">
            <a:extLst>
              <a:ext uri="{FF2B5EF4-FFF2-40B4-BE49-F238E27FC236}">
                <a16:creationId xmlns:a16="http://schemas.microsoft.com/office/drawing/2014/main" id="{575338A4-E6BA-A5C9-EC74-3371A4A158F4}"/>
              </a:ext>
            </a:extLst>
          </p:cNvPr>
          <p:cNvSpPr>
            <a:spLocks noGrp="1"/>
          </p:cNvSpPr>
          <p:nvPr>
            <p:ph type="ctrTitle"/>
          </p:nvPr>
        </p:nvSpPr>
        <p:spPr/>
        <p:txBody>
          <a:bodyPr>
            <a:noAutofit/>
          </a:bodyPr>
          <a:lstStyle/>
          <a:p>
            <a:r>
              <a:rPr lang="en-GB" sz="4500" cap="none" dirty="0"/>
              <a:t>Gastrointestinal Adverse Events</a:t>
            </a:r>
            <a:br>
              <a:rPr lang="en-GB" sz="4500" cap="none" dirty="0"/>
            </a:br>
            <a:r>
              <a:rPr lang="en-GB" sz="4500" cap="none" dirty="0"/>
              <a:t>with oral SERDs</a:t>
            </a:r>
          </a:p>
        </p:txBody>
      </p:sp>
    </p:spTree>
    <p:custDataLst>
      <p:tags r:id="rId1"/>
    </p:custDataLst>
    <p:extLst>
      <p:ext uri="{BB962C8B-B14F-4D97-AF65-F5344CB8AC3E}">
        <p14:creationId xmlns:p14="http://schemas.microsoft.com/office/powerpoint/2010/main" val="29998243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E87645-F536-B5EE-3AC0-7B8647F75A19}"/>
              </a:ext>
            </a:extLst>
          </p:cNvPr>
          <p:cNvSpPr>
            <a:spLocks noGrp="1"/>
          </p:cNvSpPr>
          <p:nvPr>
            <p:ph type="title"/>
          </p:nvPr>
        </p:nvSpPr>
        <p:spPr>
          <a:xfrm>
            <a:off x="6614921" y="1204692"/>
            <a:ext cx="5000815" cy="886255"/>
          </a:xfrm>
        </p:spPr>
        <p:txBody>
          <a:bodyPr>
            <a:normAutofit/>
          </a:bodyPr>
          <a:lstStyle/>
          <a:p>
            <a:r>
              <a:rPr lang="en-GB" dirty="0"/>
              <a:t>Oral SERDs overview</a:t>
            </a:r>
          </a:p>
        </p:txBody>
      </p:sp>
      <p:sp>
        <p:nvSpPr>
          <p:cNvPr id="10" name="Text Placeholder 9">
            <a:extLst>
              <a:ext uri="{FF2B5EF4-FFF2-40B4-BE49-F238E27FC236}">
                <a16:creationId xmlns:a16="http://schemas.microsoft.com/office/drawing/2014/main" id="{C0E23A11-8D06-3E70-6511-4E0B54F7349C}"/>
              </a:ext>
            </a:extLst>
          </p:cNvPr>
          <p:cNvSpPr>
            <a:spLocks noGrp="1"/>
          </p:cNvSpPr>
          <p:nvPr>
            <p:ph type="body" sz="quarter" idx="11"/>
          </p:nvPr>
        </p:nvSpPr>
        <p:spPr>
          <a:xfrm>
            <a:off x="6614921" y="2913888"/>
            <a:ext cx="5000816" cy="2462784"/>
          </a:xfrm>
        </p:spPr>
        <p:txBody>
          <a:bodyPr/>
          <a:lstStyle/>
          <a:p>
            <a:pPr marL="285750" indent="-285750">
              <a:lnSpc>
                <a:spcPct val="200000"/>
              </a:lnSpc>
              <a:buFont typeface="Wingdings" pitchFamily="2" charset="2"/>
              <a:buChar char="ü"/>
            </a:pPr>
            <a:r>
              <a:rPr lang="en-US" sz="2000" dirty="0"/>
              <a:t>Rates of GI side effects</a:t>
            </a:r>
          </a:p>
          <a:p>
            <a:pPr marL="285750" indent="-285750">
              <a:lnSpc>
                <a:spcPct val="200000"/>
              </a:lnSpc>
              <a:buFont typeface="Wingdings" pitchFamily="2" charset="2"/>
              <a:buChar char="ü"/>
            </a:pPr>
            <a:r>
              <a:rPr lang="en-US" sz="2000" dirty="0"/>
              <a:t>Mitigation strategies for GI AE’s</a:t>
            </a:r>
          </a:p>
          <a:p>
            <a:pPr marL="285750" indent="-285750">
              <a:lnSpc>
                <a:spcPct val="200000"/>
              </a:lnSpc>
              <a:buFont typeface="Wingdings" pitchFamily="2" charset="2"/>
              <a:buChar char="ü"/>
            </a:pPr>
            <a:r>
              <a:rPr lang="en-US" sz="2000" dirty="0"/>
              <a:t>Nutritional counseling / diet modifications</a:t>
            </a:r>
          </a:p>
          <a:p>
            <a:endParaRPr lang="en-US" dirty="0"/>
          </a:p>
        </p:txBody>
      </p:sp>
      <p:pic>
        <p:nvPicPr>
          <p:cNvPr id="14" name="Picture Placeholder 13">
            <a:extLst>
              <a:ext uri="{FF2B5EF4-FFF2-40B4-BE49-F238E27FC236}">
                <a16:creationId xmlns:a16="http://schemas.microsoft.com/office/drawing/2014/main" id="{25C80D0C-EF51-126B-CA04-1B617D42CC83}"/>
              </a:ext>
            </a:extLst>
          </p:cNvPr>
          <p:cNvPicPr>
            <a:picLocks noGrp="1" noChangeAspect="1"/>
          </p:cNvPicPr>
          <p:nvPr>
            <p:ph type="pic" sz="quarter" idx="12"/>
          </p:nvPr>
        </p:nvPicPr>
        <p:blipFill>
          <a:blip r:embed="rId4"/>
          <a:srcRect l="4557" r="4557"/>
          <a:stretch>
            <a:fillRect/>
          </a:stretch>
        </p:blipFill>
        <p:spPr>
          <a:xfrm>
            <a:off x="0" y="0"/>
            <a:ext cx="5943600" cy="6858000"/>
          </a:xfrm>
          <a:prstGeom prst="rect">
            <a:avLst/>
          </a:prstGeom>
        </p:spPr>
      </p:pic>
      <p:sp>
        <p:nvSpPr>
          <p:cNvPr id="15" name="TextBox 14">
            <a:extLst>
              <a:ext uri="{FF2B5EF4-FFF2-40B4-BE49-F238E27FC236}">
                <a16:creationId xmlns:a16="http://schemas.microsoft.com/office/drawing/2014/main" id="{B580258A-965A-228E-7068-8CF2E369CF98}"/>
              </a:ext>
            </a:extLst>
          </p:cNvPr>
          <p:cNvSpPr txBox="1"/>
          <p:nvPr/>
        </p:nvSpPr>
        <p:spPr>
          <a:xfrm>
            <a:off x="6248402" y="6077693"/>
            <a:ext cx="2889504" cy="78028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8E8E8"/>
                </a:solidFill>
                <a:effectLst/>
                <a:uLnTx/>
                <a:uFillTx/>
                <a:latin typeface="Poppins"/>
                <a:ea typeface="+mn-ea"/>
                <a:cs typeface="Poppins" panose="00000500000000000000" pitchFamily="2" charset="0"/>
              </a:rPr>
              <a:t>Image from ASCO </a:t>
            </a:r>
            <a:r>
              <a:rPr kumimoji="0" lang="en-US" sz="1400" b="0" i="0" u="none" strike="noStrike" kern="1200" cap="none" spc="0" normalizeH="0" baseline="0" noProof="0" dirty="0" err="1">
                <a:ln>
                  <a:noFill/>
                </a:ln>
                <a:solidFill>
                  <a:srgbClr val="E8E8E8"/>
                </a:solidFill>
                <a:effectLst/>
                <a:uLnTx/>
                <a:uFillTx/>
                <a:latin typeface="Poppins"/>
                <a:ea typeface="+mn-ea"/>
                <a:cs typeface="Poppins" panose="00000500000000000000" pitchFamily="2" charset="0"/>
              </a:rPr>
              <a:t>ebook</a:t>
            </a:r>
            <a:r>
              <a:rPr kumimoji="0" lang="en-US" sz="1400" b="0" i="0" u="none" strike="noStrike" kern="1200" cap="none" spc="0" normalizeH="0" baseline="0" noProof="0" dirty="0">
                <a:ln>
                  <a:noFill/>
                </a:ln>
                <a:solidFill>
                  <a:srgbClr val="E8E8E8"/>
                </a:solidFill>
                <a:effectLst/>
                <a:uLnTx/>
                <a:uFillTx/>
                <a:latin typeface="Poppins"/>
                <a:ea typeface="+mn-ea"/>
                <a:cs typeface="Poppins" panose="00000500000000000000" pitchFamily="2" charset="0"/>
              </a:rPr>
              <a:t> (2025)</a:t>
            </a:r>
          </a:p>
        </p:txBody>
      </p:sp>
    </p:spTree>
    <p:custDataLst>
      <p:tags r:id="rId1"/>
    </p:custDataLst>
    <p:extLst>
      <p:ext uri="{BB962C8B-B14F-4D97-AF65-F5344CB8AC3E}">
        <p14:creationId xmlns:p14="http://schemas.microsoft.com/office/powerpoint/2010/main" val="6874963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AA917-0D8F-DC73-AA99-321D4377932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1B45EE8-82FB-9ACD-238E-ECD949E4F993}"/>
              </a:ext>
            </a:extLst>
          </p:cNvPr>
          <p:cNvSpPr>
            <a:spLocks noGrp="1"/>
          </p:cNvSpPr>
          <p:nvPr>
            <p:ph type="title"/>
          </p:nvPr>
        </p:nvSpPr>
        <p:spPr/>
        <p:txBody>
          <a:bodyPr/>
          <a:lstStyle/>
          <a:p>
            <a:r>
              <a:rPr lang="en-US" dirty="0"/>
              <a:t>Rates of GI side effects</a:t>
            </a:r>
          </a:p>
        </p:txBody>
      </p:sp>
      <p:sp>
        <p:nvSpPr>
          <p:cNvPr id="9" name="Content Placeholder 8">
            <a:extLst>
              <a:ext uri="{FF2B5EF4-FFF2-40B4-BE49-F238E27FC236}">
                <a16:creationId xmlns:a16="http://schemas.microsoft.com/office/drawing/2014/main" id="{E9C05606-FECD-5110-F8BE-78EB7D231855}"/>
              </a:ext>
            </a:extLst>
          </p:cNvPr>
          <p:cNvSpPr>
            <a:spLocks noGrp="1"/>
          </p:cNvSpPr>
          <p:nvPr>
            <p:ph sz="quarter" idx="17"/>
          </p:nvPr>
        </p:nvSpPr>
        <p:spPr>
          <a:xfrm>
            <a:off x="576484" y="1243584"/>
            <a:ext cx="5233989" cy="4857179"/>
          </a:xfrm>
        </p:spPr>
        <p:txBody>
          <a:bodyPr>
            <a:normAutofit fontScale="85000" lnSpcReduction="10000"/>
          </a:bodyPr>
          <a:lstStyle/>
          <a:p>
            <a:pPr>
              <a:lnSpc>
                <a:spcPct val="170000"/>
              </a:lnSpc>
            </a:pPr>
            <a:r>
              <a:rPr lang="en-US" sz="2200" b="1" dirty="0" err="1">
                <a:solidFill>
                  <a:schemeClr val="accent3"/>
                </a:solidFill>
              </a:rPr>
              <a:t>Elacestrant</a:t>
            </a:r>
            <a:endParaRPr lang="en-US" sz="2200" b="1" dirty="0">
              <a:solidFill>
                <a:schemeClr val="accent3"/>
              </a:solidFill>
            </a:endParaRPr>
          </a:p>
          <a:p>
            <a:pPr lvl="1">
              <a:lnSpc>
                <a:spcPct val="170000"/>
              </a:lnSpc>
            </a:pPr>
            <a:r>
              <a:rPr lang="en-US" sz="1800" dirty="0"/>
              <a:t>Well tolerated</a:t>
            </a:r>
          </a:p>
          <a:p>
            <a:pPr lvl="1">
              <a:lnSpc>
                <a:spcPct val="170000"/>
              </a:lnSpc>
            </a:pPr>
            <a:r>
              <a:rPr lang="en-US" sz="1800" dirty="0"/>
              <a:t>Phase 3 trial -- any grade nausea (35%), vomiting (19%), diarrhea (14%)</a:t>
            </a:r>
          </a:p>
          <a:p>
            <a:pPr>
              <a:lnSpc>
                <a:spcPct val="170000"/>
              </a:lnSpc>
            </a:pPr>
            <a:r>
              <a:rPr lang="en-US" sz="2200" b="1" dirty="0" err="1">
                <a:solidFill>
                  <a:schemeClr val="accent3"/>
                </a:solidFill>
              </a:rPr>
              <a:t>Imlunestrant</a:t>
            </a:r>
            <a:endParaRPr lang="en-US" sz="2200" b="1" dirty="0">
              <a:solidFill>
                <a:schemeClr val="accent3"/>
              </a:solidFill>
            </a:endParaRPr>
          </a:p>
          <a:p>
            <a:pPr lvl="1">
              <a:lnSpc>
                <a:spcPct val="170000"/>
              </a:lnSpc>
            </a:pPr>
            <a:r>
              <a:rPr lang="en-US" sz="1800" dirty="0"/>
              <a:t>Very similar AE’s, predominantly GI, but studied with </a:t>
            </a:r>
            <a:r>
              <a:rPr lang="en-US" sz="1800" dirty="0" err="1"/>
              <a:t>Abemaciclib</a:t>
            </a:r>
            <a:r>
              <a:rPr lang="en-US" sz="1800" dirty="0"/>
              <a:t> </a:t>
            </a:r>
          </a:p>
          <a:p>
            <a:pPr>
              <a:lnSpc>
                <a:spcPct val="170000"/>
              </a:lnSpc>
            </a:pPr>
            <a:r>
              <a:rPr lang="en-US" sz="2150" b="1" dirty="0" err="1">
                <a:solidFill>
                  <a:schemeClr val="accent3"/>
                </a:solidFill>
              </a:rPr>
              <a:t>Camizestrant</a:t>
            </a:r>
            <a:endParaRPr lang="en-US" sz="2150" b="1" dirty="0">
              <a:solidFill>
                <a:schemeClr val="accent3"/>
              </a:solidFill>
            </a:endParaRPr>
          </a:p>
          <a:p>
            <a:pPr lvl="1">
              <a:lnSpc>
                <a:spcPct val="170000"/>
              </a:lnSpc>
            </a:pPr>
            <a:r>
              <a:rPr lang="en-US" sz="1800" dirty="0"/>
              <a:t>Slightly higher rates hepatoxicity</a:t>
            </a:r>
          </a:p>
          <a:p>
            <a:pPr lvl="1">
              <a:lnSpc>
                <a:spcPct val="170000"/>
              </a:lnSpc>
            </a:pPr>
            <a:r>
              <a:rPr lang="en-US" sz="1800" dirty="0"/>
              <a:t>Less GI toxicity observed in phase 2 &amp; 3 trials</a:t>
            </a:r>
          </a:p>
          <a:p>
            <a:pPr lvl="1"/>
            <a:endParaRPr lang="en-US" dirty="0"/>
          </a:p>
          <a:p>
            <a:pPr lvl="1"/>
            <a:endParaRPr lang="en-US" dirty="0"/>
          </a:p>
          <a:p>
            <a:pPr marL="180000" lvl="1" indent="0">
              <a:buNone/>
            </a:pPr>
            <a:r>
              <a:rPr lang="en-US" dirty="0"/>
              <a:t>(</a:t>
            </a:r>
            <a:r>
              <a:rPr lang="en-US" dirty="0" err="1"/>
              <a:t>LeVee</a:t>
            </a:r>
            <a:r>
              <a:rPr lang="en-US" dirty="0"/>
              <a:t> et al., 2025 ASCO eBook)</a:t>
            </a:r>
          </a:p>
          <a:p>
            <a:endParaRPr lang="en-US" dirty="0"/>
          </a:p>
        </p:txBody>
      </p:sp>
      <p:pic>
        <p:nvPicPr>
          <p:cNvPr id="2050" name="Picture 2" descr="NSAIDs and Gastrointestinal Side ...">
            <a:extLst>
              <a:ext uri="{FF2B5EF4-FFF2-40B4-BE49-F238E27FC236}">
                <a16:creationId xmlns:a16="http://schemas.microsoft.com/office/drawing/2014/main" id="{DEE0C063-2D6D-F375-4D80-87AF66F2D97A}"/>
              </a:ext>
            </a:extLst>
          </p:cNvPr>
          <p:cNvPicPr>
            <a:picLocks noGrp="1" noChangeAspect="1" noChangeArrowheads="1"/>
          </p:cNvPicPr>
          <p:nvPr>
            <p:ph sz="quarter" idx="16"/>
          </p:nvPr>
        </p:nvPicPr>
        <p:blipFill>
          <a:blip r:embed="rId4">
            <a:extLst>
              <a:ext uri="{28A0092B-C50C-407E-A947-70E740481C1C}">
                <a14:useLocalDpi xmlns:a14="http://schemas.microsoft.com/office/drawing/2010/main" val="0"/>
              </a:ext>
            </a:extLst>
          </a:blip>
          <a:srcRect/>
          <a:stretch>
            <a:fillRect/>
          </a:stretch>
        </p:blipFill>
        <p:spPr bwMode="auto">
          <a:xfrm>
            <a:off x="6856217" y="2026964"/>
            <a:ext cx="4221514" cy="280407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86532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McArthur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nvGraphicFramePr>
        <p:xfrm>
          <a:off x="1236095" y="1916832"/>
          <a:ext cx="9719807" cy="3024336"/>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1869599">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Arvinas</a:t>
                      </a:r>
                      <a:r>
                        <a:rPr lang="en-US" sz="1800" b="0" kern="1200" dirty="0">
                          <a:solidFill>
                            <a:schemeClr val="tx1"/>
                          </a:solidFill>
                          <a:effectLst/>
                          <a:latin typeface="+mn-lt"/>
                          <a:ea typeface="+mn-ea"/>
                          <a:cs typeface="+mn-cs"/>
                        </a:rPr>
                        <a:t>, AstraZeneca Pharmaceuticals LP, Boston Scientific Corporation, </a:t>
                      </a:r>
                      <a:r>
                        <a:rPr lang="en-US" sz="1800" b="0" kern="1200" dirty="0" err="1">
                          <a:solidFill>
                            <a:schemeClr val="tx1"/>
                          </a:solidFill>
                          <a:effectLst/>
                          <a:latin typeface="+mn-lt"/>
                          <a:ea typeface="+mn-ea"/>
                          <a:cs typeface="+mn-cs"/>
                        </a:rPr>
                        <a:t>Celcuity</a:t>
                      </a:r>
                      <a:r>
                        <a:rPr lang="en-US" sz="1800" b="0" kern="1200" dirty="0">
                          <a:solidFill>
                            <a:schemeClr val="tx1"/>
                          </a:solidFill>
                          <a:effectLst/>
                          <a:latin typeface="+mn-lt"/>
                          <a:ea typeface="+mn-ea"/>
                          <a:cs typeface="+mn-cs"/>
                        </a:rPr>
                        <a:t>, Daiichi Sankyo Inc, </a:t>
                      </a:r>
                      <a:r>
                        <a:rPr lang="en-US" sz="1800" b="0" kern="1200" dirty="0" err="1">
                          <a:solidFill>
                            <a:schemeClr val="tx1"/>
                          </a:solidFill>
                          <a:effectLst/>
                          <a:latin typeface="+mn-lt"/>
                          <a:ea typeface="+mn-ea"/>
                          <a:cs typeface="+mn-cs"/>
                        </a:rPr>
                        <a:t>Delcath</a:t>
                      </a:r>
                      <a:r>
                        <a:rPr lang="en-US" sz="1800" b="0" kern="1200" dirty="0">
                          <a:solidFill>
                            <a:schemeClr val="tx1"/>
                          </a:solidFill>
                          <a:effectLst/>
                          <a:latin typeface="+mn-lt"/>
                          <a:ea typeface="+mn-ea"/>
                          <a:cs typeface="+mn-cs"/>
                        </a:rPr>
                        <a:t> Systems Inc, Genentech, a member of the Roche Group, Gilead Sciences Inc, Lilly, Merck, Novartis,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54737">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ALX Oncology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0298009"/>
                  </a:ext>
                </a:extLst>
              </a:tr>
            </a:tbl>
          </a:graphicData>
        </a:graphic>
      </p:graphicFrame>
    </p:spTree>
    <p:custDataLst>
      <p:tags r:id="rId1"/>
    </p:custDataLst>
    <p:extLst>
      <p:ext uri="{BB962C8B-B14F-4D97-AF65-F5344CB8AC3E}">
        <p14:creationId xmlns:p14="http://schemas.microsoft.com/office/powerpoint/2010/main" val="7725635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356DB3-9008-61CA-765E-9831681ACCA6}"/>
              </a:ext>
            </a:extLst>
          </p:cNvPr>
          <p:cNvSpPr>
            <a:spLocks noGrp="1"/>
          </p:cNvSpPr>
          <p:nvPr>
            <p:ph type="title"/>
          </p:nvPr>
        </p:nvSpPr>
        <p:spPr/>
        <p:txBody>
          <a:bodyPr vert="horz" lIns="0" tIns="0" rIns="0" bIns="0" rtlCol="0" anchor="t">
            <a:normAutofit/>
          </a:bodyPr>
          <a:lstStyle/>
          <a:p>
            <a:r>
              <a:rPr lang="en-US" dirty="0"/>
              <a:t>Mitigation Strategies for GI related AE’s</a:t>
            </a:r>
          </a:p>
        </p:txBody>
      </p:sp>
      <p:sp>
        <p:nvSpPr>
          <p:cNvPr id="8" name="Content Placeholder 7">
            <a:extLst>
              <a:ext uri="{FF2B5EF4-FFF2-40B4-BE49-F238E27FC236}">
                <a16:creationId xmlns:a16="http://schemas.microsoft.com/office/drawing/2014/main" id="{BD5B9A03-2634-9140-9B5D-2FF4B0D68C3D}"/>
              </a:ext>
            </a:extLst>
          </p:cNvPr>
          <p:cNvSpPr>
            <a:spLocks noGrp="1"/>
          </p:cNvSpPr>
          <p:nvPr>
            <p:ph sz="quarter" idx="17"/>
          </p:nvPr>
        </p:nvSpPr>
        <p:spPr/>
        <p:txBody>
          <a:bodyPr vert="horz" lIns="0" tIns="0" rIns="0" bIns="0" rtlCol="0">
            <a:normAutofit fontScale="32500" lnSpcReduction="20000"/>
          </a:bodyPr>
          <a:lstStyle/>
          <a:p>
            <a:pPr>
              <a:lnSpc>
                <a:spcPct val="160000"/>
              </a:lnSpc>
              <a:spcAft>
                <a:spcPts val="600"/>
              </a:spcAft>
            </a:pPr>
            <a:r>
              <a:rPr lang="en-US" sz="7200" b="1" dirty="0" err="1">
                <a:solidFill>
                  <a:schemeClr val="accent3"/>
                </a:solidFill>
              </a:rPr>
              <a:t>Elacestrant</a:t>
            </a:r>
            <a:endParaRPr lang="en-US" sz="7200" b="1" dirty="0">
              <a:solidFill>
                <a:schemeClr val="accent3"/>
              </a:solidFill>
            </a:endParaRPr>
          </a:p>
          <a:p>
            <a:pPr lvl="1">
              <a:lnSpc>
                <a:spcPct val="160000"/>
              </a:lnSpc>
              <a:spcAft>
                <a:spcPts val="600"/>
              </a:spcAft>
            </a:pPr>
            <a:r>
              <a:rPr lang="en-US" sz="7200" dirty="0"/>
              <a:t>Take with food</a:t>
            </a:r>
          </a:p>
          <a:p>
            <a:pPr>
              <a:lnSpc>
                <a:spcPct val="160000"/>
              </a:lnSpc>
              <a:spcAft>
                <a:spcPts val="600"/>
              </a:spcAft>
            </a:pPr>
            <a:r>
              <a:rPr lang="en-US" sz="7200" b="1" dirty="0" err="1">
                <a:solidFill>
                  <a:schemeClr val="accent3"/>
                </a:solidFill>
              </a:rPr>
              <a:t>Imlunestrant</a:t>
            </a:r>
            <a:endParaRPr lang="en-US" sz="7200" b="1" dirty="0">
              <a:solidFill>
                <a:schemeClr val="accent3"/>
              </a:solidFill>
            </a:endParaRPr>
          </a:p>
          <a:p>
            <a:pPr lvl="1">
              <a:lnSpc>
                <a:spcPct val="160000"/>
              </a:lnSpc>
              <a:spcAft>
                <a:spcPts val="600"/>
              </a:spcAft>
            </a:pPr>
            <a:r>
              <a:rPr lang="en-US" sz="7200" dirty="0"/>
              <a:t>Empty stomach (2hrs before food) or (1hr after food)</a:t>
            </a:r>
          </a:p>
          <a:p>
            <a:pPr>
              <a:lnSpc>
                <a:spcPct val="160000"/>
              </a:lnSpc>
              <a:spcAft>
                <a:spcPts val="600"/>
              </a:spcAft>
            </a:pPr>
            <a:r>
              <a:rPr lang="en-US" sz="7200" b="1" dirty="0" err="1">
                <a:solidFill>
                  <a:schemeClr val="accent3"/>
                </a:solidFill>
              </a:rPr>
              <a:t>Camizestrant</a:t>
            </a:r>
            <a:endParaRPr lang="en-US" sz="7200" b="1" dirty="0">
              <a:solidFill>
                <a:schemeClr val="accent3"/>
              </a:solidFill>
            </a:endParaRPr>
          </a:p>
          <a:p>
            <a:pPr lvl="1">
              <a:lnSpc>
                <a:spcPct val="160000"/>
              </a:lnSpc>
              <a:spcAft>
                <a:spcPts val="600"/>
              </a:spcAft>
            </a:pPr>
            <a:r>
              <a:rPr lang="en-US" sz="7200" dirty="0"/>
              <a:t>With or without food</a:t>
            </a:r>
          </a:p>
          <a:p>
            <a:pPr>
              <a:lnSpc>
                <a:spcPct val="90000"/>
              </a:lnSpc>
              <a:spcAft>
                <a:spcPts val="600"/>
              </a:spcAft>
            </a:pPr>
            <a:endParaRPr lang="en-US" sz="1300" dirty="0"/>
          </a:p>
          <a:p>
            <a:pPr>
              <a:lnSpc>
                <a:spcPct val="90000"/>
              </a:lnSpc>
              <a:spcAft>
                <a:spcPts val="600"/>
              </a:spcAft>
            </a:pPr>
            <a:endParaRPr lang="en-US" sz="1300" dirty="0"/>
          </a:p>
          <a:p>
            <a:pPr>
              <a:lnSpc>
                <a:spcPct val="90000"/>
              </a:lnSpc>
              <a:spcAft>
                <a:spcPts val="600"/>
              </a:spcAft>
            </a:pPr>
            <a:endParaRPr lang="en-US" sz="1300" dirty="0"/>
          </a:p>
          <a:p>
            <a:pPr lvl="1">
              <a:lnSpc>
                <a:spcPct val="90000"/>
              </a:lnSpc>
              <a:spcAft>
                <a:spcPts val="600"/>
              </a:spcAft>
            </a:pPr>
            <a:endParaRPr lang="en-US" sz="1300" dirty="0"/>
          </a:p>
          <a:p>
            <a:pPr lvl="1">
              <a:lnSpc>
                <a:spcPct val="90000"/>
              </a:lnSpc>
              <a:spcAft>
                <a:spcPts val="600"/>
              </a:spcAft>
            </a:pPr>
            <a:endParaRPr lang="en-US" sz="1300" dirty="0"/>
          </a:p>
        </p:txBody>
      </p:sp>
      <p:sp>
        <p:nvSpPr>
          <p:cNvPr id="9" name="TextBox 8">
            <a:extLst>
              <a:ext uri="{FF2B5EF4-FFF2-40B4-BE49-F238E27FC236}">
                <a16:creationId xmlns:a16="http://schemas.microsoft.com/office/drawing/2014/main" id="{97E39A29-E9DB-B498-3FC0-7FB80F623A5C}"/>
              </a:ext>
            </a:extLst>
          </p:cNvPr>
          <p:cNvSpPr txBox="1"/>
          <p:nvPr/>
        </p:nvSpPr>
        <p:spPr>
          <a:xfrm>
            <a:off x="6465784" y="6317938"/>
            <a:ext cx="11038690" cy="213052"/>
          </a:xfrm>
          <a:prstGeom prst="rect">
            <a:avLst/>
          </a:prstGeom>
        </p:spPr>
        <p:txBody>
          <a:bodyPr vert="horz" lIns="0" tIns="0" rIns="0" bIns="0" rtlCol="0">
            <a:normAutofit/>
          </a:bodyPr>
          <a:lstStyle/>
          <a:p>
            <a:pPr marL="0" marR="0" lvl="0" indent="0" algn="l" defTabSz="914400" rtl="0" eaLnBrk="1" fontAlgn="auto" latinLnBrk="0" hangingPunct="1">
              <a:lnSpc>
                <a:spcPct val="90000"/>
              </a:lnSpc>
              <a:spcBef>
                <a:spcPts val="0"/>
              </a:spcBef>
              <a:spcAft>
                <a:spcPts val="600"/>
              </a:spcAft>
              <a:buClr>
                <a:srgbClr val="51BAC6"/>
              </a:buClr>
              <a:buSzTx/>
              <a:buFontTx/>
              <a:buNone/>
              <a:tabLst/>
              <a:defRPr/>
            </a:pPr>
            <a:r>
              <a:rPr kumimoji="0" lang="en-US" sz="1400" b="0" i="0" u="none" strike="noStrike" kern="1200" cap="none" spc="0" normalizeH="0" baseline="0" noProof="0" dirty="0">
                <a:ln>
                  <a:noFill/>
                </a:ln>
                <a:solidFill>
                  <a:srgbClr val="FFFFFF"/>
                </a:solidFill>
                <a:effectLst/>
                <a:uLnTx/>
                <a:uFillTx/>
                <a:latin typeface="Poppins"/>
                <a:ea typeface="+mn-ea"/>
                <a:cs typeface="Poppins" panose="00000500000000000000" pitchFamily="2" charset="0"/>
              </a:rPr>
              <a:t>(Sykes et al., 2026)</a:t>
            </a:r>
          </a:p>
        </p:txBody>
      </p:sp>
      <p:pic>
        <p:nvPicPr>
          <p:cNvPr id="3078" name="Picture 6" descr="Medication With or Without Food: Does ...">
            <a:extLst>
              <a:ext uri="{FF2B5EF4-FFF2-40B4-BE49-F238E27FC236}">
                <a16:creationId xmlns:a16="http://schemas.microsoft.com/office/drawing/2014/main" id="{6D8A607E-8D81-BE47-1621-85EDC5F4896F}"/>
              </a:ext>
            </a:extLst>
          </p:cNvPr>
          <p:cNvPicPr>
            <a:picLocks noGrp="1" noChangeAspect="1" noChangeArrowheads="1"/>
          </p:cNvPicPr>
          <p:nvPr>
            <p:ph sz="quarter" idx="16"/>
          </p:nvPr>
        </p:nvPicPr>
        <p:blipFill>
          <a:blip r:embed="rId2">
            <a:extLst>
              <a:ext uri="{28A0092B-C50C-407E-A947-70E740481C1C}">
                <a14:useLocalDpi xmlns:a14="http://schemas.microsoft.com/office/drawing/2010/main" val="0"/>
              </a:ext>
            </a:extLst>
          </a:blip>
          <a:srcRect/>
          <a:stretch>
            <a:fillRect/>
          </a:stretch>
        </p:blipFill>
        <p:spPr bwMode="auto">
          <a:xfrm>
            <a:off x="6381529" y="2486526"/>
            <a:ext cx="4430123" cy="2497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5748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8C7D-C14B-F8E4-88F1-C5C7D0CADD53}"/>
              </a:ext>
            </a:extLst>
          </p:cNvPr>
          <p:cNvSpPr>
            <a:spLocks noGrp="1"/>
          </p:cNvSpPr>
          <p:nvPr>
            <p:ph type="title"/>
          </p:nvPr>
        </p:nvSpPr>
        <p:spPr/>
        <p:txBody>
          <a:bodyPr/>
          <a:lstStyle/>
          <a:p>
            <a:r>
              <a:rPr lang="en-US" dirty="0"/>
              <a:t>Educate &amp; Empower Patients</a:t>
            </a:r>
          </a:p>
        </p:txBody>
      </p:sp>
      <p:sp>
        <p:nvSpPr>
          <p:cNvPr id="6" name="Content Placeholder 5">
            <a:extLst>
              <a:ext uri="{FF2B5EF4-FFF2-40B4-BE49-F238E27FC236}">
                <a16:creationId xmlns:a16="http://schemas.microsoft.com/office/drawing/2014/main" id="{D4500D6A-408C-4B4A-1643-4C56E7F2511E}"/>
              </a:ext>
            </a:extLst>
          </p:cNvPr>
          <p:cNvSpPr>
            <a:spLocks noGrp="1"/>
          </p:cNvSpPr>
          <p:nvPr>
            <p:ph sz="quarter" idx="17"/>
          </p:nvPr>
        </p:nvSpPr>
        <p:spPr>
          <a:xfrm>
            <a:off x="457129" y="1494066"/>
            <a:ext cx="5808760" cy="4445000"/>
          </a:xfrm>
        </p:spPr>
        <p:txBody>
          <a:bodyPr>
            <a:noAutofit/>
          </a:bodyPr>
          <a:lstStyle/>
          <a:p>
            <a:pPr>
              <a:lnSpc>
                <a:spcPct val="160000"/>
              </a:lnSpc>
              <a:spcAft>
                <a:spcPts val="600"/>
              </a:spcAft>
            </a:pPr>
            <a:r>
              <a:rPr lang="en-US" sz="2300" dirty="0"/>
              <a:t> Take med (if able to) with light meal to help with nausea prevention</a:t>
            </a:r>
          </a:p>
          <a:p>
            <a:pPr>
              <a:lnSpc>
                <a:spcPct val="160000"/>
              </a:lnSpc>
              <a:spcAft>
                <a:spcPts val="600"/>
              </a:spcAft>
            </a:pPr>
            <a:r>
              <a:rPr lang="en-US" sz="2300" dirty="0"/>
              <a:t> Pre-medicate with anti-nausea med</a:t>
            </a:r>
          </a:p>
          <a:p>
            <a:pPr>
              <a:lnSpc>
                <a:spcPct val="160000"/>
              </a:lnSpc>
              <a:spcAft>
                <a:spcPts val="600"/>
              </a:spcAft>
            </a:pPr>
            <a:r>
              <a:rPr lang="en-US" sz="2300" dirty="0"/>
              <a:t> Imodium PRN</a:t>
            </a:r>
          </a:p>
          <a:p>
            <a:pPr>
              <a:lnSpc>
                <a:spcPct val="160000"/>
              </a:lnSpc>
              <a:spcAft>
                <a:spcPts val="600"/>
              </a:spcAft>
            </a:pPr>
            <a:r>
              <a:rPr lang="en-US" sz="2300" dirty="0"/>
              <a:t> Stool softeners </a:t>
            </a:r>
          </a:p>
          <a:p>
            <a:pPr>
              <a:lnSpc>
                <a:spcPct val="160000"/>
              </a:lnSpc>
              <a:spcAft>
                <a:spcPts val="600"/>
              </a:spcAft>
            </a:pPr>
            <a:r>
              <a:rPr lang="en-US" sz="2300" dirty="0"/>
              <a:t> Laxative if necessary</a:t>
            </a:r>
          </a:p>
        </p:txBody>
      </p:sp>
      <p:pic>
        <p:nvPicPr>
          <p:cNvPr id="7" name="Picture 4" descr="10,500 Empowering Icons Royalty-Free ...">
            <a:extLst>
              <a:ext uri="{FF2B5EF4-FFF2-40B4-BE49-F238E27FC236}">
                <a16:creationId xmlns:a16="http://schemas.microsoft.com/office/drawing/2014/main" id="{C8A23384-1383-794E-46BB-38FCFB46F6B6}"/>
              </a:ext>
            </a:extLst>
          </p:cNvPr>
          <p:cNvPicPr>
            <a:picLocks noGrp="1" noChangeAspect="1" noChangeArrowheads="1"/>
          </p:cNvPicPr>
          <p:nvPr>
            <p:ph sz="quarter" idx="16"/>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263" t="5730" r="5970" b="10351"/>
          <a:stretch>
            <a:fillRect/>
          </a:stretch>
        </p:blipFill>
        <p:spPr bwMode="auto">
          <a:xfrm>
            <a:off x="7234177" y="1747777"/>
            <a:ext cx="3576577" cy="3715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6944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508BB-1D46-0C5E-F84A-4C723C668C5B}"/>
              </a:ext>
            </a:extLst>
          </p:cNvPr>
          <p:cNvSpPr>
            <a:spLocks noGrp="1"/>
          </p:cNvSpPr>
          <p:nvPr>
            <p:ph type="title"/>
          </p:nvPr>
        </p:nvSpPr>
        <p:spPr/>
        <p:txBody>
          <a:bodyPr/>
          <a:lstStyle/>
          <a:p>
            <a:r>
              <a:rPr lang="en-US" dirty="0"/>
              <a:t>Counseling / Diet Modifications</a:t>
            </a:r>
          </a:p>
        </p:txBody>
      </p:sp>
      <p:sp>
        <p:nvSpPr>
          <p:cNvPr id="5" name="Content Placeholder 4">
            <a:extLst>
              <a:ext uri="{FF2B5EF4-FFF2-40B4-BE49-F238E27FC236}">
                <a16:creationId xmlns:a16="http://schemas.microsoft.com/office/drawing/2014/main" id="{B92E4B63-32AF-1E0C-6028-24DEEFFC7619}"/>
              </a:ext>
            </a:extLst>
          </p:cNvPr>
          <p:cNvSpPr>
            <a:spLocks noGrp="1"/>
          </p:cNvSpPr>
          <p:nvPr>
            <p:ph sz="quarter" idx="16"/>
          </p:nvPr>
        </p:nvSpPr>
        <p:spPr/>
        <p:txBody>
          <a:bodyPr>
            <a:normAutofit fontScale="77500" lnSpcReduction="20000"/>
          </a:bodyPr>
          <a:lstStyle/>
          <a:p>
            <a:pPr>
              <a:lnSpc>
                <a:spcPct val="150000"/>
              </a:lnSpc>
            </a:pPr>
            <a:r>
              <a:rPr lang="en-US" sz="2400" dirty="0"/>
              <a:t>BRAT diet</a:t>
            </a:r>
          </a:p>
          <a:p>
            <a:pPr>
              <a:lnSpc>
                <a:spcPct val="150000"/>
              </a:lnSpc>
            </a:pPr>
            <a:r>
              <a:rPr lang="en-US" sz="2400" dirty="0"/>
              <a:t>Small meals</a:t>
            </a:r>
          </a:p>
          <a:p>
            <a:pPr>
              <a:lnSpc>
                <a:spcPct val="150000"/>
              </a:lnSpc>
            </a:pPr>
            <a:r>
              <a:rPr lang="en-US" sz="2400" dirty="0"/>
              <a:t>Avoid triggers (greasy food, spicy, high fat)</a:t>
            </a:r>
          </a:p>
          <a:p>
            <a:pPr>
              <a:lnSpc>
                <a:spcPct val="150000"/>
              </a:lnSpc>
            </a:pPr>
            <a:r>
              <a:rPr lang="en-US" sz="2400" dirty="0"/>
              <a:t>Room temperature foods</a:t>
            </a:r>
          </a:p>
          <a:p>
            <a:pPr>
              <a:lnSpc>
                <a:spcPct val="150000"/>
              </a:lnSpc>
            </a:pPr>
            <a:r>
              <a:rPr lang="en-US" sz="2400" dirty="0"/>
              <a:t>Protein shakes</a:t>
            </a:r>
          </a:p>
          <a:p>
            <a:pPr>
              <a:lnSpc>
                <a:spcPct val="150000"/>
              </a:lnSpc>
            </a:pPr>
            <a:r>
              <a:rPr lang="en-US" sz="2400" dirty="0"/>
              <a:t>Fluids w/ electrolytes</a:t>
            </a:r>
          </a:p>
          <a:p>
            <a:pPr>
              <a:lnSpc>
                <a:spcPct val="150000"/>
              </a:lnSpc>
            </a:pPr>
            <a:r>
              <a:rPr lang="en-US" sz="2400" dirty="0"/>
              <a:t>Notify clinic with uncontrolled symptoms</a:t>
            </a:r>
          </a:p>
          <a:p>
            <a:pPr lvl="4">
              <a:lnSpc>
                <a:spcPct val="150000"/>
              </a:lnSpc>
              <a:buFont typeface="Wingdings" pitchFamily="2" charset="2"/>
              <a:buChar char="Ø"/>
            </a:pPr>
            <a:r>
              <a:rPr lang="en-US" sz="2400" dirty="0"/>
              <a:t>Nausea</a:t>
            </a:r>
          </a:p>
          <a:p>
            <a:pPr lvl="4">
              <a:lnSpc>
                <a:spcPct val="150000"/>
              </a:lnSpc>
              <a:buFont typeface="Wingdings" pitchFamily="2" charset="2"/>
              <a:buChar char="Ø"/>
            </a:pPr>
            <a:r>
              <a:rPr lang="en-US" sz="2400" dirty="0"/>
              <a:t>Vomiting</a:t>
            </a:r>
          </a:p>
          <a:p>
            <a:pPr lvl="4">
              <a:lnSpc>
                <a:spcPct val="150000"/>
              </a:lnSpc>
              <a:buFont typeface="Wingdings" pitchFamily="2" charset="2"/>
              <a:buChar char="Ø"/>
            </a:pPr>
            <a:r>
              <a:rPr lang="en-US" sz="2400" dirty="0"/>
              <a:t>Diarrhea</a:t>
            </a:r>
          </a:p>
        </p:txBody>
      </p:sp>
      <p:pic>
        <p:nvPicPr>
          <p:cNvPr id="5122" name="Picture 2" descr="How to Treat Diarrhea (BRAT Diet Method ...">
            <a:extLst>
              <a:ext uri="{FF2B5EF4-FFF2-40B4-BE49-F238E27FC236}">
                <a16:creationId xmlns:a16="http://schemas.microsoft.com/office/drawing/2014/main" id="{5FE21D71-9FDE-65BF-0054-55EAC90872E5}"/>
              </a:ext>
            </a:extLst>
          </p:cNvPr>
          <p:cNvPicPr>
            <a:picLocks noGrp="1" noChangeAspect="1" noChangeArrowheads="1"/>
          </p:cNvPicPr>
          <p:nvPr>
            <p:ph sz="quarter" idx="17"/>
          </p:nvPr>
        </p:nvPicPr>
        <p:blipFill>
          <a:blip r:embed="rId2">
            <a:extLst>
              <a:ext uri="{28A0092B-C50C-407E-A947-70E740481C1C}">
                <a14:useLocalDpi xmlns:a14="http://schemas.microsoft.com/office/drawing/2010/main" val="0"/>
              </a:ext>
            </a:extLst>
          </a:blip>
          <a:srcRect/>
          <a:stretch>
            <a:fillRect/>
          </a:stretch>
        </p:blipFill>
        <p:spPr bwMode="auto">
          <a:xfrm>
            <a:off x="574676" y="1963711"/>
            <a:ext cx="5161567" cy="3881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537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F8E03-FEAD-4F1F-04B3-3960DDB9C5C2}"/>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9615457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44972-0521-2873-150E-8C9DBC6BBF9A}"/>
              </a:ext>
            </a:extLst>
          </p:cNvPr>
          <p:cNvSpPr>
            <a:spLocks noGrp="1"/>
          </p:cNvSpPr>
          <p:nvPr>
            <p:ph type="title"/>
          </p:nvPr>
        </p:nvSpPr>
        <p:spPr/>
        <p:txBody>
          <a:bodyPr/>
          <a:lstStyle/>
          <a:p>
            <a:r>
              <a:rPr lang="en-US" dirty="0"/>
              <a:t>Case Study</a:t>
            </a:r>
          </a:p>
        </p:txBody>
      </p:sp>
      <p:sp>
        <p:nvSpPr>
          <p:cNvPr id="7" name="Rectangle: Diagonal Corners Rounded 20">
            <a:extLst>
              <a:ext uri="{FF2B5EF4-FFF2-40B4-BE49-F238E27FC236}">
                <a16:creationId xmlns:a16="http://schemas.microsoft.com/office/drawing/2014/main" id="{0A73D2A5-5197-4C64-8716-97A58331201C}"/>
              </a:ext>
            </a:extLst>
          </p:cNvPr>
          <p:cNvSpPr>
            <a:spLocks noGrp="1"/>
          </p:cNvSpPr>
          <p:nvPr>
            <p:ph sz="quarter" idx="17"/>
            <p:custDataLst>
              <p:tags r:id="rId1"/>
            </p:custDataLst>
          </p:nvPr>
        </p:nvSpPr>
        <p:spPr>
          <a:xfrm>
            <a:off x="544211" y="1455409"/>
            <a:ext cx="5032130" cy="4946520"/>
          </a:xfrm>
          <a:prstGeom prst="round2DiagRect">
            <a:avLst>
              <a:gd name="adj1" fmla="val 9719"/>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oAutofit/>
          </a:bodyPr>
          <a:lstStyle/>
          <a:p>
            <a:pPr>
              <a:lnSpc>
                <a:spcPct val="150000"/>
              </a:lnSpc>
            </a:pPr>
            <a:r>
              <a:rPr lang="en-US" sz="1900" dirty="0">
                <a:solidFill>
                  <a:schemeClr val="accent4"/>
                </a:solidFill>
              </a:rPr>
              <a:t>39 </a:t>
            </a:r>
            <a:r>
              <a:rPr lang="en-US" sz="1900" dirty="0" err="1">
                <a:solidFill>
                  <a:schemeClr val="accent4"/>
                </a:solidFill>
              </a:rPr>
              <a:t>yo</a:t>
            </a:r>
            <a:r>
              <a:rPr lang="en-US" sz="1900" dirty="0">
                <a:solidFill>
                  <a:schemeClr val="accent4"/>
                </a:solidFill>
              </a:rPr>
              <a:t> female</a:t>
            </a:r>
          </a:p>
          <a:p>
            <a:pPr>
              <a:lnSpc>
                <a:spcPct val="150000"/>
              </a:lnSpc>
            </a:pPr>
            <a:r>
              <a:rPr lang="en-US" sz="1900" dirty="0">
                <a:solidFill>
                  <a:schemeClr val="accent4"/>
                </a:solidFill>
              </a:rPr>
              <a:t>Recurrent metastatic breast CA to right lung</a:t>
            </a:r>
          </a:p>
          <a:p>
            <a:pPr>
              <a:lnSpc>
                <a:spcPct val="150000"/>
              </a:lnSpc>
            </a:pPr>
            <a:r>
              <a:rPr lang="en-US" sz="1900" dirty="0">
                <a:solidFill>
                  <a:schemeClr val="accent4"/>
                </a:solidFill>
              </a:rPr>
              <a:t>3rd line </a:t>
            </a:r>
            <a:r>
              <a:rPr lang="en-US" sz="1900" dirty="0" err="1">
                <a:solidFill>
                  <a:schemeClr val="accent4"/>
                </a:solidFill>
              </a:rPr>
              <a:t>Elacestrant</a:t>
            </a:r>
            <a:r>
              <a:rPr lang="en-US" sz="1900" dirty="0">
                <a:solidFill>
                  <a:schemeClr val="accent4"/>
                </a:solidFill>
              </a:rPr>
              <a:t> 345mg PO QD</a:t>
            </a:r>
          </a:p>
          <a:p>
            <a:pPr>
              <a:lnSpc>
                <a:spcPct val="150000"/>
              </a:lnSpc>
            </a:pPr>
            <a:r>
              <a:rPr lang="en-US" sz="1900" dirty="0">
                <a:solidFill>
                  <a:schemeClr val="accent4"/>
                </a:solidFill>
              </a:rPr>
              <a:t>Diagnosed metastatic at age 26, chest wall recurrence w/2 pleural </a:t>
            </a:r>
            <a:r>
              <a:rPr lang="en-US" sz="1900" dirty="0" err="1">
                <a:solidFill>
                  <a:schemeClr val="accent4"/>
                </a:solidFill>
              </a:rPr>
              <a:t>mets</a:t>
            </a:r>
            <a:endParaRPr lang="en-US" sz="1900" dirty="0">
              <a:solidFill>
                <a:schemeClr val="accent4"/>
              </a:solidFill>
            </a:endParaRPr>
          </a:p>
          <a:p>
            <a:pPr>
              <a:lnSpc>
                <a:spcPct val="150000"/>
              </a:lnSpc>
            </a:pPr>
            <a:r>
              <a:rPr lang="en-US" sz="1900" dirty="0">
                <a:solidFill>
                  <a:schemeClr val="accent4"/>
                </a:solidFill>
              </a:rPr>
              <a:t>No children, BSO at age 26 + AI</a:t>
            </a:r>
          </a:p>
          <a:p>
            <a:pPr>
              <a:lnSpc>
                <a:spcPct val="150000"/>
              </a:lnSpc>
            </a:pPr>
            <a:r>
              <a:rPr lang="en-US" sz="1900" dirty="0">
                <a:solidFill>
                  <a:schemeClr val="accent4"/>
                </a:solidFill>
              </a:rPr>
              <a:t>Changed jobs @ same time this therapy started</a:t>
            </a:r>
          </a:p>
          <a:p>
            <a:pPr>
              <a:lnSpc>
                <a:spcPct val="150000"/>
              </a:lnSpc>
            </a:pPr>
            <a:r>
              <a:rPr lang="en-US" sz="1900" dirty="0">
                <a:solidFill>
                  <a:schemeClr val="accent4"/>
                </a:solidFill>
              </a:rPr>
              <a:t>Positive outlook</a:t>
            </a:r>
          </a:p>
          <a:p>
            <a:pPr>
              <a:lnSpc>
                <a:spcPct val="150000"/>
              </a:lnSpc>
            </a:pPr>
            <a:endParaRPr lang="en-US" sz="1800" dirty="0">
              <a:solidFill>
                <a:schemeClr val="accent4"/>
              </a:solidFill>
            </a:endParaRPr>
          </a:p>
          <a:p>
            <a:pPr>
              <a:lnSpc>
                <a:spcPct val="150000"/>
              </a:lnSpc>
            </a:pPr>
            <a:endParaRPr lang="en-US" sz="1800" dirty="0">
              <a:solidFill>
                <a:schemeClr val="accent4"/>
              </a:solidFill>
            </a:endParaRPr>
          </a:p>
        </p:txBody>
      </p:sp>
      <p:pic>
        <p:nvPicPr>
          <p:cNvPr id="6146" name="Picture 2" descr="Why are so many young people getting cancer?">
            <a:extLst>
              <a:ext uri="{FF2B5EF4-FFF2-40B4-BE49-F238E27FC236}">
                <a16:creationId xmlns:a16="http://schemas.microsoft.com/office/drawing/2014/main" id="{67354ADD-7587-4C55-FB96-45DBFAE3D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1711" y="2314693"/>
            <a:ext cx="5032130" cy="2830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3360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BAEBC-1716-74C3-DC32-402FAFB3BB27}"/>
              </a:ext>
            </a:extLst>
          </p:cNvPr>
          <p:cNvSpPr>
            <a:spLocks noGrp="1"/>
          </p:cNvSpPr>
          <p:nvPr>
            <p:ph type="title"/>
          </p:nvPr>
        </p:nvSpPr>
        <p:spPr/>
        <p:txBody>
          <a:bodyPr/>
          <a:lstStyle/>
          <a:p>
            <a:r>
              <a:rPr lang="en-US" dirty="0"/>
              <a:t>Management &amp; Takeaway</a:t>
            </a:r>
          </a:p>
        </p:txBody>
      </p:sp>
      <p:sp>
        <p:nvSpPr>
          <p:cNvPr id="7" name="Rectangle: Diagonal Corners Rounded 20">
            <a:extLst>
              <a:ext uri="{FF2B5EF4-FFF2-40B4-BE49-F238E27FC236}">
                <a16:creationId xmlns:a16="http://schemas.microsoft.com/office/drawing/2014/main" id="{6C7F30DB-FE9A-F360-7D16-1F97895A9C21}"/>
              </a:ext>
            </a:extLst>
          </p:cNvPr>
          <p:cNvSpPr>
            <a:spLocks noGrp="1"/>
          </p:cNvSpPr>
          <p:nvPr>
            <p:ph sz="quarter" idx="17"/>
            <p:custDataLst>
              <p:tags r:id="rId1"/>
            </p:custDataLst>
          </p:nvPr>
        </p:nvSpPr>
        <p:spPr>
          <a:prstGeom prst="round2DiagRect">
            <a:avLst>
              <a:gd name="adj1" fmla="val 9719"/>
              <a:gd name="adj2"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oAutofit/>
          </a:bodyPr>
          <a:lstStyle/>
          <a:p>
            <a:pPr>
              <a:lnSpc>
                <a:spcPct val="150000"/>
              </a:lnSpc>
            </a:pPr>
            <a:r>
              <a:rPr lang="en-US" sz="2100" dirty="0">
                <a:solidFill>
                  <a:schemeClr val="accent4"/>
                </a:solidFill>
              </a:rPr>
              <a:t>Nausea </a:t>
            </a:r>
          </a:p>
          <a:p>
            <a:pPr>
              <a:lnSpc>
                <a:spcPct val="150000"/>
              </a:lnSpc>
            </a:pPr>
            <a:r>
              <a:rPr lang="en-US" sz="2100" dirty="0">
                <a:solidFill>
                  <a:schemeClr val="accent4"/>
                </a:solidFill>
              </a:rPr>
              <a:t>Pt initiated &gt; PPI QD and probiotic</a:t>
            </a:r>
          </a:p>
          <a:p>
            <a:pPr>
              <a:lnSpc>
                <a:spcPct val="150000"/>
              </a:lnSpc>
            </a:pPr>
            <a:r>
              <a:rPr lang="en-US" sz="2100" dirty="0">
                <a:solidFill>
                  <a:schemeClr val="accent4"/>
                </a:solidFill>
              </a:rPr>
              <a:t>MD initiated &gt; Olanzapine 2.5mg @HS</a:t>
            </a:r>
          </a:p>
          <a:p>
            <a:pPr>
              <a:lnSpc>
                <a:spcPct val="150000"/>
              </a:lnSpc>
            </a:pPr>
            <a:r>
              <a:rPr lang="en-US" sz="2100" dirty="0">
                <a:solidFill>
                  <a:schemeClr val="accent4"/>
                </a:solidFill>
              </a:rPr>
              <a:t>@ next f/u </a:t>
            </a:r>
          </a:p>
          <a:p>
            <a:pPr lvl="2">
              <a:lnSpc>
                <a:spcPct val="150000"/>
              </a:lnSpc>
              <a:buFont typeface="Wingdings" pitchFamily="2" charset="2"/>
              <a:buChar char="Ø"/>
            </a:pPr>
            <a:r>
              <a:rPr lang="en-US" sz="2100" dirty="0">
                <a:solidFill>
                  <a:schemeClr val="accent4"/>
                </a:solidFill>
              </a:rPr>
              <a:t>pt declined need for Olanzapine</a:t>
            </a:r>
          </a:p>
          <a:p>
            <a:pPr lvl="2">
              <a:lnSpc>
                <a:spcPct val="150000"/>
              </a:lnSpc>
              <a:buFont typeface="Wingdings" pitchFamily="2" charset="2"/>
              <a:buChar char="Ø"/>
            </a:pPr>
            <a:r>
              <a:rPr lang="en-US" sz="2100" dirty="0">
                <a:solidFill>
                  <a:schemeClr val="accent4"/>
                </a:solidFill>
              </a:rPr>
              <a:t>Ativan “a few days”</a:t>
            </a:r>
          </a:p>
          <a:p>
            <a:pPr>
              <a:lnSpc>
                <a:spcPct val="150000"/>
              </a:lnSpc>
              <a:buFont typeface="Courier New" panose="02070309020205020404" pitchFamily="49" charset="0"/>
              <a:buChar char="o"/>
            </a:pPr>
            <a:r>
              <a:rPr lang="en-US" sz="2100" dirty="0">
                <a:solidFill>
                  <a:schemeClr val="accent4"/>
                </a:solidFill>
              </a:rPr>
              <a:t>Balance treatment &amp; QOL</a:t>
            </a:r>
          </a:p>
        </p:txBody>
      </p:sp>
      <p:pic>
        <p:nvPicPr>
          <p:cNvPr id="7170" name="Picture 2" descr="Qol Quality Life Degree Which ...">
            <a:extLst>
              <a:ext uri="{FF2B5EF4-FFF2-40B4-BE49-F238E27FC236}">
                <a16:creationId xmlns:a16="http://schemas.microsoft.com/office/drawing/2014/main" id="{2A04641E-8D76-36BC-3AB6-1DF65A9B6245}"/>
              </a:ext>
            </a:extLst>
          </p:cNvPr>
          <p:cNvPicPr>
            <a:picLocks noGrp="1" noChangeAspect="1" noChangeArrowheads="1"/>
          </p:cNvPicPr>
          <p:nvPr>
            <p:ph sz="quarter" idx="16"/>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b="8586"/>
          <a:stretch>
            <a:fillRect/>
          </a:stretch>
        </p:blipFill>
        <p:spPr bwMode="auto">
          <a:xfrm>
            <a:off x="6848826" y="2160340"/>
            <a:ext cx="4218265" cy="3140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712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10A2B-70CD-5F92-C7E4-E507F38E3AF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1B82C75-55DE-BDE6-0F53-6E7654EEC0E1}"/>
              </a:ext>
            </a:extLst>
          </p:cNvPr>
          <p:cNvSpPr/>
          <p:nvPr/>
        </p:nvSpPr>
        <p:spPr bwMode="auto">
          <a:xfrm>
            <a:off x="758948" y="3573016"/>
            <a:ext cx="10512305"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5D6E774-AB72-1E0B-539B-DB38ED6A824A}"/>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2F4FB737-AC1F-DC64-D403-227D41BD3BDB}"/>
              </a:ext>
            </a:extLst>
          </p:cNvPr>
          <p:cNvSpPr>
            <a:spLocks noGrp="1"/>
          </p:cNvSpPr>
          <p:nvPr>
            <p:ph idx="1"/>
          </p:nvPr>
        </p:nvSpPr>
        <p:spPr>
          <a:xfrm>
            <a:off x="912286" y="1052736"/>
            <a:ext cx="10512306" cy="4799013"/>
          </a:xfrm>
        </p:spPr>
        <p:txBody>
          <a:bodyPr/>
          <a:lstStyle/>
          <a:p>
            <a:pPr marL="0" indent="0">
              <a:spcBef>
                <a:spcPts val="1200"/>
              </a:spcBef>
              <a:spcAft>
                <a:spcPts val="0"/>
              </a:spcAft>
              <a:buNone/>
            </a:pPr>
            <a:r>
              <a:rPr lang="en-US" sz="2500" dirty="0">
                <a:solidFill>
                  <a:srgbClr val="0432FF"/>
                </a:solidFill>
              </a:rPr>
              <a:t>Module 1: </a:t>
            </a:r>
            <a:r>
              <a:rPr lang="en-US" sz="2500" dirty="0">
                <a:solidFill>
                  <a:schemeClr val="tx1"/>
                </a:solidFill>
              </a:rPr>
              <a:t>Current Clinical Role of Oral Selective Estrogen Receptor Degraders (SERDs) in HR-Positive Metastatic Breast Cancer</a:t>
            </a:r>
          </a:p>
          <a:p>
            <a:pPr marL="0" indent="0">
              <a:spcBef>
                <a:spcPts val="1200"/>
              </a:spcBef>
              <a:spcAft>
                <a:spcPts val="0"/>
              </a:spcAft>
              <a:buNone/>
            </a:pPr>
            <a:r>
              <a:rPr lang="en-US" sz="2500" dirty="0">
                <a:solidFill>
                  <a:srgbClr val="0432FF"/>
                </a:solidFill>
              </a:rPr>
              <a:t>Module 2: </a:t>
            </a:r>
            <a:r>
              <a:rPr lang="en-US" sz="2500" dirty="0"/>
              <a:t>Practical Considerations with Oral SERDs </a:t>
            </a:r>
            <a:endParaRPr lang="en-US" sz="2500" dirty="0">
              <a:solidFill>
                <a:schemeClr val="tx1"/>
              </a:solidFill>
            </a:endParaRPr>
          </a:p>
          <a:p>
            <a:pPr marL="0" indent="0">
              <a:spcBef>
                <a:spcPts val="1200"/>
              </a:spcBef>
              <a:spcAft>
                <a:spcPts val="0"/>
              </a:spcAft>
              <a:buNone/>
            </a:pPr>
            <a:r>
              <a:rPr lang="en-US" sz="2500" dirty="0">
                <a:solidFill>
                  <a:srgbClr val="0432FF"/>
                </a:solidFill>
              </a:rPr>
              <a:t>Module 3: </a:t>
            </a:r>
            <a:r>
              <a:rPr lang="en-US" sz="2500" dirty="0">
                <a:solidFill>
                  <a:schemeClr val="tx1"/>
                </a:solidFill>
              </a:rPr>
              <a:t>Potential Role of Combination Approaches with Oral SERDs</a:t>
            </a:r>
          </a:p>
          <a:p>
            <a:pPr marL="0" indent="0">
              <a:spcBef>
                <a:spcPts val="1200"/>
              </a:spcBef>
              <a:spcAft>
                <a:spcPts val="0"/>
              </a:spcAft>
              <a:buNone/>
            </a:pPr>
            <a:r>
              <a:rPr lang="en-US" sz="2500" dirty="0">
                <a:solidFill>
                  <a:srgbClr val="0432FF"/>
                </a:solidFill>
              </a:rPr>
              <a:t>Module 4: </a:t>
            </a:r>
            <a:r>
              <a:rPr lang="en-US" sz="2500" dirty="0">
                <a:solidFill>
                  <a:schemeClr val="tx1"/>
                </a:solidFill>
              </a:rPr>
              <a:t>Gastrointestinal Adverse Events Documented with Oral SERDs </a:t>
            </a:r>
          </a:p>
          <a:p>
            <a:pPr marL="0" indent="0">
              <a:spcBef>
                <a:spcPts val="1200"/>
              </a:spcBef>
              <a:spcAft>
                <a:spcPts val="0"/>
              </a:spcAft>
              <a:buNone/>
            </a:pPr>
            <a:r>
              <a:rPr lang="en-US" sz="2500" dirty="0">
                <a:solidFill>
                  <a:schemeClr val="bg1"/>
                </a:solidFill>
              </a:rPr>
              <a:t>Module 5: Potential Role of Early Therapeutic Switching After Detection of an Emergent ESR1 Mutation </a:t>
            </a:r>
          </a:p>
          <a:p>
            <a:pPr marL="0" indent="0">
              <a:spcBef>
                <a:spcPts val="1200"/>
              </a:spcBef>
              <a:spcAft>
                <a:spcPts val="0"/>
              </a:spcAft>
              <a:buNone/>
            </a:pPr>
            <a:r>
              <a:rPr lang="en-US" sz="2500" dirty="0">
                <a:solidFill>
                  <a:srgbClr val="0432FF"/>
                </a:solidFill>
              </a:rPr>
              <a:t>Module 6: </a:t>
            </a:r>
            <a:r>
              <a:rPr lang="en-US" sz="2500" dirty="0">
                <a:solidFill>
                  <a:schemeClr val="tx1"/>
                </a:solidFill>
              </a:rPr>
              <a:t>Other Class-Effect Toxicities Associated with Oral SERDs </a:t>
            </a:r>
          </a:p>
          <a:p>
            <a:pPr marL="0" indent="0">
              <a:spcBef>
                <a:spcPts val="1200"/>
              </a:spcBef>
              <a:spcAft>
                <a:spcPts val="0"/>
              </a:spcAft>
              <a:buNone/>
            </a:pPr>
            <a:r>
              <a:rPr lang="en-US" sz="2500" dirty="0">
                <a:solidFill>
                  <a:srgbClr val="0432FF"/>
                </a:solidFill>
              </a:rPr>
              <a:t>Module 7: </a:t>
            </a:r>
            <a:r>
              <a:rPr lang="en-US" sz="2500" dirty="0">
                <a:solidFill>
                  <a:schemeClr val="tx1"/>
                </a:solidFill>
              </a:rPr>
              <a:t>Emerging Utility of Adjuvant Oral SERDs </a:t>
            </a:r>
          </a:p>
          <a:p>
            <a:pPr marL="0" indent="0">
              <a:spcBef>
                <a:spcPts val="1200"/>
              </a:spcBef>
              <a:spcAft>
                <a:spcPts val="0"/>
              </a:spcAft>
              <a:buNone/>
            </a:pPr>
            <a:r>
              <a:rPr lang="en-US" sz="2500" dirty="0">
                <a:solidFill>
                  <a:srgbClr val="0432FF"/>
                </a:solidFill>
              </a:rPr>
              <a:t>Module 8: </a:t>
            </a:r>
            <a:r>
              <a:rPr lang="en-US" sz="2500" dirty="0">
                <a:solidFill>
                  <a:schemeClr val="tx1"/>
                </a:solidFill>
              </a:rPr>
              <a:t>Unique Toxicities Associated with 1 or More Oral SERDs </a:t>
            </a:r>
          </a:p>
        </p:txBody>
      </p:sp>
    </p:spTree>
    <p:extLst>
      <p:ext uri="{BB962C8B-B14F-4D97-AF65-F5344CB8AC3E}">
        <p14:creationId xmlns:p14="http://schemas.microsoft.com/office/powerpoint/2010/main" val="1311266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DE3507-E8FB-A702-4850-0052FB567400}"/>
              </a:ext>
            </a:extLst>
          </p:cNvPr>
          <p:cNvSpPr txBox="1"/>
          <p:nvPr/>
        </p:nvSpPr>
        <p:spPr>
          <a:xfrm>
            <a:off x="1248578" y="753817"/>
            <a:ext cx="969484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432FF"/>
                </a:solidFill>
                <a:effectLst/>
                <a:uLnTx/>
                <a:uFillTx/>
                <a:latin typeface="Calibri"/>
                <a:ea typeface="Aptos" panose="020B0004020202020204" pitchFamily="34" charset="0"/>
                <a:cs typeface="+mn-cs"/>
              </a:rPr>
              <a:t>Potential Role of Early Therapeutic Switching After Detection of an Emergent ESR1 Mutation</a:t>
            </a:r>
            <a:endParaRPr kumimoji="0" lang="en-US" sz="3600" b="0" i="0" u="none" strike="noStrike" kern="1200" cap="none" spc="0" normalizeH="0" baseline="0" noProof="0" dirty="0">
              <a:ln>
                <a:noFill/>
              </a:ln>
              <a:solidFill>
                <a:srgbClr val="0432FF"/>
              </a:solidFill>
              <a:effectLst/>
              <a:uLnTx/>
              <a:uFillTx/>
              <a:latin typeface="Calibri"/>
              <a:ea typeface="+mn-ea"/>
              <a:cs typeface="+mn-cs"/>
            </a:endParaRPr>
          </a:p>
        </p:txBody>
      </p:sp>
      <p:sp>
        <p:nvSpPr>
          <p:cNvPr id="5" name="TextBox 4">
            <a:extLst>
              <a:ext uri="{FF2B5EF4-FFF2-40B4-BE49-F238E27FC236}">
                <a16:creationId xmlns:a16="http://schemas.microsoft.com/office/drawing/2014/main" id="{0F27ACAE-62E7-BA15-E425-3ECF43DAC200}"/>
              </a:ext>
            </a:extLst>
          </p:cNvPr>
          <p:cNvSpPr txBox="1"/>
          <p:nvPr/>
        </p:nvSpPr>
        <p:spPr>
          <a:xfrm>
            <a:off x="2667241" y="2729345"/>
            <a:ext cx="6857518" cy="37856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Ruth M O’Regan, MD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Charles A Dewey Professor of Medicine and Oncology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Chair, Department of Medicine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University of Rochester Medical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Physician-in-Chief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Strong Memorial Hospital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Associate Director of Education and Mentoring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Wilmot Cancer Institute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Rochester, New York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94877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8D8B6-377C-6203-8E7F-7A20848D8FDF}"/>
            </a:ext>
          </a:extLst>
        </p:cNvPr>
        <p:cNvGrpSpPr/>
        <p:nvPr/>
      </p:nvGrpSpPr>
      <p:grpSpPr>
        <a:xfrm>
          <a:off x="0" y="0"/>
          <a:ext cx="0" cy="0"/>
          <a:chOff x="0" y="0"/>
          <a:chExt cx="0" cy="0"/>
        </a:xfrm>
      </p:grpSpPr>
      <p:sp>
        <p:nvSpPr>
          <p:cNvPr id="59" name="Title 5">
            <a:extLst>
              <a:ext uri="{FF2B5EF4-FFF2-40B4-BE49-F238E27FC236}">
                <a16:creationId xmlns:a16="http://schemas.microsoft.com/office/drawing/2014/main" id="{8036C175-0F84-096F-C9E2-C38859BFBDEA}"/>
              </a:ext>
            </a:extLst>
          </p:cNvPr>
          <p:cNvSpPr>
            <a:spLocks noGrp="1"/>
          </p:cNvSpPr>
          <p:nvPr>
            <p:ph type="title"/>
          </p:nvPr>
        </p:nvSpPr>
        <p:spPr>
          <a:xfrm>
            <a:off x="1024569" y="84490"/>
            <a:ext cx="9166033" cy="1371600"/>
          </a:xfrm>
        </p:spPr>
        <p:txBody>
          <a:bodyPr anchor="ctr">
            <a:normAutofit/>
          </a:bodyPr>
          <a:lstStyle/>
          <a:p>
            <a:pPr algn="l"/>
            <a:r>
              <a:rPr lang="en-US" sz="3200" dirty="0"/>
              <a:t>PADA-1 Study: Monitoring ESR1 Mutations During First-Line Therapy</a:t>
            </a:r>
          </a:p>
        </p:txBody>
      </p:sp>
      <p:pic>
        <p:nvPicPr>
          <p:cNvPr id="13" name="Picture 12" descr="A screenshot of a medical report&#10;&#10;AI-generated content may be incorrect.">
            <a:extLst>
              <a:ext uri="{FF2B5EF4-FFF2-40B4-BE49-F238E27FC236}">
                <a16:creationId xmlns:a16="http://schemas.microsoft.com/office/drawing/2014/main" id="{C1C06359-02C6-6F74-C401-02220546CE85}"/>
              </a:ext>
            </a:extLst>
          </p:cNvPr>
          <p:cNvPicPr>
            <a:picLocks noChangeAspect="1"/>
          </p:cNvPicPr>
          <p:nvPr/>
        </p:nvPicPr>
        <p:blipFill>
          <a:blip r:embed="rId2"/>
          <a:stretch>
            <a:fillRect/>
          </a:stretch>
        </p:blipFill>
        <p:spPr>
          <a:xfrm>
            <a:off x="577307" y="1393367"/>
            <a:ext cx="10490973" cy="4694343"/>
          </a:xfrm>
          <a:prstGeom prst="rect">
            <a:avLst/>
          </a:prstGeom>
        </p:spPr>
      </p:pic>
      <p:sp>
        <p:nvSpPr>
          <p:cNvPr id="2" name="TextBox 1">
            <a:extLst>
              <a:ext uri="{FF2B5EF4-FFF2-40B4-BE49-F238E27FC236}">
                <a16:creationId xmlns:a16="http://schemas.microsoft.com/office/drawing/2014/main" id="{96C01FC4-163F-6B2B-CB39-95987C85F058}"/>
              </a:ext>
            </a:extLst>
          </p:cNvPr>
          <p:cNvSpPr txBox="1"/>
          <p:nvPr/>
        </p:nvSpPr>
        <p:spPr>
          <a:xfrm>
            <a:off x="121186" y="6513068"/>
            <a:ext cx="387176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Bidard FC et al. ESMO Breast 2025;Abstract 10. </a:t>
            </a:r>
          </a:p>
        </p:txBody>
      </p:sp>
    </p:spTree>
    <p:extLst>
      <p:ext uri="{BB962C8B-B14F-4D97-AF65-F5344CB8AC3E}">
        <p14:creationId xmlns:p14="http://schemas.microsoft.com/office/powerpoint/2010/main" val="41007349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3AEC3-B51C-F013-73D8-CE07DF28FAC9}"/>
            </a:ext>
          </a:extLst>
        </p:cNvPr>
        <p:cNvGrpSpPr/>
        <p:nvPr/>
      </p:nvGrpSpPr>
      <p:grpSpPr>
        <a:xfrm>
          <a:off x="0" y="0"/>
          <a:ext cx="0" cy="0"/>
          <a:chOff x="0" y="0"/>
          <a:chExt cx="0" cy="0"/>
        </a:xfrm>
      </p:grpSpPr>
      <p:sp>
        <p:nvSpPr>
          <p:cNvPr id="59" name="Title 5">
            <a:extLst>
              <a:ext uri="{FF2B5EF4-FFF2-40B4-BE49-F238E27FC236}">
                <a16:creationId xmlns:a16="http://schemas.microsoft.com/office/drawing/2014/main" id="{C4795A46-343D-3D28-FF61-98AF07A9A18A}"/>
              </a:ext>
            </a:extLst>
          </p:cNvPr>
          <p:cNvSpPr>
            <a:spLocks noGrp="1"/>
          </p:cNvSpPr>
          <p:nvPr>
            <p:ph type="title"/>
          </p:nvPr>
        </p:nvSpPr>
        <p:spPr>
          <a:xfrm>
            <a:off x="451692" y="21767"/>
            <a:ext cx="11376614" cy="1371600"/>
          </a:xfrm>
        </p:spPr>
        <p:txBody>
          <a:bodyPr anchor="ctr">
            <a:normAutofit/>
          </a:bodyPr>
          <a:lstStyle/>
          <a:p>
            <a:r>
              <a:rPr lang="en-US" sz="3200" dirty="0"/>
              <a:t>PADA-1 Design</a:t>
            </a:r>
          </a:p>
        </p:txBody>
      </p:sp>
      <p:sp>
        <p:nvSpPr>
          <p:cNvPr id="8" name="TextBox 7">
            <a:extLst>
              <a:ext uri="{FF2B5EF4-FFF2-40B4-BE49-F238E27FC236}">
                <a16:creationId xmlns:a16="http://schemas.microsoft.com/office/drawing/2014/main" id="{D946AB79-05DB-EC02-76DB-DCEE504F125A}"/>
              </a:ext>
            </a:extLst>
          </p:cNvPr>
          <p:cNvSpPr txBox="1"/>
          <p:nvPr/>
        </p:nvSpPr>
        <p:spPr>
          <a:xfrm>
            <a:off x="121186" y="6513068"/>
            <a:ext cx="387176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Bidard FC et al. ESMO Breast 2025;Abstract 10. </a:t>
            </a:r>
          </a:p>
        </p:txBody>
      </p:sp>
      <p:pic>
        <p:nvPicPr>
          <p:cNvPr id="4" name="Picture 3" descr="A diagram of a medical procedure&#10;&#10;AI-generated content may be incorrect.">
            <a:extLst>
              <a:ext uri="{FF2B5EF4-FFF2-40B4-BE49-F238E27FC236}">
                <a16:creationId xmlns:a16="http://schemas.microsoft.com/office/drawing/2014/main" id="{55D1C8B8-0037-F414-C713-0BA867EE7DC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36607" y="1109583"/>
            <a:ext cx="10918786" cy="4853661"/>
          </a:xfrm>
          <a:prstGeom prst="rect">
            <a:avLst/>
          </a:prstGeom>
        </p:spPr>
      </p:pic>
      <p:sp>
        <p:nvSpPr>
          <p:cNvPr id="5" name="Rectangle 4">
            <a:extLst>
              <a:ext uri="{FF2B5EF4-FFF2-40B4-BE49-F238E27FC236}">
                <a16:creationId xmlns:a16="http://schemas.microsoft.com/office/drawing/2014/main" id="{1DA6A13D-CF68-76B0-02C8-5BC6F93F2AAC}"/>
              </a:ext>
            </a:extLst>
          </p:cNvPr>
          <p:cNvSpPr/>
          <p:nvPr/>
        </p:nvSpPr>
        <p:spPr bwMode="auto">
          <a:xfrm>
            <a:off x="977900" y="5753100"/>
            <a:ext cx="2794000" cy="2159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1918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2"/>
            <a:ext cx="10358967" cy="4799013"/>
          </a:xfrm>
        </p:spPr>
        <p:txBody>
          <a:bodyPr/>
          <a:lstStyle/>
          <a:p>
            <a:pPr marL="98425" indent="0">
              <a:buNone/>
            </a:pPr>
            <a:r>
              <a:rPr lang="en-US" sz="2500" b="0" dirty="0"/>
              <a:t>This activity is supported by educational grants from AstraZeneca Pharmaceuticals LP, Lilly, and </a:t>
            </a:r>
            <a:r>
              <a:rPr lang="en-US" sz="2500" b="0" dirty="0" err="1"/>
              <a:t>Stemline</a:t>
            </a:r>
            <a:r>
              <a:rPr lang="en-US" sz="2500" b="0" dirty="0"/>
              <a:t> Therapeutics Inc.</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460941"/>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NCPD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buNone/>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a:t>
            </a:r>
            <a:r>
              <a:rPr lang="en-US" sz="2500" b="0" kern="0" dirty="0"/>
              <a:t>financial relationships to </a:t>
            </a: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A2D6D-3799-2ED2-6FE4-B133A1D5C533}"/>
            </a:ext>
          </a:extLst>
        </p:cNvPr>
        <p:cNvGrpSpPr/>
        <p:nvPr/>
      </p:nvGrpSpPr>
      <p:grpSpPr>
        <a:xfrm>
          <a:off x="0" y="0"/>
          <a:ext cx="0" cy="0"/>
          <a:chOff x="0" y="0"/>
          <a:chExt cx="0" cy="0"/>
        </a:xfrm>
      </p:grpSpPr>
      <p:sp>
        <p:nvSpPr>
          <p:cNvPr id="59" name="Title 5">
            <a:extLst>
              <a:ext uri="{FF2B5EF4-FFF2-40B4-BE49-F238E27FC236}">
                <a16:creationId xmlns:a16="http://schemas.microsoft.com/office/drawing/2014/main" id="{2A79CEBC-04E3-A061-CA81-3511F3CB2842}"/>
              </a:ext>
            </a:extLst>
          </p:cNvPr>
          <p:cNvSpPr>
            <a:spLocks noGrp="1"/>
          </p:cNvSpPr>
          <p:nvPr>
            <p:ph type="title"/>
          </p:nvPr>
        </p:nvSpPr>
        <p:spPr>
          <a:xfrm>
            <a:off x="0" y="21767"/>
            <a:ext cx="12192000" cy="1371600"/>
          </a:xfrm>
        </p:spPr>
        <p:txBody>
          <a:bodyPr anchor="ctr">
            <a:normAutofit/>
          </a:bodyPr>
          <a:lstStyle/>
          <a:p>
            <a:r>
              <a:rPr lang="en-US" sz="3200" dirty="0"/>
              <a:t>PADA-1: Cumulative and Instantaneous Incidence of ESR1 Mutation</a:t>
            </a:r>
          </a:p>
        </p:txBody>
      </p:sp>
      <p:sp>
        <p:nvSpPr>
          <p:cNvPr id="8" name="TextBox 7">
            <a:extLst>
              <a:ext uri="{FF2B5EF4-FFF2-40B4-BE49-F238E27FC236}">
                <a16:creationId xmlns:a16="http://schemas.microsoft.com/office/drawing/2014/main" id="{6EFBF981-128B-5CC4-1F1F-39EC8D2B8A21}"/>
              </a:ext>
            </a:extLst>
          </p:cNvPr>
          <p:cNvSpPr txBox="1"/>
          <p:nvPr/>
        </p:nvSpPr>
        <p:spPr>
          <a:xfrm>
            <a:off x="77119" y="6433850"/>
            <a:ext cx="387176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Bidard FC et al. ESMO Breast 2025;Abstract 10. </a:t>
            </a:r>
          </a:p>
        </p:txBody>
      </p:sp>
      <p:pic>
        <p:nvPicPr>
          <p:cNvPr id="3" name="Picture 2" descr="A graph of a person with a bell shaped curve&#10;&#10;AI-generated content may be incorrect.">
            <a:extLst>
              <a:ext uri="{FF2B5EF4-FFF2-40B4-BE49-F238E27FC236}">
                <a16:creationId xmlns:a16="http://schemas.microsoft.com/office/drawing/2014/main" id="{468104F0-A381-79B8-B984-8CA01FD6EB6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881350" y="1184046"/>
            <a:ext cx="10113484" cy="5108568"/>
          </a:xfrm>
          <a:prstGeom prst="rect">
            <a:avLst/>
          </a:prstGeom>
        </p:spPr>
      </p:pic>
      <p:sp>
        <p:nvSpPr>
          <p:cNvPr id="6" name="Rectangle 5">
            <a:extLst>
              <a:ext uri="{FF2B5EF4-FFF2-40B4-BE49-F238E27FC236}">
                <a16:creationId xmlns:a16="http://schemas.microsoft.com/office/drawing/2014/main" id="{C5BA414A-A5A2-373C-5315-F959C7DD3ABB}"/>
              </a:ext>
            </a:extLst>
          </p:cNvPr>
          <p:cNvSpPr/>
          <p:nvPr/>
        </p:nvSpPr>
        <p:spPr bwMode="auto">
          <a:xfrm>
            <a:off x="5827923" y="5938092"/>
            <a:ext cx="4979624" cy="29745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71499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14519-444E-ECEC-8FC3-1F9BA9F9BC7C}"/>
            </a:ext>
          </a:extLst>
        </p:cNvPr>
        <p:cNvGrpSpPr/>
        <p:nvPr/>
      </p:nvGrpSpPr>
      <p:grpSpPr>
        <a:xfrm>
          <a:off x="0" y="0"/>
          <a:ext cx="0" cy="0"/>
          <a:chOff x="0" y="0"/>
          <a:chExt cx="0" cy="0"/>
        </a:xfrm>
      </p:grpSpPr>
      <p:sp>
        <p:nvSpPr>
          <p:cNvPr id="59" name="Title 5">
            <a:extLst>
              <a:ext uri="{FF2B5EF4-FFF2-40B4-BE49-F238E27FC236}">
                <a16:creationId xmlns:a16="http://schemas.microsoft.com/office/drawing/2014/main" id="{104A9504-0F9C-79B6-3986-3D070DCEC4D3}"/>
              </a:ext>
            </a:extLst>
          </p:cNvPr>
          <p:cNvSpPr>
            <a:spLocks noGrp="1"/>
          </p:cNvSpPr>
          <p:nvPr>
            <p:ph type="title"/>
          </p:nvPr>
        </p:nvSpPr>
        <p:spPr>
          <a:xfrm>
            <a:off x="451692" y="21767"/>
            <a:ext cx="11376614" cy="1371600"/>
          </a:xfrm>
        </p:spPr>
        <p:txBody>
          <a:bodyPr anchor="ctr">
            <a:normAutofit/>
          </a:bodyPr>
          <a:lstStyle/>
          <a:p>
            <a:r>
              <a:rPr lang="en-US" sz="3200" dirty="0"/>
              <a:t>PADA-1: Conclusions</a:t>
            </a:r>
            <a:endParaRPr lang="en-US" sz="3200" i="1" dirty="0"/>
          </a:p>
        </p:txBody>
      </p:sp>
      <p:sp>
        <p:nvSpPr>
          <p:cNvPr id="8" name="TextBox 7">
            <a:extLst>
              <a:ext uri="{FF2B5EF4-FFF2-40B4-BE49-F238E27FC236}">
                <a16:creationId xmlns:a16="http://schemas.microsoft.com/office/drawing/2014/main" id="{48499205-8E9B-697B-72F8-F2BA67287F30}"/>
              </a:ext>
            </a:extLst>
          </p:cNvPr>
          <p:cNvSpPr txBox="1"/>
          <p:nvPr/>
        </p:nvSpPr>
        <p:spPr>
          <a:xfrm>
            <a:off x="121186" y="6433851"/>
            <a:ext cx="387176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Bidard FC et al. ESMO Breast 2025</a:t>
            </a:r>
            <a:r>
              <a:rPr kumimoji="0" lang="en-US" sz="1500" b="0" i="0" u="none" strike="noStrike" kern="1200" cap="none" spc="0" normalizeH="0" baseline="0" noProof="0">
                <a:ln>
                  <a:noFill/>
                </a:ln>
                <a:solidFill>
                  <a:srgbClr val="000000"/>
                </a:solidFill>
                <a:effectLst/>
                <a:uLnTx/>
                <a:uFillTx/>
                <a:latin typeface="Calibri"/>
                <a:ea typeface="+mn-ea"/>
                <a:cs typeface="+mn-cs"/>
              </a:rPr>
              <a:t>;Abstract 10. </a:t>
            </a: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4" name="Picture 3" descr="A close-up of a computer screen&#10;&#10;AI-generated content may be incorrect.">
            <a:extLst>
              <a:ext uri="{FF2B5EF4-FFF2-40B4-BE49-F238E27FC236}">
                <a16:creationId xmlns:a16="http://schemas.microsoft.com/office/drawing/2014/main" id="{A07F7AE8-147F-A402-2045-CF2131B7A94A}"/>
              </a:ext>
            </a:extLst>
          </p:cNvPr>
          <p:cNvPicPr>
            <a:picLocks noChangeAspect="1"/>
          </p:cNvPicPr>
          <p:nvPr/>
        </p:nvPicPr>
        <p:blipFill>
          <a:blip r:embed="rId2"/>
          <a:stretch>
            <a:fillRect/>
          </a:stretch>
        </p:blipFill>
        <p:spPr>
          <a:xfrm>
            <a:off x="451693" y="1393367"/>
            <a:ext cx="11376613" cy="4210654"/>
          </a:xfrm>
          <a:prstGeom prst="rect">
            <a:avLst/>
          </a:prstGeom>
        </p:spPr>
      </p:pic>
    </p:spTree>
    <p:extLst>
      <p:ext uri="{BB962C8B-B14F-4D97-AF65-F5344CB8AC3E}">
        <p14:creationId xmlns:p14="http://schemas.microsoft.com/office/powerpoint/2010/main" val="32007339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9E945-4792-9E60-FDEF-6C4B72DEB88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969DC02-47D1-26A0-B894-382C23BE4D01}"/>
              </a:ext>
            </a:extLst>
          </p:cNvPr>
          <p:cNvSpPr txBox="1"/>
          <p:nvPr/>
        </p:nvSpPr>
        <p:spPr>
          <a:xfrm>
            <a:off x="-973" y="6534835"/>
            <a:ext cx="865313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Bidard F-C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N Engl J Med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June 1, 2025;[Online ahead of print]. Turner N et al. ASCO 2025;Abstract LBA4. </a:t>
            </a:r>
          </a:p>
        </p:txBody>
      </p:sp>
      <p:pic>
        <p:nvPicPr>
          <p:cNvPr id="2" name="Picture 1">
            <a:extLst>
              <a:ext uri="{FF2B5EF4-FFF2-40B4-BE49-F238E27FC236}">
                <a16:creationId xmlns:a16="http://schemas.microsoft.com/office/drawing/2014/main" id="{A2D9216E-A2B7-73FA-1EC8-8A2BF87B3B9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70896" y="1268760"/>
            <a:ext cx="11450208" cy="4568444"/>
          </a:xfrm>
          <a:prstGeom prst="rect">
            <a:avLst/>
          </a:prstGeom>
        </p:spPr>
      </p:pic>
      <p:sp>
        <p:nvSpPr>
          <p:cNvPr id="4" name="TextBox 3">
            <a:extLst>
              <a:ext uri="{FF2B5EF4-FFF2-40B4-BE49-F238E27FC236}">
                <a16:creationId xmlns:a16="http://schemas.microsoft.com/office/drawing/2014/main" id="{67392124-F6EA-52CF-1350-82557A98C21C}"/>
              </a:ext>
            </a:extLst>
          </p:cNvPr>
          <p:cNvSpPr txBox="1"/>
          <p:nvPr/>
        </p:nvSpPr>
        <p:spPr>
          <a:xfrm>
            <a:off x="0" y="144016"/>
            <a:ext cx="12192000" cy="908720"/>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SERENA-6 Study Design</a:t>
            </a:r>
          </a:p>
        </p:txBody>
      </p:sp>
    </p:spTree>
    <p:extLst>
      <p:ext uri="{BB962C8B-B14F-4D97-AF65-F5344CB8AC3E}">
        <p14:creationId xmlns:p14="http://schemas.microsoft.com/office/powerpoint/2010/main" val="2735542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0A149-A86E-1058-3EB5-E6BD63753A7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1450D5B-42B7-4CD0-5881-CDD9ABAA89E3}"/>
              </a:ext>
            </a:extLst>
          </p:cNvPr>
          <p:cNvSpPr/>
          <p:nvPr/>
        </p:nvSpPr>
        <p:spPr bwMode="auto">
          <a:xfrm>
            <a:off x="162894" y="993658"/>
            <a:ext cx="11598070" cy="49626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 name="TextBox 2">
            <a:extLst>
              <a:ext uri="{FF2B5EF4-FFF2-40B4-BE49-F238E27FC236}">
                <a16:creationId xmlns:a16="http://schemas.microsoft.com/office/drawing/2014/main" id="{EC74B2B3-C8DA-565F-392C-E7A1E3E609F8}"/>
              </a:ext>
            </a:extLst>
          </p:cNvPr>
          <p:cNvSpPr txBox="1"/>
          <p:nvPr/>
        </p:nvSpPr>
        <p:spPr>
          <a:xfrm>
            <a:off x="-973" y="6534835"/>
            <a:ext cx="865313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Calibri"/>
                <a:ea typeface="MS PGothic" charset="0"/>
                <a:cs typeface="+mn-cs"/>
              </a:rPr>
              <a:t>Bidard F-C et al. </a:t>
            </a:r>
            <a:r>
              <a:rPr kumimoji="0" lang="en-US" sz="1500" b="0" i="1" u="none" strike="noStrike" kern="1200" cap="none" spc="0" normalizeH="0" baseline="0" noProof="0">
                <a:ln>
                  <a:noFill/>
                </a:ln>
                <a:solidFill>
                  <a:srgbClr val="000000"/>
                </a:solidFill>
                <a:effectLst/>
                <a:uLnTx/>
                <a:uFillTx/>
                <a:latin typeface="Calibri"/>
                <a:ea typeface="MS PGothic" charset="0"/>
                <a:cs typeface="+mn-cs"/>
              </a:rPr>
              <a:t>N Engl J Med </a:t>
            </a:r>
            <a:r>
              <a:rPr kumimoji="0" lang="en-US" sz="1500" b="0" i="0" u="none" strike="noStrike" kern="1200" cap="none" spc="0" normalizeH="0" baseline="0" noProof="0">
                <a:ln>
                  <a:noFill/>
                </a:ln>
                <a:solidFill>
                  <a:srgbClr val="000000"/>
                </a:solidFill>
                <a:effectLst/>
                <a:uLnTx/>
                <a:uFillTx/>
                <a:latin typeface="Calibri"/>
                <a:ea typeface="MS PGothic" charset="0"/>
                <a:cs typeface="+mn-cs"/>
              </a:rPr>
              <a:t>June 1, 2025;[Online ahead of print]. Turner N et al. ASCO 2025;Abstract LBA4. </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sp>
        <p:nvSpPr>
          <p:cNvPr id="4" name="TextBox 3">
            <a:extLst>
              <a:ext uri="{FF2B5EF4-FFF2-40B4-BE49-F238E27FC236}">
                <a16:creationId xmlns:a16="http://schemas.microsoft.com/office/drawing/2014/main" id="{A802445D-10B2-AA4E-AD10-26BE2D211170}"/>
              </a:ext>
            </a:extLst>
          </p:cNvPr>
          <p:cNvSpPr txBox="1"/>
          <p:nvPr/>
        </p:nvSpPr>
        <p:spPr>
          <a:xfrm>
            <a:off x="-973" y="84938"/>
            <a:ext cx="12192000" cy="908720"/>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SERENA-6 Primary Endpoint: Investigator-Assessed PFS </a:t>
            </a:r>
          </a:p>
        </p:txBody>
      </p:sp>
      <p:pic>
        <p:nvPicPr>
          <p:cNvPr id="7" name="Imagen 21">
            <a:extLst>
              <a:ext uri="{FF2B5EF4-FFF2-40B4-BE49-F238E27FC236}">
                <a16:creationId xmlns:a16="http://schemas.microsoft.com/office/drawing/2014/main" id="{0BFC240E-932A-78B1-8C1F-A76CB4D582F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51030" y="993658"/>
            <a:ext cx="11388688" cy="4870683"/>
          </a:xfrm>
          <a:prstGeom prst="rect">
            <a:avLst/>
          </a:prstGeom>
        </p:spPr>
      </p:pic>
    </p:spTree>
    <p:extLst>
      <p:ext uri="{BB962C8B-B14F-4D97-AF65-F5344CB8AC3E}">
        <p14:creationId xmlns:p14="http://schemas.microsoft.com/office/powerpoint/2010/main" val="1233387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A5425-FDF7-931D-6FB7-FB8CCCD8709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7ADD729-BDF8-A65C-2F15-51C7196CA814}"/>
              </a:ext>
            </a:extLst>
          </p:cNvPr>
          <p:cNvSpPr/>
          <p:nvPr/>
        </p:nvSpPr>
        <p:spPr bwMode="auto">
          <a:xfrm>
            <a:off x="180652" y="1399074"/>
            <a:ext cx="11830696" cy="351444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 name="TextBox 2">
            <a:extLst>
              <a:ext uri="{FF2B5EF4-FFF2-40B4-BE49-F238E27FC236}">
                <a16:creationId xmlns:a16="http://schemas.microsoft.com/office/drawing/2014/main" id="{A84C15C8-F5FA-A80F-9D0C-D54E83EFB737}"/>
              </a:ext>
            </a:extLst>
          </p:cNvPr>
          <p:cNvSpPr txBox="1"/>
          <p:nvPr/>
        </p:nvSpPr>
        <p:spPr>
          <a:xfrm>
            <a:off x="-973" y="6534835"/>
            <a:ext cx="865313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Bidard F-C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N Engl J Med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June 1, 2025;[Online ahead of print]. Turner N et al. ASCO 2025;Abstract LBA4. </a:t>
            </a:r>
          </a:p>
        </p:txBody>
      </p:sp>
      <p:sp>
        <p:nvSpPr>
          <p:cNvPr id="4" name="TextBox 3">
            <a:extLst>
              <a:ext uri="{FF2B5EF4-FFF2-40B4-BE49-F238E27FC236}">
                <a16:creationId xmlns:a16="http://schemas.microsoft.com/office/drawing/2014/main" id="{1CB9B177-29B8-6EB7-9FBF-C4D165BB9E7C}"/>
              </a:ext>
            </a:extLst>
          </p:cNvPr>
          <p:cNvSpPr txBox="1"/>
          <p:nvPr/>
        </p:nvSpPr>
        <p:spPr>
          <a:xfrm>
            <a:off x="-973" y="84938"/>
            <a:ext cx="12192000" cy="908720"/>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SERENA-6 Secondary Endpoints</a:t>
            </a:r>
          </a:p>
        </p:txBody>
      </p:sp>
      <p:pic>
        <p:nvPicPr>
          <p:cNvPr id="2" name="Imagen 23">
            <a:extLst>
              <a:ext uri="{FF2B5EF4-FFF2-40B4-BE49-F238E27FC236}">
                <a16:creationId xmlns:a16="http://schemas.microsoft.com/office/drawing/2014/main" id="{ED1CD7A7-E1F5-C971-C702-92276B96D2B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80652" y="2127911"/>
            <a:ext cx="5710416" cy="2698731"/>
          </a:xfrm>
          <a:prstGeom prst="rect">
            <a:avLst/>
          </a:prstGeom>
        </p:spPr>
      </p:pic>
      <p:sp>
        <p:nvSpPr>
          <p:cNvPr id="5" name="CuadroTexto 27">
            <a:extLst>
              <a:ext uri="{FF2B5EF4-FFF2-40B4-BE49-F238E27FC236}">
                <a16:creationId xmlns:a16="http://schemas.microsoft.com/office/drawing/2014/main" id="{0FAA44A6-0B57-1359-7967-3E9B18122B8F}"/>
              </a:ext>
            </a:extLst>
          </p:cNvPr>
          <p:cNvSpPr txBox="1"/>
          <p:nvPr/>
        </p:nvSpPr>
        <p:spPr>
          <a:xfrm>
            <a:off x="1323190" y="1466326"/>
            <a:ext cx="3999493" cy="400110"/>
          </a:xfrm>
          <a:prstGeom prst="rect">
            <a:avLst/>
          </a:prstGeom>
          <a:noFill/>
        </p:spPr>
        <p:txBody>
          <a:bodyPr wrap="square" rtlCol="0">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PFS-2</a:t>
            </a:r>
          </a:p>
        </p:txBody>
      </p:sp>
      <p:pic>
        <p:nvPicPr>
          <p:cNvPr id="6" name="Imagen 22">
            <a:extLst>
              <a:ext uri="{FF2B5EF4-FFF2-40B4-BE49-F238E27FC236}">
                <a16:creationId xmlns:a16="http://schemas.microsoft.com/office/drawing/2014/main" id="{E0AFB066-38B3-A889-2647-3BD6211FE2A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995884" y="2382195"/>
            <a:ext cx="6015464" cy="2444447"/>
          </a:xfrm>
          <a:prstGeom prst="rect">
            <a:avLst/>
          </a:prstGeom>
        </p:spPr>
      </p:pic>
      <p:sp>
        <p:nvSpPr>
          <p:cNvPr id="9" name="CuadroTexto 26">
            <a:extLst>
              <a:ext uri="{FF2B5EF4-FFF2-40B4-BE49-F238E27FC236}">
                <a16:creationId xmlns:a16="http://schemas.microsoft.com/office/drawing/2014/main" id="{9895FEEC-4DDA-DE07-A978-8C2B284F7538}"/>
              </a:ext>
            </a:extLst>
          </p:cNvPr>
          <p:cNvSpPr txBox="1"/>
          <p:nvPr/>
        </p:nvSpPr>
        <p:spPr>
          <a:xfrm>
            <a:off x="7239947" y="1399074"/>
            <a:ext cx="3999493" cy="707886"/>
          </a:xfrm>
          <a:prstGeom prst="rect">
            <a:avLst/>
          </a:prstGeom>
          <a:noFill/>
        </p:spPr>
        <p:txBody>
          <a:bodyPr wrap="square" rtlCol="0">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Time to deterioration in global health status/quality of life</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4156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F754D-1904-96A5-867B-EA3674A03E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66F7D8-4073-5693-2EC4-83B64ED100EF}"/>
              </a:ext>
            </a:extLst>
          </p:cNvPr>
          <p:cNvSpPr>
            <a:spLocks noGrp="1"/>
          </p:cNvSpPr>
          <p:nvPr>
            <p:ph type="title"/>
          </p:nvPr>
        </p:nvSpPr>
        <p:spPr>
          <a:xfrm>
            <a:off x="581780" y="0"/>
            <a:ext cx="10358967" cy="1143000"/>
          </a:xfrm>
        </p:spPr>
        <p:txBody>
          <a:bodyPr/>
          <a:lstStyle/>
          <a:p>
            <a:pPr algn="l"/>
            <a:r>
              <a:rPr lang="en-US" dirty="0"/>
              <a:t>Oncologic Drugs Advisory Committee (ODAC) Meeting: </a:t>
            </a:r>
            <a:br>
              <a:rPr lang="en-US" dirty="0"/>
            </a:br>
            <a:r>
              <a:rPr lang="en-US" dirty="0"/>
              <a:t>April 30, 2026 </a:t>
            </a:r>
          </a:p>
        </p:txBody>
      </p:sp>
      <p:sp>
        <p:nvSpPr>
          <p:cNvPr id="3" name="Content Placeholder 2">
            <a:extLst>
              <a:ext uri="{FF2B5EF4-FFF2-40B4-BE49-F238E27FC236}">
                <a16:creationId xmlns:a16="http://schemas.microsoft.com/office/drawing/2014/main" id="{A1708CCE-73BC-1EC8-0FE9-9C4B82FBCA84}"/>
              </a:ext>
            </a:extLst>
          </p:cNvPr>
          <p:cNvSpPr>
            <a:spLocks noGrp="1"/>
          </p:cNvSpPr>
          <p:nvPr>
            <p:ph idx="1"/>
          </p:nvPr>
        </p:nvSpPr>
        <p:spPr>
          <a:xfrm>
            <a:off x="581780" y="1143000"/>
            <a:ext cx="10440297" cy="4196254"/>
          </a:xfrm>
        </p:spPr>
        <p:txBody>
          <a:bodyPr/>
          <a:lstStyle/>
          <a:p>
            <a:pPr>
              <a:lnSpc>
                <a:spcPct val="100000"/>
              </a:lnSpc>
              <a:spcBef>
                <a:spcPts val="0"/>
              </a:spcBef>
              <a:spcAft>
                <a:spcPts val="600"/>
              </a:spcAft>
            </a:pPr>
            <a:r>
              <a:rPr lang="en-US" sz="2000" b="0" dirty="0"/>
              <a:t>“The morning session focused on the results of the </a:t>
            </a:r>
            <a:r>
              <a:rPr lang="en-US" sz="2000" u="sng" dirty="0"/>
              <a:t>SERENA-6</a:t>
            </a:r>
            <a:r>
              <a:rPr lang="en-US" sz="2000" b="0" dirty="0"/>
              <a:t> trial, which was intended to support a new drug application (NDA) for camizestrant, an oral selective estrogen receptor degrader (SERD), for the treatment of patients with HR+/HER2- metastatic breast cancer. The committee evaluated whether a novel treatment-switching paradigm—where patients receiving an aromatase inhibitor (AI) and CDK4/6 inhibitor switched to camizestrant upon detection of an ESR1 mutation, rather than at radiographic progression—provided adequate evidence of clinically meaningful benefit on </a:t>
            </a:r>
            <a:r>
              <a:rPr lang="en-US" sz="2000" b="0" dirty="0" err="1"/>
              <a:t>camizestrant</a:t>
            </a:r>
            <a:r>
              <a:rPr lang="en-US" sz="2000" b="0" dirty="0"/>
              <a:t>.”</a:t>
            </a:r>
          </a:p>
          <a:p>
            <a:pPr>
              <a:lnSpc>
                <a:spcPct val="100000"/>
              </a:lnSpc>
              <a:spcBef>
                <a:spcPts val="0"/>
              </a:spcBef>
              <a:spcAft>
                <a:spcPts val="600"/>
              </a:spcAft>
            </a:pPr>
            <a:endParaRPr lang="en-US" sz="1400" b="0" dirty="0"/>
          </a:p>
          <a:p>
            <a:pPr>
              <a:lnSpc>
                <a:spcPct val="100000"/>
              </a:lnSpc>
              <a:spcBef>
                <a:spcPts val="0"/>
              </a:spcBef>
              <a:spcAft>
                <a:spcPts val="600"/>
              </a:spcAft>
            </a:pPr>
            <a:r>
              <a:rPr lang="en-US" sz="2000" dirty="0"/>
              <a:t>“</a:t>
            </a:r>
            <a:r>
              <a:rPr lang="en-US" sz="2000" u="sng" dirty="0"/>
              <a:t>The committee voted 6-3 that the SERENA-6 trial did not demonstrate clinically meaningful benefit for </a:t>
            </a:r>
            <a:r>
              <a:rPr lang="en-US" sz="2000" u="sng" dirty="0" err="1"/>
              <a:t>camizestrant</a:t>
            </a:r>
            <a:r>
              <a:rPr lang="en-US" sz="2000" u="sng" dirty="0"/>
              <a:t> treatment</a:t>
            </a:r>
            <a:r>
              <a:rPr lang="en-US" sz="2000" dirty="0"/>
              <a:t>. </a:t>
            </a:r>
            <a:r>
              <a:rPr lang="en-US" sz="2000" b="0" dirty="0"/>
              <a:t>Those in favor cited the magnitude of PFS improvement, the favorable early OS trend, and plausibility of the early treatment switching approach. Those opposed pointed to the trial’s inability to determine whether earlier treatment switching improves patient outcomes, particularly in the absence of a statistically significant OS benefit or a crossover design to isolate treatment timing. Thus, the committee concluded that, although </a:t>
            </a:r>
            <a:r>
              <a:rPr lang="en-US" sz="2000" b="0" dirty="0" err="1"/>
              <a:t>camizestrant</a:t>
            </a:r>
            <a:r>
              <a:rPr lang="en-US" sz="2000" b="0" dirty="0"/>
              <a:t> appears active, the trial design could note establish whether the observed PFS gain represents a real, clinically meaningful benefit from the earlier treatment switching.”</a:t>
            </a:r>
          </a:p>
        </p:txBody>
      </p:sp>
      <p:sp>
        <p:nvSpPr>
          <p:cNvPr id="5" name="TextBox 4">
            <a:extLst>
              <a:ext uri="{FF2B5EF4-FFF2-40B4-BE49-F238E27FC236}">
                <a16:creationId xmlns:a16="http://schemas.microsoft.com/office/drawing/2014/main" id="{037972E4-59B5-F8EB-D219-014C0DCF72B4}"/>
              </a:ext>
            </a:extLst>
          </p:cNvPr>
          <p:cNvSpPr txBox="1"/>
          <p:nvPr/>
        </p:nvSpPr>
        <p:spPr>
          <a:xfrm>
            <a:off x="99151" y="6482254"/>
            <a:ext cx="8802478"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https://</a:t>
            </a:r>
            <a:r>
              <a:rPr kumimoji="0" lang="en-US" sz="1500" b="0" i="0" u="none" strike="noStrike" kern="1200" cap="none" spc="0" normalizeH="0" baseline="0" noProof="0" dirty="0" err="1">
                <a:ln>
                  <a:noFill/>
                </a:ln>
                <a:solidFill>
                  <a:srgbClr val="000000"/>
                </a:solidFill>
                <a:effectLst/>
                <a:uLnTx/>
                <a:uFillTx/>
                <a:latin typeface="Calibri"/>
                <a:ea typeface="+mn-ea"/>
                <a:cs typeface="+mn-cs"/>
              </a:rPr>
              <a:t>friendsofcancerresearch.org</a:t>
            </a:r>
            <a:r>
              <a:rPr kumimoji="0" lang="en-US" sz="1500" b="0" i="0" u="none" strike="noStrike" kern="1200" cap="none" spc="0" normalizeH="0" baseline="0" noProof="0" dirty="0">
                <a:ln>
                  <a:noFill/>
                </a:ln>
                <a:solidFill>
                  <a:srgbClr val="000000"/>
                </a:solidFill>
                <a:effectLst/>
                <a:uLnTx/>
                <a:uFillTx/>
                <a:latin typeface="Calibri"/>
                <a:ea typeface="+mn-ea"/>
                <a:cs typeface="+mn-cs"/>
              </a:rPr>
              <a:t>/blog/stakeholder-connect-insights-from-the-april-30-odac-meeting/</a:t>
            </a:r>
          </a:p>
        </p:txBody>
      </p:sp>
    </p:spTree>
    <p:extLst>
      <p:ext uri="{BB962C8B-B14F-4D97-AF65-F5344CB8AC3E}">
        <p14:creationId xmlns:p14="http://schemas.microsoft.com/office/powerpoint/2010/main" val="4176458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1FC1F-E44A-DF51-3B3B-257FCFE6F8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F65E51-EBBE-3AEE-F454-F60A97343014}"/>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2BDEC207-9DD1-DBB9-B92D-9C43920AD13B}"/>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If the strategy evaluated in SERENA-6 were to be approved, would you use it in your own practice, and if, so for whom? How would you counsel an interested patient about the potential pros and cons of this approach? </a:t>
            </a:r>
          </a:p>
          <a:p>
            <a:pPr marL="98425" indent="0">
              <a:buNone/>
            </a:pPr>
            <a:endParaRPr lang="en-US" sz="2800" dirty="0">
              <a:latin typeface="Arial" panose="020B0604020202020204" pitchFamily="34" charset="0"/>
              <a:cs typeface="Arial" panose="020B0604020202020204" pitchFamily="34" charset="0"/>
            </a:endParaRPr>
          </a:p>
          <a:p>
            <a:pPr marL="98425" indent="0">
              <a:buNone/>
            </a:pPr>
            <a:endParaRPr lang="en-US" sz="2800" dirty="0">
              <a:latin typeface="Arial" panose="020B0604020202020204" pitchFamily="34" charset="0"/>
              <a:cs typeface="Arial" panose="020B0604020202020204" pitchFamily="34" charset="0"/>
            </a:endParaRPr>
          </a:p>
          <a:p>
            <a:pPr marL="98425" indent="0">
              <a:buNone/>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00715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5A0C6-EC96-5715-3F2F-9109E0ED16E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FCB88C0-D741-2FC5-26D1-345DAB68C6CC}"/>
              </a:ext>
            </a:extLst>
          </p:cNvPr>
          <p:cNvSpPr/>
          <p:nvPr/>
        </p:nvSpPr>
        <p:spPr bwMode="auto">
          <a:xfrm>
            <a:off x="758948" y="4581128"/>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5FFFB16-D89C-5DA8-FC96-6FC3311588A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D6EEA049-47EB-D44C-7CDD-37A1328A170B}"/>
              </a:ext>
            </a:extLst>
          </p:cNvPr>
          <p:cNvSpPr>
            <a:spLocks noGrp="1"/>
          </p:cNvSpPr>
          <p:nvPr>
            <p:ph idx="1"/>
          </p:nvPr>
        </p:nvSpPr>
        <p:spPr>
          <a:xfrm>
            <a:off x="912286" y="1052736"/>
            <a:ext cx="10512306" cy="4799013"/>
          </a:xfrm>
        </p:spPr>
        <p:txBody>
          <a:bodyPr/>
          <a:lstStyle/>
          <a:p>
            <a:pPr marL="0" indent="0">
              <a:spcBef>
                <a:spcPts val="1200"/>
              </a:spcBef>
              <a:spcAft>
                <a:spcPts val="0"/>
              </a:spcAft>
              <a:buNone/>
            </a:pPr>
            <a:r>
              <a:rPr lang="en-US" sz="2500" dirty="0">
                <a:solidFill>
                  <a:srgbClr val="0432FF"/>
                </a:solidFill>
              </a:rPr>
              <a:t>Module 1: </a:t>
            </a:r>
            <a:r>
              <a:rPr lang="en-US" sz="2500" dirty="0">
                <a:solidFill>
                  <a:schemeClr val="tx1"/>
                </a:solidFill>
              </a:rPr>
              <a:t>Current Clinical Role of Oral Selective Estrogen Receptor Degraders (SERDs) in HR-Positive Metastatic Breast Cancer</a:t>
            </a:r>
          </a:p>
          <a:p>
            <a:pPr marL="0" indent="0">
              <a:spcBef>
                <a:spcPts val="1200"/>
              </a:spcBef>
              <a:spcAft>
                <a:spcPts val="0"/>
              </a:spcAft>
              <a:buNone/>
            </a:pPr>
            <a:r>
              <a:rPr lang="en-US" sz="2500" dirty="0">
                <a:solidFill>
                  <a:srgbClr val="0432FF"/>
                </a:solidFill>
              </a:rPr>
              <a:t>Module 2: </a:t>
            </a:r>
            <a:r>
              <a:rPr lang="en-US" sz="2500" dirty="0"/>
              <a:t>Practical Considerations with Oral SERDs </a:t>
            </a:r>
            <a:endParaRPr lang="en-US" sz="2500" dirty="0">
              <a:solidFill>
                <a:schemeClr val="tx1"/>
              </a:solidFill>
            </a:endParaRPr>
          </a:p>
          <a:p>
            <a:pPr marL="0" indent="0">
              <a:spcBef>
                <a:spcPts val="1200"/>
              </a:spcBef>
              <a:spcAft>
                <a:spcPts val="0"/>
              </a:spcAft>
              <a:buNone/>
            </a:pPr>
            <a:r>
              <a:rPr lang="en-US" sz="2500" dirty="0">
                <a:solidFill>
                  <a:srgbClr val="0432FF"/>
                </a:solidFill>
              </a:rPr>
              <a:t>Module 3: </a:t>
            </a:r>
            <a:r>
              <a:rPr lang="en-US" sz="2500" dirty="0">
                <a:solidFill>
                  <a:schemeClr val="tx1"/>
                </a:solidFill>
              </a:rPr>
              <a:t>Potential Role of Combination Approaches with Oral SERDs</a:t>
            </a:r>
          </a:p>
          <a:p>
            <a:pPr marL="0" indent="0">
              <a:spcBef>
                <a:spcPts val="1200"/>
              </a:spcBef>
              <a:spcAft>
                <a:spcPts val="0"/>
              </a:spcAft>
              <a:buNone/>
            </a:pPr>
            <a:r>
              <a:rPr lang="en-US" sz="2500" dirty="0">
                <a:solidFill>
                  <a:srgbClr val="0432FF"/>
                </a:solidFill>
              </a:rPr>
              <a:t>Module 4: </a:t>
            </a:r>
            <a:r>
              <a:rPr lang="en-US" sz="2500" dirty="0">
                <a:solidFill>
                  <a:schemeClr val="tx1"/>
                </a:solidFill>
              </a:rPr>
              <a:t>Gastrointestinal Adverse Events Documented with Oral SERDs </a:t>
            </a:r>
          </a:p>
          <a:p>
            <a:pPr marL="0" indent="0">
              <a:spcBef>
                <a:spcPts val="1200"/>
              </a:spcBef>
              <a:spcAft>
                <a:spcPts val="0"/>
              </a:spcAft>
              <a:buNone/>
            </a:pPr>
            <a:r>
              <a:rPr lang="en-US" sz="2500" dirty="0">
                <a:solidFill>
                  <a:srgbClr val="0432FF"/>
                </a:solidFill>
              </a:rPr>
              <a:t>Module 5: </a:t>
            </a:r>
            <a:r>
              <a:rPr lang="en-US" sz="2500" dirty="0">
                <a:solidFill>
                  <a:schemeClr val="tx1"/>
                </a:solidFill>
              </a:rPr>
              <a:t>Potential Role of Early Therapeutic Switching After Detection of an Emergent ESR1 Mutation </a:t>
            </a:r>
          </a:p>
          <a:p>
            <a:pPr marL="0" indent="0">
              <a:spcBef>
                <a:spcPts val="1200"/>
              </a:spcBef>
              <a:spcAft>
                <a:spcPts val="0"/>
              </a:spcAft>
              <a:buNone/>
            </a:pPr>
            <a:r>
              <a:rPr lang="en-US" sz="2500" dirty="0">
                <a:solidFill>
                  <a:schemeClr val="bg1"/>
                </a:solidFill>
              </a:rPr>
              <a:t>Module 6: Other Class-Effect Toxicities Associated with Oral SERDs </a:t>
            </a:r>
          </a:p>
          <a:p>
            <a:pPr marL="0" indent="0">
              <a:spcBef>
                <a:spcPts val="1200"/>
              </a:spcBef>
              <a:spcAft>
                <a:spcPts val="0"/>
              </a:spcAft>
              <a:buNone/>
            </a:pPr>
            <a:r>
              <a:rPr lang="en-US" sz="2500" dirty="0">
                <a:solidFill>
                  <a:srgbClr val="0432FF"/>
                </a:solidFill>
              </a:rPr>
              <a:t>Module 7: </a:t>
            </a:r>
            <a:r>
              <a:rPr lang="en-US" sz="2500" dirty="0">
                <a:solidFill>
                  <a:schemeClr val="tx1"/>
                </a:solidFill>
              </a:rPr>
              <a:t>Emerging Utility of Adjuvant Oral SERDs </a:t>
            </a:r>
          </a:p>
          <a:p>
            <a:pPr marL="0" indent="0">
              <a:spcBef>
                <a:spcPts val="1200"/>
              </a:spcBef>
              <a:spcAft>
                <a:spcPts val="0"/>
              </a:spcAft>
              <a:buNone/>
            </a:pPr>
            <a:r>
              <a:rPr lang="en-US" sz="2500" dirty="0">
                <a:solidFill>
                  <a:srgbClr val="0432FF"/>
                </a:solidFill>
              </a:rPr>
              <a:t>Module 8: </a:t>
            </a:r>
            <a:r>
              <a:rPr lang="en-US" sz="2500" dirty="0">
                <a:solidFill>
                  <a:schemeClr val="tx1"/>
                </a:solidFill>
              </a:rPr>
              <a:t>Unique Toxicities Associated with 1 or More Oral SERDs </a:t>
            </a:r>
          </a:p>
        </p:txBody>
      </p:sp>
    </p:spTree>
    <p:extLst>
      <p:ext uri="{BB962C8B-B14F-4D97-AF65-F5344CB8AC3E}">
        <p14:creationId xmlns:p14="http://schemas.microsoft.com/office/powerpoint/2010/main" val="56471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a:xfrm>
            <a:off x="187056" y="4481322"/>
            <a:ext cx="11758759" cy="1561132"/>
          </a:xfrm>
        </p:spPr>
        <p:txBody>
          <a:bodyPr>
            <a:normAutofit/>
          </a:bodyPr>
          <a:lstStyle/>
          <a:p>
            <a:r>
              <a:rPr lang="en-US" sz="2800" dirty="0"/>
              <a:t>Blanca Ledezma, MSN, NP, AOCNP</a:t>
            </a:r>
            <a:endParaRPr lang="en-US" sz="2800" b="0" dirty="0"/>
          </a:p>
          <a:p>
            <a:endParaRPr lang="en-US" sz="1800" dirty="0"/>
          </a:p>
          <a:p>
            <a:endParaRPr lang="en-US" sz="1800" dirty="0"/>
          </a:p>
        </p:txBody>
      </p:sp>
      <p:sp>
        <p:nvSpPr>
          <p:cNvPr id="3" name="Title 2">
            <a:extLst>
              <a:ext uri="{FF2B5EF4-FFF2-40B4-BE49-F238E27FC236}">
                <a16:creationId xmlns:a16="http://schemas.microsoft.com/office/drawing/2014/main" id="{CFD9D58D-522A-BF32-3F32-0B7E2A26E931}"/>
              </a:ext>
            </a:extLst>
          </p:cNvPr>
          <p:cNvSpPr>
            <a:spLocks noGrp="1"/>
          </p:cNvSpPr>
          <p:nvPr>
            <p:ph type="title"/>
          </p:nvPr>
        </p:nvSpPr>
        <p:spPr>
          <a:xfrm>
            <a:off x="187056" y="1854235"/>
            <a:ext cx="8008254" cy="664671"/>
          </a:xfrm>
        </p:spPr>
        <p:txBody>
          <a:bodyPr/>
          <a:lstStyle/>
          <a:p>
            <a:pPr>
              <a:lnSpc>
                <a:spcPct val="100000"/>
              </a:lnSpc>
            </a:pPr>
            <a:r>
              <a:rPr lang="en-US" b="1" dirty="0"/>
              <a:t>Class-Effect Toxicities Associated with Oral SERDs </a:t>
            </a:r>
            <a:br>
              <a:rPr lang="en-US" sz="6000" b="1" dirty="0">
                <a:latin typeface="+mj-lt"/>
              </a:rPr>
            </a:br>
            <a:br>
              <a:rPr lang="en-US" dirty="0">
                <a:latin typeface="+mj-lt"/>
              </a:rPr>
            </a:br>
            <a:br>
              <a:rPr lang="en-US" sz="2400" dirty="0">
                <a:latin typeface="+mj-lt"/>
              </a:rPr>
            </a:br>
            <a:endParaRPr lang="en-US" dirty="0">
              <a:latin typeface="+mj-lt"/>
            </a:endParaRPr>
          </a:p>
        </p:txBody>
      </p:sp>
      <p:sp>
        <p:nvSpPr>
          <p:cNvPr id="4" name="Slide Number Placeholder 3">
            <a:extLst>
              <a:ext uri="{FF2B5EF4-FFF2-40B4-BE49-F238E27FC236}">
                <a16:creationId xmlns:a16="http://schemas.microsoft.com/office/drawing/2014/main" id="{C2E50A97-35BF-328F-37A6-AC3D2052FEE5}"/>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613DB57-267B-4D41-B6E3-8C71E0333D04}" type="slidenum">
              <a:rPr kumimoji="0" lang="en-US" sz="1050" b="0" i="0" u="none" strike="noStrike" kern="1200" cap="none" spc="0" normalizeH="0" baseline="0" noProof="0" smtClean="0">
                <a:ln>
                  <a:noFill/>
                </a:ln>
                <a:solidFill>
                  <a:srgbClr val="107AB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78</a:t>
            </a:fld>
            <a:endParaRPr kumimoji="0" lang="en-US" sz="1050" b="0" i="0" u="none" strike="noStrike" kern="1200" cap="none" spc="0" normalizeH="0" baseline="0" noProof="0" dirty="0">
              <a:ln>
                <a:noFill/>
              </a:ln>
              <a:solidFill>
                <a:srgbClr val="107AB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095672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10-FC59-CD7A-A044-BE4D3569D7A5}"/>
              </a:ext>
            </a:extLst>
          </p:cNvPr>
          <p:cNvSpPr>
            <a:spLocks noGrp="1"/>
          </p:cNvSpPr>
          <p:nvPr>
            <p:ph type="title"/>
          </p:nvPr>
        </p:nvSpPr>
        <p:spPr/>
        <p:txBody>
          <a:bodyPr/>
          <a:lstStyle/>
          <a:p>
            <a:r>
              <a:rPr lang="en-US" sz="3000" b="1" dirty="0"/>
              <a:t>Class-Effect Toxicities Associated with Oral SERDs </a:t>
            </a:r>
            <a:endParaRPr lang="en-US" sz="3000" dirty="0"/>
          </a:p>
        </p:txBody>
      </p:sp>
      <p:sp>
        <p:nvSpPr>
          <p:cNvPr id="3" name="Text Placeholder 2">
            <a:extLst>
              <a:ext uri="{FF2B5EF4-FFF2-40B4-BE49-F238E27FC236}">
                <a16:creationId xmlns:a16="http://schemas.microsoft.com/office/drawing/2014/main" id="{F7A48F1E-4004-3D1E-2A89-109BF4BCA6AE}"/>
              </a:ext>
            </a:extLst>
          </p:cNvPr>
          <p:cNvSpPr>
            <a:spLocks noGrp="1"/>
          </p:cNvSpPr>
          <p:nvPr>
            <p:ph type="body" sz="quarter" idx="10"/>
          </p:nvPr>
        </p:nvSpPr>
        <p:spPr>
          <a:xfrm>
            <a:off x="444500" y="1507524"/>
            <a:ext cx="9664700" cy="3839176"/>
          </a:xfrm>
        </p:spPr>
        <p:txBody>
          <a:bodyPr/>
          <a:lstStyle/>
          <a:p>
            <a:r>
              <a:rPr lang="en-US" dirty="0"/>
              <a:t>Nausea / Vomiting </a:t>
            </a:r>
          </a:p>
          <a:p>
            <a:r>
              <a:rPr lang="en-US" dirty="0"/>
              <a:t>Diarrhea </a:t>
            </a:r>
          </a:p>
          <a:p>
            <a:r>
              <a:rPr lang="en-US" dirty="0"/>
              <a:t>Musculoskeletal pain</a:t>
            </a:r>
          </a:p>
          <a:p>
            <a:r>
              <a:rPr lang="en-US" dirty="0"/>
              <a:t>Fatigue</a:t>
            </a:r>
          </a:p>
          <a:p>
            <a:r>
              <a:rPr lang="en-US" dirty="0"/>
              <a:t>Myelosuppression: anemia, neutropenia, thrombocytopenia</a:t>
            </a:r>
          </a:p>
          <a:p>
            <a:r>
              <a:rPr lang="en-US" dirty="0"/>
              <a:t>Dyslipidemia</a:t>
            </a:r>
          </a:p>
          <a:p>
            <a:pPr marL="0" indent="0">
              <a:buNone/>
            </a:pPr>
            <a:endParaRPr lang="en-US" dirty="0"/>
          </a:p>
          <a:p>
            <a:pPr marL="0" indent="0">
              <a:buNone/>
            </a:pPr>
            <a:r>
              <a:rPr lang="en-US" dirty="0"/>
              <a:t>Other Side Effects</a:t>
            </a:r>
          </a:p>
          <a:p>
            <a:r>
              <a:rPr lang="en-US" dirty="0"/>
              <a:t>headache, dizziness, hot flashes, elevated liver enzymes</a:t>
            </a:r>
          </a:p>
        </p:txBody>
      </p:sp>
      <p:sp>
        <p:nvSpPr>
          <p:cNvPr id="4" name="Text Placeholder 3">
            <a:extLst>
              <a:ext uri="{FF2B5EF4-FFF2-40B4-BE49-F238E27FC236}">
                <a16:creationId xmlns:a16="http://schemas.microsoft.com/office/drawing/2014/main" id="{0A76A5D6-BA7A-0CF3-E26E-8BCC692ED330}"/>
              </a:ext>
            </a:extLst>
          </p:cNvPr>
          <p:cNvSpPr>
            <a:spLocks noGrp="1"/>
          </p:cNvSpPr>
          <p:nvPr>
            <p:ph type="body" sz="quarter" idx="11"/>
          </p:nvPr>
        </p:nvSpPr>
        <p:spPr>
          <a:xfrm>
            <a:off x="333289" y="972614"/>
            <a:ext cx="9664700" cy="534910"/>
          </a:xfrm>
        </p:spPr>
        <p:txBody>
          <a:bodyPr/>
          <a:lstStyle/>
          <a:p>
            <a:r>
              <a:rPr lang="en-US" dirty="0"/>
              <a:t>Common Adverse effects</a:t>
            </a:r>
          </a:p>
        </p:txBody>
      </p:sp>
      <p:sp>
        <p:nvSpPr>
          <p:cNvPr id="6" name="TextBox 5">
            <a:extLst>
              <a:ext uri="{FF2B5EF4-FFF2-40B4-BE49-F238E27FC236}">
                <a16:creationId xmlns:a16="http://schemas.microsoft.com/office/drawing/2014/main" id="{728C8ACF-8CDC-2F34-7B8E-7E4730A41E68}"/>
              </a:ext>
            </a:extLst>
          </p:cNvPr>
          <p:cNvSpPr txBox="1"/>
          <p:nvPr/>
        </p:nvSpPr>
        <p:spPr>
          <a:xfrm>
            <a:off x="444500" y="6032586"/>
            <a:ext cx="19213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rial" panose="020B0604020202020204"/>
                <a:ea typeface="+mn-ea"/>
                <a:cs typeface="+mn-cs"/>
              </a:rPr>
              <a:t>Elacestrant</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 PI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rial" panose="020B0604020202020204"/>
                <a:ea typeface="+mn-ea"/>
                <a:cs typeface="+mn-cs"/>
              </a:rPr>
              <a:t>Imlunestrant,PI</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 2025</a:t>
            </a:r>
          </a:p>
        </p:txBody>
      </p:sp>
    </p:spTree>
    <p:extLst>
      <p:ext uri="{BB962C8B-B14F-4D97-AF65-F5344CB8AC3E}">
        <p14:creationId xmlns:p14="http://schemas.microsoft.com/office/powerpoint/2010/main" val="3964981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703512" y="2060848"/>
            <a:ext cx="9072146" cy="2444995"/>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DC663-E138-8FAB-1476-6E70C6E20F01}"/>
              </a:ext>
            </a:extLst>
          </p:cNvPr>
          <p:cNvSpPr>
            <a:spLocks noGrp="1"/>
          </p:cNvSpPr>
          <p:nvPr>
            <p:ph type="title"/>
          </p:nvPr>
        </p:nvSpPr>
        <p:spPr>
          <a:xfrm>
            <a:off x="445174" y="-27384"/>
            <a:ext cx="8991434" cy="999998"/>
          </a:xfrm>
        </p:spPr>
        <p:txBody>
          <a:bodyPr/>
          <a:lstStyle/>
          <a:p>
            <a:r>
              <a:rPr lang="en-US" sz="3000" b="1" dirty="0" err="1"/>
              <a:t>Elacestrant</a:t>
            </a:r>
            <a:r>
              <a:rPr lang="en-US" sz="3000" b="1" dirty="0"/>
              <a:t>: Adverse Effects &amp; Lab Abnormalities Monotherapy</a:t>
            </a:r>
          </a:p>
        </p:txBody>
      </p:sp>
      <p:sp>
        <p:nvSpPr>
          <p:cNvPr id="3" name="Text Placeholder 2">
            <a:extLst>
              <a:ext uri="{FF2B5EF4-FFF2-40B4-BE49-F238E27FC236}">
                <a16:creationId xmlns:a16="http://schemas.microsoft.com/office/drawing/2014/main" id="{F6B73D13-0DCD-1DD4-FF90-6D2E9B552617}"/>
              </a:ext>
            </a:extLst>
          </p:cNvPr>
          <p:cNvSpPr>
            <a:spLocks noGrp="1"/>
          </p:cNvSpPr>
          <p:nvPr>
            <p:ph type="body" sz="quarter" idx="10"/>
          </p:nvPr>
        </p:nvSpPr>
        <p:spPr>
          <a:xfrm>
            <a:off x="444500" y="1714397"/>
            <a:ext cx="9664700" cy="2567432"/>
          </a:xfrm>
        </p:spPr>
        <p:txBody>
          <a:bodyPr/>
          <a:lstStyle/>
          <a:p>
            <a:pPr marL="0" indent="0">
              <a:buNone/>
            </a:pPr>
            <a:r>
              <a:rPr lang="en-US" dirty="0"/>
              <a:t>			All Grades (%)	Grade 3/4 (%)</a:t>
            </a:r>
          </a:p>
          <a:p>
            <a:r>
              <a:rPr lang="en-US" dirty="0"/>
              <a:t>Musculoskeletal Pain	41		7</a:t>
            </a:r>
          </a:p>
          <a:p>
            <a:r>
              <a:rPr lang="en-US" dirty="0"/>
              <a:t>Nausea		35		2.5</a:t>
            </a:r>
          </a:p>
          <a:p>
            <a:r>
              <a:rPr lang="en-US" dirty="0"/>
              <a:t>Cholesterol increased	30		1</a:t>
            </a:r>
          </a:p>
          <a:p>
            <a:r>
              <a:rPr lang="en-US" dirty="0"/>
              <a:t>ALT increased		29		0</a:t>
            </a:r>
          </a:p>
          <a:p>
            <a:r>
              <a:rPr lang="en-US" dirty="0"/>
              <a:t>Triglycerides increased	27		2</a:t>
            </a:r>
          </a:p>
          <a:p>
            <a:r>
              <a:rPr lang="en-US" dirty="0"/>
              <a:t>Hemoglobin decreased	26		1</a:t>
            </a:r>
          </a:p>
          <a:p>
            <a:r>
              <a:rPr lang="en-US" dirty="0"/>
              <a:t>Fatigue			26		2</a:t>
            </a:r>
          </a:p>
          <a:p>
            <a:r>
              <a:rPr lang="en-US" dirty="0"/>
              <a:t>Vomiting		19		0.8</a:t>
            </a:r>
          </a:p>
          <a:p>
            <a:r>
              <a:rPr lang="en-US" dirty="0"/>
              <a:t>ALT increased		17		0</a:t>
            </a:r>
          </a:p>
          <a:p>
            <a:endParaRPr lang="en-US" dirty="0"/>
          </a:p>
          <a:p>
            <a:endParaRPr lang="en-US" dirty="0"/>
          </a:p>
        </p:txBody>
      </p:sp>
      <p:sp>
        <p:nvSpPr>
          <p:cNvPr id="4" name="Text Placeholder 3">
            <a:extLst>
              <a:ext uri="{FF2B5EF4-FFF2-40B4-BE49-F238E27FC236}">
                <a16:creationId xmlns:a16="http://schemas.microsoft.com/office/drawing/2014/main" id="{40229B98-8157-45CB-3E33-26D06C469B2C}"/>
              </a:ext>
            </a:extLst>
          </p:cNvPr>
          <p:cNvSpPr>
            <a:spLocks noGrp="1"/>
          </p:cNvSpPr>
          <p:nvPr>
            <p:ph type="body" sz="quarter" idx="11"/>
          </p:nvPr>
        </p:nvSpPr>
        <p:spPr>
          <a:xfrm>
            <a:off x="444500" y="972614"/>
            <a:ext cx="9664700" cy="538686"/>
          </a:xfrm>
        </p:spPr>
        <p:txBody>
          <a:bodyPr/>
          <a:lstStyle/>
          <a:p>
            <a:r>
              <a:rPr lang="en-US" dirty="0"/>
              <a:t>Frequency of Most Common Toxicities</a:t>
            </a:r>
          </a:p>
        </p:txBody>
      </p:sp>
      <p:sp>
        <p:nvSpPr>
          <p:cNvPr id="6" name="TextBox 5">
            <a:extLst>
              <a:ext uri="{FF2B5EF4-FFF2-40B4-BE49-F238E27FC236}">
                <a16:creationId xmlns:a16="http://schemas.microsoft.com/office/drawing/2014/main" id="{9EB9C4B6-9C75-2284-3FBE-AD7497E4457C}"/>
              </a:ext>
            </a:extLst>
          </p:cNvPr>
          <p:cNvSpPr txBox="1"/>
          <p:nvPr/>
        </p:nvSpPr>
        <p:spPr>
          <a:xfrm>
            <a:off x="444499" y="6238755"/>
            <a:ext cx="178369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rial" panose="020B0604020202020204"/>
                <a:ea typeface="+mn-ea"/>
                <a:cs typeface="+mn-cs"/>
              </a:rPr>
              <a:t>Elacestrant</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 PI 2023</a:t>
            </a:r>
          </a:p>
        </p:txBody>
      </p:sp>
    </p:spTree>
    <p:extLst>
      <p:ext uri="{BB962C8B-B14F-4D97-AF65-F5344CB8AC3E}">
        <p14:creationId xmlns:p14="http://schemas.microsoft.com/office/powerpoint/2010/main" val="41558713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F2427-17EF-ED6A-48E5-1CB5FAA225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525F38-7899-372E-00BC-2EB89C69018C}"/>
              </a:ext>
            </a:extLst>
          </p:cNvPr>
          <p:cNvSpPr>
            <a:spLocks noGrp="1"/>
          </p:cNvSpPr>
          <p:nvPr>
            <p:ph type="title"/>
          </p:nvPr>
        </p:nvSpPr>
        <p:spPr>
          <a:xfrm>
            <a:off x="445174" y="-27384"/>
            <a:ext cx="9174314" cy="999998"/>
          </a:xfrm>
        </p:spPr>
        <p:txBody>
          <a:bodyPr/>
          <a:lstStyle/>
          <a:p>
            <a:r>
              <a:rPr lang="en-US" sz="3000" b="1" dirty="0" err="1"/>
              <a:t>Imlunestrant</a:t>
            </a:r>
            <a:r>
              <a:rPr lang="en-US" sz="3000" b="1" dirty="0"/>
              <a:t>: Adverse Effects &amp; Lab Abnormalities Monotherapy</a:t>
            </a:r>
          </a:p>
        </p:txBody>
      </p:sp>
      <p:sp>
        <p:nvSpPr>
          <p:cNvPr id="3" name="Text Placeholder 2">
            <a:extLst>
              <a:ext uri="{FF2B5EF4-FFF2-40B4-BE49-F238E27FC236}">
                <a16:creationId xmlns:a16="http://schemas.microsoft.com/office/drawing/2014/main" id="{2B53BDE5-0FEF-B441-5B3B-A2BE375987DB}"/>
              </a:ext>
            </a:extLst>
          </p:cNvPr>
          <p:cNvSpPr>
            <a:spLocks noGrp="1"/>
          </p:cNvSpPr>
          <p:nvPr>
            <p:ph type="body" sz="quarter" idx="10"/>
          </p:nvPr>
        </p:nvSpPr>
        <p:spPr>
          <a:xfrm>
            <a:off x="444500" y="1714397"/>
            <a:ext cx="9664700" cy="2567432"/>
          </a:xfrm>
        </p:spPr>
        <p:txBody>
          <a:bodyPr/>
          <a:lstStyle/>
          <a:p>
            <a:pPr marL="0" indent="0">
              <a:buNone/>
            </a:pPr>
            <a:r>
              <a:rPr lang="en-US" dirty="0"/>
              <a:t>			All Grades (%)	Grade 3/4 (%)</a:t>
            </a:r>
          </a:p>
          <a:p>
            <a:r>
              <a:rPr lang="en-US" dirty="0"/>
              <a:t>Musculoskeletal Pain	30		3.7</a:t>
            </a:r>
          </a:p>
          <a:p>
            <a:r>
              <a:rPr lang="en-US" dirty="0"/>
              <a:t>Hemoglobin decrease	30		1.2</a:t>
            </a:r>
          </a:p>
          <a:p>
            <a:r>
              <a:rPr lang="en-US" dirty="0"/>
              <a:t>Neutrophils decrease	26		4</a:t>
            </a:r>
          </a:p>
          <a:p>
            <a:r>
              <a:rPr lang="en-US" dirty="0"/>
              <a:t>AST increased		25		1.9</a:t>
            </a:r>
          </a:p>
          <a:p>
            <a:r>
              <a:rPr lang="en-US" dirty="0"/>
              <a:t>Triglycerides increased	21		0</a:t>
            </a:r>
          </a:p>
          <a:p>
            <a:r>
              <a:rPr lang="en-US" dirty="0"/>
              <a:t>ALT increased		21		1.3</a:t>
            </a:r>
          </a:p>
          <a:p>
            <a:r>
              <a:rPr lang="en-US" dirty="0"/>
              <a:t>Fatigue			23		0.3</a:t>
            </a:r>
          </a:p>
          <a:p>
            <a:r>
              <a:rPr lang="en-US" dirty="0"/>
              <a:t>Diarrhea		22		0.6</a:t>
            </a:r>
          </a:p>
          <a:p>
            <a:r>
              <a:rPr lang="en-US" dirty="0"/>
              <a:t>Nausea		17		0.3</a:t>
            </a:r>
          </a:p>
          <a:p>
            <a:r>
              <a:rPr lang="en-US" dirty="0"/>
              <a:t>Platelet decreased	16		1.8</a:t>
            </a:r>
          </a:p>
          <a:p>
            <a:r>
              <a:rPr lang="en-US" dirty="0"/>
              <a:t>Cholesterol increased	10		0			</a:t>
            </a:r>
          </a:p>
          <a:p>
            <a:endParaRPr lang="en-US" dirty="0"/>
          </a:p>
        </p:txBody>
      </p:sp>
      <p:sp>
        <p:nvSpPr>
          <p:cNvPr id="4" name="Text Placeholder 3">
            <a:extLst>
              <a:ext uri="{FF2B5EF4-FFF2-40B4-BE49-F238E27FC236}">
                <a16:creationId xmlns:a16="http://schemas.microsoft.com/office/drawing/2014/main" id="{4EAF1EF0-DC40-0A45-4149-0FC799CE8EDA}"/>
              </a:ext>
            </a:extLst>
          </p:cNvPr>
          <p:cNvSpPr>
            <a:spLocks noGrp="1"/>
          </p:cNvSpPr>
          <p:nvPr>
            <p:ph type="body" sz="quarter" idx="11"/>
          </p:nvPr>
        </p:nvSpPr>
        <p:spPr>
          <a:xfrm>
            <a:off x="444500" y="972614"/>
            <a:ext cx="9664700" cy="538686"/>
          </a:xfrm>
        </p:spPr>
        <p:txBody>
          <a:bodyPr/>
          <a:lstStyle/>
          <a:p>
            <a:r>
              <a:rPr lang="en-US" dirty="0"/>
              <a:t>Frequency of Most Common Toxicities</a:t>
            </a:r>
          </a:p>
        </p:txBody>
      </p:sp>
      <p:sp>
        <p:nvSpPr>
          <p:cNvPr id="8" name="TextBox 7">
            <a:extLst>
              <a:ext uri="{FF2B5EF4-FFF2-40B4-BE49-F238E27FC236}">
                <a16:creationId xmlns:a16="http://schemas.microsoft.com/office/drawing/2014/main" id="{AF38C598-B0F4-D752-61D8-9D86A85B8F0D}"/>
              </a:ext>
            </a:extLst>
          </p:cNvPr>
          <p:cNvSpPr txBox="1"/>
          <p:nvPr/>
        </p:nvSpPr>
        <p:spPr>
          <a:xfrm>
            <a:off x="243069" y="6204031"/>
            <a:ext cx="1805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rial" panose="020B0604020202020204"/>
                <a:ea typeface="+mn-ea"/>
                <a:cs typeface="+mn-cs"/>
              </a:rPr>
              <a:t>Imlunestrant</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 PI 2025</a:t>
            </a:r>
          </a:p>
        </p:txBody>
      </p:sp>
    </p:spTree>
    <p:extLst>
      <p:ext uri="{BB962C8B-B14F-4D97-AF65-F5344CB8AC3E}">
        <p14:creationId xmlns:p14="http://schemas.microsoft.com/office/powerpoint/2010/main" val="7427246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b="1" dirty="0"/>
              <a:t>Management of </a:t>
            </a:r>
            <a:r>
              <a:rPr b="1" dirty="0" err="1"/>
              <a:t>Cytopenias</a:t>
            </a:r>
            <a:endParaRPr b="1" dirty="0"/>
          </a:p>
        </p:txBody>
      </p:sp>
      <p:sp>
        <p:nvSpPr>
          <p:cNvPr id="3" name="Content Placeholder 2"/>
          <p:cNvSpPr>
            <a:spLocks noGrp="1"/>
          </p:cNvSpPr>
          <p:nvPr>
            <p:ph type="body" sz="quarter" idx="10"/>
          </p:nvPr>
        </p:nvSpPr>
        <p:spPr>
          <a:xfrm>
            <a:off x="330994" y="1215939"/>
            <a:ext cx="9664700" cy="2567432"/>
          </a:xfrm>
        </p:spPr>
        <p:txBody>
          <a:bodyPr/>
          <a:lstStyle/>
          <a:p>
            <a:pPr>
              <a:defRPr sz="1800"/>
            </a:pPr>
            <a:r>
              <a:rPr lang="en-US" dirty="0"/>
              <a:t>Obtain baseline CBC prior to oral SERD initiation</a:t>
            </a:r>
          </a:p>
          <a:p>
            <a:pPr>
              <a:defRPr sz="1800"/>
            </a:pPr>
            <a:r>
              <a:rPr lang="en-US" dirty="0"/>
              <a:t>Repeat CBC every 4–12 weeks during early therapy or per institutional guidelines</a:t>
            </a:r>
          </a:p>
          <a:p>
            <a:pPr>
              <a:defRPr sz="1800"/>
            </a:pPr>
            <a:r>
              <a:rPr dirty="0"/>
              <a:t>Dose interruption or dose reduction for clinically significant cytopenias</a:t>
            </a:r>
            <a:r>
              <a:rPr lang="en-US" dirty="0"/>
              <a:t> </a:t>
            </a:r>
            <a:r>
              <a:rPr lang="en-US" i="1" dirty="0"/>
              <a:t>(rare)</a:t>
            </a:r>
            <a:endParaRPr i="1" dirty="0"/>
          </a:p>
          <a:p>
            <a:pPr>
              <a:defRPr sz="1800"/>
            </a:pPr>
            <a:r>
              <a:rPr dirty="0"/>
              <a:t>Resume therapy after hematologic recovery </a:t>
            </a:r>
            <a:r>
              <a:rPr lang="en-US" i="1" dirty="0"/>
              <a:t>(rare)</a:t>
            </a:r>
          </a:p>
          <a:p>
            <a:pPr>
              <a:defRPr sz="1800"/>
            </a:pPr>
            <a:r>
              <a:rPr dirty="0"/>
              <a:t>Growth factor support may be considered for severe neutropenia</a:t>
            </a:r>
            <a:r>
              <a:rPr lang="en-US" dirty="0"/>
              <a:t> </a:t>
            </a:r>
            <a:r>
              <a:rPr lang="en-US" i="1" dirty="0"/>
              <a:t>(rare)</a:t>
            </a:r>
            <a:endParaRPr i="1" dirty="0"/>
          </a:p>
          <a:p>
            <a:pPr>
              <a:defRPr sz="1800"/>
            </a:pPr>
            <a:r>
              <a:rPr dirty="0"/>
              <a:t>Transfusion support may be appropriate for symptomatic anemia or thrombocytopenia</a:t>
            </a:r>
            <a:r>
              <a:rPr lang="en-US" dirty="0"/>
              <a:t> </a:t>
            </a:r>
            <a:r>
              <a:rPr lang="en-US" i="1" dirty="0"/>
              <a:t>(rare)</a:t>
            </a:r>
            <a:endParaRPr i="1" dirty="0"/>
          </a:p>
          <a:p>
            <a:pPr>
              <a:defRPr sz="1800"/>
            </a:pPr>
            <a:r>
              <a:rPr dirty="0"/>
              <a:t>Evaluate for marrow infiltration, nutritional deficiencies, or concomitant medications</a:t>
            </a:r>
          </a:p>
        </p:txBody>
      </p:sp>
      <p:sp>
        <p:nvSpPr>
          <p:cNvPr id="5" name="TextBox 4">
            <a:extLst>
              <a:ext uri="{FF2B5EF4-FFF2-40B4-BE49-F238E27FC236}">
                <a16:creationId xmlns:a16="http://schemas.microsoft.com/office/drawing/2014/main" id="{CA2B8D2F-C030-B836-C593-7855ED6F8737}"/>
              </a:ext>
            </a:extLst>
          </p:cNvPr>
          <p:cNvSpPr txBox="1"/>
          <p:nvPr/>
        </p:nvSpPr>
        <p:spPr>
          <a:xfrm>
            <a:off x="157992" y="6116562"/>
            <a:ext cx="22173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rial" panose="020B0604020202020204"/>
                <a:ea typeface="+mn-ea"/>
                <a:cs typeface="+mn-cs"/>
              </a:rPr>
              <a:t>Elacestrant</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 PI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rial" panose="020B0604020202020204"/>
                <a:ea typeface="+mn-ea"/>
                <a:cs typeface="+mn-cs"/>
              </a:rPr>
              <a:t>Imlunestrant,PI</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 2025</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174" y="-27384"/>
            <a:ext cx="8918282" cy="999998"/>
          </a:xfrm>
        </p:spPr>
        <p:txBody>
          <a:bodyPr/>
          <a:lstStyle/>
          <a:p>
            <a:r>
              <a:rPr b="1" dirty="0"/>
              <a:t>Management of Musculoskeletal Pain</a:t>
            </a:r>
          </a:p>
        </p:txBody>
      </p:sp>
      <p:sp>
        <p:nvSpPr>
          <p:cNvPr id="3" name="Content Placeholder 2"/>
          <p:cNvSpPr>
            <a:spLocks noGrp="1"/>
          </p:cNvSpPr>
          <p:nvPr>
            <p:ph type="body" sz="quarter" idx="10"/>
          </p:nvPr>
        </p:nvSpPr>
        <p:spPr>
          <a:xfrm>
            <a:off x="445174" y="1197603"/>
            <a:ext cx="9664700" cy="2567432"/>
          </a:xfrm>
        </p:spPr>
        <p:txBody>
          <a:bodyPr/>
          <a:lstStyle/>
          <a:p>
            <a:pPr>
              <a:defRPr sz="2000"/>
            </a:pPr>
            <a:r>
              <a:rPr dirty="0"/>
              <a:t>Encourage physical activity, stretching, and low-impact exercise</a:t>
            </a:r>
            <a:endParaRPr lang="en-US" dirty="0"/>
          </a:p>
          <a:p>
            <a:pPr lvl="1">
              <a:defRPr sz="2000"/>
            </a:pPr>
            <a:r>
              <a:rPr lang="en-US" dirty="0"/>
              <a:t>Yoga</a:t>
            </a:r>
            <a:endParaRPr dirty="0"/>
          </a:p>
          <a:p>
            <a:pPr>
              <a:defRPr sz="2000"/>
            </a:pPr>
            <a:r>
              <a:rPr dirty="0"/>
              <a:t>Use acetaminophen or NSAIDs when clinically appropriate</a:t>
            </a:r>
            <a:r>
              <a:rPr lang="en-US" dirty="0"/>
              <a:t> </a:t>
            </a:r>
            <a:endParaRPr dirty="0"/>
          </a:p>
          <a:p>
            <a:pPr>
              <a:defRPr sz="2000"/>
            </a:pPr>
            <a:r>
              <a:rPr dirty="0"/>
              <a:t>Consider physical therapy, massage, or acupuncture</a:t>
            </a:r>
          </a:p>
          <a:p>
            <a:pPr>
              <a:defRPr sz="2000"/>
            </a:pPr>
            <a:r>
              <a:rPr dirty="0"/>
              <a:t>Evaluate </a:t>
            </a:r>
            <a:r>
              <a:rPr lang="en-US" dirty="0"/>
              <a:t>for </a:t>
            </a:r>
            <a:r>
              <a:rPr dirty="0"/>
              <a:t>metastatic </a:t>
            </a:r>
            <a:r>
              <a:rPr lang="en-US" dirty="0"/>
              <a:t>disease </a:t>
            </a:r>
            <a:r>
              <a:rPr dirty="0"/>
              <a:t>causes if symptoms </a:t>
            </a:r>
            <a:r>
              <a:rPr lang="en-US" dirty="0"/>
              <a:t>worsen</a:t>
            </a:r>
            <a:endParaRPr dirty="0"/>
          </a:p>
          <a:p>
            <a:pPr>
              <a:defRPr sz="2000"/>
            </a:pPr>
            <a:r>
              <a:rPr dirty="0"/>
              <a:t>Dose</a:t>
            </a:r>
            <a:r>
              <a:rPr lang="en-US" dirty="0"/>
              <a:t> hold and dose</a:t>
            </a:r>
            <a:r>
              <a:rPr dirty="0"/>
              <a:t> modification may be required for persistent Grade ≥2 symptoms</a:t>
            </a:r>
          </a:p>
        </p:txBody>
      </p:sp>
      <p:sp>
        <p:nvSpPr>
          <p:cNvPr id="5" name="TextBox 4">
            <a:extLst>
              <a:ext uri="{FF2B5EF4-FFF2-40B4-BE49-F238E27FC236}">
                <a16:creationId xmlns:a16="http://schemas.microsoft.com/office/drawing/2014/main" id="{C67C861A-AFBE-502A-2011-AC48017E155E}"/>
              </a:ext>
            </a:extLst>
          </p:cNvPr>
          <p:cNvSpPr txBox="1"/>
          <p:nvPr/>
        </p:nvSpPr>
        <p:spPr>
          <a:xfrm>
            <a:off x="445174" y="5874736"/>
            <a:ext cx="20120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Franzoi </a:t>
            </a:r>
            <a:r>
              <a:rPr kumimoji="0" lang="en-US" sz="1000" b="0" i="0" u="none" strike="noStrike" kern="1200" cap="none" spc="0" normalizeH="0" baseline="0" noProof="0" dirty="0" err="1">
                <a:ln>
                  <a:noFill/>
                </a:ln>
                <a:solidFill>
                  <a:prstClr val="black"/>
                </a:solidFill>
                <a:effectLst/>
                <a:uLnTx/>
                <a:uFillTx/>
                <a:latin typeface="Arial" panose="020B0604020202020204"/>
                <a:ea typeface="+mn-ea"/>
                <a:cs typeface="+mn-cs"/>
              </a:rPr>
              <a:t>MA.,Lancet</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 Oncol.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NCCN (2026) Survivorship Pain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b="1" dirty="0"/>
              <a:t>Management of Fatigue</a:t>
            </a:r>
          </a:p>
        </p:txBody>
      </p:sp>
      <p:sp>
        <p:nvSpPr>
          <p:cNvPr id="3" name="Content Placeholder 2"/>
          <p:cNvSpPr>
            <a:spLocks noGrp="1"/>
          </p:cNvSpPr>
          <p:nvPr>
            <p:ph type="body" sz="quarter" idx="10"/>
          </p:nvPr>
        </p:nvSpPr>
        <p:spPr>
          <a:xfrm>
            <a:off x="445174" y="1222317"/>
            <a:ext cx="9664700" cy="2567432"/>
          </a:xfrm>
        </p:spPr>
        <p:txBody>
          <a:bodyPr/>
          <a:lstStyle/>
          <a:p>
            <a:pPr>
              <a:defRPr sz="2000"/>
            </a:pPr>
            <a:r>
              <a:rPr dirty="0"/>
              <a:t>Assess contributing causes: anemia, sleep disturbance, depression, endocrine dysfunction</a:t>
            </a:r>
            <a:endParaRPr lang="en-US" dirty="0"/>
          </a:p>
          <a:p>
            <a:pPr>
              <a:defRPr sz="2000"/>
            </a:pPr>
            <a:r>
              <a:rPr lang="en-US" sz="2000" dirty="0"/>
              <a:t>Nutritional deficits: electrolyte imbalance </a:t>
            </a:r>
            <a:endParaRPr dirty="0"/>
          </a:p>
          <a:p>
            <a:pPr>
              <a:defRPr sz="2000"/>
            </a:pPr>
            <a:r>
              <a:rPr dirty="0"/>
              <a:t>Promote sleep hygiene and energy conservation strategies</a:t>
            </a:r>
          </a:p>
          <a:p>
            <a:pPr>
              <a:defRPr sz="2000"/>
            </a:pPr>
            <a:r>
              <a:rPr dirty="0"/>
              <a:t>Recommend structured exercise programs when feasible</a:t>
            </a:r>
          </a:p>
          <a:p>
            <a:pPr>
              <a:defRPr sz="2000"/>
            </a:pPr>
            <a:r>
              <a:rPr dirty="0"/>
              <a:t>Optimize management of pain and concurrent medications</a:t>
            </a:r>
          </a:p>
          <a:p>
            <a:pPr>
              <a:defRPr sz="2000"/>
            </a:pPr>
            <a:r>
              <a:rPr dirty="0"/>
              <a:t>Consider </a:t>
            </a:r>
            <a:r>
              <a:rPr lang="en-US" dirty="0"/>
              <a:t>dose hold </a:t>
            </a:r>
            <a:r>
              <a:rPr dirty="0"/>
              <a:t>or dose </a:t>
            </a:r>
            <a:r>
              <a:rPr lang="en-US" dirty="0"/>
              <a:t>reduction</a:t>
            </a:r>
            <a:r>
              <a:rPr dirty="0"/>
              <a:t> for severe fatigue</a:t>
            </a:r>
          </a:p>
        </p:txBody>
      </p:sp>
      <p:sp>
        <p:nvSpPr>
          <p:cNvPr id="5" name="TextBox 4">
            <a:extLst>
              <a:ext uri="{FF2B5EF4-FFF2-40B4-BE49-F238E27FC236}">
                <a16:creationId xmlns:a16="http://schemas.microsoft.com/office/drawing/2014/main" id="{06CDFF93-56AC-6E37-A166-369AE0989EBE}"/>
              </a:ext>
            </a:extLst>
          </p:cNvPr>
          <p:cNvSpPr txBox="1"/>
          <p:nvPr/>
        </p:nvSpPr>
        <p:spPr>
          <a:xfrm>
            <a:off x="350720" y="6156679"/>
            <a:ext cx="234230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NCCN (2026) Cancer Related Fatigue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D934-0F55-96F0-6C14-446495E55B27}"/>
              </a:ext>
            </a:extLst>
          </p:cNvPr>
          <p:cNvSpPr>
            <a:spLocks noGrp="1"/>
          </p:cNvSpPr>
          <p:nvPr>
            <p:ph type="title"/>
          </p:nvPr>
        </p:nvSpPr>
        <p:spPr/>
        <p:txBody>
          <a:bodyPr/>
          <a:lstStyle/>
          <a:p>
            <a:r>
              <a:rPr lang="en-US" b="1" dirty="0"/>
              <a:t>Dyslipidemia</a:t>
            </a:r>
          </a:p>
        </p:txBody>
      </p:sp>
      <p:sp>
        <p:nvSpPr>
          <p:cNvPr id="3" name="Text Placeholder 2">
            <a:extLst>
              <a:ext uri="{FF2B5EF4-FFF2-40B4-BE49-F238E27FC236}">
                <a16:creationId xmlns:a16="http://schemas.microsoft.com/office/drawing/2014/main" id="{64B6015B-0289-9C6C-2D31-99DEE3F474C3}"/>
              </a:ext>
            </a:extLst>
          </p:cNvPr>
          <p:cNvSpPr>
            <a:spLocks noGrp="1"/>
          </p:cNvSpPr>
          <p:nvPr>
            <p:ph type="body" sz="quarter" idx="10"/>
          </p:nvPr>
        </p:nvSpPr>
        <p:spPr>
          <a:xfrm>
            <a:off x="320932" y="1284101"/>
            <a:ext cx="9664700" cy="2567432"/>
          </a:xfrm>
        </p:spPr>
        <p:txBody>
          <a:bodyPr/>
          <a:lstStyle/>
          <a:p>
            <a:r>
              <a:rPr lang="en-US" sz="2000" dirty="0"/>
              <a:t>Elacestrant has a boxed-level warning for dyslipidemia in its label</a:t>
            </a:r>
          </a:p>
          <a:p>
            <a:r>
              <a:rPr lang="en-US" sz="2000" dirty="0"/>
              <a:t>Elacestrant / Imlunestrant</a:t>
            </a:r>
          </a:p>
          <a:p>
            <a:pPr lvl="1"/>
            <a:r>
              <a:rPr lang="en-US" sz="2000" dirty="0"/>
              <a:t>Obtain baseline lipid levels </a:t>
            </a:r>
          </a:p>
          <a:p>
            <a:pPr lvl="1"/>
            <a:r>
              <a:rPr lang="en-US" sz="2000" dirty="0"/>
              <a:t>Periodically evaluate while on treatment or as clinically indicated</a:t>
            </a:r>
          </a:p>
          <a:p>
            <a:pPr marL="0" indent="0">
              <a:buNone/>
            </a:pPr>
            <a:endParaRPr lang="en-US" sz="2000" dirty="0">
              <a:latin typeface="+mj-lt"/>
            </a:endParaRPr>
          </a:p>
          <a:p>
            <a:pPr marL="0" indent="0">
              <a:buNone/>
            </a:pPr>
            <a:endParaRPr lang="en-US" sz="2000" dirty="0">
              <a:latin typeface="+mj-lt"/>
            </a:endParaRPr>
          </a:p>
          <a:p>
            <a:pPr marL="0" lvl="0" indent="0" eaLnBrk="0" fontAlgn="base" hangingPunct="0">
              <a:lnSpc>
                <a:spcPct val="100000"/>
              </a:lnSpc>
              <a:spcBef>
                <a:spcPct val="0"/>
              </a:spcBef>
              <a:spcAft>
                <a:spcPct val="0"/>
              </a:spcAft>
              <a:buNone/>
            </a:pPr>
            <a:endParaRPr lang="en-US" altLang="en-US" sz="3200" dirty="0"/>
          </a:p>
          <a:p>
            <a:pPr marL="0" indent="0">
              <a:buNone/>
            </a:pPr>
            <a:endParaRPr lang="en-US" sz="2000" dirty="0">
              <a:latin typeface="+mj-lt"/>
            </a:endParaRPr>
          </a:p>
        </p:txBody>
      </p:sp>
      <p:sp>
        <p:nvSpPr>
          <p:cNvPr id="6" name="Rectangle 2">
            <a:extLst>
              <a:ext uri="{FF2B5EF4-FFF2-40B4-BE49-F238E27FC236}">
                <a16:creationId xmlns:a16="http://schemas.microsoft.com/office/drawing/2014/main" id="{68FBFD48-E5F7-410F-DE0A-D0A6E16CD423}"/>
              </a:ext>
            </a:extLst>
          </p:cNvPr>
          <p:cNvSpPr>
            <a:spLocks noChangeArrowheads="1"/>
          </p:cNvSpPr>
          <p:nvPr/>
        </p:nvSpPr>
        <p:spPr bwMode="auto">
          <a:xfrm>
            <a:off x="0" y="-138499"/>
            <a:ext cx="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aphicFrame>
        <p:nvGraphicFramePr>
          <p:cNvPr id="7" name="Table 6">
            <a:extLst>
              <a:ext uri="{FF2B5EF4-FFF2-40B4-BE49-F238E27FC236}">
                <a16:creationId xmlns:a16="http://schemas.microsoft.com/office/drawing/2014/main" id="{9BE060C2-5DE7-CB5F-0FB4-109CF8A09476}"/>
              </a:ext>
            </a:extLst>
          </p:cNvPr>
          <p:cNvGraphicFramePr>
            <a:graphicFrameLocks noGrp="1"/>
          </p:cNvGraphicFramePr>
          <p:nvPr/>
        </p:nvGraphicFramePr>
        <p:xfrm>
          <a:off x="1184349" y="3429000"/>
          <a:ext cx="6123172" cy="1925320"/>
        </p:xfrm>
        <a:graphic>
          <a:graphicData uri="http://schemas.openxmlformats.org/drawingml/2006/table">
            <a:tbl>
              <a:tblPr firstRow="1" bandRow="1">
                <a:tableStyleId>{5FD0F851-EC5A-4D38-B0AD-8093EC10F338}</a:tableStyleId>
              </a:tblPr>
              <a:tblGrid>
                <a:gridCol w="2709333">
                  <a:extLst>
                    <a:ext uri="{9D8B030D-6E8A-4147-A177-3AD203B41FA5}">
                      <a16:colId xmlns:a16="http://schemas.microsoft.com/office/drawing/2014/main" val="3970506478"/>
                    </a:ext>
                  </a:extLst>
                </a:gridCol>
                <a:gridCol w="3413839">
                  <a:extLst>
                    <a:ext uri="{9D8B030D-6E8A-4147-A177-3AD203B41FA5}">
                      <a16:colId xmlns:a16="http://schemas.microsoft.com/office/drawing/2014/main" val="2563529643"/>
                    </a:ext>
                  </a:extLst>
                </a:gridCol>
              </a:tblGrid>
              <a:tr h="370840">
                <a:tc>
                  <a:txBody>
                    <a:bodyPr/>
                    <a:lstStyle/>
                    <a:p>
                      <a:r>
                        <a:rPr lang="en-US" altLang="en-US" sz="1800" b="0" dirty="0">
                          <a:solidFill>
                            <a:schemeClr val="tx1"/>
                          </a:solidFill>
                        </a:rPr>
                        <a:t>Baseline: </a:t>
                      </a:r>
                      <a:endParaRPr lang="en-US" b="0" dirty="0">
                        <a:solidFill>
                          <a:schemeClr val="tx1"/>
                        </a:solidFill>
                      </a:endParaRPr>
                    </a:p>
                  </a:txBody>
                  <a:tcPr/>
                </a:tc>
                <a:tc>
                  <a:txBody>
                    <a:bodyPr/>
                    <a:lstStyle/>
                    <a:p>
                      <a:r>
                        <a:rPr lang="en-US" altLang="en-US" sz="1800" b="0" dirty="0">
                          <a:solidFill>
                            <a:schemeClr val="tx1"/>
                          </a:solidFill>
                        </a:rPr>
                        <a:t>Fasting lipid panel before initiating the oral SERD</a:t>
                      </a:r>
                      <a:endParaRPr lang="en-US" b="0" dirty="0">
                        <a:solidFill>
                          <a:schemeClr val="tx1"/>
                        </a:solidFill>
                      </a:endParaRPr>
                    </a:p>
                  </a:txBody>
                  <a:tcPr/>
                </a:tc>
                <a:extLst>
                  <a:ext uri="{0D108BD9-81ED-4DB2-BD59-A6C34878D82A}">
                    <a16:rowId xmlns:a16="http://schemas.microsoft.com/office/drawing/2014/main" val="1960136435"/>
                  </a:ext>
                </a:extLst>
              </a:tr>
              <a:tr h="370840">
                <a:tc>
                  <a:txBody>
                    <a:bodyPr/>
                    <a:lstStyle/>
                    <a:p>
                      <a:r>
                        <a:rPr lang="en-US" altLang="en-US" sz="1800" dirty="0"/>
                        <a:t>Early follow-up: </a:t>
                      </a:r>
                      <a:endParaRPr lang="en-US" dirty="0"/>
                    </a:p>
                  </a:txBody>
                  <a:tcPr/>
                </a:tc>
                <a:tc>
                  <a:txBody>
                    <a:bodyPr/>
                    <a:lstStyle/>
                    <a:p>
                      <a:r>
                        <a:rPr lang="en-US" altLang="en-US" sz="1800" dirty="0"/>
                        <a:t>Repeat at 4–8 weeks </a:t>
                      </a:r>
                      <a:endParaRPr lang="en-US" dirty="0"/>
                    </a:p>
                  </a:txBody>
                  <a:tcPr/>
                </a:tc>
                <a:extLst>
                  <a:ext uri="{0D108BD9-81ED-4DB2-BD59-A6C34878D82A}">
                    <a16:rowId xmlns:a16="http://schemas.microsoft.com/office/drawing/2014/main" val="1235320380"/>
                  </a:ext>
                </a:extLst>
              </a:tr>
              <a:tr h="370840">
                <a:tc>
                  <a:txBody>
                    <a:bodyPr/>
                    <a:lstStyle/>
                    <a:p>
                      <a:r>
                        <a:rPr lang="en-US" altLang="en-US" sz="1800" dirty="0"/>
                        <a:t>Ongoing: </a:t>
                      </a:r>
                      <a:endParaRPr lang="en-US" dirty="0"/>
                    </a:p>
                  </a:txBody>
                  <a:tcPr/>
                </a:tc>
                <a:tc>
                  <a:txBody>
                    <a:bodyPr/>
                    <a:lstStyle/>
                    <a:p>
                      <a:r>
                        <a:rPr lang="en-US" altLang="en-US" sz="1800" dirty="0"/>
                        <a:t>Every 3–6 months while on therapy, or more frequently if abnormalities are detected</a:t>
                      </a:r>
                      <a:endParaRPr lang="en-US" dirty="0"/>
                    </a:p>
                  </a:txBody>
                  <a:tcPr/>
                </a:tc>
                <a:extLst>
                  <a:ext uri="{0D108BD9-81ED-4DB2-BD59-A6C34878D82A}">
                    <a16:rowId xmlns:a16="http://schemas.microsoft.com/office/drawing/2014/main" val="3557240201"/>
                  </a:ext>
                </a:extLst>
              </a:tr>
            </a:tbl>
          </a:graphicData>
        </a:graphic>
      </p:graphicFrame>
      <p:sp>
        <p:nvSpPr>
          <p:cNvPr id="8" name="TextBox 7">
            <a:extLst>
              <a:ext uri="{FF2B5EF4-FFF2-40B4-BE49-F238E27FC236}">
                <a16:creationId xmlns:a16="http://schemas.microsoft.com/office/drawing/2014/main" id="{0AAC8A47-FCE2-408B-2BB2-D1DC46DC19B6}"/>
              </a:ext>
            </a:extLst>
          </p:cNvPr>
          <p:cNvSpPr txBox="1"/>
          <p:nvPr/>
        </p:nvSpPr>
        <p:spPr>
          <a:xfrm>
            <a:off x="445174" y="6071191"/>
            <a:ext cx="19046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rial" panose="020B0604020202020204"/>
                <a:ea typeface="+mn-ea"/>
                <a:cs typeface="+mn-cs"/>
              </a:rPr>
              <a:t>Elacestrant</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 PI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rial" panose="020B0604020202020204"/>
                <a:ea typeface="+mn-ea"/>
                <a:cs typeface="+mn-cs"/>
              </a:rPr>
              <a:t>Imlunestrant</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 PI 2025</a:t>
            </a:r>
          </a:p>
        </p:txBody>
      </p:sp>
    </p:spTree>
    <p:extLst>
      <p:ext uri="{BB962C8B-B14F-4D97-AF65-F5344CB8AC3E}">
        <p14:creationId xmlns:p14="http://schemas.microsoft.com/office/powerpoint/2010/main" val="20784729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b="1" dirty="0"/>
              <a:t>Key Takeaways</a:t>
            </a:r>
          </a:p>
        </p:txBody>
      </p:sp>
      <p:sp>
        <p:nvSpPr>
          <p:cNvPr id="3" name="Content Placeholder 2"/>
          <p:cNvSpPr>
            <a:spLocks noGrp="1"/>
          </p:cNvSpPr>
          <p:nvPr>
            <p:ph type="body" sz="quarter" idx="10"/>
          </p:nvPr>
        </p:nvSpPr>
        <p:spPr>
          <a:xfrm>
            <a:off x="329428" y="1222316"/>
            <a:ext cx="9664700" cy="4136762"/>
          </a:xfrm>
        </p:spPr>
        <p:txBody>
          <a:bodyPr/>
          <a:lstStyle/>
          <a:p>
            <a:pPr>
              <a:defRPr sz="2000"/>
            </a:pPr>
            <a:r>
              <a:rPr dirty="0"/>
              <a:t>Oral SERDs are associated with manageable</a:t>
            </a:r>
            <a:r>
              <a:rPr lang="en-US" dirty="0"/>
              <a:t> toxicities </a:t>
            </a:r>
          </a:p>
          <a:p>
            <a:pPr>
              <a:defRPr sz="2000"/>
            </a:pPr>
            <a:r>
              <a:rPr lang="en-US" dirty="0"/>
              <a:t>Toxicities are predominately grade 1/2 </a:t>
            </a:r>
            <a:endParaRPr dirty="0"/>
          </a:p>
          <a:p>
            <a:pPr>
              <a:defRPr sz="2000"/>
            </a:pPr>
            <a:r>
              <a:rPr dirty="0"/>
              <a:t>Routine CBC monitoring supports early identification of cytopenias</a:t>
            </a:r>
            <a:r>
              <a:rPr lang="en-US" dirty="0"/>
              <a:t> and other lab abnormalities</a:t>
            </a:r>
            <a:endParaRPr dirty="0"/>
          </a:p>
          <a:p>
            <a:pPr>
              <a:defRPr sz="2000"/>
            </a:pPr>
            <a:r>
              <a:rPr dirty="0"/>
              <a:t>Dose modifications and supportive interventions are central to toxicity management</a:t>
            </a:r>
          </a:p>
          <a:p>
            <a:pPr>
              <a:defRPr sz="2000"/>
            </a:pPr>
            <a:r>
              <a:rPr dirty="0"/>
              <a:t>Comprehensive supportive care improves tolerability and treatment continuation</a:t>
            </a:r>
            <a:endParaRPr lang="en-US" dirty="0"/>
          </a:p>
          <a:p>
            <a:pPr>
              <a:defRPr sz="2000"/>
            </a:pPr>
            <a:r>
              <a:rPr lang="en-US" dirty="0"/>
              <a:t>Nurses / APP’s are the frontline for early symptom detection and patient education to maintain treatment adherence and patient quality of life</a:t>
            </a:r>
            <a:endParaRPr dirty="0"/>
          </a:p>
        </p:txBody>
      </p:sp>
      <p:sp>
        <p:nvSpPr>
          <p:cNvPr id="4" name="TextBox 3"/>
          <p:cNvSpPr txBox="1"/>
          <p:nvPr/>
        </p:nvSpPr>
        <p:spPr>
          <a:xfrm>
            <a:off x="809493" y="6094810"/>
            <a:ext cx="1330814" cy="400110"/>
          </a:xfrm>
          <a:prstGeom prst="rect">
            <a:avLst/>
          </a:prstGeom>
          <a:noFill/>
        </p:spPr>
        <p:txBody>
          <a:bodyPr wrap="none">
            <a:spAutoFit/>
          </a:bodyPr>
          <a:lstStyle/>
          <a:p>
            <a:pPr lvl="0" defTabSz="914400" fontAlgn="auto">
              <a:spcBef>
                <a:spcPts val="0"/>
              </a:spcBef>
              <a:spcAft>
                <a:spcPts val="0"/>
              </a:spcAft>
            </a:pPr>
            <a:r>
              <a:rPr lang="en-US" sz="1000" b="0" dirty="0">
                <a:solidFill>
                  <a:prstClr val="black"/>
                </a:solidFill>
                <a:latin typeface="Arial" panose="020B0604020202020204"/>
              </a:rPr>
              <a:t>Elacestrant</a:t>
            </a: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 PI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a:xfrm>
            <a:off x="187056" y="4481322"/>
            <a:ext cx="11758759" cy="1561132"/>
          </a:xfrm>
        </p:spPr>
        <p:txBody>
          <a:bodyPr>
            <a:normAutofit/>
          </a:bodyPr>
          <a:lstStyle/>
          <a:p>
            <a:r>
              <a:rPr lang="en-US" sz="2800" dirty="0"/>
              <a:t>Blanca Ledezma, MSN, NP, AOCNP</a:t>
            </a:r>
            <a:endParaRPr lang="en-US" sz="2800" b="0" dirty="0"/>
          </a:p>
          <a:p>
            <a:endParaRPr lang="en-US" sz="1800" dirty="0"/>
          </a:p>
          <a:p>
            <a:endParaRPr lang="en-US" sz="1800" dirty="0"/>
          </a:p>
        </p:txBody>
      </p:sp>
      <p:sp>
        <p:nvSpPr>
          <p:cNvPr id="3" name="Title 2">
            <a:extLst>
              <a:ext uri="{FF2B5EF4-FFF2-40B4-BE49-F238E27FC236}">
                <a16:creationId xmlns:a16="http://schemas.microsoft.com/office/drawing/2014/main" id="{CFD9D58D-522A-BF32-3F32-0B7E2A26E931}"/>
              </a:ext>
            </a:extLst>
          </p:cNvPr>
          <p:cNvSpPr>
            <a:spLocks noGrp="1"/>
          </p:cNvSpPr>
          <p:nvPr>
            <p:ph type="title"/>
          </p:nvPr>
        </p:nvSpPr>
        <p:spPr>
          <a:xfrm>
            <a:off x="187056" y="1854235"/>
            <a:ext cx="8008254" cy="664671"/>
          </a:xfrm>
        </p:spPr>
        <p:txBody>
          <a:bodyPr/>
          <a:lstStyle/>
          <a:p>
            <a:pPr>
              <a:lnSpc>
                <a:spcPct val="100000"/>
              </a:lnSpc>
            </a:pPr>
            <a:r>
              <a:rPr lang="en-US" sz="6000" b="1">
                <a:latin typeface="+mj-lt"/>
              </a:rPr>
              <a:t>Case Presentation</a:t>
            </a:r>
            <a:br>
              <a:rPr lang="en-US" dirty="0">
                <a:latin typeface="+mj-lt"/>
              </a:rPr>
            </a:br>
            <a:br>
              <a:rPr lang="en-US" sz="2400" dirty="0">
                <a:latin typeface="+mj-lt"/>
              </a:rPr>
            </a:br>
            <a:endParaRPr lang="en-US" dirty="0">
              <a:latin typeface="+mj-lt"/>
            </a:endParaRPr>
          </a:p>
        </p:txBody>
      </p:sp>
      <p:sp>
        <p:nvSpPr>
          <p:cNvPr id="4" name="Slide Number Placeholder 3">
            <a:extLst>
              <a:ext uri="{FF2B5EF4-FFF2-40B4-BE49-F238E27FC236}">
                <a16:creationId xmlns:a16="http://schemas.microsoft.com/office/drawing/2014/main" id="{C2E50A97-35BF-328F-37A6-AC3D2052FEE5}"/>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613DB57-267B-4D41-B6E3-8C71E0333D04}" type="slidenum">
              <a:rPr kumimoji="0" lang="en-US" sz="1050" b="0" i="0" u="none" strike="noStrike" kern="1200" cap="none" spc="0" normalizeH="0" baseline="0" noProof="0" smtClean="0">
                <a:ln>
                  <a:noFill/>
                </a:ln>
                <a:solidFill>
                  <a:srgbClr val="107AB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87</a:t>
            </a:fld>
            <a:endParaRPr kumimoji="0" lang="en-US" sz="1050" b="0" i="0" u="none" strike="noStrike" kern="1200" cap="none" spc="0" normalizeH="0" baseline="0" noProof="0" dirty="0">
              <a:ln>
                <a:noFill/>
              </a:ln>
              <a:solidFill>
                <a:srgbClr val="107AB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49024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ADF0AE-E821-AFCF-4606-147421F317B5}"/>
              </a:ext>
            </a:extLst>
          </p:cNvPr>
          <p:cNvSpPr>
            <a:spLocks noGrp="1"/>
          </p:cNvSpPr>
          <p:nvPr>
            <p:ph type="title"/>
          </p:nvPr>
        </p:nvSpPr>
        <p:spPr/>
        <p:txBody>
          <a:bodyPr/>
          <a:lstStyle/>
          <a:p>
            <a:r>
              <a:rPr lang="en-US" dirty="0"/>
              <a:t>Case Presentation</a:t>
            </a:r>
          </a:p>
        </p:txBody>
      </p:sp>
      <p:sp>
        <p:nvSpPr>
          <p:cNvPr id="6" name="Text Placeholder 5">
            <a:extLst>
              <a:ext uri="{FF2B5EF4-FFF2-40B4-BE49-F238E27FC236}">
                <a16:creationId xmlns:a16="http://schemas.microsoft.com/office/drawing/2014/main" id="{E41D4DEE-2924-A065-D434-DF8CFFAD3ADF}"/>
              </a:ext>
            </a:extLst>
          </p:cNvPr>
          <p:cNvSpPr>
            <a:spLocks noGrp="1"/>
          </p:cNvSpPr>
          <p:nvPr>
            <p:ph type="body" sz="quarter" idx="10"/>
          </p:nvPr>
        </p:nvSpPr>
        <p:spPr>
          <a:xfrm>
            <a:off x="445174" y="1089014"/>
            <a:ext cx="11289626" cy="5616586"/>
          </a:xfrm>
        </p:spPr>
        <p:txBody>
          <a:bodyPr/>
          <a:lstStyle/>
          <a:p>
            <a:pPr eaLnBrk="0" fontAlgn="base" hangingPunct="0">
              <a:lnSpc>
                <a:spcPct val="100000"/>
              </a:lnSpc>
              <a:spcBef>
                <a:spcPct val="0"/>
              </a:spcBef>
              <a:spcAft>
                <a:spcPct val="0"/>
              </a:spcAft>
            </a:pPr>
            <a:r>
              <a:rPr lang="en-US" altLang="en-US" dirty="0">
                <a:latin typeface="+mj-lt"/>
              </a:rPr>
              <a:t>Age: 42 years old  single female, no children, has a dog and sister is main support</a:t>
            </a:r>
          </a:p>
          <a:p>
            <a:pPr marL="457200" lvl="1" indent="0" eaLnBrk="0" fontAlgn="base" hangingPunct="0">
              <a:lnSpc>
                <a:spcPct val="100000"/>
              </a:lnSpc>
              <a:spcBef>
                <a:spcPct val="0"/>
              </a:spcBef>
              <a:spcAft>
                <a:spcPct val="0"/>
              </a:spcAft>
              <a:buFontTx/>
              <a:buChar char="•"/>
            </a:pPr>
            <a:endParaRPr lang="en-US" altLang="en-US" dirty="0">
              <a:latin typeface="+mj-lt"/>
            </a:endParaRPr>
          </a:p>
          <a:p>
            <a:pPr marL="0" indent="0" eaLnBrk="0" fontAlgn="base" hangingPunct="0">
              <a:lnSpc>
                <a:spcPct val="100000"/>
              </a:lnSpc>
              <a:spcBef>
                <a:spcPct val="0"/>
              </a:spcBef>
              <a:spcAft>
                <a:spcPct val="0"/>
              </a:spcAft>
              <a:buFontTx/>
              <a:buChar char="•"/>
            </a:pPr>
            <a:r>
              <a:rPr lang="en-US" altLang="en-US" b="1" dirty="0">
                <a:latin typeface="+mj-lt"/>
              </a:rPr>
              <a:t>Diagnosis</a:t>
            </a:r>
            <a:r>
              <a:rPr lang="en-US" altLang="en-US" dirty="0">
                <a:latin typeface="+mj-lt"/>
              </a:rPr>
              <a:t>: </a:t>
            </a:r>
            <a:r>
              <a:rPr lang="en-US" altLang="en-US" dirty="0"/>
              <a:t>stage IIA (T2N0M0) ER-positive, PR-positive, HER2-negative (IHC 1+), ESR1 D538G mutated, with bone and liver metastasis.</a:t>
            </a:r>
          </a:p>
          <a:p>
            <a:pPr marL="0" indent="0" eaLnBrk="0" fontAlgn="base" hangingPunct="0">
              <a:lnSpc>
                <a:spcPct val="100000"/>
              </a:lnSpc>
              <a:spcBef>
                <a:spcPct val="0"/>
              </a:spcBef>
              <a:spcAft>
                <a:spcPct val="0"/>
              </a:spcAft>
              <a:buFontTx/>
              <a:buChar char="•"/>
            </a:pPr>
            <a:endParaRPr lang="en-US" altLang="en-US" dirty="0"/>
          </a:p>
          <a:p>
            <a:pPr marL="0" indent="0" eaLnBrk="0" fontAlgn="base" hangingPunct="0">
              <a:lnSpc>
                <a:spcPct val="100000"/>
              </a:lnSpc>
              <a:spcBef>
                <a:spcPct val="0"/>
              </a:spcBef>
              <a:spcAft>
                <a:spcPct val="0"/>
              </a:spcAft>
              <a:buFontTx/>
              <a:buChar char="•"/>
            </a:pPr>
            <a:r>
              <a:rPr lang="en-US" altLang="en-US" b="1" dirty="0"/>
              <a:t>Treatment History:</a:t>
            </a:r>
          </a:p>
          <a:p>
            <a:pPr marL="457200" lvl="1" indent="0" eaLnBrk="0" fontAlgn="base" hangingPunct="0">
              <a:lnSpc>
                <a:spcPct val="100000"/>
              </a:lnSpc>
              <a:spcBef>
                <a:spcPct val="0"/>
              </a:spcBef>
              <a:spcAft>
                <a:spcPct val="0"/>
              </a:spcAft>
              <a:buFontTx/>
              <a:buChar char="•"/>
            </a:pPr>
            <a:r>
              <a:rPr lang="en-US" altLang="en-US" dirty="0"/>
              <a:t>Adjuvant radiation </a:t>
            </a:r>
          </a:p>
          <a:p>
            <a:pPr marL="457200" lvl="1" indent="0" eaLnBrk="0" fontAlgn="base" hangingPunct="0">
              <a:lnSpc>
                <a:spcPct val="100000"/>
              </a:lnSpc>
              <a:spcBef>
                <a:spcPct val="0"/>
              </a:spcBef>
              <a:spcAft>
                <a:spcPct val="0"/>
              </a:spcAft>
              <a:buFontTx/>
              <a:buChar char="•"/>
            </a:pPr>
            <a:r>
              <a:rPr lang="en-US" altLang="en-US" b="1" dirty="0"/>
              <a:t>Tamoxifen with goserelin </a:t>
            </a:r>
            <a:r>
              <a:rPr lang="en-US" altLang="en-US" dirty="0"/>
              <a:t>– </a:t>
            </a:r>
            <a:r>
              <a:rPr lang="en-US" altLang="en-US" i="1" dirty="0"/>
              <a:t>Patient started treatment and then stopped after 3 months as she she felt well and did not need to be on treatment </a:t>
            </a:r>
          </a:p>
          <a:p>
            <a:pPr marL="457200" lvl="1" indent="0" eaLnBrk="0" fontAlgn="base" hangingPunct="0">
              <a:lnSpc>
                <a:spcPct val="100000"/>
              </a:lnSpc>
              <a:spcBef>
                <a:spcPct val="0"/>
              </a:spcBef>
              <a:spcAft>
                <a:spcPct val="0"/>
              </a:spcAft>
              <a:buFontTx/>
              <a:buChar char="•"/>
            </a:pPr>
            <a:r>
              <a:rPr lang="en-US" altLang="en-US" dirty="0"/>
              <a:t>Follow-up scans 9 months after </a:t>
            </a:r>
            <a:r>
              <a:rPr lang="en-US" altLang="en-US" dirty="0" err="1"/>
              <a:t>tx</a:t>
            </a:r>
            <a:r>
              <a:rPr lang="en-US" altLang="en-US" dirty="0"/>
              <a:t> d/c, demonstrate multiple osseous metastases (thoracic and lumbar spine, bilateral iliac bones) and two small hepatic lesions (1.2 cm and 0.8 cm)</a:t>
            </a:r>
          </a:p>
          <a:p>
            <a:pPr marL="457200" lvl="1" indent="0" eaLnBrk="0" fontAlgn="base" hangingPunct="0">
              <a:lnSpc>
                <a:spcPct val="100000"/>
              </a:lnSpc>
              <a:spcBef>
                <a:spcPct val="0"/>
              </a:spcBef>
              <a:spcAft>
                <a:spcPct val="0"/>
              </a:spcAft>
              <a:buFontTx/>
              <a:buChar char="•"/>
            </a:pPr>
            <a:r>
              <a:rPr lang="en-US" altLang="en-US" dirty="0"/>
              <a:t>Biopsy of liver confirmed metastatic disease</a:t>
            </a:r>
          </a:p>
          <a:p>
            <a:pPr marL="457200" lvl="1" indent="0" eaLnBrk="0" fontAlgn="base" hangingPunct="0">
              <a:lnSpc>
                <a:spcPct val="100000"/>
              </a:lnSpc>
              <a:spcBef>
                <a:spcPct val="0"/>
              </a:spcBef>
              <a:spcAft>
                <a:spcPct val="0"/>
              </a:spcAft>
              <a:buFontTx/>
              <a:buChar char="•"/>
            </a:pPr>
            <a:r>
              <a:rPr lang="en-US" b="1" dirty="0"/>
              <a:t>Tamoxifen / </a:t>
            </a:r>
            <a:r>
              <a:rPr lang="en-US" b="1" dirty="0" err="1"/>
              <a:t>abemaciclib</a:t>
            </a:r>
            <a:r>
              <a:rPr lang="en-US" b="1" dirty="0"/>
              <a:t> </a:t>
            </a:r>
            <a:r>
              <a:rPr lang="en-US" dirty="0"/>
              <a:t>+ goserelin &amp; zoledronic acid</a:t>
            </a:r>
            <a:r>
              <a:rPr lang="en-US" dirty="0">
                <a:sym typeface="Wingdings" pitchFamily="2" charset="2"/>
              </a:rPr>
              <a:t> PD after 14 months at current sites of disease with </a:t>
            </a:r>
            <a:r>
              <a:rPr lang="en-US" dirty="0"/>
              <a:t>enlargement of existing bone metastases. Liquid biopsy confirmed </a:t>
            </a:r>
            <a:r>
              <a:rPr lang="en-US" b="1" dirty="0"/>
              <a:t>ESR1 D538G </a:t>
            </a:r>
            <a:r>
              <a:rPr lang="en-US" dirty="0"/>
              <a:t>mutation. No PIK3CA</a:t>
            </a:r>
          </a:p>
          <a:p>
            <a:pPr marL="457200" lvl="1" indent="0" eaLnBrk="0" fontAlgn="base" hangingPunct="0">
              <a:lnSpc>
                <a:spcPct val="100000"/>
              </a:lnSpc>
              <a:spcBef>
                <a:spcPct val="0"/>
              </a:spcBef>
              <a:spcAft>
                <a:spcPct val="0"/>
              </a:spcAft>
              <a:buFontTx/>
              <a:buChar char="•"/>
            </a:pPr>
            <a:r>
              <a:rPr lang="en-US" b="1" dirty="0" err="1"/>
              <a:t>Imlunestrant</a:t>
            </a:r>
            <a:r>
              <a:rPr lang="en-US" b="1" dirty="0"/>
              <a:t> </a:t>
            </a:r>
            <a:r>
              <a:rPr lang="en-US" dirty="0"/>
              <a:t> + goserelin &amp; zoledronic acid</a:t>
            </a:r>
            <a:endParaRPr lang="en-US" b="1" dirty="0"/>
          </a:p>
          <a:p>
            <a:pPr marL="457200" lvl="1" indent="0" eaLnBrk="0" fontAlgn="base" hangingPunct="0">
              <a:lnSpc>
                <a:spcPct val="100000"/>
              </a:lnSpc>
              <a:spcBef>
                <a:spcPct val="0"/>
              </a:spcBef>
              <a:spcAft>
                <a:spcPct val="0"/>
              </a:spcAft>
              <a:buNone/>
            </a:pPr>
            <a:endParaRPr lang="en-US" altLang="en-US" b="1" dirty="0"/>
          </a:p>
          <a:p>
            <a:pPr eaLnBrk="0" fontAlgn="base" hangingPunct="0">
              <a:lnSpc>
                <a:spcPct val="100000"/>
              </a:lnSpc>
              <a:spcBef>
                <a:spcPct val="0"/>
              </a:spcBef>
              <a:spcAft>
                <a:spcPct val="0"/>
              </a:spcAft>
            </a:pPr>
            <a:r>
              <a:rPr lang="en-US" altLang="en-US" b="1" dirty="0"/>
              <a:t>Comorbidities:	</a:t>
            </a:r>
          </a:p>
          <a:p>
            <a:pPr lvl="1" eaLnBrk="0" fontAlgn="base" hangingPunct="0">
              <a:lnSpc>
                <a:spcPct val="100000"/>
              </a:lnSpc>
              <a:spcBef>
                <a:spcPct val="0"/>
              </a:spcBef>
              <a:spcAft>
                <a:spcPct val="0"/>
              </a:spcAft>
            </a:pPr>
            <a:r>
              <a:rPr lang="en-US" altLang="en-US" dirty="0"/>
              <a:t>No significant PMH</a:t>
            </a:r>
          </a:p>
          <a:p>
            <a:pPr marL="0" indent="0" eaLnBrk="0" fontAlgn="base" hangingPunct="0">
              <a:lnSpc>
                <a:spcPct val="100000"/>
              </a:lnSpc>
              <a:spcBef>
                <a:spcPct val="0"/>
              </a:spcBef>
              <a:spcAft>
                <a:spcPct val="0"/>
              </a:spcAft>
              <a:buNone/>
            </a:pPr>
            <a:br>
              <a:rPr lang="en-US" altLang="en-US" sz="2400" dirty="0"/>
            </a:br>
            <a:endParaRPr lang="en-US" altLang="en-US" sz="2400" dirty="0"/>
          </a:p>
          <a:p>
            <a:endParaRPr lang="en-US" dirty="0"/>
          </a:p>
        </p:txBody>
      </p:sp>
      <p:sp>
        <p:nvSpPr>
          <p:cNvPr id="8" name="Rectangle 1">
            <a:extLst>
              <a:ext uri="{FF2B5EF4-FFF2-40B4-BE49-F238E27FC236}">
                <a16:creationId xmlns:a16="http://schemas.microsoft.com/office/drawing/2014/main" id="{D3EF0082-94B8-4968-817A-5994E530436D}"/>
              </a:ext>
            </a:extLst>
          </p:cNvPr>
          <p:cNvSpPr>
            <a:spLocks noChangeArrowheads="1"/>
          </p:cNvSpPr>
          <p:nvPr/>
        </p:nvSpPr>
        <p:spPr bwMode="auto">
          <a:xfrm>
            <a:off x="0" y="-276999"/>
            <a:ext cx="6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00885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F86BA-197D-18C4-0E57-B9E5F4AA80A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046A633-2672-8F7C-C44F-C7868094CE62}"/>
              </a:ext>
            </a:extLst>
          </p:cNvPr>
          <p:cNvSpPr>
            <a:spLocks noGrp="1"/>
          </p:cNvSpPr>
          <p:nvPr>
            <p:ph type="title"/>
          </p:nvPr>
        </p:nvSpPr>
        <p:spPr/>
        <p:txBody>
          <a:bodyPr/>
          <a:lstStyle/>
          <a:p>
            <a:r>
              <a:rPr lang="en-US" dirty="0"/>
              <a:t>Case Presentation</a:t>
            </a:r>
          </a:p>
        </p:txBody>
      </p:sp>
      <p:sp>
        <p:nvSpPr>
          <p:cNvPr id="6" name="Text Placeholder 5">
            <a:extLst>
              <a:ext uri="{FF2B5EF4-FFF2-40B4-BE49-F238E27FC236}">
                <a16:creationId xmlns:a16="http://schemas.microsoft.com/office/drawing/2014/main" id="{B8D5F256-8A7D-6821-FA58-E2DD38B5377D}"/>
              </a:ext>
            </a:extLst>
          </p:cNvPr>
          <p:cNvSpPr>
            <a:spLocks noGrp="1"/>
          </p:cNvSpPr>
          <p:nvPr>
            <p:ph type="body" sz="quarter" idx="10"/>
          </p:nvPr>
        </p:nvSpPr>
        <p:spPr>
          <a:xfrm>
            <a:off x="445174" y="1089014"/>
            <a:ext cx="10820234" cy="5616586"/>
          </a:xfrm>
        </p:spPr>
        <p:txBody>
          <a:bodyPr/>
          <a:lstStyle/>
          <a:p>
            <a:pPr marL="0" indent="0" eaLnBrk="0" fontAlgn="base" hangingPunct="0">
              <a:lnSpc>
                <a:spcPct val="100000"/>
              </a:lnSpc>
              <a:spcBef>
                <a:spcPct val="0"/>
              </a:spcBef>
              <a:spcAft>
                <a:spcPct val="0"/>
              </a:spcAft>
              <a:buFontTx/>
              <a:buChar char="•"/>
            </a:pPr>
            <a:r>
              <a:rPr lang="en-US" sz="1800" b="1" dirty="0"/>
              <a:t> Supportive care strategies </a:t>
            </a:r>
          </a:p>
          <a:p>
            <a:pPr marL="457200" lvl="1" indent="0" eaLnBrk="0" fontAlgn="base" hangingPunct="0">
              <a:lnSpc>
                <a:spcPct val="100000"/>
              </a:lnSpc>
              <a:spcBef>
                <a:spcPct val="0"/>
              </a:spcBef>
              <a:spcAft>
                <a:spcPct val="0"/>
              </a:spcAft>
              <a:buFontTx/>
              <a:buChar char="•"/>
            </a:pPr>
            <a:r>
              <a:rPr lang="en-US" sz="1800" dirty="0"/>
              <a:t> Diarrhea (grade 1) managed with loperamide </a:t>
            </a:r>
          </a:p>
          <a:p>
            <a:pPr marL="457200" lvl="1" indent="0" eaLnBrk="0" fontAlgn="base" hangingPunct="0">
              <a:lnSpc>
                <a:spcPct val="100000"/>
              </a:lnSpc>
              <a:spcBef>
                <a:spcPct val="0"/>
              </a:spcBef>
              <a:spcAft>
                <a:spcPct val="0"/>
              </a:spcAft>
              <a:buFontTx/>
              <a:buChar char="•"/>
            </a:pPr>
            <a:r>
              <a:rPr lang="en-US" sz="1800" dirty="0"/>
              <a:t> Musculoskeletal discomfort (grade 2) NSAIDs help control discomfort but does not like taking medications </a:t>
            </a:r>
          </a:p>
          <a:p>
            <a:pPr marL="914400" lvl="2" indent="0" eaLnBrk="0" fontAlgn="base" hangingPunct="0">
              <a:lnSpc>
                <a:spcPct val="100000"/>
              </a:lnSpc>
              <a:spcBef>
                <a:spcPct val="0"/>
              </a:spcBef>
              <a:spcAft>
                <a:spcPct val="0"/>
              </a:spcAft>
              <a:buFontTx/>
              <a:buChar char="•"/>
            </a:pPr>
            <a:r>
              <a:rPr lang="en-US" sz="1800" dirty="0"/>
              <a:t> Started yoga</a:t>
            </a:r>
          </a:p>
          <a:p>
            <a:pPr marL="914400" lvl="2" indent="0" eaLnBrk="0" fontAlgn="base" hangingPunct="0">
              <a:lnSpc>
                <a:spcPct val="100000"/>
              </a:lnSpc>
              <a:spcBef>
                <a:spcPct val="0"/>
              </a:spcBef>
              <a:spcAft>
                <a:spcPct val="0"/>
              </a:spcAft>
              <a:buFontTx/>
              <a:buChar char="•"/>
            </a:pPr>
            <a:r>
              <a:rPr lang="en-US" sz="1800" dirty="0"/>
              <a:t> At home stretching videos </a:t>
            </a:r>
          </a:p>
          <a:p>
            <a:pPr marL="457200" lvl="1" indent="0" eaLnBrk="0" fontAlgn="base" hangingPunct="0">
              <a:lnSpc>
                <a:spcPct val="100000"/>
              </a:lnSpc>
              <a:spcBef>
                <a:spcPct val="0"/>
              </a:spcBef>
              <a:spcAft>
                <a:spcPct val="0"/>
              </a:spcAft>
              <a:buFontTx/>
              <a:buChar char="•"/>
            </a:pPr>
            <a:r>
              <a:rPr lang="en-US" sz="1800" dirty="0"/>
              <a:t> She is tolerating the oral regimen well and has been compliant and not missed a dose </a:t>
            </a:r>
          </a:p>
          <a:p>
            <a:pPr marL="457200" lvl="1" indent="0" eaLnBrk="0" fontAlgn="base" hangingPunct="0">
              <a:lnSpc>
                <a:spcPct val="100000"/>
              </a:lnSpc>
              <a:spcBef>
                <a:spcPct val="0"/>
              </a:spcBef>
              <a:spcAft>
                <a:spcPct val="0"/>
              </a:spcAft>
              <a:buFontTx/>
              <a:buChar char="•"/>
            </a:pPr>
            <a:r>
              <a:rPr lang="en-US" sz="1800" dirty="0"/>
              <a:t> Using phone alarm for treatment reminder </a:t>
            </a:r>
          </a:p>
          <a:p>
            <a:pPr marL="0" indent="0" eaLnBrk="0" fontAlgn="base" hangingPunct="0">
              <a:lnSpc>
                <a:spcPct val="100000"/>
              </a:lnSpc>
              <a:spcBef>
                <a:spcPct val="0"/>
              </a:spcBef>
              <a:spcAft>
                <a:spcPct val="0"/>
              </a:spcAft>
              <a:buNone/>
            </a:pPr>
            <a:endParaRPr lang="en-US" altLang="en-US" sz="1800" dirty="0"/>
          </a:p>
          <a:p>
            <a:pPr marL="0" indent="0" eaLnBrk="0" fontAlgn="base" hangingPunct="0">
              <a:lnSpc>
                <a:spcPct val="100000"/>
              </a:lnSpc>
              <a:spcBef>
                <a:spcPct val="0"/>
              </a:spcBef>
              <a:spcAft>
                <a:spcPct val="0"/>
              </a:spcAft>
              <a:buFontTx/>
              <a:buChar char="•"/>
            </a:pPr>
            <a:r>
              <a:rPr lang="en-US" sz="1800" b="1" dirty="0"/>
              <a:t> Current status: </a:t>
            </a:r>
          </a:p>
          <a:p>
            <a:pPr marL="457200" lvl="1" indent="0" eaLnBrk="0" fontAlgn="base" hangingPunct="0">
              <a:lnSpc>
                <a:spcPct val="100000"/>
              </a:lnSpc>
              <a:spcBef>
                <a:spcPct val="0"/>
              </a:spcBef>
              <a:spcAft>
                <a:spcPct val="0"/>
              </a:spcAft>
              <a:buFontTx/>
              <a:buChar char="•"/>
            </a:pPr>
            <a:r>
              <a:rPr lang="en-US" sz="1800" dirty="0"/>
              <a:t> 3 months after treatment start CT shows stable disease with slight reduction in hepatic lesions. Bone scan is stable</a:t>
            </a:r>
          </a:p>
          <a:p>
            <a:endParaRPr lang="en-US" sz="1800" dirty="0"/>
          </a:p>
        </p:txBody>
      </p:sp>
      <p:sp>
        <p:nvSpPr>
          <p:cNvPr id="8" name="Rectangle 1">
            <a:extLst>
              <a:ext uri="{FF2B5EF4-FFF2-40B4-BE49-F238E27FC236}">
                <a16:creationId xmlns:a16="http://schemas.microsoft.com/office/drawing/2014/main" id="{ECD1BD96-B855-1F68-F3D1-6D4211A074AB}"/>
              </a:ext>
            </a:extLst>
          </p:cNvPr>
          <p:cNvSpPr>
            <a:spLocks noChangeArrowheads="1"/>
          </p:cNvSpPr>
          <p:nvPr/>
        </p:nvSpPr>
        <p:spPr bwMode="auto">
          <a:xfrm>
            <a:off x="0" y="-276999"/>
            <a:ext cx="6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1229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6"/>
          <p:cNvSpPr>
            <a:spLocks noChangeArrowheads="1"/>
          </p:cNvSpPr>
          <p:nvPr/>
        </p:nvSpPr>
        <p:spPr bwMode="auto">
          <a:xfrm>
            <a:off x="904413" y="1215347"/>
            <a:ext cx="7696200" cy="6096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Networked iPads are available.</a:t>
            </a:r>
          </a:p>
        </p:txBody>
      </p:sp>
      <p:sp>
        <p:nvSpPr>
          <p:cNvPr id="19" name="Rectangle 10"/>
          <p:cNvSpPr>
            <a:spLocks noChangeArrowheads="1"/>
          </p:cNvSpPr>
          <p:nvPr/>
        </p:nvSpPr>
        <p:spPr bwMode="auto">
          <a:xfrm>
            <a:off x="914639" y="6264897"/>
            <a:ext cx="10360152" cy="503238"/>
          </a:xfrm>
          <a:prstGeom prst="rect">
            <a:avLst/>
          </a:prstGeom>
          <a:noFill/>
          <a:ln>
            <a:noFill/>
          </a:ln>
          <a:effectLst>
            <a:prstShdw prst="shdw17" dist="17961" dir="2700000">
              <a:srgbClr val="708688">
                <a:alpha val="74997"/>
              </a:srgbClr>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 assistance, please raise your hand. Devices will be collected at the conclusion of the activity.</a:t>
            </a:r>
          </a:p>
        </p:txBody>
      </p:sp>
      <p:sp>
        <p:nvSpPr>
          <p:cNvPr id="20" name="Rectangle 13"/>
          <p:cNvSpPr>
            <a:spLocks noChangeArrowheads="1"/>
          </p:cNvSpPr>
          <p:nvPr/>
        </p:nvSpPr>
        <p:spPr bwMode="auto">
          <a:xfrm>
            <a:off x="1920479" y="196622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Tap the Program Slides button to review speaker presentations and other program content.</a:t>
            </a:r>
          </a:p>
        </p:txBody>
      </p:sp>
      <p:sp>
        <p:nvSpPr>
          <p:cNvPr id="23" name="Rectangle 13"/>
          <p:cNvSpPr>
            <a:spLocks noChangeArrowheads="1"/>
          </p:cNvSpPr>
          <p:nvPr/>
        </p:nvSpPr>
        <p:spPr bwMode="auto">
          <a:xfrm>
            <a:off x="1920479" y="310391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 Survey questions will be discussed throughout the meeting.</a:t>
            </a:r>
          </a:p>
        </p:txBody>
      </p:sp>
      <p:sp>
        <p:nvSpPr>
          <p:cNvPr id="25" name="Rectangle 13"/>
          <p:cNvSpPr>
            <a:spLocks noChangeArrowheads="1"/>
          </p:cNvSpPr>
          <p:nvPr/>
        </p:nvSpPr>
        <p:spPr bwMode="auto">
          <a:xfrm>
            <a:off x="1920479" y="429309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Tap Ask a Question to submit a challenging case or question for discussion. We will aim to address as many questions as possible during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920002"/>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4263658"/>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3089439"/>
            <a:ext cx="1005840" cy="774684"/>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in the Meeting Room</a:t>
            </a:r>
          </a:p>
        </p:txBody>
      </p:sp>
    </p:spTree>
    <p:extLst>
      <p:ext uri="{BB962C8B-B14F-4D97-AF65-F5344CB8AC3E}">
        <p14:creationId xmlns:p14="http://schemas.microsoft.com/office/powerpoint/2010/main" val="30264606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66F3E-0130-DFE9-7D2A-C1CA998BEA4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3606E24-3C72-798F-BEA7-DC8ABDF298E6}"/>
              </a:ext>
            </a:extLst>
          </p:cNvPr>
          <p:cNvSpPr/>
          <p:nvPr/>
        </p:nvSpPr>
        <p:spPr bwMode="auto">
          <a:xfrm>
            <a:off x="758948" y="5157192"/>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C2944519-295A-BA0F-1256-1F9CA65ED93A}"/>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B5778201-5860-F221-3D4C-B3046E97865D}"/>
              </a:ext>
            </a:extLst>
          </p:cNvPr>
          <p:cNvSpPr>
            <a:spLocks noGrp="1"/>
          </p:cNvSpPr>
          <p:nvPr>
            <p:ph idx="1"/>
          </p:nvPr>
        </p:nvSpPr>
        <p:spPr>
          <a:xfrm>
            <a:off x="912286" y="1052736"/>
            <a:ext cx="10512306" cy="4799013"/>
          </a:xfrm>
        </p:spPr>
        <p:txBody>
          <a:bodyPr/>
          <a:lstStyle/>
          <a:p>
            <a:pPr marL="0" indent="0">
              <a:spcBef>
                <a:spcPts val="1200"/>
              </a:spcBef>
              <a:spcAft>
                <a:spcPts val="0"/>
              </a:spcAft>
              <a:buNone/>
            </a:pPr>
            <a:r>
              <a:rPr lang="en-US" sz="2500" dirty="0">
                <a:solidFill>
                  <a:srgbClr val="0432FF"/>
                </a:solidFill>
              </a:rPr>
              <a:t>Module 1: </a:t>
            </a:r>
            <a:r>
              <a:rPr lang="en-US" sz="2500" dirty="0">
                <a:solidFill>
                  <a:schemeClr val="tx1"/>
                </a:solidFill>
              </a:rPr>
              <a:t>Current Clinical Role of Oral Selective Estrogen Receptor Degraders (SERDs) in HR-Positive Metastatic Breast Cancer</a:t>
            </a:r>
          </a:p>
          <a:p>
            <a:pPr marL="0" indent="0">
              <a:spcBef>
                <a:spcPts val="1200"/>
              </a:spcBef>
              <a:spcAft>
                <a:spcPts val="0"/>
              </a:spcAft>
              <a:buNone/>
            </a:pPr>
            <a:r>
              <a:rPr lang="en-US" sz="2500" dirty="0">
                <a:solidFill>
                  <a:srgbClr val="0432FF"/>
                </a:solidFill>
              </a:rPr>
              <a:t>Module 2: </a:t>
            </a:r>
            <a:r>
              <a:rPr lang="en-US" sz="2500" dirty="0"/>
              <a:t>Practical Considerations with Oral SERDs </a:t>
            </a:r>
            <a:endParaRPr lang="en-US" sz="2500" dirty="0">
              <a:solidFill>
                <a:schemeClr val="tx1"/>
              </a:solidFill>
            </a:endParaRPr>
          </a:p>
          <a:p>
            <a:pPr marL="0" indent="0">
              <a:spcBef>
                <a:spcPts val="1200"/>
              </a:spcBef>
              <a:spcAft>
                <a:spcPts val="0"/>
              </a:spcAft>
              <a:buNone/>
            </a:pPr>
            <a:r>
              <a:rPr lang="en-US" sz="2500" dirty="0">
                <a:solidFill>
                  <a:srgbClr val="0432FF"/>
                </a:solidFill>
              </a:rPr>
              <a:t>Module 3: </a:t>
            </a:r>
            <a:r>
              <a:rPr lang="en-US" sz="2500" dirty="0">
                <a:solidFill>
                  <a:schemeClr val="tx1"/>
                </a:solidFill>
              </a:rPr>
              <a:t>Potential Role of Combination Approaches with Oral SERDs</a:t>
            </a:r>
          </a:p>
          <a:p>
            <a:pPr marL="0" indent="0">
              <a:spcBef>
                <a:spcPts val="1200"/>
              </a:spcBef>
              <a:spcAft>
                <a:spcPts val="0"/>
              </a:spcAft>
              <a:buNone/>
            </a:pPr>
            <a:r>
              <a:rPr lang="en-US" sz="2500" dirty="0">
                <a:solidFill>
                  <a:srgbClr val="0432FF"/>
                </a:solidFill>
              </a:rPr>
              <a:t>Module 4: </a:t>
            </a:r>
            <a:r>
              <a:rPr lang="en-US" sz="2500" dirty="0">
                <a:solidFill>
                  <a:schemeClr val="tx1"/>
                </a:solidFill>
              </a:rPr>
              <a:t>Gastrointestinal Adverse Events Documented with Oral SERDs </a:t>
            </a:r>
          </a:p>
          <a:p>
            <a:pPr marL="0" indent="0">
              <a:spcBef>
                <a:spcPts val="1200"/>
              </a:spcBef>
              <a:spcAft>
                <a:spcPts val="0"/>
              </a:spcAft>
              <a:buNone/>
            </a:pPr>
            <a:r>
              <a:rPr lang="en-US" sz="2500" dirty="0">
                <a:solidFill>
                  <a:srgbClr val="0432FF"/>
                </a:solidFill>
              </a:rPr>
              <a:t>Module 5: </a:t>
            </a:r>
            <a:r>
              <a:rPr lang="en-US" sz="2500" dirty="0">
                <a:solidFill>
                  <a:schemeClr val="tx1"/>
                </a:solidFill>
              </a:rPr>
              <a:t>Potential Role of Early Therapeutic Switching After Detection of an Emergent ESR1 Mutation </a:t>
            </a:r>
          </a:p>
          <a:p>
            <a:pPr marL="0" indent="0">
              <a:spcBef>
                <a:spcPts val="1200"/>
              </a:spcBef>
              <a:spcAft>
                <a:spcPts val="0"/>
              </a:spcAft>
              <a:buNone/>
            </a:pPr>
            <a:r>
              <a:rPr lang="en-US" sz="2500" dirty="0">
                <a:solidFill>
                  <a:srgbClr val="0432FF"/>
                </a:solidFill>
              </a:rPr>
              <a:t>Module 6: </a:t>
            </a:r>
            <a:r>
              <a:rPr lang="en-US" sz="2500" dirty="0">
                <a:solidFill>
                  <a:schemeClr val="tx1"/>
                </a:solidFill>
              </a:rPr>
              <a:t>Other Class-Effect Toxicities Associated with Oral SERDs </a:t>
            </a:r>
          </a:p>
          <a:p>
            <a:pPr marL="0" indent="0">
              <a:spcBef>
                <a:spcPts val="1200"/>
              </a:spcBef>
              <a:spcAft>
                <a:spcPts val="0"/>
              </a:spcAft>
              <a:buNone/>
            </a:pPr>
            <a:r>
              <a:rPr lang="en-US" sz="2500" dirty="0">
                <a:solidFill>
                  <a:schemeClr val="bg1"/>
                </a:solidFill>
              </a:rPr>
              <a:t>Module 7: Emerging Utility of Adjuvant Oral SERDs </a:t>
            </a:r>
          </a:p>
          <a:p>
            <a:pPr marL="0" indent="0">
              <a:spcBef>
                <a:spcPts val="1200"/>
              </a:spcBef>
              <a:spcAft>
                <a:spcPts val="0"/>
              </a:spcAft>
              <a:buNone/>
            </a:pPr>
            <a:r>
              <a:rPr lang="en-US" sz="2500" dirty="0">
                <a:solidFill>
                  <a:srgbClr val="0432FF"/>
                </a:solidFill>
              </a:rPr>
              <a:t>Module 8: </a:t>
            </a:r>
            <a:r>
              <a:rPr lang="en-US" sz="2500" dirty="0">
                <a:solidFill>
                  <a:schemeClr val="tx1"/>
                </a:solidFill>
              </a:rPr>
              <a:t>Unique Toxicities Associated with 1 or More Oral SERDs </a:t>
            </a:r>
          </a:p>
        </p:txBody>
      </p:sp>
    </p:spTree>
    <p:extLst>
      <p:ext uri="{BB962C8B-B14F-4D97-AF65-F5344CB8AC3E}">
        <p14:creationId xmlns:p14="http://schemas.microsoft.com/office/powerpoint/2010/main" val="1575951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A619-60EB-21D7-76B2-2786F6B9952A}"/>
              </a:ext>
            </a:extLst>
          </p:cNvPr>
          <p:cNvSpPr>
            <a:spLocks noGrp="1"/>
          </p:cNvSpPr>
          <p:nvPr>
            <p:ph type="ctrTitle"/>
          </p:nvPr>
        </p:nvSpPr>
        <p:spPr>
          <a:xfrm>
            <a:off x="1524000" y="2451543"/>
            <a:ext cx="9144000" cy="1583130"/>
          </a:xfrm>
        </p:spPr>
        <p:txBody>
          <a:bodyPr>
            <a:normAutofit fontScale="90000"/>
          </a:bodyPr>
          <a:lstStyle/>
          <a:p>
            <a:r>
              <a:rPr lang="en-US" b="1" dirty="0"/>
              <a:t>Emerging Utility of </a:t>
            </a:r>
            <a:br>
              <a:rPr lang="en-US" b="1" dirty="0"/>
            </a:br>
            <a:r>
              <a:rPr lang="en-US" b="1" dirty="0"/>
              <a:t>Adjuvant Oral SERDs </a:t>
            </a:r>
            <a:endParaRPr lang="en-US" dirty="0"/>
          </a:p>
        </p:txBody>
      </p:sp>
      <p:sp>
        <p:nvSpPr>
          <p:cNvPr id="3" name="Title 1">
            <a:extLst>
              <a:ext uri="{FF2B5EF4-FFF2-40B4-BE49-F238E27FC236}">
                <a16:creationId xmlns:a16="http://schemas.microsoft.com/office/drawing/2014/main" id="{F9347A8C-89AB-56C5-C487-B10841BC0FA5}"/>
              </a:ext>
            </a:extLst>
          </p:cNvPr>
          <p:cNvSpPr txBox="1">
            <a:spLocks/>
          </p:cNvSpPr>
          <p:nvPr/>
        </p:nvSpPr>
        <p:spPr>
          <a:xfrm>
            <a:off x="1524000" y="3919170"/>
            <a:ext cx="91440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j-ea"/>
                <a:cs typeface="+mj-cs"/>
              </a:rPr>
              <a:t>Heather McArthur, MD, MPH, FASCO</a:t>
            </a:r>
            <a:br>
              <a:rPr kumimoji="0" lang="en-US" sz="2000" b="0" i="0" u="none" strike="noStrike" kern="1200" cap="none" spc="0" normalizeH="0" baseline="0" noProof="0" dirty="0">
                <a:ln>
                  <a:noFill/>
                </a:ln>
                <a:solidFill>
                  <a:prstClr val="black"/>
                </a:solidFill>
                <a:effectLst/>
                <a:uLnTx/>
                <a:uFillTx/>
                <a:latin typeface="Calibri" panose="020F0502020204030204"/>
                <a:ea typeface="+mj-ea"/>
                <a:cs typeface="+mj-cs"/>
              </a:rPr>
            </a:br>
            <a:r>
              <a:rPr kumimoji="0" lang="en-US" sz="2000" b="0" i="0" u="none" strike="noStrike" kern="1200" cap="none" spc="0" normalizeH="0" baseline="0" noProof="0" dirty="0">
                <a:ln>
                  <a:noFill/>
                </a:ln>
                <a:solidFill>
                  <a:prstClr val="black"/>
                </a:solidFill>
                <a:effectLst/>
                <a:uLnTx/>
                <a:uFillTx/>
                <a:latin typeface="Calibri" panose="020F0502020204030204"/>
                <a:ea typeface="+mj-ea"/>
                <a:cs typeface="+mj-cs"/>
              </a:rPr>
              <a:t>Professor, Department of Internal Medicine</a:t>
            </a:r>
            <a:br>
              <a:rPr kumimoji="0" lang="en-US" sz="2000" b="0" i="0" u="none" strike="noStrike" kern="1200" cap="none" spc="0" normalizeH="0" baseline="0" noProof="0" dirty="0">
                <a:ln>
                  <a:noFill/>
                </a:ln>
                <a:solidFill>
                  <a:prstClr val="black"/>
                </a:solidFill>
                <a:effectLst/>
                <a:uLnTx/>
                <a:uFillTx/>
                <a:latin typeface="Calibri" panose="020F0502020204030204"/>
                <a:ea typeface="+mj-ea"/>
                <a:cs typeface="+mj-cs"/>
              </a:rPr>
            </a:br>
            <a:r>
              <a:rPr kumimoji="0" lang="en-US" sz="2000" b="0" i="0" u="none" strike="noStrike" kern="1200" cap="none" spc="0" normalizeH="0" baseline="0" noProof="0" dirty="0">
                <a:ln>
                  <a:noFill/>
                </a:ln>
                <a:solidFill>
                  <a:prstClr val="black"/>
                </a:solidFill>
                <a:effectLst/>
                <a:uLnTx/>
                <a:uFillTx/>
                <a:latin typeface="Calibri" panose="020F0502020204030204"/>
                <a:ea typeface="+mj-ea"/>
                <a:cs typeface="+mj-cs"/>
              </a:rPr>
              <a:t>Clinical Director, Breast Cancer Program</a:t>
            </a:r>
            <a:br>
              <a:rPr kumimoji="0" lang="en-US" sz="2000" b="0" i="0" u="none" strike="noStrike" kern="1200" cap="none" spc="0" normalizeH="0" baseline="0" noProof="0" dirty="0">
                <a:ln>
                  <a:noFill/>
                </a:ln>
                <a:solidFill>
                  <a:prstClr val="black"/>
                </a:solidFill>
                <a:effectLst/>
                <a:uLnTx/>
                <a:uFillTx/>
                <a:latin typeface="Calibri" panose="020F0502020204030204"/>
                <a:ea typeface="+mj-ea"/>
                <a:cs typeface="+mj-cs"/>
              </a:rPr>
            </a:br>
            <a:r>
              <a:rPr kumimoji="0" lang="en-US" sz="2000" b="0" i="0" u="none" strike="noStrike" kern="1200" cap="none" spc="0" normalizeH="0" baseline="0" noProof="0" dirty="0">
                <a:ln>
                  <a:noFill/>
                </a:ln>
                <a:solidFill>
                  <a:prstClr val="black"/>
                </a:solidFill>
                <a:effectLst/>
                <a:uLnTx/>
                <a:uFillTx/>
                <a:latin typeface="Calibri" panose="020F0502020204030204"/>
                <a:ea typeface="+mj-ea"/>
                <a:cs typeface="+mj-cs"/>
              </a:rPr>
              <a:t>Komen Distinguished Chair in Clinical Breast Cancer Research</a:t>
            </a:r>
            <a:br>
              <a:rPr kumimoji="0" lang="en-US" sz="2000" b="0" i="0" u="none" strike="noStrike" kern="1200" cap="none" spc="0" normalizeH="0" baseline="0" noProof="0" dirty="0">
                <a:ln>
                  <a:noFill/>
                </a:ln>
                <a:solidFill>
                  <a:prstClr val="black"/>
                </a:solidFill>
                <a:effectLst/>
                <a:uLnTx/>
                <a:uFillTx/>
                <a:latin typeface="Calibri" panose="020F0502020204030204"/>
                <a:ea typeface="+mj-ea"/>
                <a:cs typeface="+mj-cs"/>
              </a:rPr>
            </a:br>
            <a:r>
              <a:rPr kumimoji="0" lang="en-US" sz="2000" b="0" i="0" u="none" strike="noStrike" kern="1200" cap="none" spc="0" normalizeH="0" baseline="0" noProof="0" dirty="0">
                <a:ln>
                  <a:noFill/>
                </a:ln>
                <a:solidFill>
                  <a:prstClr val="black"/>
                </a:solidFill>
                <a:effectLst/>
                <a:uLnTx/>
                <a:uFillTx/>
                <a:latin typeface="Calibri" panose="020F0502020204030204"/>
                <a:ea typeface="+mj-ea"/>
                <a:cs typeface="+mj-cs"/>
              </a:rPr>
              <a:t>UT Southwestern Medical Center</a:t>
            </a:r>
            <a:br>
              <a:rPr kumimoji="0" lang="en-US" sz="2000" b="0" i="0" u="none" strike="noStrike" kern="1200" cap="none" spc="0" normalizeH="0" baseline="0" noProof="0" dirty="0">
                <a:ln>
                  <a:noFill/>
                </a:ln>
                <a:solidFill>
                  <a:prstClr val="black"/>
                </a:solidFill>
                <a:effectLst/>
                <a:uLnTx/>
                <a:uFillTx/>
                <a:latin typeface="Calibri" panose="020F0502020204030204"/>
                <a:ea typeface="+mj-ea"/>
                <a:cs typeface="+mj-cs"/>
              </a:rPr>
            </a:br>
            <a:r>
              <a:rPr kumimoji="0" lang="en-US" sz="2000" b="0" i="0" u="none" strike="noStrike" kern="1200" cap="none" spc="0" normalizeH="0" baseline="0" noProof="0" dirty="0">
                <a:ln>
                  <a:noFill/>
                </a:ln>
                <a:solidFill>
                  <a:prstClr val="black"/>
                </a:solidFill>
                <a:effectLst/>
                <a:uLnTx/>
                <a:uFillTx/>
                <a:latin typeface="Calibri" panose="020F0502020204030204"/>
                <a:ea typeface="+mj-ea"/>
                <a:cs typeface="+mj-cs"/>
              </a:rPr>
              <a:t>Dallas, Texas</a:t>
            </a:r>
            <a:endParaRPr kumimoji="0" lang="en-US" sz="2000" b="0" i="0" u="none" strike="noStrike" kern="1200" cap="none" spc="0" normalizeH="0" baseline="0" noProof="0" dirty="0">
              <a:ln>
                <a:noFill/>
              </a:ln>
              <a:solidFill>
                <a:srgbClr val="0070C0"/>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9253430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0D572-6B1C-4962-CB6B-5A9A1C47E949}"/>
            </a:ext>
          </a:extLst>
        </p:cNvPr>
        <p:cNvGrpSpPr/>
        <p:nvPr/>
      </p:nvGrpSpPr>
      <p:grpSpPr>
        <a:xfrm>
          <a:off x="0" y="0"/>
          <a:ext cx="0" cy="0"/>
          <a:chOff x="0" y="0"/>
          <a:chExt cx="0" cy="0"/>
        </a:xfrm>
      </p:grpSpPr>
      <p:graphicFrame>
        <p:nvGraphicFramePr>
          <p:cNvPr id="8" name="Group 3">
            <a:extLst>
              <a:ext uri="{FF2B5EF4-FFF2-40B4-BE49-F238E27FC236}">
                <a16:creationId xmlns:a16="http://schemas.microsoft.com/office/drawing/2014/main" id="{D6175782-5390-3D9A-D06A-5994C6E8571E}"/>
              </a:ext>
            </a:extLst>
          </p:cNvPr>
          <p:cNvGraphicFramePr>
            <a:graphicFrameLocks/>
          </p:cNvGraphicFramePr>
          <p:nvPr/>
        </p:nvGraphicFramePr>
        <p:xfrm>
          <a:off x="412751" y="1398043"/>
          <a:ext cx="11277602" cy="5071515"/>
        </p:xfrm>
        <a:graphic>
          <a:graphicData uri="http://schemas.openxmlformats.org/drawingml/2006/table">
            <a:tbl>
              <a:tblPr/>
              <a:tblGrid>
                <a:gridCol w="1482812">
                  <a:extLst>
                    <a:ext uri="{9D8B030D-6E8A-4147-A177-3AD203B41FA5}">
                      <a16:colId xmlns:a16="http://schemas.microsoft.com/office/drawing/2014/main" val="20000"/>
                    </a:ext>
                  </a:extLst>
                </a:gridCol>
                <a:gridCol w="803189">
                  <a:extLst>
                    <a:ext uri="{9D8B030D-6E8A-4147-A177-3AD203B41FA5}">
                      <a16:colId xmlns:a16="http://schemas.microsoft.com/office/drawing/2014/main" val="2850971779"/>
                    </a:ext>
                  </a:extLst>
                </a:gridCol>
                <a:gridCol w="2026508">
                  <a:extLst>
                    <a:ext uri="{9D8B030D-6E8A-4147-A177-3AD203B41FA5}">
                      <a16:colId xmlns:a16="http://schemas.microsoft.com/office/drawing/2014/main" val="20001"/>
                    </a:ext>
                  </a:extLst>
                </a:gridCol>
                <a:gridCol w="3296950">
                  <a:extLst>
                    <a:ext uri="{9D8B030D-6E8A-4147-A177-3AD203B41FA5}">
                      <a16:colId xmlns:a16="http://schemas.microsoft.com/office/drawing/2014/main" val="1495208890"/>
                    </a:ext>
                  </a:extLst>
                </a:gridCol>
                <a:gridCol w="1913642">
                  <a:extLst>
                    <a:ext uri="{9D8B030D-6E8A-4147-A177-3AD203B41FA5}">
                      <a16:colId xmlns:a16="http://schemas.microsoft.com/office/drawing/2014/main" val="180085271"/>
                    </a:ext>
                  </a:extLst>
                </a:gridCol>
                <a:gridCol w="1754501">
                  <a:extLst>
                    <a:ext uri="{9D8B030D-6E8A-4147-A177-3AD203B41FA5}">
                      <a16:colId xmlns:a16="http://schemas.microsoft.com/office/drawing/2014/main" val="895513367"/>
                    </a:ext>
                  </a:extLst>
                </a:gridCol>
              </a:tblGrid>
              <a:tr h="646619">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defRPr/>
                      </a:pPr>
                      <a:r>
                        <a:rPr kumimoji="0" lang="en-US" sz="1600" b="1" i="0" u="none" strike="noStrike" cap="none" normalizeH="0" baseline="0">
                          <a:ln>
                            <a:noFill/>
                          </a:ln>
                          <a:solidFill>
                            <a:schemeClr val="tx1"/>
                          </a:solidFill>
                          <a:effectLst/>
                          <a:latin typeface="+mn-lt"/>
                        </a:rPr>
                        <a:t>Trial Name </a:t>
                      </a:r>
                      <a:endParaRPr kumimoji="0" lang="en-US" sz="1600" b="1"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cap="none" normalizeH="0" baseline="0">
                          <a:ln>
                            <a:noFill/>
                          </a:ln>
                          <a:solidFill>
                            <a:schemeClr val="tx1"/>
                          </a:solidFill>
                          <a:effectLst/>
                          <a:latin typeface="+mn-lt"/>
                        </a:rPr>
                        <a:t>N</a:t>
                      </a:r>
                      <a:endParaRPr kumimoji="0" lang="en-US" sz="1600" b="1"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tx1"/>
                          </a:solidFill>
                          <a:effectLst/>
                          <a:latin typeface="+mn-lt"/>
                        </a:rPr>
                        <a:t>Arms</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cap="none" normalizeH="0" baseline="0">
                          <a:ln>
                            <a:noFill/>
                          </a:ln>
                          <a:solidFill>
                            <a:schemeClr val="tx1"/>
                          </a:solidFill>
                          <a:effectLst/>
                          <a:latin typeface="+mn-lt"/>
                        </a:rPr>
                        <a:t>Patient Population</a:t>
                      </a:r>
                      <a:endParaRPr kumimoji="0" lang="en-US" sz="1600" b="1"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tx1"/>
                          </a:solidFill>
                          <a:effectLst/>
                          <a:latin typeface="+mn-lt"/>
                        </a:rPr>
                        <a:t>Adjuvant CDK4/6i allowed</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kern="1200" cap="none" normalizeH="0" baseline="0">
                          <a:ln>
                            <a:noFill/>
                          </a:ln>
                          <a:solidFill>
                            <a:schemeClr val="tx1"/>
                          </a:solidFill>
                          <a:effectLst/>
                          <a:latin typeface="+mn-lt"/>
                          <a:ea typeface="+mn-ea"/>
                          <a:cs typeface="+mn-cs"/>
                        </a:rPr>
                        <a:t>Trial Identifier</a:t>
                      </a:r>
                      <a:endParaRPr kumimoji="0" lang="en-US" sz="1600" b="1" i="0" u="none" strike="noStrike" kern="1200" cap="none" normalizeH="0" baseline="0" dirty="0">
                        <a:ln>
                          <a:noFill/>
                        </a:ln>
                        <a:solidFill>
                          <a:schemeClr val="tx1"/>
                        </a:solidFill>
                        <a:effectLst/>
                        <a:latin typeface="+mn-lt"/>
                        <a:ea typeface="+mn-ea"/>
                        <a:cs typeface="+mn-cs"/>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1"/>
                  </a:ext>
                </a:extLst>
              </a:tr>
              <a:tr h="585232">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lang="en-US" sz="1600" b="0" dirty="0">
                          <a:solidFill>
                            <a:schemeClr val="tx1"/>
                          </a:solidFill>
                          <a:latin typeface="+mn-lt"/>
                        </a:rPr>
                        <a:t>CAMBRIA-2</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5500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Camizestrant vs ET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High-risk ER+/HER2-, </a:t>
                      </a: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rgbClr val="FF0000"/>
                          </a:solidFill>
                          <a:effectLst/>
                          <a:latin typeface="+mn-lt"/>
                        </a:rPr>
                        <a:t>first adjuvant therapy</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Yes</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kern="1200" cap="none" normalizeH="0" baseline="0" dirty="0" err="1">
                          <a:ln>
                            <a:noFill/>
                          </a:ln>
                          <a:solidFill>
                            <a:schemeClr val="tx1"/>
                          </a:solidFill>
                          <a:effectLst/>
                          <a:latin typeface="+mn-lt"/>
                          <a:ea typeface="+mn-ea"/>
                          <a:cs typeface="+mn-cs"/>
                        </a:rPr>
                        <a:t>NCT05952557</a:t>
                      </a:r>
                      <a:endParaRPr kumimoji="0" lang="en-US" sz="1600" b="0" i="0" u="none" strike="noStrike" kern="1200" cap="none" normalizeH="0" baseline="0" dirty="0">
                        <a:ln>
                          <a:noFill/>
                        </a:ln>
                        <a:solidFill>
                          <a:schemeClr val="tx1"/>
                        </a:solidFill>
                        <a:effectLst/>
                        <a:latin typeface="+mn-lt"/>
                        <a:ea typeface="+mn-ea"/>
                        <a:cs typeface="+mn-cs"/>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2121070845"/>
                  </a:ext>
                </a:extLst>
              </a:tr>
              <a:tr h="773069">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lang="en-US" sz="1600" b="0" dirty="0" err="1">
                          <a:solidFill>
                            <a:schemeClr val="tx1"/>
                          </a:solidFill>
                          <a:latin typeface="+mn-lt"/>
                        </a:rPr>
                        <a:t>lidERA</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4200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Giredestrant vs ET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Medium to high-risk ER+/HER2-, </a:t>
                      </a:r>
                      <a:r>
                        <a:rPr kumimoji="0" lang="en-US" sz="1600" b="1" i="0" u="none" strike="noStrike" cap="none" normalizeH="0" baseline="0" dirty="0">
                          <a:ln>
                            <a:noFill/>
                          </a:ln>
                          <a:solidFill>
                            <a:srgbClr val="FF0000"/>
                          </a:solidFill>
                          <a:effectLst/>
                          <a:latin typeface="+mn-lt"/>
                        </a:rPr>
                        <a:t>first adjuvant therapy</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No</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defRPr/>
                      </a:pPr>
                      <a:r>
                        <a:rPr lang="en-US" sz="1600" b="0" i="0" kern="1200" dirty="0" err="1">
                          <a:solidFill>
                            <a:schemeClr val="tx1"/>
                          </a:solidFill>
                          <a:effectLst/>
                          <a:latin typeface="+mn-lt"/>
                          <a:ea typeface="+mn-ea"/>
                          <a:cs typeface="+mn-cs"/>
                        </a:rPr>
                        <a:t>NCT04961996</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246496595"/>
                  </a:ext>
                </a:extLst>
              </a:tr>
              <a:tr h="817123">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ELEGANT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4220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Elacestrant vs SoC</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ER+/HER2-, Early Breast Cancer With High Risk of Recurrence; </a:t>
                      </a:r>
                      <a:endParaRPr kumimoji="0" lang="en-US" sz="1600" b="1" i="0" u="none" strike="noStrike" cap="none" normalizeH="0" baseline="0" dirty="0">
                        <a:ln>
                          <a:noFill/>
                        </a:ln>
                        <a:solidFill>
                          <a:schemeClr val="tx1"/>
                        </a:solidFill>
                        <a:effectLst/>
                        <a:latin typeface="+mn-lt"/>
                      </a:endParaRP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rgbClr val="FF0000"/>
                          </a:solidFill>
                          <a:effectLst/>
                          <a:latin typeface="+mn-lt"/>
                        </a:rPr>
                        <a:t>2-5y of prior ET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Prior to trial entry</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defRPr/>
                      </a:pPr>
                      <a:r>
                        <a:rPr kumimoji="0" lang="en-US" sz="1600" b="0" i="0" u="none" strike="noStrike" cap="none" normalizeH="0" baseline="0" dirty="0">
                          <a:ln>
                            <a:noFill/>
                          </a:ln>
                          <a:solidFill>
                            <a:schemeClr val="tx1"/>
                          </a:solidFill>
                          <a:effectLst/>
                          <a:latin typeface="+mn-lt"/>
                        </a:rPr>
                        <a:t>NCT06492616</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919554894"/>
                  </a:ext>
                </a:extLst>
              </a:tr>
              <a:tr h="585232">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lang="en-US" sz="1600" b="0" dirty="0">
                          <a:solidFill>
                            <a:schemeClr val="tx1"/>
                          </a:solidFill>
                          <a:latin typeface="+mn-lt"/>
                        </a:rPr>
                        <a:t>EMBER-4</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6000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Imlunestrant vs ET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High-risk ER+/HER2-, </a:t>
                      </a: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rgbClr val="FF0000"/>
                          </a:solidFill>
                          <a:effectLst/>
                          <a:latin typeface="+mn-lt"/>
                        </a:rPr>
                        <a:t>2-5 yr of adjuvant ET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Prior to trial entry</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err="1">
                          <a:ln>
                            <a:noFill/>
                          </a:ln>
                          <a:solidFill>
                            <a:schemeClr val="tx1"/>
                          </a:solidFill>
                          <a:effectLst/>
                          <a:latin typeface="+mn-lt"/>
                        </a:rPr>
                        <a:t>NCT05514054</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3753749718"/>
                  </a:ext>
                </a:extLst>
              </a:tr>
              <a:tr h="832120">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defRPr/>
                      </a:pPr>
                      <a:r>
                        <a:rPr lang="en-US" sz="1600" b="0" dirty="0">
                          <a:solidFill>
                            <a:schemeClr val="tx1"/>
                          </a:solidFill>
                          <a:latin typeface="+mn-lt"/>
                        </a:rPr>
                        <a:t>CAMBRIA-1 </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4300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Camizestrant vs ET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Intermediate to high-risk ER+/HER2-, </a:t>
                      </a:r>
                      <a:br>
                        <a:rPr kumimoji="0" lang="en-US" sz="1600" b="0" i="0" u="none" strike="noStrike" cap="none" normalizeH="0" baseline="0" dirty="0">
                          <a:ln>
                            <a:noFill/>
                          </a:ln>
                          <a:solidFill>
                            <a:schemeClr val="tx1"/>
                          </a:solidFill>
                          <a:effectLst/>
                          <a:latin typeface="+mn-lt"/>
                        </a:rPr>
                      </a:br>
                      <a:r>
                        <a:rPr kumimoji="0" lang="en-US" sz="1600" b="1" i="0" u="none" strike="noStrike" cap="none" normalizeH="0" baseline="0" dirty="0">
                          <a:ln>
                            <a:noFill/>
                          </a:ln>
                          <a:solidFill>
                            <a:srgbClr val="FF0000"/>
                          </a:solidFill>
                          <a:effectLst/>
                          <a:latin typeface="+mn-lt"/>
                        </a:rPr>
                        <a:t>2-5 yr of adjuvant ET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defRPr/>
                      </a:pPr>
                      <a:r>
                        <a:rPr kumimoji="0" lang="en-US" sz="1600" b="0" i="0" u="none" strike="noStrike" cap="none" normalizeH="0" baseline="0" dirty="0">
                          <a:ln>
                            <a:noFill/>
                          </a:ln>
                          <a:solidFill>
                            <a:schemeClr val="tx1"/>
                          </a:solidFill>
                          <a:effectLst/>
                          <a:latin typeface="+mn-lt"/>
                        </a:rPr>
                        <a:t>Prior to trial entry</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defRPr/>
                      </a:pPr>
                      <a:r>
                        <a:rPr kumimoji="0" lang="en-US" sz="1600" b="0" i="0" u="none" strike="noStrike" cap="none" normalizeH="0" baseline="0" dirty="0" err="1">
                          <a:ln>
                            <a:noFill/>
                          </a:ln>
                          <a:solidFill>
                            <a:schemeClr val="tx1"/>
                          </a:solidFill>
                          <a:effectLst/>
                          <a:latin typeface="+mn-lt"/>
                        </a:rPr>
                        <a:t>NCT05774951</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3"/>
                  </a:ext>
                </a:extLst>
              </a:tr>
              <a:tr h="832120">
                <a:tc>
                  <a:txBody>
                    <a:bodyPr/>
                    <a:lstStyle/>
                    <a:p>
                      <a:pPr marL="0" marR="0" lvl="0" indent="0" algn="l"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TREAT ctDNA</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a:ln>
                            <a:noFill/>
                          </a:ln>
                          <a:solidFill>
                            <a:schemeClr val="tx1"/>
                          </a:solidFill>
                          <a:effectLst/>
                          <a:latin typeface="+mn-lt"/>
                        </a:rPr>
                        <a:t>220</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a:ln>
                            <a:noFill/>
                          </a:ln>
                          <a:solidFill>
                            <a:schemeClr val="tx1"/>
                          </a:solidFill>
                          <a:effectLst/>
                          <a:latin typeface="+mn-lt"/>
                        </a:rPr>
                        <a:t>Elacestrant vs ET</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tx1"/>
                          </a:solidFill>
                          <a:effectLst/>
                          <a:latin typeface="+mn-lt"/>
                        </a:rPr>
                        <a:t>↑ risk ER+/HER2-, ctDNA relapse, </a:t>
                      </a:r>
                    </a:p>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rgbClr val="FF0000"/>
                          </a:solidFill>
                          <a:effectLst/>
                          <a:latin typeface="+mn-lt"/>
                        </a:rPr>
                        <a:t>2-7 yr adjuvant ET</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pPr>
                      <a:r>
                        <a:rPr kumimoji="0" lang="en-US" sz="1600" b="0" i="0" u="none" strike="noStrike" cap="none" normalizeH="0" baseline="0">
                          <a:ln>
                            <a:noFill/>
                          </a:ln>
                          <a:solidFill>
                            <a:schemeClr val="tx1"/>
                          </a:solidFill>
                          <a:effectLst/>
                          <a:latin typeface="+mn-lt"/>
                        </a:rPr>
                        <a:t>≥12 mo prior to trial entry</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90000"/>
                        </a:lnSpc>
                        <a:spcBef>
                          <a:spcPct val="0"/>
                        </a:spcBef>
                        <a:spcAft>
                          <a:spcPct val="0"/>
                        </a:spcAft>
                        <a:buClr>
                          <a:schemeClr val="accent2"/>
                        </a:buClr>
                        <a:buSzTx/>
                        <a:buFont typeface="Wingdings" pitchFamily="2" charset="2"/>
                        <a:buNone/>
                        <a:tabLst/>
                        <a:defRPr/>
                      </a:pPr>
                      <a:r>
                        <a:rPr kumimoji="0" lang="en-US" sz="1600" b="0" i="0" u="none" strike="noStrike" cap="none" normalizeH="0" baseline="0" dirty="0" err="1">
                          <a:ln>
                            <a:noFill/>
                          </a:ln>
                          <a:solidFill>
                            <a:schemeClr val="tx1"/>
                          </a:solidFill>
                          <a:effectLst/>
                          <a:latin typeface="+mn-lt"/>
                        </a:rPr>
                        <a:t>NCT05512364</a:t>
                      </a:r>
                      <a:endParaRPr kumimoji="0" lang="en-US" sz="1600" b="0" i="0" u="none" strike="noStrike" cap="none" normalizeH="0" baseline="0" dirty="0">
                        <a:ln>
                          <a:noFill/>
                        </a:ln>
                        <a:solidFill>
                          <a:schemeClr val="tx1"/>
                        </a:solidFill>
                        <a:effectLst/>
                        <a:latin typeface="+mn-lt"/>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2815315001"/>
                  </a:ext>
                </a:extLst>
              </a:tr>
            </a:tbl>
          </a:graphicData>
        </a:graphic>
      </p:graphicFrame>
      <p:sp>
        <p:nvSpPr>
          <p:cNvPr id="5" name="Title 4">
            <a:extLst>
              <a:ext uri="{FF2B5EF4-FFF2-40B4-BE49-F238E27FC236}">
                <a16:creationId xmlns:a16="http://schemas.microsoft.com/office/drawing/2014/main" id="{2D9E3FD3-AD42-208A-4015-F791793F9511}"/>
              </a:ext>
            </a:extLst>
          </p:cNvPr>
          <p:cNvSpPr>
            <a:spLocks noGrp="1"/>
          </p:cNvSpPr>
          <p:nvPr>
            <p:ph type="title"/>
          </p:nvPr>
        </p:nvSpPr>
        <p:spPr>
          <a:xfrm>
            <a:off x="412751" y="723762"/>
            <a:ext cx="9643035" cy="478764"/>
          </a:xfrm>
        </p:spPr>
        <p:txBody>
          <a:bodyPr/>
          <a:lstStyle/>
          <a:p>
            <a:r>
              <a:rPr lang="en-US" dirty="0"/>
              <a:t>Oral SERD Adjuvant Trials</a:t>
            </a:r>
          </a:p>
        </p:txBody>
      </p:sp>
      <p:sp>
        <p:nvSpPr>
          <p:cNvPr id="2" name="Rectangle 1">
            <a:extLst>
              <a:ext uri="{FF2B5EF4-FFF2-40B4-BE49-F238E27FC236}">
                <a16:creationId xmlns:a16="http://schemas.microsoft.com/office/drawing/2014/main" id="{6C6CDB3F-C885-41F1-11FC-4FD137EA46E6}"/>
              </a:ext>
            </a:extLst>
          </p:cNvPr>
          <p:cNvSpPr/>
          <p:nvPr/>
        </p:nvSpPr>
        <p:spPr>
          <a:xfrm>
            <a:off x="9916998" y="84841"/>
            <a:ext cx="2055043" cy="10167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485317C9-5BA6-908F-6CBB-216AD3E8D5E8}"/>
              </a:ext>
            </a:extLst>
          </p:cNvPr>
          <p:cNvSpPr/>
          <p:nvPr/>
        </p:nvSpPr>
        <p:spPr>
          <a:xfrm>
            <a:off x="131975" y="6570482"/>
            <a:ext cx="8323868" cy="2875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2169198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06731A22-CD17-9876-EEE9-B0BBCE73AFDE}"/>
            </a:ext>
          </a:extLst>
        </p:cNvPr>
        <p:cNvGrpSpPr/>
        <p:nvPr/>
      </p:nvGrpSpPr>
      <p:grpSpPr>
        <a:xfrm>
          <a:off x="0" y="0"/>
          <a:ext cx="0" cy="0"/>
          <a:chOff x="0" y="0"/>
          <a:chExt cx="0" cy="0"/>
        </a:xfrm>
      </p:grpSpPr>
      <p:sp>
        <p:nvSpPr>
          <p:cNvPr id="99" name="Google Shape;99;p5">
            <a:extLst>
              <a:ext uri="{FF2B5EF4-FFF2-40B4-BE49-F238E27FC236}">
                <a16:creationId xmlns:a16="http://schemas.microsoft.com/office/drawing/2014/main" id="{B87C7C5D-0DF4-EEBD-26C4-3CF1F49A4DC2}"/>
              </a:ext>
            </a:extLst>
          </p:cNvPr>
          <p:cNvSpPr txBox="1">
            <a:spLocks noGrp="1"/>
          </p:cNvSpPr>
          <p:nvPr>
            <p:ph type="title"/>
          </p:nvPr>
        </p:nvSpPr>
        <p:spPr>
          <a:xfrm>
            <a:off x="1032297" y="157793"/>
            <a:ext cx="9643035" cy="677108"/>
          </a:xfrm>
          <a:prstGeom prst="rect">
            <a:avLst/>
          </a:prstGeom>
          <a:noFill/>
          <a:ln>
            <a:noFill/>
          </a:ln>
        </p:spPr>
        <p:txBody>
          <a:bodyPr spcFirstLastPara="1" vert="horz" wrap="square" lIns="0" tIns="0" rIns="0" bIns="0" rtlCol="0" anchor="b" anchorCtr="0">
            <a:spAutoFit/>
          </a:bodyPr>
          <a:lstStyle/>
          <a:p>
            <a:pPr algn="ctr">
              <a:lnSpc>
                <a:spcPct val="100000"/>
              </a:lnSpc>
              <a:spcBef>
                <a:spcPts val="0"/>
              </a:spcBef>
              <a:buSzPts val="1400"/>
            </a:pPr>
            <a:r>
              <a:rPr lang="en-US" dirty="0" err="1">
                <a:latin typeface="Calibri" panose="020F0502020204030204" pitchFamily="34" charset="0"/>
                <a:cs typeface="Calibri" panose="020F0502020204030204" pitchFamily="34" charset="0"/>
              </a:rPr>
              <a:t>lidERA</a:t>
            </a:r>
            <a:r>
              <a:rPr lang="en-US" dirty="0">
                <a:latin typeface="Calibri" panose="020F0502020204030204" pitchFamily="34" charset="0"/>
                <a:cs typeface="Calibri" panose="020F0502020204030204" pitchFamily="34" charset="0"/>
              </a:rPr>
              <a:t> Trial Design</a:t>
            </a:r>
            <a:endParaRPr i="1" dirty="0">
              <a:latin typeface="Calibri" panose="020F0502020204030204" pitchFamily="34" charset="0"/>
              <a:cs typeface="Calibri" panose="020F0502020204030204" pitchFamily="34" charset="0"/>
            </a:endParaRPr>
          </a:p>
        </p:txBody>
      </p:sp>
      <p:grpSp>
        <p:nvGrpSpPr>
          <p:cNvPr id="104" name="Google Shape;104;p5">
            <a:extLst>
              <a:ext uri="{FF2B5EF4-FFF2-40B4-BE49-F238E27FC236}">
                <a16:creationId xmlns:a16="http://schemas.microsoft.com/office/drawing/2014/main" id="{4FA26668-1C19-DCB7-82E7-A3AAD9AA020E}"/>
              </a:ext>
            </a:extLst>
          </p:cNvPr>
          <p:cNvGrpSpPr/>
          <p:nvPr/>
        </p:nvGrpSpPr>
        <p:grpSpPr>
          <a:xfrm>
            <a:off x="263525" y="1280350"/>
            <a:ext cx="11732684" cy="2396366"/>
            <a:chOff x="197643" y="960262"/>
            <a:chExt cx="8799513" cy="1797275"/>
          </a:xfrm>
        </p:grpSpPr>
        <p:sp>
          <p:nvSpPr>
            <p:cNvPr id="105" name="Google Shape;105;p5">
              <a:extLst>
                <a:ext uri="{FF2B5EF4-FFF2-40B4-BE49-F238E27FC236}">
                  <a16:creationId xmlns:a16="http://schemas.microsoft.com/office/drawing/2014/main" id="{AFA04158-4279-F0DA-0573-2555B9261A84}"/>
                </a:ext>
              </a:extLst>
            </p:cNvPr>
            <p:cNvSpPr/>
            <p:nvPr/>
          </p:nvSpPr>
          <p:spPr>
            <a:xfrm>
              <a:off x="4083861" y="1657332"/>
              <a:ext cx="421700" cy="4250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0" tIns="60933" rIns="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Tx/>
                <a:buNone/>
                <a:tabLst/>
                <a:defRPr/>
              </a:pPr>
              <a:r>
                <a:rPr kumimoji="0" lang="en-US" sz="1333"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R </a:t>
              </a:r>
              <a:br>
                <a:rPr kumimoji="0" lang="en-US" sz="1333"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br>
              <a:r>
                <a:rPr kumimoji="0" lang="en-US" sz="1333"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1:1</a:t>
              </a:r>
              <a:endParaRPr kumimoji="0" sz="18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cxnSp>
          <p:nvCxnSpPr>
            <p:cNvPr id="106" name="Google Shape;106;p5">
              <a:extLst>
                <a:ext uri="{FF2B5EF4-FFF2-40B4-BE49-F238E27FC236}">
                  <a16:creationId xmlns:a16="http://schemas.microsoft.com/office/drawing/2014/main" id="{7A440C73-8209-6782-9181-2F679E8388FD}"/>
                </a:ext>
              </a:extLst>
            </p:cNvPr>
            <p:cNvCxnSpPr>
              <a:stCxn id="105" idx="0"/>
              <a:endCxn id="107" idx="1"/>
            </p:cNvCxnSpPr>
            <p:nvPr/>
          </p:nvCxnSpPr>
          <p:spPr>
            <a:xfrm rot="-5400000">
              <a:off x="4526461" y="1325382"/>
              <a:ext cx="100200" cy="563700"/>
            </a:xfrm>
            <a:prstGeom prst="bentConnector2">
              <a:avLst/>
            </a:prstGeom>
            <a:noFill/>
            <a:ln w="19050" cap="flat" cmpd="sng">
              <a:solidFill>
                <a:srgbClr val="000000"/>
              </a:solidFill>
              <a:prstDash val="solid"/>
              <a:miter lim="800000"/>
              <a:headEnd type="none" w="sm" len="sm"/>
              <a:tailEnd type="triangle" w="med" len="med"/>
            </a:ln>
          </p:spPr>
        </p:cxnSp>
        <p:sp>
          <p:nvSpPr>
            <p:cNvPr id="107" name="Google Shape;107;p5">
              <a:extLst>
                <a:ext uri="{FF2B5EF4-FFF2-40B4-BE49-F238E27FC236}">
                  <a16:creationId xmlns:a16="http://schemas.microsoft.com/office/drawing/2014/main" id="{7C5FE8B5-7302-7C04-7836-E5B27558CD47}"/>
                </a:ext>
              </a:extLst>
            </p:cNvPr>
            <p:cNvSpPr/>
            <p:nvPr/>
          </p:nvSpPr>
          <p:spPr>
            <a:xfrm>
              <a:off x="4858446" y="1253711"/>
              <a:ext cx="2919008" cy="606596"/>
            </a:xfrm>
            <a:prstGeom prst="roundRect">
              <a:avLst>
                <a:gd name="adj" fmla="val 16667"/>
              </a:avLst>
            </a:prstGeom>
            <a:solidFill>
              <a:srgbClr val="6E1E50"/>
            </a:solidFill>
            <a:ln>
              <a:noFill/>
            </a:ln>
          </p:spPr>
          <p:txBody>
            <a:bodyPr spcFirstLastPara="1" wrap="square" lIns="22667" tIns="38333" rIns="22667" bIns="38333" anchor="ctr" anchorCtr="0">
              <a:noAutofit/>
            </a:bodyPr>
            <a:lstStyle/>
            <a:p>
              <a:pPr marL="0" marR="0" lvl="0" indent="0" algn="ctr" defTabSz="914400" rtl="0" eaLnBrk="1" fontAlgn="auto" latinLnBrk="0" hangingPunct="1">
                <a:lnSpc>
                  <a:spcPct val="100000"/>
                </a:lnSpc>
                <a:spcBef>
                  <a:spcPts val="0"/>
                </a:spcBef>
                <a:spcAft>
                  <a:spcPts val="127"/>
                </a:spcAft>
                <a:buClrTx/>
                <a:buSzTx/>
                <a:buFontTx/>
                <a:buNone/>
                <a:tabLst/>
                <a:defRPr/>
              </a:pPr>
              <a:r>
                <a:rPr kumimoji="0" lang="en-US" sz="1333"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Arial"/>
                </a:rPr>
                <a:t>Giredestrant  (30 mg PO QD)</a:t>
              </a:r>
              <a:endParaRPr kumimoji="0" sz="18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08" name="Google Shape;108;p5">
              <a:extLst>
                <a:ext uri="{FF2B5EF4-FFF2-40B4-BE49-F238E27FC236}">
                  <a16:creationId xmlns:a16="http://schemas.microsoft.com/office/drawing/2014/main" id="{D4E6005F-F163-518E-542C-446339844AC9}"/>
                </a:ext>
              </a:extLst>
            </p:cNvPr>
            <p:cNvSpPr/>
            <p:nvPr/>
          </p:nvSpPr>
          <p:spPr>
            <a:xfrm>
              <a:off x="4858446" y="1910889"/>
              <a:ext cx="2919008" cy="548940"/>
            </a:xfrm>
            <a:prstGeom prst="roundRect">
              <a:avLst>
                <a:gd name="adj" fmla="val 16667"/>
              </a:avLst>
            </a:prstGeom>
            <a:solidFill>
              <a:srgbClr val="7F7F7F"/>
            </a:solidFill>
            <a:ln>
              <a:noFill/>
            </a:ln>
          </p:spPr>
          <p:txBody>
            <a:bodyPr spcFirstLastPara="1" wrap="square" lIns="22667" tIns="38333" rIns="22667" bIns="38333" anchor="ctr" anchorCtr="0">
              <a:noAutofit/>
            </a:bodyPr>
            <a:lstStyle/>
            <a:p>
              <a:pPr marL="0" marR="0" lvl="0" indent="0" algn="ctr" defTabSz="914400" rtl="0" eaLnBrk="1" fontAlgn="auto" latinLnBrk="0" hangingPunct="1">
                <a:lnSpc>
                  <a:spcPct val="100000"/>
                </a:lnSpc>
                <a:spcBef>
                  <a:spcPts val="0"/>
                </a:spcBef>
                <a:spcAft>
                  <a:spcPts val="127"/>
                </a:spcAft>
                <a:buClrTx/>
                <a:buSzTx/>
                <a:buFontTx/>
                <a:buNone/>
                <a:tabLst/>
                <a:defRPr/>
              </a:pPr>
              <a:r>
                <a:rPr kumimoji="0" lang="en-US" sz="1333"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SOC</a:t>
              </a:r>
              <a:r>
                <a:rPr kumimoji="0" lang="en-US" sz="1333"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ET</a:t>
              </a:r>
              <a:br>
                <a:rPr kumimoji="0" lang="en-US" sz="933"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br>
              <a:r>
                <a:rPr kumimoji="0" lang="en-US" sz="933"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Tamoxifen/anastrozole/letrozole/exemestane</a:t>
              </a:r>
              <a:endParaRPr kumimoji="0" sz="933" b="0" i="0" u="none" strike="noStrike" kern="1200" cap="none" spc="0" normalizeH="0" baseline="3000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sp>
          <p:nvSpPr>
            <p:cNvPr id="109" name="Google Shape;109;p5">
              <a:extLst>
                <a:ext uri="{FF2B5EF4-FFF2-40B4-BE49-F238E27FC236}">
                  <a16:creationId xmlns:a16="http://schemas.microsoft.com/office/drawing/2014/main" id="{ECAC4420-1EC9-1C90-6641-364F0EC77379}"/>
                </a:ext>
              </a:extLst>
            </p:cNvPr>
            <p:cNvSpPr/>
            <p:nvPr/>
          </p:nvSpPr>
          <p:spPr>
            <a:xfrm rot="5400000">
              <a:off x="7840009" y="1300263"/>
              <a:ext cx="1206117" cy="1108177"/>
            </a:xfrm>
            <a:prstGeom prst="roundRect">
              <a:avLst>
                <a:gd name="adj" fmla="val 16667"/>
              </a:avLst>
            </a:prstGeom>
            <a:solidFill>
              <a:srgbClr val="E7E6E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0" name="Google Shape;110;p5">
              <a:extLst>
                <a:ext uri="{FF2B5EF4-FFF2-40B4-BE49-F238E27FC236}">
                  <a16:creationId xmlns:a16="http://schemas.microsoft.com/office/drawing/2014/main" id="{B302012C-DCE4-64C8-6248-59E87395DEC2}"/>
                </a:ext>
              </a:extLst>
            </p:cNvPr>
            <p:cNvSpPr txBox="1"/>
            <p:nvPr/>
          </p:nvSpPr>
          <p:spPr>
            <a:xfrm>
              <a:off x="7943067" y="1305377"/>
              <a:ext cx="999984" cy="1097924"/>
            </a:xfrm>
            <a:prstGeom prst="rect">
              <a:avLst/>
            </a:prstGeom>
            <a:noFill/>
            <a:ln>
              <a:noFill/>
            </a:ln>
          </p:spPr>
          <p:txBody>
            <a:bodyPr spcFirstLastPara="1" wrap="square" lIns="0" tIns="0" rIns="45333"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Tx/>
                <a:buNone/>
                <a:tabLst/>
                <a:defRPr/>
              </a:pPr>
              <a:r>
                <a:rPr kumimoji="0" lang="en-US" sz="1333"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Long-term follow-up</a:t>
              </a:r>
              <a:endParaRPr kumimoji="0" sz="18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cxnSp>
          <p:nvCxnSpPr>
            <p:cNvPr id="111" name="Google Shape;111;p5">
              <a:extLst>
                <a:ext uri="{FF2B5EF4-FFF2-40B4-BE49-F238E27FC236}">
                  <a16:creationId xmlns:a16="http://schemas.microsoft.com/office/drawing/2014/main" id="{69057F13-356C-D66C-2233-B964F2408171}"/>
                </a:ext>
              </a:extLst>
            </p:cNvPr>
            <p:cNvCxnSpPr>
              <a:endCxn id="105" idx="2"/>
            </p:cNvCxnSpPr>
            <p:nvPr/>
          </p:nvCxnSpPr>
          <p:spPr>
            <a:xfrm>
              <a:off x="3775761" y="1869832"/>
              <a:ext cx="308100" cy="0"/>
            </a:xfrm>
            <a:prstGeom prst="straightConnector1">
              <a:avLst/>
            </a:prstGeom>
            <a:noFill/>
            <a:ln w="19050" cap="flat" cmpd="sng">
              <a:solidFill>
                <a:srgbClr val="000000"/>
              </a:solidFill>
              <a:prstDash val="solid"/>
              <a:miter lim="800000"/>
              <a:headEnd type="none" w="sm" len="sm"/>
              <a:tailEnd type="triangle" w="med" len="med"/>
            </a:ln>
          </p:spPr>
        </p:cxnSp>
        <p:cxnSp>
          <p:nvCxnSpPr>
            <p:cNvPr id="112" name="Google Shape;112;p5">
              <a:extLst>
                <a:ext uri="{FF2B5EF4-FFF2-40B4-BE49-F238E27FC236}">
                  <a16:creationId xmlns:a16="http://schemas.microsoft.com/office/drawing/2014/main" id="{1AA66550-D2FD-379C-4134-CA4D0FBF7CC8}"/>
                </a:ext>
              </a:extLst>
            </p:cNvPr>
            <p:cNvCxnSpPr>
              <a:stCxn id="105" idx="4"/>
              <a:endCxn id="108" idx="1"/>
            </p:cNvCxnSpPr>
            <p:nvPr/>
          </p:nvCxnSpPr>
          <p:spPr>
            <a:xfrm rot="-5400000" flipH="1">
              <a:off x="4525111" y="1851932"/>
              <a:ext cx="102900" cy="563700"/>
            </a:xfrm>
            <a:prstGeom prst="bentConnector2">
              <a:avLst/>
            </a:prstGeom>
            <a:noFill/>
            <a:ln w="19050" cap="flat" cmpd="sng">
              <a:solidFill>
                <a:srgbClr val="000000"/>
              </a:solidFill>
              <a:prstDash val="solid"/>
              <a:miter lim="800000"/>
              <a:headEnd type="none" w="sm" len="sm"/>
              <a:tailEnd type="triangle" w="med" len="med"/>
            </a:ln>
          </p:spPr>
        </p:cxnSp>
        <p:sp>
          <p:nvSpPr>
            <p:cNvPr id="113" name="Google Shape;113;p5">
              <a:extLst>
                <a:ext uri="{FF2B5EF4-FFF2-40B4-BE49-F238E27FC236}">
                  <a16:creationId xmlns:a16="http://schemas.microsoft.com/office/drawing/2014/main" id="{2462B3DE-A12A-83E5-056F-5C021EFF087F}"/>
                </a:ext>
              </a:extLst>
            </p:cNvPr>
            <p:cNvSpPr/>
            <p:nvPr/>
          </p:nvSpPr>
          <p:spPr>
            <a:xfrm>
              <a:off x="197643" y="1053317"/>
              <a:ext cx="3577766" cy="1704220"/>
            </a:xfrm>
            <a:prstGeom prst="roundRect">
              <a:avLst>
                <a:gd name="adj" fmla="val 4635"/>
              </a:avLst>
            </a:prstGeom>
            <a:solidFill>
              <a:srgbClr val="FFFFFF"/>
            </a:solidFill>
            <a:ln w="19050" cap="flat" cmpd="sng">
              <a:solidFill>
                <a:schemeClr val="dk1"/>
              </a:solidFill>
              <a:prstDash val="solid"/>
              <a:round/>
              <a:headEnd type="none" w="sm" len="sm"/>
              <a:tailEnd type="none" w="sm" len="sm"/>
            </a:ln>
          </p:spPr>
          <p:txBody>
            <a:bodyPr spcFirstLastPara="1" wrap="square" lIns="134112" tIns="24000" rIns="121920" bIns="40600" anchor="ctr" anchorCtr="0">
              <a:noAutofit/>
            </a:bodyPr>
            <a:lstStyle/>
            <a:p>
              <a:pPr marL="0" marR="0" lvl="0" indent="0" algn="l" defTabSz="914400" rtl="0" eaLnBrk="1" fontAlgn="auto" latinLnBrk="0" hangingPunct="1">
                <a:lnSpc>
                  <a:spcPct val="100000"/>
                </a:lnSpc>
                <a:spcBef>
                  <a:spcPts val="400"/>
                </a:spcBef>
                <a:spcAft>
                  <a:spcPts val="0"/>
                </a:spcAft>
                <a:buClr>
                  <a:srgbClr val="000000"/>
                </a:buClr>
                <a:buSzPts val="1000"/>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Key eligibility criteria</a:t>
              </a:r>
              <a:endParaRPr kumimoji="0"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190495" marR="0" lvl="0" indent="-190495" algn="l" defTabSz="914400" rtl="0" eaLnBrk="1" fontAlgn="auto" latinLnBrk="0" hangingPunct="1">
                <a:lnSpc>
                  <a:spcPct val="100000"/>
                </a:lnSpc>
                <a:spcBef>
                  <a:spcPts val="400"/>
                </a:spcBef>
                <a:spcAft>
                  <a:spcPts val="0"/>
                </a:spcAft>
                <a:buClr>
                  <a:srgbClr val="000000"/>
                </a:buClr>
                <a:buSzPts val="1000"/>
                <a:buFont typeface="Arial"/>
                <a:buChar char="•"/>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Participants with ER+, HER2− </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early breast cancer</a:t>
              </a:r>
              <a:endParaRPr kumimoji="0"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190495" marR="0" lvl="0" indent="-190495" algn="l" defTabSz="914400" rtl="0" eaLnBrk="1" fontAlgn="auto" latinLnBrk="0" hangingPunct="1">
                <a:lnSpc>
                  <a:spcPct val="100000"/>
                </a:lnSpc>
                <a:spcBef>
                  <a:spcPts val="400"/>
                </a:spcBef>
                <a:spcAft>
                  <a:spcPts val="0"/>
                </a:spcAft>
                <a:buClr>
                  <a:srgbClr val="000000"/>
                </a:buClr>
                <a:buSzPts val="1000"/>
                <a:buFont typeface="Arial"/>
                <a:buChar char="•"/>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Stage I–III disease </a:t>
              </a:r>
              <a:endParaRPr kumimoji="0"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533387" marR="0" lvl="4" indent="-228594" algn="l" defTabSz="914400" rtl="0" eaLnBrk="1" fontAlgn="auto" latinLnBrk="0" hangingPunct="1">
                <a:lnSpc>
                  <a:spcPct val="100000"/>
                </a:lnSpc>
                <a:spcBef>
                  <a:spcPts val="400"/>
                </a:spcBef>
                <a:spcAft>
                  <a:spcPts val="0"/>
                </a:spcAft>
                <a:buClrTx/>
                <a:buSzPts val="1000"/>
                <a:buFont typeface="Courier New"/>
                <a:buChar char="o"/>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pN0 </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and </a:t>
              </a:r>
              <a:r>
                <a:rPr kumimoji="0" lang="en-US" sz="1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pT</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&gt; 1 cm with Grade 3, or Ki67 ≥ 20%, </a:t>
              </a:r>
              <a:b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b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or high score on genomic assay*, or </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pT4N0</a:t>
              </a:r>
              <a:endParaRPr kumimoji="0" lang="en-US" sz="1200" b="1" i="0" u="none" strike="sng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533387" marR="0" lvl="4" indent="-228594" algn="l" defTabSz="914400" rtl="0" eaLnBrk="1" fontAlgn="auto" latinLnBrk="0" hangingPunct="1">
                <a:lnSpc>
                  <a:spcPct val="100000"/>
                </a:lnSpc>
                <a:spcBef>
                  <a:spcPts val="400"/>
                </a:spcBef>
                <a:spcAft>
                  <a:spcPts val="0"/>
                </a:spcAft>
                <a:buClr>
                  <a:srgbClr val="000000"/>
                </a:buClr>
                <a:buSzPts val="1000"/>
                <a:buFont typeface="Courier New"/>
                <a:buChar char="o"/>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Node-positive</a:t>
              </a:r>
            </a:p>
            <a:p>
              <a:pPr marL="190495" marR="0" lvl="0" indent="-190495" algn="l" defTabSz="914400" rtl="0" eaLnBrk="1" fontAlgn="auto" latinLnBrk="0" hangingPunct="1">
                <a:lnSpc>
                  <a:spcPct val="100000"/>
                </a:lnSpc>
                <a:spcBef>
                  <a:spcPts val="400"/>
                </a:spcBef>
                <a:spcAft>
                  <a:spcPts val="0"/>
                </a:spcAft>
                <a:buClrTx/>
                <a:buSzPts val="1000"/>
                <a:buFont typeface="Arial"/>
                <a:buChar char="•"/>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Pre- or post-menopausal</a:t>
              </a:r>
              <a:r>
                <a:rPr kumimoji="0" lang="en-US" sz="1200" b="1"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90495" marR="0" lvl="0" indent="-190495" algn="l" defTabSz="914400" rtl="0" eaLnBrk="1" fontAlgn="auto" latinLnBrk="0" hangingPunct="1">
                <a:lnSpc>
                  <a:spcPct val="100000"/>
                </a:lnSpc>
                <a:spcBef>
                  <a:spcPts val="400"/>
                </a:spcBef>
                <a:spcAft>
                  <a:spcPts val="0"/>
                </a:spcAft>
                <a:buClr>
                  <a:srgbClr val="000000"/>
                </a:buClr>
                <a:buSzPts val="1000"/>
                <a:buFont typeface="Arial"/>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Breast cancer </a:t>
              </a: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surgery &lt; 12 months</a:t>
              </a:r>
              <a:endParaRPr kumimoji="0"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90495" marR="0" lvl="0" indent="-190495" algn="l" defTabSz="914400" rtl="0" eaLnBrk="1" fontAlgn="auto" latinLnBrk="0" hangingPunct="1">
                <a:lnSpc>
                  <a:spcPct val="100000"/>
                </a:lnSpc>
                <a:spcBef>
                  <a:spcPts val="400"/>
                </a:spcBef>
                <a:spcAft>
                  <a:spcPts val="0"/>
                </a:spcAft>
                <a:buClr>
                  <a:srgbClr val="000000"/>
                </a:buClr>
                <a:buSzPts val="1000"/>
                <a:buFont typeface="Arial"/>
                <a:buChar char="•"/>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(Neo)adjuvant chemotherapy if indicated</a:t>
              </a:r>
              <a:endParaRPr kumimoji="0"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4" name="Google Shape;114;p5">
              <a:extLst>
                <a:ext uri="{FF2B5EF4-FFF2-40B4-BE49-F238E27FC236}">
                  <a16:creationId xmlns:a16="http://schemas.microsoft.com/office/drawing/2014/main" id="{56C25A5C-2BC5-7961-6753-CDE3F842628D}"/>
                </a:ext>
              </a:extLst>
            </p:cNvPr>
            <p:cNvSpPr txBox="1"/>
            <p:nvPr/>
          </p:nvSpPr>
          <p:spPr>
            <a:xfrm>
              <a:off x="3886934" y="1278370"/>
              <a:ext cx="902768" cy="246133"/>
            </a:xfrm>
            <a:prstGeom prst="rect">
              <a:avLst/>
            </a:prstGeom>
            <a:noFill/>
            <a:ln>
              <a:noFill/>
            </a:ln>
          </p:spPr>
          <p:txBody>
            <a:bodyPr spcFirstLastPara="1" wrap="square" lIns="121900" tIns="60933" rIns="121900" bIns="60933"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Tx/>
                <a:buNone/>
                <a:tabLst/>
                <a:defRPr/>
              </a:pPr>
              <a:r>
                <a:rPr kumimoji="0" lang="en-US" sz="1333"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N = 4170</a:t>
              </a:r>
              <a:endParaRPr kumimoji="0" sz="1333" b="1" i="0" u="none" strike="noStrike" kern="1200" cap="none" spc="0" normalizeH="0" baseline="3000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5" name="Google Shape;115;p5">
              <a:extLst>
                <a:ext uri="{FF2B5EF4-FFF2-40B4-BE49-F238E27FC236}">
                  <a16:creationId xmlns:a16="http://schemas.microsoft.com/office/drawing/2014/main" id="{F6908D70-0B80-B73B-7E7D-4D0BA03F3508}"/>
                </a:ext>
              </a:extLst>
            </p:cNvPr>
            <p:cNvSpPr txBox="1"/>
            <p:nvPr/>
          </p:nvSpPr>
          <p:spPr>
            <a:xfrm>
              <a:off x="4789702" y="960262"/>
              <a:ext cx="3047468" cy="230792"/>
            </a:xfrm>
            <a:prstGeom prst="rect">
              <a:avLst/>
            </a:prstGeom>
            <a:noFill/>
            <a:ln>
              <a:noFill/>
            </a:ln>
          </p:spPr>
          <p:txBody>
            <a:bodyPr spcFirstLastPara="1" wrap="square" lIns="121900" tIns="60933" rIns="121900" bIns="60933"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At least 5-year treatment duration</a:t>
              </a:r>
              <a:endParaRPr kumimoji="0" sz="18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cxnSp>
        <p:nvCxnSpPr>
          <p:cNvPr id="116" name="Google Shape;116;p5">
            <a:extLst>
              <a:ext uri="{FF2B5EF4-FFF2-40B4-BE49-F238E27FC236}">
                <a16:creationId xmlns:a16="http://schemas.microsoft.com/office/drawing/2014/main" id="{6F64541A-68E9-1620-51D0-800F3A27BB2F}"/>
              </a:ext>
            </a:extLst>
          </p:cNvPr>
          <p:cNvCxnSpPr>
            <a:stCxn id="107" idx="3"/>
          </p:cNvCxnSpPr>
          <p:nvPr/>
        </p:nvCxnSpPr>
        <p:spPr>
          <a:xfrm>
            <a:off x="10369939" y="2076012"/>
            <a:ext cx="148800" cy="0"/>
          </a:xfrm>
          <a:prstGeom prst="straightConnector1">
            <a:avLst/>
          </a:prstGeom>
          <a:noFill/>
          <a:ln w="9525" cap="flat" cmpd="sng">
            <a:solidFill>
              <a:schemeClr val="dk1"/>
            </a:solidFill>
            <a:prstDash val="solid"/>
            <a:round/>
            <a:headEnd type="none" w="sm" len="sm"/>
            <a:tailEnd type="triangle" w="med" len="med"/>
          </a:ln>
        </p:spPr>
      </p:cxnSp>
      <p:cxnSp>
        <p:nvCxnSpPr>
          <p:cNvPr id="117" name="Google Shape;117;p5">
            <a:extLst>
              <a:ext uri="{FF2B5EF4-FFF2-40B4-BE49-F238E27FC236}">
                <a16:creationId xmlns:a16="http://schemas.microsoft.com/office/drawing/2014/main" id="{C605B881-9035-6EE8-5819-424192F2FBCD}"/>
              </a:ext>
            </a:extLst>
          </p:cNvPr>
          <p:cNvCxnSpPr>
            <a:stCxn id="108" idx="3"/>
          </p:cNvCxnSpPr>
          <p:nvPr/>
        </p:nvCxnSpPr>
        <p:spPr>
          <a:xfrm>
            <a:off x="10369939" y="2913812"/>
            <a:ext cx="148800" cy="0"/>
          </a:xfrm>
          <a:prstGeom prst="straightConnector1">
            <a:avLst/>
          </a:prstGeom>
          <a:noFill/>
          <a:ln w="9525" cap="flat" cmpd="sng">
            <a:solidFill>
              <a:schemeClr val="dk1"/>
            </a:solidFill>
            <a:prstDash val="solid"/>
            <a:round/>
            <a:headEnd type="none" w="sm" len="sm"/>
            <a:tailEnd type="triangle" w="med" len="med"/>
          </a:ln>
        </p:spPr>
      </p:cxnSp>
      <p:sp>
        <p:nvSpPr>
          <p:cNvPr id="118" name="Google Shape;118;p5">
            <a:extLst>
              <a:ext uri="{FF2B5EF4-FFF2-40B4-BE49-F238E27FC236}">
                <a16:creationId xmlns:a16="http://schemas.microsoft.com/office/drawing/2014/main" id="{C3661B9E-950D-DF96-D548-951B22348DBB}"/>
              </a:ext>
            </a:extLst>
          </p:cNvPr>
          <p:cNvSpPr txBox="1"/>
          <p:nvPr/>
        </p:nvSpPr>
        <p:spPr>
          <a:xfrm>
            <a:off x="10518640" y="1273376"/>
            <a:ext cx="1477569" cy="307722"/>
          </a:xfrm>
          <a:prstGeom prst="rect">
            <a:avLst/>
          </a:prstGeom>
          <a:noFill/>
          <a:ln>
            <a:noFill/>
          </a:ln>
        </p:spPr>
        <p:txBody>
          <a:bodyPr spcFirstLastPara="1" wrap="square" lIns="121900" tIns="60933" rIns="121900" bIns="60933"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5-year follow-up</a:t>
            </a:r>
            <a:endParaRPr kumimoji="0" sz="18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 name="Google Shape;52;p6">
            <a:extLst>
              <a:ext uri="{FF2B5EF4-FFF2-40B4-BE49-F238E27FC236}">
                <a16:creationId xmlns:a16="http://schemas.microsoft.com/office/drawing/2014/main" id="{1F53ACA3-1F6E-2B7D-A4DB-A3BEF6BF3034}"/>
              </a:ext>
            </a:extLst>
          </p:cNvPr>
          <p:cNvSpPr txBox="1"/>
          <p:nvPr/>
        </p:nvSpPr>
        <p:spPr>
          <a:xfrm>
            <a:off x="203200" y="6511266"/>
            <a:ext cx="11654789" cy="16421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14461"/>
                </a:solidFill>
                <a:effectLst/>
                <a:uLnTx/>
                <a:uFillTx/>
                <a:latin typeface="Calibri" panose="020F0502020204030204" pitchFamily="34" charset="0"/>
                <a:ea typeface="+mn-ea"/>
                <a:cs typeface="Calibri" panose="020F0502020204030204" pitchFamily="34" charset="0"/>
              </a:rPr>
              <a:t>Bardia A et al. SABCS 2025;Abstract GS1-10</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440564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5"/>
          <p:cNvSpPr txBox="1">
            <a:spLocks noGrp="1"/>
          </p:cNvSpPr>
          <p:nvPr>
            <p:ph type="title"/>
          </p:nvPr>
        </p:nvSpPr>
        <p:spPr>
          <a:xfrm>
            <a:off x="1032297" y="157793"/>
            <a:ext cx="9643035" cy="677108"/>
          </a:xfrm>
          <a:prstGeom prst="rect">
            <a:avLst/>
          </a:prstGeom>
          <a:noFill/>
          <a:ln>
            <a:noFill/>
          </a:ln>
        </p:spPr>
        <p:txBody>
          <a:bodyPr spcFirstLastPara="1" vert="horz" wrap="square" lIns="0" tIns="0" rIns="0" bIns="0" rtlCol="0" anchor="b" anchorCtr="0">
            <a:spAutoFit/>
          </a:bodyPr>
          <a:lstStyle/>
          <a:p>
            <a:pPr algn="ctr">
              <a:lnSpc>
                <a:spcPct val="100000"/>
              </a:lnSpc>
              <a:spcBef>
                <a:spcPts val="0"/>
              </a:spcBef>
              <a:buSzPts val="1400"/>
            </a:pPr>
            <a:r>
              <a:rPr lang="en-US" dirty="0" err="1">
                <a:latin typeface="Calibri" panose="020F0502020204030204" pitchFamily="34" charset="0"/>
                <a:cs typeface="Calibri" panose="020F0502020204030204" pitchFamily="34" charset="0"/>
              </a:rPr>
              <a:t>lidERA</a:t>
            </a:r>
            <a:r>
              <a:rPr lang="en-US" dirty="0">
                <a:latin typeface="Calibri" panose="020F0502020204030204" pitchFamily="34" charset="0"/>
                <a:cs typeface="Calibri" panose="020F0502020204030204" pitchFamily="34" charset="0"/>
              </a:rPr>
              <a:t> Trial Design</a:t>
            </a:r>
            <a:endParaRPr i="1" dirty="0">
              <a:latin typeface="Calibri" panose="020F0502020204030204" pitchFamily="34" charset="0"/>
              <a:cs typeface="Calibri" panose="020F0502020204030204" pitchFamily="34" charset="0"/>
            </a:endParaRPr>
          </a:p>
        </p:txBody>
      </p:sp>
      <p:grpSp>
        <p:nvGrpSpPr>
          <p:cNvPr id="104" name="Google Shape;104;p5"/>
          <p:cNvGrpSpPr/>
          <p:nvPr/>
        </p:nvGrpSpPr>
        <p:grpSpPr>
          <a:xfrm>
            <a:off x="263525" y="1280350"/>
            <a:ext cx="11732684" cy="2396366"/>
            <a:chOff x="197643" y="960262"/>
            <a:chExt cx="8799513" cy="1797275"/>
          </a:xfrm>
        </p:grpSpPr>
        <p:sp>
          <p:nvSpPr>
            <p:cNvPr id="105" name="Google Shape;105;p5"/>
            <p:cNvSpPr/>
            <p:nvPr/>
          </p:nvSpPr>
          <p:spPr>
            <a:xfrm>
              <a:off x="4083861" y="1657332"/>
              <a:ext cx="421700" cy="425000"/>
            </a:xfrm>
            <a:prstGeom prst="ellipse">
              <a:avLst/>
            </a:prstGeom>
            <a:solidFill>
              <a:srgbClr val="FFFFFF"/>
            </a:solidFill>
            <a:ln w="19050" cap="flat" cmpd="sng">
              <a:solidFill>
                <a:srgbClr val="000000"/>
              </a:solidFill>
              <a:prstDash val="solid"/>
              <a:miter lim="800000"/>
              <a:headEnd type="none" w="sm" len="sm"/>
              <a:tailEnd type="none" w="sm" len="sm"/>
            </a:ln>
          </p:spPr>
          <p:txBody>
            <a:bodyPr spcFirstLastPara="1" wrap="square" lIns="0" tIns="60933" rIns="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Tx/>
                <a:buNone/>
                <a:tabLst/>
                <a:defRPr/>
              </a:pPr>
              <a:r>
                <a:rPr kumimoji="0" lang="en-US" sz="1333"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R </a:t>
              </a:r>
              <a:br>
                <a:rPr kumimoji="0" lang="en-US" sz="1333"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br>
              <a:r>
                <a:rPr kumimoji="0" lang="en-US" sz="1333"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1:1</a:t>
              </a:r>
              <a:endParaRPr kumimoji="0" sz="18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cxnSp>
          <p:nvCxnSpPr>
            <p:cNvPr id="106" name="Google Shape;106;p5"/>
            <p:cNvCxnSpPr>
              <a:stCxn id="105" idx="0"/>
              <a:endCxn id="107" idx="1"/>
            </p:cNvCxnSpPr>
            <p:nvPr/>
          </p:nvCxnSpPr>
          <p:spPr>
            <a:xfrm rot="-5400000">
              <a:off x="4526461" y="1325382"/>
              <a:ext cx="100200" cy="563700"/>
            </a:xfrm>
            <a:prstGeom prst="bentConnector2">
              <a:avLst/>
            </a:prstGeom>
            <a:noFill/>
            <a:ln w="19050" cap="flat" cmpd="sng">
              <a:solidFill>
                <a:srgbClr val="000000"/>
              </a:solidFill>
              <a:prstDash val="solid"/>
              <a:miter lim="800000"/>
              <a:headEnd type="none" w="sm" len="sm"/>
              <a:tailEnd type="triangle" w="med" len="med"/>
            </a:ln>
          </p:spPr>
        </p:cxnSp>
        <p:sp>
          <p:nvSpPr>
            <p:cNvPr id="107" name="Google Shape;107;p5"/>
            <p:cNvSpPr/>
            <p:nvPr/>
          </p:nvSpPr>
          <p:spPr>
            <a:xfrm>
              <a:off x="4858446" y="1253711"/>
              <a:ext cx="2919008" cy="606596"/>
            </a:xfrm>
            <a:prstGeom prst="roundRect">
              <a:avLst>
                <a:gd name="adj" fmla="val 16667"/>
              </a:avLst>
            </a:prstGeom>
            <a:solidFill>
              <a:srgbClr val="6E1E50"/>
            </a:solidFill>
            <a:ln>
              <a:noFill/>
            </a:ln>
          </p:spPr>
          <p:txBody>
            <a:bodyPr spcFirstLastPara="1" wrap="square" lIns="22667" tIns="38333" rIns="22667" bIns="38333" anchor="ctr" anchorCtr="0">
              <a:noAutofit/>
            </a:bodyPr>
            <a:lstStyle/>
            <a:p>
              <a:pPr marL="0" marR="0" lvl="0" indent="0" algn="ctr" defTabSz="914400" rtl="0" eaLnBrk="1" fontAlgn="auto" latinLnBrk="0" hangingPunct="1">
                <a:lnSpc>
                  <a:spcPct val="100000"/>
                </a:lnSpc>
                <a:spcBef>
                  <a:spcPts val="0"/>
                </a:spcBef>
                <a:spcAft>
                  <a:spcPts val="127"/>
                </a:spcAft>
                <a:buClrTx/>
                <a:buSzTx/>
                <a:buFontTx/>
                <a:buNone/>
                <a:tabLst/>
                <a:defRPr/>
              </a:pPr>
              <a:r>
                <a:rPr kumimoji="0" lang="en-US" sz="1333"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Giredestrant  (30 mg PO QD)</a:t>
              </a:r>
              <a:endParaRPr kumimoji="0" sz="1867"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08" name="Google Shape;108;p5"/>
            <p:cNvSpPr/>
            <p:nvPr/>
          </p:nvSpPr>
          <p:spPr>
            <a:xfrm>
              <a:off x="4858446" y="1910889"/>
              <a:ext cx="2919008" cy="548940"/>
            </a:xfrm>
            <a:prstGeom prst="roundRect">
              <a:avLst>
                <a:gd name="adj" fmla="val 16667"/>
              </a:avLst>
            </a:prstGeom>
            <a:solidFill>
              <a:srgbClr val="7F7F7F"/>
            </a:solidFill>
            <a:ln>
              <a:noFill/>
            </a:ln>
          </p:spPr>
          <p:txBody>
            <a:bodyPr spcFirstLastPara="1" wrap="square" lIns="22667" tIns="38333" rIns="22667" bIns="38333" anchor="ctr" anchorCtr="0">
              <a:noAutofit/>
            </a:bodyPr>
            <a:lstStyle/>
            <a:p>
              <a:pPr marL="0" marR="0" lvl="0" indent="0" algn="ctr" defTabSz="914400" rtl="0" eaLnBrk="1" fontAlgn="auto" latinLnBrk="0" hangingPunct="1">
                <a:lnSpc>
                  <a:spcPct val="100000"/>
                </a:lnSpc>
                <a:spcBef>
                  <a:spcPts val="0"/>
                </a:spcBef>
                <a:spcAft>
                  <a:spcPts val="127"/>
                </a:spcAft>
                <a:buClrTx/>
                <a:buSzTx/>
                <a:buFontTx/>
                <a:buNone/>
                <a:tabLst/>
                <a:defRPr/>
              </a:pPr>
              <a:r>
                <a:rPr kumimoji="0" lang="en-US" sz="1333"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SOC</a:t>
              </a:r>
              <a:r>
                <a:rPr kumimoji="0" lang="en-US" sz="1333"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ET</a:t>
              </a:r>
              <a:br>
                <a:rPr kumimoji="0" lang="en-US" sz="933"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br>
              <a:r>
                <a:rPr kumimoji="0" lang="en-US" sz="933"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Tamoxifen/anastrozole/letrozole/exemestane</a:t>
              </a:r>
              <a:endParaRPr kumimoji="0" sz="933" b="0" i="0" u="none" strike="noStrike" kern="1200" cap="none" spc="0" normalizeH="0" baseline="3000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sp>
          <p:nvSpPr>
            <p:cNvPr id="109" name="Google Shape;109;p5"/>
            <p:cNvSpPr/>
            <p:nvPr/>
          </p:nvSpPr>
          <p:spPr>
            <a:xfrm rot="5400000">
              <a:off x="7840009" y="1300263"/>
              <a:ext cx="1206117" cy="1108177"/>
            </a:xfrm>
            <a:prstGeom prst="roundRect">
              <a:avLst>
                <a:gd name="adj" fmla="val 16667"/>
              </a:avLst>
            </a:prstGeom>
            <a:solidFill>
              <a:srgbClr val="E7E6E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0" name="Google Shape;110;p5"/>
            <p:cNvSpPr txBox="1"/>
            <p:nvPr/>
          </p:nvSpPr>
          <p:spPr>
            <a:xfrm>
              <a:off x="7943067" y="1305377"/>
              <a:ext cx="999984" cy="1097924"/>
            </a:xfrm>
            <a:prstGeom prst="rect">
              <a:avLst/>
            </a:prstGeom>
            <a:noFill/>
            <a:ln>
              <a:noFill/>
            </a:ln>
          </p:spPr>
          <p:txBody>
            <a:bodyPr spcFirstLastPara="1" wrap="square" lIns="0" tIns="0" rIns="45333"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Tx/>
                <a:buNone/>
                <a:tabLst/>
                <a:defRPr/>
              </a:pPr>
              <a:r>
                <a:rPr kumimoji="0" lang="en-US" sz="1333"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Long-term follow-up</a:t>
              </a:r>
              <a:endParaRPr kumimoji="0" sz="18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cxnSp>
          <p:nvCxnSpPr>
            <p:cNvPr id="111" name="Google Shape;111;p5"/>
            <p:cNvCxnSpPr>
              <a:endCxn id="105" idx="2"/>
            </p:cNvCxnSpPr>
            <p:nvPr/>
          </p:nvCxnSpPr>
          <p:spPr>
            <a:xfrm>
              <a:off x="3775761" y="1869832"/>
              <a:ext cx="308100" cy="0"/>
            </a:xfrm>
            <a:prstGeom prst="straightConnector1">
              <a:avLst/>
            </a:prstGeom>
            <a:noFill/>
            <a:ln w="19050" cap="flat" cmpd="sng">
              <a:solidFill>
                <a:srgbClr val="000000"/>
              </a:solidFill>
              <a:prstDash val="solid"/>
              <a:miter lim="800000"/>
              <a:headEnd type="none" w="sm" len="sm"/>
              <a:tailEnd type="triangle" w="med" len="med"/>
            </a:ln>
          </p:spPr>
        </p:cxnSp>
        <p:cxnSp>
          <p:nvCxnSpPr>
            <p:cNvPr id="112" name="Google Shape;112;p5"/>
            <p:cNvCxnSpPr>
              <a:stCxn id="105" idx="4"/>
              <a:endCxn id="108" idx="1"/>
            </p:cNvCxnSpPr>
            <p:nvPr/>
          </p:nvCxnSpPr>
          <p:spPr>
            <a:xfrm rot="-5400000" flipH="1">
              <a:off x="4525111" y="1851932"/>
              <a:ext cx="102900" cy="563700"/>
            </a:xfrm>
            <a:prstGeom prst="bentConnector2">
              <a:avLst/>
            </a:prstGeom>
            <a:noFill/>
            <a:ln w="19050" cap="flat" cmpd="sng">
              <a:solidFill>
                <a:srgbClr val="000000"/>
              </a:solidFill>
              <a:prstDash val="solid"/>
              <a:miter lim="800000"/>
              <a:headEnd type="none" w="sm" len="sm"/>
              <a:tailEnd type="triangle" w="med" len="med"/>
            </a:ln>
          </p:spPr>
        </p:cxnSp>
        <p:sp>
          <p:nvSpPr>
            <p:cNvPr id="113" name="Google Shape;113;p5"/>
            <p:cNvSpPr/>
            <p:nvPr/>
          </p:nvSpPr>
          <p:spPr>
            <a:xfrm>
              <a:off x="197643" y="1053317"/>
              <a:ext cx="3577766" cy="1704220"/>
            </a:xfrm>
            <a:prstGeom prst="roundRect">
              <a:avLst>
                <a:gd name="adj" fmla="val 4635"/>
              </a:avLst>
            </a:prstGeom>
            <a:solidFill>
              <a:srgbClr val="FFFFFF"/>
            </a:solidFill>
            <a:ln w="19050" cap="flat" cmpd="sng">
              <a:solidFill>
                <a:schemeClr val="dk1"/>
              </a:solidFill>
              <a:prstDash val="solid"/>
              <a:round/>
              <a:headEnd type="none" w="sm" len="sm"/>
              <a:tailEnd type="none" w="sm" len="sm"/>
            </a:ln>
          </p:spPr>
          <p:txBody>
            <a:bodyPr spcFirstLastPara="1" wrap="square" lIns="134112" tIns="24000" rIns="121920" bIns="40600" anchor="ctr" anchorCtr="0">
              <a:noAutofit/>
            </a:bodyPr>
            <a:lstStyle/>
            <a:p>
              <a:pPr marL="0" marR="0" lvl="0" indent="0" algn="l" defTabSz="914400" rtl="0" eaLnBrk="1" fontAlgn="auto" latinLnBrk="0" hangingPunct="1">
                <a:lnSpc>
                  <a:spcPct val="100000"/>
                </a:lnSpc>
                <a:spcBef>
                  <a:spcPts val="400"/>
                </a:spcBef>
                <a:spcAft>
                  <a:spcPts val="0"/>
                </a:spcAft>
                <a:buClr>
                  <a:srgbClr val="000000"/>
                </a:buClr>
                <a:buSzPts val="1000"/>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Key eligibility criteria</a:t>
              </a:r>
              <a:endParaRPr kumimoji="0"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190495" marR="0" lvl="0" indent="-190495" algn="l" defTabSz="914400" rtl="0" eaLnBrk="1" fontAlgn="auto" latinLnBrk="0" hangingPunct="1">
                <a:lnSpc>
                  <a:spcPct val="100000"/>
                </a:lnSpc>
                <a:spcBef>
                  <a:spcPts val="400"/>
                </a:spcBef>
                <a:spcAft>
                  <a:spcPts val="0"/>
                </a:spcAft>
                <a:buClr>
                  <a:srgbClr val="000000"/>
                </a:buClr>
                <a:buSzPts val="1000"/>
                <a:buFont typeface="Arial"/>
                <a:buChar char="•"/>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Participants with ER+, HER2− </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early breast cancer</a:t>
              </a:r>
              <a:endParaRPr kumimoji="0"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190495" marR="0" lvl="0" indent="-190495" algn="l" defTabSz="914400" rtl="0" eaLnBrk="1" fontAlgn="auto" latinLnBrk="0" hangingPunct="1">
                <a:lnSpc>
                  <a:spcPct val="100000"/>
                </a:lnSpc>
                <a:spcBef>
                  <a:spcPts val="400"/>
                </a:spcBef>
                <a:spcAft>
                  <a:spcPts val="0"/>
                </a:spcAft>
                <a:buClr>
                  <a:srgbClr val="000000"/>
                </a:buClr>
                <a:buSzPts val="1000"/>
                <a:buFont typeface="Arial"/>
                <a:buChar char="•"/>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Stage I–III disease </a:t>
              </a:r>
              <a:endParaRPr kumimoji="0"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533387" marR="0" lvl="4" indent="-228594" algn="l" defTabSz="914400" rtl="0" eaLnBrk="1" fontAlgn="auto" latinLnBrk="0" hangingPunct="1">
                <a:lnSpc>
                  <a:spcPct val="100000"/>
                </a:lnSpc>
                <a:spcBef>
                  <a:spcPts val="400"/>
                </a:spcBef>
                <a:spcAft>
                  <a:spcPts val="0"/>
                </a:spcAft>
                <a:buClrTx/>
                <a:buSzPts val="1000"/>
                <a:buFont typeface="Courier New"/>
                <a:buChar char="o"/>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pN0 </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and </a:t>
              </a:r>
              <a:r>
                <a:rPr kumimoji="0" lang="en-US" sz="1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pT</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&gt; 1 cm with Grade 3, or Ki67 ≥ 20%, </a:t>
              </a:r>
              <a:b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b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or high score on genomic assay*, or </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pT4N0</a:t>
              </a:r>
              <a:endParaRPr kumimoji="0" lang="en-US" sz="1200" b="1" i="0" u="none" strike="sng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533387" marR="0" lvl="4" indent="-228594" algn="l" defTabSz="914400" rtl="0" eaLnBrk="1" fontAlgn="auto" latinLnBrk="0" hangingPunct="1">
                <a:lnSpc>
                  <a:spcPct val="100000"/>
                </a:lnSpc>
                <a:spcBef>
                  <a:spcPts val="400"/>
                </a:spcBef>
                <a:spcAft>
                  <a:spcPts val="0"/>
                </a:spcAft>
                <a:buClr>
                  <a:srgbClr val="000000"/>
                </a:buClr>
                <a:buSzPts val="1000"/>
                <a:buFont typeface="Courier New"/>
                <a:buChar char="o"/>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Node-positive</a:t>
              </a:r>
            </a:p>
            <a:p>
              <a:pPr marL="190495" marR="0" lvl="0" indent="-190495" algn="l" defTabSz="914400" rtl="0" eaLnBrk="1" fontAlgn="auto" latinLnBrk="0" hangingPunct="1">
                <a:lnSpc>
                  <a:spcPct val="100000"/>
                </a:lnSpc>
                <a:spcBef>
                  <a:spcPts val="400"/>
                </a:spcBef>
                <a:spcAft>
                  <a:spcPts val="0"/>
                </a:spcAft>
                <a:buClrTx/>
                <a:buSzPts val="1000"/>
                <a:buFont typeface="Arial"/>
                <a:buChar char="•"/>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Pre- or post-menopausal</a:t>
              </a:r>
              <a:r>
                <a:rPr kumimoji="0" lang="en-US" sz="1200" b="1"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90495" marR="0" lvl="0" indent="-190495" algn="l" defTabSz="914400" rtl="0" eaLnBrk="1" fontAlgn="auto" latinLnBrk="0" hangingPunct="1">
                <a:lnSpc>
                  <a:spcPct val="100000"/>
                </a:lnSpc>
                <a:spcBef>
                  <a:spcPts val="400"/>
                </a:spcBef>
                <a:spcAft>
                  <a:spcPts val="0"/>
                </a:spcAft>
                <a:buClr>
                  <a:srgbClr val="000000"/>
                </a:buClr>
                <a:buSzPts val="1000"/>
                <a:buFont typeface="Arial"/>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Breast cancer </a:t>
              </a: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surgery &lt; 12 months</a:t>
              </a:r>
              <a:endParaRPr kumimoji="0"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90495" marR="0" lvl="0" indent="-190495" algn="l" defTabSz="914400" rtl="0" eaLnBrk="1" fontAlgn="auto" latinLnBrk="0" hangingPunct="1">
                <a:lnSpc>
                  <a:spcPct val="100000"/>
                </a:lnSpc>
                <a:spcBef>
                  <a:spcPts val="400"/>
                </a:spcBef>
                <a:spcAft>
                  <a:spcPts val="0"/>
                </a:spcAft>
                <a:buClr>
                  <a:srgbClr val="000000"/>
                </a:buClr>
                <a:buSzPts val="1000"/>
                <a:buFont typeface="Arial"/>
                <a:buChar char="•"/>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(Neo)adjuvant chemotherapy if indicated</a:t>
              </a:r>
              <a:endParaRPr kumimoji="0"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4" name="Google Shape;114;p5"/>
            <p:cNvSpPr txBox="1"/>
            <p:nvPr/>
          </p:nvSpPr>
          <p:spPr>
            <a:xfrm>
              <a:off x="3886934" y="1278370"/>
              <a:ext cx="902768" cy="246133"/>
            </a:xfrm>
            <a:prstGeom prst="rect">
              <a:avLst/>
            </a:prstGeom>
            <a:noFill/>
            <a:ln>
              <a:noFill/>
            </a:ln>
          </p:spPr>
          <p:txBody>
            <a:bodyPr spcFirstLastPara="1" wrap="square" lIns="121900" tIns="60933" rIns="121900" bIns="60933"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Tx/>
                <a:buNone/>
                <a:tabLst/>
                <a:defRPr/>
              </a:pPr>
              <a:r>
                <a:rPr kumimoji="0" lang="en-US" sz="1333"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N = 4170</a:t>
              </a:r>
              <a:endParaRPr kumimoji="0" sz="1333" b="1" i="0" u="none" strike="noStrike" kern="1200" cap="none" spc="0" normalizeH="0" baseline="3000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15" name="Google Shape;115;p5"/>
            <p:cNvSpPr txBox="1"/>
            <p:nvPr/>
          </p:nvSpPr>
          <p:spPr>
            <a:xfrm>
              <a:off x="4789702" y="960262"/>
              <a:ext cx="3047468" cy="230792"/>
            </a:xfrm>
            <a:prstGeom prst="rect">
              <a:avLst/>
            </a:prstGeom>
            <a:noFill/>
            <a:ln>
              <a:noFill/>
            </a:ln>
          </p:spPr>
          <p:txBody>
            <a:bodyPr spcFirstLastPara="1" wrap="square" lIns="121900" tIns="60933" rIns="121900" bIns="60933"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At least 5-year treatment duration</a:t>
              </a:r>
              <a:endParaRPr kumimoji="0" sz="18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cxnSp>
        <p:nvCxnSpPr>
          <p:cNvPr id="116" name="Google Shape;116;p5"/>
          <p:cNvCxnSpPr>
            <a:stCxn id="107" idx="3"/>
          </p:cNvCxnSpPr>
          <p:nvPr/>
        </p:nvCxnSpPr>
        <p:spPr>
          <a:xfrm>
            <a:off x="10369939" y="2076012"/>
            <a:ext cx="148800" cy="0"/>
          </a:xfrm>
          <a:prstGeom prst="straightConnector1">
            <a:avLst/>
          </a:prstGeom>
          <a:noFill/>
          <a:ln w="9525" cap="flat" cmpd="sng">
            <a:solidFill>
              <a:schemeClr val="dk1"/>
            </a:solidFill>
            <a:prstDash val="solid"/>
            <a:round/>
            <a:headEnd type="none" w="sm" len="sm"/>
            <a:tailEnd type="triangle" w="med" len="med"/>
          </a:ln>
        </p:spPr>
      </p:cxnSp>
      <p:cxnSp>
        <p:nvCxnSpPr>
          <p:cNvPr id="117" name="Google Shape;117;p5"/>
          <p:cNvCxnSpPr>
            <a:stCxn id="108" idx="3"/>
          </p:cNvCxnSpPr>
          <p:nvPr/>
        </p:nvCxnSpPr>
        <p:spPr>
          <a:xfrm>
            <a:off x="10369939" y="2913812"/>
            <a:ext cx="148800" cy="0"/>
          </a:xfrm>
          <a:prstGeom prst="straightConnector1">
            <a:avLst/>
          </a:prstGeom>
          <a:noFill/>
          <a:ln w="9525" cap="flat" cmpd="sng">
            <a:solidFill>
              <a:schemeClr val="dk1"/>
            </a:solidFill>
            <a:prstDash val="solid"/>
            <a:round/>
            <a:headEnd type="none" w="sm" len="sm"/>
            <a:tailEnd type="triangle" w="med" len="med"/>
          </a:ln>
        </p:spPr>
      </p:cxnSp>
      <p:sp>
        <p:nvSpPr>
          <p:cNvPr id="118" name="Google Shape;118;p5"/>
          <p:cNvSpPr txBox="1"/>
          <p:nvPr/>
        </p:nvSpPr>
        <p:spPr>
          <a:xfrm>
            <a:off x="10518640" y="1273376"/>
            <a:ext cx="1477569" cy="307722"/>
          </a:xfrm>
          <a:prstGeom prst="rect">
            <a:avLst/>
          </a:prstGeom>
          <a:noFill/>
          <a:ln>
            <a:noFill/>
          </a:ln>
        </p:spPr>
        <p:txBody>
          <a:bodyPr spcFirstLastPara="1" wrap="square" lIns="121900" tIns="60933" rIns="121900" bIns="60933"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5-year follow-up</a:t>
            </a:r>
            <a:endParaRPr kumimoji="0" sz="18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3" name="TextBox 2">
            <a:extLst>
              <a:ext uri="{FF2B5EF4-FFF2-40B4-BE49-F238E27FC236}">
                <a16:creationId xmlns:a16="http://schemas.microsoft.com/office/drawing/2014/main" id="{13A22293-FB12-38C3-76C8-26C3C4D6791B}"/>
              </a:ext>
            </a:extLst>
          </p:cNvPr>
          <p:cNvSpPr txBox="1"/>
          <p:nvPr/>
        </p:nvSpPr>
        <p:spPr>
          <a:xfrm>
            <a:off x="2627408" y="3915487"/>
            <a:ext cx="9216237" cy="2247090"/>
          </a:xfrm>
          <a:prstGeom prst="rect">
            <a:avLst/>
          </a:prstGeom>
          <a:noFill/>
          <a:ln>
            <a:solidFill>
              <a:schemeClr val="tx1"/>
            </a:solidFill>
          </a:ln>
        </p:spPr>
        <p:txBody>
          <a:bodyPr wrap="square" rtlCol="0">
            <a:spAutoFit/>
          </a:bodyPr>
          <a:lstStyle/>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667"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Stage I allowed (high risk)</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67"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Premenopausal: giredestrant + OFS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67"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SOC = AI (+ OFS) or tamoxifen (OFS not required)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67"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Prior ET including CDK4/6i x 12 weeks allowed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67"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No combination with CDK4/6i during trial</a:t>
            </a:r>
          </a:p>
        </p:txBody>
      </p:sp>
      <p:sp>
        <p:nvSpPr>
          <p:cNvPr id="2" name="Google Shape;52;p6">
            <a:extLst>
              <a:ext uri="{FF2B5EF4-FFF2-40B4-BE49-F238E27FC236}">
                <a16:creationId xmlns:a16="http://schemas.microsoft.com/office/drawing/2014/main" id="{9F3830E9-FC15-52EC-4C23-0116298CBAF1}"/>
              </a:ext>
            </a:extLst>
          </p:cNvPr>
          <p:cNvSpPr txBox="1"/>
          <p:nvPr/>
        </p:nvSpPr>
        <p:spPr>
          <a:xfrm>
            <a:off x="203200" y="6511266"/>
            <a:ext cx="11654789" cy="16421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14461"/>
                </a:solidFill>
                <a:effectLst/>
                <a:uLnTx/>
                <a:uFillTx/>
                <a:latin typeface="Calibri" panose="020F0502020204030204" pitchFamily="34" charset="0"/>
                <a:ea typeface="+mn-ea"/>
                <a:cs typeface="Calibri" panose="020F0502020204030204" pitchFamily="34" charset="0"/>
              </a:rPr>
              <a:t>Bardia A et al. SABCS 2025;Abstract GS1-10</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69">
          <a:extLst>
            <a:ext uri="{FF2B5EF4-FFF2-40B4-BE49-F238E27FC236}">
              <a16:creationId xmlns:a16="http://schemas.microsoft.com/office/drawing/2014/main" id="{6D59866D-5E46-D90A-8F05-DBD77D1B6890}"/>
            </a:ext>
          </a:extLst>
        </p:cNvPr>
        <p:cNvGrpSpPr/>
        <p:nvPr/>
      </p:nvGrpSpPr>
      <p:grpSpPr>
        <a:xfrm>
          <a:off x="0" y="0"/>
          <a:ext cx="0" cy="0"/>
          <a:chOff x="0" y="0"/>
          <a:chExt cx="0" cy="0"/>
        </a:xfrm>
      </p:grpSpPr>
      <p:sp>
        <p:nvSpPr>
          <p:cNvPr id="170" name="Google Shape;170;p8">
            <a:extLst>
              <a:ext uri="{FF2B5EF4-FFF2-40B4-BE49-F238E27FC236}">
                <a16:creationId xmlns:a16="http://schemas.microsoft.com/office/drawing/2014/main" id="{8C3DB238-53F3-3B00-6AE3-A8730DF62E96}"/>
              </a:ext>
            </a:extLst>
          </p:cNvPr>
          <p:cNvSpPr txBox="1">
            <a:spLocks noGrp="1"/>
          </p:cNvSpPr>
          <p:nvPr>
            <p:ph type="title"/>
          </p:nvPr>
        </p:nvSpPr>
        <p:spPr>
          <a:xfrm>
            <a:off x="212165" y="487456"/>
            <a:ext cx="9985720" cy="677108"/>
          </a:xfrm>
          <a:prstGeom prst="rect">
            <a:avLst/>
          </a:prstGeom>
          <a:noFill/>
          <a:ln>
            <a:noFill/>
          </a:ln>
        </p:spPr>
        <p:txBody>
          <a:bodyPr spcFirstLastPara="1" vert="horz" wrap="square" lIns="0" tIns="0" rIns="0" bIns="0" rtlCol="0" anchor="b" anchorCtr="0">
            <a:spAutoFit/>
          </a:bodyPr>
          <a:lstStyle/>
          <a:p>
            <a:pPr>
              <a:lnSpc>
                <a:spcPct val="100000"/>
              </a:lnSpc>
              <a:spcBef>
                <a:spcPts val="0"/>
              </a:spcBef>
              <a:buSzPts val="1400"/>
            </a:pPr>
            <a:r>
              <a:rPr lang="en-US">
                <a:latin typeface="Calibri" panose="020F0502020204030204" pitchFamily="34" charset="0"/>
                <a:cs typeface="Calibri" panose="020F0502020204030204" pitchFamily="34" charset="0"/>
              </a:rPr>
              <a:t>Participant </a:t>
            </a:r>
            <a:r>
              <a:rPr lang="en-US" dirty="0">
                <a:latin typeface="Calibri" panose="020F0502020204030204" pitchFamily="34" charset="0"/>
                <a:cs typeface="Calibri" panose="020F0502020204030204" pitchFamily="34" charset="0"/>
              </a:rPr>
              <a:t>Characteristics</a:t>
            </a:r>
            <a:endParaRPr sz="2400" i="1" dirty="0">
              <a:latin typeface="Calibri" panose="020F0502020204030204" pitchFamily="34" charset="0"/>
              <a:cs typeface="Calibri" panose="020F0502020204030204" pitchFamily="34" charset="0"/>
            </a:endParaRPr>
          </a:p>
        </p:txBody>
      </p:sp>
      <p:sp>
        <p:nvSpPr>
          <p:cNvPr id="173" name="Google Shape;173;p8">
            <a:extLst>
              <a:ext uri="{FF2B5EF4-FFF2-40B4-BE49-F238E27FC236}">
                <a16:creationId xmlns:a16="http://schemas.microsoft.com/office/drawing/2014/main" id="{58404204-56F3-EE36-1C29-886E7FEF9C59}"/>
              </a:ext>
            </a:extLst>
          </p:cNvPr>
          <p:cNvSpPr/>
          <p:nvPr/>
        </p:nvSpPr>
        <p:spPr>
          <a:xfrm>
            <a:off x="203200" y="5533535"/>
            <a:ext cx="11785600" cy="360000"/>
          </a:xfrm>
          <a:prstGeom prst="roundRect">
            <a:avLst>
              <a:gd name="adj" fmla="val 16667"/>
            </a:avLst>
          </a:prstGeom>
          <a:solidFill>
            <a:srgbClr val="F2F2F2"/>
          </a:solidFill>
          <a:ln w="19050" cap="flat" cmpd="sng">
            <a:solidFill>
              <a:srgbClr val="6E1E50"/>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Baseline demographics and characteristics were balanced</a:t>
            </a:r>
            <a:endParaRPr kumimoji="0"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aphicFrame>
        <p:nvGraphicFramePr>
          <p:cNvPr id="175" name="Google Shape;175;p8">
            <a:extLst>
              <a:ext uri="{FF2B5EF4-FFF2-40B4-BE49-F238E27FC236}">
                <a16:creationId xmlns:a16="http://schemas.microsoft.com/office/drawing/2014/main" id="{644B41A2-4D37-BD7A-4207-A28DBC6688BE}"/>
              </a:ext>
            </a:extLst>
          </p:cNvPr>
          <p:cNvGraphicFramePr/>
          <p:nvPr/>
        </p:nvGraphicFramePr>
        <p:xfrm>
          <a:off x="203200" y="1376679"/>
          <a:ext cx="5800867" cy="4009438"/>
        </p:xfrm>
        <a:graphic>
          <a:graphicData uri="http://schemas.openxmlformats.org/drawingml/2006/table">
            <a:tbl>
              <a:tblPr>
                <a:noFill/>
              </a:tblPr>
              <a:tblGrid>
                <a:gridCol w="3375667">
                  <a:extLst>
                    <a:ext uri="{9D8B030D-6E8A-4147-A177-3AD203B41FA5}">
                      <a16:colId xmlns:a16="http://schemas.microsoft.com/office/drawing/2014/main" val="20000"/>
                    </a:ext>
                  </a:extLst>
                </a:gridCol>
                <a:gridCol w="1212600">
                  <a:extLst>
                    <a:ext uri="{9D8B030D-6E8A-4147-A177-3AD203B41FA5}">
                      <a16:colId xmlns:a16="http://schemas.microsoft.com/office/drawing/2014/main" val="20001"/>
                    </a:ext>
                  </a:extLst>
                </a:gridCol>
                <a:gridCol w="1212600">
                  <a:extLst>
                    <a:ext uri="{9D8B030D-6E8A-4147-A177-3AD203B41FA5}">
                      <a16:colId xmlns:a16="http://schemas.microsoft.com/office/drawing/2014/main" val="20002"/>
                    </a:ext>
                  </a:extLst>
                </a:gridCol>
              </a:tblGrid>
              <a:tr h="422400">
                <a:tc>
                  <a:txBody>
                    <a:bodyPr/>
                    <a:lstStyle/>
                    <a:p>
                      <a:pPr marL="0" marR="0" lvl="0" indent="0" algn="l" rtl="0">
                        <a:lnSpc>
                          <a:spcPct val="100000"/>
                        </a:lnSpc>
                        <a:spcBef>
                          <a:spcPts val="0"/>
                        </a:spcBef>
                        <a:spcAft>
                          <a:spcPts val="0"/>
                        </a:spcAft>
                        <a:buClr>
                          <a:srgbClr val="000000"/>
                        </a:buClr>
                        <a:buSzPts val="900"/>
                        <a:buFont typeface="Arial"/>
                        <a:buNone/>
                      </a:pPr>
                      <a:endParaRPr sz="1200" b="1" u="none" strike="noStrike" cap="none" dirty="0">
                        <a:solidFill>
                          <a:schemeClr val="dk1"/>
                        </a:solidFill>
                        <a:highlight>
                          <a:srgbClr val="FFFF00"/>
                        </a:highlight>
                        <a:latin typeface="Arial"/>
                        <a:ea typeface="Arial"/>
                        <a:cs typeface="Arial"/>
                        <a:sym typeface="Arial"/>
                      </a:endParaRPr>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1" u="none" strike="noStrike" cap="none" dirty="0">
                          <a:solidFill>
                            <a:schemeClr val="lt1"/>
                          </a:solidFill>
                          <a:latin typeface="Arial"/>
                          <a:ea typeface="Arial"/>
                          <a:cs typeface="Arial"/>
                          <a:sym typeface="Arial"/>
                        </a:rPr>
                        <a:t>Giredestrant</a:t>
                      </a:r>
                      <a:endParaRPr sz="1200" dirty="0"/>
                    </a:p>
                    <a:p>
                      <a:pPr marL="0" marR="0" lvl="0" indent="0" algn="ctr" rtl="0">
                        <a:lnSpc>
                          <a:spcPct val="100000"/>
                        </a:lnSpc>
                        <a:spcBef>
                          <a:spcPts val="0"/>
                        </a:spcBef>
                        <a:spcAft>
                          <a:spcPts val="0"/>
                        </a:spcAft>
                        <a:buClr>
                          <a:srgbClr val="000000"/>
                        </a:buClr>
                        <a:buSzPts val="900"/>
                        <a:buFont typeface="Arial"/>
                        <a:buNone/>
                      </a:pPr>
                      <a:r>
                        <a:rPr lang="en-US" sz="1200" b="0" u="none" strike="noStrike" cap="none" dirty="0">
                          <a:solidFill>
                            <a:schemeClr val="lt1"/>
                          </a:solidFill>
                          <a:latin typeface="Arial"/>
                          <a:ea typeface="Arial"/>
                          <a:cs typeface="Arial"/>
                          <a:sym typeface="Arial"/>
                        </a:rPr>
                        <a:t>n = 2084</a:t>
                      </a:r>
                      <a:endParaRPr sz="1200" b="0" u="none" strike="noStrike" cap="none" dirty="0"/>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6E1E5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1" u="none" strike="noStrike" cap="none" dirty="0">
                          <a:solidFill>
                            <a:schemeClr val="lt1"/>
                          </a:solidFill>
                          <a:latin typeface="Arial"/>
                          <a:ea typeface="Arial"/>
                          <a:cs typeface="Arial"/>
                          <a:sym typeface="Arial"/>
                        </a:rPr>
                        <a:t>SOC ET </a:t>
                      </a:r>
                      <a:endParaRPr sz="1200" b="1" u="none" strike="noStrike" cap="none" dirty="0"/>
                    </a:p>
                    <a:p>
                      <a:pPr marL="0" marR="0" lvl="0" indent="0" algn="ctr" rtl="0">
                        <a:lnSpc>
                          <a:spcPct val="100000"/>
                        </a:lnSpc>
                        <a:spcBef>
                          <a:spcPts val="0"/>
                        </a:spcBef>
                        <a:spcAft>
                          <a:spcPts val="0"/>
                        </a:spcAft>
                        <a:buClr>
                          <a:srgbClr val="000000"/>
                        </a:buClr>
                        <a:buSzPts val="900"/>
                        <a:buFont typeface="Arial"/>
                        <a:buNone/>
                      </a:pPr>
                      <a:r>
                        <a:rPr lang="en-US" sz="1200" b="0" u="none" strike="noStrike" cap="none" dirty="0">
                          <a:solidFill>
                            <a:schemeClr val="lt1"/>
                          </a:solidFill>
                          <a:latin typeface="Arial"/>
                          <a:ea typeface="Arial"/>
                          <a:cs typeface="Arial"/>
                          <a:sym typeface="Arial"/>
                        </a:rPr>
                        <a:t>n = 2086</a:t>
                      </a:r>
                      <a:endParaRPr sz="1200" b="0" u="none" strike="noStrike" cap="none" dirty="0"/>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7F7F7F"/>
                    </a:solidFill>
                  </a:tcPr>
                </a:tc>
                <a:extLst>
                  <a:ext uri="{0D108BD9-81ED-4DB2-BD59-A6C34878D82A}">
                    <a16:rowId xmlns:a16="http://schemas.microsoft.com/office/drawing/2014/main" val="10000"/>
                  </a:ext>
                </a:extLst>
              </a:tr>
              <a:tr h="243049">
                <a:tc>
                  <a:txBody>
                    <a:bodyPr/>
                    <a:lstStyle/>
                    <a:p>
                      <a:pPr marL="0" marR="0" lvl="0" indent="0" algn="l" rtl="0">
                        <a:lnSpc>
                          <a:spcPct val="100000"/>
                        </a:lnSpc>
                        <a:spcBef>
                          <a:spcPts val="0"/>
                        </a:spcBef>
                        <a:spcAft>
                          <a:spcPts val="0"/>
                        </a:spcAft>
                        <a:buClr>
                          <a:srgbClr val="000000"/>
                        </a:buClr>
                        <a:buSzPts val="900"/>
                        <a:buFont typeface="Arial"/>
                        <a:buNone/>
                      </a:pPr>
                      <a:r>
                        <a:rPr lang="en-US" sz="1200" b="1" u="none" strike="noStrike" cap="none" dirty="0">
                          <a:solidFill>
                            <a:schemeClr val="dk1"/>
                          </a:solidFill>
                          <a:latin typeface="Arial"/>
                          <a:ea typeface="Arial"/>
                          <a:cs typeface="Arial"/>
                          <a:sym typeface="Arial"/>
                        </a:rPr>
                        <a:t>Median age, years (range)</a:t>
                      </a:r>
                      <a:endParaRPr sz="1200" u="none" strike="noStrike" cap="none" dirty="0"/>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dirty="0">
                          <a:solidFill>
                            <a:srgbClr val="000000"/>
                          </a:solidFill>
                          <a:latin typeface="Arial"/>
                          <a:ea typeface="Arial"/>
                          <a:cs typeface="Arial"/>
                          <a:sym typeface="Arial"/>
                        </a:rPr>
                        <a:t>54.0 (22–91)</a:t>
                      </a:r>
                      <a:endParaRPr sz="1200" b="1" u="none" strike="noStrike" cap="none" dirty="0">
                        <a:solidFill>
                          <a:schemeClr val="dk1"/>
                        </a:solidFill>
                        <a:latin typeface="Arial"/>
                        <a:ea typeface="Arial"/>
                        <a:cs typeface="Arial"/>
                        <a:sym typeface="Arial"/>
                      </a:endParaRPr>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Arial"/>
                          <a:ea typeface="Arial"/>
                          <a:cs typeface="Arial"/>
                          <a:sym typeface="Arial"/>
                        </a:rPr>
                        <a:t>54.0 (25–89)</a:t>
                      </a:r>
                      <a:endParaRPr sz="1200" b="1" u="none" strike="noStrike" cap="none">
                        <a:solidFill>
                          <a:schemeClr val="dk1"/>
                        </a:solidFill>
                        <a:latin typeface="Arial"/>
                        <a:ea typeface="Arial"/>
                        <a:cs typeface="Arial"/>
                        <a:sym typeface="Arial"/>
                      </a:endParaRPr>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43049">
                <a:tc>
                  <a:txBody>
                    <a:bodyPr/>
                    <a:lstStyle/>
                    <a:p>
                      <a:pPr marL="0" marR="0" lvl="0" indent="0" algn="l" rtl="0">
                        <a:lnSpc>
                          <a:spcPct val="100000"/>
                        </a:lnSpc>
                        <a:spcBef>
                          <a:spcPts val="0"/>
                        </a:spcBef>
                        <a:spcAft>
                          <a:spcPts val="0"/>
                        </a:spcAft>
                        <a:buClr>
                          <a:srgbClr val="000000"/>
                        </a:buClr>
                        <a:buSzPts val="900"/>
                        <a:buFont typeface="Arial"/>
                        <a:buNone/>
                      </a:pPr>
                      <a:r>
                        <a:rPr lang="en-US" sz="1200" b="1" u="none" strike="noStrike" cap="none" dirty="0">
                          <a:solidFill>
                            <a:schemeClr val="dk1"/>
                          </a:solidFill>
                          <a:latin typeface="Arial"/>
                          <a:ea typeface="Arial"/>
                          <a:cs typeface="Arial"/>
                          <a:sym typeface="Arial"/>
                        </a:rPr>
                        <a:t>Female sex, n (%)</a:t>
                      </a:r>
                      <a:endParaRPr sz="1200" u="none" strike="noStrike" cap="none" dirty="0"/>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Arial"/>
                          <a:ea typeface="Arial"/>
                          <a:cs typeface="Arial"/>
                          <a:sym typeface="Arial"/>
                        </a:rPr>
                        <a:t>2073 (99.5)</a:t>
                      </a:r>
                      <a:endParaRPr sz="1200" u="none" strike="noStrike" cap="none">
                        <a:solidFill>
                          <a:schemeClr val="dk1"/>
                        </a:solidFill>
                        <a:latin typeface="Arial"/>
                        <a:ea typeface="Arial"/>
                        <a:cs typeface="Arial"/>
                        <a:sym typeface="Arial"/>
                      </a:endParaRPr>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Arial"/>
                          <a:ea typeface="Arial"/>
                          <a:cs typeface="Arial"/>
                          <a:sym typeface="Arial"/>
                        </a:rPr>
                        <a:t>2075 (99.5)</a:t>
                      </a:r>
                      <a:endParaRPr sz="1200" u="none" strike="noStrike" cap="none">
                        <a:solidFill>
                          <a:schemeClr val="dk1"/>
                        </a:solidFill>
                        <a:latin typeface="Arial"/>
                        <a:ea typeface="Arial"/>
                        <a:cs typeface="Arial"/>
                        <a:sym typeface="Arial"/>
                      </a:endParaRPr>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43049">
                <a:tc>
                  <a:txBody>
                    <a:bodyPr/>
                    <a:lstStyle/>
                    <a:p>
                      <a:pPr marL="0" marR="0" lvl="0" indent="0" algn="l" rtl="0">
                        <a:lnSpc>
                          <a:spcPct val="100000"/>
                        </a:lnSpc>
                        <a:spcBef>
                          <a:spcPts val="0"/>
                        </a:spcBef>
                        <a:spcAft>
                          <a:spcPts val="0"/>
                        </a:spcAft>
                        <a:buClr>
                          <a:srgbClr val="000000"/>
                        </a:buClr>
                        <a:buSzPts val="900"/>
                        <a:buFont typeface="Arial"/>
                        <a:buNone/>
                      </a:pPr>
                      <a:r>
                        <a:rPr lang="en-US" sz="1200" b="1" u="none" strike="noStrike" cap="none">
                          <a:solidFill>
                            <a:schemeClr val="dk1"/>
                          </a:solidFill>
                          <a:latin typeface="Arial"/>
                          <a:ea typeface="Arial"/>
                          <a:cs typeface="Arial"/>
                          <a:sym typeface="Arial"/>
                        </a:rPr>
                        <a:t>Race, n (%)</a:t>
                      </a:r>
                      <a:endParaRPr sz="1200" u="none" strike="noStrike" cap="none"/>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u="none" strike="noStrike" cap="none">
                        <a:solidFill>
                          <a:schemeClr val="dk1"/>
                        </a:solidFill>
                        <a:latin typeface="Arial"/>
                        <a:ea typeface="Arial"/>
                        <a:cs typeface="Arial"/>
                        <a:sym typeface="Arial"/>
                      </a:endParaRPr>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u="none" strike="noStrike" cap="none">
                        <a:solidFill>
                          <a:schemeClr val="dk1"/>
                        </a:solidFill>
                        <a:latin typeface="Arial"/>
                        <a:ea typeface="Arial"/>
                        <a:cs typeface="Arial"/>
                        <a:sym typeface="Arial"/>
                      </a:endParaRPr>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43049">
                <a:tc>
                  <a:txBody>
                    <a:bodyPr/>
                    <a:lstStyle/>
                    <a:p>
                      <a:pPr marL="0" marR="0" lvl="0" indent="266700" algn="l" rtl="0">
                        <a:lnSpc>
                          <a:spcPct val="100000"/>
                        </a:lnSpc>
                        <a:spcBef>
                          <a:spcPts val="0"/>
                        </a:spcBef>
                        <a:spcAft>
                          <a:spcPts val="0"/>
                        </a:spcAft>
                        <a:buClr>
                          <a:srgbClr val="000000"/>
                        </a:buClr>
                        <a:buSzPts val="900"/>
                        <a:buFont typeface="Arial"/>
                        <a:buNone/>
                      </a:pPr>
                      <a:r>
                        <a:rPr lang="en-US" sz="1200" u="none" strike="noStrike" cap="none">
                          <a:solidFill>
                            <a:schemeClr val="dk1"/>
                          </a:solidFill>
                          <a:latin typeface="Arial"/>
                          <a:ea typeface="Arial"/>
                          <a:cs typeface="Arial"/>
                          <a:sym typeface="Arial"/>
                        </a:rPr>
                        <a:t>American Indian or Alaska Native</a:t>
                      </a:r>
                      <a:endParaRPr sz="1200" u="none" strike="noStrike" cap="none"/>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Arial"/>
                          <a:ea typeface="Arial"/>
                          <a:cs typeface="Arial"/>
                          <a:sym typeface="Arial"/>
                        </a:rPr>
                        <a:t>77 (3.7)</a:t>
                      </a:r>
                      <a:endParaRPr sz="1200" u="none" strike="noStrike" cap="none">
                        <a:solidFill>
                          <a:schemeClr val="dk1"/>
                        </a:solidFill>
                        <a:latin typeface="Arial"/>
                        <a:ea typeface="Arial"/>
                        <a:cs typeface="Arial"/>
                        <a:sym typeface="Arial"/>
                      </a:endParaRPr>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Arial"/>
                          <a:ea typeface="Arial"/>
                          <a:cs typeface="Arial"/>
                          <a:sym typeface="Arial"/>
                        </a:rPr>
                        <a:t>62 (3.0)</a:t>
                      </a:r>
                      <a:endParaRPr sz="1200" u="none" strike="noStrike" cap="none">
                        <a:solidFill>
                          <a:schemeClr val="dk1"/>
                        </a:solidFill>
                        <a:latin typeface="Arial"/>
                        <a:ea typeface="Arial"/>
                        <a:cs typeface="Arial"/>
                        <a:sym typeface="Arial"/>
                      </a:endParaRPr>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243049">
                <a:tc>
                  <a:txBody>
                    <a:bodyPr/>
                    <a:lstStyle/>
                    <a:p>
                      <a:pPr marL="0" marR="0" lvl="0" indent="266700" algn="l" rtl="0">
                        <a:lnSpc>
                          <a:spcPct val="100000"/>
                        </a:lnSpc>
                        <a:spcBef>
                          <a:spcPts val="0"/>
                        </a:spcBef>
                        <a:spcAft>
                          <a:spcPts val="0"/>
                        </a:spcAft>
                        <a:buClr>
                          <a:srgbClr val="000000"/>
                        </a:buClr>
                        <a:buSzPts val="900"/>
                        <a:buFont typeface="Arial"/>
                        <a:buNone/>
                      </a:pPr>
                      <a:r>
                        <a:rPr lang="en-US" sz="1200" u="none" strike="noStrike" cap="none">
                          <a:solidFill>
                            <a:schemeClr val="dk1"/>
                          </a:solidFill>
                          <a:latin typeface="Arial"/>
                          <a:ea typeface="Arial"/>
                          <a:cs typeface="Arial"/>
                          <a:sym typeface="Arial"/>
                        </a:rPr>
                        <a:t>Asian</a:t>
                      </a:r>
                      <a:endParaRPr sz="1200" u="none" strike="noStrike" cap="none"/>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Arial"/>
                          <a:ea typeface="Arial"/>
                          <a:cs typeface="Arial"/>
                          <a:sym typeface="Arial"/>
                        </a:rPr>
                        <a:t>461 (22.1)</a:t>
                      </a:r>
                      <a:endParaRPr sz="1200" u="none" strike="noStrike" cap="none">
                        <a:solidFill>
                          <a:schemeClr val="dk1"/>
                        </a:solidFill>
                        <a:latin typeface="Arial"/>
                        <a:ea typeface="Arial"/>
                        <a:cs typeface="Arial"/>
                        <a:sym typeface="Arial"/>
                      </a:endParaRPr>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Arial"/>
                          <a:ea typeface="Arial"/>
                          <a:cs typeface="Arial"/>
                          <a:sym typeface="Arial"/>
                        </a:rPr>
                        <a:t>467 (22.4)</a:t>
                      </a:r>
                      <a:endParaRPr sz="1200" u="none" strike="noStrike" cap="none">
                        <a:solidFill>
                          <a:schemeClr val="dk1"/>
                        </a:solidFill>
                        <a:latin typeface="Arial"/>
                        <a:ea typeface="Arial"/>
                        <a:cs typeface="Arial"/>
                        <a:sym typeface="Arial"/>
                      </a:endParaRPr>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243049">
                <a:tc>
                  <a:txBody>
                    <a:bodyPr/>
                    <a:lstStyle/>
                    <a:p>
                      <a:pPr marL="0" marR="0" lvl="0" indent="266700" algn="l" rtl="0">
                        <a:lnSpc>
                          <a:spcPct val="100000"/>
                        </a:lnSpc>
                        <a:spcBef>
                          <a:spcPts val="0"/>
                        </a:spcBef>
                        <a:spcAft>
                          <a:spcPts val="0"/>
                        </a:spcAft>
                        <a:buClr>
                          <a:srgbClr val="000000"/>
                        </a:buClr>
                        <a:buSzPts val="900"/>
                        <a:buFont typeface="Arial"/>
                        <a:buNone/>
                      </a:pPr>
                      <a:r>
                        <a:rPr lang="en-US" sz="1200" u="none" strike="noStrike" cap="none">
                          <a:solidFill>
                            <a:schemeClr val="dk1"/>
                          </a:solidFill>
                          <a:latin typeface="Arial"/>
                          <a:ea typeface="Arial"/>
                          <a:cs typeface="Arial"/>
                          <a:sym typeface="Arial"/>
                        </a:rPr>
                        <a:t>Black or African American</a:t>
                      </a:r>
                      <a:endParaRPr sz="1200" u="none" strike="noStrike" cap="none"/>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Arial"/>
                          <a:ea typeface="Arial"/>
                          <a:cs typeface="Arial"/>
                          <a:sym typeface="Arial"/>
                        </a:rPr>
                        <a:t>50 (2.4)</a:t>
                      </a:r>
                      <a:endParaRPr sz="1200" u="none" strike="noStrike" cap="none">
                        <a:solidFill>
                          <a:schemeClr val="dk1"/>
                        </a:solidFill>
                        <a:latin typeface="Arial"/>
                        <a:ea typeface="Arial"/>
                        <a:cs typeface="Arial"/>
                        <a:sym typeface="Arial"/>
                      </a:endParaRPr>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Arial"/>
                          <a:ea typeface="Arial"/>
                          <a:cs typeface="Arial"/>
                          <a:sym typeface="Arial"/>
                        </a:rPr>
                        <a:t>50 (2.4)</a:t>
                      </a:r>
                      <a:endParaRPr sz="1200" u="none" strike="noStrike" cap="none">
                        <a:solidFill>
                          <a:schemeClr val="dk1"/>
                        </a:solidFill>
                        <a:latin typeface="Arial"/>
                        <a:ea typeface="Arial"/>
                        <a:cs typeface="Arial"/>
                        <a:sym typeface="Arial"/>
                      </a:endParaRPr>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243049">
                <a:tc>
                  <a:txBody>
                    <a:bodyPr/>
                    <a:lstStyle/>
                    <a:p>
                      <a:pPr marL="0" marR="0" lvl="0" indent="266700" algn="l" rtl="0">
                        <a:lnSpc>
                          <a:spcPct val="100000"/>
                        </a:lnSpc>
                        <a:spcBef>
                          <a:spcPts val="0"/>
                        </a:spcBef>
                        <a:spcAft>
                          <a:spcPts val="0"/>
                        </a:spcAft>
                        <a:buClr>
                          <a:srgbClr val="000000"/>
                        </a:buClr>
                        <a:buSzPts val="900"/>
                        <a:buFont typeface="Arial"/>
                        <a:buNone/>
                      </a:pPr>
                      <a:r>
                        <a:rPr lang="en-US" sz="1200" u="none" strike="noStrike" cap="none">
                          <a:solidFill>
                            <a:schemeClr val="dk1"/>
                          </a:solidFill>
                          <a:latin typeface="Arial"/>
                          <a:ea typeface="Arial"/>
                          <a:cs typeface="Arial"/>
                          <a:sym typeface="Arial"/>
                        </a:rPr>
                        <a:t>Other*</a:t>
                      </a:r>
                      <a:endParaRPr sz="1200" u="none" strike="noStrike" cap="none">
                        <a:highlight>
                          <a:srgbClr val="00FF00"/>
                        </a:highlight>
                      </a:endParaRPr>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a:solidFill>
                            <a:schemeClr val="dk1"/>
                          </a:solidFill>
                          <a:latin typeface="Arial"/>
                          <a:ea typeface="Arial"/>
                          <a:cs typeface="Arial"/>
                          <a:sym typeface="Arial"/>
                        </a:rPr>
                        <a:t>263 (12.6)</a:t>
                      </a:r>
                      <a:endParaRPr sz="1200"/>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a:solidFill>
                            <a:schemeClr val="dk1"/>
                          </a:solidFill>
                          <a:latin typeface="Arial"/>
                          <a:ea typeface="Arial"/>
                          <a:cs typeface="Arial"/>
                          <a:sym typeface="Arial"/>
                        </a:rPr>
                        <a:t>232 (11.1)</a:t>
                      </a:r>
                      <a:endParaRPr sz="1200"/>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243049">
                <a:tc>
                  <a:txBody>
                    <a:bodyPr/>
                    <a:lstStyle/>
                    <a:p>
                      <a:pPr marL="0" marR="0" lvl="0" indent="266700" algn="l" rtl="0">
                        <a:lnSpc>
                          <a:spcPct val="100000"/>
                        </a:lnSpc>
                        <a:spcBef>
                          <a:spcPts val="0"/>
                        </a:spcBef>
                        <a:spcAft>
                          <a:spcPts val="0"/>
                        </a:spcAft>
                        <a:buClr>
                          <a:srgbClr val="000000"/>
                        </a:buClr>
                        <a:buSzPts val="900"/>
                        <a:buFont typeface="Arial"/>
                        <a:buNone/>
                      </a:pPr>
                      <a:r>
                        <a:rPr lang="en-US" sz="1200" u="none" strike="noStrike" cap="none"/>
                        <a:t>White</a:t>
                      </a:r>
                      <a:endParaRPr sz="1200"/>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dirty="0">
                          <a:solidFill>
                            <a:srgbClr val="000000"/>
                          </a:solidFill>
                          <a:latin typeface="Arial"/>
                          <a:ea typeface="Arial"/>
                          <a:cs typeface="Arial"/>
                          <a:sym typeface="Arial"/>
                        </a:rPr>
                        <a:t>1233 (59.2)</a:t>
                      </a:r>
                      <a:endParaRPr sz="1200" u="none" strike="noStrike" cap="none" dirty="0">
                        <a:solidFill>
                          <a:schemeClr val="dk1"/>
                        </a:solidFill>
                        <a:latin typeface="Arial"/>
                        <a:ea typeface="Arial"/>
                        <a:cs typeface="Arial"/>
                        <a:sym typeface="Arial"/>
                      </a:endParaRPr>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Arial"/>
                          <a:ea typeface="Arial"/>
                          <a:cs typeface="Arial"/>
                          <a:sym typeface="Arial"/>
                        </a:rPr>
                        <a:t>1275 (61.1)</a:t>
                      </a:r>
                      <a:endParaRPr sz="1200" u="none" strike="noStrike" cap="none">
                        <a:solidFill>
                          <a:schemeClr val="dk1"/>
                        </a:solidFill>
                        <a:latin typeface="Arial"/>
                        <a:ea typeface="Arial"/>
                        <a:cs typeface="Arial"/>
                        <a:sym typeface="Arial"/>
                      </a:endParaRPr>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243049">
                <a:tc>
                  <a:txBody>
                    <a:bodyPr/>
                    <a:lstStyle/>
                    <a:p>
                      <a:pPr marL="0" marR="0" lvl="0" indent="0" algn="l" rtl="0">
                        <a:lnSpc>
                          <a:spcPct val="100000"/>
                        </a:lnSpc>
                        <a:spcBef>
                          <a:spcPts val="0"/>
                        </a:spcBef>
                        <a:spcAft>
                          <a:spcPts val="0"/>
                        </a:spcAft>
                        <a:buClr>
                          <a:srgbClr val="000000"/>
                        </a:buClr>
                        <a:buSzPts val="900"/>
                        <a:buFont typeface="Arial"/>
                        <a:buNone/>
                      </a:pPr>
                      <a:r>
                        <a:rPr lang="en-US" sz="1200" b="1" u="none" strike="noStrike" cap="none">
                          <a:solidFill>
                            <a:schemeClr val="dk1"/>
                          </a:solidFill>
                          <a:latin typeface="Arial"/>
                          <a:ea typeface="Arial"/>
                          <a:cs typeface="Arial"/>
                          <a:sym typeface="Arial"/>
                        </a:rPr>
                        <a:t>Region, n (%)</a:t>
                      </a:r>
                      <a:endParaRPr sz="1200" u="none" strike="noStrike" cap="none" baseline="30000">
                        <a:highlight>
                          <a:srgbClr val="FFFF00"/>
                        </a:highlight>
                      </a:endParaRPr>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u="none" strike="noStrike" cap="none">
                        <a:solidFill>
                          <a:schemeClr val="dk1"/>
                        </a:solidFill>
                        <a:latin typeface="Arial"/>
                        <a:ea typeface="Arial"/>
                        <a:cs typeface="Arial"/>
                        <a:sym typeface="Arial"/>
                      </a:endParaRPr>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u="none" strike="noStrike" cap="none">
                        <a:solidFill>
                          <a:schemeClr val="dk1"/>
                        </a:solidFill>
                        <a:latin typeface="Arial"/>
                        <a:ea typeface="Arial"/>
                        <a:cs typeface="Arial"/>
                        <a:sym typeface="Arial"/>
                      </a:endParaRPr>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r h="243049">
                <a:tc>
                  <a:txBody>
                    <a:bodyPr/>
                    <a:lstStyle/>
                    <a:p>
                      <a:pPr marL="0" marR="0" lvl="0" indent="266700" algn="l" rtl="0">
                        <a:lnSpc>
                          <a:spcPct val="100000"/>
                        </a:lnSpc>
                        <a:spcBef>
                          <a:spcPts val="0"/>
                        </a:spcBef>
                        <a:spcAft>
                          <a:spcPts val="0"/>
                        </a:spcAft>
                        <a:buClr>
                          <a:srgbClr val="000000"/>
                        </a:buClr>
                        <a:buSzPts val="900"/>
                        <a:buFont typeface="Arial"/>
                        <a:buNone/>
                      </a:pPr>
                      <a:r>
                        <a:rPr lang="en-US" sz="1200" b="0" u="none" strike="noStrike" cap="none">
                          <a:solidFill>
                            <a:schemeClr val="dk1"/>
                          </a:solidFill>
                          <a:latin typeface="Arial"/>
                          <a:ea typeface="Arial"/>
                          <a:cs typeface="Arial"/>
                          <a:sym typeface="Arial"/>
                        </a:rPr>
                        <a:t>Asia–Pacific</a:t>
                      </a:r>
                      <a:endParaRPr sz="1200" u="none" strike="noStrike" cap="none"/>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a:solidFill>
                            <a:schemeClr val="dk1"/>
                          </a:solidFill>
                          <a:latin typeface="Arial"/>
                          <a:ea typeface="Arial"/>
                          <a:cs typeface="Arial"/>
                          <a:sym typeface="Arial"/>
                        </a:rPr>
                        <a:t>544 (26.1)</a:t>
                      </a:r>
                      <a:endParaRPr sz="1200"/>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a:solidFill>
                            <a:schemeClr val="dk1"/>
                          </a:solidFill>
                          <a:latin typeface="Arial"/>
                          <a:ea typeface="Arial"/>
                          <a:cs typeface="Arial"/>
                          <a:sym typeface="Arial"/>
                        </a:rPr>
                        <a:t>544 (26.1)</a:t>
                      </a:r>
                      <a:endParaRPr sz="1200"/>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0"/>
                  </a:ext>
                </a:extLst>
              </a:tr>
              <a:tr h="243049">
                <a:tc>
                  <a:txBody>
                    <a:bodyPr/>
                    <a:lstStyle/>
                    <a:p>
                      <a:pPr marL="0" marR="0" lvl="0" indent="266700" algn="l" rtl="0">
                        <a:lnSpc>
                          <a:spcPct val="100000"/>
                        </a:lnSpc>
                        <a:spcBef>
                          <a:spcPts val="0"/>
                        </a:spcBef>
                        <a:spcAft>
                          <a:spcPts val="0"/>
                        </a:spcAft>
                        <a:buClr>
                          <a:srgbClr val="000000"/>
                        </a:buClr>
                        <a:buSzPts val="900"/>
                        <a:buFont typeface="Arial"/>
                        <a:buNone/>
                      </a:pPr>
                      <a:r>
                        <a:rPr lang="en-US" sz="1200" b="0" u="none" strike="noStrike" cap="none">
                          <a:solidFill>
                            <a:schemeClr val="dk1"/>
                          </a:solidFill>
                          <a:latin typeface="Arial"/>
                          <a:ea typeface="Arial"/>
                          <a:cs typeface="Arial"/>
                          <a:sym typeface="Arial"/>
                        </a:rPr>
                        <a:t>USA/Canada/Western Europe</a:t>
                      </a:r>
                      <a:endParaRPr sz="1200" u="none" strike="noStrike" cap="none"/>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a:solidFill>
                            <a:schemeClr val="dk1"/>
                          </a:solidFill>
                          <a:latin typeface="Arial"/>
                          <a:ea typeface="Arial"/>
                          <a:cs typeface="Arial"/>
                          <a:sym typeface="Arial"/>
                        </a:rPr>
                        <a:t>860 (41.3)</a:t>
                      </a:r>
                      <a:endParaRPr sz="1200"/>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a:solidFill>
                            <a:schemeClr val="dk1"/>
                          </a:solidFill>
                          <a:latin typeface="Arial"/>
                          <a:ea typeface="Arial"/>
                          <a:cs typeface="Arial"/>
                          <a:sym typeface="Arial"/>
                        </a:rPr>
                        <a:t>905 (43.4)</a:t>
                      </a:r>
                      <a:endParaRPr sz="1200"/>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1"/>
                  </a:ext>
                </a:extLst>
              </a:tr>
              <a:tr h="243049">
                <a:tc>
                  <a:txBody>
                    <a:bodyPr/>
                    <a:lstStyle/>
                    <a:p>
                      <a:pPr marL="0" marR="0" lvl="0" indent="266700" algn="l" rtl="0">
                        <a:lnSpc>
                          <a:spcPct val="100000"/>
                        </a:lnSpc>
                        <a:spcBef>
                          <a:spcPts val="0"/>
                        </a:spcBef>
                        <a:spcAft>
                          <a:spcPts val="0"/>
                        </a:spcAft>
                        <a:buClr>
                          <a:srgbClr val="000000"/>
                        </a:buClr>
                        <a:buSzPts val="900"/>
                        <a:buFont typeface="Arial"/>
                        <a:buNone/>
                      </a:pPr>
                      <a:r>
                        <a:rPr lang="en-US" sz="1200" b="0" u="none" strike="noStrike" cap="none">
                          <a:solidFill>
                            <a:schemeClr val="dk1"/>
                          </a:solidFill>
                          <a:latin typeface="Arial"/>
                          <a:ea typeface="Arial"/>
                          <a:cs typeface="Arial"/>
                          <a:sym typeface="Arial"/>
                        </a:rPr>
                        <a:t>Latin America/Africa/Eastern Europe</a:t>
                      </a:r>
                      <a:endParaRPr sz="1200" u="none" strike="noStrike" cap="none"/>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dirty="0">
                          <a:solidFill>
                            <a:schemeClr val="dk1"/>
                          </a:solidFill>
                          <a:latin typeface="Arial"/>
                          <a:ea typeface="Arial"/>
                          <a:cs typeface="Arial"/>
                          <a:sym typeface="Arial"/>
                        </a:rPr>
                        <a:t>680 (32.6)</a:t>
                      </a:r>
                      <a:endParaRPr sz="1200" dirty="0"/>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a:solidFill>
                            <a:schemeClr val="dk1"/>
                          </a:solidFill>
                          <a:latin typeface="Arial"/>
                          <a:ea typeface="Arial"/>
                          <a:cs typeface="Arial"/>
                          <a:sym typeface="Arial"/>
                        </a:rPr>
                        <a:t>637 (30.5)</a:t>
                      </a:r>
                      <a:endParaRPr sz="1200"/>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12"/>
                  </a:ext>
                </a:extLst>
              </a:tr>
              <a:tr h="243049">
                <a:tc>
                  <a:txBody>
                    <a:bodyPr/>
                    <a:lstStyle/>
                    <a:p>
                      <a:pPr marL="0" marR="0" lvl="0" indent="0" algn="l" rtl="0">
                        <a:lnSpc>
                          <a:spcPct val="100000"/>
                        </a:lnSpc>
                        <a:spcBef>
                          <a:spcPts val="0"/>
                        </a:spcBef>
                        <a:spcAft>
                          <a:spcPts val="0"/>
                        </a:spcAft>
                        <a:buClr>
                          <a:srgbClr val="000000"/>
                        </a:buClr>
                        <a:buSzPts val="900"/>
                        <a:buFont typeface="Arial"/>
                        <a:buNone/>
                      </a:pPr>
                      <a:r>
                        <a:rPr lang="en-US" sz="1200" b="1" u="none" strike="noStrike" cap="none" dirty="0">
                          <a:solidFill>
                            <a:schemeClr val="dk1"/>
                          </a:solidFill>
                          <a:latin typeface="Arial"/>
                          <a:ea typeface="Arial"/>
                          <a:cs typeface="Arial"/>
                          <a:sym typeface="Arial"/>
                        </a:rPr>
                        <a:t>Menopausal status, n (%)</a:t>
                      </a:r>
                      <a:endParaRPr sz="1900" u="none" strike="noStrike" cap="none" dirty="0"/>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Arial"/>
                        <a:buNone/>
                      </a:pPr>
                      <a:endParaRPr sz="1200" u="none" strike="noStrike" cap="none"/>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900"/>
                        <a:buFont typeface="Arial"/>
                        <a:buNone/>
                      </a:pPr>
                      <a:endParaRPr sz="1200" u="none" strike="noStrike" cap="none"/>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3"/>
                  </a:ext>
                </a:extLst>
              </a:tr>
              <a:tr h="243049">
                <a:tc>
                  <a:txBody>
                    <a:bodyPr/>
                    <a:lstStyle/>
                    <a:p>
                      <a:pPr marL="0" marR="0" lvl="0" indent="180975" algn="l" rtl="0">
                        <a:lnSpc>
                          <a:spcPct val="100000"/>
                        </a:lnSpc>
                        <a:spcBef>
                          <a:spcPts val="0"/>
                        </a:spcBef>
                        <a:spcAft>
                          <a:spcPts val="0"/>
                        </a:spcAft>
                        <a:buClr>
                          <a:srgbClr val="000000"/>
                        </a:buClr>
                        <a:buSzPts val="900"/>
                        <a:buFont typeface="Arial"/>
                        <a:buNone/>
                      </a:pPr>
                      <a:r>
                        <a:rPr lang="en-US" sz="1200" b="0" u="none" strike="noStrike" cap="none" dirty="0">
                          <a:solidFill>
                            <a:schemeClr val="dk1"/>
                          </a:solidFill>
                          <a:latin typeface="Arial"/>
                          <a:ea typeface="Arial"/>
                          <a:cs typeface="Arial"/>
                          <a:sym typeface="Arial"/>
                        </a:rPr>
                        <a:t>Pre-menopausal</a:t>
                      </a:r>
                      <a:endParaRPr sz="1900" u="none" strike="noStrike" cap="none" dirty="0"/>
                    </a:p>
                  </a:txBody>
                  <a:tcPr marL="48000" marR="48000" marT="0"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Arial"/>
                          <a:ea typeface="Arial"/>
                          <a:cs typeface="Arial"/>
                          <a:sym typeface="Arial"/>
                        </a:rPr>
                        <a:t>849 (41.0)</a:t>
                      </a:r>
                      <a:endParaRPr sz="1200" u="none" strike="noStrike" cap="none">
                        <a:solidFill>
                          <a:schemeClr val="dk1"/>
                        </a:solidFill>
                        <a:latin typeface="Arial"/>
                        <a:ea typeface="Arial"/>
                        <a:cs typeface="Arial"/>
                        <a:sym typeface="Arial"/>
                      </a:endParaRPr>
                    </a:p>
                  </a:txBody>
                  <a:tcPr marL="48000" marR="48000" marT="0"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dirty="0">
                          <a:solidFill>
                            <a:srgbClr val="000000"/>
                          </a:solidFill>
                          <a:latin typeface="Arial"/>
                          <a:ea typeface="Arial"/>
                          <a:cs typeface="Arial"/>
                          <a:sym typeface="Arial"/>
                        </a:rPr>
                        <a:t>838 (40.4)</a:t>
                      </a:r>
                      <a:endParaRPr sz="1200" u="none" strike="noStrike" cap="none" dirty="0">
                        <a:solidFill>
                          <a:schemeClr val="dk1"/>
                        </a:solidFill>
                        <a:latin typeface="Arial"/>
                        <a:ea typeface="Arial"/>
                        <a:cs typeface="Arial"/>
                        <a:sym typeface="Arial"/>
                      </a:endParaRPr>
                    </a:p>
                  </a:txBody>
                  <a:tcPr marL="48000" marR="4800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5"/>
                  </a:ext>
                </a:extLst>
              </a:tr>
              <a:tr h="184352">
                <a:tc>
                  <a:txBody>
                    <a:bodyPr/>
                    <a:lstStyle/>
                    <a:p>
                      <a:pPr marL="0" marR="0" lvl="0" indent="180975" algn="l" rtl="0">
                        <a:lnSpc>
                          <a:spcPct val="100000"/>
                        </a:lnSpc>
                        <a:spcBef>
                          <a:spcPts val="0"/>
                        </a:spcBef>
                        <a:spcAft>
                          <a:spcPts val="0"/>
                        </a:spcAft>
                        <a:buClr>
                          <a:srgbClr val="000000"/>
                        </a:buClr>
                        <a:buSzPts val="900"/>
                        <a:buFont typeface="Arial"/>
                        <a:buNone/>
                      </a:pPr>
                      <a:r>
                        <a:rPr lang="en-US" sz="1200" b="0" u="none" strike="noStrike" cap="none" dirty="0">
                          <a:solidFill>
                            <a:schemeClr val="dk1"/>
                          </a:solidFill>
                          <a:latin typeface="Arial"/>
                          <a:ea typeface="Arial"/>
                          <a:cs typeface="Arial"/>
                          <a:sym typeface="Arial"/>
                        </a:rPr>
                        <a:t>Post-menopausal</a:t>
                      </a:r>
                      <a:endParaRPr sz="2400" dirty="0"/>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Arial"/>
                          <a:ea typeface="Arial"/>
                          <a:cs typeface="Arial"/>
                          <a:sym typeface="Arial"/>
                        </a:rPr>
                        <a:t>1220 (59.0)</a:t>
                      </a:r>
                      <a:endParaRPr sz="1200" u="none" strike="noStrike" cap="none">
                        <a:solidFill>
                          <a:schemeClr val="dk1"/>
                        </a:solidFill>
                        <a:latin typeface="Arial"/>
                        <a:ea typeface="Arial"/>
                        <a:cs typeface="Arial"/>
                        <a:sym typeface="Arial"/>
                      </a:endParaRPr>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dirty="0">
                          <a:solidFill>
                            <a:srgbClr val="000000"/>
                          </a:solidFill>
                          <a:latin typeface="Arial"/>
                          <a:ea typeface="Arial"/>
                          <a:cs typeface="Arial"/>
                          <a:sym typeface="Arial"/>
                        </a:rPr>
                        <a:t>1236 (59.6)</a:t>
                      </a:r>
                      <a:endParaRPr sz="1200" u="none" strike="noStrike" cap="none" dirty="0">
                        <a:solidFill>
                          <a:schemeClr val="dk1"/>
                        </a:solidFill>
                        <a:latin typeface="Arial"/>
                        <a:ea typeface="Arial"/>
                        <a:cs typeface="Arial"/>
                        <a:sym typeface="Arial"/>
                      </a:endParaRPr>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176" name="Google Shape;176;p8">
            <a:extLst>
              <a:ext uri="{FF2B5EF4-FFF2-40B4-BE49-F238E27FC236}">
                <a16:creationId xmlns:a16="http://schemas.microsoft.com/office/drawing/2014/main" id="{D378A85F-7D54-BEB6-E4F9-ECE78C101B29}"/>
              </a:ext>
            </a:extLst>
          </p:cNvPr>
          <p:cNvGraphicFramePr/>
          <p:nvPr/>
        </p:nvGraphicFramePr>
        <p:xfrm>
          <a:off x="6187905" y="1376676"/>
          <a:ext cx="5800867" cy="4015867"/>
        </p:xfrm>
        <a:graphic>
          <a:graphicData uri="http://schemas.openxmlformats.org/drawingml/2006/table">
            <a:tbl>
              <a:tblPr>
                <a:noFill/>
              </a:tblPr>
              <a:tblGrid>
                <a:gridCol w="3375667">
                  <a:extLst>
                    <a:ext uri="{9D8B030D-6E8A-4147-A177-3AD203B41FA5}">
                      <a16:colId xmlns:a16="http://schemas.microsoft.com/office/drawing/2014/main" val="20000"/>
                    </a:ext>
                  </a:extLst>
                </a:gridCol>
                <a:gridCol w="1212600">
                  <a:extLst>
                    <a:ext uri="{9D8B030D-6E8A-4147-A177-3AD203B41FA5}">
                      <a16:colId xmlns:a16="http://schemas.microsoft.com/office/drawing/2014/main" val="20001"/>
                    </a:ext>
                  </a:extLst>
                </a:gridCol>
                <a:gridCol w="1212600">
                  <a:extLst>
                    <a:ext uri="{9D8B030D-6E8A-4147-A177-3AD203B41FA5}">
                      <a16:colId xmlns:a16="http://schemas.microsoft.com/office/drawing/2014/main" val="20002"/>
                    </a:ext>
                  </a:extLst>
                </a:gridCol>
              </a:tblGrid>
              <a:tr h="421559">
                <a:tc>
                  <a:txBody>
                    <a:bodyPr/>
                    <a:lstStyle/>
                    <a:p>
                      <a:pPr marL="0" marR="0" lvl="0" indent="0" algn="l" rtl="0">
                        <a:lnSpc>
                          <a:spcPct val="100000"/>
                        </a:lnSpc>
                        <a:spcBef>
                          <a:spcPts val="0"/>
                        </a:spcBef>
                        <a:spcAft>
                          <a:spcPts val="0"/>
                        </a:spcAft>
                        <a:buClr>
                          <a:srgbClr val="000000"/>
                        </a:buClr>
                        <a:buSzPts val="900"/>
                        <a:buFont typeface="Arial"/>
                        <a:buNone/>
                      </a:pPr>
                      <a:endParaRPr sz="1200" u="none" strike="noStrike" cap="none" dirty="0">
                        <a:solidFill>
                          <a:schemeClr val="dk1"/>
                        </a:solidFill>
                        <a:latin typeface="Arial"/>
                        <a:ea typeface="Arial"/>
                        <a:cs typeface="Arial"/>
                        <a:sym typeface="Arial"/>
                      </a:endParaRPr>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1" u="none" strike="noStrike" cap="none" dirty="0">
                          <a:solidFill>
                            <a:schemeClr val="lt1"/>
                          </a:solidFill>
                          <a:latin typeface="Arial"/>
                          <a:ea typeface="Arial"/>
                          <a:cs typeface="Arial"/>
                          <a:sym typeface="Arial"/>
                        </a:rPr>
                        <a:t>Giredestrant</a:t>
                      </a:r>
                      <a:endParaRPr sz="2400" dirty="0"/>
                    </a:p>
                    <a:p>
                      <a:pPr marL="0" marR="0" lvl="0" indent="0" algn="ctr" rtl="0">
                        <a:lnSpc>
                          <a:spcPct val="100000"/>
                        </a:lnSpc>
                        <a:spcBef>
                          <a:spcPts val="0"/>
                        </a:spcBef>
                        <a:spcAft>
                          <a:spcPts val="0"/>
                        </a:spcAft>
                        <a:buClr>
                          <a:srgbClr val="000000"/>
                        </a:buClr>
                        <a:buSzPts val="900"/>
                        <a:buFont typeface="Arial"/>
                        <a:buNone/>
                      </a:pPr>
                      <a:r>
                        <a:rPr lang="en-US" sz="1200" b="0" u="none" strike="noStrike" cap="none" dirty="0">
                          <a:solidFill>
                            <a:schemeClr val="lt1"/>
                          </a:solidFill>
                          <a:latin typeface="Arial"/>
                          <a:ea typeface="Arial"/>
                          <a:cs typeface="Arial"/>
                          <a:sym typeface="Arial"/>
                        </a:rPr>
                        <a:t>n = 2084</a:t>
                      </a:r>
                      <a:endParaRPr sz="1900" b="0" u="none" strike="noStrike" cap="none" dirty="0"/>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6E1E5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1" u="none" strike="noStrike" cap="none" dirty="0">
                          <a:solidFill>
                            <a:schemeClr val="lt1"/>
                          </a:solidFill>
                          <a:latin typeface="Arial"/>
                          <a:ea typeface="Arial"/>
                          <a:cs typeface="Arial"/>
                          <a:sym typeface="Arial"/>
                        </a:rPr>
                        <a:t>SOC ET </a:t>
                      </a:r>
                      <a:endParaRPr sz="1900" b="1" u="none" strike="noStrike" cap="none" dirty="0"/>
                    </a:p>
                    <a:p>
                      <a:pPr marL="0" marR="0" lvl="0" indent="0" algn="ctr" rtl="0">
                        <a:lnSpc>
                          <a:spcPct val="100000"/>
                        </a:lnSpc>
                        <a:spcBef>
                          <a:spcPts val="0"/>
                        </a:spcBef>
                        <a:spcAft>
                          <a:spcPts val="0"/>
                        </a:spcAft>
                        <a:buClr>
                          <a:srgbClr val="000000"/>
                        </a:buClr>
                        <a:buSzPts val="900"/>
                        <a:buFont typeface="Arial"/>
                        <a:buNone/>
                      </a:pPr>
                      <a:r>
                        <a:rPr lang="en-US" sz="1200" b="0" u="none" strike="noStrike" cap="none" dirty="0">
                          <a:solidFill>
                            <a:schemeClr val="lt1"/>
                          </a:solidFill>
                          <a:latin typeface="Arial"/>
                          <a:ea typeface="Arial"/>
                          <a:cs typeface="Arial"/>
                          <a:sym typeface="Arial"/>
                        </a:rPr>
                        <a:t>n = 2086</a:t>
                      </a:r>
                      <a:endParaRPr sz="1900" b="0" u="none" strike="noStrike" cap="none" dirty="0"/>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7F7F7F"/>
                    </a:solidFill>
                  </a:tcPr>
                </a:tc>
                <a:extLst>
                  <a:ext uri="{0D108BD9-81ED-4DB2-BD59-A6C34878D82A}">
                    <a16:rowId xmlns:a16="http://schemas.microsoft.com/office/drawing/2014/main" val="10000"/>
                  </a:ext>
                </a:extLst>
              </a:tr>
              <a:tr h="210779">
                <a:tc>
                  <a:txBody>
                    <a:bodyPr/>
                    <a:lstStyle/>
                    <a:p>
                      <a:pPr marL="0" marR="0" lvl="0" indent="0" algn="l" rtl="0">
                        <a:lnSpc>
                          <a:spcPct val="100000"/>
                        </a:lnSpc>
                        <a:spcBef>
                          <a:spcPts val="0"/>
                        </a:spcBef>
                        <a:spcAft>
                          <a:spcPts val="0"/>
                        </a:spcAft>
                        <a:buClr>
                          <a:srgbClr val="000000"/>
                        </a:buClr>
                        <a:buSzPts val="900"/>
                        <a:buFont typeface="Arial"/>
                        <a:buNone/>
                      </a:pPr>
                      <a:r>
                        <a:rPr lang="en-US" sz="1200" b="1" u="none" strike="noStrike" cap="none" dirty="0">
                          <a:solidFill>
                            <a:schemeClr val="dk1"/>
                          </a:solidFill>
                          <a:latin typeface="Arial"/>
                          <a:ea typeface="Arial"/>
                          <a:cs typeface="Arial"/>
                          <a:sym typeface="Arial"/>
                        </a:rPr>
                        <a:t>ER status, n (%)</a:t>
                      </a:r>
                      <a:endParaRPr sz="1900" u="none" strike="noStrike" cap="none" dirty="0"/>
                    </a:p>
                  </a:txBody>
                  <a:tcPr marL="48000" marR="48000" marT="0" marB="0" anchor="ctr">
                    <a:lnL w="9525" cap="flat" cmpd="sng">
                      <a:noFill/>
                      <a:prstDash val="solid"/>
                      <a:round/>
                      <a:headEnd type="none" w="sm" len="sm"/>
                      <a:tailEnd type="none" w="sm" len="sm"/>
                    </a:lnL>
                    <a:lnR w="9525" cap="flat" cmpd="sng" algn="ctr">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900"/>
                        <a:buFont typeface="Arial"/>
                        <a:buNone/>
                      </a:pPr>
                      <a:r>
                        <a:rPr lang="de-CH" sz="1200" u="none" strike="noStrike" cap="none" dirty="0"/>
                        <a:t>n = 2075</a:t>
                      </a:r>
                      <a:endParaRPr sz="1200" u="none" strike="noStrike" cap="none" dirty="0"/>
                    </a:p>
                  </a:txBody>
                  <a:tcPr marL="48000" marR="48000" marT="0" marB="0" anchor="ctr">
                    <a:lnL w="9525" cap="flat" cmpd="sng" algn="ctr">
                      <a:noFill/>
                      <a:prstDash val="solid"/>
                      <a:round/>
                      <a:headEnd type="none" w="sm" len="sm"/>
                      <a:tailEnd type="none" w="sm" len="sm"/>
                    </a:lnL>
                    <a:lnR w="9525" cap="flat" cmpd="sng" algn="ctr">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900"/>
                        <a:buFont typeface="Arial"/>
                        <a:buNone/>
                      </a:pPr>
                      <a:r>
                        <a:rPr lang="de-CH" sz="1200" u="none" strike="noStrike" cap="none" dirty="0"/>
                        <a:t>n = 2083</a:t>
                      </a:r>
                      <a:endParaRPr sz="1200" u="none" strike="noStrike" cap="none" dirty="0"/>
                    </a:p>
                  </a:txBody>
                  <a:tcPr marL="48000" marR="48000" marT="0" marB="0" anchor="ctr">
                    <a:lnL w="9525" cap="flat" cmpd="sng" algn="ctr">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1019183"/>
                  </a:ext>
                </a:extLst>
              </a:tr>
              <a:tr h="210779">
                <a:tc>
                  <a:txBody>
                    <a:bodyPr/>
                    <a:lstStyle/>
                    <a:p>
                      <a:pPr marL="0" marR="0" lvl="0" indent="180975" algn="l" rtl="0">
                        <a:lnSpc>
                          <a:spcPct val="100000"/>
                        </a:lnSpc>
                        <a:spcBef>
                          <a:spcPts val="0"/>
                        </a:spcBef>
                        <a:spcAft>
                          <a:spcPts val="0"/>
                        </a:spcAft>
                        <a:buClr>
                          <a:srgbClr val="000000"/>
                        </a:buClr>
                        <a:buSzPts val="900"/>
                        <a:buFont typeface="Arial"/>
                        <a:buNone/>
                      </a:pPr>
                      <a:r>
                        <a:rPr lang="en-US" sz="1200" b="0" u="none" strike="noStrike" cap="none" dirty="0">
                          <a:solidFill>
                            <a:schemeClr val="dk1"/>
                          </a:solidFill>
                          <a:latin typeface="Arial"/>
                          <a:ea typeface="Arial"/>
                          <a:cs typeface="Arial"/>
                          <a:sym typeface="Arial"/>
                        </a:rPr>
                        <a:t>Low positive (1–10% of cells positive)</a:t>
                      </a:r>
                      <a:endParaRPr sz="1900" u="none" strike="noStrike" cap="none" dirty="0"/>
                    </a:p>
                  </a:txBody>
                  <a:tcPr marL="48000" marR="48000" marT="0" marB="0" anchor="ctr">
                    <a:lnL w="9525" cap="flat" cmpd="sng">
                      <a:noFill/>
                      <a:prstDash val="solid"/>
                      <a:round/>
                      <a:headEnd type="none" w="sm" len="sm"/>
                      <a:tailEnd type="none" w="sm" len="sm"/>
                    </a:lnL>
                    <a:lnR w="9525" cap="flat" cmpd="sng" algn="ctr">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dirty="0">
                          <a:solidFill>
                            <a:srgbClr val="000000"/>
                          </a:solidFill>
                          <a:latin typeface="Arial"/>
                          <a:ea typeface="Arial"/>
                          <a:cs typeface="Arial"/>
                          <a:sym typeface="Arial"/>
                        </a:rPr>
                        <a:t>45 (2.2)</a:t>
                      </a:r>
                      <a:endParaRPr sz="1200" u="none" strike="noStrike" cap="none" dirty="0">
                        <a:solidFill>
                          <a:schemeClr val="dk1"/>
                        </a:solidFill>
                        <a:latin typeface="Arial"/>
                        <a:ea typeface="Arial"/>
                        <a:cs typeface="Arial"/>
                        <a:sym typeface="Arial"/>
                      </a:endParaRPr>
                    </a:p>
                  </a:txBody>
                  <a:tcPr marL="48000" marR="48000" marT="0" marB="0" anchor="ctr">
                    <a:lnL w="9525" cap="flat" cmpd="sng" algn="ctr">
                      <a:noFill/>
                      <a:prstDash val="solid"/>
                      <a:round/>
                      <a:headEnd type="none" w="sm" len="sm"/>
                      <a:tailEnd type="none" w="sm" len="sm"/>
                    </a:lnL>
                    <a:lnR w="9525" cap="flat" cmpd="sng" algn="ctr">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dirty="0">
                          <a:solidFill>
                            <a:srgbClr val="000000"/>
                          </a:solidFill>
                          <a:latin typeface="Arial"/>
                          <a:ea typeface="Arial"/>
                          <a:cs typeface="Arial"/>
                          <a:sym typeface="Arial"/>
                        </a:rPr>
                        <a:t>52 (2.5)</a:t>
                      </a:r>
                      <a:endParaRPr sz="1200" u="none" strike="noStrike" cap="none" dirty="0">
                        <a:solidFill>
                          <a:schemeClr val="dk1"/>
                        </a:solidFill>
                        <a:latin typeface="Arial"/>
                        <a:ea typeface="Arial"/>
                        <a:cs typeface="Arial"/>
                        <a:sym typeface="Arial"/>
                      </a:endParaRPr>
                    </a:p>
                  </a:txBody>
                  <a:tcPr marL="48000" marR="48000" marT="0" marB="0" anchor="ctr">
                    <a:lnL w="9525" cap="flat" cmpd="sng" algn="ctr">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3297502"/>
                  </a:ext>
                </a:extLst>
              </a:tr>
              <a:tr h="210779">
                <a:tc>
                  <a:txBody>
                    <a:bodyPr/>
                    <a:lstStyle/>
                    <a:p>
                      <a:pPr marL="0" marR="0" lvl="0" indent="180975" algn="l" rtl="0">
                        <a:lnSpc>
                          <a:spcPct val="100000"/>
                        </a:lnSpc>
                        <a:spcBef>
                          <a:spcPts val="0"/>
                        </a:spcBef>
                        <a:spcAft>
                          <a:spcPts val="0"/>
                        </a:spcAft>
                        <a:buClr>
                          <a:srgbClr val="000000"/>
                        </a:buClr>
                        <a:buSzPts val="900"/>
                        <a:buFont typeface="Arial"/>
                        <a:buNone/>
                      </a:pPr>
                      <a:r>
                        <a:rPr lang="en-US" sz="1200" b="0" u="none" strike="noStrike" cap="none" dirty="0">
                          <a:solidFill>
                            <a:schemeClr val="dk1"/>
                          </a:solidFill>
                          <a:latin typeface="Arial"/>
                          <a:ea typeface="Arial"/>
                          <a:cs typeface="Arial"/>
                          <a:sym typeface="Arial"/>
                        </a:rPr>
                        <a:t>Positive (&gt; 10% of cells positive)</a:t>
                      </a:r>
                      <a:endParaRPr lang="en-US" sz="1900" u="none" strike="noStrike" cap="none" dirty="0"/>
                    </a:p>
                  </a:txBody>
                  <a:tcPr marL="48000" marR="48000" marT="0" marB="0" anchor="ctr">
                    <a:lnL w="9525" cap="flat" cmpd="sng">
                      <a:noFill/>
                      <a:prstDash val="solid"/>
                      <a:round/>
                      <a:headEnd type="none" w="sm" len="sm"/>
                      <a:tailEnd type="none" w="sm" len="sm"/>
                    </a:lnL>
                    <a:lnR w="9525" cap="flat" cmpd="sng" algn="ctr">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dirty="0">
                          <a:solidFill>
                            <a:srgbClr val="000000"/>
                          </a:solidFill>
                          <a:latin typeface="Arial"/>
                          <a:ea typeface="Arial"/>
                          <a:cs typeface="Arial"/>
                          <a:sym typeface="Arial"/>
                        </a:rPr>
                        <a:t>2030 (97.8)</a:t>
                      </a:r>
                      <a:endParaRPr sz="1200" u="none" strike="noStrike" cap="none" dirty="0">
                        <a:solidFill>
                          <a:schemeClr val="dk1"/>
                        </a:solidFill>
                        <a:latin typeface="Arial"/>
                        <a:ea typeface="Arial"/>
                        <a:cs typeface="Arial"/>
                        <a:sym typeface="Arial"/>
                      </a:endParaRPr>
                    </a:p>
                  </a:txBody>
                  <a:tcPr marL="48000" marR="48000" marT="0" marB="0" anchor="ctr">
                    <a:lnL w="9525" cap="flat" cmpd="sng" algn="ctr">
                      <a:noFill/>
                      <a:prstDash val="solid"/>
                      <a:round/>
                      <a:headEnd type="none" w="sm" len="sm"/>
                      <a:tailEnd type="none" w="sm" len="sm"/>
                    </a:lnL>
                    <a:lnR w="9525" cap="flat" cmpd="sng" algn="ctr">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dirty="0">
                          <a:solidFill>
                            <a:srgbClr val="000000"/>
                          </a:solidFill>
                          <a:latin typeface="Arial"/>
                          <a:ea typeface="Arial"/>
                          <a:cs typeface="Arial"/>
                          <a:sym typeface="Arial"/>
                        </a:rPr>
                        <a:t>2031 (97.5)</a:t>
                      </a:r>
                      <a:endParaRPr sz="1200" u="none" strike="noStrike" cap="none" dirty="0">
                        <a:solidFill>
                          <a:schemeClr val="dk1"/>
                        </a:solidFill>
                        <a:latin typeface="Arial"/>
                        <a:ea typeface="Arial"/>
                        <a:cs typeface="Arial"/>
                        <a:sym typeface="Arial"/>
                      </a:endParaRPr>
                    </a:p>
                  </a:txBody>
                  <a:tcPr marL="48000" marR="48000" marT="0" marB="0" anchor="ctr">
                    <a:lnL w="9525" cap="flat" cmpd="sng" algn="ctr">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9660830"/>
                  </a:ext>
                </a:extLst>
              </a:tr>
              <a:tr h="210779">
                <a:tc>
                  <a:txBody>
                    <a:bodyPr/>
                    <a:lstStyle/>
                    <a:p>
                      <a:pPr marL="0" marR="0" lvl="0" indent="0" algn="l" rtl="0">
                        <a:lnSpc>
                          <a:spcPct val="100000"/>
                        </a:lnSpc>
                        <a:spcBef>
                          <a:spcPts val="0"/>
                        </a:spcBef>
                        <a:spcAft>
                          <a:spcPts val="0"/>
                        </a:spcAft>
                        <a:buClr>
                          <a:srgbClr val="000000"/>
                        </a:buClr>
                        <a:buSzPts val="900"/>
                        <a:buFont typeface="Arial"/>
                        <a:buNone/>
                      </a:pPr>
                      <a:r>
                        <a:rPr lang="en-US" sz="1200" b="1" u="none" strike="noStrike" cap="none" dirty="0">
                          <a:solidFill>
                            <a:schemeClr val="dk1"/>
                          </a:solidFill>
                        </a:rPr>
                        <a:t>AJCC stage at surgery, n (%)</a:t>
                      </a:r>
                      <a:r>
                        <a:rPr lang="en-US" sz="1200" b="1" u="none" strike="noStrike" cap="none" baseline="30000" dirty="0">
                          <a:solidFill>
                            <a:schemeClr val="dk1"/>
                          </a:solidFill>
                        </a:rPr>
                        <a:t>†</a:t>
                      </a:r>
                      <a:endParaRPr sz="1200" u="none" strike="noStrike" cap="none" baseline="30000" dirty="0"/>
                    </a:p>
                  </a:txBody>
                  <a:tcPr marL="48000" marR="48000" marT="0" marB="0" anchor="ctr">
                    <a:lnL w="9525" cap="flat" cmpd="sng">
                      <a:noFill/>
                      <a:prstDash val="solid"/>
                      <a:round/>
                      <a:headEnd type="none" w="sm" len="sm"/>
                      <a:tailEnd type="none" w="sm" len="sm"/>
                    </a:lnL>
                    <a:lnR w="9525" cap="flat" cmpd="sng" algn="ctr">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900"/>
                        <a:buFont typeface="Arial"/>
                        <a:buNone/>
                      </a:pPr>
                      <a:r>
                        <a:rPr lang="en-US" sz="1200" u="none" strike="noStrike" cap="none"/>
                        <a:t>n = 2066</a:t>
                      </a:r>
                      <a:endParaRPr sz="2400"/>
                    </a:p>
                  </a:txBody>
                  <a:tcPr marL="48000" marR="48000" marT="0" marB="0" anchor="ctr">
                    <a:lnL w="9525" cap="flat" cmpd="sng" algn="ctr">
                      <a:noFill/>
                      <a:prstDash val="solid"/>
                      <a:round/>
                      <a:headEnd type="none" w="sm" len="sm"/>
                      <a:tailEnd type="none" w="sm" len="sm"/>
                    </a:lnL>
                    <a:lnR w="9525" cap="flat" cmpd="sng" algn="ctr">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900"/>
                        <a:buFont typeface="Arial"/>
                        <a:buNone/>
                      </a:pPr>
                      <a:r>
                        <a:rPr lang="en-US" sz="1200" u="none" strike="noStrike" cap="none" dirty="0"/>
                        <a:t>n = 2078</a:t>
                      </a:r>
                      <a:endParaRPr sz="2400" dirty="0"/>
                    </a:p>
                  </a:txBody>
                  <a:tcPr marL="48000" marR="48000" marT="0" marB="0" anchor="ctr">
                    <a:lnL w="9525" cap="flat" cmpd="sng" algn="ctr">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314668368"/>
                  </a:ext>
                </a:extLst>
              </a:tr>
              <a:tr h="210779">
                <a:tc>
                  <a:txBody>
                    <a:bodyPr/>
                    <a:lstStyle/>
                    <a:p>
                      <a:pPr marL="266700" marR="0" lvl="0" indent="-85725" algn="l" rtl="0">
                        <a:lnSpc>
                          <a:spcPct val="100000"/>
                        </a:lnSpc>
                        <a:spcBef>
                          <a:spcPts val="0"/>
                        </a:spcBef>
                        <a:spcAft>
                          <a:spcPts val="0"/>
                        </a:spcAft>
                        <a:buClr>
                          <a:srgbClr val="000000"/>
                        </a:buClr>
                        <a:buSzPts val="900"/>
                        <a:buFont typeface="Arial"/>
                        <a:buNone/>
                      </a:pPr>
                      <a:r>
                        <a:rPr lang="en-US" sz="1200" u="none" strike="noStrike" cap="none" dirty="0"/>
                        <a:t>I</a:t>
                      </a:r>
                      <a:endParaRPr sz="2400" dirty="0"/>
                    </a:p>
                  </a:txBody>
                  <a:tcPr marL="48000" marR="48000" marT="0" marB="0" anchor="ctr">
                    <a:lnL w="9525" cap="flat" cmpd="sng">
                      <a:noFill/>
                      <a:prstDash val="solid"/>
                      <a:round/>
                      <a:headEnd type="none" w="sm" len="sm"/>
                      <a:tailEnd type="none" w="sm" len="sm"/>
                    </a:lnL>
                    <a:lnR w="9525" cap="flat" cmpd="sng" algn="ctr">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Arial"/>
                          <a:ea typeface="Arial"/>
                          <a:cs typeface="Arial"/>
                          <a:sym typeface="Arial"/>
                        </a:rPr>
                        <a:t>254 (12.3) </a:t>
                      </a:r>
                      <a:endParaRPr sz="1200" u="none" strike="noStrike" cap="none">
                        <a:solidFill>
                          <a:schemeClr val="dk1"/>
                        </a:solidFill>
                        <a:latin typeface="Arial"/>
                        <a:ea typeface="Arial"/>
                        <a:cs typeface="Arial"/>
                        <a:sym typeface="Arial"/>
                      </a:endParaRPr>
                    </a:p>
                  </a:txBody>
                  <a:tcPr marL="48000" marR="48000" marT="0" marB="0" anchor="ctr">
                    <a:lnL w="9525" cap="flat" cmpd="sng" algn="ctr">
                      <a:noFill/>
                      <a:prstDash val="solid"/>
                      <a:round/>
                      <a:headEnd type="none" w="sm" len="sm"/>
                      <a:tailEnd type="none" w="sm" len="sm"/>
                    </a:lnL>
                    <a:lnR w="9525" cap="flat" cmpd="sng" algn="ctr">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Arial"/>
                          <a:ea typeface="Arial"/>
                          <a:cs typeface="Arial"/>
                          <a:sym typeface="Arial"/>
                        </a:rPr>
                        <a:t>283 (13.6) </a:t>
                      </a:r>
                      <a:endParaRPr sz="1200" u="none" strike="noStrike" cap="none">
                        <a:solidFill>
                          <a:schemeClr val="dk1"/>
                        </a:solidFill>
                        <a:latin typeface="Arial"/>
                        <a:ea typeface="Arial"/>
                        <a:cs typeface="Arial"/>
                        <a:sym typeface="Arial"/>
                      </a:endParaRPr>
                    </a:p>
                  </a:txBody>
                  <a:tcPr marL="48000" marR="48000" marT="0" marB="0" anchor="ctr">
                    <a:lnL w="9525" cap="flat" cmpd="sng" algn="ctr">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494620718"/>
                  </a:ext>
                </a:extLst>
              </a:tr>
              <a:tr h="210779">
                <a:tc>
                  <a:txBody>
                    <a:bodyPr/>
                    <a:lstStyle/>
                    <a:p>
                      <a:pPr marL="266700" marR="0" lvl="0" indent="-85725" algn="l" rtl="0">
                        <a:lnSpc>
                          <a:spcPct val="100000"/>
                        </a:lnSpc>
                        <a:spcBef>
                          <a:spcPts val="0"/>
                        </a:spcBef>
                        <a:spcAft>
                          <a:spcPts val="0"/>
                        </a:spcAft>
                        <a:buClr>
                          <a:srgbClr val="000000"/>
                        </a:buClr>
                        <a:buSzPts val="900"/>
                        <a:buFont typeface="Arial"/>
                        <a:buNone/>
                      </a:pPr>
                      <a:r>
                        <a:rPr lang="en-US" sz="1200" u="none" strike="noStrike" cap="none" dirty="0"/>
                        <a:t>II</a:t>
                      </a:r>
                      <a:endParaRPr sz="2400" dirty="0"/>
                    </a:p>
                  </a:txBody>
                  <a:tcPr marL="48000" marR="48000" marT="0" marB="0" anchor="ctr">
                    <a:lnL w="9525" cap="flat" cmpd="sng">
                      <a:noFill/>
                      <a:prstDash val="solid"/>
                      <a:round/>
                      <a:headEnd type="none" w="sm" len="sm"/>
                      <a:tailEnd type="none" w="sm" len="sm"/>
                    </a:lnL>
                    <a:lnR w="9525" cap="flat" cmpd="sng" algn="ctr">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Arial"/>
                          <a:ea typeface="Arial"/>
                          <a:cs typeface="Arial"/>
                          <a:sym typeface="Arial"/>
                        </a:rPr>
                        <a:t>1013 (49.0)</a:t>
                      </a:r>
                      <a:endParaRPr sz="1200" u="none" strike="noStrike" cap="none">
                        <a:solidFill>
                          <a:schemeClr val="dk1"/>
                        </a:solidFill>
                        <a:latin typeface="Arial"/>
                        <a:ea typeface="Arial"/>
                        <a:cs typeface="Arial"/>
                        <a:sym typeface="Arial"/>
                      </a:endParaRPr>
                    </a:p>
                  </a:txBody>
                  <a:tcPr marL="48000" marR="48000" marT="0" marB="0" anchor="ctr">
                    <a:lnL w="9525" cap="flat" cmpd="sng" algn="ctr">
                      <a:noFill/>
                      <a:prstDash val="solid"/>
                      <a:round/>
                      <a:headEnd type="none" w="sm" len="sm"/>
                      <a:tailEnd type="none" w="sm" len="sm"/>
                    </a:lnL>
                    <a:lnR w="9525" cap="flat" cmpd="sng" algn="ctr">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dirty="0">
                          <a:solidFill>
                            <a:srgbClr val="000000"/>
                          </a:solidFill>
                          <a:latin typeface="Arial"/>
                          <a:ea typeface="Arial"/>
                          <a:cs typeface="Arial"/>
                          <a:sym typeface="Arial"/>
                        </a:rPr>
                        <a:t>950 (45.7) </a:t>
                      </a:r>
                      <a:endParaRPr sz="1200" u="none" strike="noStrike" cap="none" dirty="0">
                        <a:solidFill>
                          <a:schemeClr val="dk1"/>
                        </a:solidFill>
                        <a:latin typeface="Arial"/>
                        <a:ea typeface="Arial"/>
                        <a:cs typeface="Arial"/>
                        <a:sym typeface="Arial"/>
                      </a:endParaRPr>
                    </a:p>
                  </a:txBody>
                  <a:tcPr marL="48000" marR="48000" marT="0" marB="0" anchor="ctr">
                    <a:lnL w="9525" cap="flat" cmpd="sng" algn="ctr">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863909337"/>
                  </a:ext>
                </a:extLst>
              </a:tr>
              <a:tr h="210779">
                <a:tc>
                  <a:txBody>
                    <a:bodyPr/>
                    <a:lstStyle/>
                    <a:p>
                      <a:pPr marL="266700" marR="0" lvl="0" indent="-85725" algn="l" rtl="0">
                        <a:lnSpc>
                          <a:spcPct val="100000"/>
                        </a:lnSpc>
                        <a:spcBef>
                          <a:spcPts val="0"/>
                        </a:spcBef>
                        <a:spcAft>
                          <a:spcPts val="0"/>
                        </a:spcAft>
                        <a:buClr>
                          <a:srgbClr val="000000"/>
                        </a:buClr>
                        <a:buSzPts val="900"/>
                        <a:buFont typeface="Arial"/>
                        <a:buNone/>
                      </a:pPr>
                      <a:r>
                        <a:rPr lang="en-US" sz="1200" u="none" strike="noStrike" cap="none" dirty="0"/>
                        <a:t>III</a:t>
                      </a:r>
                      <a:endParaRPr sz="2400" dirty="0"/>
                    </a:p>
                  </a:txBody>
                  <a:tcPr marL="48000" marR="48000" marT="0" marB="0" anchor="ctr">
                    <a:lnL w="9525" cap="flat" cmpd="sng">
                      <a:noFill/>
                      <a:prstDash val="solid"/>
                      <a:round/>
                      <a:headEnd type="none" w="sm" len="sm"/>
                      <a:tailEnd type="none" w="sm" len="sm"/>
                    </a:lnL>
                    <a:lnR w="9525" cap="flat" cmpd="sng" algn="ctr">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dirty="0">
                          <a:solidFill>
                            <a:srgbClr val="000000"/>
                          </a:solidFill>
                          <a:latin typeface="Arial"/>
                          <a:ea typeface="Arial"/>
                          <a:cs typeface="Arial"/>
                          <a:sym typeface="Arial"/>
                        </a:rPr>
                        <a:t>799 (38.7)</a:t>
                      </a:r>
                      <a:endParaRPr sz="1200" u="none" strike="noStrike" cap="none" dirty="0">
                        <a:solidFill>
                          <a:schemeClr val="dk1"/>
                        </a:solidFill>
                        <a:latin typeface="Arial"/>
                        <a:ea typeface="Arial"/>
                        <a:cs typeface="Arial"/>
                        <a:sym typeface="Arial"/>
                      </a:endParaRPr>
                    </a:p>
                  </a:txBody>
                  <a:tcPr marL="48000" marR="48000" marT="0" marB="0" anchor="ctr">
                    <a:lnL w="9525" cap="flat" cmpd="sng" algn="ctr">
                      <a:noFill/>
                      <a:prstDash val="solid"/>
                      <a:round/>
                      <a:headEnd type="none" w="sm" len="sm"/>
                      <a:tailEnd type="none" w="sm" len="sm"/>
                    </a:lnL>
                    <a:lnR w="9525" cap="flat" cmpd="sng" algn="ctr">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dirty="0">
                          <a:solidFill>
                            <a:srgbClr val="000000"/>
                          </a:solidFill>
                          <a:latin typeface="Arial"/>
                          <a:ea typeface="Arial"/>
                          <a:cs typeface="Arial"/>
                          <a:sym typeface="Arial"/>
                        </a:rPr>
                        <a:t>844 (40.6) </a:t>
                      </a:r>
                      <a:endParaRPr sz="1200" u="none" strike="noStrike" cap="none" dirty="0">
                        <a:solidFill>
                          <a:schemeClr val="dk1"/>
                        </a:solidFill>
                        <a:latin typeface="Arial"/>
                        <a:ea typeface="Arial"/>
                        <a:cs typeface="Arial"/>
                        <a:sym typeface="Arial"/>
                      </a:endParaRPr>
                    </a:p>
                  </a:txBody>
                  <a:tcPr marL="48000" marR="48000" marT="0" marB="0" anchor="ctr">
                    <a:lnL w="9525" cap="flat" cmpd="sng" algn="ctr">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293579224"/>
                  </a:ext>
                </a:extLst>
              </a:tr>
              <a:tr h="210779">
                <a:tc>
                  <a:txBody>
                    <a:bodyPr/>
                    <a:lstStyle/>
                    <a:p>
                      <a:pPr marL="0" marR="0" lvl="0" indent="0" algn="l" rtl="0">
                        <a:lnSpc>
                          <a:spcPct val="100000"/>
                        </a:lnSpc>
                        <a:spcBef>
                          <a:spcPts val="0"/>
                        </a:spcBef>
                        <a:spcAft>
                          <a:spcPts val="0"/>
                        </a:spcAft>
                        <a:buClr>
                          <a:srgbClr val="000000"/>
                        </a:buClr>
                        <a:buSzPts val="900"/>
                        <a:buFont typeface="Arial"/>
                        <a:buNone/>
                      </a:pPr>
                      <a:r>
                        <a:rPr lang="en-US" sz="1200" b="1" u="none" strike="noStrike" cap="none" dirty="0">
                          <a:solidFill>
                            <a:schemeClr val="dk1"/>
                          </a:solidFill>
                          <a:latin typeface="Arial"/>
                          <a:ea typeface="Arial"/>
                          <a:cs typeface="Arial"/>
                          <a:sym typeface="Arial"/>
                        </a:rPr>
                        <a:t>Nodal status, n (%) on surgical specimen</a:t>
                      </a:r>
                      <a:r>
                        <a:rPr lang="en-US" sz="1200" baseline="30000" dirty="0"/>
                        <a:t>‡</a:t>
                      </a:r>
                      <a:endParaRPr sz="1200" u="none" strike="noStrike" cap="none" baseline="30000" dirty="0"/>
                    </a:p>
                  </a:txBody>
                  <a:tcPr marL="48000" marR="48000" marT="0" marB="0" anchor="ctr">
                    <a:lnL w="9525" cap="flat" cmpd="sng">
                      <a:noFill/>
                      <a:prstDash val="solid"/>
                      <a:round/>
                      <a:headEnd type="none" w="sm" len="sm"/>
                      <a:tailEnd type="none" w="sm" len="sm"/>
                    </a:lnL>
                    <a:lnR w="9525" cap="flat" cmpd="sng" algn="ctr">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dirty="0">
                          <a:solidFill>
                            <a:schemeClr val="dk1"/>
                          </a:solidFill>
                          <a:latin typeface="Arial"/>
                          <a:ea typeface="Arial"/>
                          <a:cs typeface="Arial"/>
                          <a:sym typeface="Arial"/>
                        </a:rPr>
                        <a:t>n = 2079</a:t>
                      </a:r>
                      <a:endParaRPr sz="1200" dirty="0"/>
                    </a:p>
                  </a:txBody>
                  <a:tcPr marL="48000" marR="48000" marT="0" marB="0" anchor="ctr">
                    <a:lnL w="9525" cap="flat" cmpd="sng" algn="ctr">
                      <a:noFill/>
                      <a:prstDash val="solid"/>
                      <a:round/>
                      <a:headEnd type="none" w="sm" len="sm"/>
                      <a:tailEnd type="none" w="sm" len="sm"/>
                    </a:lnL>
                    <a:lnR w="9525" cap="flat" cmpd="sng" algn="ctr">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dirty="0">
                          <a:solidFill>
                            <a:schemeClr val="dk1"/>
                          </a:solidFill>
                          <a:latin typeface="Arial"/>
                          <a:ea typeface="Arial"/>
                          <a:cs typeface="Arial"/>
                          <a:sym typeface="Arial"/>
                        </a:rPr>
                        <a:t>n = 2085</a:t>
                      </a:r>
                      <a:endParaRPr sz="1200" dirty="0"/>
                    </a:p>
                  </a:txBody>
                  <a:tcPr marL="48000" marR="48000" marT="0" marB="0" anchor="ctr">
                    <a:lnL w="9525" cap="flat" cmpd="sng" algn="ctr">
                      <a:noFill/>
                      <a:prstDash val="solid"/>
                      <a:round/>
                      <a:headEnd type="none" w="sm" len="sm"/>
                      <a:tailEnd type="none" w="sm" len="sm"/>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986653560"/>
                  </a:ext>
                </a:extLst>
              </a:tr>
              <a:tr h="210779">
                <a:tc>
                  <a:txBody>
                    <a:bodyPr/>
                    <a:lstStyle/>
                    <a:p>
                      <a:pPr marL="0" marR="0" lvl="0" indent="180975" algn="l" rtl="0">
                        <a:lnSpc>
                          <a:spcPct val="100000"/>
                        </a:lnSpc>
                        <a:spcBef>
                          <a:spcPts val="0"/>
                        </a:spcBef>
                        <a:spcAft>
                          <a:spcPts val="0"/>
                        </a:spcAft>
                        <a:buClr>
                          <a:srgbClr val="000000"/>
                        </a:buClr>
                        <a:buSzPts val="900"/>
                        <a:buFont typeface="Arial"/>
                        <a:buNone/>
                      </a:pPr>
                      <a:r>
                        <a:rPr lang="en-US" sz="1200" b="0" u="none" strike="noStrike" cap="none" dirty="0">
                          <a:solidFill>
                            <a:schemeClr val="dk1"/>
                          </a:solidFill>
                          <a:latin typeface="Arial"/>
                          <a:ea typeface="Arial"/>
                          <a:cs typeface="Arial"/>
                          <a:sym typeface="Arial"/>
                        </a:rPr>
                        <a:t>pN0</a:t>
                      </a:r>
                      <a:endParaRPr sz="1200" u="none" strike="noStrike" cap="none" dirty="0"/>
                    </a:p>
                  </a:txBody>
                  <a:tcPr marL="48000" marR="48000" marT="0" marB="0" anchor="ctr">
                    <a:lnL w="9525" cap="flat" cmpd="sng">
                      <a:noFill/>
                      <a:prstDash val="solid"/>
                      <a:round/>
                      <a:headEnd type="none" w="sm" len="sm"/>
                      <a:tailEnd type="none" w="sm" len="sm"/>
                    </a:lnL>
                    <a:lnR w="9525"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dirty="0">
                          <a:solidFill>
                            <a:schemeClr val="dk1"/>
                          </a:solidFill>
                          <a:latin typeface="Arial"/>
                          <a:ea typeface="Arial"/>
                          <a:cs typeface="Arial"/>
                          <a:sym typeface="Arial"/>
                        </a:rPr>
                        <a:t>449 (21.6)</a:t>
                      </a:r>
                      <a:endParaRPr sz="1200" dirty="0"/>
                    </a:p>
                  </a:txBody>
                  <a:tcPr marL="48000" marR="48000" marT="0" marB="0" anchor="ctr">
                    <a:lnL w="9525" cap="flat" cmpd="sng" algn="ctr">
                      <a:noFill/>
                      <a:prstDash val="solid"/>
                      <a:round/>
                      <a:headEnd type="none" w="sm" len="sm"/>
                      <a:tailEnd type="none" w="sm" len="sm"/>
                    </a:lnL>
                    <a:lnR w="9525"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dirty="0">
                          <a:solidFill>
                            <a:schemeClr val="dk1"/>
                          </a:solidFill>
                          <a:latin typeface="Arial"/>
                          <a:ea typeface="Arial"/>
                          <a:cs typeface="Arial"/>
                          <a:sym typeface="Arial"/>
                        </a:rPr>
                        <a:t>441 (21.2)</a:t>
                      </a:r>
                      <a:endParaRPr sz="1200" dirty="0"/>
                    </a:p>
                  </a:txBody>
                  <a:tcPr marL="48000" marR="48000" marT="0" marB="0" anchor="ctr">
                    <a:lnL w="9525" cap="flat" cmpd="sng" algn="ctr">
                      <a:noFill/>
                      <a:prstDash val="solid"/>
                      <a:round/>
                      <a:headEnd type="none" w="sm" len="sm"/>
                      <a:tailEnd type="none" w="sm" len="sm"/>
                    </a:lnL>
                    <a:lnR w="9525" cap="flat" cmpd="sng">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607824192"/>
                  </a:ext>
                </a:extLst>
              </a:tr>
              <a:tr h="210779">
                <a:tc>
                  <a:txBody>
                    <a:bodyPr/>
                    <a:lstStyle/>
                    <a:p>
                      <a:pPr marL="0" marR="0" lvl="0" indent="180975" algn="l" rtl="0">
                        <a:lnSpc>
                          <a:spcPct val="100000"/>
                        </a:lnSpc>
                        <a:spcBef>
                          <a:spcPts val="0"/>
                        </a:spcBef>
                        <a:spcAft>
                          <a:spcPts val="0"/>
                        </a:spcAft>
                        <a:buClr>
                          <a:srgbClr val="000000"/>
                        </a:buClr>
                        <a:buSzPts val="900"/>
                        <a:buFont typeface="Arial"/>
                        <a:buNone/>
                      </a:pPr>
                      <a:r>
                        <a:rPr lang="en-US" sz="1200" b="0" u="none" strike="noStrike" cap="none" dirty="0">
                          <a:solidFill>
                            <a:schemeClr val="dk1"/>
                          </a:solidFill>
                          <a:latin typeface="Arial"/>
                          <a:ea typeface="Arial"/>
                          <a:cs typeface="Arial"/>
                          <a:sym typeface="Arial"/>
                        </a:rPr>
                        <a:t>pN1</a:t>
                      </a:r>
                      <a:endParaRPr sz="1200" u="none" strike="noStrike" cap="none" dirty="0"/>
                    </a:p>
                  </a:txBody>
                  <a:tcPr marL="48000" marR="48000" marT="0" marB="0" anchor="ctr">
                    <a:lnL w="9525" cap="flat" cmpd="sng">
                      <a:noFill/>
                      <a:prstDash val="solid"/>
                      <a:round/>
                      <a:headEnd type="none" w="sm" len="sm"/>
                      <a:tailEnd type="none" w="sm" len="sm"/>
                    </a:lnL>
                    <a:lnR w="9525"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dirty="0">
                          <a:solidFill>
                            <a:schemeClr val="dk1"/>
                          </a:solidFill>
                          <a:latin typeface="Arial"/>
                          <a:ea typeface="Arial"/>
                          <a:cs typeface="Arial"/>
                          <a:sym typeface="Arial"/>
                        </a:rPr>
                        <a:t>968 (46.6)</a:t>
                      </a:r>
                      <a:endParaRPr sz="1200" dirty="0"/>
                    </a:p>
                  </a:txBody>
                  <a:tcPr marL="48000" marR="48000" marT="0" marB="0" anchor="ctr">
                    <a:lnL w="9525" cap="flat" cmpd="sng" algn="ctr">
                      <a:noFill/>
                      <a:prstDash val="solid"/>
                      <a:round/>
                      <a:headEnd type="none" w="sm" len="sm"/>
                      <a:tailEnd type="none" w="sm" len="sm"/>
                    </a:lnL>
                    <a:lnR w="9525"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dirty="0">
                          <a:solidFill>
                            <a:schemeClr val="dk1"/>
                          </a:solidFill>
                          <a:latin typeface="Arial"/>
                          <a:ea typeface="Arial"/>
                          <a:cs typeface="Arial"/>
                          <a:sym typeface="Arial"/>
                        </a:rPr>
                        <a:t>953 (45.7)</a:t>
                      </a:r>
                      <a:endParaRPr sz="1200" dirty="0"/>
                    </a:p>
                  </a:txBody>
                  <a:tcPr marL="48000" marR="48000" marT="0" marB="0" anchor="ctr">
                    <a:lnL w="9525" cap="flat" cmpd="sng" algn="ctr">
                      <a:noFill/>
                      <a:prstDash val="solid"/>
                      <a:round/>
                      <a:headEnd type="none" w="sm" len="sm"/>
                      <a:tailEnd type="none" w="sm" len="sm"/>
                    </a:lnL>
                    <a:lnR w="9525" cap="flat" cmpd="sng">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471273889"/>
                  </a:ext>
                </a:extLst>
              </a:tr>
              <a:tr h="210779">
                <a:tc>
                  <a:txBody>
                    <a:bodyPr/>
                    <a:lstStyle/>
                    <a:p>
                      <a:pPr marL="0" marR="0" lvl="0" indent="180975" algn="l" rtl="0">
                        <a:lnSpc>
                          <a:spcPct val="100000"/>
                        </a:lnSpc>
                        <a:spcBef>
                          <a:spcPts val="0"/>
                        </a:spcBef>
                        <a:spcAft>
                          <a:spcPts val="0"/>
                        </a:spcAft>
                        <a:buClr>
                          <a:srgbClr val="000000"/>
                        </a:buClr>
                        <a:buSzPts val="900"/>
                        <a:buFont typeface="Arial"/>
                        <a:buNone/>
                      </a:pPr>
                      <a:r>
                        <a:rPr lang="en-US" sz="1200" b="0" u="none" strike="noStrike" cap="none" dirty="0">
                          <a:solidFill>
                            <a:schemeClr val="dk1"/>
                          </a:solidFill>
                          <a:latin typeface="Arial"/>
                          <a:ea typeface="Arial"/>
                          <a:cs typeface="Arial"/>
                          <a:sym typeface="Arial"/>
                        </a:rPr>
                        <a:t>pN2–3</a:t>
                      </a:r>
                      <a:endParaRPr sz="1200" u="none" strike="noStrike" cap="none" dirty="0"/>
                    </a:p>
                  </a:txBody>
                  <a:tcPr marL="48000" marR="48000" marT="0" marB="0" anchor="ctr">
                    <a:lnL w="9525" cap="flat" cmpd="sng">
                      <a:noFill/>
                      <a:prstDash val="solid"/>
                      <a:round/>
                      <a:headEnd type="none" w="sm" len="sm"/>
                      <a:tailEnd type="none" w="sm" len="sm"/>
                    </a:lnL>
                    <a:lnR w="9525"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dirty="0">
                          <a:solidFill>
                            <a:schemeClr val="dk1"/>
                          </a:solidFill>
                          <a:latin typeface="Arial"/>
                          <a:ea typeface="Arial"/>
                          <a:cs typeface="Arial"/>
                          <a:sym typeface="Arial"/>
                        </a:rPr>
                        <a:t>662 (31.8)</a:t>
                      </a:r>
                      <a:endParaRPr sz="1200" dirty="0"/>
                    </a:p>
                  </a:txBody>
                  <a:tcPr marL="48000" marR="48000" marT="0" marB="0" anchor="ctr">
                    <a:lnL w="9525" cap="flat" cmpd="sng" algn="ctr">
                      <a:noFill/>
                      <a:prstDash val="solid"/>
                      <a:round/>
                      <a:headEnd type="none" w="sm" len="sm"/>
                      <a:tailEnd type="none" w="sm" len="sm"/>
                    </a:lnL>
                    <a:lnR w="9525" cap="flat" cmpd="sng" algn="ctr">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dirty="0">
                          <a:solidFill>
                            <a:schemeClr val="dk1"/>
                          </a:solidFill>
                          <a:latin typeface="Arial"/>
                          <a:ea typeface="Arial"/>
                          <a:cs typeface="Arial"/>
                          <a:sym typeface="Arial"/>
                        </a:rPr>
                        <a:t>691 (33.1)</a:t>
                      </a:r>
                      <a:endParaRPr sz="1200" dirty="0"/>
                    </a:p>
                  </a:txBody>
                  <a:tcPr marL="48000" marR="48000" marT="0" marB="0" anchor="ctr">
                    <a:lnL w="9525" cap="flat" cmpd="sng" algn="ctr">
                      <a:noFill/>
                      <a:prstDash val="solid"/>
                      <a:round/>
                      <a:headEnd type="none" w="sm" len="sm"/>
                      <a:tailEnd type="none" w="sm" len="sm"/>
                    </a:lnL>
                    <a:lnR w="9525" cap="flat" cmpd="sng">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771917789"/>
                  </a:ext>
                </a:extLst>
              </a:tr>
              <a:tr h="210779">
                <a:tc>
                  <a:txBody>
                    <a:bodyPr/>
                    <a:lstStyle/>
                    <a:p>
                      <a:pPr marL="0" marR="0" lvl="0" indent="0" algn="l" rtl="0">
                        <a:lnSpc>
                          <a:spcPct val="100000"/>
                        </a:lnSpc>
                        <a:spcBef>
                          <a:spcPts val="0"/>
                        </a:spcBef>
                        <a:spcAft>
                          <a:spcPts val="0"/>
                        </a:spcAft>
                        <a:buClr>
                          <a:srgbClr val="000000"/>
                        </a:buClr>
                        <a:buSzPts val="900"/>
                        <a:buFont typeface="Arial"/>
                        <a:buNone/>
                      </a:pPr>
                      <a:r>
                        <a:rPr lang="en-US" sz="1200" b="1" i="0" u="none" strike="noStrike" cap="none" dirty="0">
                          <a:latin typeface="Arial"/>
                          <a:ea typeface="Arial"/>
                          <a:cs typeface="Arial"/>
                          <a:sym typeface="Arial"/>
                        </a:rPr>
                        <a:t>Risk, n (%)</a:t>
                      </a:r>
                      <a:endParaRPr sz="1900" i="0" u="none" strike="noStrike" cap="none" baseline="30000" dirty="0"/>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no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u="none" strike="noStrike" cap="none">
                        <a:solidFill>
                          <a:schemeClr val="dk1"/>
                        </a:solidFill>
                        <a:latin typeface="Calibri"/>
                        <a:ea typeface="Calibri"/>
                        <a:cs typeface="Calibri"/>
                        <a:sym typeface="Calibri"/>
                      </a:endParaRPr>
                    </a:p>
                  </a:txBody>
                  <a:tcPr marL="91433" marR="91433"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no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endParaRPr sz="1200" u="none" strike="noStrike" cap="none">
                        <a:solidFill>
                          <a:schemeClr val="dk1"/>
                        </a:solidFill>
                        <a:latin typeface="Calibri"/>
                        <a:ea typeface="Calibri"/>
                        <a:cs typeface="Calibri"/>
                        <a:sym typeface="Calibri"/>
                      </a:endParaRPr>
                    </a:p>
                  </a:txBody>
                  <a:tcPr marL="91433" marR="91433"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no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10779">
                <a:tc>
                  <a:txBody>
                    <a:bodyPr/>
                    <a:lstStyle/>
                    <a:p>
                      <a:pPr marL="176213" marR="0" lvl="0" indent="0" algn="l" rtl="0">
                        <a:lnSpc>
                          <a:spcPct val="100000"/>
                        </a:lnSpc>
                        <a:spcBef>
                          <a:spcPts val="0"/>
                        </a:spcBef>
                        <a:spcAft>
                          <a:spcPts val="0"/>
                        </a:spcAft>
                        <a:buClr>
                          <a:schemeClr val="dk1"/>
                        </a:buClr>
                        <a:buSzPts val="900"/>
                        <a:buFont typeface="Arial"/>
                        <a:buNone/>
                      </a:pPr>
                      <a:r>
                        <a:rPr lang="en-US" sz="1200" b="0" i="0" u="none" strike="noStrike" cap="none" dirty="0">
                          <a:solidFill>
                            <a:schemeClr val="dk1"/>
                          </a:solidFill>
                          <a:latin typeface="Arial"/>
                          <a:ea typeface="Arial"/>
                          <a:cs typeface="Arial"/>
                          <a:sym typeface="Arial"/>
                        </a:rPr>
                        <a:t>High</a:t>
                      </a:r>
                      <a:endParaRPr sz="2400" dirty="0"/>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a:solidFill>
                            <a:schemeClr val="dk1"/>
                          </a:solidFill>
                          <a:latin typeface="Arial"/>
                          <a:ea typeface="Arial"/>
                          <a:cs typeface="Arial"/>
                          <a:sym typeface="Arial"/>
                        </a:rPr>
                        <a:t>1448 (69.5)</a:t>
                      </a:r>
                      <a:endParaRPr sz="2400"/>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Arial"/>
                          <a:ea typeface="Arial"/>
                          <a:cs typeface="Arial"/>
                          <a:sym typeface="Arial"/>
                        </a:rPr>
                        <a:t>1447 (69.4)</a:t>
                      </a:r>
                      <a:endParaRPr sz="1200" u="none" strike="noStrike" cap="none">
                        <a:solidFill>
                          <a:schemeClr val="dk1"/>
                        </a:solidFill>
                        <a:latin typeface="Arial"/>
                        <a:ea typeface="Arial"/>
                        <a:cs typeface="Arial"/>
                        <a:sym typeface="Arial"/>
                      </a:endParaRPr>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10779">
                <a:tc>
                  <a:txBody>
                    <a:bodyPr/>
                    <a:lstStyle/>
                    <a:p>
                      <a:pPr marL="176213" marR="0" lvl="0" indent="0" algn="l" rtl="0">
                        <a:lnSpc>
                          <a:spcPct val="100000"/>
                        </a:lnSpc>
                        <a:spcBef>
                          <a:spcPts val="0"/>
                        </a:spcBef>
                        <a:spcAft>
                          <a:spcPts val="0"/>
                        </a:spcAft>
                        <a:buClr>
                          <a:schemeClr val="dk1"/>
                        </a:buClr>
                        <a:buSzPts val="900"/>
                        <a:buFont typeface="Arial"/>
                        <a:buNone/>
                      </a:pPr>
                      <a:r>
                        <a:rPr lang="en-US" sz="1200" b="0" i="0" u="none" strike="noStrike" cap="none" dirty="0">
                          <a:latin typeface="Arial"/>
                          <a:ea typeface="Arial"/>
                          <a:cs typeface="Arial"/>
                          <a:sym typeface="Arial"/>
                        </a:rPr>
                        <a:t>Medium</a:t>
                      </a:r>
                      <a:endParaRPr sz="1200" b="0" i="0" u="none" strike="noStrike" cap="none" baseline="30000" dirty="0">
                        <a:solidFill>
                          <a:schemeClr val="dk1"/>
                        </a:solidFill>
                        <a:latin typeface="Arial"/>
                        <a:ea typeface="Arial"/>
                        <a:cs typeface="Arial"/>
                        <a:sym typeface="Arial"/>
                      </a:endParaRPr>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u="none" strike="noStrike" cap="none">
                          <a:solidFill>
                            <a:schemeClr val="dk1"/>
                          </a:solidFill>
                          <a:latin typeface="Arial"/>
                          <a:ea typeface="Arial"/>
                          <a:cs typeface="Arial"/>
                          <a:sym typeface="Arial"/>
                        </a:rPr>
                        <a:t>636 (30.5)</a:t>
                      </a:r>
                      <a:endParaRPr sz="2400"/>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a:solidFill>
                            <a:srgbClr val="000000"/>
                          </a:solidFill>
                          <a:latin typeface="Arial"/>
                          <a:ea typeface="Arial"/>
                          <a:cs typeface="Arial"/>
                          <a:sym typeface="Arial"/>
                        </a:rPr>
                        <a:t>639 (30.6)</a:t>
                      </a:r>
                      <a:endParaRPr sz="1200" u="none" strike="noStrike" cap="none">
                        <a:solidFill>
                          <a:schemeClr val="dk1"/>
                        </a:solidFill>
                        <a:latin typeface="Arial"/>
                        <a:ea typeface="Arial"/>
                        <a:cs typeface="Arial"/>
                        <a:sym typeface="Arial"/>
                      </a:endParaRPr>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21844">
                <a:tc>
                  <a:txBody>
                    <a:bodyPr/>
                    <a:lstStyle/>
                    <a:p>
                      <a:pPr marL="0" marR="0" lvl="0" indent="0" algn="l" rtl="0">
                        <a:lnSpc>
                          <a:spcPct val="100000"/>
                        </a:lnSpc>
                        <a:spcBef>
                          <a:spcPts val="0"/>
                        </a:spcBef>
                        <a:spcAft>
                          <a:spcPts val="0"/>
                        </a:spcAft>
                        <a:buClr>
                          <a:srgbClr val="000000"/>
                        </a:buClr>
                        <a:buSzPts val="900"/>
                        <a:buFont typeface="Arial"/>
                        <a:buNone/>
                      </a:pPr>
                      <a:r>
                        <a:rPr lang="en-US" sz="1200" b="1" i="0" u="none" strike="noStrike" cap="none" dirty="0">
                          <a:solidFill>
                            <a:srgbClr val="000000"/>
                          </a:solidFill>
                          <a:latin typeface="Arial"/>
                          <a:ea typeface="Arial"/>
                          <a:cs typeface="Arial"/>
                          <a:sym typeface="Arial"/>
                        </a:rPr>
                        <a:t>Prior chemotherapy, n (%)</a:t>
                      </a:r>
                      <a:endParaRPr sz="1900" u="none" strike="noStrike" cap="none" baseline="30000" dirty="0"/>
                    </a:p>
                  </a:txBody>
                  <a:tcPr marL="48000" marR="48000" marT="4800" marB="48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endParaRPr sz="1200" b="0" u="none" strike="noStrike" cap="none">
                        <a:solidFill>
                          <a:schemeClr val="dk1"/>
                        </a:solidFill>
                        <a:latin typeface="Arial"/>
                        <a:ea typeface="Arial"/>
                        <a:cs typeface="Arial"/>
                        <a:sym typeface="Arial"/>
                      </a:endParaRPr>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endParaRPr sz="1200" b="0" u="none" strike="noStrike" cap="none">
                        <a:solidFill>
                          <a:schemeClr val="dk1"/>
                        </a:solidFill>
                        <a:latin typeface="Arial"/>
                        <a:ea typeface="Arial"/>
                        <a:cs typeface="Arial"/>
                        <a:sym typeface="Arial"/>
                      </a:endParaRPr>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210779">
                <a:tc>
                  <a:txBody>
                    <a:bodyPr/>
                    <a:lstStyle/>
                    <a:p>
                      <a:pPr marL="0" marR="0" lvl="0" indent="180975" algn="l" rtl="0">
                        <a:lnSpc>
                          <a:spcPct val="100000"/>
                        </a:lnSpc>
                        <a:spcBef>
                          <a:spcPts val="0"/>
                        </a:spcBef>
                        <a:spcAft>
                          <a:spcPts val="0"/>
                        </a:spcAft>
                        <a:buClr>
                          <a:srgbClr val="000000"/>
                        </a:buClr>
                        <a:buSzPts val="900"/>
                        <a:buFont typeface="Arial"/>
                        <a:buNone/>
                      </a:pPr>
                      <a:r>
                        <a:rPr lang="en-US" sz="1200" b="0" u="none" strike="noStrike" cap="none" dirty="0">
                          <a:solidFill>
                            <a:schemeClr val="dk1"/>
                          </a:solidFill>
                          <a:latin typeface="Arial"/>
                          <a:ea typeface="Arial"/>
                          <a:cs typeface="Arial"/>
                          <a:sym typeface="Arial"/>
                        </a:rPr>
                        <a:t>No</a:t>
                      </a:r>
                      <a:endParaRPr sz="1200" u="none" strike="noStrike" cap="none" dirty="0"/>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dirty="0">
                          <a:solidFill>
                            <a:srgbClr val="000000"/>
                          </a:solidFill>
                          <a:latin typeface="Arial"/>
                          <a:ea typeface="Arial"/>
                          <a:cs typeface="Arial"/>
                          <a:sym typeface="Arial"/>
                        </a:rPr>
                        <a:t>396 (19.0) </a:t>
                      </a:r>
                      <a:endParaRPr sz="1200" u="none" strike="noStrike" cap="none" dirty="0">
                        <a:solidFill>
                          <a:schemeClr val="dk1"/>
                        </a:solidFill>
                        <a:latin typeface="Arial"/>
                        <a:ea typeface="Arial"/>
                        <a:cs typeface="Arial"/>
                        <a:sym typeface="Arial"/>
                      </a:endParaRPr>
                    </a:p>
                  </a:txBody>
                  <a:tcPr marL="48000" marR="4800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dirty="0">
                          <a:solidFill>
                            <a:srgbClr val="000000"/>
                          </a:solidFill>
                          <a:latin typeface="Arial"/>
                          <a:ea typeface="Arial"/>
                          <a:cs typeface="Arial"/>
                          <a:sym typeface="Arial"/>
                        </a:rPr>
                        <a:t>450 (21.6) </a:t>
                      </a:r>
                      <a:endParaRPr sz="1200" u="none" strike="noStrike" cap="none" dirty="0">
                        <a:solidFill>
                          <a:schemeClr val="dk1"/>
                        </a:solidFill>
                        <a:latin typeface="Arial"/>
                        <a:ea typeface="Arial"/>
                        <a:cs typeface="Arial"/>
                        <a:sym typeface="Arial"/>
                      </a:endParaRPr>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210779">
                <a:tc>
                  <a:txBody>
                    <a:bodyPr/>
                    <a:lstStyle/>
                    <a:p>
                      <a:pPr marL="0" marR="0" lvl="0" indent="180975" algn="l" rtl="0">
                        <a:lnSpc>
                          <a:spcPct val="100000"/>
                        </a:lnSpc>
                        <a:spcBef>
                          <a:spcPts val="0"/>
                        </a:spcBef>
                        <a:spcAft>
                          <a:spcPts val="0"/>
                        </a:spcAft>
                        <a:buClr>
                          <a:srgbClr val="000000"/>
                        </a:buClr>
                        <a:buSzPts val="900"/>
                        <a:buFont typeface="Arial"/>
                        <a:buNone/>
                      </a:pPr>
                      <a:r>
                        <a:rPr lang="en-US" sz="1200" b="0" u="none" strike="noStrike" cap="none" dirty="0">
                          <a:solidFill>
                            <a:schemeClr val="dk1"/>
                          </a:solidFill>
                          <a:latin typeface="Arial"/>
                          <a:cs typeface="Arial"/>
                          <a:sym typeface="Arial"/>
                        </a:rPr>
                        <a:t>Yes</a:t>
                      </a:r>
                      <a:endParaRPr sz="1200" u="none" strike="noStrike" cap="none" dirty="0"/>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lumMod val="95000"/>
                          <a:lumOff val="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dirty="0">
                          <a:solidFill>
                            <a:srgbClr val="000000"/>
                          </a:solidFill>
                          <a:latin typeface="Arial"/>
                          <a:ea typeface="Arial"/>
                          <a:cs typeface="Arial"/>
                          <a:sym typeface="Arial"/>
                        </a:rPr>
                        <a:t>1688 (81.0) </a:t>
                      </a:r>
                      <a:endParaRPr sz="1200" u="none" strike="noStrike" cap="none" dirty="0">
                        <a:solidFill>
                          <a:schemeClr val="dk1"/>
                        </a:solidFill>
                        <a:latin typeface="Arial"/>
                        <a:ea typeface="Arial"/>
                        <a:cs typeface="Arial"/>
                        <a:sym typeface="Arial"/>
                      </a:endParaRPr>
                    </a:p>
                  </a:txBody>
                  <a:tcPr marL="48000" marR="48000" marT="0"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lumMod val="95000"/>
                          <a:lumOff val="5000"/>
                        </a:schemeClr>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US" sz="1200" b="0" i="0" u="none" strike="noStrike" cap="none" dirty="0">
                          <a:solidFill>
                            <a:srgbClr val="000000"/>
                          </a:solidFill>
                          <a:latin typeface="Arial"/>
                          <a:ea typeface="Arial"/>
                          <a:cs typeface="Arial"/>
                          <a:sym typeface="Arial"/>
                        </a:rPr>
                        <a:t>1636 (78.4) </a:t>
                      </a:r>
                      <a:endParaRPr sz="1200" u="none" strike="noStrike" cap="none" dirty="0">
                        <a:solidFill>
                          <a:schemeClr val="dk1"/>
                        </a:solidFill>
                        <a:latin typeface="Arial"/>
                        <a:ea typeface="Arial"/>
                        <a:cs typeface="Arial"/>
                        <a:sym typeface="Arial"/>
                      </a:endParaRPr>
                    </a:p>
                  </a:txBody>
                  <a:tcPr marL="48000" marR="480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2" name="Rectangle 1">
            <a:extLst>
              <a:ext uri="{FF2B5EF4-FFF2-40B4-BE49-F238E27FC236}">
                <a16:creationId xmlns:a16="http://schemas.microsoft.com/office/drawing/2014/main" id="{14872345-F506-E72E-F4CC-35051CACB866}"/>
              </a:ext>
            </a:extLst>
          </p:cNvPr>
          <p:cNvSpPr/>
          <p:nvPr/>
        </p:nvSpPr>
        <p:spPr>
          <a:xfrm>
            <a:off x="203201" y="4976038"/>
            <a:ext cx="5800867" cy="1905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8" name="Group 7">
            <a:extLst>
              <a:ext uri="{FF2B5EF4-FFF2-40B4-BE49-F238E27FC236}">
                <a16:creationId xmlns:a16="http://schemas.microsoft.com/office/drawing/2014/main" id="{63A7DB6F-3051-65D7-7A83-67EEB807D8C4}"/>
              </a:ext>
            </a:extLst>
          </p:cNvPr>
          <p:cNvGrpSpPr/>
          <p:nvPr/>
        </p:nvGrpSpPr>
        <p:grpSpPr>
          <a:xfrm>
            <a:off x="6166910" y="2825901"/>
            <a:ext cx="5810319" cy="1304264"/>
            <a:chOff x="4625182" y="2119426"/>
            <a:chExt cx="4357739" cy="978198"/>
          </a:xfrm>
        </p:grpSpPr>
        <p:sp>
          <p:nvSpPr>
            <p:cNvPr id="3" name="Rectangle 2">
              <a:extLst>
                <a:ext uri="{FF2B5EF4-FFF2-40B4-BE49-F238E27FC236}">
                  <a16:creationId xmlns:a16="http://schemas.microsoft.com/office/drawing/2014/main" id="{ED1C9385-2C13-FCA6-D6B3-8F9DD766E6BF}"/>
                </a:ext>
              </a:extLst>
            </p:cNvPr>
            <p:cNvSpPr/>
            <p:nvPr/>
          </p:nvSpPr>
          <p:spPr>
            <a:xfrm>
              <a:off x="4632271" y="2119426"/>
              <a:ext cx="4350650" cy="34732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0C783867-2262-4977-F541-FBB11C361671}"/>
                </a:ext>
              </a:extLst>
            </p:cNvPr>
            <p:cNvSpPr/>
            <p:nvPr/>
          </p:nvSpPr>
          <p:spPr>
            <a:xfrm>
              <a:off x="4625182" y="2750297"/>
              <a:ext cx="4350650" cy="34732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9" name="Rectangle 8">
            <a:extLst>
              <a:ext uri="{FF2B5EF4-FFF2-40B4-BE49-F238E27FC236}">
                <a16:creationId xmlns:a16="http://schemas.microsoft.com/office/drawing/2014/main" id="{8D5898B2-8A71-C3B8-8305-73D284D1FAFA}"/>
              </a:ext>
            </a:extLst>
          </p:cNvPr>
          <p:cNvSpPr/>
          <p:nvPr/>
        </p:nvSpPr>
        <p:spPr>
          <a:xfrm>
            <a:off x="6176361" y="5195523"/>
            <a:ext cx="5800867" cy="1905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Google Shape;52;p6">
            <a:extLst>
              <a:ext uri="{FF2B5EF4-FFF2-40B4-BE49-F238E27FC236}">
                <a16:creationId xmlns:a16="http://schemas.microsoft.com/office/drawing/2014/main" id="{F84DD205-6310-8C82-2C93-962086DE7482}"/>
              </a:ext>
            </a:extLst>
          </p:cNvPr>
          <p:cNvSpPr txBox="1"/>
          <p:nvPr/>
        </p:nvSpPr>
        <p:spPr>
          <a:xfrm>
            <a:off x="203200" y="6511266"/>
            <a:ext cx="11654789" cy="16421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14461"/>
                </a:solidFill>
                <a:effectLst/>
                <a:uLnTx/>
                <a:uFillTx/>
                <a:latin typeface="Calibri" panose="020F0502020204030204" pitchFamily="34" charset="0"/>
                <a:ea typeface="+mn-ea"/>
                <a:cs typeface="Calibri" panose="020F0502020204030204" pitchFamily="34" charset="0"/>
              </a:rPr>
              <a:t>Bardia A et al. SABCS 2025;Abstract GS1-10</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010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C3F23E45-2901-37F0-4223-043B25FF20A7}"/>
            </a:ext>
          </a:extLst>
        </p:cNvPr>
        <p:cNvGrpSpPr/>
        <p:nvPr/>
      </p:nvGrpSpPr>
      <p:grpSpPr>
        <a:xfrm>
          <a:off x="0" y="0"/>
          <a:ext cx="0" cy="0"/>
          <a:chOff x="0" y="0"/>
          <a:chExt cx="0" cy="0"/>
        </a:xfrm>
      </p:grpSpPr>
      <p:grpSp>
        <p:nvGrpSpPr>
          <p:cNvPr id="172" name="Group 171">
            <a:extLst>
              <a:ext uri="{FF2B5EF4-FFF2-40B4-BE49-F238E27FC236}">
                <a16:creationId xmlns:a16="http://schemas.microsoft.com/office/drawing/2014/main" id="{95EA7684-B03A-5A04-02CD-6DCD3C569380}"/>
              </a:ext>
            </a:extLst>
          </p:cNvPr>
          <p:cNvGrpSpPr/>
          <p:nvPr/>
        </p:nvGrpSpPr>
        <p:grpSpPr>
          <a:xfrm>
            <a:off x="46051" y="1682853"/>
            <a:ext cx="7466335" cy="3536470"/>
            <a:chOff x="34538" y="1437627"/>
            <a:chExt cx="5599751" cy="2652353"/>
          </a:xfrm>
        </p:grpSpPr>
        <p:cxnSp>
          <p:nvCxnSpPr>
            <p:cNvPr id="185" name="Straight Connector 184">
              <a:extLst>
                <a:ext uri="{FF2B5EF4-FFF2-40B4-BE49-F238E27FC236}">
                  <a16:creationId xmlns:a16="http://schemas.microsoft.com/office/drawing/2014/main" id="{0F298FD4-9445-F4DC-DAD5-F90F22E88584}"/>
                </a:ext>
              </a:extLst>
            </p:cNvPr>
            <p:cNvCxnSpPr>
              <a:cxnSpLocks/>
            </p:cNvCxnSpPr>
            <p:nvPr/>
          </p:nvCxnSpPr>
          <p:spPr>
            <a:xfrm flipV="1">
              <a:off x="2879720" y="2221211"/>
              <a:ext cx="0" cy="1046429"/>
            </a:xfrm>
            <a:prstGeom prst="line">
              <a:avLst/>
            </a:prstGeom>
            <a:noFill/>
            <a:ln w="12700" cap="flat" cmpd="sng" algn="ctr">
              <a:solidFill>
                <a:srgbClr val="A5A5A5"/>
              </a:solidFill>
              <a:prstDash val="dash"/>
              <a:miter lim="800000"/>
            </a:ln>
            <a:effectLst/>
          </p:spPr>
        </p:cxnSp>
        <p:cxnSp>
          <p:nvCxnSpPr>
            <p:cNvPr id="186" name="Straight Connector 185">
              <a:extLst>
                <a:ext uri="{FF2B5EF4-FFF2-40B4-BE49-F238E27FC236}">
                  <a16:creationId xmlns:a16="http://schemas.microsoft.com/office/drawing/2014/main" id="{AB113A8A-70FB-AAE4-93E9-70043403BE25}"/>
                </a:ext>
              </a:extLst>
            </p:cNvPr>
            <p:cNvCxnSpPr>
              <a:cxnSpLocks/>
            </p:cNvCxnSpPr>
            <p:nvPr/>
          </p:nvCxnSpPr>
          <p:spPr>
            <a:xfrm flipV="1">
              <a:off x="3732207" y="2368916"/>
              <a:ext cx="0" cy="898724"/>
            </a:xfrm>
            <a:prstGeom prst="line">
              <a:avLst/>
            </a:prstGeom>
            <a:noFill/>
            <a:ln w="12700" cap="flat" cmpd="sng" algn="ctr">
              <a:solidFill>
                <a:srgbClr val="A5A5A5"/>
              </a:solidFill>
              <a:prstDash val="dash"/>
              <a:miter lim="800000"/>
            </a:ln>
            <a:effectLst/>
          </p:spPr>
        </p:cxnSp>
        <p:cxnSp>
          <p:nvCxnSpPr>
            <p:cNvPr id="184" name="Straight Connector 183">
              <a:extLst>
                <a:ext uri="{FF2B5EF4-FFF2-40B4-BE49-F238E27FC236}">
                  <a16:creationId xmlns:a16="http://schemas.microsoft.com/office/drawing/2014/main" id="{9779EACF-E334-5A2E-8131-1C6CB3190CEE}"/>
                </a:ext>
              </a:extLst>
            </p:cNvPr>
            <p:cNvCxnSpPr>
              <a:cxnSpLocks/>
            </p:cNvCxnSpPr>
            <p:nvPr/>
          </p:nvCxnSpPr>
          <p:spPr>
            <a:xfrm flipV="1">
              <a:off x="2038525" y="2122752"/>
              <a:ext cx="0" cy="1144888"/>
            </a:xfrm>
            <a:prstGeom prst="line">
              <a:avLst/>
            </a:prstGeom>
            <a:noFill/>
            <a:ln w="12700" cap="flat" cmpd="sng" algn="ctr">
              <a:solidFill>
                <a:srgbClr val="A5A5A5"/>
              </a:solidFill>
              <a:prstDash val="dash"/>
              <a:miter lim="800000"/>
            </a:ln>
            <a:effectLst/>
          </p:spPr>
        </p:cxnSp>
        <p:pic>
          <p:nvPicPr>
            <p:cNvPr id="173" name="Graphic 172">
              <a:extLst>
                <a:ext uri="{FF2B5EF4-FFF2-40B4-BE49-F238E27FC236}">
                  <a16:creationId xmlns:a16="http://schemas.microsoft.com/office/drawing/2014/main" id="{6332EB42-1F47-4C9D-8885-CCEB521D20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1418" y="2052774"/>
              <a:ext cx="3312000" cy="624193"/>
            </a:xfrm>
            <a:prstGeom prst="rect">
              <a:avLst/>
            </a:prstGeom>
          </p:spPr>
        </p:pic>
        <p:pic>
          <p:nvPicPr>
            <p:cNvPr id="174" name="Graphic 173">
              <a:extLst>
                <a:ext uri="{FF2B5EF4-FFF2-40B4-BE49-F238E27FC236}">
                  <a16:creationId xmlns:a16="http://schemas.microsoft.com/office/drawing/2014/main" id="{B821D579-ADD8-9AB9-F63A-E11C26656EC9}"/>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177131" y="2046423"/>
              <a:ext cx="3312000" cy="640128"/>
            </a:xfrm>
            <a:prstGeom prst="rect">
              <a:avLst/>
            </a:prstGeom>
          </p:spPr>
        </p:pic>
        <p:pic>
          <p:nvPicPr>
            <p:cNvPr id="175" name="Graphic 174">
              <a:extLst>
                <a:ext uri="{FF2B5EF4-FFF2-40B4-BE49-F238E27FC236}">
                  <a16:creationId xmlns:a16="http://schemas.microsoft.com/office/drawing/2014/main" id="{BC514F81-AC58-B9F5-C699-2385747F2E19}"/>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992670" y="1509203"/>
              <a:ext cx="4572000" cy="309600"/>
            </a:xfrm>
            <a:prstGeom prst="rect">
              <a:avLst/>
            </a:prstGeom>
          </p:spPr>
        </p:pic>
        <p:pic>
          <p:nvPicPr>
            <p:cNvPr id="176" name="Graphic 175">
              <a:extLst>
                <a:ext uri="{FF2B5EF4-FFF2-40B4-BE49-F238E27FC236}">
                  <a16:creationId xmlns:a16="http://schemas.microsoft.com/office/drawing/2014/main" id="{815095D2-899C-FC8A-F971-AB6E6A2EEF0D}"/>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992670" y="1495692"/>
              <a:ext cx="4572000" cy="334800"/>
            </a:xfrm>
            <a:prstGeom prst="rect">
              <a:avLst/>
            </a:prstGeom>
          </p:spPr>
        </p:pic>
        <p:grpSp>
          <p:nvGrpSpPr>
            <p:cNvPr id="177" name="Group 176">
              <a:extLst>
                <a:ext uri="{FF2B5EF4-FFF2-40B4-BE49-F238E27FC236}">
                  <a16:creationId xmlns:a16="http://schemas.microsoft.com/office/drawing/2014/main" id="{063D0D14-A744-71AC-81A1-DBA592CEF29E}"/>
                </a:ext>
              </a:extLst>
            </p:cNvPr>
            <p:cNvGrpSpPr>
              <a:grpSpLocks/>
            </p:cNvGrpSpPr>
            <p:nvPr/>
          </p:nvGrpSpPr>
          <p:grpSpPr>
            <a:xfrm>
              <a:off x="34538" y="3782010"/>
              <a:ext cx="5142389" cy="307970"/>
              <a:chOff x="-2388869" y="7824395"/>
              <a:chExt cx="20476561" cy="702157"/>
            </a:xfrm>
          </p:grpSpPr>
          <p:sp>
            <p:nvSpPr>
              <p:cNvPr id="1109" name="TextBox 1108">
                <a:extLst>
                  <a:ext uri="{FF2B5EF4-FFF2-40B4-BE49-F238E27FC236}">
                    <a16:creationId xmlns:a16="http://schemas.microsoft.com/office/drawing/2014/main" id="{E62E72E7-5B87-B74C-E9F7-57030B0115A0}"/>
                  </a:ext>
                </a:extLst>
              </p:cNvPr>
              <p:cNvSpPr txBox="1">
                <a:spLocks/>
              </p:cNvSpPr>
              <p:nvPr/>
            </p:nvSpPr>
            <p:spPr>
              <a:xfrm>
                <a:off x="-2388869" y="7824402"/>
                <a:ext cx="3428152" cy="351078"/>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err="1">
                    <a:ln>
                      <a:noFill/>
                    </a:ln>
                    <a:solidFill>
                      <a:srgbClr val="6E1E50"/>
                    </a:solidFill>
                    <a:effectLst/>
                    <a:uLnTx/>
                    <a:uFillTx/>
                    <a:latin typeface="Arial" panose="020B0604020202020204" pitchFamily="34" charset="0"/>
                    <a:ea typeface="+mn-ea"/>
                    <a:cs typeface="Arial" panose="020B0604020202020204" pitchFamily="34" charset="0"/>
                  </a:rPr>
                  <a:t>Giredestrant</a:t>
                </a:r>
                <a:endParaRPr kumimoji="0" lang="en-US" sz="667" b="0" i="0" u="none" strike="noStrike" kern="1200" cap="none" spc="0" normalizeH="0" baseline="0" noProof="0" dirty="0">
                  <a:ln>
                    <a:noFill/>
                  </a:ln>
                  <a:solidFill>
                    <a:srgbClr val="6E1E50"/>
                  </a:solidFill>
                  <a:effectLst/>
                  <a:uLnTx/>
                  <a:uFillTx/>
                  <a:latin typeface="Arial" panose="020B0604020202020204" pitchFamily="34" charset="0"/>
                  <a:ea typeface="+mn-ea"/>
                  <a:cs typeface="Arial" panose="020B0604020202020204" pitchFamily="34" charset="0"/>
                </a:endParaRP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rPr>
                  <a:t>SOC ET</a:t>
                </a:r>
              </a:p>
            </p:txBody>
          </p:sp>
          <p:sp>
            <p:nvSpPr>
              <p:cNvPr id="1110" name="TextBox 1109">
                <a:extLst>
                  <a:ext uri="{FF2B5EF4-FFF2-40B4-BE49-F238E27FC236}">
                    <a16:creationId xmlns:a16="http://schemas.microsoft.com/office/drawing/2014/main" id="{3B9891D6-296B-DE57-F5A7-97D8E1C80149}"/>
                  </a:ext>
                </a:extLst>
              </p:cNvPr>
              <p:cNvSpPr txBox="1">
                <a:spLocks/>
              </p:cNvSpPr>
              <p:nvPr/>
            </p:nvSpPr>
            <p:spPr>
              <a:xfrm>
                <a:off x="1172185" y="7824397"/>
                <a:ext cx="567151" cy="702155"/>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2084</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2086</a:t>
                </a:r>
              </a:p>
            </p:txBody>
          </p:sp>
          <p:sp>
            <p:nvSpPr>
              <p:cNvPr id="1111" name="TextBox 1110">
                <a:extLst>
                  <a:ext uri="{FF2B5EF4-FFF2-40B4-BE49-F238E27FC236}">
                    <a16:creationId xmlns:a16="http://schemas.microsoft.com/office/drawing/2014/main" id="{04C7DA4B-4F43-663D-2FBB-186BDD89492E}"/>
                  </a:ext>
                </a:extLst>
              </p:cNvPr>
              <p:cNvSpPr txBox="1">
                <a:spLocks/>
              </p:cNvSpPr>
              <p:nvPr/>
            </p:nvSpPr>
            <p:spPr>
              <a:xfrm>
                <a:off x="3415259" y="7824395"/>
                <a:ext cx="822169" cy="35107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2021</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2016</a:t>
                </a:r>
              </a:p>
            </p:txBody>
          </p:sp>
          <p:sp>
            <p:nvSpPr>
              <p:cNvPr id="1112" name="TextBox 1111">
                <a:extLst>
                  <a:ext uri="{FF2B5EF4-FFF2-40B4-BE49-F238E27FC236}">
                    <a16:creationId xmlns:a16="http://schemas.microsoft.com/office/drawing/2014/main" id="{DE8D0F72-D75C-1BA8-F34C-B5C82DDF8596}"/>
                  </a:ext>
                </a:extLst>
              </p:cNvPr>
              <p:cNvSpPr txBox="1">
                <a:spLocks/>
              </p:cNvSpPr>
              <p:nvPr/>
            </p:nvSpPr>
            <p:spPr>
              <a:xfrm>
                <a:off x="5780768" y="7824395"/>
                <a:ext cx="774228" cy="35107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1969</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1958</a:t>
                </a:r>
              </a:p>
            </p:txBody>
          </p:sp>
          <p:sp>
            <p:nvSpPr>
              <p:cNvPr id="1113" name="TextBox 1112">
                <a:extLst>
                  <a:ext uri="{FF2B5EF4-FFF2-40B4-BE49-F238E27FC236}">
                    <a16:creationId xmlns:a16="http://schemas.microsoft.com/office/drawing/2014/main" id="{50FEACB5-DB9C-91B0-F662-A771056C621D}"/>
                  </a:ext>
                </a:extLst>
              </p:cNvPr>
              <p:cNvSpPr txBox="1">
                <a:spLocks/>
              </p:cNvSpPr>
              <p:nvPr/>
            </p:nvSpPr>
            <p:spPr>
              <a:xfrm>
                <a:off x="8098335" y="7824395"/>
                <a:ext cx="814357" cy="35107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1932</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1898</a:t>
                </a:r>
              </a:p>
            </p:txBody>
          </p:sp>
          <p:sp>
            <p:nvSpPr>
              <p:cNvPr id="1114" name="TextBox 1113">
                <a:extLst>
                  <a:ext uri="{FF2B5EF4-FFF2-40B4-BE49-F238E27FC236}">
                    <a16:creationId xmlns:a16="http://schemas.microsoft.com/office/drawing/2014/main" id="{225A6F86-ECD4-3571-5B66-40A4EF6EB228}"/>
                  </a:ext>
                </a:extLst>
              </p:cNvPr>
              <p:cNvSpPr txBox="1">
                <a:spLocks/>
              </p:cNvSpPr>
              <p:nvPr/>
            </p:nvSpPr>
            <p:spPr>
              <a:xfrm>
                <a:off x="10330366" y="7824395"/>
                <a:ext cx="1010156" cy="35107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1716</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1683</a:t>
                </a:r>
              </a:p>
            </p:txBody>
          </p:sp>
          <p:sp>
            <p:nvSpPr>
              <p:cNvPr id="1115" name="TextBox 1114">
                <a:extLst>
                  <a:ext uri="{FF2B5EF4-FFF2-40B4-BE49-F238E27FC236}">
                    <a16:creationId xmlns:a16="http://schemas.microsoft.com/office/drawing/2014/main" id="{67DD204B-A664-EABA-2422-9B3E7FF896FF}"/>
                  </a:ext>
                </a:extLst>
              </p:cNvPr>
              <p:cNvSpPr txBox="1">
                <a:spLocks/>
              </p:cNvSpPr>
              <p:nvPr/>
            </p:nvSpPr>
            <p:spPr>
              <a:xfrm>
                <a:off x="12713880" y="7824395"/>
                <a:ext cx="920554" cy="35107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1088</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1048</a:t>
                </a:r>
              </a:p>
            </p:txBody>
          </p:sp>
          <p:sp>
            <p:nvSpPr>
              <p:cNvPr id="1116" name="TextBox 1115">
                <a:extLst>
                  <a:ext uri="{FF2B5EF4-FFF2-40B4-BE49-F238E27FC236}">
                    <a16:creationId xmlns:a16="http://schemas.microsoft.com/office/drawing/2014/main" id="{A66127CD-088E-0DE1-6D1B-31E0F29DDE7B}"/>
                  </a:ext>
                </a:extLst>
              </p:cNvPr>
              <p:cNvSpPr txBox="1">
                <a:spLocks/>
              </p:cNvSpPr>
              <p:nvPr/>
            </p:nvSpPr>
            <p:spPr>
              <a:xfrm>
                <a:off x="15305969" y="7824395"/>
                <a:ext cx="446902" cy="35107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345</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325</a:t>
                </a:r>
              </a:p>
            </p:txBody>
          </p:sp>
          <p:sp>
            <p:nvSpPr>
              <p:cNvPr id="1117" name="TextBox 1116">
                <a:extLst>
                  <a:ext uri="{FF2B5EF4-FFF2-40B4-BE49-F238E27FC236}">
                    <a16:creationId xmlns:a16="http://schemas.microsoft.com/office/drawing/2014/main" id="{61D2169A-53B6-5266-2EA6-4982F20EE405}"/>
                  </a:ext>
                </a:extLst>
              </p:cNvPr>
              <p:cNvSpPr txBox="1">
                <a:spLocks/>
              </p:cNvSpPr>
              <p:nvPr/>
            </p:nvSpPr>
            <p:spPr>
              <a:xfrm>
                <a:off x="17640790" y="7824395"/>
                <a:ext cx="446902" cy="35107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26</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a:t>
                </a:r>
              </a:p>
            </p:txBody>
          </p:sp>
        </p:grpSp>
        <p:grpSp>
          <p:nvGrpSpPr>
            <p:cNvPr id="178" name="Group 177">
              <a:extLst>
                <a:ext uri="{FF2B5EF4-FFF2-40B4-BE49-F238E27FC236}">
                  <a16:creationId xmlns:a16="http://schemas.microsoft.com/office/drawing/2014/main" id="{737BF07B-7B87-9F98-13F7-278AD369DE53}"/>
                </a:ext>
              </a:extLst>
            </p:cNvPr>
            <p:cNvGrpSpPr/>
            <p:nvPr/>
          </p:nvGrpSpPr>
          <p:grpSpPr>
            <a:xfrm>
              <a:off x="454472" y="1437627"/>
              <a:ext cx="5136673" cy="2341541"/>
              <a:chOff x="454472" y="1437627"/>
              <a:chExt cx="5136673" cy="2341541"/>
            </a:xfrm>
          </p:grpSpPr>
          <p:grpSp>
            <p:nvGrpSpPr>
              <p:cNvPr id="1056" name="Group 1055">
                <a:extLst>
                  <a:ext uri="{FF2B5EF4-FFF2-40B4-BE49-F238E27FC236}">
                    <a16:creationId xmlns:a16="http://schemas.microsoft.com/office/drawing/2014/main" id="{E42A345F-AC40-F281-7729-5CE8777589E7}"/>
                  </a:ext>
                </a:extLst>
              </p:cNvPr>
              <p:cNvGrpSpPr>
                <a:grpSpLocks/>
              </p:cNvGrpSpPr>
              <p:nvPr/>
            </p:nvGrpSpPr>
            <p:grpSpPr>
              <a:xfrm>
                <a:off x="930358" y="3467553"/>
                <a:ext cx="4660787" cy="311615"/>
                <a:chOff x="820160" y="4004099"/>
                <a:chExt cx="4068553" cy="315886"/>
              </a:xfrm>
            </p:grpSpPr>
            <p:sp>
              <p:nvSpPr>
                <p:cNvPr id="1088" name="TextBox 1087">
                  <a:extLst>
                    <a:ext uri="{FF2B5EF4-FFF2-40B4-BE49-F238E27FC236}">
                      <a16:creationId xmlns:a16="http://schemas.microsoft.com/office/drawing/2014/main" id="{3ED7B21F-6312-90EA-6575-A13358478D6D}"/>
                    </a:ext>
                  </a:extLst>
                </p:cNvPr>
                <p:cNvSpPr txBox="1">
                  <a:spLocks/>
                </p:cNvSpPr>
                <p:nvPr/>
              </p:nvSpPr>
              <p:spPr>
                <a:xfrm>
                  <a:off x="2307863" y="4124939"/>
                  <a:ext cx="740575" cy="195046"/>
                </a:xfrm>
                <a:prstGeom prst="rect">
                  <a:avLst/>
                </a:prstGeom>
                <a:no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a:t>
                  </a:r>
                  <a:r>
                    <a:rPr kumimoji="0" lang="en-US" sz="10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mo</a:t>
                  </a:r>
                  <a:r>
                    <a:rPr kumimoji="0" lang="en-US" sz="10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nvGrpSpPr>
                <p:cNvPr id="1089" name="Group 1088">
                  <a:extLst>
                    <a:ext uri="{FF2B5EF4-FFF2-40B4-BE49-F238E27FC236}">
                      <a16:creationId xmlns:a16="http://schemas.microsoft.com/office/drawing/2014/main" id="{9248F514-56A1-FDF3-ACDA-C3BE1F481C5B}"/>
                    </a:ext>
                  </a:extLst>
                </p:cNvPr>
                <p:cNvGrpSpPr>
                  <a:grpSpLocks/>
                </p:cNvGrpSpPr>
                <p:nvPr/>
              </p:nvGrpSpPr>
              <p:grpSpPr>
                <a:xfrm>
                  <a:off x="820160" y="4004099"/>
                  <a:ext cx="4068553" cy="156708"/>
                  <a:chOff x="820160" y="4004099"/>
                  <a:chExt cx="4068553" cy="156708"/>
                </a:xfrm>
              </p:grpSpPr>
              <p:grpSp>
                <p:nvGrpSpPr>
                  <p:cNvPr id="1090" name="Group 1089">
                    <a:extLst>
                      <a:ext uri="{FF2B5EF4-FFF2-40B4-BE49-F238E27FC236}">
                        <a16:creationId xmlns:a16="http://schemas.microsoft.com/office/drawing/2014/main" id="{898BF0FF-4D1B-7437-6893-0418EA74D9FD}"/>
                      </a:ext>
                    </a:extLst>
                  </p:cNvPr>
                  <p:cNvGrpSpPr>
                    <a:grpSpLocks/>
                  </p:cNvGrpSpPr>
                  <p:nvPr/>
                </p:nvGrpSpPr>
                <p:grpSpPr>
                  <a:xfrm>
                    <a:off x="853653" y="4004099"/>
                    <a:ext cx="4035060" cy="24166"/>
                    <a:chOff x="853653" y="4004099"/>
                    <a:chExt cx="4035060" cy="24166"/>
                  </a:xfrm>
                </p:grpSpPr>
                <p:cxnSp>
                  <p:nvCxnSpPr>
                    <p:cNvPr id="1099" name="Straight Connector 1098">
                      <a:extLst>
                        <a:ext uri="{FF2B5EF4-FFF2-40B4-BE49-F238E27FC236}">
                          <a16:creationId xmlns:a16="http://schemas.microsoft.com/office/drawing/2014/main" id="{1F7B3E1C-F389-FA25-73EB-C0BCEAFDE6CE}"/>
                        </a:ext>
                      </a:extLst>
                    </p:cNvPr>
                    <p:cNvCxnSpPr>
                      <a:cxnSpLocks/>
                    </p:cNvCxnSpPr>
                    <p:nvPr/>
                  </p:nvCxnSpPr>
                  <p:spPr>
                    <a:xfrm flipH="1">
                      <a:off x="853653" y="4004099"/>
                      <a:ext cx="4035060" cy="0"/>
                    </a:xfrm>
                    <a:prstGeom prst="line">
                      <a:avLst/>
                    </a:prstGeom>
                    <a:noFill/>
                    <a:ln w="12700" cap="sq" cmpd="sng" algn="ctr">
                      <a:solidFill>
                        <a:sysClr val="windowText" lastClr="000000"/>
                      </a:solidFill>
                      <a:prstDash val="solid"/>
                      <a:miter lim="800000"/>
                    </a:ln>
                    <a:effectLst/>
                  </p:spPr>
                </p:cxnSp>
                <p:cxnSp>
                  <p:nvCxnSpPr>
                    <p:cNvPr id="1100" name="Straight Connector 1099">
                      <a:extLst>
                        <a:ext uri="{FF2B5EF4-FFF2-40B4-BE49-F238E27FC236}">
                          <a16:creationId xmlns:a16="http://schemas.microsoft.com/office/drawing/2014/main" id="{08AA8A46-B647-8FB7-B824-EA22DBB1B4B9}"/>
                        </a:ext>
                      </a:extLst>
                    </p:cNvPr>
                    <p:cNvCxnSpPr>
                      <a:cxnSpLocks/>
                    </p:cNvCxnSpPr>
                    <p:nvPr/>
                  </p:nvCxnSpPr>
                  <p:spPr>
                    <a:xfrm flipV="1">
                      <a:off x="881356" y="4004256"/>
                      <a:ext cx="0" cy="24009"/>
                    </a:xfrm>
                    <a:prstGeom prst="line">
                      <a:avLst/>
                    </a:prstGeom>
                    <a:noFill/>
                    <a:ln w="12700" cap="sq" cmpd="sng" algn="ctr">
                      <a:solidFill>
                        <a:sysClr val="windowText" lastClr="000000"/>
                      </a:solidFill>
                      <a:prstDash val="solid"/>
                      <a:miter lim="800000"/>
                    </a:ln>
                    <a:effectLst/>
                  </p:spPr>
                </p:cxnSp>
                <p:cxnSp>
                  <p:nvCxnSpPr>
                    <p:cNvPr id="1101" name="Straight Connector 1100">
                      <a:extLst>
                        <a:ext uri="{FF2B5EF4-FFF2-40B4-BE49-F238E27FC236}">
                          <a16:creationId xmlns:a16="http://schemas.microsoft.com/office/drawing/2014/main" id="{C2563F15-19F0-BE00-2D69-155D6688744A}"/>
                        </a:ext>
                      </a:extLst>
                    </p:cNvPr>
                    <p:cNvCxnSpPr>
                      <a:cxnSpLocks/>
                    </p:cNvCxnSpPr>
                    <p:nvPr/>
                  </p:nvCxnSpPr>
                  <p:spPr>
                    <a:xfrm flipV="1">
                      <a:off x="1400984" y="4004256"/>
                      <a:ext cx="0" cy="24009"/>
                    </a:xfrm>
                    <a:prstGeom prst="line">
                      <a:avLst/>
                    </a:prstGeom>
                    <a:noFill/>
                    <a:ln w="12700" cap="sq" cmpd="sng" algn="ctr">
                      <a:solidFill>
                        <a:sysClr val="windowText" lastClr="000000"/>
                      </a:solidFill>
                      <a:prstDash val="solid"/>
                      <a:miter lim="800000"/>
                    </a:ln>
                    <a:effectLst/>
                  </p:spPr>
                </p:cxnSp>
                <p:cxnSp>
                  <p:nvCxnSpPr>
                    <p:cNvPr id="1102" name="Straight Connector 1101">
                      <a:extLst>
                        <a:ext uri="{FF2B5EF4-FFF2-40B4-BE49-F238E27FC236}">
                          <a16:creationId xmlns:a16="http://schemas.microsoft.com/office/drawing/2014/main" id="{69463265-1DCB-7C28-4409-10F4DB1ACDD3}"/>
                        </a:ext>
                      </a:extLst>
                    </p:cNvPr>
                    <p:cNvCxnSpPr>
                      <a:cxnSpLocks/>
                    </p:cNvCxnSpPr>
                    <p:nvPr/>
                  </p:nvCxnSpPr>
                  <p:spPr>
                    <a:xfrm flipV="1">
                      <a:off x="1919441" y="4004256"/>
                      <a:ext cx="0" cy="24009"/>
                    </a:xfrm>
                    <a:prstGeom prst="line">
                      <a:avLst/>
                    </a:prstGeom>
                    <a:noFill/>
                    <a:ln w="12700" cap="sq" cmpd="sng" algn="ctr">
                      <a:solidFill>
                        <a:sysClr val="windowText" lastClr="000000"/>
                      </a:solidFill>
                      <a:prstDash val="solid"/>
                      <a:miter lim="800000"/>
                    </a:ln>
                    <a:effectLst/>
                  </p:spPr>
                </p:cxnSp>
                <p:cxnSp>
                  <p:nvCxnSpPr>
                    <p:cNvPr id="1103" name="Straight Connector 1102">
                      <a:extLst>
                        <a:ext uri="{FF2B5EF4-FFF2-40B4-BE49-F238E27FC236}">
                          <a16:creationId xmlns:a16="http://schemas.microsoft.com/office/drawing/2014/main" id="{84EE6755-FF87-9906-8882-9251B7DA6AE7}"/>
                        </a:ext>
                      </a:extLst>
                    </p:cNvPr>
                    <p:cNvCxnSpPr>
                      <a:cxnSpLocks/>
                    </p:cNvCxnSpPr>
                    <p:nvPr/>
                  </p:nvCxnSpPr>
                  <p:spPr>
                    <a:xfrm flipV="1">
                      <a:off x="2427625" y="4004256"/>
                      <a:ext cx="0" cy="24009"/>
                    </a:xfrm>
                    <a:prstGeom prst="line">
                      <a:avLst/>
                    </a:prstGeom>
                    <a:noFill/>
                    <a:ln w="12700" cap="sq" cmpd="sng" algn="ctr">
                      <a:solidFill>
                        <a:sysClr val="windowText" lastClr="000000"/>
                      </a:solidFill>
                      <a:prstDash val="solid"/>
                      <a:miter lim="800000"/>
                    </a:ln>
                    <a:effectLst/>
                  </p:spPr>
                </p:cxnSp>
                <p:cxnSp>
                  <p:nvCxnSpPr>
                    <p:cNvPr id="1104" name="Straight Connector 1103">
                      <a:extLst>
                        <a:ext uri="{FF2B5EF4-FFF2-40B4-BE49-F238E27FC236}">
                          <a16:creationId xmlns:a16="http://schemas.microsoft.com/office/drawing/2014/main" id="{6254FFD8-3442-A66E-783B-2B1FF6D5D4DA}"/>
                        </a:ext>
                      </a:extLst>
                    </p:cNvPr>
                    <p:cNvCxnSpPr>
                      <a:cxnSpLocks/>
                    </p:cNvCxnSpPr>
                    <p:nvPr/>
                  </p:nvCxnSpPr>
                  <p:spPr>
                    <a:xfrm flipV="1">
                      <a:off x="2940140" y="4004256"/>
                      <a:ext cx="0" cy="24009"/>
                    </a:xfrm>
                    <a:prstGeom prst="line">
                      <a:avLst/>
                    </a:prstGeom>
                    <a:noFill/>
                    <a:ln w="12700" cap="sq" cmpd="sng" algn="ctr">
                      <a:solidFill>
                        <a:sysClr val="windowText" lastClr="000000"/>
                      </a:solidFill>
                      <a:prstDash val="solid"/>
                      <a:miter lim="800000"/>
                    </a:ln>
                    <a:effectLst/>
                  </p:spPr>
                </p:cxnSp>
                <p:cxnSp>
                  <p:nvCxnSpPr>
                    <p:cNvPr id="1105" name="Straight Connector 1104">
                      <a:extLst>
                        <a:ext uri="{FF2B5EF4-FFF2-40B4-BE49-F238E27FC236}">
                          <a16:creationId xmlns:a16="http://schemas.microsoft.com/office/drawing/2014/main" id="{F48B136A-3953-26B8-DAAB-26E145462436}"/>
                        </a:ext>
                      </a:extLst>
                    </p:cNvPr>
                    <p:cNvCxnSpPr>
                      <a:cxnSpLocks/>
                    </p:cNvCxnSpPr>
                    <p:nvPr/>
                  </p:nvCxnSpPr>
                  <p:spPr>
                    <a:xfrm flipV="1">
                      <a:off x="3451916" y="4004256"/>
                      <a:ext cx="0" cy="24009"/>
                    </a:xfrm>
                    <a:prstGeom prst="line">
                      <a:avLst/>
                    </a:prstGeom>
                    <a:noFill/>
                    <a:ln w="12700" cap="sq" cmpd="sng" algn="ctr">
                      <a:solidFill>
                        <a:sysClr val="windowText" lastClr="000000"/>
                      </a:solidFill>
                      <a:prstDash val="solid"/>
                      <a:miter lim="800000"/>
                    </a:ln>
                    <a:effectLst/>
                  </p:spPr>
                </p:cxnSp>
                <p:cxnSp>
                  <p:nvCxnSpPr>
                    <p:cNvPr id="1106" name="Straight Connector 1105">
                      <a:extLst>
                        <a:ext uri="{FF2B5EF4-FFF2-40B4-BE49-F238E27FC236}">
                          <a16:creationId xmlns:a16="http://schemas.microsoft.com/office/drawing/2014/main" id="{9FD6C063-7AFC-975B-C214-A5814AA43DA2}"/>
                        </a:ext>
                      </a:extLst>
                    </p:cNvPr>
                    <p:cNvCxnSpPr>
                      <a:cxnSpLocks/>
                    </p:cNvCxnSpPr>
                    <p:nvPr/>
                  </p:nvCxnSpPr>
                  <p:spPr>
                    <a:xfrm flipV="1">
                      <a:off x="3962886" y="4004256"/>
                      <a:ext cx="0" cy="24009"/>
                    </a:xfrm>
                    <a:prstGeom prst="line">
                      <a:avLst/>
                    </a:prstGeom>
                    <a:noFill/>
                    <a:ln w="12700" cap="sq" cmpd="sng" algn="ctr">
                      <a:solidFill>
                        <a:sysClr val="windowText" lastClr="000000"/>
                      </a:solidFill>
                      <a:prstDash val="solid"/>
                      <a:miter lim="800000"/>
                    </a:ln>
                    <a:effectLst/>
                  </p:spPr>
                </p:cxnSp>
                <p:cxnSp>
                  <p:nvCxnSpPr>
                    <p:cNvPr id="1107" name="Straight Connector 1106">
                      <a:extLst>
                        <a:ext uri="{FF2B5EF4-FFF2-40B4-BE49-F238E27FC236}">
                          <a16:creationId xmlns:a16="http://schemas.microsoft.com/office/drawing/2014/main" id="{CABACCEA-C3F0-FEA0-AE9B-0023406AC98F}"/>
                        </a:ext>
                      </a:extLst>
                    </p:cNvPr>
                    <p:cNvCxnSpPr>
                      <a:cxnSpLocks/>
                    </p:cNvCxnSpPr>
                    <p:nvPr/>
                  </p:nvCxnSpPr>
                  <p:spPr>
                    <a:xfrm flipV="1">
                      <a:off x="4475595" y="4004256"/>
                      <a:ext cx="0" cy="24009"/>
                    </a:xfrm>
                    <a:prstGeom prst="line">
                      <a:avLst/>
                    </a:prstGeom>
                    <a:noFill/>
                    <a:ln w="12700" cap="sq" cmpd="sng" algn="ctr">
                      <a:solidFill>
                        <a:sysClr val="windowText" lastClr="000000"/>
                      </a:solidFill>
                      <a:prstDash val="solid"/>
                      <a:miter lim="800000"/>
                    </a:ln>
                    <a:effectLst/>
                  </p:spPr>
                </p:cxnSp>
              </p:grpSp>
              <p:sp>
                <p:nvSpPr>
                  <p:cNvPr id="1091" name="TextBox 1090">
                    <a:extLst>
                      <a:ext uri="{FF2B5EF4-FFF2-40B4-BE49-F238E27FC236}">
                        <a16:creationId xmlns:a16="http://schemas.microsoft.com/office/drawing/2014/main" id="{02C65D33-899A-7E18-A9CF-C890E6BBCDB6}"/>
                      </a:ext>
                    </a:extLst>
                  </p:cNvPr>
                  <p:cNvSpPr txBox="1">
                    <a:spLocks/>
                  </p:cNvSpPr>
                  <p:nvPr/>
                </p:nvSpPr>
                <p:spPr>
                  <a:xfrm>
                    <a:off x="820160" y="4035959"/>
                    <a:ext cx="122392" cy="124847"/>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1092" name="TextBox 1091">
                    <a:extLst>
                      <a:ext uri="{FF2B5EF4-FFF2-40B4-BE49-F238E27FC236}">
                        <a16:creationId xmlns:a16="http://schemas.microsoft.com/office/drawing/2014/main" id="{81D98B84-421B-4D45-104F-A6CECE459CAB}"/>
                      </a:ext>
                    </a:extLst>
                  </p:cNvPr>
                  <p:cNvSpPr txBox="1">
                    <a:spLocks/>
                  </p:cNvSpPr>
                  <p:nvPr/>
                </p:nvSpPr>
                <p:spPr>
                  <a:xfrm>
                    <a:off x="1342757" y="4035960"/>
                    <a:ext cx="122392" cy="124847"/>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a:t>
                    </a:r>
                  </a:p>
                </p:txBody>
              </p:sp>
              <p:sp>
                <p:nvSpPr>
                  <p:cNvPr id="1093" name="TextBox 1092">
                    <a:extLst>
                      <a:ext uri="{FF2B5EF4-FFF2-40B4-BE49-F238E27FC236}">
                        <a16:creationId xmlns:a16="http://schemas.microsoft.com/office/drawing/2014/main" id="{F4D977AC-1927-08EE-D966-786A1CF867E5}"/>
                      </a:ext>
                    </a:extLst>
                  </p:cNvPr>
                  <p:cNvSpPr txBox="1">
                    <a:spLocks/>
                  </p:cNvSpPr>
                  <p:nvPr/>
                </p:nvSpPr>
                <p:spPr>
                  <a:xfrm>
                    <a:off x="1857645" y="4035959"/>
                    <a:ext cx="122392" cy="124847"/>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a:t>
                    </a:r>
                  </a:p>
                </p:txBody>
              </p:sp>
              <p:sp>
                <p:nvSpPr>
                  <p:cNvPr id="1094" name="TextBox 1093">
                    <a:extLst>
                      <a:ext uri="{FF2B5EF4-FFF2-40B4-BE49-F238E27FC236}">
                        <a16:creationId xmlns:a16="http://schemas.microsoft.com/office/drawing/2014/main" id="{C99A0EE1-EC02-5AAC-2306-72F5F40DFFD3}"/>
                      </a:ext>
                    </a:extLst>
                  </p:cNvPr>
                  <p:cNvSpPr txBox="1">
                    <a:spLocks/>
                  </p:cNvSpPr>
                  <p:nvPr/>
                </p:nvSpPr>
                <p:spPr>
                  <a:xfrm>
                    <a:off x="2368861" y="4035960"/>
                    <a:ext cx="122392" cy="124847"/>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a:t>
                    </a:r>
                  </a:p>
                </p:txBody>
              </p:sp>
              <p:sp>
                <p:nvSpPr>
                  <p:cNvPr id="1095" name="TextBox 1094">
                    <a:extLst>
                      <a:ext uri="{FF2B5EF4-FFF2-40B4-BE49-F238E27FC236}">
                        <a16:creationId xmlns:a16="http://schemas.microsoft.com/office/drawing/2014/main" id="{71CB1E5C-018D-1145-7956-C571A91430DD}"/>
                      </a:ext>
                    </a:extLst>
                  </p:cNvPr>
                  <p:cNvSpPr txBox="1">
                    <a:spLocks/>
                  </p:cNvSpPr>
                  <p:nvPr/>
                </p:nvSpPr>
                <p:spPr>
                  <a:xfrm>
                    <a:off x="2879995" y="4035960"/>
                    <a:ext cx="122392" cy="124847"/>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a:t>
                    </a:r>
                  </a:p>
                </p:txBody>
              </p:sp>
              <p:sp>
                <p:nvSpPr>
                  <p:cNvPr id="1096" name="TextBox 1095">
                    <a:extLst>
                      <a:ext uri="{FF2B5EF4-FFF2-40B4-BE49-F238E27FC236}">
                        <a16:creationId xmlns:a16="http://schemas.microsoft.com/office/drawing/2014/main" id="{E337AB3E-1F81-C2D2-7E8A-A8C2D669F59F}"/>
                      </a:ext>
                    </a:extLst>
                  </p:cNvPr>
                  <p:cNvSpPr txBox="1">
                    <a:spLocks/>
                  </p:cNvSpPr>
                  <p:nvPr/>
                </p:nvSpPr>
                <p:spPr>
                  <a:xfrm>
                    <a:off x="3390379" y="4035960"/>
                    <a:ext cx="122392" cy="124847"/>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a:t>
                    </a:r>
                  </a:p>
                </p:txBody>
              </p:sp>
              <p:sp>
                <p:nvSpPr>
                  <p:cNvPr id="1097" name="TextBox 1096">
                    <a:extLst>
                      <a:ext uri="{FF2B5EF4-FFF2-40B4-BE49-F238E27FC236}">
                        <a16:creationId xmlns:a16="http://schemas.microsoft.com/office/drawing/2014/main" id="{68993692-6522-894E-3F60-DCE2BF886AF3}"/>
                      </a:ext>
                    </a:extLst>
                  </p:cNvPr>
                  <p:cNvSpPr txBox="1">
                    <a:spLocks/>
                  </p:cNvSpPr>
                  <p:nvPr/>
                </p:nvSpPr>
                <p:spPr>
                  <a:xfrm>
                    <a:off x="3902286" y="4035960"/>
                    <a:ext cx="122392" cy="124847"/>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36</a:t>
                    </a:r>
                  </a:p>
                </p:txBody>
              </p:sp>
              <p:sp>
                <p:nvSpPr>
                  <p:cNvPr id="1098" name="TextBox 1097">
                    <a:extLst>
                      <a:ext uri="{FF2B5EF4-FFF2-40B4-BE49-F238E27FC236}">
                        <a16:creationId xmlns:a16="http://schemas.microsoft.com/office/drawing/2014/main" id="{BF2B7DC6-D4EC-0683-6B26-6C06BFF1705E}"/>
                      </a:ext>
                    </a:extLst>
                  </p:cNvPr>
                  <p:cNvSpPr txBox="1">
                    <a:spLocks/>
                  </p:cNvSpPr>
                  <p:nvPr/>
                </p:nvSpPr>
                <p:spPr>
                  <a:xfrm>
                    <a:off x="4415151" y="4035959"/>
                    <a:ext cx="122392" cy="124847"/>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42</a:t>
                    </a:r>
                  </a:p>
                </p:txBody>
              </p:sp>
            </p:grpSp>
          </p:grpSp>
          <p:grpSp>
            <p:nvGrpSpPr>
              <p:cNvPr id="1057" name="Group 1056">
                <a:extLst>
                  <a:ext uri="{FF2B5EF4-FFF2-40B4-BE49-F238E27FC236}">
                    <a16:creationId xmlns:a16="http://schemas.microsoft.com/office/drawing/2014/main" id="{29628960-6C0A-71F7-25C3-0257B5EEA0AE}"/>
                  </a:ext>
                </a:extLst>
              </p:cNvPr>
              <p:cNvGrpSpPr>
                <a:grpSpLocks/>
              </p:cNvGrpSpPr>
              <p:nvPr/>
            </p:nvGrpSpPr>
            <p:grpSpPr>
              <a:xfrm>
                <a:off x="454472" y="1437627"/>
                <a:ext cx="514101" cy="2040581"/>
                <a:chOff x="404743" y="1946348"/>
                <a:chExt cx="448776" cy="2068542"/>
              </a:xfrm>
            </p:grpSpPr>
            <p:sp>
              <p:nvSpPr>
                <p:cNvPr id="1058" name="TextBox 1057">
                  <a:extLst>
                    <a:ext uri="{FF2B5EF4-FFF2-40B4-BE49-F238E27FC236}">
                      <a16:creationId xmlns:a16="http://schemas.microsoft.com/office/drawing/2014/main" id="{D56EC36D-5B58-74E9-10BF-C7717840D5E8}"/>
                    </a:ext>
                  </a:extLst>
                </p:cNvPr>
                <p:cNvSpPr txBox="1">
                  <a:spLocks/>
                </p:cNvSpPr>
                <p:nvPr/>
              </p:nvSpPr>
              <p:spPr>
                <a:xfrm rot="16200000">
                  <a:off x="-262278" y="2888864"/>
                  <a:ext cx="1502001" cy="167960"/>
                </a:xfrm>
                <a:prstGeom prst="rect">
                  <a:avLst/>
                </a:prstGeom>
                <a:no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IDFS (%)</a:t>
                  </a:r>
                </a:p>
              </p:txBody>
            </p:sp>
            <p:sp>
              <p:nvSpPr>
                <p:cNvPr id="1059" name="TextBox 1058">
                  <a:extLst>
                    <a:ext uri="{FF2B5EF4-FFF2-40B4-BE49-F238E27FC236}">
                      <a16:creationId xmlns:a16="http://schemas.microsoft.com/office/drawing/2014/main" id="{8BFB8F4E-AE7E-15B1-BAA1-B48DBD76A99B}"/>
                    </a:ext>
                  </a:extLst>
                </p:cNvPr>
                <p:cNvSpPr txBox="1">
                  <a:spLocks/>
                </p:cNvSpPr>
                <p:nvPr/>
              </p:nvSpPr>
              <p:spPr>
                <a:xfrm>
                  <a:off x="609600" y="1946348"/>
                  <a:ext cx="194513" cy="124847"/>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a:t>
                  </a: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0" name="TextBox 1059">
                  <a:extLst>
                    <a:ext uri="{FF2B5EF4-FFF2-40B4-BE49-F238E27FC236}">
                      <a16:creationId xmlns:a16="http://schemas.microsoft.com/office/drawing/2014/main" id="{DDCBFC44-5351-E552-EF9F-E54B19BFEA3F}"/>
                    </a:ext>
                  </a:extLst>
                </p:cNvPr>
                <p:cNvSpPr txBox="1">
                  <a:spLocks/>
                </p:cNvSpPr>
                <p:nvPr/>
              </p:nvSpPr>
              <p:spPr>
                <a:xfrm>
                  <a:off x="644434" y="2336201"/>
                  <a:ext cx="159679" cy="124847"/>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a:t>
                  </a:r>
                </a:p>
              </p:txBody>
            </p:sp>
            <p:sp>
              <p:nvSpPr>
                <p:cNvPr id="1061" name="TextBox 1060">
                  <a:extLst>
                    <a:ext uri="{FF2B5EF4-FFF2-40B4-BE49-F238E27FC236}">
                      <a16:creationId xmlns:a16="http://schemas.microsoft.com/office/drawing/2014/main" id="{CDDB268C-FC0A-F394-EDF7-3F49783CE0D9}"/>
                    </a:ext>
                  </a:extLst>
                </p:cNvPr>
                <p:cNvSpPr txBox="1">
                  <a:spLocks/>
                </p:cNvSpPr>
                <p:nvPr/>
              </p:nvSpPr>
              <p:spPr>
                <a:xfrm>
                  <a:off x="644434" y="2726053"/>
                  <a:ext cx="159679" cy="124847"/>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a:t>
                  </a:r>
                </a:p>
              </p:txBody>
            </p:sp>
            <p:sp>
              <p:nvSpPr>
                <p:cNvPr id="1065" name="TextBox 1064">
                  <a:extLst>
                    <a:ext uri="{FF2B5EF4-FFF2-40B4-BE49-F238E27FC236}">
                      <a16:creationId xmlns:a16="http://schemas.microsoft.com/office/drawing/2014/main" id="{CB799025-21E9-9D2D-7A3B-1BFB1DD26E4E}"/>
                    </a:ext>
                  </a:extLst>
                </p:cNvPr>
                <p:cNvSpPr txBox="1">
                  <a:spLocks/>
                </p:cNvSpPr>
                <p:nvPr/>
              </p:nvSpPr>
              <p:spPr>
                <a:xfrm>
                  <a:off x="644434" y="3115905"/>
                  <a:ext cx="159679" cy="124847"/>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a:t>
                  </a: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9" name="TextBox 1068">
                  <a:extLst>
                    <a:ext uri="{FF2B5EF4-FFF2-40B4-BE49-F238E27FC236}">
                      <a16:creationId xmlns:a16="http://schemas.microsoft.com/office/drawing/2014/main" id="{99F54376-267D-73B9-084C-19B7BE93EB59}"/>
                    </a:ext>
                  </a:extLst>
                </p:cNvPr>
                <p:cNvSpPr txBox="1">
                  <a:spLocks/>
                </p:cNvSpPr>
                <p:nvPr/>
              </p:nvSpPr>
              <p:spPr>
                <a:xfrm>
                  <a:off x="644434" y="3505759"/>
                  <a:ext cx="159679" cy="124847"/>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a:t>
                  </a: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76" name="TextBox 1075">
                  <a:extLst>
                    <a:ext uri="{FF2B5EF4-FFF2-40B4-BE49-F238E27FC236}">
                      <a16:creationId xmlns:a16="http://schemas.microsoft.com/office/drawing/2014/main" id="{E0E99C59-80B8-20E4-3C00-F209BE49C09D}"/>
                    </a:ext>
                  </a:extLst>
                </p:cNvPr>
                <p:cNvSpPr txBox="1">
                  <a:spLocks/>
                </p:cNvSpPr>
                <p:nvPr/>
              </p:nvSpPr>
              <p:spPr>
                <a:xfrm>
                  <a:off x="644434" y="3890043"/>
                  <a:ext cx="159679" cy="124847"/>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cxnSp>
              <p:nvCxnSpPr>
                <p:cNvPr id="1077" name="Straight Connector 1076">
                  <a:extLst>
                    <a:ext uri="{FF2B5EF4-FFF2-40B4-BE49-F238E27FC236}">
                      <a16:creationId xmlns:a16="http://schemas.microsoft.com/office/drawing/2014/main" id="{E2D0E9E2-4951-AB96-BDB0-31A2AE0A03DD}"/>
                    </a:ext>
                  </a:extLst>
                </p:cNvPr>
                <p:cNvCxnSpPr>
                  <a:cxnSpLocks/>
                </p:cNvCxnSpPr>
                <p:nvPr/>
              </p:nvCxnSpPr>
              <p:spPr>
                <a:xfrm>
                  <a:off x="853519" y="1987746"/>
                  <a:ext cx="0" cy="2012291"/>
                </a:xfrm>
                <a:prstGeom prst="line">
                  <a:avLst/>
                </a:prstGeom>
                <a:noFill/>
                <a:ln w="12700" cap="sq" cmpd="sng" algn="ctr">
                  <a:solidFill>
                    <a:sysClr val="windowText" lastClr="000000"/>
                  </a:solidFill>
                  <a:prstDash val="solid"/>
                  <a:miter lim="800000"/>
                </a:ln>
                <a:effectLst/>
              </p:spPr>
            </p:cxnSp>
            <p:cxnSp>
              <p:nvCxnSpPr>
                <p:cNvPr id="1078" name="Straight Connector 1077">
                  <a:extLst>
                    <a:ext uri="{FF2B5EF4-FFF2-40B4-BE49-F238E27FC236}">
                      <a16:creationId xmlns:a16="http://schemas.microsoft.com/office/drawing/2014/main" id="{25842A73-995F-47F5-3853-179F2F8B3B08}"/>
                    </a:ext>
                  </a:extLst>
                </p:cNvPr>
                <p:cNvCxnSpPr>
                  <a:cxnSpLocks/>
                </p:cNvCxnSpPr>
                <p:nvPr/>
              </p:nvCxnSpPr>
              <p:spPr>
                <a:xfrm flipH="1">
                  <a:off x="831119" y="2026293"/>
                  <a:ext cx="15445" cy="0"/>
                </a:xfrm>
                <a:prstGeom prst="line">
                  <a:avLst/>
                </a:prstGeom>
                <a:noFill/>
                <a:ln w="12700" cap="sq" cmpd="sng" algn="ctr">
                  <a:solidFill>
                    <a:sysClr val="windowText" lastClr="000000"/>
                  </a:solidFill>
                  <a:prstDash val="solid"/>
                  <a:miter lim="800000"/>
                </a:ln>
                <a:effectLst/>
              </p:spPr>
            </p:cxnSp>
            <p:cxnSp>
              <p:nvCxnSpPr>
                <p:cNvPr id="1083" name="Straight Connector 1082">
                  <a:extLst>
                    <a:ext uri="{FF2B5EF4-FFF2-40B4-BE49-F238E27FC236}">
                      <a16:creationId xmlns:a16="http://schemas.microsoft.com/office/drawing/2014/main" id="{19F4FA4B-5E8C-FB3B-098E-F1E4AB5C1648}"/>
                    </a:ext>
                  </a:extLst>
                </p:cNvPr>
                <p:cNvCxnSpPr>
                  <a:cxnSpLocks/>
                </p:cNvCxnSpPr>
                <p:nvPr/>
              </p:nvCxnSpPr>
              <p:spPr>
                <a:xfrm flipH="1">
                  <a:off x="831119" y="2410520"/>
                  <a:ext cx="15445" cy="0"/>
                </a:xfrm>
                <a:prstGeom prst="line">
                  <a:avLst/>
                </a:prstGeom>
                <a:noFill/>
                <a:ln w="12700" cap="sq" cmpd="sng" algn="ctr">
                  <a:solidFill>
                    <a:sysClr val="windowText" lastClr="000000"/>
                  </a:solidFill>
                  <a:prstDash val="solid"/>
                  <a:miter lim="800000"/>
                </a:ln>
                <a:effectLst/>
              </p:spPr>
            </p:cxnSp>
            <p:cxnSp>
              <p:nvCxnSpPr>
                <p:cNvPr id="1084" name="Straight Connector 1083">
                  <a:extLst>
                    <a:ext uri="{FF2B5EF4-FFF2-40B4-BE49-F238E27FC236}">
                      <a16:creationId xmlns:a16="http://schemas.microsoft.com/office/drawing/2014/main" id="{6F0D3323-6EB4-7D66-334F-21D2F469E3E0}"/>
                    </a:ext>
                  </a:extLst>
                </p:cNvPr>
                <p:cNvCxnSpPr>
                  <a:cxnSpLocks/>
                </p:cNvCxnSpPr>
                <p:nvPr/>
              </p:nvCxnSpPr>
              <p:spPr>
                <a:xfrm flipH="1">
                  <a:off x="831119" y="2796166"/>
                  <a:ext cx="15445" cy="0"/>
                </a:xfrm>
                <a:prstGeom prst="line">
                  <a:avLst/>
                </a:prstGeom>
                <a:noFill/>
                <a:ln w="12700" cap="sq" cmpd="sng" algn="ctr">
                  <a:solidFill>
                    <a:sysClr val="windowText" lastClr="000000"/>
                  </a:solidFill>
                  <a:prstDash val="solid"/>
                  <a:miter lim="800000"/>
                </a:ln>
                <a:effectLst/>
              </p:spPr>
            </p:cxnSp>
            <p:cxnSp>
              <p:nvCxnSpPr>
                <p:cNvPr id="1085" name="Straight Connector 1084">
                  <a:extLst>
                    <a:ext uri="{FF2B5EF4-FFF2-40B4-BE49-F238E27FC236}">
                      <a16:creationId xmlns:a16="http://schemas.microsoft.com/office/drawing/2014/main" id="{70B1370D-EFB3-D4EA-D0B4-F07FFD5249CD}"/>
                    </a:ext>
                  </a:extLst>
                </p:cNvPr>
                <p:cNvCxnSpPr>
                  <a:cxnSpLocks/>
                </p:cNvCxnSpPr>
                <p:nvPr/>
              </p:nvCxnSpPr>
              <p:spPr>
                <a:xfrm flipH="1">
                  <a:off x="831119" y="3184646"/>
                  <a:ext cx="15445" cy="0"/>
                </a:xfrm>
                <a:prstGeom prst="line">
                  <a:avLst/>
                </a:prstGeom>
                <a:noFill/>
                <a:ln w="12700" cap="sq" cmpd="sng" algn="ctr">
                  <a:solidFill>
                    <a:sysClr val="windowText" lastClr="000000"/>
                  </a:solidFill>
                  <a:prstDash val="solid"/>
                  <a:miter lim="800000"/>
                </a:ln>
                <a:effectLst/>
              </p:spPr>
            </p:cxnSp>
            <p:cxnSp>
              <p:nvCxnSpPr>
                <p:cNvPr id="1086" name="Straight Connector 1085">
                  <a:extLst>
                    <a:ext uri="{FF2B5EF4-FFF2-40B4-BE49-F238E27FC236}">
                      <a16:creationId xmlns:a16="http://schemas.microsoft.com/office/drawing/2014/main" id="{DAE84672-515A-F25C-45C7-3E95649CF7BB}"/>
                    </a:ext>
                  </a:extLst>
                </p:cNvPr>
                <p:cNvCxnSpPr>
                  <a:cxnSpLocks/>
                </p:cNvCxnSpPr>
                <p:nvPr/>
              </p:nvCxnSpPr>
              <p:spPr>
                <a:xfrm flipH="1">
                  <a:off x="831119" y="3570292"/>
                  <a:ext cx="15445" cy="0"/>
                </a:xfrm>
                <a:prstGeom prst="line">
                  <a:avLst/>
                </a:prstGeom>
                <a:noFill/>
                <a:ln w="12700" cap="sq" cmpd="sng" algn="ctr">
                  <a:solidFill>
                    <a:sysClr val="windowText" lastClr="000000"/>
                  </a:solidFill>
                  <a:prstDash val="solid"/>
                  <a:miter lim="800000"/>
                </a:ln>
                <a:effectLst/>
              </p:spPr>
            </p:cxnSp>
            <p:cxnSp>
              <p:nvCxnSpPr>
                <p:cNvPr id="1087" name="Straight Connector 1086">
                  <a:extLst>
                    <a:ext uri="{FF2B5EF4-FFF2-40B4-BE49-F238E27FC236}">
                      <a16:creationId xmlns:a16="http://schemas.microsoft.com/office/drawing/2014/main" id="{04F9FFA3-D05F-0EA3-F7F6-3B0187CC7654}"/>
                    </a:ext>
                  </a:extLst>
                </p:cNvPr>
                <p:cNvCxnSpPr>
                  <a:cxnSpLocks/>
                </p:cNvCxnSpPr>
                <p:nvPr/>
              </p:nvCxnSpPr>
              <p:spPr>
                <a:xfrm flipH="1">
                  <a:off x="831119" y="3960190"/>
                  <a:ext cx="15445" cy="0"/>
                </a:xfrm>
                <a:prstGeom prst="line">
                  <a:avLst/>
                </a:prstGeom>
                <a:noFill/>
                <a:ln w="12700" cap="sq" cmpd="sng" algn="ctr">
                  <a:solidFill>
                    <a:sysClr val="windowText" lastClr="000000"/>
                  </a:solidFill>
                  <a:prstDash val="solid"/>
                  <a:miter lim="800000"/>
                </a:ln>
                <a:effectLst/>
              </p:spPr>
            </p:cxnSp>
          </p:grpSp>
        </p:grpSp>
        <p:pic>
          <p:nvPicPr>
            <p:cNvPr id="179" name="Graphic 178">
              <a:extLst>
                <a:ext uri="{FF2B5EF4-FFF2-40B4-BE49-F238E27FC236}">
                  <a16:creationId xmlns:a16="http://schemas.microsoft.com/office/drawing/2014/main" id="{2624A85A-EAA0-1BFB-86B5-9AC6AA8265F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0289" y="1502060"/>
              <a:ext cx="4644000" cy="170541"/>
            </a:xfrm>
            <a:prstGeom prst="rect">
              <a:avLst/>
            </a:prstGeom>
          </p:spPr>
        </p:pic>
        <p:pic>
          <p:nvPicPr>
            <p:cNvPr id="180" name="Graphic 179">
              <a:extLst>
                <a:ext uri="{FF2B5EF4-FFF2-40B4-BE49-F238E27FC236}">
                  <a16:creationId xmlns:a16="http://schemas.microsoft.com/office/drawing/2014/main" id="{98A69C09-70B5-5804-7052-0B1BBC9EB774}"/>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983144" y="1497297"/>
              <a:ext cx="4608000" cy="187200"/>
            </a:xfrm>
            <a:prstGeom prst="rect">
              <a:avLst/>
            </a:prstGeom>
          </p:spPr>
        </p:pic>
        <p:grpSp>
          <p:nvGrpSpPr>
            <p:cNvPr id="181" name="Group 180">
              <a:extLst>
                <a:ext uri="{FF2B5EF4-FFF2-40B4-BE49-F238E27FC236}">
                  <a16:creationId xmlns:a16="http://schemas.microsoft.com/office/drawing/2014/main" id="{EEC0747B-6425-3721-CB55-EC27489B01A4}"/>
                </a:ext>
              </a:extLst>
            </p:cNvPr>
            <p:cNvGrpSpPr/>
            <p:nvPr/>
          </p:nvGrpSpPr>
          <p:grpSpPr>
            <a:xfrm>
              <a:off x="936327" y="1997307"/>
              <a:ext cx="3293311" cy="1411860"/>
              <a:chOff x="665375" y="1437895"/>
              <a:chExt cx="4523482" cy="2248602"/>
            </a:xfrm>
          </p:grpSpPr>
          <p:grpSp>
            <p:nvGrpSpPr>
              <p:cNvPr id="1029" name="Group 1028">
                <a:extLst>
                  <a:ext uri="{FF2B5EF4-FFF2-40B4-BE49-F238E27FC236}">
                    <a16:creationId xmlns:a16="http://schemas.microsoft.com/office/drawing/2014/main" id="{16A81163-69DF-7DD2-9233-34112B920DE4}"/>
                  </a:ext>
                </a:extLst>
              </p:cNvPr>
              <p:cNvGrpSpPr>
                <a:grpSpLocks/>
              </p:cNvGrpSpPr>
              <p:nvPr/>
            </p:nvGrpSpPr>
            <p:grpSpPr>
              <a:xfrm>
                <a:off x="930358" y="3467548"/>
                <a:ext cx="4258499" cy="218949"/>
                <a:chOff x="820160" y="4004099"/>
                <a:chExt cx="3717383" cy="221950"/>
              </a:xfrm>
            </p:grpSpPr>
            <p:grpSp>
              <p:nvGrpSpPr>
                <p:cNvPr id="1038" name="Group 1037">
                  <a:extLst>
                    <a:ext uri="{FF2B5EF4-FFF2-40B4-BE49-F238E27FC236}">
                      <a16:creationId xmlns:a16="http://schemas.microsoft.com/office/drawing/2014/main" id="{3E30C604-B8C8-BE6E-A2BC-6499FF5116DA}"/>
                    </a:ext>
                  </a:extLst>
                </p:cNvPr>
                <p:cNvGrpSpPr>
                  <a:grpSpLocks/>
                </p:cNvGrpSpPr>
                <p:nvPr/>
              </p:nvGrpSpPr>
              <p:grpSpPr>
                <a:xfrm>
                  <a:off x="853653" y="4004099"/>
                  <a:ext cx="3653535" cy="58277"/>
                  <a:chOff x="853653" y="4004099"/>
                  <a:chExt cx="3653535" cy="58277"/>
                </a:xfrm>
              </p:grpSpPr>
              <p:cxnSp>
                <p:nvCxnSpPr>
                  <p:cNvPr id="1047" name="Straight Connector 1046">
                    <a:extLst>
                      <a:ext uri="{FF2B5EF4-FFF2-40B4-BE49-F238E27FC236}">
                        <a16:creationId xmlns:a16="http://schemas.microsoft.com/office/drawing/2014/main" id="{18CC2422-0E6E-01EB-5426-4F1CAEBA65C3}"/>
                      </a:ext>
                    </a:extLst>
                  </p:cNvPr>
                  <p:cNvCxnSpPr>
                    <a:cxnSpLocks/>
                  </p:cNvCxnSpPr>
                  <p:nvPr/>
                </p:nvCxnSpPr>
                <p:spPr>
                  <a:xfrm flipH="1">
                    <a:off x="853653" y="4004099"/>
                    <a:ext cx="3653535" cy="0"/>
                  </a:xfrm>
                  <a:prstGeom prst="line">
                    <a:avLst/>
                  </a:prstGeom>
                  <a:noFill/>
                  <a:ln w="12700" cap="sq" cmpd="sng" algn="ctr">
                    <a:solidFill>
                      <a:sysClr val="windowText" lastClr="000000"/>
                    </a:solidFill>
                    <a:prstDash val="solid"/>
                    <a:miter lim="800000"/>
                  </a:ln>
                  <a:effectLst/>
                </p:spPr>
              </p:cxnSp>
              <p:cxnSp>
                <p:nvCxnSpPr>
                  <p:cNvPr id="1048" name="Straight Connector 1047">
                    <a:extLst>
                      <a:ext uri="{FF2B5EF4-FFF2-40B4-BE49-F238E27FC236}">
                        <a16:creationId xmlns:a16="http://schemas.microsoft.com/office/drawing/2014/main" id="{F92C533D-F7B1-BA52-74B9-C6426DCF8321}"/>
                      </a:ext>
                    </a:extLst>
                  </p:cNvPr>
                  <p:cNvCxnSpPr>
                    <a:cxnSpLocks/>
                  </p:cNvCxnSpPr>
                  <p:nvPr/>
                </p:nvCxnSpPr>
                <p:spPr>
                  <a:xfrm flipV="1">
                    <a:off x="881356" y="4004254"/>
                    <a:ext cx="0" cy="58122"/>
                  </a:xfrm>
                  <a:prstGeom prst="line">
                    <a:avLst/>
                  </a:prstGeom>
                  <a:noFill/>
                  <a:ln w="12700" cap="sq" cmpd="sng" algn="ctr">
                    <a:solidFill>
                      <a:sysClr val="windowText" lastClr="000000"/>
                    </a:solidFill>
                    <a:prstDash val="solid"/>
                    <a:miter lim="800000"/>
                  </a:ln>
                  <a:effectLst/>
                </p:spPr>
              </p:cxnSp>
              <p:cxnSp>
                <p:nvCxnSpPr>
                  <p:cNvPr id="1049" name="Straight Connector 1048">
                    <a:extLst>
                      <a:ext uri="{FF2B5EF4-FFF2-40B4-BE49-F238E27FC236}">
                        <a16:creationId xmlns:a16="http://schemas.microsoft.com/office/drawing/2014/main" id="{0A0A7D88-3B98-B7C3-7731-816831AB380A}"/>
                      </a:ext>
                    </a:extLst>
                  </p:cNvPr>
                  <p:cNvCxnSpPr>
                    <a:cxnSpLocks/>
                  </p:cNvCxnSpPr>
                  <p:nvPr/>
                </p:nvCxnSpPr>
                <p:spPr>
                  <a:xfrm flipV="1">
                    <a:off x="1397304" y="4004254"/>
                    <a:ext cx="0" cy="58122"/>
                  </a:xfrm>
                  <a:prstGeom prst="line">
                    <a:avLst/>
                  </a:prstGeom>
                  <a:noFill/>
                  <a:ln w="12700" cap="sq" cmpd="sng" algn="ctr">
                    <a:solidFill>
                      <a:sysClr val="windowText" lastClr="000000"/>
                    </a:solidFill>
                    <a:prstDash val="solid"/>
                    <a:miter lim="800000"/>
                  </a:ln>
                  <a:effectLst/>
                </p:spPr>
              </p:cxnSp>
              <p:cxnSp>
                <p:nvCxnSpPr>
                  <p:cNvPr id="1050" name="Straight Connector 1049">
                    <a:extLst>
                      <a:ext uri="{FF2B5EF4-FFF2-40B4-BE49-F238E27FC236}">
                        <a16:creationId xmlns:a16="http://schemas.microsoft.com/office/drawing/2014/main" id="{B5CBDAE0-30CD-F567-D7E3-E7079A346647}"/>
                      </a:ext>
                    </a:extLst>
                  </p:cNvPr>
                  <p:cNvCxnSpPr>
                    <a:cxnSpLocks/>
                  </p:cNvCxnSpPr>
                  <p:nvPr/>
                </p:nvCxnSpPr>
                <p:spPr>
                  <a:xfrm flipV="1">
                    <a:off x="1915119" y="4004254"/>
                    <a:ext cx="0" cy="58122"/>
                  </a:xfrm>
                  <a:prstGeom prst="line">
                    <a:avLst/>
                  </a:prstGeom>
                  <a:noFill/>
                  <a:ln w="12700" cap="sq" cmpd="sng" algn="ctr">
                    <a:solidFill>
                      <a:sysClr val="windowText" lastClr="000000"/>
                    </a:solidFill>
                    <a:prstDash val="solid"/>
                    <a:miter lim="800000"/>
                  </a:ln>
                  <a:effectLst/>
                </p:spPr>
              </p:cxnSp>
              <p:cxnSp>
                <p:nvCxnSpPr>
                  <p:cNvPr id="1051" name="Straight Connector 1050">
                    <a:extLst>
                      <a:ext uri="{FF2B5EF4-FFF2-40B4-BE49-F238E27FC236}">
                        <a16:creationId xmlns:a16="http://schemas.microsoft.com/office/drawing/2014/main" id="{1DAFBE59-4551-2F26-1927-0C03CC63F947}"/>
                      </a:ext>
                    </a:extLst>
                  </p:cNvPr>
                  <p:cNvCxnSpPr>
                    <a:cxnSpLocks/>
                  </p:cNvCxnSpPr>
                  <p:nvPr/>
                </p:nvCxnSpPr>
                <p:spPr>
                  <a:xfrm flipV="1">
                    <a:off x="2421513" y="4004254"/>
                    <a:ext cx="0" cy="58122"/>
                  </a:xfrm>
                  <a:prstGeom prst="line">
                    <a:avLst/>
                  </a:prstGeom>
                  <a:noFill/>
                  <a:ln w="12700" cap="sq" cmpd="sng" algn="ctr">
                    <a:solidFill>
                      <a:sysClr val="windowText" lastClr="000000"/>
                    </a:solidFill>
                    <a:prstDash val="solid"/>
                    <a:miter lim="800000"/>
                  </a:ln>
                  <a:effectLst/>
                </p:spPr>
              </p:cxnSp>
              <p:cxnSp>
                <p:nvCxnSpPr>
                  <p:cNvPr id="1052" name="Straight Connector 1051">
                    <a:extLst>
                      <a:ext uri="{FF2B5EF4-FFF2-40B4-BE49-F238E27FC236}">
                        <a16:creationId xmlns:a16="http://schemas.microsoft.com/office/drawing/2014/main" id="{DA953A1E-6AB6-9D23-D4A2-E5378507DEAE}"/>
                      </a:ext>
                    </a:extLst>
                  </p:cNvPr>
                  <p:cNvCxnSpPr>
                    <a:cxnSpLocks/>
                  </p:cNvCxnSpPr>
                  <p:nvPr/>
                </p:nvCxnSpPr>
                <p:spPr>
                  <a:xfrm flipV="1">
                    <a:off x="2926742" y="4004254"/>
                    <a:ext cx="0" cy="58122"/>
                  </a:xfrm>
                  <a:prstGeom prst="line">
                    <a:avLst/>
                  </a:prstGeom>
                  <a:noFill/>
                  <a:ln w="12700" cap="sq" cmpd="sng" algn="ctr">
                    <a:solidFill>
                      <a:sysClr val="windowText" lastClr="000000"/>
                    </a:solidFill>
                    <a:prstDash val="solid"/>
                    <a:miter lim="800000"/>
                  </a:ln>
                  <a:effectLst/>
                </p:spPr>
              </p:cxnSp>
              <p:cxnSp>
                <p:nvCxnSpPr>
                  <p:cNvPr id="1053" name="Straight Connector 1052">
                    <a:extLst>
                      <a:ext uri="{FF2B5EF4-FFF2-40B4-BE49-F238E27FC236}">
                        <a16:creationId xmlns:a16="http://schemas.microsoft.com/office/drawing/2014/main" id="{D0A999C1-F503-E24D-7AF7-3791B253CC60}"/>
                      </a:ext>
                    </a:extLst>
                  </p:cNvPr>
                  <p:cNvCxnSpPr>
                    <a:cxnSpLocks/>
                  </p:cNvCxnSpPr>
                  <p:nvPr/>
                </p:nvCxnSpPr>
                <p:spPr>
                  <a:xfrm flipV="1">
                    <a:off x="3449048" y="4004254"/>
                    <a:ext cx="0" cy="58122"/>
                  </a:xfrm>
                  <a:prstGeom prst="line">
                    <a:avLst/>
                  </a:prstGeom>
                  <a:noFill/>
                  <a:ln w="12700" cap="sq" cmpd="sng" algn="ctr">
                    <a:solidFill>
                      <a:sysClr val="windowText" lastClr="000000"/>
                    </a:solidFill>
                    <a:prstDash val="solid"/>
                    <a:miter lim="800000"/>
                  </a:ln>
                  <a:effectLst/>
                </p:spPr>
              </p:cxnSp>
              <p:cxnSp>
                <p:nvCxnSpPr>
                  <p:cNvPr id="1054" name="Straight Connector 1053">
                    <a:extLst>
                      <a:ext uri="{FF2B5EF4-FFF2-40B4-BE49-F238E27FC236}">
                        <a16:creationId xmlns:a16="http://schemas.microsoft.com/office/drawing/2014/main" id="{25EA2BF0-0AEC-5469-2B8A-A9BCF46F86B1}"/>
                      </a:ext>
                    </a:extLst>
                  </p:cNvPr>
                  <p:cNvCxnSpPr>
                    <a:cxnSpLocks/>
                  </p:cNvCxnSpPr>
                  <p:nvPr/>
                </p:nvCxnSpPr>
                <p:spPr>
                  <a:xfrm flipV="1">
                    <a:off x="3950882" y="4004254"/>
                    <a:ext cx="0" cy="58122"/>
                  </a:xfrm>
                  <a:prstGeom prst="line">
                    <a:avLst/>
                  </a:prstGeom>
                  <a:noFill/>
                  <a:ln w="12700" cap="sq" cmpd="sng" algn="ctr">
                    <a:solidFill>
                      <a:sysClr val="windowText" lastClr="000000"/>
                    </a:solidFill>
                    <a:prstDash val="solid"/>
                    <a:miter lim="800000"/>
                  </a:ln>
                  <a:effectLst/>
                </p:spPr>
              </p:cxnSp>
              <p:cxnSp>
                <p:nvCxnSpPr>
                  <p:cNvPr id="1055" name="Straight Connector 1054">
                    <a:extLst>
                      <a:ext uri="{FF2B5EF4-FFF2-40B4-BE49-F238E27FC236}">
                        <a16:creationId xmlns:a16="http://schemas.microsoft.com/office/drawing/2014/main" id="{B396C600-DB29-48D1-7FE1-F5FFDCCC215D}"/>
                      </a:ext>
                    </a:extLst>
                  </p:cNvPr>
                  <p:cNvCxnSpPr>
                    <a:cxnSpLocks/>
                  </p:cNvCxnSpPr>
                  <p:nvPr/>
                </p:nvCxnSpPr>
                <p:spPr>
                  <a:xfrm flipV="1">
                    <a:off x="4475595" y="4004254"/>
                    <a:ext cx="0" cy="58122"/>
                  </a:xfrm>
                  <a:prstGeom prst="line">
                    <a:avLst/>
                  </a:prstGeom>
                  <a:noFill/>
                  <a:ln w="12700" cap="sq" cmpd="sng" algn="ctr">
                    <a:solidFill>
                      <a:sysClr val="windowText" lastClr="000000"/>
                    </a:solidFill>
                    <a:prstDash val="solid"/>
                    <a:miter lim="800000"/>
                  </a:ln>
                  <a:effectLst/>
                </p:spPr>
              </p:cxnSp>
            </p:grpSp>
            <p:sp>
              <p:nvSpPr>
                <p:cNvPr id="1039" name="TextBox 1038">
                  <a:extLst>
                    <a:ext uri="{FF2B5EF4-FFF2-40B4-BE49-F238E27FC236}">
                      <a16:creationId xmlns:a16="http://schemas.microsoft.com/office/drawing/2014/main" id="{CE350F1C-EF55-D171-64E7-32275CF92244}"/>
                    </a:ext>
                  </a:extLst>
                </p:cNvPr>
                <p:cNvSpPr txBox="1">
                  <a:spLocks/>
                </p:cNvSpPr>
                <p:nvPr/>
              </p:nvSpPr>
              <p:spPr>
                <a:xfrm>
                  <a:off x="820160" y="4101744"/>
                  <a:ext cx="122392" cy="124304"/>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1040" name="TextBox 1039">
                  <a:extLst>
                    <a:ext uri="{FF2B5EF4-FFF2-40B4-BE49-F238E27FC236}">
                      <a16:creationId xmlns:a16="http://schemas.microsoft.com/office/drawing/2014/main" id="{6EB10670-2680-D914-FE45-DBBE2F547521}"/>
                    </a:ext>
                  </a:extLst>
                </p:cNvPr>
                <p:cNvSpPr txBox="1">
                  <a:spLocks/>
                </p:cNvSpPr>
                <p:nvPr/>
              </p:nvSpPr>
              <p:spPr>
                <a:xfrm>
                  <a:off x="1335272" y="4101744"/>
                  <a:ext cx="122392" cy="124304"/>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a:t>
                  </a:r>
                </a:p>
              </p:txBody>
            </p:sp>
            <p:sp>
              <p:nvSpPr>
                <p:cNvPr id="1041" name="TextBox 1040">
                  <a:extLst>
                    <a:ext uri="{FF2B5EF4-FFF2-40B4-BE49-F238E27FC236}">
                      <a16:creationId xmlns:a16="http://schemas.microsoft.com/office/drawing/2014/main" id="{C62E67DC-D834-9330-4FAB-686717F2F7A4}"/>
                    </a:ext>
                  </a:extLst>
                </p:cNvPr>
                <p:cNvSpPr txBox="1">
                  <a:spLocks/>
                </p:cNvSpPr>
                <p:nvPr/>
              </p:nvSpPr>
              <p:spPr>
                <a:xfrm>
                  <a:off x="1853324" y="4101744"/>
                  <a:ext cx="122392" cy="124304"/>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a:t>
                  </a:r>
                </a:p>
              </p:txBody>
            </p:sp>
            <p:sp>
              <p:nvSpPr>
                <p:cNvPr id="1042" name="TextBox 1041">
                  <a:extLst>
                    <a:ext uri="{FF2B5EF4-FFF2-40B4-BE49-F238E27FC236}">
                      <a16:creationId xmlns:a16="http://schemas.microsoft.com/office/drawing/2014/main" id="{FC1E95CC-A79C-A58E-2F22-6AE25F1E2803}"/>
                    </a:ext>
                  </a:extLst>
                </p:cNvPr>
                <p:cNvSpPr txBox="1">
                  <a:spLocks/>
                </p:cNvSpPr>
                <p:nvPr/>
              </p:nvSpPr>
              <p:spPr>
                <a:xfrm>
                  <a:off x="2361430" y="4101744"/>
                  <a:ext cx="122392" cy="124304"/>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a:t>
                  </a:r>
                </a:p>
              </p:txBody>
            </p:sp>
            <p:sp>
              <p:nvSpPr>
                <p:cNvPr id="1043" name="TextBox 1042">
                  <a:extLst>
                    <a:ext uri="{FF2B5EF4-FFF2-40B4-BE49-F238E27FC236}">
                      <a16:creationId xmlns:a16="http://schemas.microsoft.com/office/drawing/2014/main" id="{995CFFC4-2347-2BF9-6409-3F10C8A63BC8}"/>
                    </a:ext>
                  </a:extLst>
                </p:cNvPr>
                <p:cNvSpPr txBox="1">
                  <a:spLocks/>
                </p:cNvSpPr>
                <p:nvPr/>
              </p:nvSpPr>
              <p:spPr>
                <a:xfrm>
                  <a:off x="2866596" y="4101744"/>
                  <a:ext cx="122392" cy="124304"/>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a:t>
                  </a:r>
                </a:p>
              </p:txBody>
            </p:sp>
            <p:sp>
              <p:nvSpPr>
                <p:cNvPr id="1044" name="TextBox 1043">
                  <a:extLst>
                    <a:ext uri="{FF2B5EF4-FFF2-40B4-BE49-F238E27FC236}">
                      <a16:creationId xmlns:a16="http://schemas.microsoft.com/office/drawing/2014/main" id="{BFFD54B4-909A-117A-B7A1-605395A570F0}"/>
                    </a:ext>
                  </a:extLst>
                </p:cNvPr>
                <p:cNvSpPr txBox="1">
                  <a:spLocks/>
                </p:cNvSpPr>
                <p:nvPr/>
              </p:nvSpPr>
              <p:spPr>
                <a:xfrm>
                  <a:off x="3387511" y="4101744"/>
                  <a:ext cx="122392" cy="124304"/>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a:t>
                  </a:r>
                </a:p>
              </p:txBody>
            </p:sp>
            <p:sp>
              <p:nvSpPr>
                <p:cNvPr id="1045" name="TextBox 1044">
                  <a:extLst>
                    <a:ext uri="{FF2B5EF4-FFF2-40B4-BE49-F238E27FC236}">
                      <a16:creationId xmlns:a16="http://schemas.microsoft.com/office/drawing/2014/main" id="{3623739F-B1F1-9DB4-5073-C316C2DAE190}"/>
                    </a:ext>
                  </a:extLst>
                </p:cNvPr>
                <p:cNvSpPr txBox="1">
                  <a:spLocks/>
                </p:cNvSpPr>
                <p:nvPr/>
              </p:nvSpPr>
              <p:spPr>
                <a:xfrm>
                  <a:off x="3890283" y="4101745"/>
                  <a:ext cx="122392" cy="124304"/>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36</a:t>
                  </a:r>
                </a:p>
              </p:txBody>
            </p:sp>
            <p:sp>
              <p:nvSpPr>
                <p:cNvPr id="1046" name="TextBox 1045">
                  <a:extLst>
                    <a:ext uri="{FF2B5EF4-FFF2-40B4-BE49-F238E27FC236}">
                      <a16:creationId xmlns:a16="http://schemas.microsoft.com/office/drawing/2014/main" id="{9F4A720B-4BAC-640A-3D64-F9F10BAA8CAE}"/>
                    </a:ext>
                  </a:extLst>
                </p:cNvPr>
                <p:cNvSpPr txBox="1">
                  <a:spLocks/>
                </p:cNvSpPr>
                <p:nvPr/>
              </p:nvSpPr>
              <p:spPr>
                <a:xfrm>
                  <a:off x="4415151" y="4101740"/>
                  <a:ext cx="122392" cy="124303"/>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42</a:t>
                  </a:r>
                </a:p>
              </p:txBody>
            </p:sp>
          </p:grpSp>
          <p:grpSp>
            <p:nvGrpSpPr>
              <p:cNvPr id="1030" name="Group 1029">
                <a:extLst>
                  <a:ext uri="{FF2B5EF4-FFF2-40B4-BE49-F238E27FC236}">
                    <a16:creationId xmlns:a16="http://schemas.microsoft.com/office/drawing/2014/main" id="{69AA29EB-B759-680F-DCA6-48851AB62FA7}"/>
                  </a:ext>
                </a:extLst>
              </p:cNvPr>
              <p:cNvGrpSpPr>
                <a:grpSpLocks/>
              </p:cNvGrpSpPr>
              <p:nvPr/>
            </p:nvGrpSpPr>
            <p:grpSpPr>
              <a:xfrm>
                <a:off x="665375" y="1437895"/>
                <a:ext cx="303192" cy="2040043"/>
                <a:chOff x="588851" y="1946619"/>
                <a:chExt cx="264668" cy="2067996"/>
              </a:xfrm>
            </p:grpSpPr>
            <p:sp>
              <p:nvSpPr>
                <p:cNvPr id="1031" name="TextBox 1030">
                  <a:extLst>
                    <a:ext uri="{FF2B5EF4-FFF2-40B4-BE49-F238E27FC236}">
                      <a16:creationId xmlns:a16="http://schemas.microsoft.com/office/drawing/2014/main" id="{5FE8F85B-DCDA-F5DC-8100-F16E46F75F59}"/>
                    </a:ext>
                  </a:extLst>
                </p:cNvPr>
                <p:cNvSpPr txBox="1">
                  <a:spLocks/>
                </p:cNvSpPr>
                <p:nvPr/>
              </p:nvSpPr>
              <p:spPr>
                <a:xfrm>
                  <a:off x="588851" y="1946619"/>
                  <a:ext cx="194512" cy="124303"/>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a:t>
                  </a:r>
                  <a:endParaRPr kumimoji="0" lang="en-US" sz="5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2" name="TextBox 1031">
                  <a:extLst>
                    <a:ext uri="{FF2B5EF4-FFF2-40B4-BE49-F238E27FC236}">
                      <a16:creationId xmlns:a16="http://schemas.microsoft.com/office/drawing/2014/main" id="{14931312-C8A1-570E-FC25-9DE45D4C4341}"/>
                    </a:ext>
                  </a:extLst>
                </p:cNvPr>
                <p:cNvSpPr txBox="1">
                  <a:spLocks/>
                </p:cNvSpPr>
                <p:nvPr/>
              </p:nvSpPr>
              <p:spPr>
                <a:xfrm>
                  <a:off x="623685" y="3260983"/>
                  <a:ext cx="159680" cy="124303"/>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a:t>
                  </a:r>
                  <a:endParaRPr kumimoji="0" lang="en-US" sz="5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3" name="TextBox 1032">
                  <a:extLst>
                    <a:ext uri="{FF2B5EF4-FFF2-40B4-BE49-F238E27FC236}">
                      <a16:creationId xmlns:a16="http://schemas.microsoft.com/office/drawing/2014/main" id="{DBD726CE-CDCC-556E-9448-EF6E2861DCB8}"/>
                    </a:ext>
                  </a:extLst>
                </p:cNvPr>
                <p:cNvSpPr txBox="1">
                  <a:spLocks/>
                </p:cNvSpPr>
                <p:nvPr/>
              </p:nvSpPr>
              <p:spPr>
                <a:xfrm>
                  <a:off x="623685" y="3890312"/>
                  <a:ext cx="159680" cy="124303"/>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cxnSp>
              <p:nvCxnSpPr>
                <p:cNvPr id="1034" name="Straight Connector 1033">
                  <a:extLst>
                    <a:ext uri="{FF2B5EF4-FFF2-40B4-BE49-F238E27FC236}">
                      <a16:creationId xmlns:a16="http://schemas.microsoft.com/office/drawing/2014/main" id="{511FF977-3B19-4EE0-F895-EE2324B8CD7E}"/>
                    </a:ext>
                  </a:extLst>
                </p:cNvPr>
                <p:cNvCxnSpPr>
                  <a:cxnSpLocks/>
                </p:cNvCxnSpPr>
                <p:nvPr/>
              </p:nvCxnSpPr>
              <p:spPr>
                <a:xfrm>
                  <a:off x="853519" y="1987746"/>
                  <a:ext cx="0" cy="2012291"/>
                </a:xfrm>
                <a:prstGeom prst="line">
                  <a:avLst/>
                </a:prstGeom>
                <a:noFill/>
                <a:ln w="12700" cap="sq" cmpd="sng" algn="ctr">
                  <a:solidFill>
                    <a:sysClr val="windowText" lastClr="000000"/>
                  </a:solidFill>
                  <a:prstDash val="solid"/>
                  <a:miter lim="800000"/>
                </a:ln>
                <a:effectLst/>
              </p:spPr>
            </p:cxnSp>
            <p:cxnSp>
              <p:nvCxnSpPr>
                <p:cNvPr id="1035" name="Straight Connector 1034">
                  <a:extLst>
                    <a:ext uri="{FF2B5EF4-FFF2-40B4-BE49-F238E27FC236}">
                      <a16:creationId xmlns:a16="http://schemas.microsoft.com/office/drawing/2014/main" id="{B22C4577-280D-BA85-4C7A-F760BA87B61C}"/>
                    </a:ext>
                  </a:extLst>
                </p:cNvPr>
                <p:cNvCxnSpPr>
                  <a:cxnSpLocks/>
                </p:cNvCxnSpPr>
                <p:nvPr/>
              </p:nvCxnSpPr>
              <p:spPr>
                <a:xfrm flipH="1">
                  <a:off x="808282" y="2026294"/>
                  <a:ext cx="43164" cy="0"/>
                </a:xfrm>
                <a:prstGeom prst="line">
                  <a:avLst/>
                </a:prstGeom>
                <a:noFill/>
                <a:ln w="12700" cap="sq" cmpd="sng" algn="ctr">
                  <a:solidFill>
                    <a:sysClr val="windowText" lastClr="000000"/>
                  </a:solidFill>
                  <a:prstDash val="solid"/>
                  <a:miter lim="800000"/>
                </a:ln>
                <a:effectLst/>
              </p:spPr>
            </p:cxnSp>
            <p:cxnSp>
              <p:nvCxnSpPr>
                <p:cNvPr id="1036" name="Straight Connector 1035">
                  <a:extLst>
                    <a:ext uri="{FF2B5EF4-FFF2-40B4-BE49-F238E27FC236}">
                      <a16:creationId xmlns:a16="http://schemas.microsoft.com/office/drawing/2014/main" id="{08633B19-CA71-DED9-633D-DFA3DE18B5B5}"/>
                    </a:ext>
                  </a:extLst>
                </p:cNvPr>
                <p:cNvCxnSpPr>
                  <a:cxnSpLocks/>
                </p:cNvCxnSpPr>
                <p:nvPr/>
              </p:nvCxnSpPr>
              <p:spPr>
                <a:xfrm flipH="1">
                  <a:off x="808283" y="3325245"/>
                  <a:ext cx="43165" cy="0"/>
                </a:xfrm>
                <a:prstGeom prst="line">
                  <a:avLst/>
                </a:prstGeom>
                <a:noFill/>
                <a:ln w="12700" cap="sq" cmpd="sng" algn="ctr">
                  <a:solidFill>
                    <a:sysClr val="windowText" lastClr="000000"/>
                  </a:solidFill>
                  <a:prstDash val="solid"/>
                  <a:miter lim="800000"/>
                </a:ln>
                <a:effectLst/>
              </p:spPr>
            </p:cxnSp>
            <p:cxnSp>
              <p:nvCxnSpPr>
                <p:cNvPr id="1037" name="Straight Connector 1036">
                  <a:extLst>
                    <a:ext uri="{FF2B5EF4-FFF2-40B4-BE49-F238E27FC236}">
                      <a16:creationId xmlns:a16="http://schemas.microsoft.com/office/drawing/2014/main" id="{6868B4BE-07B2-3D11-00AF-92F00C162A58}"/>
                    </a:ext>
                  </a:extLst>
                </p:cNvPr>
                <p:cNvCxnSpPr>
                  <a:cxnSpLocks/>
                </p:cNvCxnSpPr>
                <p:nvPr/>
              </p:nvCxnSpPr>
              <p:spPr>
                <a:xfrm flipH="1">
                  <a:off x="808287" y="3960191"/>
                  <a:ext cx="43164" cy="0"/>
                </a:xfrm>
                <a:prstGeom prst="line">
                  <a:avLst/>
                </a:prstGeom>
                <a:noFill/>
                <a:ln w="12700" cap="sq" cmpd="sng" algn="ctr">
                  <a:solidFill>
                    <a:sysClr val="windowText" lastClr="000000"/>
                  </a:solidFill>
                  <a:prstDash val="solid"/>
                  <a:miter lim="800000"/>
                </a:ln>
                <a:effectLst/>
              </p:spPr>
            </p:cxnSp>
          </p:grpSp>
        </p:grpSp>
        <p:pic>
          <p:nvPicPr>
            <p:cNvPr id="182" name="Graphic 181">
              <a:extLst>
                <a:ext uri="{FF2B5EF4-FFF2-40B4-BE49-F238E27FC236}">
                  <a16:creationId xmlns:a16="http://schemas.microsoft.com/office/drawing/2014/main" id="{D8B0EE5B-CC95-FFDE-D068-38F390A464FA}"/>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1186020" y="2052116"/>
              <a:ext cx="3312000" cy="316800"/>
            </a:xfrm>
            <a:prstGeom prst="rect">
              <a:avLst/>
            </a:prstGeom>
          </p:spPr>
        </p:pic>
        <p:pic>
          <p:nvPicPr>
            <p:cNvPr id="183" name="Graphic 182">
              <a:extLst>
                <a:ext uri="{FF2B5EF4-FFF2-40B4-BE49-F238E27FC236}">
                  <a16:creationId xmlns:a16="http://schemas.microsoft.com/office/drawing/2014/main" id="{97C4E2FB-E22F-E8E6-EF88-3DD22D0489F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216857" y="2033068"/>
              <a:ext cx="3289621" cy="345600"/>
            </a:xfrm>
            <a:prstGeom prst="rect">
              <a:avLst/>
            </a:prstGeom>
          </p:spPr>
        </p:pic>
        <p:sp>
          <p:nvSpPr>
            <p:cNvPr id="187" name="TextBox 186">
              <a:extLst>
                <a:ext uri="{FF2B5EF4-FFF2-40B4-BE49-F238E27FC236}">
                  <a16:creationId xmlns:a16="http://schemas.microsoft.com/office/drawing/2014/main" id="{4D2AF346-5D7A-DAD9-81F0-FDBE51B4AC63}"/>
                </a:ext>
              </a:extLst>
            </p:cNvPr>
            <p:cNvSpPr txBox="1">
              <a:spLocks/>
            </p:cNvSpPr>
            <p:nvPr/>
          </p:nvSpPr>
          <p:spPr>
            <a:xfrm>
              <a:off x="1778542" y="1936275"/>
              <a:ext cx="533774" cy="17692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6E1E50"/>
                  </a:solidFill>
                  <a:effectLst/>
                  <a:uLnTx/>
                  <a:uFillTx/>
                  <a:latin typeface="Arial" panose="020B0604020202020204" pitchFamily="34" charset="0"/>
                  <a:ea typeface="+mn-ea"/>
                  <a:cs typeface="Arial" panose="020B0604020202020204" pitchFamily="34" charset="0"/>
                </a:rPr>
                <a:t>97.7%</a:t>
              </a:r>
            </a:p>
          </p:txBody>
        </p:sp>
        <p:sp>
          <p:nvSpPr>
            <p:cNvPr id="188" name="TextBox 187">
              <a:extLst>
                <a:ext uri="{FF2B5EF4-FFF2-40B4-BE49-F238E27FC236}">
                  <a16:creationId xmlns:a16="http://schemas.microsoft.com/office/drawing/2014/main" id="{E2F9F014-C514-7F30-1EE4-584E4FCE1ECA}"/>
                </a:ext>
              </a:extLst>
            </p:cNvPr>
            <p:cNvSpPr txBox="1">
              <a:spLocks/>
            </p:cNvSpPr>
            <p:nvPr/>
          </p:nvSpPr>
          <p:spPr>
            <a:xfrm>
              <a:off x="1781592" y="2190891"/>
              <a:ext cx="527675" cy="17692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96.9%</a:t>
              </a:r>
            </a:p>
          </p:txBody>
        </p:sp>
        <p:sp>
          <p:nvSpPr>
            <p:cNvPr id="189" name="TextBox 188">
              <a:extLst>
                <a:ext uri="{FF2B5EF4-FFF2-40B4-BE49-F238E27FC236}">
                  <a16:creationId xmlns:a16="http://schemas.microsoft.com/office/drawing/2014/main" id="{B721C1ED-CFA4-5CAA-9568-1F532EEE234C}"/>
                </a:ext>
              </a:extLst>
            </p:cNvPr>
            <p:cNvSpPr txBox="1">
              <a:spLocks/>
            </p:cNvSpPr>
            <p:nvPr/>
          </p:nvSpPr>
          <p:spPr>
            <a:xfrm>
              <a:off x="2616379" y="2034734"/>
              <a:ext cx="533774" cy="17692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6E1E50"/>
                  </a:solidFill>
                  <a:effectLst/>
                  <a:uLnTx/>
                  <a:uFillTx/>
                  <a:latin typeface="Arial" panose="020B0604020202020204" pitchFamily="34" charset="0"/>
                  <a:ea typeface="+mn-ea"/>
                  <a:cs typeface="Arial" panose="020B0604020202020204" pitchFamily="34" charset="0"/>
                </a:rPr>
                <a:t>94.6%</a:t>
              </a:r>
            </a:p>
          </p:txBody>
        </p:sp>
        <p:sp>
          <p:nvSpPr>
            <p:cNvPr id="190" name="TextBox 189">
              <a:extLst>
                <a:ext uri="{FF2B5EF4-FFF2-40B4-BE49-F238E27FC236}">
                  <a16:creationId xmlns:a16="http://schemas.microsoft.com/office/drawing/2014/main" id="{5AA74399-DA25-43D1-BF00-C42D4E525846}"/>
                </a:ext>
              </a:extLst>
            </p:cNvPr>
            <p:cNvSpPr txBox="1">
              <a:spLocks/>
            </p:cNvSpPr>
            <p:nvPr/>
          </p:nvSpPr>
          <p:spPr>
            <a:xfrm>
              <a:off x="2619429" y="2367353"/>
              <a:ext cx="527675" cy="17692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92.3%</a:t>
              </a:r>
            </a:p>
          </p:txBody>
        </p:sp>
        <p:sp>
          <p:nvSpPr>
            <p:cNvPr id="191" name="TextBox 190">
              <a:extLst>
                <a:ext uri="{FF2B5EF4-FFF2-40B4-BE49-F238E27FC236}">
                  <a16:creationId xmlns:a16="http://schemas.microsoft.com/office/drawing/2014/main" id="{34A1C2E1-E2CA-0D64-8714-91940D46FA26}"/>
                </a:ext>
              </a:extLst>
            </p:cNvPr>
            <p:cNvSpPr txBox="1">
              <a:spLocks/>
            </p:cNvSpPr>
            <p:nvPr/>
          </p:nvSpPr>
          <p:spPr>
            <a:xfrm>
              <a:off x="3477142" y="2127454"/>
              <a:ext cx="533774" cy="17692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6E1E50"/>
                  </a:solidFill>
                  <a:effectLst/>
                  <a:uLnTx/>
                  <a:uFillTx/>
                  <a:latin typeface="Arial" panose="020B0604020202020204" pitchFamily="34" charset="0"/>
                  <a:ea typeface="+mn-ea"/>
                  <a:cs typeface="Arial" panose="020B0604020202020204" pitchFamily="34" charset="0"/>
                </a:rPr>
                <a:t>92.4%</a:t>
              </a:r>
            </a:p>
          </p:txBody>
        </p:sp>
        <p:sp>
          <p:nvSpPr>
            <p:cNvPr id="1024" name="TextBox 1023">
              <a:extLst>
                <a:ext uri="{FF2B5EF4-FFF2-40B4-BE49-F238E27FC236}">
                  <a16:creationId xmlns:a16="http://schemas.microsoft.com/office/drawing/2014/main" id="{210F552E-19FC-1B3C-26C0-2432AE4E84E8}"/>
                </a:ext>
              </a:extLst>
            </p:cNvPr>
            <p:cNvSpPr txBox="1">
              <a:spLocks/>
            </p:cNvSpPr>
            <p:nvPr/>
          </p:nvSpPr>
          <p:spPr>
            <a:xfrm>
              <a:off x="3480192" y="2462814"/>
              <a:ext cx="527675" cy="17692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89.6%</a:t>
              </a:r>
            </a:p>
          </p:txBody>
        </p:sp>
      </p:grpSp>
      <p:sp>
        <p:nvSpPr>
          <p:cNvPr id="158" name="Google Shape;158;p9">
            <a:extLst>
              <a:ext uri="{FF2B5EF4-FFF2-40B4-BE49-F238E27FC236}">
                <a16:creationId xmlns:a16="http://schemas.microsoft.com/office/drawing/2014/main" id="{FE67FD8D-F3C9-85CA-C5A9-244258CABB1B}"/>
              </a:ext>
            </a:extLst>
          </p:cNvPr>
          <p:cNvSpPr txBox="1">
            <a:spLocks noGrp="1"/>
          </p:cNvSpPr>
          <p:nvPr>
            <p:ph type="title"/>
          </p:nvPr>
        </p:nvSpPr>
        <p:spPr>
          <a:xfrm>
            <a:off x="212165" y="555166"/>
            <a:ext cx="9643035" cy="609398"/>
          </a:xfrm>
          <a:prstGeom prst="rect">
            <a:avLst/>
          </a:prstGeom>
          <a:noFill/>
          <a:ln>
            <a:noFill/>
          </a:ln>
        </p:spPr>
        <p:txBody>
          <a:bodyPr spcFirstLastPara="1" vert="horz" wrap="square" lIns="0" tIns="0" rIns="0" bIns="0" rtlCol="0" anchor="b" anchorCtr="0">
            <a:spAutoFit/>
          </a:bodyPr>
          <a:lstStyle/>
          <a:p>
            <a:pPr>
              <a:spcBef>
                <a:spcPts val="0"/>
              </a:spcBef>
            </a:pPr>
            <a:r>
              <a:rPr lang="en-US" noProof="0" dirty="0">
                <a:latin typeface="Calibri" panose="020F0502020204030204" pitchFamily="34" charset="0"/>
                <a:cs typeface="Calibri" panose="020F0502020204030204" pitchFamily="34" charset="0"/>
              </a:rPr>
              <a:t>IDFS (randomized patients)</a:t>
            </a:r>
            <a:endParaRPr lang="en-US" noProof="0" dirty="0">
              <a:highlight>
                <a:srgbClr val="00FF00"/>
              </a:highlight>
              <a:latin typeface="Calibri" panose="020F0502020204030204" pitchFamily="34" charset="0"/>
              <a:cs typeface="Calibri" panose="020F0502020204030204" pitchFamily="34" charset="0"/>
            </a:endParaRPr>
          </a:p>
        </p:txBody>
      </p:sp>
      <p:graphicFrame>
        <p:nvGraphicFramePr>
          <p:cNvPr id="1062" name="Table 1061">
            <a:extLst>
              <a:ext uri="{FF2B5EF4-FFF2-40B4-BE49-F238E27FC236}">
                <a16:creationId xmlns:a16="http://schemas.microsoft.com/office/drawing/2014/main" id="{8FE99A16-1EEB-EB03-7E76-0E50E6F099B0}"/>
              </a:ext>
            </a:extLst>
          </p:cNvPr>
          <p:cNvGraphicFramePr>
            <a:graphicFrameLocks/>
          </p:cNvGraphicFramePr>
          <p:nvPr/>
        </p:nvGraphicFramePr>
        <p:xfrm>
          <a:off x="7795819" y="1305729"/>
          <a:ext cx="4165598" cy="1610428"/>
        </p:xfrm>
        <a:graphic>
          <a:graphicData uri="http://schemas.openxmlformats.org/drawingml/2006/table">
            <a:tbl>
              <a:tblPr firstRow="1" bandRow="1"/>
              <a:tblGrid>
                <a:gridCol w="1562100">
                  <a:extLst>
                    <a:ext uri="{9D8B030D-6E8A-4147-A177-3AD203B41FA5}">
                      <a16:colId xmlns:a16="http://schemas.microsoft.com/office/drawing/2014/main" val="2206186395"/>
                    </a:ext>
                  </a:extLst>
                </a:gridCol>
                <a:gridCol w="1301749">
                  <a:extLst>
                    <a:ext uri="{9D8B030D-6E8A-4147-A177-3AD203B41FA5}">
                      <a16:colId xmlns:a16="http://schemas.microsoft.com/office/drawing/2014/main" val="475173279"/>
                    </a:ext>
                  </a:extLst>
                </a:gridCol>
                <a:gridCol w="1301749">
                  <a:extLst>
                    <a:ext uri="{9D8B030D-6E8A-4147-A177-3AD203B41FA5}">
                      <a16:colId xmlns:a16="http://schemas.microsoft.com/office/drawing/2014/main" val="4170448162"/>
                    </a:ext>
                  </a:extLst>
                </a:gridCol>
              </a:tblGrid>
              <a:tr h="594733">
                <a:tc>
                  <a:txBody>
                    <a:bodyPr/>
                    <a:lstStyle>
                      <a:lvl1pPr marL="0">
                        <a:defRPr b="1">
                          <a:solidFill>
                            <a:schemeClr val="lt1"/>
                          </a:solidFill>
                          <a:latin typeface="Calibri" panose="020F0502020204030204"/>
                        </a:defRPr>
                      </a:lvl1pPr>
                      <a:lvl2pPr marL="457200">
                        <a:defRPr b="1">
                          <a:solidFill>
                            <a:schemeClr val="lt1"/>
                          </a:solidFill>
                          <a:latin typeface="Calibri" panose="020F0502020204030204"/>
                        </a:defRPr>
                      </a:lvl2pPr>
                      <a:lvl3pPr marL="914400">
                        <a:defRPr b="1">
                          <a:solidFill>
                            <a:schemeClr val="lt1"/>
                          </a:solidFill>
                          <a:latin typeface="Calibri" panose="020F0502020204030204"/>
                        </a:defRPr>
                      </a:lvl3pPr>
                      <a:lvl4pPr marL="1371600">
                        <a:defRPr b="1">
                          <a:solidFill>
                            <a:schemeClr val="lt1"/>
                          </a:solidFill>
                          <a:latin typeface="Calibri" panose="020F0502020204030204"/>
                        </a:defRPr>
                      </a:lvl4pPr>
                      <a:lvl5pPr marL="1828800">
                        <a:defRPr b="1">
                          <a:solidFill>
                            <a:schemeClr val="lt1"/>
                          </a:solidFill>
                          <a:latin typeface="Calibri" panose="020F0502020204030204"/>
                        </a:defRPr>
                      </a:lvl5pPr>
                      <a:lvl6pPr marL="2286000">
                        <a:defRPr b="1">
                          <a:solidFill>
                            <a:schemeClr val="lt1"/>
                          </a:solidFill>
                          <a:latin typeface="Calibri" panose="020F0502020204030204"/>
                        </a:defRPr>
                      </a:lvl6pPr>
                      <a:lvl7pPr marL="2743200">
                        <a:defRPr b="1">
                          <a:solidFill>
                            <a:schemeClr val="lt1"/>
                          </a:solidFill>
                          <a:latin typeface="Calibri" panose="020F0502020204030204"/>
                        </a:defRPr>
                      </a:lvl7pPr>
                      <a:lvl8pPr marL="3200400">
                        <a:defRPr b="1">
                          <a:solidFill>
                            <a:schemeClr val="lt1"/>
                          </a:solidFill>
                          <a:latin typeface="Calibri" panose="020F0502020204030204"/>
                        </a:defRPr>
                      </a:lvl8pPr>
                      <a:lvl9pPr marL="3657600">
                        <a:defRPr b="1">
                          <a:solidFill>
                            <a:schemeClr val="lt1"/>
                          </a:solidFill>
                          <a:latin typeface="Calibri" panose="020F0502020204030204"/>
                        </a:defRPr>
                      </a:lvl9pPr>
                    </a:lstStyle>
                    <a:p>
                      <a:endParaRPr lang="en-US" sz="1100" noProof="0" dirty="0">
                        <a:solidFill>
                          <a:schemeClr val="tx1"/>
                        </a:solidFill>
                        <a:latin typeface="Arial" panose="020B0604020202020204" pitchFamily="34" charset="0"/>
                        <a:cs typeface="Arial" panose="020B0604020202020204" pitchFamily="34" charset="0"/>
                      </a:endParaRPr>
                    </a:p>
                  </a:txBody>
                  <a:tcPr marL="107053" marR="107053" marT="53527" marB="535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defRPr b="1">
                          <a:solidFill>
                            <a:schemeClr val="lt1"/>
                          </a:solidFill>
                          <a:latin typeface="Calibri" panose="020F0502020204030204"/>
                        </a:defRPr>
                      </a:lvl1pPr>
                      <a:lvl2pPr marL="457200">
                        <a:defRPr b="1">
                          <a:solidFill>
                            <a:schemeClr val="lt1"/>
                          </a:solidFill>
                          <a:latin typeface="Calibri" panose="020F0502020204030204"/>
                        </a:defRPr>
                      </a:lvl2pPr>
                      <a:lvl3pPr marL="914400">
                        <a:defRPr b="1">
                          <a:solidFill>
                            <a:schemeClr val="lt1"/>
                          </a:solidFill>
                          <a:latin typeface="Calibri" panose="020F0502020204030204"/>
                        </a:defRPr>
                      </a:lvl3pPr>
                      <a:lvl4pPr marL="1371600">
                        <a:defRPr b="1">
                          <a:solidFill>
                            <a:schemeClr val="lt1"/>
                          </a:solidFill>
                          <a:latin typeface="Calibri" panose="020F0502020204030204"/>
                        </a:defRPr>
                      </a:lvl4pPr>
                      <a:lvl5pPr marL="1828800">
                        <a:defRPr b="1">
                          <a:solidFill>
                            <a:schemeClr val="lt1"/>
                          </a:solidFill>
                          <a:latin typeface="Calibri" panose="020F0502020204030204"/>
                        </a:defRPr>
                      </a:lvl5pPr>
                      <a:lvl6pPr marL="2286000">
                        <a:defRPr b="1">
                          <a:solidFill>
                            <a:schemeClr val="lt1"/>
                          </a:solidFill>
                          <a:latin typeface="Calibri" panose="020F0502020204030204"/>
                        </a:defRPr>
                      </a:lvl6pPr>
                      <a:lvl7pPr marL="2743200">
                        <a:defRPr b="1">
                          <a:solidFill>
                            <a:schemeClr val="lt1"/>
                          </a:solidFill>
                          <a:latin typeface="Calibri" panose="020F0502020204030204"/>
                        </a:defRPr>
                      </a:lvl7pPr>
                      <a:lvl8pPr marL="3200400">
                        <a:defRPr b="1">
                          <a:solidFill>
                            <a:schemeClr val="lt1"/>
                          </a:solidFill>
                          <a:latin typeface="Calibri" panose="020F0502020204030204"/>
                        </a:defRPr>
                      </a:lvl8pPr>
                      <a:lvl9pPr marL="3657600">
                        <a:defRPr b="1">
                          <a:solidFill>
                            <a:schemeClr val="lt1"/>
                          </a:solidFill>
                          <a:latin typeface="Calibri" panose="020F0502020204030204"/>
                        </a:defRPr>
                      </a:lvl9pPr>
                    </a:lstStyle>
                    <a:p>
                      <a:pPr algn="ctr"/>
                      <a:r>
                        <a:rPr lang="en-US" sz="1100" noProof="0" dirty="0" err="1">
                          <a:solidFill>
                            <a:schemeClr val="bg1"/>
                          </a:solidFill>
                          <a:latin typeface="Arial" panose="020B0604020202020204" pitchFamily="34" charset="0"/>
                          <a:cs typeface="Arial" panose="020B0604020202020204" pitchFamily="34" charset="0"/>
                        </a:rPr>
                        <a:t>Giredestrant</a:t>
                      </a:r>
                      <a:r>
                        <a:rPr lang="en-US" sz="1100" noProof="0" dirty="0">
                          <a:solidFill>
                            <a:schemeClr val="bg1"/>
                          </a:solidFill>
                          <a:latin typeface="Arial" panose="020B0604020202020204" pitchFamily="34" charset="0"/>
                          <a:cs typeface="Arial" panose="020B0604020202020204" pitchFamily="34" charset="0"/>
                        </a:rPr>
                        <a:t> + </a:t>
                      </a:r>
                      <a:r>
                        <a:rPr lang="en-US" sz="1100" noProof="0" dirty="0" err="1">
                          <a:solidFill>
                            <a:schemeClr val="bg1"/>
                          </a:solidFill>
                          <a:latin typeface="Arial" panose="020B0604020202020204" pitchFamily="34" charset="0"/>
                          <a:cs typeface="Arial" panose="020B0604020202020204" pitchFamily="34" charset="0"/>
                        </a:rPr>
                        <a:t>everolimus</a:t>
                      </a:r>
                      <a:endParaRPr lang="en-US" sz="1100" noProof="0" dirty="0">
                        <a:solidFill>
                          <a:schemeClr val="bg1"/>
                        </a:solidFill>
                        <a:latin typeface="Arial" panose="020B0604020202020204" pitchFamily="34" charset="0"/>
                        <a:cs typeface="Arial" panose="020B0604020202020204" pitchFamily="34" charset="0"/>
                      </a:endParaRPr>
                    </a:p>
                    <a:p>
                      <a:pPr algn="ctr"/>
                      <a:r>
                        <a:rPr lang="en-US" sz="1100" noProof="0" dirty="0">
                          <a:solidFill>
                            <a:schemeClr val="bg1"/>
                          </a:solidFill>
                          <a:latin typeface="Arial" panose="020B0604020202020204" pitchFamily="34" charset="0"/>
                          <a:cs typeface="Arial" panose="020B0604020202020204" pitchFamily="34" charset="0"/>
                        </a:rPr>
                        <a:t>(n = 102)</a:t>
                      </a:r>
                    </a:p>
                  </a:txBody>
                  <a:tcPr marL="107053" marR="107053" marT="53527" marB="535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defRPr b="1">
                          <a:solidFill>
                            <a:schemeClr val="lt1"/>
                          </a:solidFill>
                          <a:latin typeface="Calibri" panose="020F0502020204030204"/>
                        </a:defRPr>
                      </a:lvl1pPr>
                      <a:lvl2pPr marL="457200">
                        <a:defRPr b="1">
                          <a:solidFill>
                            <a:schemeClr val="lt1"/>
                          </a:solidFill>
                          <a:latin typeface="Calibri" panose="020F0502020204030204"/>
                        </a:defRPr>
                      </a:lvl2pPr>
                      <a:lvl3pPr marL="914400">
                        <a:defRPr b="1">
                          <a:solidFill>
                            <a:schemeClr val="lt1"/>
                          </a:solidFill>
                          <a:latin typeface="Calibri" panose="020F0502020204030204"/>
                        </a:defRPr>
                      </a:lvl3pPr>
                      <a:lvl4pPr marL="1371600">
                        <a:defRPr b="1">
                          <a:solidFill>
                            <a:schemeClr val="lt1"/>
                          </a:solidFill>
                          <a:latin typeface="Calibri" panose="020F0502020204030204"/>
                        </a:defRPr>
                      </a:lvl4pPr>
                      <a:lvl5pPr marL="1828800">
                        <a:defRPr b="1">
                          <a:solidFill>
                            <a:schemeClr val="lt1"/>
                          </a:solidFill>
                          <a:latin typeface="Calibri" panose="020F0502020204030204"/>
                        </a:defRPr>
                      </a:lvl5pPr>
                      <a:lvl6pPr marL="2286000">
                        <a:defRPr b="1">
                          <a:solidFill>
                            <a:schemeClr val="lt1"/>
                          </a:solidFill>
                          <a:latin typeface="Calibri" panose="020F0502020204030204"/>
                        </a:defRPr>
                      </a:lvl6pPr>
                      <a:lvl7pPr marL="2743200">
                        <a:defRPr b="1">
                          <a:solidFill>
                            <a:schemeClr val="lt1"/>
                          </a:solidFill>
                          <a:latin typeface="Calibri" panose="020F0502020204030204"/>
                        </a:defRPr>
                      </a:lvl7pPr>
                      <a:lvl8pPr marL="3200400">
                        <a:defRPr b="1">
                          <a:solidFill>
                            <a:schemeClr val="lt1"/>
                          </a:solidFill>
                          <a:latin typeface="Calibri" panose="020F0502020204030204"/>
                        </a:defRPr>
                      </a:lvl8pPr>
                      <a:lvl9pPr marL="3657600">
                        <a:defRPr b="1">
                          <a:solidFill>
                            <a:schemeClr val="lt1"/>
                          </a:solidFill>
                          <a:latin typeface="Calibri" panose="020F0502020204030204"/>
                        </a:defRPr>
                      </a:lvl9pPr>
                    </a:lstStyle>
                    <a:p>
                      <a:pPr algn="ctr"/>
                      <a:r>
                        <a:rPr lang="en-US" sz="1100" noProof="0" dirty="0">
                          <a:solidFill>
                            <a:schemeClr val="bg1"/>
                          </a:solidFill>
                          <a:latin typeface="Arial" panose="020B0604020202020204" pitchFamily="34" charset="0"/>
                          <a:cs typeface="Arial" panose="020B0604020202020204" pitchFamily="34" charset="0"/>
                        </a:rPr>
                        <a:t>SOC ET + </a:t>
                      </a:r>
                      <a:r>
                        <a:rPr lang="en-US" sz="1100" noProof="0" dirty="0" err="1">
                          <a:solidFill>
                            <a:schemeClr val="bg1"/>
                          </a:solidFill>
                          <a:latin typeface="Arial" panose="020B0604020202020204" pitchFamily="34" charset="0"/>
                          <a:cs typeface="Arial" panose="020B0604020202020204" pitchFamily="34" charset="0"/>
                        </a:rPr>
                        <a:t>everolimus</a:t>
                      </a:r>
                      <a:endParaRPr lang="en-US" sz="1100" noProof="0" dirty="0">
                        <a:solidFill>
                          <a:schemeClr val="bg1"/>
                        </a:solidFill>
                        <a:latin typeface="Arial" panose="020B0604020202020204" pitchFamily="34" charset="0"/>
                        <a:cs typeface="Arial" panose="020B0604020202020204" pitchFamily="34" charset="0"/>
                      </a:endParaRPr>
                    </a:p>
                    <a:p>
                      <a:pPr algn="ctr"/>
                      <a:r>
                        <a:rPr lang="en-US" sz="1100" noProof="0" dirty="0">
                          <a:solidFill>
                            <a:schemeClr val="bg1"/>
                          </a:solidFill>
                          <a:latin typeface="Arial" panose="020B0604020202020204" pitchFamily="34" charset="0"/>
                          <a:cs typeface="Arial" panose="020B0604020202020204" pitchFamily="34" charset="0"/>
                        </a:rPr>
                        <a:t>(n = 105)</a:t>
                      </a:r>
                    </a:p>
                  </a:txBody>
                  <a:tcPr marL="107053" marR="107053" marT="53527" marB="535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985129169"/>
                  </a:ext>
                </a:extLst>
              </a:tr>
              <a:tr h="269613">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r"/>
                      <a:r>
                        <a:rPr lang="en-US" sz="1100" b="0" i="0" u="none" strike="noStrike" cap="none" noProof="0" dirty="0">
                          <a:solidFill>
                            <a:srgbClr val="000000"/>
                          </a:solidFill>
                          <a:latin typeface="Arial"/>
                          <a:ea typeface="Arial"/>
                          <a:cs typeface="Arial"/>
                          <a:sym typeface="Arial"/>
                        </a:rPr>
                        <a:t>Events, n (%)</a:t>
                      </a:r>
                      <a:endParaRPr lang="en-US" sz="1100" b="0" noProof="0" dirty="0">
                        <a:solidFill>
                          <a:schemeClr val="tx1"/>
                        </a:solidFill>
                        <a:latin typeface="Arial" panose="020B0604020202020204" pitchFamily="34" charset="0"/>
                        <a:cs typeface="Arial" panose="020B0604020202020204" pitchFamily="34" charset="0"/>
                      </a:endParaRPr>
                    </a:p>
                  </a:txBody>
                  <a:tcPr marL="107053" marR="107053" marT="53527" marB="535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ctr"/>
                      <a:r>
                        <a:rPr lang="en-US" sz="1100" b="0" i="0" u="none" strike="noStrike" cap="none" noProof="0" dirty="0">
                          <a:solidFill>
                            <a:srgbClr val="000000"/>
                          </a:solidFill>
                          <a:latin typeface="Arial"/>
                          <a:ea typeface="Arial"/>
                          <a:cs typeface="Arial"/>
                          <a:sym typeface="Arial"/>
                        </a:rPr>
                        <a:t>140 (6.7)</a:t>
                      </a:r>
                      <a:endParaRPr lang="en-US" sz="1100" b="1" noProof="0" dirty="0">
                        <a:solidFill>
                          <a:schemeClr val="tx1"/>
                        </a:solidFill>
                        <a:latin typeface="Arial" panose="020B0604020202020204" pitchFamily="34" charset="0"/>
                        <a:cs typeface="Arial" panose="020B0604020202020204" pitchFamily="34" charset="0"/>
                      </a:endParaRPr>
                    </a:p>
                  </a:txBody>
                  <a:tcPr marL="107053" marR="107053" marT="53527" marB="535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ctr"/>
                      <a:r>
                        <a:rPr lang="en-US" sz="1100" b="0" i="0" u="none" strike="noStrike" cap="none" noProof="0" dirty="0">
                          <a:solidFill>
                            <a:srgbClr val="000000"/>
                          </a:solidFill>
                          <a:latin typeface="Arial"/>
                          <a:ea typeface="Arial"/>
                          <a:cs typeface="Arial"/>
                          <a:sym typeface="Arial"/>
                        </a:rPr>
                        <a:t>196 (9.4)</a:t>
                      </a:r>
                      <a:endParaRPr lang="en-US" sz="1100" b="1" noProof="0" dirty="0">
                        <a:solidFill>
                          <a:schemeClr val="tx1"/>
                        </a:solidFill>
                        <a:latin typeface="Arial" panose="020B0604020202020204" pitchFamily="34" charset="0"/>
                        <a:cs typeface="Arial" panose="020B0604020202020204" pitchFamily="34" charset="0"/>
                      </a:endParaRPr>
                    </a:p>
                  </a:txBody>
                  <a:tcPr marL="107053" marR="107053" marT="53527" marB="535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513138738"/>
                  </a:ext>
                </a:extLst>
              </a:tr>
              <a:tr h="269613">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r"/>
                      <a:r>
                        <a:rPr lang="en-US" sz="1100" b="0" i="0" u="none" strike="noStrike" cap="none" noProof="0" dirty="0">
                          <a:solidFill>
                            <a:srgbClr val="000000"/>
                          </a:solidFill>
                          <a:latin typeface="Arial"/>
                          <a:ea typeface="Arial"/>
                          <a:cs typeface="Arial"/>
                          <a:sym typeface="Arial"/>
                        </a:rPr>
                        <a:t>Median, </a:t>
                      </a:r>
                      <a:r>
                        <a:rPr lang="en-US" sz="1100" b="0" i="0" u="none" strike="noStrike" cap="none" noProof="0" dirty="0" err="1">
                          <a:solidFill>
                            <a:srgbClr val="000000"/>
                          </a:solidFill>
                          <a:latin typeface="Arial"/>
                          <a:ea typeface="Arial"/>
                          <a:cs typeface="Arial"/>
                          <a:sym typeface="Arial"/>
                        </a:rPr>
                        <a:t>mo</a:t>
                      </a:r>
                      <a:r>
                        <a:rPr lang="en-US" sz="1100" b="0" i="0" u="none" strike="noStrike" cap="none" noProof="0" dirty="0">
                          <a:solidFill>
                            <a:srgbClr val="000000"/>
                          </a:solidFill>
                          <a:latin typeface="Arial"/>
                          <a:ea typeface="Arial"/>
                          <a:cs typeface="Arial"/>
                          <a:sym typeface="Arial"/>
                        </a:rPr>
                        <a:t> (range)</a:t>
                      </a:r>
                      <a:endParaRPr lang="en-US" sz="1100" b="0" noProof="0" dirty="0">
                        <a:solidFill>
                          <a:schemeClr val="tx1"/>
                        </a:solidFill>
                        <a:latin typeface="Arial" panose="020B0604020202020204" pitchFamily="34" charset="0"/>
                        <a:cs typeface="Arial" panose="020B0604020202020204" pitchFamily="34" charset="0"/>
                      </a:endParaRPr>
                    </a:p>
                  </a:txBody>
                  <a:tcPr marL="107053" marR="107053" marT="53527" marB="535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ctr"/>
                      <a:r>
                        <a:rPr lang="en-US" sz="1100" b="1" noProof="0" dirty="0">
                          <a:solidFill>
                            <a:schemeClr val="tx1"/>
                          </a:solidFill>
                          <a:latin typeface="Arial" panose="020B0604020202020204" pitchFamily="34" charset="0"/>
                          <a:cs typeface="Arial" panose="020B0604020202020204" pitchFamily="34" charset="0"/>
                        </a:rPr>
                        <a:t>NE </a:t>
                      </a:r>
                      <a:r>
                        <a:rPr lang="en-US" sz="1100" b="0" i="0" u="none" strike="noStrike" cap="none" noProof="0" dirty="0">
                          <a:solidFill>
                            <a:srgbClr val="000000"/>
                          </a:solidFill>
                          <a:latin typeface="Arial"/>
                          <a:ea typeface="Arial"/>
                          <a:cs typeface="Arial"/>
                          <a:sym typeface="Arial"/>
                        </a:rPr>
                        <a:t>(0.0,* 46.5*)</a:t>
                      </a:r>
                      <a:endParaRPr lang="en-US" sz="1100" noProof="0" dirty="0">
                        <a:solidFill>
                          <a:schemeClr val="tx1"/>
                        </a:solidFill>
                        <a:latin typeface="Arial" panose="020B0604020202020204" pitchFamily="34" charset="0"/>
                        <a:cs typeface="Arial" panose="020B0604020202020204" pitchFamily="34" charset="0"/>
                      </a:endParaRPr>
                    </a:p>
                  </a:txBody>
                  <a:tcPr marL="107053" marR="107053" marT="53527" marB="535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ctr"/>
                      <a:r>
                        <a:rPr lang="en-US" sz="1100" b="1" noProof="0" dirty="0">
                          <a:solidFill>
                            <a:schemeClr val="tx1"/>
                          </a:solidFill>
                          <a:latin typeface="Arial" panose="020B0604020202020204" pitchFamily="34" charset="0"/>
                          <a:cs typeface="Arial" panose="020B0604020202020204" pitchFamily="34" charset="0"/>
                        </a:rPr>
                        <a:t>NE</a:t>
                      </a:r>
                      <a:r>
                        <a:rPr lang="en-US" sz="1100" noProof="0" dirty="0">
                          <a:solidFill>
                            <a:schemeClr val="tx1"/>
                          </a:solidFill>
                          <a:latin typeface="Arial" panose="020B0604020202020204" pitchFamily="34" charset="0"/>
                          <a:cs typeface="Arial" panose="020B0604020202020204" pitchFamily="34" charset="0"/>
                        </a:rPr>
                        <a:t> </a:t>
                      </a:r>
                      <a:r>
                        <a:rPr lang="en-US" sz="1100" b="0" i="0" u="none" strike="noStrike" cap="none" noProof="0" dirty="0">
                          <a:solidFill>
                            <a:srgbClr val="000000"/>
                          </a:solidFill>
                          <a:latin typeface="Arial"/>
                          <a:ea typeface="Arial"/>
                          <a:cs typeface="Arial"/>
                          <a:sym typeface="Arial"/>
                        </a:rPr>
                        <a:t>(0.0,* 46.3*)</a:t>
                      </a:r>
                      <a:endParaRPr lang="en-US" sz="1100" noProof="0" dirty="0">
                        <a:solidFill>
                          <a:schemeClr val="tx1"/>
                        </a:solidFill>
                        <a:latin typeface="Arial" panose="020B0604020202020204" pitchFamily="34" charset="0"/>
                        <a:cs typeface="Arial" panose="020B0604020202020204" pitchFamily="34" charset="0"/>
                      </a:endParaRPr>
                    </a:p>
                  </a:txBody>
                  <a:tcPr marL="107053" marR="107053" marT="53527" marB="535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3812515"/>
                  </a:ext>
                </a:extLst>
              </a:tr>
              <a:tr h="440907">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r"/>
                      <a:r>
                        <a:rPr lang="en-US" sz="1100" b="0" noProof="0" dirty="0">
                          <a:solidFill>
                            <a:schemeClr val="tx1"/>
                          </a:solidFill>
                          <a:latin typeface="Arial" panose="020B0604020202020204" pitchFamily="34" charset="0"/>
                          <a:cs typeface="Arial" panose="020B0604020202020204" pitchFamily="34" charset="0"/>
                        </a:rPr>
                        <a:t>Stratified HR</a:t>
                      </a:r>
                    </a:p>
                    <a:p>
                      <a:pPr algn="r"/>
                      <a:r>
                        <a:rPr lang="en-US" sz="1100" b="0" noProof="0" dirty="0">
                          <a:solidFill>
                            <a:schemeClr val="tx1"/>
                          </a:solidFill>
                          <a:latin typeface="Arial" panose="020B0604020202020204" pitchFamily="34" charset="0"/>
                          <a:cs typeface="Arial" panose="020B0604020202020204" pitchFamily="34" charset="0"/>
                        </a:rPr>
                        <a:t>(95% CI)</a:t>
                      </a:r>
                    </a:p>
                  </a:txBody>
                  <a:tcPr marL="107053" marR="107053" marT="53527" marB="535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ctr"/>
                      <a:r>
                        <a:rPr lang="en-US" sz="1100" b="1" noProof="0" dirty="0">
                          <a:solidFill>
                            <a:schemeClr val="tx1"/>
                          </a:solidFill>
                          <a:latin typeface="Arial" panose="020B0604020202020204" pitchFamily="34" charset="0"/>
                          <a:cs typeface="Arial" panose="020B0604020202020204" pitchFamily="34" charset="0"/>
                        </a:rPr>
                        <a:t>0.70 </a:t>
                      </a:r>
                    </a:p>
                    <a:p>
                      <a:pPr algn="ctr"/>
                      <a:r>
                        <a:rPr lang="en-US" sz="1100" b="0" noProof="0" dirty="0">
                          <a:solidFill>
                            <a:schemeClr val="tx1"/>
                          </a:solidFill>
                          <a:latin typeface="Arial" panose="020B0604020202020204" pitchFamily="34" charset="0"/>
                          <a:cs typeface="Arial" panose="020B0604020202020204" pitchFamily="34" charset="0"/>
                        </a:rPr>
                        <a:t>(0.57, 0.87); </a:t>
                      </a:r>
                      <a:r>
                        <a:rPr lang="en-US" sz="1100" b="0" i="0" noProof="0" dirty="0">
                          <a:solidFill>
                            <a:schemeClr val="tx1"/>
                          </a:solidFill>
                          <a:latin typeface="Arial" panose="020B0604020202020204" pitchFamily="34" charset="0"/>
                          <a:cs typeface="Arial" panose="020B0604020202020204" pitchFamily="34" charset="0"/>
                        </a:rPr>
                        <a:t>p</a:t>
                      </a:r>
                      <a:r>
                        <a:rPr lang="en-US" sz="1100" b="0" noProof="0" dirty="0">
                          <a:solidFill>
                            <a:schemeClr val="tx1"/>
                          </a:solidFill>
                          <a:latin typeface="Arial" panose="020B0604020202020204" pitchFamily="34" charset="0"/>
                          <a:cs typeface="Arial" panose="020B0604020202020204" pitchFamily="34" charset="0"/>
                        </a:rPr>
                        <a:t> = 0.0014</a:t>
                      </a:r>
                      <a:r>
                        <a:rPr lang="en-US" sz="1100" b="0" baseline="30000" noProof="0" dirty="0">
                          <a:solidFill>
                            <a:schemeClr val="tx1"/>
                          </a:solidFill>
                          <a:latin typeface="Arial" panose="020B0604020202020204" pitchFamily="34" charset="0"/>
                          <a:cs typeface="Arial" panose="020B0604020202020204" pitchFamily="34" charset="0"/>
                        </a:rPr>
                        <a:t>†</a:t>
                      </a:r>
                    </a:p>
                  </a:txBody>
                  <a:tcPr marL="115787" marR="115787" marT="57893" marB="578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pPr algn="ctr"/>
                      <a:endParaRPr lang="en-GB" sz="1800">
                        <a:solidFill>
                          <a:schemeClr val="tx1"/>
                        </a:solidFill>
                        <a:latin typeface="Arial" panose="020B0604020202020204" pitchFamily="34" charset="0"/>
                        <a:cs typeface="Arial" panose="020B060402020202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61557098"/>
                  </a:ext>
                </a:extLst>
              </a:tr>
            </a:tbl>
          </a:graphicData>
        </a:graphic>
      </p:graphicFrame>
      <p:sp>
        <p:nvSpPr>
          <p:cNvPr id="1063" name="Rectangle: Top Corners Rounded 1062">
            <a:extLst>
              <a:ext uri="{FF2B5EF4-FFF2-40B4-BE49-F238E27FC236}">
                <a16:creationId xmlns:a16="http://schemas.microsoft.com/office/drawing/2014/main" id="{61E70F34-6C7D-B471-8171-B3C322CC20CE}"/>
              </a:ext>
            </a:extLst>
          </p:cNvPr>
          <p:cNvSpPr>
            <a:spLocks/>
          </p:cNvSpPr>
          <p:nvPr/>
        </p:nvSpPr>
        <p:spPr>
          <a:xfrm>
            <a:off x="10655819" y="1361177"/>
            <a:ext cx="1305600" cy="556800"/>
          </a:xfrm>
          <a:prstGeom prst="round2SameRect">
            <a:avLst/>
          </a:prstGeom>
          <a:solidFill>
            <a:sysClr val="window" lastClr="FFFFFF">
              <a:lumMod val="50000"/>
            </a:sysClr>
          </a:solidFill>
          <a:ln w="12700" cap="flat" cmpd="sng" algn="ctr">
            <a:solidFill>
              <a:sysClr val="window" lastClr="FFFFFF"/>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SOC ET</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 = 2086</a:t>
            </a:r>
          </a:p>
        </p:txBody>
      </p:sp>
      <p:sp>
        <p:nvSpPr>
          <p:cNvPr id="1064" name="Rectangle: Top Corners Rounded 1063">
            <a:extLst>
              <a:ext uri="{FF2B5EF4-FFF2-40B4-BE49-F238E27FC236}">
                <a16:creationId xmlns:a16="http://schemas.microsoft.com/office/drawing/2014/main" id="{376ACA24-99C4-910C-029B-09C96EAE9FAC}"/>
              </a:ext>
            </a:extLst>
          </p:cNvPr>
          <p:cNvSpPr>
            <a:spLocks/>
          </p:cNvSpPr>
          <p:nvPr/>
        </p:nvSpPr>
        <p:spPr>
          <a:xfrm>
            <a:off x="9350217" y="1361177"/>
            <a:ext cx="1305600" cy="556800"/>
          </a:xfrm>
          <a:prstGeom prst="round2SameRect">
            <a:avLst/>
          </a:prstGeom>
          <a:solidFill>
            <a:srgbClr val="6E1E50"/>
          </a:solidFill>
          <a:ln w="12700" cap="flat" cmpd="sng" algn="ctr">
            <a:solidFill>
              <a:sysClr val="window" lastClr="FFFFFF"/>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Giredestrant</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 = 2084</a:t>
            </a:r>
          </a:p>
        </p:txBody>
      </p:sp>
      <p:sp>
        <p:nvSpPr>
          <p:cNvPr id="5" name="TextBox 4">
            <a:extLst>
              <a:ext uri="{FF2B5EF4-FFF2-40B4-BE49-F238E27FC236}">
                <a16:creationId xmlns:a16="http://schemas.microsoft.com/office/drawing/2014/main" id="{7623EB9C-E9C9-63F6-E1CA-569C558DFF03}"/>
              </a:ext>
            </a:extLst>
          </p:cNvPr>
          <p:cNvSpPr txBox="1">
            <a:spLocks/>
          </p:cNvSpPr>
          <p:nvPr/>
        </p:nvSpPr>
        <p:spPr>
          <a:xfrm>
            <a:off x="637549" y="4920071"/>
            <a:ext cx="556408" cy="102657"/>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at risk</a:t>
            </a:r>
          </a:p>
        </p:txBody>
      </p:sp>
      <p:sp>
        <p:nvSpPr>
          <p:cNvPr id="2" name="TextBox 1">
            <a:extLst>
              <a:ext uri="{FF2B5EF4-FFF2-40B4-BE49-F238E27FC236}">
                <a16:creationId xmlns:a16="http://schemas.microsoft.com/office/drawing/2014/main" id="{1E3E8DBD-2A54-CBB1-F320-AAD73A3E9F85}"/>
              </a:ext>
            </a:extLst>
          </p:cNvPr>
          <p:cNvSpPr txBox="1"/>
          <p:nvPr/>
        </p:nvSpPr>
        <p:spPr>
          <a:xfrm>
            <a:off x="4377192" y="3514007"/>
            <a:ext cx="7555811" cy="502766"/>
          </a:xfrm>
          <a:prstGeom prst="rect">
            <a:avLst/>
          </a:prstGeom>
          <a:noFill/>
          <a:ln w="762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Note separation of curves (although few data at 3y)</a:t>
            </a:r>
          </a:p>
        </p:txBody>
      </p:sp>
      <p:sp>
        <p:nvSpPr>
          <p:cNvPr id="7" name="Google Shape;52;p6">
            <a:extLst>
              <a:ext uri="{FF2B5EF4-FFF2-40B4-BE49-F238E27FC236}">
                <a16:creationId xmlns:a16="http://schemas.microsoft.com/office/drawing/2014/main" id="{943E82C1-3E0C-9A3F-0101-145880322A90}"/>
              </a:ext>
            </a:extLst>
          </p:cNvPr>
          <p:cNvSpPr txBox="1"/>
          <p:nvPr/>
        </p:nvSpPr>
        <p:spPr>
          <a:xfrm>
            <a:off x="203200" y="6511266"/>
            <a:ext cx="11654789" cy="16421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14461"/>
                </a:solidFill>
                <a:effectLst/>
                <a:uLnTx/>
                <a:uFillTx/>
                <a:latin typeface="Calibri" panose="020F0502020204030204" pitchFamily="34" charset="0"/>
                <a:ea typeface="+mn-ea"/>
                <a:cs typeface="Calibri" panose="020F0502020204030204" pitchFamily="34" charset="0"/>
              </a:rPr>
              <a:t>Bardia A et al. SABCS 2025;Abstract GS1-10</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9990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9299F35F-6795-6CC3-E0C2-11586788D181}"/>
            </a:ext>
          </a:extLst>
        </p:cNvPr>
        <p:cNvGrpSpPr/>
        <p:nvPr/>
      </p:nvGrpSpPr>
      <p:grpSpPr>
        <a:xfrm>
          <a:off x="0" y="0"/>
          <a:ext cx="0" cy="0"/>
          <a:chOff x="0" y="0"/>
          <a:chExt cx="0" cy="0"/>
        </a:xfrm>
      </p:grpSpPr>
      <p:grpSp>
        <p:nvGrpSpPr>
          <p:cNvPr id="172" name="Group 171">
            <a:extLst>
              <a:ext uri="{FF2B5EF4-FFF2-40B4-BE49-F238E27FC236}">
                <a16:creationId xmlns:a16="http://schemas.microsoft.com/office/drawing/2014/main" id="{5A377857-49A1-A721-7967-CCFD99C3C109}"/>
              </a:ext>
            </a:extLst>
          </p:cNvPr>
          <p:cNvGrpSpPr/>
          <p:nvPr/>
        </p:nvGrpSpPr>
        <p:grpSpPr>
          <a:xfrm>
            <a:off x="46051" y="1682853"/>
            <a:ext cx="7466335" cy="3536470"/>
            <a:chOff x="34538" y="1437627"/>
            <a:chExt cx="5599751" cy="2652353"/>
          </a:xfrm>
        </p:grpSpPr>
        <p:cxnSp>
          <p:nvCxnSpPr>
            <p:cNvPr id="185" name="Straight Connector 184">
              <a:extLst>
                <a:ext uri="{FF2B5EF4-FFF2-40B4-BE49-F238E27FC236}">
                  <a16:creationId xmlns:a16="http://schemas.microsoft.com/office/drawing/2014/main" id="{18B02D92-E2C4-5076-55E5-573CAF8CCE28}"/>
                </a:ext>
              </a:extLst>
            </p:cNvPr>
            <p:cNvCxnSpPr>
              <a:cxnSpLocks/>
            </p:cNvCxnSpPr>
            <p:nvPr/>
          </p:nvCxnSpPr>
          <p:spPr>
            <a:xfrm flipV="1">
              <a:off x="2879720" y="2221211"/>
              <a:ext cx="0" cy="1046429"/>
            </a:xfrm>
            <a:prstGeom prst="line">
              <a:avLst/>
            </a:prstGeom>
            <a:noFill/>
            <a:ln w="12700" cap="flat" cmpd="sng" algn="ctr">
              <a:solidFill>
                <a:srgbClr val="A5A5A5"/>
              </a:solidFill>
              <a:prstDash val="dash"/>
              <a:miter lim="800000"/>
            </a:ln>
            <a:effectLst/>
          </p:spPr>
        </p:cxnSp>
        <p:cxnSp>
          <p:nvCxnSpPr>
            <p:cNvPr id="186" name="Straight Connector 185">
              <a:extLst>
                <a:ext uri="{FF2B5EF4-FFF2-40B4-BE49-F238E27FC236}">
                  <a16:creationId xmlns:a16="http://schemas.microsoft.com/office/drawing/2014/main" id="{5F8D0791-B0A6-F5AE-31A7-2686137BB000}"/>
                </a:ext>
              </a:extLst>
            </p:cNvPr>
            <p:cNvCxnSpPr>
              <a:cxnSpLocks/>
            </p:cNvCxnSpPr>
            <p:nvPr/>
          </p:nvCxnSpPr>
          <p:spPr>
            <a:xfrm flipV="1">
              <a:off x="3732207" y="2368916"/>
              <a:ext cx="0" cy="898724"/>
            </a:xfrm>
            <a:prstGeom prst="line">
              <a:avLst/>
            </a:prstGeom>
            <a:noFill/>
            <a:ln w="12700" cap="flat" cmpd="sng" algn="ctr">
              <a:solidFill>
                <a:srgbClr val="A5A5A5"/>
              </a:solidFill>
              <a:prstDash val="dash"/>
              <a:miter lim="800000"/>
            </a:ln>
            <a:effectLst/>
          </p:spPr>
        </p:cxnSp>
        <p:cxnSp>
          <p:nvCxnSpPr>
            <p:cNvPr id="184" name="Straight Connector 183">
              <a:extLst>
                <a:ext uri="{FF2B5EF4-FFF2-40B4-BE49-F238E27FC236}">
                  <a16:creationId xmlns:a16="http://schemas.microsoft.com/office/drawing/2014/main" id="{6C12F904-FE84-BB5E-1568-9D7C4331D0E1}"/>
                </a:ext>
              </a:extLst>
            </p:cNvPr>
            <p:cNvCxnSpPr>
              <a:cxnSpLocks/>
            </p:cNvCxnSpPr>
            <p:nvPr/>
          </p:nvCxnSpPr>
          <p:spPr>
            <a:xfrm flipV="1">
              <a:off x="2038525" y="2122752"/>
              <a:ext cx="0" cy="1144888"/>
            </a:xfrm>
            <a:prstGeom prst="line">
              <a:avLst/>
            </a:prstGeom>
            <a:noFill/>
            <a:ln w="12700" cap="flat" cmpd="sng" algn="ctr">
              <a:solidFill>
                <a:srgbClr val="A5A5A5"/>
              </a:solidFill>
              <a:prstDash val="dash"/>
              <a:miter lim="800000"/>
            </a:ln>
            <a:effectLst/>
          </p:spPr>
        </p:cxnSp>
        <p:pic>
          <p:nvPicPr>
            <p:cNvPr id="173" name="Graphic 172">
              <a:extLst>
                <a:ext uri="{FF2B5EF4-FFF2-40B4-BE49-F238E27FC236}">
                  <a16:creationId xmlns:a16="http://schemas.microsoft.com/office/drawing/2014/main" id="{DE5258A4-AA0A-2C99-F614-8BD53714E3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1418" y="2052774"/>
              <a:ext cx="3312000" cy="624193"/>
            </a:xfrm>
            <a:prstGeom prst="rect">
              <a:avLst/>
            </a:prstGeom>
          </p:spPr>
        </p:pic>
        <p:pic>
          <p:nvPicPr>
            <p:cNvPr id="174" name="Graphic 173">
              <a:extLst>
                <a:ext uri="{FF2B5EF4-FFF2-40B4-BE49-F238E27FC236}">
                  <a16:creationId xmlns:a16="http://schemas.microsoft.com/office/drawing/2014/main" id="{A8974F23-1533-B948-0A26-BE86C934BC82}"/>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177131" y="2046423"/>
              <a:ext cx="3312000" cy="640128"/>
            </a:xfrm>
            <a:prstGeom prst="rect">
              <a:avLst/>
            </a:prstGeom>
          </p:spPr>
        </p:pic>
        <p:pic>
          <p:nvPicPr>
            <p:cNvPr id="175" name="Graphic 174">
              <a:extLst>
                <a:ext uri="{FF2B5EF4-FFF2-40B4-BE49-F238E27FC236}">
                  <a16:creationId xmlns:a16="http://schemas.microsoft.com/office/drawing/2014/main" id="{FFB74B5D-F491-F0EC-C4E3-32FFD27A5EA7}"/>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992670" y="1509203"/>
              <a:ext cx="4572000" cy="309600"/>
            </a:xfrm>
            <a:prstGeom prst="rect">
              <a:avLst/>
            </a:prstGeom>
          </p:spPr>
        </p:pic>
        <p:pic>
          <p:nvPicPr>
            <p:cNvPr id="176" name="Graphic 175">
              <a:extLst>
                <a:ext uri="{FF2B5EF4-FFF2-40B4-BE49-F238E27FC236}">
                  <a16:creationId xmlns:a16="http://schemas.microsoft.com/office/drawing/2014/main" id="{66CF4B0C-E672-014E-78CC-46AA9701115A}"/>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992670" y="1495692"/>
              <a:ext cx="4572000" cy="334800"/>
            </a:xfrm>
            <a:prstGeom prst="rect">
              <a:avLst/>
            </a:prstGeom>
          </p:spPr>
        </p:pic>
        <p:grpSp>
          <p:nvGrpSpPr>
            <p:cNvPr id="177" name="Group 176">
              <a:extLst>
                <a:ext uri="{FF2B5EF4-FFF2-40B4-BE49-F238E27FC236}">
                  <a16:creationId xmlns:a16="http://schemas.microsoft.com/office/drawing/2014/main" id="{DBAF932C-086B-7D0A-B4BF-054E7D9A240F}"/>
                </a:ext>
              </a:extLst>
            </p:cNvPr>
            <p:cNvGrpSpPr>
              <a:grpSpLocks/>
            </p:cNvGrpSpPr>
            <p:nvPr/>
          </p:nvGrpSpPr>
          <p:grpSpPr>
            <a:xfrm>
              <a:off x="34538" y="3782010"/>
              <a:ext cx="5142389" cy="307970"/>
              <a:chOff x="-2388869" y="7824395"/>
              <a:chExt cx="20476561" cy="702157"/>
            </a:xfrm>
          </p:grpSpPr>
          <p:sp>
            <p:nvSpPr>
              <p:cNvPr id="1109" name="TextBox 1108">
                <a:extLst>
                  <a:ext uri="{FF2B5EF4-FFF2-40B4-BE49-F238E27FC236}">
                    <a16:creationId xmlns:a16="http://schemas.microsoft.com/office/drawing/2014/main" id="{7CF9281F-F1D6-9DE0-8C33-6C5948791D87}"/>
                  </a:ext>
                </a:extLst>
              </p:cNvPr>
              <p:cNvSpPr txBox="1">
                <a:spLocks/>
              </p:cNvSpPr>
              <p:nvPr/>
            </p:nvSpPr>
            <p:spPr>
              <a:xfrm>
                <a:off x="-2388869" y="7824402"/>
                <a:ext cx="3428152" cy="351078"/>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err="1">
                    <a:ln>
                      <a:noFill/>
                    </a:ln>
                    <a:solidFill>
                      <a:srgbClr val="6E1E50"/>
                    </a:solidFill>
                    <a:effectLst/>
                    <a:uLnTx/>
                    <a:uFillTx/>
                    <a:latin typeface="Arial" panose="020B0604020202020204" pitchFamily="34" charset="0"/>
                    <a:ea typeface="+mn-ea"/>
                    <a:cs typeface="Arial" panose="020B0604020202020204" pitchFamily="34" charset="0"/>
                  </a:rPr>
                  <a:t>Giredestrant</a:t>
                </a:r>
                <a:endParaRPr kumimoji="0" lang="en-US" sz="667" b="0" i="0" u="none" strike="noStrike" kern="1200" cap="none" spc="0" normalizeH="0" baseline="0" noProof="0" dirty="0">
                  <a:ln>
                    <a:noFill/>
                  </a:ln>
                  <a:solidFill>
                    <a:srgbClr val="6E1E50"/>
                  </a:solidFill>
                  <a:effectLst/>
                  <a:uLnTx/>
                  <a:uFillTx/>
                  <a:latin typeface="Arial" panose="020B0604020202020204" pitchFamily="34" charset="0"/>
                  <a:ea typeface="+mn-ea"/>
                  <a:cs typeface="Arial" panose="020B0604020202020204" pitchFamily="34" charset="0"/>
                </a:endParaRP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rPr>
                  <a:t>SOC ET</a:t>
                </a:r>
              </a:p>
            </p:txBody>
          </p:sp>
          <p:sp>
            <p:nvSpPr>
              <p:cNvPr id="1110" name="TextBox 1109">
                <a:extLst>
                  <a:ext uri="{FF2B5EF4-FFF2-40B4-BE49-F238E27FC236}">
                    <a16:creationId xmlns:a16="http://schemas.microsoft.com/office/drawing/2014/main" id="{5308AEED-75C2-3130-7B02-370952291893}"/>
                  </a:ext>
                </a:extLst>
              </p:cNvPr>
              <p:cNvSpPr txBox="1">
                <a:spLocks/>
              </p:cNvSpPr>
              <p:nvPr/>
            </p:nvSpPr>
            <p:spPr>
              <a:xfrm>
                <a:off x="1172185" y="7824397"/>
                <a:ext cx="567151" cy="702155"/>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2084</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2086</a:t>
                </a:r>
              </a:p>
            </p:txBody>
          </p:sp>
          <p:sp>
            <p:nvSpPr>
              <p:cNvPr id="1111" name="TextBox 1110">
                <a:extLst>
                  <a:ext uri="{FF2B5EF4-FFF2-40B4-BE49-F238E27FC236}">
                    <a16:creationId xmlns:a16="http://schemas.microsoft.com/office/drawing/2014/main" id="{07A04D95-0237-E7F9-49F6-D8466779E8C7}"/>
                  </a:ext>
                </a:extLst>
              </p:cNvPr>
              <p:cNvSpPr txBox="1">
                <a:spLocks/>
              </p:cNvSpPr>
              <p:nvPr/>
            </p:nvSpPr>
            <p:spPr>
              <a:xfrm>
                <a:off x="3415259" y="7824395"/>
                <a:ext cx="822169" cy="35107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2021</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2016</a:t>
                </a:r>
              </a:p>
            </p:txBody>
          </p:sp>
          <p:sp>
            <p:nvSpPr>
              <p:cNvPr id="1112" name="TextBox 1111">
                <a:extLst>
                  <a:ext uri="{FF2B5EF4-FFF2-40B4-BE49-F238E27FC236}">
                    <a16:creationId xmlns:a16="http://schemas.microsoft.com/office/drawing/2014/main" id="{D6C406D3-51B8-C60D-B78F-903C90877F8A}"/>
                  </a:ext>
                </a:extLst>
              </p:cNvPr>
              <p:cNvSpPr txBox="1">
                <a:spLocks/>
              </p:cNvSpPr>
              <p:nvPr/>
            </p:nvSpPr>
            <p:spPr>
              <a:xfrm>
                <a:off x="5780768" y="7824395"/>
                <a:ext cx="774228" cy="35107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1969</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1958</a:t>
                </a:r>
              </a:p>
            </p:txBody>
          </p:sp>
          <p:sp>
            <p:nvSpPr>
              <p:cNvPr id="1113" name="TextBox 1112">
                <a:extLst>
                  <a:ext uri="{FF2B5EF4-FFF2-40B4-BE49-F238E27FC236}">
                    <a16:creationId xmlns:a16="http://schemas.microsoft.com/office/drawing/2014/main" id="{7D42F4ED-C053-D7AE-A9DA-ED643ABE229C}"/>
                  </a:ext>
                </a:extLst>
              </p:cNvPr>
              <p:cNvSpPr txBox="1">
                <a:spLocks/>
              </p:cNvSpPr>
              <p:nvPr/>
            </p:nvSpPr>
            <p:spPr>
              <a:xfrm>
                <a:off x="8098335" y="7824395"/>
                <a:ext cx="814357" cy="35107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1932</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1898</a:t>
                </a:r>
              </a:p>
            </p:txBody>
          </p:sp>
          <p:sp>
            <p:nvSpPr>
              <p:cNvPr id="1114" name="TextBox 1113">
                <a:extLst>
                  <a:ext uri="{FF2B5EF4-FFF2-40B4-BE49-F238E27FC236}">
                    <a16:creationId xmlns:a16="http://schemas.microsoft.com/office/drawing/2014/main" id="{30D761F3-EFBA-F36E-838B-2E8D3176D6BA}"/>
                  </a:ext>
                </a:extLst>
              </p:cNvPr>
              <p:cNvSpPr txBox="1">
                <a:spLocks/>
              </p:cNvSpPr>
              <p:nvPr/>
            </p:nvSpPr>
            <p:spPr>
              <a:xfrm>
                <a:off x="10330366" y="7824395"/>
                <a:ext cx="1010156" cy="35107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1716</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1683</a:t>
                </a:r>
              </a:p>
            </p:txBody>
          </p:sp>
          <p:sp>
            <p:nvSpPr>
              <p:cNvPr id="1115" name="TextBox 1114">
                <a:extLst>
                  <a:ext uri="{FF2B5EF4-FFF2-40B4-BE49-F238E27FC236}">
                    <a16:creationId xmlns:a16="http://schemas.microsoft.com/office/drawing/2014/main" id="{54975D7E-B4DB-C239-D845-E7C1D518D124}"/>
                  </a:ext>
                </a:extLst>
              </p:cNvPr>
              <p:cNvSpPr txBox="1">
                <a:spLocks/>
              </p:cNvSpPr>
              <p:nvPr/>
            </p:nvSpPr>
            <p:spPr>
              <a:xfrm>
                <a:off x="12713880" y="7824395"/>
                <a:ext cx="920554" cy="35107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1088</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1048</a:t>
                </a:r>
              </a:p>
            </p:txBody>
          </p:sp>
          <p:sp>
            <p:nvSpPr>
              <p:cNvPr id="1116" name="TextBox 1115">
                <a:extLst>
                  <a:ext uri="{FF2B5EF4-FFF2-40B4-BE49-F238E27FC236}">
                    <a16:creationId xmlns:a16="http://schemas.microsoft.com/office/drawing/2014/main" id="{166A9032-75AE-927F-812B-92B76D371B00}"/>
                  </a:ext>
                </a:extLst>
              </p:cNvPr>
              <p:cNvSpPr txBox="1">
                <a:spLocks/>
              </p:cNvSpPr>
              <p:nvPr/>
            </p:nvSpPr>
            <p:spPr>
              <a:xfrm>
                <a:off x="15305969" y="7824395"/>
                <a:ext cx="446902" cy="35107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345</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325</a:t>
                </a:r>
              </a:p>
            </p:txBody>
          </p:sp>
          <p:sp>
            <p:nvSpPr>
              <p:cNvPr id="1117" name="TextBox 1116">
                <a:extLst>
                  <a:ext uri="{FF2B5EF4-FFF2-40B4-BE49-F238E27FC236}">
                    <a16:creationId xmlns:a16="http://schemas.microsoft.com/office/drawing/2014/main" id="{594AD75B-A734-4D63-BA31-90950A1210E2}"/>
                  </a:ext>
                </a:extLst>
              </p:cNvPr>
              <p:cNvSpPr txBox="1">
                <a:spLocks/>
              </p:cNvSpPr>
              <p:nvPr/>
            </p:nvSpPr>
            <p:spPr>
              <a:xfrm>
                <a:off x="17640790" y="7824395"/>
                <a:ext cx="446902" cy="351078"/>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26</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a:t>
                </a:r>
              </a:p>
            </p:txBody>
          </p:sp>
        </p:grpSp>
        <p:grpSp>
          <p:nvGrpSpPr>
            <p:cNvPr id="178" name="Group 177">
              <a:extLst>
                <a:ext uri="{FF2B5EF4-FFF2-40B4-BE49-F238E27FC236}">
                  <a16:creationId xmlns:a16="http://schemas.microsoft.com/office/drawing/2014/main" id="{E7C03118-AD33-1624-A2AD-4063F58A6BBC}"/>
                </a:ext>
              </a:extLst>
            </p:cNvPr>
            <p:cNvGrpSpPr/>
            <p:nvPr/>
          </p:nvGrpSpPr>
          <p:grpSpPr>
            <a:xfrm>
              <a:off x="454472" y="1437627"/>
              <a:ext cx="5136673" cy="2341541"/>
              <a:chOff x="454472" y="1437627"/>
              <a:chExt cx="5136673" cy="2341541"/>
            </a:xfrm>
          </p:grpSpPr>
          <p:grpSp>
            <p:nvGrpSpPr>
              <p:cNvPr id="1056" name="Group 1055">
                <a:extLst>
                  <a:ext uri="{FF2B5EF4-FFF2-40B4-BE49-F238E27FC236}">
                    <a16:creationId xmlns:a16="http://schemas.microsoft.com/office/drawing/2014/main" id="{50A9D471-2D0C-7C4E-B74A-D6F3B2DDC24E}"/>
                  </a:ext>
                </a:extLst>
              </p:cNvPr>
              <p:cNvGrpSpPr>
                <a:grpSpLocks/>
              </p:cNvGrpSpPr>
              <p:nvPr/>
            </p:nvGrpSpPr>
            <p:grpSpPr>
              <a:xfrm>
                <a:off x="930358" y="3467553"/>
                <a:ext cx="4660787" cy="311615"/>
                <a:chOff x="820160" y="4004099"/>
                <a:chExt cx="4068553" cy="315886"/>
              </a:xfrm>
            </p:grpSpPr>
            <p:sp>
              <p:nvSpPr>
                <p:cNvPr id="1088" name="TextBox 1087">
                  <a:extLst>
                    <a:ext uri="{FF2B5EF4-FFF2-40B4-BE49-F238E27FC236}">
                      <a16:creationId xmlns:a16="http://schemas.microsoft.com/office/drawing/2014/main" id="{4DDD59B5-10C6-AE68-39FD-8AD042A6B91B}"/>
                    </a:ext>
                  </a:extLst>
                </p:cNvPr>
                <p:cNvSpPr txBox="1">
                  <a:spLocks/>
                </p:cNvSpPr>
                <p:nvPr/>
              </p:nvSpPr>
              <p:spPr>
                <a:xfrm>
                  <a:off x="2307863" y="4124939"/>
                  <a:ext cx="740575" cy="195046"/>
                </a:xfrm>
                <a:prstGeom prst="rect">
                  <a:avLst/>
                </a:prstGeom>
                <a:no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a:t>
                  </a:r>
                  <a:r>
                    <a:rPr kumimoji="0" lang="en-US" sz="10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mo</a:t>
                  </a:r>
                  <a:r>
                    <a:rPr kumimoji="0" lang="en-US" sz="10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nvGrpSpPr>
                <p:cNvPr id="1089" name="Group 1088">
                  <a:extLst>
                    <a:ext uri="{FF2B5EF4-FFF2-40B4-BE49-F238E27FC236}">
                      <a16:creationId xmlns:a16="http://schemas.microsoft.com/office/drawing/2014/main" id="{36B867D4-FFA6-06EE-6399-FF3D90DABE61}"/>
                    </a:ext>
                  </a:extLst>
                </p:cNvPr>
                <p:cNvGrpSpPr>
                  <a:grpSpLocks/>
                </p:cNvGrpSpPr>
                <p:nvPr/>
              </p:nvGrpSpPr>
              <p:grpSpPr>
                <a:xfrm>
                  <a:off x="820160" y="4004099"/>
                  <a:ext cx="4068553" cy="156708"/>
                  <a:chOff x="820160" y="4004099"/>
                  <a:chExt cx="4068553" cy="156708"/>
                </a:xfrm>
              </p:grpSpPr>
              <p:grpSp>
                <p:nvGrpSpPr>
                  <p:cNvPr id="1090" name="Group 1089">
                    <a:extLst>
                      <a:ext uri="{FF2B5EF4-FFF2-40B4-BE49-F238E27FC236}">
                        <a16:creationId xmlns:a16="http://schemas.microsoft.com/office/drawing/2014/main" id="{332392AE-4C19-FE8D-BCCF-E5072161099D}"/>
                      </a:ext>
                    </a:extLst>
                  </p:cNvPr>
                  <p:cNvGrpSpPr>
                    <a:grpSpLocks/>
                  </p:cNvGrpSpPr>
                  <p:nvPr/>
                </p:nvGrpSpPr>
                <p:grpSpPr>
                  <a:xfrm>
                    <a:off x="853653" y="4004099"/>
                    <a:ext cx="4035060" cy="24166"/>
                    <a:chOff x="853653" y="4004099"/>
                    <a:chExt cx="4035060" cy="24166"/>
                  </a:xfrm>
                </p:grpSpPr>
                <p:cxnSp>
                  <p:nvCxnSpPr>
                    <p:cNvPr id="1099" name="Straight Connector 1098">
                      <a:extLst>
                        <a:ext uri="{FF2B5EF4-FFF2-40B4-BE49-F238E27FC236}">
                          <a16:creationId xmlns:a16="http://schemas.microsoft.com/office/drawing/2014/main" id="{C5A8FFCE-2794-275F-334A-1A7DA9918675}"/>
                        </a:ext>
                      </a:extLst>
                    </p:cNvPr>
                    <p:cNvCxnSpPr>
                      <a:cxnSpLocks/>
                    </p:cNvCxnSpPr>
                    <p:nvPr/>
                  </p:nvCxnSpPr>
                  <p:spPr>
                    <a:xfrm flipH="1">
                      <a:off x="853653" y="4004099"/>
                      <a:ext cx="4035060" cy="0"/>
                    </a:xfrm>
                    <a:prstGeom prst="line">
                      <a:avLst/>
                    </a:prstGeom>
                    <a:noFill/>
                    <a:ln w="12700" cap="sq" cmpd="sng" algn="ctr">
                      <a:solidFill>
                        <a:sysClr val="windowText" lastClr="000000"/>
                      </a:solidFill>
                      <a:prstDash val="solid"/>
                      <a:miter lim="800000"/>
                    </a:ln>
                    <a:effectLst/>
                  </p:spPr>
                </p:cxnSp>
                <p:cxnSp>
                  <p:nvCxnSpPr>
                    <p:cNvPr id="1100" name="Straight Connector 1099">
                      <a:extLst>
                        <a:ext uri="{FF2B5EF4-FFF2-40B4-BE49-F238E27FC236}">
                          <a16:creationId xmlns:a16="http://schemas.microsoft.com/office/drawing/2014/main" id="{CC14C211-F82B-C500-286F-AF1B1D156756}"/>
                        </a:ext>
                      </a:extLst>
                    </p:cNvPr>
                    <p:cNvCxnSpPr>
                      <a:cxnSpLocks/>
                    </p:cNvCxnSpPr>
                    <p:nvPr/>
                  </p:nvCxnSpPr>
                  <p:spPr>
                    <a:xfrm flipV="1">
                      <a:off x="881356" y="4004256"/>
                      <a:ext cx="0" cy="24009"/>
                    </a:xfrm>
                    <a:prstGeom prst="line">
                      <a:avLst/>
                    </a:prstGeom>
                    <a:noFill/>
                    <a:ln w="12700" cap="sq" cmpd="sng" algn="ctr">
                      <a:solidFill>
                        <a:sysClr val="windowText" lastClr="000000"/>
                      </a:solidFill>
                      <a:prstDash val="solid"/>
                      <a:miter lim="800000"/>
                    </a:ln>
                    <a:effectLst/>
                  </p:spPr>
                </p:cxnSp>
                <p:cxnSp>
                  <p:nvCxnSpPr>
                    <p:cNvPr id="1101" name="Straight Connector 1100">
                      <a:extLst>
                        <a:ext uri="{FF2B5EF4-FFF2-40B4-BE49-F238E27FC236}">
                          <a16:creationId xmlns:a16="http://schemas.microsoft.com/office/drawing/2014/main" id="{1AEF476C-87E5-2244-6EFF-14D37D289B6E}"/>
                        </a:ext>
                      </a:extLst>
                    </p:cNvPr>
                    <p:cNvCxnSpPr>
                      <a:cxnSpLocks/>
                    </p:cNvCxnSpPr>
                    <p:nvPr/>
                  </p:nvCxnSpPr>
                  <p:spPr>
                    <a:xfrm flipV="1">
                      <a:off x="1400984" y="4004256"/>
                      <a:ext cx="0" cy="24009"/>
                    </a:xfrm>
                    <a:prstGeom prst="line">
                      <a:avLst/>
                    </a:prstGeom>
                    <a:noFill/>
                    <a:ln w="12700" cap="sq" cmpd="sng" algn="ctr">
                      <a:solidFill>
                        <a:sysClr val="windowText" lastClr="000000"/>
                      </a:solidFill>
                      <a:prstDash val="solid"/>
                      <a:miter lim="800000"/>
                    </a:ln>
                    <a:effectLst/>
                  </p:spPr>
                </p:cxnSp>
                <p:cxnSp>
                  <p:nvCxnSpPr>
                    <p:cNvPr id="1102" name="Straight Connector 1101">
                      <a:extLst>
                        <a:ext uri="{FF2B5EF4-FFF2-40B4-BE49-F238E27FC236}">
                          <a16:creationId xmlns:a16="http://schemas.microsoft.com/office/drawing/2014/main" id="{5E6C5982-3918-FB4E-D5C2-A5A4B28211FA}"/>
                        </a:ext>
                      </a:extLst>
                    </p:cNvPr>
                    <p:cNvCxnSpPr>
                      <a:cxnSpLocks/>
                    </p:cNvCxnSpPr>
                    <p:nvPr/>
                  </p:nvCxnSpPr>
                  <p:spPr>
                    <a:xfrm flipV="1">
                      <a:off x="1919441" y="4004256"/>
                      <a:ext cx="0" cy="24009"/>
                    </a:xfrm>
                    <a:prstGeom prst="line">
                      <a:avLst/>
                    </a:prstGeom>
                    <a:noFill/>
                    <a:ln w="12700" cap="sq" cmpd="sng" algn="ctr">
                      <a:solidFill>
                        <a:sysClr val="windowText" lastClr="000000"/>
                      </a:solidFill>
                      <a:prstDash val="solid"/>
                      <a:miter lim="800000"/>
                    </a:ln>
                    <a:effectLst/>
                  </p:spPr>
                </p:cxnSp>
                <p:cxnSp>
                  <p:nvCxnSpPr>
                    <p:cNvPr id="1103" name="Straight Connector 1102">
                      <a:extLst>
                        <a:ext uri="{FF2B5EF4-FFF2-40B4-BE49-F238E27FC236}">
                          <a16:creationId xmlns:a16="http://schemas.microsoft.com/office/drawing/2014/main" id="{BC7C807B-1109-E2D8-CE7D-AD7758789D9E}"/>
                        </a:ext>
                      </a:extLst>
                    </p:cNvPr>
                    <p:cNvCxnSpPr>
                      <a:cxnSpLocks/>
                    </p:cNvCxnSpPr>
                    <p:nvPr/>
                  </p:nvCxnSpPr>
                  <p:spPr>
                    <a:xfrm flipV="1">
                      <a:off x="2427625" y="4004256"/>
                      <a:ext cx="0" cy="24009"/>
                    </a:xfrm>
                    <a:prstGeom prst="line">
                      <a:avLst/>
                    </a:prstGeom>
                    <a:noFill/>
                    <a:ln w="12700" cap="sq" cmpd="sng" algn="ctr">
                      <a:solidFill>
                        <a:sysClr val="windowText" lastClr="000000"/>
                      </a:solidFill>
                      <a:prstDash val="solid"/>
                      <a:miter lim="800000"/>
                    </a:ln>
                    <a:effectLst/>
                  </p:spPr>
                </p:cxnSp>
                <p:cxnSp>
                  <p:nvCxnSpPr>
                    <p:cNvPr id="1104" name="Straight Connector 1103">
                      <a:extLst>
                        <a:ext uri="{FF2B5EF4-FFF2-40B4-BE49-F238E27FC236}">
                          <a16:creationId xmlns:a16="http://schemas.microsoft.com/office/drawing/2014/main" id="{D6DD1337-DD8F-91E9-EF45-96155E7E1D3A}"/>
                        </a:ext>
                      </a:extLst>
                    </p:cNvPr>
                    <p:cNvCxnSpPr>
                      <a:cxnSpLocks/>
                    </p:cNvCxnSpPr>
                    <p:nvPr/>
                  </p:nvCxnSpPr>
                  <p:spPr>
                    <a:xfrm flipV="1">
                      <a:off x="2940140" y="4004256"/>
                      <a:ext cx="0" cy="24009"/>
                    </a:xfrm>
                    <a:prstGeom prst="line">
                      <a:avLst/>
                    </a:prstGeom>
                    <a:noFill/>
                    <a:ln w="12700" cap="sq" cmpd="sng" algn="ctr">
                      <a:solidFill>
                        <a:sysClr val="windowText" lastClr="000000"/>
                      </a:solidFill>
                      <a:prstDash val="solid"/>
                      <a:miter lim="800000"/>
                    </a:ln>
                    <a:effectLst/>
                  </p:spPr>
                </p:cxnSp>
                <p:cxnSp>
                  <p:nvCxnSpPr>
                    <p:cNvPr id="1105" name="Straight Connector 1104">
                      <a:extLst>
                        <a:ext uri="{FF2B5EF4-FFF2-40B4-BE49-F238E27FC236}">
                          <a16:creationId xmlns:a16="http://schemas.microsoft.com/office/drawing/2014/main" id="{DEEE06A2-BCFB-E7BF-3992-058AAAC06A3B}"/>
                        </a:ext>
                      </a:extLst>
                    </p:cNvPr>
                    <p:cNvCxnSpPr>
                      <a:cxnSpLocks/>
                    </p:cNvCxnSpPr>
                    <p:nvPr/>
                  </p:nvCxnSpPr>
                  <p:spPr>
                    <a:xfrm flipV="1">
                      <a:off x="3451916" y="4004256"/>
                      <a:ext cx="0" cy="24009"/>
                    </a:xfrm>
                    <a:prstGeom prst="line">
                      <a:avLst/>
                    </a:prstGeom>
                    <a:noFill/>
                    <a:ln w="12700" cap="sq" cmpd="sng" algn="ctr">
                      <a:solidFill>
                        <a:sysClr val="windowText" lastClr="000000"/>
                      </a:solidFill>
                      <a:prstDash val="solid"/>
                      <a:miter lim="800000"/>
                    </a:ln>
                    <a:effectLst/>
                  </p:spPr>
                </p:cxnSp>
                <p:cxnSp>
                  <p:nvCxnSpPr>
                    <p:cNvPr id="1106" name="Straight Connector 1105">
                      <a:extLst>
                        <a:ext uri="{FF2B5EF4-FFF2-40B4-BE49-F238E27FC236}">
                          <a16:creationId xmlns:a16="http://schemas.microsoft.com/office/drawing/2014/main" id="{C1927369-7276-75A2-2F2D-3B557BD5AE6F}"/>
                        </a:ext>
                      </a:extLst>
                    </p:cNvPr>
                    <p:cNvCxnSpPr>
                      <a:cxnSpLocks/>
                    </p:cNvCxnSpPr>
                    <p:nvPr/>
                  </p:nvCxnSpPr>
                  <p:spPr>
                    <a:xfrm flipV="1">
                      <a:off x="3962886" y="4004256"/>
                      <a:ext cx="0" cy="24009"/>
                    </a:xfrm>
                    <a:prstGeom prst="line">
                      <a:avLst/>
                    </a:prstGeom>
                    <a:noFill/>
                    <a:ln w="12700" cap="sq" cmpd="sng" algn="ctr">
                      <a:solidFill>
                        <a:sysClr val="windowText" lastClr="000000"/>
                      </a:solidFill>
                      <a:prstDash val="solid"/>
                      <a:miter lim="800000"/>
                    </a:ln>
                    <a:effectLst/>
                  </p:spPr>
                </p:cxnSp>
                <p:cxnSp>
                  <p:nvCxnSpPr>
                    <p:cNvPr id="1107" name="Straight Connector 1106">
                      <a:extLst>
                        <a:ext uri="{FF2B5EF4-FFF2-40B4-BE49-F238E27FC236}">
                          <a16:creationId xmlns:a16="http://schemas.microsoft.com/office/drawing/2014/main" id="{76D0B82F-A644-24EE-8708-D91DE6BD42D2}"/>
                        </a:ext>
                      </a:extLst>
                    </p:cNvPr>
                    <p:cNvCxnSpPr>
                      <a:cxnSpLocks/>
                    </p:cNvCxnSpPr>
                    <p:nvPr/>
                  </p:nvCxnSpPr>
                  <p:spPr>
                    <a:xfrm flipV="1">
                      <a:off x="4475595" y="4004256"/>
                      <a:ext cx="0" cy="24009"/>
                    </a:xfrm>
                    <a:prstGeom prst="line">
                      <a:avLst/>
                    </a:prstGeom>
                    <a:noFill/>
                    <a:ln w="12700" cap="sq" cmpd="sng" algn="ctr">
                      <a:solidFill>
                        <a:sysClr val="windowText" lastClr="000000"/>
                      </a:solidFill>
                      <a:prstDash val="solid"/>
                      <a:miter lim="800000"/>
                    </a:ln>
                    <a:effectLst/>
                  </p:spPr>
                </p:cxnSp>
              </p:grpSp>
              <p:sp>
                <p:nvSpPr>
                  <p:cNvPr id="1091" name="TextBox 1090">
                    <a:extLst>
                      <a:ext uri="{FF2B5EF4-FFF2-40B4-BE49-F238E27FC236}">
                        <a16:creationId xmlns:a16="http://schemas.microsoft.com/office/drawing/2014/main" id="{F281F87B-9D5E-2C97-3265-36AD3C1D7CC2}"/>
                      </a:ext>
                    </a:extLst>
                  </p:cNvPr>
                  <p:cNvSpPr txBox="1">
                    <a:spLocks/>
                  </p:cNvSpPr>
                  <p:nvPr/>
                </p:nvSpPr>
                <p:spPr>
                  <a:xfrm>
                    <a:off x="820160" y="4035959"/>
                    <a:ext cx="122392" cy="124847"/>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1092" name="TextBox 1091">
                    <a:extLst>
                      <a:ext uri="{FF2B5EF4-FFF2-40B4-BE49-F238E27FC236}">
                        <a16:creationId xmlns:a16="http://schemas.microsoft.com/office/drawing/2014/main" id="{061E4D7B-212D-9EE6-F670-04E111804811}"/>
                      </a:ext>
                    </a:extLst>
                  </p:cNvPr>
                  <p:cNvSpPr txBox="1">
                    <a:spLocks/>
                  </p:cNvSpPr>
                  <p:nvPr/>
                </p:nvSpPr>
                <p:spPr>
                  <a:xfrm>
                    <a:off x="1342757" y="4035960"/>
                    <a:ext cx="122392" cy="124847"/>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a:t>
                    </a:r>
                  </a:p>
                </p:txBody>
              </p:sp>
              <p:sp>
                <p:nvSpPr>
                  <p:cNvPr id="1093" name="TextBox 1092">
                    <a:extLst>
                      <a:ext uri="{FF2B5EF4-FFF2-40B4-BE49-F238E27FC236}">
                        <a16:creationId xmlns:a16="http://schemas.microsoft.com/office/drawing/2014/main" id="{7B95FF2A-8EDB-6D2A-3A50-E48B70604FA2}"/>
                      </a:ext>
                    </a:extLst>
                  </p:cNvPr>
                  <p:cNvSpPr txBox="1">
                    <a:spLocks/>
                  </p:cNvSpPr>
                  <p:nvPr/>
                </p:nvSpPr>
                <p:spPr>
                  <a:xfrm>
                    <a:off x="1857645" y="4035959"/>
                    <a:ext cx="122392" cy="124847"/>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a:t>
                    </a:r>
                  </a:p>
                </p:txBody>
              </p:sp>
              <p:sp>
                <p:nvSpPr>
                  <p:cNvPr id="1094" name="TextBox 1093">
                    <a:extLst>
                      <a:ext uri="{FF2B5EF4-FFF2-40B4-BE49-F238E27FC236}">
                        <a16:creationId xmlns:a16="http://schemas.microsoft.com/office/drawing/2014/main" id="{45A7B053-5B62-F49A-4F0F-998DFB7F0710}"/>
                      </a:ext>
                    </a:extLst>
                  </p:cNvPr>
                  <p:cNvSpPr txBox="1">
                    <a:spLocks/>
                  </p:cNvSpPr>
                  <p:nvPr/>
                </p:nvSpPr>
                <p:spPr>
                  <a:xfrm>
                    <a:off x="2368861" y="4035960"/>
                    <a:ext cx="122392" cy="124847"/>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a:t>
                    </a:r>
                  </a:p>
                </p:txBody>
              </p:sp>
              <p:sp>
                <p:nvSpPr>
                  <p:cNvPr id="1095" name="TextBox 1094">
                    <a:extLst>
                      <a:ext uri="{FF2B5EF4-FFF2-40B4-BE49-F238E27FC236}">
                        <a16:creationId xmlns:a16="http://schemas.microsoft.com/office/drawing/2014/main" id="{3DD365A2-683A-235A-12B6-B8EAF49BAE9A}"/>
                      </a:ext>
                    </a:extLst>
                  </p:cNvPr>
                  <p:cNvSpPr txBox="1">
                    <a:spLocks/>
                  </p:cNvSpPr>
                  <p:nvPr/>
                </p:nvSpPr>
                <p:spPr>
                  <a:xfrm>
                    <a:off x="2879995" y="4035960"/>
                    <a:ext cx="122392" cy="124847"/>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a:t>
                    </a:r>
                  </a:p>
                </p:txBody>
              </p:sp>
              <p:sp>
                <p:nvSpPr>
                  <p:cNvPr id="1096" name="TextBox 1095">
                    <a:extLst>
                      <a:ext uri="{FF2B5EF4-FFF2-40B4-BE49-F238E27FC236}">
                        <a16:creationId xmlns:a16="http://schemas.microsoft.com/office/drawing/2014/main" id="{CEBA711C-89EC-A90D-B56F-11967845D806}"/>
                      </a:ext>
                    </a:extLst>
                  </p:cNvPr>
                  <p:cNvSpPr txBox="1">
                    <a:spLocks/>
                  </p:cNvSpPr>
                  <p:nvPr/>
                </p:nvSpPr>
                <p:spPr>
                  <a:xfrm>
                    <a:off x="3390379" y="4035960"/>
                    <a:ext cx="122392" cy="124847"/>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a:t>
                    </a:r>
                  </a:p>
                </p:txBody>
              </p:sp>
              <p:sp>
                <p:nvSpPr>
                  <p:cNvPr id="1097" name="TextBox 1096">
                    <a:extLst>
                      <a:ext uri="{FF2B5EF4-FFF2-40B4-BE49-F238E27FC236}">
                        <a16:creationId xmlns:a16="http://schemas.microsoft.com/office/drawing/2014/main" id="{D38421C0-8413-84C2-3361-242CFD357BD6}"/>
                      </a:ext>
                    </a:extLst>
                  </p:cNvPr>
                  <p:cNvSpPr txBox="1">
                    <a:spLocks/>
                  </p:cNvSpPr>
                  <p:nvPr/>
                </p:nvSpPr>
                <p:spPr>
                  <a:xfrm>
                    <a:off x="3902286" y="4035960"/>
                    <a:ext cx="122392" cy="124847"/>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36</a:t>
                    </a:r>
                  </a:p>
                </p:txBody>
              </p:sp>
              <p:sp>
                <p:nvSpPr>
                  <p:cNvPr id="1098" name="TextBox 1097">
                    <a:extLst>
                      <a:ext uri="{FF2B5EF4-FFF2-40B4-BE49-F238E27FC236}">
                        <a16:creationId xmlns:a16="http://schemas.microsoft.com/office/drawing/2014/main" id="{1D97AFD1-3122-713F-0DAB-4B852B9EA7E9}"/>
                      </a:ext>
                    </a:extLst>
                  </p:cNvPr>
                  <p:cNvSpPr txBox="1">
                    <a:spLocks/>
                  </p:cNvSpPr>
                  <p:nvPr/>
                </p:nvSpPr>
                <p:spPr>
                  <a:xfrm>
                    <a:off x="4415151" y="4035959"/>
                    <a:ext cx="122392" cy="124847"/>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42</a:t>
                    </a:r>
                  </a:p>
                </p:txBody>
              </p:sp>
            </p:grpSp>
          </p:grpSp>
          <p:grpSp>
            <p:nvGrpSpPr>
              <p:cNvPr id="1057" name="Group 1056">
                <a:extLst>
                  <a:ext uri="{FF2B5EF4-FFF2-40B4-BE49-F238E27FC236}">
                    <a16:creationId xmlns:a16="http://schemas.microsoft.com/office/drawing/2014/main" id="{C5283D82-2E55-A20A-8FD3-2F7D48A48C24}"/>
                  </a:ext>
                </a:extLst>
              </p:cNvPr>
              <p:cNvGrpSpPr>
                <a:grpSpLocks/>
              </p:cNvGrpSpPr>
              <p:nvPr/>
            </p:nvGrpSpPr>
            <p:grpSpPr>
              <a:xfrm>
                <a:off x="454472" y="1437627"/>
                <a:ext cx="514101" cy="2040581"/>
                <a:chOff x="404743" y="1946348"/>
                <a:chExt cx="448776" cy="2068542"/>
              </a:xfrm>
            </p:grpSpPr>
            <p:sp>
              <p:nvSpPr>
                <p:cNvPr id="1058" name="TextBox 1057">
                  <a:extLst>
                    <a:ext uri="{FF2B5EF4-FFF2-40B4-BE49-F238E27FC236}">
                      <a16:creationId xmlns:a16="http://schemas.microsoft.com/office/drawing/2014/main" id="{0C592EE4-DA59-8E25-DF06-CEA8D8F78344}"/>
                    </a:ext>
                  </a:extLst>
                </p:cNvPr>
                <p:cNvSpPr txBox="1">
                  <a:spLocks/>
                </p:cNvSpPr>
                <p:nvPr/>
              </p:nvSpPr>
              <p:spPr>
                <a:xfrm rot="16200000">
                  <a:off x="-262278" y="2888864"/>
                  <a:ext cx="1502001" cy="167960"/>
                </a:xfrm>
                <a:prstGeom prst="rect">
                  <a:avLst/>
                </a:prstGeom>
                <a:no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IDFS (%)</a:t>
                  </a:r>
                </a:p>
              </p:txBody>
            </p:sp>
            <p:sp>
              <p:nvSpPr>
                <p:cNvPr id="1059" name="TextBox 1058">
                  <a:extLst>
                    <a:ext uri="{FF2B5EF4-FFF2-40B4-BE49-F238E27FC236}">
                      <a16:creationId xmlns:a16="http://schemas.microsoft.com/office/drawing/2014/main" id="{317A2CAF-8245-D581-CECD-6C3C306448FD}"/>
                    </a:ext>
                  </a:extLst>
                </p:cNvPr>
                <p:cNvSpPr txBox="1">
                  <a:spLocks/>
                </p:cNvSpPr>
                <p:nvPr/>
              </p:nvSpPr>
              <p:spPr>
                <a:xfrm>
                  <a:off x="609600" y="1946348"/>
                  <a:ext cx="194513" cy="124847"/>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a:t>
                  </a: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0" name="TextBox 1059">
                  <a:extLst>
                    <a:ext uri="{FF2B5EF4-FFF2-40B4-BE49-F238E27FC236}">
                      <a16:creationId xmlns:a16="http://schemas.microsoft.com/office/drawing/2014/main" id="{BABE03BF-9293-BE94-E4D0-47E31238EAE0}"/>
                    </a:ext>
                  </a:extLst>
                </p:cNvPr>
                <p:cNvSpPr txBox="1">
                  <a:spLocks/>
                </p:cNvSpPr>
                <p:nvPr/>
              </p:nvSpPr>
              <p:spPr>
                <a:xfrm>
                  <a:off x="644434" y="2336201"/>
                  <a:ext cx="159679" cy="124847"/>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a:t>
                  </a:r>
                </a:p>
              </p:txBody>
            </p:sp>
            <p:sp>
              <p:nvSpPr>
                <p:cNvPr id="1061" name="TextBox 1060">
                  <a:extLst>
                    <a:ext uri="{FF2B5EF4-FFF2-40B4-BE49-F238E27FC236}">
                      <a16:creationId xmlns:a16="http://schemas.microsoft.com/office/drawing/2014/main" id="{28935A47-D605-C2BE-6F65-612239E5A7B7}"/>
                    </a:ext>
                  </a:extLst>
                </p:cNvPr>
                <p:cNvSpPr txBox="1">
                  <a:spLocks/>
                </p:cNvSpPr>
                <p:nvPr/>
              </p:nvSpPr>
              <p:spPr>
                <a:xfrm>
                  <a:off x="644434" y="2726053"/>
                  <a:ext cx="159679" cy="124847"/>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a:t>
                  </a:r>
                </a:p>
              </p:txBody>
            </p:sp>
            <p:sp>
              <p:nvSpPr>
                <p:cNvPr id="1065" name="TextBox 1064">
                  <a:extLst>
                    <a:ext uri="{FF2B5EF4-FFF2-40B4-BE49-F238E27FC236}">
                      <a16:creationId xmlns:a16="http://schemas.microsoft.com/office/drawing/2014/main" id="{B0962634-1767-F20B-4200-27704E8BE9D6}"/>
                    </a:ext>
                  </a:extLst>
                </p:cNvPr>
                <p:cNvSpPr txBox="1">
                  <a:spLocks/>
                </p:cNvSpPr>
                <p:nvPr/>
              </p:nvSpPr>
              <p:spPr>
                <a:xfrm>
                  <a:off x="644434" y="3115905"/>
                  <a:ext cx="159679" cy="124847"/>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a:t>
                  </a: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9" name="TextBox 1068">
                  <a:extLst>
                    <a:ext uri="{FF2B5EF4-FFF2-40B4-BE49-F238E27FC236}">
                      <a16:creationId xmlns:a16="http://schemas.microsoft.com/office/drawing/2014/main" id="{F948B863-810C-7806-60DD-52B4AEA5D610}"/>
                    </a:ext>
                  </a:extLst>
                </p:cNvPr>
                <p:cNvSpPr txBox="1">
                  <a:spLocks/>
                </p:cNvSpPr>
                <p:nvPr/>
              </p:nvSpPr>
              <p:spPr>
                <a:xfrm>
                  <a:off x="644434" y="3505759"/>
                  <a:ext cx="159679" cy="124847"/>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a:t>
                  </a:r>
                  <a:endParaRPr kumimoji="0" lang="en-US" sz="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76" name="TextBox 1075">
                  <a:extLst>
                    <a:ext uri="{FF2B5EF4-FFF2-40B4-BE49-F238E27FC236}">
                      <a16:creationId xmlns:a16="http://schemas.microsoft.com/office/drawing/2014/main" id="{50947B5C-A44E-E08E-96CC-FE6D6A01EF3D}"/>
                    </a:ext>
                  </a:extLst>
                </p:cNvPr>
                <p:cNvSpPr txBox="1">
                  <a:spLocks/>
                </p:cNvSpPr>
                <p:nvPr/>
              </p:nvSpPr>
              <p:spPr>
                <a:xfrm>
                  <a:off x="644434" y="3890043"/>
                  <a:ext cx="159679" cy="124847"/>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cxnSp>
              <p:nvCxnSpPr>
                <p:cNvPr id="1077" name="Straight Connector 1076">
                  <a:extLst>
                    <a:ext uri="{FF2B5EF4-FFF2-40B4-BE49-F238E27FC236}">
                      <a16:creationId xmlns:a16="http://schemas.microsoft.com/office/drawing/2014/main" id="{968F4B8B-F2FC-AEA8-27DF-11BAE3BA1ED0}"/>
                    </a:ext>
                  </a:extLst>
                </p:cNvPr>
                <p:cNvCxnSpPr>
                  <a:cxnSpLocks/>
                </p:cNvCxnSpPr>
                <p:nvPr/>
              </p:nvCxnSpPr>
              <p:spPr>
                <a:xfrm>
                  <a:off x="853519" y="1987746"/>
                  <a:ext cx="0" cy="2012291"/>
                </a:xfrm>
                <a:prstGeom prst="line">
                  <a:avLst/>
                </a:prstGeom>
                <a:noFill/>
                <a:ln w="12700" cap="sq" cmpd="sng" algn="ctr">
                  <a:solidFill>
                    <a:sysClr val="windowText" lastClr="000000"/>
                  </a:solidFill>
                  <a:prstDash val="solid"/>
                  <a:miter lim="800000"/>
                </a:ln>
                <a:effectLst/>
              </p:spPr>
            </p:cxnSp>
            <p:cxnSp>
              <p:nvCxnSpPr>
                <p:cNvPr id="1078" name="Straight Connector 1077">
                  <a:extLst>
                    <a:ext uri="{FF2B5EF4-FFF2-40B4-BE49-F238E27FC236}">
                      <a16:creationId xmlns:a16="http://schemas.microsoft.com/office/drawing/2014/main" id="{96143CA0-3224-B783-0FD5-72DE85F3710D}"/>
                    </a:ext>
                  </a:extLst>
                </p:cNvPr>
                <p:cNvCxnSpPr>
                  <a:cxnSpLocks/>
                </p:cNvCxnSpPr>
                <p:nvPr/>
              </p:nvCxnSpPr>
              <p:spPr>
                <a:xfrm flipH="1">
                  <a:off x="831119" y="2026293"/>
                  <a:ext cx="15445" cy="0"/>
                </a:xfrm>
                <a:prstGeom prst="line">
                  <a:avLst/>
                </a:prstGeom>
                <a:noFill/>
                <a:ln w="12700" cap="sq" cmpd="sng" algn="ctr">
                  <a:solidFill>
                    <a:sysClr val="windowText" lastClr="000000"/>
                  </a:solidFill>
                  <a:prstDash val="solid"/>
                  <a:miter lim="800000"/>
                </a:ln>
                <a:effectLst/>
              </p:spPr>
            </p:cxnSp>
            <p:cxnSp>
              <p:nvCxnSpPr>
                <p:cNvPr id="1083" name="Straight Connector 1082">
                  <a:extLst>
                    <a:ext uri="{FF2B5EF4-FFF2-40B4-BE49-F238E27FC236}">
                      <a16:creationId xmlns:a16="http://schemas.microsoft.com/office/drawing/2014/main" id="{709D7858-A3D3-07C6-8D0E-74FCF70E11CA}"/>
                    </a:ext>
                  </a:extLst>
                </p:cNvPr>
                <p:cNvCxnSpPr>
                  <a:cxnSpLocks/>
                </p:cNvCxnSpPr>
                <p:nvPr/>
              </p:nvCxnSpPr>
              <p:spPr>
                <a:xfrm flipH="1">
                  <a:off x="831119" y="2410520"/>
                  <a:ext cx="15445" cy="0"/>
                </a:xfrm>
                <a:prstGeom prst="line">
                  <a:avLst/>
                </a:prstGeom>
                <a:noFill/>
                <a:ln w="12700" cap="sq" cmpd="sng" algn="ctr">
                  <a:solidFill>
                    <a:sysClr val="windowText" lastClr="000000"/>
                  </a:solidFill>
                  <a:prstDash val="solid"/>
                  <a:miter lim="800000"/>
                </a:ln>
                <a:effectLst/>
              </p:spPr>
            </p:cxnSp>
            <p:cxnSp>
              <p:nvCxnSpPr>
                <p:cNvPr id="1084" name="Straight Connector 1083">
                  <a:extLst>
                    <a:ext uri="{FF2B5EF4-FFF2-40B4-BE49-F238E27FC236}">
                      <a16:creationId xmlns:a16="http://schemas.microsoft.com/office/drawing/2014/main" id="{E2271669-F653-007B-7DBC-2ACF300EF737}"/>
                    </a:ext>
                  </a:extLst>
                </p:cNvPr>
                <p:cNvCxnSpPr>
                  <a:cxnSpLocks/>
                </p:cNvCxnSpPr>
                <p:nvPr/>
              </p:nvCxnSpPr>
              <p:spPr>
                <a:xfrm flipH="1">
                  <a:off x="831119" y="2796166"/>
                  <a:ext cx="15445" cy="0"/>
                </a:xfrm>
                <a:prstGeom prst="line">
                  <a:avLst/>
                </a:prstGeom>
                <a:noFill/>
                <a:ln w="12700" cap="sq" cmpd="sng" algn="ctr">
                  <a:solidFill>
                    <a:sysClr val="windowText" lastClr="000000"/>
                  </a:solidFill>
                  <a:prstDash val="solid"/>
                  <a:miter lim="800000"/>
                </a:ln>
                <a:effectLst/>
              </p:spPr>
            </p:cxnSp>
            <p:cxnSp>
              <p:nvCxnSpPr>
                <p:cNvPr id="1085" name="Straight Connector 1084">
                  <a:extLst>
                    <a:ext uri="{FF2B5EF4-FFF2-40B4-BE49-F238E27FC236}">
                      <a16:creationId xmlns:a16="http://schemas.microsoft.com/office/drawing/2014/main" id="{490E40F1-7533-6DC3-5688-47B4CFF0EA6B}"/>
                    </a:ext>
                  </a:extLst>
                </p:cNvPr>
                <p:cNvCxnSpPr>
                  <a:cxnSpLocks/>
                </p:cNvCxnSpPr>
                <p:nvPr/>
              </p:nvCxnSpPr>
              <p:spPr>
                <a:xfrm flipH="1">
                  <a:off x="831119" y="3184646"/>
                  <a:ext cx="15445" cy="0"/>
                </a:xfrm>
                <a:prstGeom prst="line">
                  <a:avLst/>
                </a:prstGeom>
                <a:noFill/>
                <a:ln w="12700" cap="sq" cmpd="sng" algn="ctr">
                  <a:solidFill>
                    <a:sysClr val="windowText" lastClr="000000"/>
                  </a:solidFill>
                  <a:prstDash val="solid"/>
                  <a:miter lim="800000"/>
                </a:ln>
                <a:effectLst/>
              </p:spPr>
            </p:cxnSp>
            <p:cxnSp>
              <p:nvCxnSpPr>
                <p:cNvPr id="1086" name="Straight Connector 1085">
                  <a:extLst>
                    <a:ext uri="{FF2B5EF4-FFF2-40B4-BE49-F238E27FC236}">
                      <a16:creationId xmlns:a16="http://schemas.microsoft.com/office/drawing/2014/main" id="{C66E1943-31E6-AA26-A978-DD91ED5E434C}"/>
                    </a:ext>
                  </a:extLst>
                </p:cNvPr>
                <p:cNvCxnSpPr>
                  <a:cxnSpLocks/>
                </p:cNvCxnSpPr>
                <p:nvPr/>
              </p:nvCxnSpPr>
              <p:spPr>
                <a:xfrm flipH="1">
                  <a:off x="831119" y="3570292"/>
                  <a:ext cx="15445" cy="0"/>
                </a:xfrm>
                <a:prstGeom prst="line">
                  <a:avLst/>
                </a:prstGeom>
                <a:noFill/>
                <a:ln w="12700" cap="sq" cmpd="sng" algn="ctr">
                  <a:solidFill>
                    <a:sysClr val="windowText" lastClr="000000"/>
                  </a:solidFill>
                  <a:prstDash val="solid"/>
                  <a:miter lim="800000"/>
                </a:ln>
                <a:effectLst/>
              </p:spPr>
            </p:cxnSp>
            <p:cxnSp>
              <p:nvCxnSpPr>
                <p:cNvPr id="1087" name="Straight Connector 1086">
                  <a:extLst>
                    <a:ext uri="{FF2B5EF4-FFF2-40B4-BE49-F238E27FC236}">
                      <a16:creationId xmlns:a16="http://schemas.microsoft.com/office/drawing/2014/main" id="{6611D985-5B32-E920-EFB8-149C63E6BBDF}"/>
                    </a:ext>
                  </a:extLst>
                </p:cNvPr>
                <p:cNvCxnSpPr>
                  <a:cxnSpLocks/>
                </p:cNvCxnSpPr>
                <p:nvPr/>
              </p:nvCxnSpPr>
              <p:spPr>
                <a:xfrm flipH="1">
                  <a:off x="831119" y="3960190"/>
                  <a:ext cx="15445" cy="0"/>
                </a:xfrm>
                <a:prstGeom prst="line">
                  <a:avLst/>
                </a:prstGeom>
                <a:noFill/>
                <a:ln w="12700" cap="sq" cmpd="sng" algn="ctr">
                  <a:solidFill>
                    <a:sysClr val="windowText" lastClr="000000"/>
                  </a:solidFill>
                  <a:prstDash val="solid"/>
                  <a:miter lim="800000"/>
                </a:ln>
                <a:effectLst/>
              </p:spPr>
            </p:cxnSp>
          </p:grpSp>
        </p:grpSp>
        <p:pic>
          <p:nvPicPr>
            <p:cNvPr id="179" name="Graphic 178">
              <a:extLst>
                <a:ext uri="{FF2B5EF4-FFF2-40B4-BE49-F238E27FC236}">
                  <a16:creationId xmlns:a16="http://schemas.microsoft.com/office/drawing/2014/main" id="{7E0C0A2E-FEC3-202E-2F24-67E85A6C858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0289" y="1502060"/>
              <a:ext cx="4644000" cy="170541"/>
            </a:xfrm>
            <a:prstGeom prst="rect">
              <a:avLst/>
            </a:prstGeom>
          </p:spPr>
        </p:pic>
        <p:pic>
          <p:nvPicPr>
            <p:cNvPr id="180" name="Graphic 179">
              <a:extLst>
                <a:ext uri="{FF2B5EF4-FFF2-40B4-BE49-F238E27FC236}">
                  <a16:creationId xmlns:a16="http://schemas.microsoft.com/office/drawing/2014/main" id="{A696F9C5-7BA3-382B-3ABF-C358CA196411}"/>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983144" y="1497297"/>
              <a:ext cx="4608000" cy="187200"/>
            </a:xfrm>
            <a:prstGeom prst="rect">
              <a:avLst/>
            </a:prstGeom>
          </p:spPr>
        </p:pic>
        <p:grpSp>
          <p:nvGrpSpPr>
            <p:cNvPr id="181" name="Group 180">
              <a:extLst>
                <a:ext uri="{FF2B5EF4-FFF2-40B4-BE49-F238E27FC236}">
                  <a16:creationId xmlns:a16="http://schemas.microsoft.com/office/drawing/2014/main" id="{ED52A1EE-7A67-AA90-E2B4-A84697D6A93F}"/>
                </a:ext>
              </a:extLst>
            </p:cNvPr>
            <p:cNvGrpSpPr/>
            <p:nvPr/>
          </p:nvGrpSpPr>
          <p:grpSpPr>
            <a:xfrm>
              <a:off x="936327" y="1997307"/>
              <a:ext cx="3293311" cy="1411860"/>
              <a:chOff x="665375" y="1437895"/>
              <a:chExt cx="4523482" cy="2248602"/>
            </a:xfrm>
          </p:grpSpPr>
          <p:grpSp>
            <p:nvGrpSpPr>
              <p:cNvPr id="1029" name="Group 1028">
                <a:extLst>
                  <a:ext uri="{FF2B5EF4-FFF2-40B4-BE49-F238E27FC236}">
                    <a16:creationId xmlns:a16="http://schemas.microsoft.com/office/drawing/2014/main" id="{AB04FCF9-A91E-6B99-7A26-1FF2ECA2DD9D}"/>
                  </a:ext>
                </a:extLst>
              </p:cNvPr>
              <p:cNvGrpSpPr>
                <a:grpSpLocks/>
              </p:cNvGrpSpPr>
              <p:nvPr/>
            </p:nvGrpSpPr>
            <p:grpSpPr>
              <a:xfrm>
                <a:off x="930358" y="3467548"/>
                <a:ext cx="4258499" cy="218949"/>
                <a:chOff x="820160" y="4004099"/>
                <a:chExt cx="3717383" cy="221950"/>
              </a:xfrm>
            </p:grpSpPr>
            <p:grpSp>
              <p:nvGrpSpPr>
                <p:cNvPr id="1038" name="Group 1037">
                  <a:extLst>
                    <a:ext uri="{FF2B5EF4-FFF2-40B4-BE49-F238E27FC236}">
                      <a16:creationId xmlns:a16="http://schemas.microsoft.com/office/drawing/2014/main" id="{A1128044-DD8C-B35F-149F-68C14459882A}"/>
                    </a:ext>
                  </a:extLst>
                </p:cNvPr>
                <p:cNvGrpSpPr>
                  <a:grpSpLocks/>
                </p:cNvGrpSpPr>
                <p:nvPr/>
              </p:nvGrpSpPr>
              <p:grpSpPr>
                <a:xfrm>
                  <a:off x="853653" y="4004099"/>
                  <a:ext cx="3653535" cy="58277"/>
                  <a:chOff x="853653" y="4004099"/>
                  <a:chExt cx="3653535" cy="58277"/>
                </a:xfrm>
              </p:grpSpPr>
              <p:cxnSp>
                <p:nvCxnSpPr>
                  <p:cNvPr id="1047" name="Straight Connector 1046">
                    <a:extLst>
                      <a:ext uri="{FF2B5EF4-FFF2-40B4-BE49-F238E27FC236}">
                        <a16:creationId xmlns:a16="http://schemas.microsoft.com/office/drawing/2014/main" id="{98EB5A43-C2CE-236C-A6B7-9301B22A733E}"/>
                      </a:ext>
                    </a:extLst>
                  </p:cNvPr>
                  <p:cNvCxnSpPr>
                    <a:cxnSpLocks/>
                  </p:cNvCxnSpPr>
                  <p:nvPr/>
                </p:nvCxnSpPr>
                <p:spPr>
                  <a:xfrm flipH="1">
                    <a:off x="853653" y="4004099"/>
                    <a:ext cx="3653535" cy="0"/>
                  </a:xfrm>
                  <a:prstGeom prst="line">
                    <a:avLst/>
                  </a:prstGeom>
                  <a:noFill/>
                  <a:ln w="12700" cap="sq" cmpd="sng" algn="ctr">
                    <a:solidFill>
                      <a:sysClr val="windowText" lastClr="000000"/>
                    </a:solidFill>
                    <a:prstDash val="solid"/>
                    <a:miter lim="800000"/>
                  </a:ln>
                  <a:effectLst/>
                </p:spPr>
              </p:cxnSp>
              <p:cxnSp>
                <p:nvCxnSpPr>
                  <p:cNvPr id="1048" name="Straight Connector 1047">
                    <a:extLst>
                      <a:ext uri="{FF2B5EF4-FFF2-40B4-BE49-F238E27FC236}">
                        <a16:creationId xmlns:a16="http://schemas.microsoft.com/office/drawing/2014/main" id="{F80A0B5B-880E-E77F-55B4-242A4167DA2B}"/>
                      </a:ext>
                    </a:extLst>
                  </p:cNvPr>
                  <p:cNvCxnSpPr>
                    <a:cxnSpLocks/>
                  </p:cNvCxnSpPr>
                  <p:nvPr/>
                </p:nvCxnSpPr>
                <p:spPr>
                  <a:xfrm flipV="1">
                    <a:off x="881356" y="4004254"/>
                    <a:ext cx="0" cy="58122"/>
                  </a:xfrm>
                  <a:prstGeom prst="line">
                    <a:avLst/>
                  </a:prstGeom>
                  <a:noFill/>
                  <a:ln w="12700" cap="sq" cmpd="sng" algn="ctr">
                    <a:solidFill>
                      <a:sysClr val="windowText" lastClr="000000"/>
                    </a:solidFill>
                    <a:prstDash val="solid"/>
                    <a:miter lim="800000"/>
                  </a:ln>
                  <a:effectLst/>
                </p:spPr>
              </p:cxnSp>
              <p:cxnSp>
                <p:nvCxnSpPr>
                  <p:cNvPr id="1049" name="Straight Connector 1048">
                    <a:extLst>
                      <a:ext uri="{FF2B5EF4-FFF2-40B4-BE49-F238E27FC236}">
                        <a16:creationId xmlns:a16="http://schemas.microsoft.com/office/drawing/2014/main" id="{B0C2E0C1-4947-2DF3-C2C1-7FF28F627E96}"/>
                      </a:ext>
                    </a:extLst>
                  </p:cNvPr>
                  <p:cNvCxnSpPr>
                    <a:cxnSpLocks/>
                  </p:cNvCxnSpPr>
                  <p:nvPr/>
                </p:nvCxnSpPr>
                <p:spPr>
                  <a:xfrm flipV="1">
                    <a:off x="1397304" y="4004254"/>
                    <a:ext cx="0" cy="58122"/>
                  </a:xfrm>
                  <a:prstGeom prst="line">
                    <a:avLst/>
                  </a:prstGeom>
                  <a:noFill/>
                  <a:ln w="12700" cap="sq" cmpd="sng" algn="ctr">
                    <a:solidFill>
                      <a:sysClr val="windowText" lastClr="000000"/>
                    </a:solidFill>
                    <a:prstDash val="solid"/>
                    <a:miter lim="800000"/>
                  </a:ln>
                  <a:effectLst/>
                </p:spPr>
              </p:cxnSp>
              <p:cxnSp>
                <p:nvCxnSpPr>
                  <p:cNvPr id="1050" name="Straight Connector 1049">
                    <a:extLst>
                      <a:ext uri="{FF2B5EF4-FFF2-40B4-BE49-F238E27FC236}">
                        <a16:creationId xmlns:a16="http://schemas.microsoft.com/office/drawing/2014/main" id="{827902D0-92A3-1B7C-B655-E4126BFC2915}"/>
                      </a:ext>
                    </a:extLst>
                  </p:cNvPr>
                  <p:cNvCxnSpPr>
                    <a:cxnSpLocks/>
                  </p:cNvCxnSpPr>
                  <p:nvPr/>
                </p:nvCxnSpPr>
                <p:spPr>
                  <a:xfrm flipV="1">
                    <a:off x="1915119" y="4004254"/>
                    <a:ext cx="0" cy="58122"/>
                  </a:xfrm>
                  <a:prstGeom prst="line">
                    <a:avLst/>
                  </a:prstGeom>
                  <a:noFill/>
                  <a:ln w="12700" cap="sq" cmpd="sng" algn="ctr">
                    <a:solidFill>
                      <a:sysClr val="windowText" lastClr="000000"/>
                    </a:solidFill>
                    <a:prstDash val="solid"/>
                    <a:miter lim="800000"/>
                  </a:ln>
                  <a:effectLst/>
                </p:spPr>
              </p:cxnSp>
              <p:cxnSp>
                <p:nvCxnSpPr>
                  <p:cNvPr id="1051" name="Straight Connector 1050">
                    <a:extLst>
                      <a:ext uri="{FF2B5EF4-FFF2-40B4-BE49-F238E27FC236}">
                        <a16:creationId xmlns:a16="http://schemas.microsoft.com/office/drawing/2014/main" id="{216619D4-D905-0170-4450-9061ADA56C03}"/>
                      </a:ext>
                    </a:extLst>
                  </p:cNvPr>
                  <p:cNvCxnSpPr>
                    <a:cxnSpLocks/>
                  </p:cNvCxnSpPr>
                  <p:nvPr/>
                </p:nvCxnSpPr>
                <p:spPr>
                  <a:xfrm flipV="1">
                    <a:off x="2421513" y="4004254"/>
                    <a:ext cx="0" cy="58122"/>
                  </a:xfrm>
                  <a:prstGeom prst="line">
                    <a:avLst/>
                  </a:prstGeom>
                  <a:noFill/>
                  <a:ln w="12700" cap="sq" cmpd="sng" algn="ctr">
                    <a:solidFill>
                      <a:sysClr val="windowText" lastClr="000000"/>
                    </a:solidFill>
                    <a:prstDash val="solid"/>
                    <a:miter lim="800000"/>
                  </a:ln>
                  <a:effectLst/>
                </p:spPr>
              </p:cxnSp>
              <p:cxnSp>
                <p:nvCxnSpPr>
                  <p:cNvPr id="1052" name="Straight Connector 1051">
                    <a:extLst>
                      <a:ext uri="{FF2B5EF4-FFF2-40B4-BE49-F238E27FC236}">
                        <a16:creationId xmlns:a16="http://schemas.microsoft.com/office/drawing/2014/main" id="{C6790659-4FBA-6536-F967-5CC999BE8ACC}"/>
                      </a:ext>
                    </a:extLst>
                  </p:cNvPr>
                  <p:cNvCxnSpPr>
                    <a:cxnSpLocks/>
                  </p:cNvCxnSpPr>
                  <p:nvPr/>
                </p:nvCxnSpPr>
                <p:spPr>
                  <a:xfrm flipV="1">
                    <a:off x="2926742" y="4004254"/>
                    <a:ext cx="0" cy="58122"/>
                  </a:xfrm>
                  <a:prstGeom prst="line">
                    <a:avLst/>
                  </a:prstGeom>
                  <a:noFill/>
                  <a:ln w="12700" cap="sq" cmpd="sng" algn="ctr">
                    <a:solidFill>
                      <a:sysClr val="windowText" lastClr="000000"/>
                    </a:solidFill>
                    <a:prstDash val="solid"/>
                    <a:miter lim="800000"/>
                  </a:ln>
                  <a:effectLst/>
                </p:spPr>
              </p:cxnSp>
              <p:cxnSp>
                <p:nvCxnSpPr>
                  <p:cNvPr id="1053" name="Straight Connector 1052">
                    <a:extLst>
                      <a:ext uri="{FF2B5EF4-FFF2-40B4-BE49-F238E27FC236}">
                        <a16:creationId xmlns:a16="http://schemas.microsoft.com/office/drawing/2014/main" id="{57FB3FD3-0D91-9B2B-4F34-B9BC93D380EC}"/>
                      </a:ext>
                    </a:extLst>
                  </p:cNvPr>
                  <p:cNvCxnSpPr>
                    <a:cxnSpLocks/>
                  </p:cNvCxnSpPr>
                  <p:nvPr/>
                </p:nvCxnSpPr>
                <p:spPr>
                  <a:xfrm flipV="1">
                    <a:off x="3449048" y="4004254"/>
                    <a:ext cx="0" cy="58122"/>
                  </a:xfrm>
                  <a:prstGeom prst="line">
                    <a:avLst/>
                  </a:prstGeom>
                  <a:noFill/>
                  <a:ln w="12700" cap="sq" cmpd="sng" algn="ctr">
                    <a:solidFill>
                      <a:sysClr val="windowText" lastClr="000000"/>
                    </a:solidFill>
                    <a:prstDash val="solid"/>
                    <a:miter lim="800000"/>
                  </a:ln>
                  <a:effectLst/>
                </p:spPr>
              </p:cxnSp>
              <p:cxnSp>
                <p:nvCxnSpPr>
                  <p:cNvPr id="1054" name="Straight Connector 1053">
                    <a:extLst>
                      <a:ext uri="{FF2B5EF4-FFF2-40B4-BE49-F238E27FC236}">
                        <a16:creationId xmlns:a16="http://schemas.microsoft.com/office/drawing/2014/main" id="{DB198350-B643-C88A-5BBE-928EF21001A2}"/>
                      </a:ext>
                    </a:extLst>
                  </p:cNvPr>
                  <p:cNvCxnSpPr>
                    <a:cxnSpLocks/>
                  </p:cNvCxnSpPr>
                  <p:nvPr/>
                </p:nvCxnSpPr>
                <p:spPr>
                  <a:xfrm flipV="1">
                    <a:off x="3950882" y="4004254"/>
                    <a:ext cx="0" cy="58122"/>
                  </a:xfrm>
                  <a:prstGeom prst="line">
                    <a:avLst/>
                  </a:prstGeom>
                  <a:noFill/>
                  <a:ln w="12700" cap="sq" cmpd="sng" algn="ctr">
                    <a:solidFill>
                      <a:sysClr val="windowText" lastClr="000000"/>
                    </a:solidFill>
                    <a:prstDash val="solid"/>
                    <a:miter lim="800000"/>
                  </a:ln>
                  <a:effectLst/>
                </p:spPr>
              </p:cxnSp>
              <p:cxnSp>
                <p:nvCxnSpPr>
                  <p:cNvPr id="1055" name="Straight Connector 1054">
                    <a:extLst>
                      <a:ext uri="{FF2B5EF4-FFF2-40B4-BE49-F238E27FC236}">
                        <a16:creationId xmlns:a16="http://schemas.microsoft.com/office/drawing/2014/main" id="{579575EE-3E03-C1C0-1F05-B2095722020D}"/>
                      </a:ext>
                    </a:extLst>
                  </p:cNvPr>
                  <p:cNvCxnSpPr>
                    <a:cxnSpLocks/>
                  </p:cNvCxnSpPr>
                  <p:nvPr/>
                </p:nvCxnSpPr>
                <p:spPr>
                  <a:xfrm flipV="1">
                    <a:off x="4475595" y="4004254"/>
                    <a:ext cx="0" cy="58122"/>
                  </a:xfrm>
                  <a:prstGeom prst="line">
                    <a:avLst/>
                  </a:prstGeom>
                  <a:noFill/>
                  <a:ln w="12700" cap="sq" cmpd="sng" algn="ctr">
                    <a:solidFill>
                      <a:sysClr val="windowText" lastClr="000000"/>
                    </a:solidFill>
                    <a:prstDash val="solid"/>
                    <a:miter lim="800000"/>
                  </a:ln>
                  <a:effectLst/>
                </p:spPr>
              </p:cxnSp>
            </p:grpSp>
            <p:sp>
              <p:nvSpPr>
                <p:cNvPr id="1039" name="TextBox 1038">
                  <a:extLst>
                    <a:ext uri="{FF2B5EF4-FFF2-40B4-BE49-F238E27FC236}">
                      <a16:creationId xmlns:a16="http://schemas.microsoft.com/office/drawing/2014/main" id="{E8A116C0-027F-7916-A43A-CED4CCAC9485}"/>
                    </a:ext>
                  </a:extLst>
                </p:cNvPr>
                <p:cNvSpPr txBox="1">
                  <a:spLocks/>
                </p:cNvSpPr>
                <p:nvPr/>
              </p:nvSpPr>
              <p:spPr>
                <a:xfrm>
                  <a:off x="820160" y="4101744"/>
                  <a:ext cx="122392" cy="124304"/>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sp>
              <p:nvSpPr>
                <p:cNvPr id="1040" name="TextBox 1039">
                  <a:extLst>
                    <a:ext uri="{FF2B5EF4-FFF2-40B4-BE49-F238E27FC236}">
                      <a16:creationId xmlns:a16="http://schemas.microsoft.com/office/drawing/2014/main" id="{B4654353-B5F2-9CD1-A565-1E28BC10E59A}"/>
                    </a:ext>
                  </a:extLst>
                </p:cNvPr>
                <p:cNvSpPr txBox="1">
                  <a:spLocks/>
                </p:cNvSpPr>
                <p:nvPr/>
              </p:nvSpPr>
              <p:spPr>
                <a:xfrm>
                  <a:off x="1335272" y="4101744"/>
                  <a:ext cx="122392" cy="124304"/>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a:t>
                  </a:r>
                </a:p>
              </p:txBody>
            </p:sp>
            <p:sp>
              <p:nvSpPr>
                <p:cNvPr id="1041" name="TextBox 1040">
                  <a:extLst>
                    <a:ext uri="{FF2B5EF4-FFF2-40B4-BE49-F238E27FC236}">
                      <a16:creationId xmlns:a16="http://schemas.microsoft.com/office/drawing/2014/main" id="{B8538DBE-6458-922C-E987-1E7B5C6EF039}"/>
                    </a:ext>
                  </a:extLst>
                </p:cNvPr>
                <p:cNvSpPr txBox="1">
                  <a:spLocks/>
                </p:cNvSpPr>
                <p:nvPr/>
              </p:nvSpPr>
              <p:spPr>
                <a:xfrm>
                  <a:off x="1853324" y="4101744"/>
                  <a:ext cx="122392" cy="124304"/>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a:t>
                  </a:r>
                </a:p>
              </p:txBody>
            </p:sp>
            <p:sp>
              <p:nvSpPr>
                <p:cNvPr id="1042" name="TextBox 1041">
                  <a:extLst>
                    <a:ext uri="{FF2B5EF4-FFF2-40B4-BE49-F238E27FC236}">
                      <a16:creationId xmlns:a16="http://schemas.microsoft.com/office/drawing/2014/main" id="{2617FD56-E87B-A4F0-3E01-2BA26AAB75AC}"/>
                    </a:ext>
                  </a:extLst>
                </p:cNvPr>
                <p:cNvSpPr txBox="1">
                  <a:spLocks/>
                </p:cNvSpPr>
                <p:nvPr/>
              </p:nvSpPr>
              <p:spPr>
                <a:xfrm>
                  <a:off x="2361430" y="4101744"/>
                  <a:ext cx="122392" cy="124304"/>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a:t>
                  </a:r>
                </a:p>
              </p:txBody>
            </p:sp>
            <p:sp>
              <p:nvSpPr>
                <p:cNvPr id="1043" name="TextBox 1042">
                  <a:extLst>
                    <a:ext uri="{FF2B5EF4-FFF2-40B4-BE49-F238E27FC236}">
                      <a16:creationId xmlns:a16="http://schemas.microsoft.com/office/drawing/2014/main" id="{2B9F4C6A-BAFF-6A5C-DAD3-D206AECC8733}"/>
                    </a:ext>
                  </a:extLst>
                </p:cNvPr>
                <p:cNvSpPr txBox="1">
                  <a:spLocks/>
                </p:cNvSpPr>
                <p:nvPr/>
              </p:nvSpPr>
              <p:spPr>
                <a:xfrm>
                  <a:off x="2866596" y="4101744"/>
                  <a:ext cx="122392" cy="124304"/>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a:t>
                  </a:r>
                </a:p>
              </p:txBody>
            </p:sp>
            <p:sp>
              <p:nvSpPr>
                <p:cNvPr id="1044" name="TextBox 1043">
                  <a:extLst>
                    <a:ext uri="{FF2B5EF4-FFF2-40B4-BE49-F238E27FC236}">
                      <a16:creationId xmlns:a16="http://schemas.microsoft.com/office/drawing/2014/main" id="{D3BC5262-FED6-C9E5-C262-3142B997496C}"/>
                    </a:ext>
                  </a:extLst>
                </p:cNvPr>
                <p:cNvSpPr txBox="1">
                  <a:spLocks/>
                </p:cNvSpPr>
                <p:nvPr/>
              </p:nvSpPr>
              <p:spPr>
                <a:xfrm>
                  <a:off x="3387511" y="4101744"/>
                  <a:ext cx="122392" cy="124304"/>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a:t>
                  </a:r>
                </a:p>
              </p:txBody>
            </p:sp>
            <p:sp>
              <p:nvSpPr>
                <p:cNvPr id="1045" name="TextBox 1044">
                  <a:extLst>
                    <a:ext uri="{FF2B5EF4-FFF2-40B4-BE49-F238E27FC236}">
                      <a16:creationId xmlns:a16="http://schemas.microsoft.com/office/drawing/2014/main" id="{BA3D9524-BBF1-EF05-A9CF-0672B3A7E204}"/>
                    </a:ext>
                  </a:extLst>
                </p:cNvPr>
                <p:cNvSpPr txBox="1">
                  <a:spLocks/>
                </p:cNvSpPr>
                <p:nvPr/>
              </p:nvSpPr>
              <p:spPr>
                <a:xfrm>
                  <a:off x="3890283" y="4101745"/>
                  <a:ext cx="122392" cy="124304"/>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36</a:t>
                  </a:r>
                </a:p>
              </p:txBody>
            </p:sp>
            <p:sp>
              <p:nvSpPr>
                <p:cNvPr id="1046" name="TextBox 1045">
                  <a:extLst>
                    <a:ext uri="{FF2B5EF4-FFF2-40B4-BE49-F238E27FC236}">
                      <a16:creationId xmlns:a16="http://schemas.microsoft.com/office/drawing/2014/main" id="{2AC9E10A-58A6-F4FC-C790-696B5E579A59}"/>
                    </a:ext>
                  </a:extLst>
                </p:cNvPr>
                <p:cNvSpPr txBox="1">
                  <a:spLocks/>
                </p:cNvSpPr>
                <p:nvPr/>
              </p:nvSpPr>
              <p:spPr>
                <a:xfrm>
                  <a:off x="4415151" y="4101740"/>
                  <a:ext cx="122392" cy="124303"/>
                </a:xfrm>
                <a:prstGeom prst="rect">
                  <a:avLst/>
                </a:prstGeom>
                <a:noFill/>
              </p:spPr>
              <p:txBody>
                <a:bodyPr wrap="square" lIns="0" tIns="0" rIns="0" bIns="0" rtlCol="0" anchor="ctr">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42</a:t>
                  </a:r>
                </a:p>
              </p:txBody>
            </p:sp>
          </p:grpSp>
          <p:grpSp>
            <p:nvGrpSpPr>
              <p:cNvPr id="1030" name="Group 1029">
                <a:extLst>
                  <a:ext uri="{FF2B5EF4-FFF2-40B4-BE49-F238E27FC236}">
                    <a16:creationId xmlns:a16="http://schemas.microsoft.com/office/drawing/2014/main" id="{ACCE32E1-3BFC-835C-AA35-FEF42F29082C}"/>
                  </a:ext>
                </a:extLst>
              </p:cNvPr>
              <p:cNvGrpSpPr>
                <a:grpSpLocks/>
              </p:cNvGrpSpPr>
              <p:nvPr/>
            </p:nvGrpSpPr>
            <p:grpSpPr>
              <a:xfrm>
                <a:off x="665375" y="1437895"/>
                <a:ext cx="303192" cy="2040043"/>
                <a:chOff x="588851" y="1946619"/>
                <a:chExt cx="264668" cy="2067996"/>
              </a:xfrm>
            </p:grpSpPr>
            <p:sp>
              <p:nvSpPr>
                <p:cNvPr id="1031" name="TextBox 1030">
                  <a:extLst>
                    <a:ext uri="{FF2B5EF4-FFF2-40B4-BE49-F238E27FC236}">
                      <a16:creationId xmlns:a16="http://schemas.microsoft.com/office/drawing/2014/main" id="{C76E21D3-D3CA-DDB7-DD74-3A37F3C52D2B}"/>
                    </a:ext>
                  </a:extLst>
                </p:cNvPr>
                <p:cNvSpPr txBox="1">
                  <a:spLocks/>
                </p:cNvSpPr>
                <p:nvPr/>
              </p:nvSpPr>
              <p:spPr>
                <a:xfrm>
                  <a:off x="588851" y="1946619"/>
                  <a:ext cx="194512" cy="124303"/>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a:t>
                  </a:r>
                  <a:endParaRPr kumimoji="0" lang="en-US" sz="5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2" name="TextBox 1031">
                  <a:extLst>
                    <a:ext uri="{FF2B5EF4-FFF2-40B4-BE49-F238E27FC236}">
                      <a16:creationId xmlns:a16="http://schemas.microsoft.com/office/drawing/2014/main" id="{408DA094-4D38-6BD8-1D5C-574FEBD1B6C4}"/>
                    </a:ext>
                  </a:extLst>
                </p:cNvPr>
                <p:cNvSpPr txBox="1">
                  <a:spLocks/>
                </p:cNvSpPr>
                <p:nvPr/>
              </p:nvSpPr>
              <p:spPr>
                <a:xfrm>
                  <a:off x="623685" y="3260983"/>
                  <a:ext cx="159680" cy="124303"/>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80</a:t>
                  </a:r>
                  <a:endParaRPr kumimoji="0" lang="en-US" sz="5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3" name="TextBox 1032">
                  <a:extLst>
                    <a:ext uri="{FF2B5EF4-FFF2-40B4-BE49-F238E27FC236}">
                      <a16:creationId xmlns:a16="http://schemas.microsoft.com/office/drawing/2014/main" id="{DCCF20CB-C23D-16C5-6801-1F2A340CCBEF}"/>
                    </a:ext>
                  </a:extLst>
                </p:cNvPr>
                <p:cNvSpPr txBox="1">
                  <a:spLocks/>
                </p:cNvSpPr>
                <p:nvPr/>
              </p:nvSpPr>
              <p:spPr>
                <a:xfrm>
                  <a:off x="623685" y="3890312"/>
                  <a:ext cx="159680" cy="124303"/>
                </a:xfrm>
                <a:prstGeom prst="rect">
                  <a:avLst/>
                </a:prstGeom>
                <a:noFill/>
              </p:spPr>
              <p:txBody>
                <a:bodyPr wrap="square" lIns="0" tIns="0" rIns="0" bIns="0" rtlCol="0" anchor="ctr">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a:t>
                  </a:r>
                </a:p>
              </p:txBody>
            </p:sp>
            <p:cxnSp>
              <p:nvCxnSpPr>
                <p:cNvPr id="1034" name="Straight Connector 1033">
                  <a:extLst>
                    <a:ext uri="{FF2B5EF4-FFF2-40B4-BE49-F238E27FC236}">
                      <a16:creationId xmlns:a16="http://schemas.microsoft.com/office/drawing/2014/main" id="{A4D107D2-7878-179C-A50B-EA3F909F2078}"/>
                    </a:ext>
                  </a:extLst>
                </p:cNvPr>
                <p:cNvCxnSpPr>
                  <a:cxnSpLocks/>
                </p:cNvCxnSpPr>
                <p:nvPr/>
              </p:nvCxnSpPr>
              <p:spPr>
                <a:xfrm>
                  <a:off x="853519" y="1987746"/>
                  <a:ext cx="0" cy="2012291"/>
                </a:xfrm>
                <a:prstGeom prst="line">
                  <a:avLst/>
                </a:prstGeom>
                <a:noFill/>
                <a:ln w="12700" cap="sq" cmpd="sng" algn="ctr">
                  <a:solidFill>
                    <a:sysClr val="windowText" lastClr="000000"/>
                  </a:solidFill>
                  <a:prstDash val="solid"/>
                  <a:miter lim="800000"/>
                </a:ln>
                <a:effectLst/>
              </p:spPr>
            </p:cxnSp>
            <p:cxnSp>
              <p:nvCxnSpPr>
                <p:cNvPr id="1035" name="Straight Connector 1034">
                  <a:extLst>
                    <a:ext uri="{FF2B5EF4-FFF2-40B4-BE49-F238E27FC236}">
                      <a16:creationId xmlns:a16="http://schemas.microsoft.com/office/drawing/2014/main" id="{546D6F3E-BDB5-2450-8975-6DDE97CFF3B1}"/>
                    </a:ext>
                  </a:extLst>
                </p:cNvPr>
                <p:cNvCxnSpPr>
                  <a:cxnSpLocks/>
                </p:cNvCxnSpPr>
                <p:nvPr/>
              </p:nvCxnSpPr>
              <p:spPr>
                <a:xfrm flipH="1">
                  <a:off x="808282" y="2026294"/>
                  <a:ext cx="43164" cy="0"/>
                </a:xfrm>
                <a:prstGeom prst="line">
                  <a:avLst/>
                </a:prstGeom>
                <a:noFill/>
                <a:ln w="12700" cap="sq" cmpd="sng" algn="ctr">
                  <a:solidFill>
                    <a:sysClr val="windowText" lastClr="000000"/>
                  </a:solidFill>
                  <a:prstDash val="solid"/>
                  <a:miter lim="800000"/>
                </a:ln>
                <a:effectLst/>
              </p:spPr>
            </p:cxnSp>
            <p:cxnSp>
              <p:nvCxnSpPr>
                <p:cNvPr id="1036" name="Straight Connector 1035">
                  <a:extLst>
                    <a:ext uri="{FF2B5EF4-FFF2-40B4-BE49-F238E27FC236}">
                      <a16:creationId xmlns:a16="http://schemas.microsoft.com/office/drawing/2014/main" id="{9E7FB38E-77DE-5316-57FC-AFEAAC0DBFD8}"/>
                    </a:ext>
                  </a:extLst>
                </p:cNvPr>
                <p:cNvCxnSpPr>
                  <a:cxnSpLocks/>
                </p:cNvCxnSpPr>
                <p:nvPr/>
              </p:nvCxnSpPr>
              <p:spPr>
                <a:xfrm flipH="1">
                  <a:off x="808283" y="3325245"/>
                  <a:ext cx="43165" cy="0"/>
                </a:xfrm>
                <a:prstGeom prst="line">
                  <a:avLst/>
                </a:prstGeom>
                <a:noFill/>
                <a:ln w="12700" cap="sq" cmpd="sng" algn="ctr">
                  <a:solidFill>
                    <a:sysClr val="windowText" lastClr="000000"/>
                  </a:solidFill>
                  <a:prstDash val="solid"/>
                  <a:miter lim="800000"/>
                </a:ln>
                <a:effectLst/>
              </p:spPr>
            </p:cxnSp>
            <p:cxnSp>
              <p:nvCxnSpPr>
                <p:cNvPr id="1037" name="Straight Connector 1036">
                  <a:extLst>
                    <a:ext uri="{FF2B5EF4-FFF2-40B4-BE49-F238E27FC236}">
                      <a16:creationId xmlns:a16="http://schemas.microsoft.com/office/drawing/2014/main" id="{038717A7-B234-543A-3EB0-2839136FB604}"/>
                    </a:ext>
                  </a:extLst>
                </p:cNvPr>
                <p:cNvCxnSpPr>
                  <a:cxnSpLocks/>
                </p:cNvCxnSpPr>
                <p:nvPr/>
              </p:nvCxnSpPr>
              <p:spPr>
                <a:xfrm flipH="1">
                  <a:off x="808287" y="3960191"/>
                  <a:ext cx="43164" cy="0"/>
                </a:xfrm>
                <a:prstGeom prst="line">
                  <a:avLst/>
                </a:prstGeom>
                <a:noFill/>
                <a:ln w="12700" cap="sq" cmpd="sng" algn="ctr">
                  <a:solidFill>
                    <a:sysClr val="windowText" lastClr="000000"/>
                  </a:solidFill>
                  <a:prstDash val="solid"/>
                  <a:miter lim="800000"/>
                </a:ln>
                <a:effectLst/>
              </p:spPr>
            </p:cxnSp>
          </p:grpSp>
        </p:grpSp>
        <p:pic>
          <p:nvPicPr>
            <p:cNvPr id="182" name="Graphic 181">
              <a:extLst>
                <a:ext uri="{FF2B5EF4-FFF2-40B4-BE49-F238E27FC236}">
                  <a16:creationId xmlns:a16="http://schemas.microsoft.com/office/drawing/2014/main" id="{8BD14F03-966F-9C53-5DEF-5E54CF9738B4}"/>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1186020" y="2052116"/>
              <a:ext cx="3312000" cy="316800"/>
            </a:xfrm>
            <a:prstGeom prst="rect">
              <a:avLst/>
            </a:prstGeom>
          </p:spPr>
        </p:pic>
        <p:pic>
          <p:nvPicPr>
            <p:cNvPr id="183" name="Graphic 182">
              <a:extLst>
                <a:ext uri="{FF2B5EF4-FFF2-40B4-BE49-F238E27FC236}">
                  <a16:creationId xmlns:a16="http://schemas.microsoft.com/office/drawing/2014/main" id="{672D39D1-CCF9-80B0-3216-5A2E35FDDC3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216857" y="2033068"/>
              <a:ext cx="3289621" cy="345600"/>
            </a:xfrm>
            <a:prstGeom prst="rect">
              <a:avLst/>
            </a:prstGeom>
          </p:spPr>
        </p:pic>
        <p:sp>
          <p:nvSpPr>
            <p:cNvPr id="187" name="TextBox 186">
              <a:extLst>
                <a:ext uri="{FF2B5EF4-FFF2-40B4-BE49-F238E27FC236}">
                  <a16:creationId xmlns:a16="http://schemas.microsoft.com/office/drawing/2014/main" id="{6B44F843-BED7-97E1-BAF6-0B16441E34AD}"/>
                </a:ext>
              </a:extLst>
            </p:cNvPr>
            <p:cNvSpPr txBox="1">
              <a:spLocks/>
            </p:cNvSpPr>
            <p:nvPr/>
          </p:nvSpPr>
          <p:spPr>
            <a:xfrm>
              <a:off x="1778542" y="1936275"/>
              <a:ext cx="533774" cy="17692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6E1E50"/>
                  </a:solidFill>
                  <a:effectLst/>
                  <a:uLnTx/>
                  <a:uFillTx/>
                  <a:latin typeface="Arial" panose="020B0604020202020204" pitchFamily="34" charset="0"/>
                  <a:ea typeface="+mn-ea"/>
                  <a:cs typeface="Arial" panose="020B0604020202020204" pitchFamily="34" charset="0"/>
                </a:rPr>
                <a:t>97.7%</a:t>
              </a:r>
            </a:p>
          </p:txBody>
        </p:sp>
        <p:sp>
          <p:nvSpPr>
            <p:cNvPr id="188" name="TextBox 187">
              <a:extLst>
                <a:ext uri="{FF2B5EF4-FFF2-40B4-BE49-F238E27FC236}">
                  <a16:creationId xmlns:a16="http://schemas.microsoft.com/office/drawing/2014/main" id="{F0649FDF-ACDE-0E5D-E4C0-4E7A051BA9CE}"/>
                </a:ext>
              </a:extLst>
            </p:cNvPr>
            <p:cNvSpPr txBox="1">
              <a:spLocks/>
            </p:cNvSpPr>
            <p:nvPr/>
          </p:nvSpPr>
          <p:spPr>
            <a:xfrm>
              <a:off x="1781592" y="2190891"/>
              <a:ext cx="527675" cy="17692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96.9%</a:t>
              </a:r>
            </a:p>
          </p:txBody>
        </p:sp>
        <p:sp>
          <p:nvSpPr>
            <p:cNvPr id="189" name="TextBox 188">
              <a:extLst>
                <a:ext uri="{FF2B5EF4-FFF2-40B4-BE49-F238E27FC236}">
                  <a16:creationId xmlns:a16="http://schemas.microsoft.com/office/drawing/2014/main" id="{85F95A34-9CDB-886E-4483-743E5E457E24}"/>
                </a:ext>
              </a:extLst>
            </p:cNvPr>
            <p:cNvSpPr txBox="1">
              <a:spLocks/>
            </p:cNvSpPr>
            <p:nvPr/>
          </p:nvSpPr>
          <p:spPr>
            <a:xfrm>
              <a:off x="2616379" y="2034734"/>
              <a:ext cx="533774" cy="17692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6E1E50"/>
                  </a:solidFill>
                  <a:effectLst/>
                  <a:uLnTx/>
                  <a:uFillTx/>
                  <a:latin typeface="Arial" panose="020B0604020202020204" pitchFamily="34" charset="0"/>
                  <a:ea typeface="+mn-ea"/>
                  <a:cs typeface="Arial" panose="020B0604020202020204" pitchFamily="34" charset="0"/>
                </a:rPr>
                <a:t>94.6%</a:t>
              </a:r>
            </a:p>
          </p:txBody>
        </p:sp>
        <p:sp>
          <p:nvSpPr>
            <p:cNvPr id="190" name="TextBox 189">
              <a:extLst>
                <a:ext uri="{FF2B5EF4-FFF2-40B4-BE49-F238E27FC236}">
                  <a16:creationId xmlns:a16="http://schemas.microsoft.com/office/drawing/2014/main" id="{EA201F3C-C68C-CF81-4A69-044B1437C28F}"/>
                </a:ext>
              </a:extLst>
            </p:cNvPr>
            <p:cNvSpPr txBox="1">
              <a:spLocks/>
            </p:cNvSpPr>
            <p:nvPr/>
          </p:nvSpPr>
          <p:spPr>
            <a:xfrm>
              <a:off x="2619429" y="2367353"/>
              <a:ext cx="527675" cy="17692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92.3%</a:t>
              </a:r>
            </a:p>
          </p:txBody>
        </p:sp>
        <p:sp>
          <p:nvSpPr>
            <p:cNvPr id="191" name="TextBox 190">
              <a:extLst>
                <a:ext uri="{FF2B5EF4-FFF2-40B4-BE49-F238E27FC236}">
                  <a16:creationId xmlns:a16="http://schemas.microsoft.com/office/drawing/2014/main" id="{22A1F126-8A53-3BA5-696E-EDBE00B48B48}"/>
                </a:ext>
              </a:extLst>
            </p:cNvPr>
            <p:cNvSpPr txBox="1">
              <a:spLocks/>
            </p:cNvSpPr>
            <p:nvPr/>
          </p:nvSpPr>
          <p:spPr>
            <a:xfrm>
              <a:off x="3477142" y="2127454"/>
              <a:ext cx="533774" cy="17692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6E1E50"/>
                  </a:solidFill>
                  <a:effectLst/>
                  <a:uLnTx/>
                  <a:uFillTx/>
                  <a:latin typeface="Arial" panose="020B0604020202020204" pitchFamily="34" charset="0"/>
                  <a:ea typeface="+mn-ea"/>
                  <a:cs typeface="Arial" panose="020B0604020202020204" pitchFamily="34" charset="0"/>
                </a:rPr>
                <a:t>92.4%</a:t>
              </a:r>
            </a:p>
          </p:txBody>
        </p:sp>
        <p:sp>
          <p:nvSpPr>
            <p:cNvPr id="1024" name="TextBox 1023">
              <a:extLst>
                <a:ext uri="{FF2B5EF4-FFF2-40B4-BE49-F238E27FC236}">
                  <a16:creationId xmlns:a16="http://schemas.microsoft.com/office/drawing/2014/main" id="{F668D5D6-6A41-03B5-2F93-41FC6F93CC69}"/>
                </a:ext>
              </a:extLst>
            </p:cNvPr>
            <p:cNvSpPr txBox="1">
              <a:spLocks/>
            </p:cNvSpPr>
            <p:nvPr/>
          </p:nvSpPr>
          <p:spPr>
            <a:xfrm>
              <a:off x="3480192" y="2462814"/>
              <a:ext cx="527675" cy="17692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89.6%</a:t>
              </a:r>
            </a:p>
          </p:txBody>
        </p:sp>
      </p:grpSp>
      <p:sp>
        <p:nvSpPr>
          <p:cNvPr id="158" name="Google Shape;158;p9">
            <a:extLst>
              <a:ext uri="{FF2B5EF4-FFF2-40B4-BE49-F238E27FC236}">
                <a16:creationId xmlns:a16="http://schemas.microsoft.com/office/drawing/2014/main" id="{FB98D24D-D758-1147-1884-4218074DC220}"/>
              </a:ext>
            </a:extLst>
          </p:cNvPr>
          <p:cNvSpPr txBox="1">
            <a:spLocks noGrp="1"/>
          </p:cNvSpPr>
          <p:nvPr>
            <p:ph type="title"/>
          </p:nvPr>
        </p:nvSpPr>
        <p:spPr>
          <a:xfrm>
            <a:off x="212165" y="555166"/>
            <a:ext cx="9643035" cy="609398"/>
          </a:xfrm>
          <a:prstGeom prst="rect">
            <a:avLst/>
          </a:prstGeom>
          <a:noFill/>
          <a:ln>
            <a:noFill/>
          </a:ln>
        </p:spPr>
        <p:txBody>
          <a:bodyPr spcFirstLastPara="1" vert="horz" wrap="square" lIns="0" tIns="0" rIns="0" bIns="0" rtlCol="0" anchor="b" anchorCtr="0">
            <a:spAutoFit/>
          </a:bodyPr>
          <a:lstStyle/>
          <a:p>
            <a:pPr>
              <a:spcBef>
                <a:spcPts val="0"/>
              </a:spcBef>
            </a:pPr>
            <a:r>
              <a:rPr lang="en-US" noProof="0" dirty="0">
                <a:latin typeface="Calibri" panose="020F0502020204030204" pitchFamily="34" charset="0"/>
                <a:cs typeface="Calibri" panose="020F0502020204030204" pitchFamily="34" charset="0"/>
              </a:rPr>
              <a:t>IDFS (randomized patients)</a:t>
            </a:r>
            <a:endParaRPr lang="en-US" noProof="0" dirty="0">
              <a:highlight>
                <a:srgbClr val="00FF00"/>
              </a:highlight>
              <a:latin typeface="Calibri" panose="020F0502020204030204" pitchFamily="34" charset="0"/>
              <a:cs typeface="Calibri" panose="020F0502020204030204" pitchFamily="34" charset="0"/>
            </a:endParaRPr>
          </a:p>
        </p:txBody>
      </p:sp>
      <p:graphicFrame>
        <p:nvGraphicFramePr>
          <p:cNvPr id="1062" name="Table 1061">
            <a:extLst>
              <a:ext uri="{FF2B5EF4-FFF2-40B4-BE49-F238E27FC236}">
                <a16:creationId xmlns:a16="http://schemas.microsoft.com/office/drawing/2014/main" id="{D60DC103-0F3B-D486-9F44-DC3386367356}"/>
              </a:ext>
            </a:extLst>
          </p:cNvPr>
          <p:cNvGraphicFramePr>
            <a:graphicFrameLocks/>
          </p:cNvGraphicFramePr>
          <p:nvPr/>
        </p:nvGraphicFramePr>
        <p:xfrm>
          <a:off x="7795819" y="1305729"/>
          <a:ext cx="4165598" cy="1610428"/>
        </p:xfrm>
        <a:graphic>
          <a:graphicData uri="http://schemas.openxmlformats.org/drawingml/2006/table">
            <a:tbl>
              <a:tblPr firstRow="1" bandRow="1"/>
              <a:tblGrid>
                <a:gridCol w="1562100">
                  <a:extLst>
                    <a:ext uri="{9D8B030D-6E8A-4147-A177-3AD203B41FA5}">
                      <a16:colId xmlns:a16="http://schemas.microsoft.com/office/drawing/2014/main" val="2206186395"/>
                    </a:ext>
                  </a:extLst>
                </a:gridCol>
                <a:gridCol w="1301749">
                  <a:extLst>
                    <a:ext uri="{9D8B030D-6E8A-4147-A177-3AD203B41FA5}">
                      <a16:colId xmlns:a16="http://schemas.microsoft.com/office/drawing/2014/main" val="475173279"/>
                    </a:ext>
                  </a:extLst>
                </a:gridCol>
                <a:gridCol w="1301749">
                  <a:extLst>
                    <a:ext uri="{9D8B030D-6E8A-4147-A177-3AD203B41FA5}">
                      <a16:colId xmlns:a16="http://schemas.microsoft.com/office/drawing/2014/main" val="4170448162"/>
                    </a:ext>
                  </a:extLst>
                </a:gridCol>
              </a:tblGrid>
              <a:tr h="594733">
                <a:tc>
                  <a:txBody>
                    <a:bodyPr/>
                    <a:lstStyle>
                      <a:lvl1pPr marL="0">
                        <a:defRPr b="1">
                          <a:solidFill>
                            <a:schemeClr val="lt1"/>
                          </a:solidFill>
                          <a:latin typeface="Calibri" panose="020F0502020204030204"/>
                        </a:defRPr>
                      </a:lvl1pPr>
                      <a:lvl2pPr marL="457200">
                        <a:defRPr b="1">
                          <a:solidFill>
                            <a:schemeClr val="lt1"/>
                          </a:solidFill>
                          <a:latin typeface="Calibri" panose="020F0502020204030204"/>
                        </a:defRPr>
                      </a:lvl2pPr>
                      <a:lvl3pPr marL="914400">
                        <a:defRPr b="1">
                          <a:solidFill>
                            <a:schemeClr val="lt1"/>
                          </a:solidFill>
                          <a:latin typeface="Calibri" panose="020F0502020204030204"/>
                        </a:defRPr>
                      </a:lvl3pPr>
                      <a:lvl4pPr marL="1371600">
                        <a:defRPr b="1">
                          <a:solidFill>
                            <a:schemeClr val="lt1"/>
                          </a:solidFill>
                          <a:latin typeface="Calibri" panose="020F0502020204030204"/>
                        </a:defRPr>
                      </a:lvl4pPr>
                      <a:lvl5pPr marL="1828800">
                        <a:defRPr b="1">
                          <a:solidFill>
                            <a:schemeClr val="lt1"/>
                          </a:solidFill>
                          <a:latin typeface="Calibri" panose="020F0502020204030204"/>
                        </a:defRPr>
                      </a:lvl5pPr>
                      <a:lvl6pPr marL="2286000">
                        <a:defRPr b="1">
                          <a:solidFill>
                            <a:schemeClr val="lt1"/>
                          </a:solidFill>
                          <a:latin typeface="Calibri" panose="020F0502020204030204"/>
                        </a:defRPr>
                      </a:lvl6pPr>
                      <a:lvl7pPr marL="2743200">
                        <a:defRPr b="1">
                          <a:solidFill>
                            <a:schemeClr val="lt1"/>
                          </a:solidFill>
                          <a:latin typeface="Calibri" panose="020F0502020204030204"/>
                        </a:defRPr>
                      </a:lvl7pPr>
                      <a:lvl8pPr marL="3200400">
                        <a:defRPr b="1">
                          <a:solidFill>
                            <a:schemeClr val="lt1"/>
                          </a:solidFill>
                          <a:latin typeface="Calibri" panose="020F0502020204030204"/>
                        </a:defRPr>
                      </a:lvl8pPr>
                      <a:lvl9pPr marL="3657600">
                        <a:defRPr b="1">
                          <a:solidFill>
                            <a:schemeClr val="lt1"/>
                          </a:solidFill>
                          <a:latin typeface="Calibri" panose="020F0502020204030204"/>
                        </a:defRPr>
                      </a:lvl9pPr>
                    </a:lstStyle>
                    <a:p>
                      <a:endParaRPr lang="en-US" sz="1100" noProof="0" dirty="0">
                        <a:solidFill>
                          <a:schemeClr val="tx1"/>
                        </a:solidFill>
                        <a:latin typeface="Arial" panose="020B0604020202020204" pitchFamily="34" charset="0"/>
                        <a:cs typeface="Arial" panose="020B0604020202020204" pitchFamily="34" charset="0"/>
                      </a:endParaRPr>
                    </a:p>
                  </a:txBody>
                  <a:tcPr marL="107053" marR="107053" marT="53527" marB="535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defRPr b="1">
                          <a:solidFill>
                            <a:schemeClr val="lt1"/>
                          </a:solidFill>
                          <a:latin typeface="Calibri" panose="020F0502020204030204"/>
                        </a:defRPr>
                      </a:lvl1pPr>
                      <a:lvl2pPr marL="457200">
                        <a:defRPr b="1">
                          <a:solidFill>
                            <a:schemeClr val="lt1"/>
                          </a:solidFill>
                          <a:latin typeface="Calibri" panose="020F0502020204030204"/>
                        </a:defRPr>
                      </a:lvl2pPr>
                      <a:lvl3pPr marL="914400">
                        <a:defRPr b="1">
                          <a:solidFill>
                            <a:schemeClr val="lt1"/>
                          </a:solidFill>
                          <a:latin typeface="Calibri" panose="020F0502020204030204"/>
                        </a:defRPr>
                      </a:lvl3pPr>
                      <a:lvl4pPr marL="1371600">
                        <a:defRPr b="1">
                          <a:solidFill>
                            <a:schemeClr val="lt1"/>
                          </a:solidFill>
                          <a:latin typeface="Calibri" panose="020F0502020204030204"/>
                        </a:defRPr>
                      </a:lvl4pPr>
                      <a:lvl5pPr marL="1828800">
                        <a:defRPr b="1">
                          <a:solidFill>
                            <a:schemeClr val="lt1"/>
                          </a:solidFill>
                          <a:latin typeface="Calibri" panose="020F0502020204030204"/>
                        </a:defRPr>
                      </a:lvl5pPr>
                      <a:lvl6pPr marL="2286000">
                        <a:defRPr b="1">
                          <a:solidFill>
                            <a:schemeClr val="lt1"/>
                          </a:solidFill>
                          <a:latin typeface="Calibri" panose="020F0502020204030204"/>
                        </a:defRPr>
                      </a:lvl6pPr>
                      <a:lvl7pPr marL="2743200">
                        <a:defRPr b="1">
                          <a:solidFill>
                            <a:schemeClr val="lt1"/>
                          </a:solidFill>
                          <a:latin typeface="Calibri" panose="020F0502020204030204"/>
                        </a:defRPr>
                      </a:lvl7pPr>
                      <a:lvl8pPr marL="3200400">
                        <a:defRPr b="1">
                          <a:solidFill>
                            <a:schemeClr val="lt1"/>
                          </a:solidFill>
                          <a:latin typeface="Calibri" panose="020F0502020204030204"/>
                        </a:defRPr>
                      </a:lvl8pPr>
                      <a:lvl9pPr marL="3657600">
                        <a:defRPr b="1">
                          <a:solidFill>
                            <a:schemeClr val="lt1"/>
                          </a:solidFill>
                          <a:latin typeface="Calibri" panose="020F0502020204030204"/>
                        </a:defRPr>
                      </a:lvl9pPr>
                    </a:lstStyle>
                    <a:p>
                      <a:pPr algn="ctr"/>
                      <a:r>
                        <a:rPr lang="en-US" sz="1100" noProof="0" dirty="0" err="1">
                          <a:solidFill>
                            <a:schemeClr val="bg1"/>
                          </a:solidFill>
                          <a:latin typeface="Arial" panose="020B0604020202020204" pitchFamily="34" charset="0"/>
                          <a:cs typeface="Arial" panose="020B0604020202020204" pitchFamily="34" charset="0"/>
                        </a:rPr>
                        <a:t>Giredestrant</a:t>
                      </a:r>
                      <a:r>
                        <a:rPr lang="en-US" sz="1100" noProof="0" dirty="0">
                          <a:solidFill>
                            <a:schemeClr val="bg1"/>
                          </a:solidFill>
                          <a:latin typeface="Arial" panose="020B0604020202020204" pitchFamily="34" charset="0"/>
                          <a:cs typeface="Arial" panose="020B0604020202020204" pitchFamily="34" charset="0"/>
                        </a:rPr>
                        <a:t> + </a:t>
                      </a:r>
                      <a:r>
                        <a:rPr lang="en-US" sz="1100" noProof="0" dirty="0" err="1">
                          <a:solidFill>
                            <a:schemeClr val="bg1"/>
                          </a:solidFill>
                          <a:latin typeface="Arial" panose="020B0604020202020204" pitchFamily="34" charset="0"/>
                          <a:cs typeface="Arial" panose="020B0604020202020204" pitchFamily="34" charset="0"/>
                        </a:rPr>
                        <a:t>everolimus</a:t>
                      </a:r>
                      <a:endParaRPr lang="en-US" sz="1100" noProof="0" dirty="0">
                        <a:solidFill>
                          <a:schemeClr val="bg1"/>
                        </a:solidFill>
                        <a:latin typeface="Arial" panose="020B0604020202020204" pitchFamily="34" charset="0"/>
                        <a:cs typeface="Arial" panose="020B0604020202020204" pitchFamily="34" charset="0"/>
                      </a:endParaRPr>
                    </a:p>
                    <a:p>
                      <a:pPr algn="ctr"/>
                      <a:r>
                        <a:rPr lang="en-US" sz="1100" noProof="0" dirty="0">
                          <a:solidFill>
                            <a:schemeClr val="bg1"/>
                          </a:solidFill>
                          <a:latin typeface="Arial" panose="020B0604020202020204" pitchFamily="34" charset="0"/>
                          <a:cs typeface="Arial" panose="020B0604020202020204" pitchFamily="34" charset="0"/>
                        </a:rPr>
                        <a:t>(n = 102)</a:t>
                      </a:r>
                    </a:p>
                  </a:txBody>
                  <a:tcPr marL="107053" marR="107053" marT="53527" marB="535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defRPr b="1">
                          <a:solidFill>
                            <a:schemeClr val="lt1"/>
                          </a:solidFill>
                          <a:latin typeface="Calibri" panose="020F0502020204030204"/>
                        </a:defRPr>
                      </a:lvl1pPr>
                      <a:lvl2pPr marL="457200">
                        <a:defRPr b="1">
                          <a:solidFill>
                            <a:schemeClr val="lt1"/>
                          </a:solidFill>
                          <a:latin typeface="Calibri" panose="020F0502020204030204"/>
                        </a:defRPr>
                      </a:lvl2pPr>
                      <a:lvl3pPr marL="914400">
                        <a:defRPr b="1">
                          <a:solidFill>
                            <a:schemeClr val="lt1"/>
                          </a:solidFill>
                          <a:latin typeface="Calibri" panose="020F0502020204030204"/>
                        </a:defRPr>
                      </a:lvl3pPr>
                      <a:lvl4pPr marL="1371600">
                        <a:defRPr b="1">
                          <a:solidFill>
                            <a:schemeClr val="lt1"/>
                          </a:solidFill>
                          <a:latin typeface="Calibri" panose="020F0502020204030204"/>
                        </a:defRPr>
                      </a:lvl4pPr>
                      <a:lvl5pPr marL="1828800">
                        <a:defRPr b="1">
                          <a:solidFill>
                            <a:schemeClr val="lt1"/>
                          </a:solidFill>
                          <a:latin typeface="Calibri" panose="020F0502020204030204"/>
                        </a:defRPr>
                      </a:lvl5pPr>
                      <a:lvl6pPr marL="2286000">
                        <a:defRPr b="1">
                          <a:solidFill>
                            <a:schemeClr val="lt1"/>
                          </a:solidFill>
                          <a:latin typeface="Calibri" panose="020F0502020204030204"/>
                        </a:defRPr>
                      </a:lvl6pPr>
                      <a:lvl7pPr marL="2743200">
                        <a:defRPr b="1">
                          <a:solidFill>
                            <a:schemeClr val="lt1"/>
                          </a:solidFill>
                          <a:latin typeface="Calibri" panose="020F0502020204030204"/>
                        </a:defRPr>
                      </a:lvl7pPr>
                      <a:lvl8pPr marL="3200400">
                        <a:defRPr b="1">
                          <a:solidFill>
                            <a:schemeClr val="lt1"/>
                          </a:solidFill>
                          <a:latin typeface="Calibri" panose="020F0502020204030204"/>
                        </a:defRPr>
                      </a:lvl8pPr>
                      <a:lvl9pPr marL="3657600">
                        <a:defRPr b="1">
                          <a:solidFill>
                            <a:schemeClr val="lt1"/>
                          </a:solidFill>
                          <a:latin typeface="Calibri" panose="020F0502020204030204"/>
                        </a:defRPr>
                      </a:lvl9pPr>
                    </a:lstStyle>
                    <a:p>
                      <a:pPr algn="ctr"/>
                      <a:r>
                        <a:rPr lang="en-US" sz="1100" noProof="0" dirty="0">
                          <a:solidFill>
                            <a:schemeClr val="bg1"/>
                          </a:solidFill>
                          <a:latin typeface="Arial" panose="020B0604020202020204" pitchFamily="34" charset="0"/>
                          <a:cs typeface="Arial" panose="020B0604020202020204" pitchFamily="34" charset="0"/>
                        </a:rPr>
                        <a:t>SOC ET + </a:t>
                      </a:r>
                      <a:r>
                        <a:rPr lang="en-US" sz="1100" noProof="0" dirty="0" err="1">
                          <a:solidFill>
                            <a:schemeClr val="bg1"/>
                          </a:solidFill>
                          <a:latin typeface="Arial" panose="020B0604020202020204" pitchFamily="34" charset="0"/>
                          <a:cs typeface="Arial" panose="020B0604020202020204" pitchFamily="34" charset="0"/>
                        </a:rPr>
                        <a:t>everolimus</a:t>
                      </a:r>
                      <a:endParaRPr lang="en-US" sz="1100" noProof="0" dirty="0">
                        <a:solidFill>
                          <a:schemeClr val="bg1"/>
                        </a:solidFill>
                        <a:latin typeface="Arial" panose="020B0604020202020204" pitchFamily="34" charset="0"/>
                        <a:cs typeface="Arial" panose="020B0604020202020204" pitchFamily="34" charset="0"/>
                      </a:endParaRPr>
                    </a:p>
                    <a:p>
                      <a:pPr algn="ctr"/>
                      <a:r>
                        <a:rPr lang="en-US" sz="1100" noProof="0" dirty="0">
                          <a:solidFill>
                            <a:schemeClr val="bg1"/>
                          </a:solidFill>
                          <a:latin typeface="Arial" panose="020B0604020202020204" pitchFamily="34" charset="0"/>
                          <a:cs typeface="Arial" panose="020B0604020202020204" pitchFamily="34" charset="0"/>
                        </a:rPr>
                        <a:t>(n = 105)</a:t>
                      </a:r>
                    </a:p>
                  </a:txBody>
                  <a:tcPr marL="107053" marR="107053" marT="53527" marB="5352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985129169"/>
                  </a:ext>
                </a:extLst>
              </a:tr>
              <a:tr h="269613">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r"/>
                      <a:r>
                        <a:rPr lang="en-US" sz="1100" b="0" i="0" u="none" strike="noStrike" cap="none" noProof="0" dirty="0">
                          <a:solidFill>
                            <a:srgbClr val="000000"/>
                          </a:solidFill>
                          <a:latin typeface="Arial"/>
                          <a:ea typeface="Arial"/>
                          <a:cs typeface="Arial"/>
                          <a:sym typeface="Arial"/>
                        </a:rPr>
                        <a:t>Events, n (%)</a:t>
                      </a:r>
                      <a:endParaRPr lang="en-US" sz="1100" b="0" noProof="0" dirty="0">
                        <a:solidFill>
                          <a:schemeClr val="tx1"/>
                        </a:solidFill>
                        <a:latin typeface="Arial" panose="020B0604020202020204" pitchFamily="34" charset="0"/>
                        <a:cs typeface="Arial" panose="020B0604020202020204" pitchFamily="34" charset="0"/>
                      </a:endParaRPr>
                    </a:p>
                  </a:txBody>
                  <a:tcPr marL="107053" marR="107053" marT="53527" marB="535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ctr"/>
                      <a:r>
                        <a:rPr lang="en-US" sz="1100" b="0" i="0" u="none" strike="noStrike" cap="none" noProof="0" dirty="0">
                          <a:solidFill>
                            <a:srgbClr val="000000"/>
                          </a:solidFill>
                          <a:latin typeface="Arial"/>
                          <a:ea typeface="Arial"/>
                          <a:cs typeface="Arial"/>
                          <a:sym typeface="Arial"/>
                        </a:rPr>
                        <a:t>140 (6.7)</a:t>
                      </a:r>
                      <a:endParaRPr lang="en-US" sz="1100" b="1" noProof="0" dirty="0">
                        <a:solidFill>
                          <a:schemeClr val="tx1"/>
                        </a:solidFill>
                        <a:latin typeface="Arial" panose="020B0604020202020204" pitchFamily="34" charset="0"/>
                        <a:cs typeface="Arial" panose="020B0604020202020204" pitchFamily="34" charset="0"/>
                      </a:endParaRPr>
                    </a:p>
                  </a:txBody>
                  <a:tcPr marL="107053" marR="107053" marT="53527" marB="535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ctr"/>
                      <a:r>
                        <a:rPr lang="en-US" sz="1100" b="0" i="0" u="none" strike="noStrike" cap="none" noProof="0" dirty="0">
                          <a:solidFill>
                            <a:srgbClr val="000000"/>
                          </a:solidFill>
                          <a:latin typeface="Arial"/>
                          <a:ea typeface="Arial"/>
                          <a:cs typeface="Arial"/>
                          <a:sym typeface="Arial"/>
                        </a:rPr>
                        <a:t>196 (9.4)</a:t>
                      </a:r>
                      <a:endParaRPr lang="en-US" sz="1100" b="1" noProof="0" dirty="0">
                        <a:solidFill>
                          <a:schemeClr val="tx1"/>
                        </a:solidFill>
                        <a:latin typeface="Arial" panose="020B0604020202020204" pitchFamily="34" charset="0"/>
                        <a:cs typeface="Arial" panose="020B0604020202020204" pitchFamily="34" charset="0"/>
                      </a:endParaRPr>
                    </a:p>
                  </a:txBody>
                  <a:tcPr marL="107053" marR="107053" marT="53527" marB="535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513138738"/>
                  </a:ext>
                </a:extLst>
              </a:tr>
              <a:tr h="269613">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r"/>
                      <a:r>
                        <a:rPr lang="en-US" sz="1100" b="0" i="0" u="none" strike="noStrike" cap="none" noProof="0" dirty="0">
                          <a:solidFill>
                            <a:srgbClr val="000000"/>
                          </a:solidFill>
                          <a:latin typeface="Arial"/>
                          <a:ea typeface="Arial"/>
                          <a:cs typeface="Arial"/>
                          <a:sym typeface="Arial"/>
                        </a:rPr>
                        <a:t>Median, </a:t>
                      </a:r>
                      <a:r>
                        <a:rPr lang="en-US" sz="1100" b="0" i="0" u="none" strike="noStrike" cap="none" noProof="0" dirty="0" err="1">
                          <a:solidFill>
                            <a:srgbClr val="000000"/>
                          </a:solidFill>
                          <a:latin typeface="Arial"/>
                          <a:ea typeface="Arial"/>
                          <a:cs typeface="Arial"/>
                          <a:sym typeface="Arial"/>
                        </a:rPr>
                        <a:t>mo</a:t>
                      </a:r>
                      <a:r>
                        <a:rPr lang="en-US" sz="1100" b="0" i="0" u="none" strike="noStrike" cap="none" noProof="0" dirty="0">
                          <a:solidFill>
                            <a:srgbClr val="000000"/>
                          </a:solidFill>
                          <a:latin typeface="Arial"/>
                          <a:ea typeface="Arial"/>
                          <a:cs typeface="Arial"/>
                          <a:sym typeface="Arial"/>
                        </a:rPr>
                        <a:t> (range)</a:t>
                      </a:r>
                      <a:endParaRPr lang="en-US" sz="1100" b="0" noProof="0" dirty="0">
                        <a:solidFill>
                          <a:schemeClr val="tx1"/>
                        </a:solidFill>
                        <a:latin typeface="Arial" panose="020B0604020202020204" pitchFamily="34" charset="0"/>
                        <a:cs typeface="Arial" panose="020B0604020202020204" pitchFamily="34" charset="0"/>
                      </a:endParaRPr>
                    </a:p>
                  </a:txBody>
                  <a:tcPr marL="107053" marR="107053" marT="53527" marB="535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ctr"/>
                      <a:r>
                        <a:rPr lang="en-US" sz="1100" b="1" noProof="0" dirty="0">
                          <a:solidFill>
                            <a:schemeClr val="tx1"/>
                          </a:solidFill>
                          <a:latin typeface="Arial" panose="020B0604020202020204" pitchFamily="34" charset="0"/>
                          <a:cs typeface="Arial" panose="020B0604020202020204" pitchFamily="34" charset="0"/>
                        </a:rPr>
                        <a:t>NE </a:t>
                      </a:r>
                      <a:r>
                        <a:rPr lang="en-US" sz="1100" b="0" i="0" u="none" strike="noStrike" cap="none" noProof="0" dirty="0">
                          <a:solidFill>
                            <a:srgbClr val="000000"/>
                          </a:solidFill>
                          <a:latin typeface="Arial"/>
                          <a:ea typeface="Arial"/>
                          <a:cs typeface="Arial"/>
                          <a:sym typeface="Arial"/>
                        </a:rPr>
                        <a:t>(0.0,* 46.5*)</a:t>
                      </a:r>
                      <a:endParaRPr lang="en-US" sz="1100" noProof="0" dirty="0">
                        <a:solidFill>
                          <a:schemeClr val="tx1"/>
                        </a:solidFill>
                        <a:latin typeface="Arial" panose="020B0604020202020204" pitchFamily="34" charset="0"/>
                        <a:cs typeface="Arial" panose="020B0604020202020204" pitchFamily="34" charset="0"/>
                      </a:endParaRPr>
                    </a:p>
                  </a:txBody>
                  <a:tcPr marL="107053" marR="107053" marT="53527" marB="535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ctr"/>
                      <a:r>
                        <a:rPr lang="en-US" sz="1100" b="1" noProof="0" dirty="0">
                          <a:solidFill>
                            <a:schemeClr val="tx1"/>
                          </a:solidFill>
                          <a:latin typeface="Arial" panose="020B0604020202020204" pitchFamily="34" charset="0"/>
                          <a:cs typeface="Arial" panose="020B0604020202020204" pitchFamily="34" charset="0"/>
                        </a:rPr>
                        <a:t>NE</a:t>
                      </a:r>
                      <a:r>
                        <a:rPr lang="en-US" sz="1100" noProof="0" dirty="0">
                          <a:solidFill>
                            <a:schemeClr val="tx1"/>
                          </a:solidFill>
                          <a:latin typeface="Arial" panose="020B0604020202020204" pitchFamily="34" charset="0"/>
                          <a:cs typeface="Arial" panose="020B0604020202020204" pitchFamily="34" charset="0"/>
                        </a:rPr>
                        <a:t> </a:t>
                      </a:r>
                      <a:r>
                        <a:rPr lang="en-US" sz="1100" b="0" i="0" u="none" strike="noStrike" cap="none" noProof="0" dirty="0">
                          <a:solidFill>
                            <a:srgbClr val="000000"/>
                          </a:solidFill>
                          <a:latin typeface="Arial"/>
                          <a:ea typeface="Arial"/>
                          <a:cs typeface="Arial"/>
                          <a:sym typeface="Arial"/>
                        </a:rPr>
                        <a:t>(0.0,* 46.3*)</a:t>
                      </a:r>
                      <a:endParaRPr lang="en-US" sz="1100" noProof="0" dirty="0">
                        <a:solidFill>
                          <a:schemeClr val="tx1"/>
                        </a:solidFill>
                        <a:latin typeface="Arial" panose="020B0604020202020204" pitchFamily="34" charset="0"/>
                        <a:cs typeface="Arial" panose="020B0604020202020204" pitchFamily="34" charset="0"/>
                      </a:endParaRPr>
                    </a:p>
                  </a:txBody>
                  <a:tcPr marL="107053" marR="107053" marT="53527" marB="535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3812515"/>
                  </a:ext>
                </a:extLst>
              </a:tr>
              <a:tr h="440907">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r"/>
                      <a:r>
                        <a:rPr lang="en-US" sz="1100" b="0" noProof="0" dirty="0">
                          <a:solidFill>
                            <a:schemeClr val="tx1"/>
                          </a:solidFill>
                          <a:latin typeface="Arial" panose="020B0604020202020204" pitchFamily="34" charset="0"/>
                          <a:cs typeface="Arial" panose="020B0604020202020204" pitchFamily="34" charset="0"/>
                        </a:rPr>
                        <a:t>Stratified HR</a:t>
                      </a:r>
                    </a:p>
                    <a:p>
                      <a:pPr algn="r"/>
                      <a:r>
                        <a:rPr lang="en-US" sz="1100" b="0" noProof="0" dirty="0">
                          <a:solidFill>
                            <a:schemeClr val="tx1"/>
                          </a:solidFill>
                          <a:latin typeface="Arial" panose="020B0604020202020204" pitchFamily="34" charset="0"/>
                          <a:cs typeface="Arial" panose="020B0604020202020204" pitchFamily="34" charset="0"/>
                        </a:rPr>
                        <a:t>(95% CI)</a:t>
                      </a:r>
                    </a:p>
                  </a:txBody>
                  <a:tcPr marL="107053" marR="107053" marT="53527" marB="535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algn="ctr"/>
                      <a:r>
                        <a:rPr lang="en-US" sz="1100" b="1" noProof="0" dirty="0">
                          <a:solidFill>
                            <a:schemeClr val="tx1"/>
                          </a:solidFill>
                          <a:latin typeface="Arial" panose="020B0604020202020204" pitchFamily="34" charset="0"/>
                          <a:cs typeface="Arial" panose="020B0604020202020204" pitchFamily="34" charset="0"/>
                        </a:rPr>
                        <a:t>0.70 </a:t>
                      </a:r>
                    </a:p>
                    <a:p>
                      <a:pPr algn="ctr"/>
                      <a:r>
                        <a:rPr lang="en-US" sz="1100" b="0" noProof="0" dirty="0">
                          <a:solidFill>
                            <a:schemeClr val="tx1"/>
                          </a:solidFill>
                          <a:latin typeface="Arial" panose="020B0604020202020204" pitchFamily="34" charset="0"/>
                          <a:cs typeface="Arial" panose="020B0604020202020204" pitchFamily="34" charset="0"/>
                        </a:rPr>
                        <a:t>(0.57, 0.87); </a:t>
                      </a:r>
                      <a:r>
                        <a:rPr lang="en-US" sz="1100" b="0" i="0" noProof="0" dirty="0">
                          <a:solidFill>
                            <a:schemeClr val="tx1"/>
                          </a:solidFill>
                          <a:latin typeface="Arial" panose="020B0604020202020204" pitchFamily="34" charset="0"/>
                          <a:cs typeface="Arial" panose="020B0604020202020204" pitchFamily="34" charset="0"/>
                        </a:rPr>
                        <a:t>p</a:t>
                      </a:r>
                      <a:r>
                        <a:rPr lang="en-US" sz="1100" b="0" noProof="0" dirty="0">
                          <a:solidFill>
                            <a:schemeClr val="tx1"/>
                          </a:solidFill>
                          <a:latin typeface="Arial" panose="020B0604020202020204" pitchFamily="34" charset="0"/>
                          <a:cs typeface="Arial" panose="020B0604020202020204" pitchFamily="34" charset="0"/>
                        </a:rPr>
                        <a:t> = 0.0014</a:t>
                      </a:r>
                      <a:r>
                        <a:rPr lang="en-US" sz="1100" b="0" baseline="30000" noProof="0" dirty="0">
                          <a:solidFill>
                            <a:schemeClr val="tx1"/>
                          </a:solidFill>
                          <a:latin typeface="Arial" panose="020B0604020202020204" pitchFamily="34" charset="0"/>
                          <a:cs typeface="Arial" panose="020B0604020202020204" pitchFamily="34" charset="0"/>
                        </a:rPr>
                        <a:t>†</a:t>
                      </a:r>
                    </a:p>
                  </a:txBody>
                  <a:tcPr marL="115787" marR="115787" marT="57893" marB="578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pPr algn="ctr"/>
                      <a:endParaRPr lang="en-GB" sz="1800">
                        <a:solidFill>
                          <a:schemeClr val="tx1"/>
                        </a:solidFill>
                        <a:latin typeface="Arial" panose="020B0604020202020204" pitchFamily="34" charset="0"/>
                        <a:cs typeface="Arial" panose="020B0604020202020204" pitchFamily="34" charset="0"/>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61557098"/>
                  </a:ext>
                </a:extLst>
              </a:tr>
            </a:tbl>
          </a:graphicData>
        </a:graphic>
      </p:graphicFrame>
      <p:sp>
        <p:nvSpPr>
          <p:cNvPr id="1063" name="Rectangle: Top Corners Rounded 1062">
            <a:extLst>
              <a:ext uri="{FF2B5EF4-FFF2-40B4-BE49-F238E27FC236}">
                <a16:creationId xmlns:a16="http://schemas.microsoft.com/office/drawing/2014/main" id="{93726581-46A7-402C-DDF6-4756C45B0FDE}"/>
              </a:ext>
            </a:extLst>
          </p:cNvPr>
          <p:cNvSpPr>
            <a:spLocks/>
          </p:cNvSpPr>
          <p:nvPr/>
        </p:nvSpPr>
        <p:spPr>
          <a:xfrm>
            <a:off x="10655819" y="1361177"/>
            <a:ext cx="1305600" cy="556800"/>
          </a:xfrm>
          <a:prstGeom prst="round2SameRect">
            <a:avLst/>
          </a:prstGeom>
          <a:solidFill>
            <a:sysClr val="window" lastClr="FFFFFF">
              <a:lumMod val="50000"/>
            </a:sysClr>
          </a:solidFill>
          <a:ln w="12700" cap="flat" cmpd="sng" algn="ctr">
            <a:solidFill>
              <a:sysClr val="window" lastClr="FFFFFF"/>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SOC ET</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 = 2086</a:t>
            </a:r>
          </a:p>
        </p:txBody>
      </p:sp>
      <p:sp>
        <p:nvSpPr>
          <p:cNvPr id="1064" name="Rectangle: Top Corners Rounded 1063">
            <a:extLst>
              <a:ext uri="{FF2B5EF4-FFF2-40B4-BE49-F238E27FC236}">
                <a16:creationId xmlns:a16="http://schemas.microsoft.com/office/drawing/2014/main" id="{889BD583-4646-ED67-667B-D93DEECAFD03}"/>
              </a:ext>
            </a:extLst>
          </p:cNvPr>
          <p:cNvSpPr>
            <a:spLocks/>
          </p:cNvSpPr>
          <p:nvPr/>
        </p:nvSpPr>
        <p:spPr>
          <a:xfrm>
            <a:off x="9350217" y="1361177"/>
            <a:ext cx="1305600" cy="556800"/>
          </a:xfrm>
          <a:prstGeom prst="round2SameRect">
            <a:avLst/>
          </a:prstGeom>
          <a:solidFill>
            <a:srgbClr val="6E1E50"/>
          </a:solidFill>
          <a:ln w="12700" cap="flat" cmpd="sng" algn="ctr">
            <a:solidFill>
              <a:sysClr val="window" lastClr="FFFFFF"/>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Giredestrant</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 = 2084</a:t>
            </a:r>
          </a:p>
        </p:txBody>
      </p:sp>
      <p:sp>
        <p:nvSpPr>
          <p:cNvPr id="5" name="TextBox 4">
            <a:extLst>
              <a:ext uri="{FF2B5EF4-FFF2-40B4-BE49-F238E27FC236}">
                <a16:creationId xmlns:a16="http://schemas.microsoft.com/office/drawing/2014/main" id="{271B1886-3A74-401A-8EA6-214414238C3D}"/>
              </a:ext>
            </a:extLst>
          </p:cNvPr>
          <p:cNvSpPr txBox="1">
            <a:spLocks/>
          </p:cNvSpPr>
          <p:nvPr/>
        </p:nvSpPr>
        <p:spPr>
          <a:xfrm>
            <a:off x="637549" y="4920071"/>
            <a:ext cx="556408" cy="102657"/>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at risk</a:t>
            </a:r>
          </a:p>
        </p:txBody>
      </p:sp>
      <p:sp>
        <p:nvSpPr>
          <p:cNvPr id="3" name="TextBox 2">
            <a:extLst>
              <a:ext uri="{FF2B5EF4-FFF2-40B4-BE49-F238E27FC236}">
                <a16:creationId xmlns:a16="http://schemas.microsoft.com/office/drawing/2014/main" id="{DB737944-7F20-2F29-3CBD-A66AC1492EBC}"/>
              </a:ext>
            </a:extLst>
          </p:cNvPr>
          <p:cNvSpPr txBox="1"/>
          <p:nvPr/>
        </p:nvSpPr>
        <p:spPr>
          <a:xfrm>
            <a:off x="736046" y="5248825"/>
            <a:ext cx="11294284" cy="1200329"/>
          </a:xfrm>
          <a:prstGeom prst="rect">
            <a:avLst/>
          </a:prstGeom>
          <a:noFill/>
          <a:ln w="762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Absolute difference 2.8% @ 2.75y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Same direction for clinically important endpoints (e.g. DRFS 2.1% difference)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Medium risk group has few events (HR 0.74, 0.42-1.31)</a:t>
            </a:r>
          </a:p>
        </p:txBody>
      </p:sp>
      <p:sp>
        <p:nvSpPr>
          <p:cNvPr id="2" name="TextBox 1">
            <a:extLst>
              <a:ext uri="{FF2B5EF4-FFF2-40B4-BE49-F238E27FC236}">
                <a16:creationId xmlns:a16="http://schemas.microsoft.com/office/drawing/2014/main" id="{3B575CC0-2B3B-DB5D-7545-B278484EE0C0}"/>
              </a:ext>
            </a:extLst>
          </p:cNvPr>
          <p:cNvSpPr txBox="1"/>
          <p:nvPr/>
        </p:nvSpPr>
        <p:spPr>
          <a:xfrm>
            <a:off x="4377192" y="3514007"/>
            <a:ext cx="7555811" cy="502766"/>
          </a:xfrm>
          <a:prstGeom prst="rect">
            <a:avLst/>
          </a:prstGeom>
          <a:noFill/>
          <a:ln w="762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Note separation of curves (although few data at 3y)</a:t>
            </a:r>
          </a:p>
        </p:txBody>
      </p:sp>
      <p:sp>
        <p:nvSpPr>
          <p:cNvPr id="6" name="Google Shape;52;p6">
            <a:extLst>
              <a:ext uri="{FF2B5EF4-FFF2-40B4-BE49-F238E27FC236}">
                <a16:creationId xmlns:a16="http://schemas.microsoft.com/office/drawing/2014/main" id="{CDED477F-AD29-E801-8F76-E5067A10E326}"/>
              </a:ext>
            </a:extLst>
          </p:cNvPr>
          <p:cNvSpPr txBox="1"/>
          <p:nvPr/>
        </p:nvSpPr>
        <p:spPr>
          <a:xfrm>
            <a:off x="203200" y="6511266"/>
            <a:ext cx="11654789" cy="16421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14461"/>
                </a:solidFill>
                <a:effectLst/>
                <a:uLnTx/>
                <a:uFillTx/>
                <a:latin typeface="Calibri" panose="020F0502020204030204" pitchFamily="34" charset="0"/>
                <a:ea typeface="+mn-ea"/>
                <a:cs typeface="Calibri" panose="020F0502020204030204" pitchFamily="34" charset="0"/>
              </a:rPr>
              <a:t>Bardia A et al. SABCS 2025;Abstract GS1-10</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58894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97C57-0DA2-FA44-8B04-B7269756EC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A9974C-333E-766C-61FA-E83EA89F4591}"/>
              </a:ext>
            </a:extLst>
          </p:cNvPr>
          <p:cNvSpPr>
            <a:spLocks noGrp="1"/>
          </p:cNvSpPr>
          <p:nvPr>
            <p:ph type="title"/>
          </p:nvPr>
        </p:nvSpPr>
        <p:spPr>
          <a:xfrm>
            <a:off x="455661" y="682513"/>
            <a:ext cx="9643035" cy="478764"/>
          </a:xfrm>
        </p:spPr>
        <p:txBody>
          <a:bodyPr/>
          <a:lstStyle/>
          <a:p>
            <a:r>
              <a:rPr lang="en-US" dirty="0" err="1">
                <a:latin typeface="Calibri" panose="020F0502020204030204" pitchFamily="34" charset="0"/>
                <a:cs typeface="Calibri" panose="020F0502020204030204" pitchFamily="34" charset="0"/>
              </a:rPr>
              <a:t>lidERA</a:t>
            </a:r>
            <a:r>
              <a:rPr lang="en-US" dirty="0">
                <a:latin typeface="Calibri" panose="020F0502020204030204" pitchFamily="34" charset="0"/>
                <a:cs typeface="Calibri" panose="020F0502020204030204" pitchFamily="34" charset="0"/>
              </a:rPr>
              <a:t> Control ET Was Not Modern Therapy</a:t>
            </a:r>
          </a:p>
        </p:txBody>
      </p:sp>
      <p:sp>
        <p:nvSpPr>
          <p:cNvPr id="8" name="Google Shape;52;p6">
            <a:extLst>
              <a:ext uri="{FF2B5EF4-FFF2-40B4-BE49-F238E27FC236}">
                <a16:creationId xmlns:a16="http://schemas.microsoft.com/office/drawing/2014/main" id="{112D55B3-FBA9-F02F-B0C9-72E21D07EC95}"/>
              </a:ext>
            </a:extLst>
          </p:cNvPr>
          <p:cNvSpPr txBox="1"/>
          <p:nvPr/>
        </p:nvSpPr>
        <p:spPr>
          <a:xfrm>
            <a:off x="177128" y="6641940"/>
            <a:ext cx="11654789" cy="164212"/>
          </a:xfrm>
          <a:prstGeom prst="rect">
            <a:avLst/>
          </a:prstGeom>
          <a:solidFill>
            <a:schemeClr val="bg1"/>
          </a:solid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14461"/>
                </a:solidFill>
                <a:effectLst/>
                <a:uLnTx/>
                <a:uFillTx/>
                <a:latin typeface="Calibri" panose="020F0502020204030204" pitchFamily="34" charset="0"/>
                <a:ea typeface="+mn-ea"/>
                <a:cs typeface="Calibri" panose="020F0502020204030204" pitchFamily="34" charset="0"/>
                <a:sym typeface="Arial"/>
              </a:rPr>
              <a:t>Carey L. SABCS 2025. Discussant;GS1-10 </a:t>
            </a:r>
            <a:endPar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3" name="Content Placeholder 10">
            <a:extLst>
              <a:ext uri="{FF2B5EF4-FFF2-40B4-BE49-F238E27FC236}">
                <a16:creationId xmlns:a16="http://schemas.microsoft.com/office/drawing/2014/main" id="{DFEA62BB-2D9C-D0FB-F9EA-1F54D10A45FF}"/>
              </a:ext>
            </a:extLst>
          </p:cNvPr>
          <p:cNvSpPr txBox="1">
            <a:spLocks/>
          </p:cNvSpPr>
          <p:nvPr/>
        </p:nvSpPr>
        <p:spPr>
          <a:xfrm flipH="1">
            <a:off x="1063067" y="2084214"/>
            <a:ext cx="3485473" cy="1231299"/>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7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Pts val="1400"/>
              <a:buFont typeface="Arial"/>
              <a:buNone/>
              <a:tabLst/>
              <a:defRPr/>
            </a:pPr>
            <a:r>
              <a:rPr kumimoji="0" lang="en-US" sz="2667"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Giredestrant IDFS vs </a:t>
            </a:r>
          </a:p>
          <a:p>
            <a:pPr marL="0" marR="0" lvl="0" indent="0" algn="ctr" defTabSz="1219170" rtl="0" eaLnBrk="1" fontAlgn="auto" latinLnBrk="0" hangingPunct="1">
              <a:lnSpc>
                <a:spcPct val="100000"/>
              </a:lnSpc>
              <a:spcBef>
                <a:spcPts val="0"/>
              </a:spcBef>
              <a:spcAft>
                <a:spcPts val="0"/>
              </a:spcAft>
              <a:buClr>
                <a:srgbClr val="000000"/>
              </a:buClr>
              <a:buSzPts val="1400"/>
              <a:buFont typeface="Arial"/>
              <a:buNone/>
              <a:tabLst/>
              <a:defRPr/>
            </a:pPr>
            <a:r>
              <a:rPr kumimoji="0" lang="en-US" sz="2667"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SOC ET type*</a:t>
            </a:r>
          </a:p>
          <a:p>
            <a:pPr marL="0" marR="0" lvl="0" indent="0" algn="ctr" defTabSz="1219170" rtl="0" eaLnBrk="1" fontAlgn="auto" latinLnBrk="0" hangingPunct="1">
              <a:lnSpc>
                <a:spcPct val="100000"/>
              </a:lnSpc>
              <a:spcBef>
                <a:spcPts val="0"/>
              </a:spcBef>
              <a:spcAft>
                <a:spcPts val="0"/>
              </a:spcAft>
              <a:buClr>
                <a:srgbClr val="000000"/>
              </a:buClr>
              <a:buSzPts val="1400"/>
              <a:buFont typeface="Arial"/>
              <a:buNone/>
              <a:tabLst/>
              <a:defRPr/>
            </a:pPr>
            <a:r>
              <a:rPr kumimoji="0" lang="en-US" sz="2667"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(16% Rx tamoxifen)</a:t>
            </a:r>
          </a:p>
        </p:txBody>
      </p:sp>
      <p:pic>
        <p:nvPicPr>
          <p:cNvPr id="17" name="Picture 16">
            <a:extLst>
              <a:ext uri="{FF2B5EF4-FFF2-40B4-BE49-F238E27FC236}">
                <a16:creationId xmlns:a16="http://schemas.microsoft.com/office/drawing/2014/main" id="{31523608-5E0E-BCCA-DEBE-3C2C28957F10}"/>
              </a:ext>
            </a:extLst>
          </p:cNvPr>
          <p:cNvPicPr>
            <a:picLocks noChangeAspect="1"/>
          </p:cNvPicPr>
          <p:nvPr/>
        </p:nvPicPr>
        <p:blipFill>
          <a:blip r:embed="rId3"/>
          <a:stretch>
            <a:fillRect/>
          </a:stretch>
        </p:blipFill>
        <p:spPr>
          <a:xfrm>
            <a:off x="4692727" y="1687203"/>
            <a:ext cx="6130359" cy="2719111"/>
          </a:xfrm>
          <a:prstGeom prst="rect">
            <a:avLst/>
          </a:prstGeom>
        </p:spPr>
      </p:pic>
      <p:sp>
        <p:nvSpPr>
          <p:cNvPr id="18" name="TextBox 17">
            <a:extLst>
              <a:ext uri="{FF2B5EF4-FFF2-40B4-BE49-F238E27FC236}">
                <a16:creationId xmlns:a16="http://schemas.microsoft.com/office/drawing/2014/main" id="{EEA7353B-6960-7343-CE13-8930C21109B9}"/>
              </a:ext>
            </a:extLst>
          </p:cNvPr>
          <p:cNvSpPr txBox="1"/>
          <p:nvPr/>
        </p:nvSpPr>
        <p:spPr>
          <a:xfrm>
            <a:off x="8983711" y="4373662"/>
            <a:ext cx="1566454" cy="27699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Bardia A, SABCS 2025 </a:t>
            </a:r>
          </a:p>
        </p:txBody>
      </p:sp>
      <p:sp>
        <p:nvSpPr>
          <p:cNvPr id="19" name="TextBox 18">
            <a:extLst>
              <a:ext uri="{FF2B5EF4-FFF2-40B4-BE49-F238E27FC236}">
                <a16:creationId xmlns:a16="http://schemas.microsoft.com/office/drawing/2014/main" id="{9B73FE37-9BD2-FBD5-BF01-29D99C18F25A}"/>
              </a:ext>
            </a:extLst>
          </p:cNvPr>
          <p:cNvSpPr txBox="1"/>
          <p:nvPr/>
        </p:nvSpPr>
        <p:spPr>
          <a:xfrm>
            <a:off x="1638570" y="3429000"/>
            <a:ext cx="2244525"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*exploratory analysis</a:t>
            </a:r>
          </a:p>
        </p:txBody>
      </p:sp>
      <p:sp>
        <p:nvSpPr>
          <p:cNvPr id="6" name="TextBox 5">
            <a:extLst>
              <a:ext uri="{FF2B5EF4-FFF2-40B4-BE49-F238E27FC236}">
                <a16:creationId xmlns:a16="http://schemas.microsoft.com/office/drawing/2014/main" id="{2061CD77-BCD2-31D3-3305-91C5B08B2366}"/>
              </a:ext>
            </a:extLst>
          </p:cNvPr>
          <p:cNvSpPr txBox="1"/>
          <p:nvPr/>
        </p:nvSpPr>
        <p:spPr>
          <a:xfrm>
            <a:off x="2472569" y="5153442"/>
            <a:ext cx="7116051" cy="913199"/>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667" b="1" i="0" u="none" strike="noStrike" kern="0" cap="none" spc="0" normalizeH="0" baseline="0" noProof="0" dirty="0">
                <a:ln>
                  <a:noFill/>
                </a:ln>
                <a:solidFill>
                  <a:srgbClr val="000000"/>
                </a:solidFill>
                <a:effectLst/>
                <a:uLnTx/>
                <a:uFillTx/>
                <a:latin typeface="Arial"/>
                <a:ea typeface="+mn-ea"/>
                <a:cs typeface="Arial"/>
                <a:sym typeface="Arial"/>
              </a:rPr>
              <a:t>Nearly 80% were node-positive, &gt;30% N2-3</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667" b="1" i="0" u="none" strike="noStrike" kern="0" cap="none" spc="0" normalizeH="0" baseline="0" noProof="0" dirty="0">
                <a:ln>
                  <a:noFill/>
                </a:ln>
                <a:solidFill>
                  <a:srgbClr val="000000"/>
                </a:solidFill>
                <a:effectLst/>
                <a:uLnTx/>
                <a:uFillTx/>
                <a:latin typeface="Arial"/>
                <a:ea typeface="+mn-ea"/>
                <a:cs typeface="Arial"/>
                <a:sym typeface="Arial"/>
              </a:rPr>
              <a:t>None received CDK4/6 inhibition</a:t>
            </a:r>
          </a:p>
        </p:txBody>
      </p:sp>
      <p:sp>
        <p:nvSpPr>
          <p:cNvPr id="3" name="TextBox 2">
            <a:extLst>
              <a:ext uri="{FF2B5EF4-FFF2-40B4-BE49-F238E27FC236}">
                <a16:creationId xmlns:a16="http://schemas.microsoft.com/office/drawing/2014/main" id="{D16608F4-98B1-6784-9FE6-8072234166E5}"/>
              </a:ext>
            </a:extLst>
          </p:cNvPr>
          <p:cNvSpPr txBox="1"/>
          <p:nvPr/>
        </p:nvSpPr>
        <p:spPr>
          <a:xfrm>
            <a:off x="5307469" y="2462907"/>
            <a:ext cx="264816"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sp>
        <p:nvSpPr>
          <p:cNvPr id="5" name="TextBox 4">
            <a:extLst>
              <a:ext uri="{FF2B5EF4-FFF2-40B4-BE49-F238E27FC236}">
                <a16:creationId xmlns:a16="http://schemas.microsoft.com/office/drawing/2014/main" id="{19FE12CD-E4CF-FC78-0B30-0FC450787FDE}"/>
              </a:ext>
            </a:extLst>
          </p:cNvPr>
          <p:cNvSpPr txBox="1"/>
          <p:nvPr/>
        </p:nvSpPr>
        <p:spPr>
          <a:xfrm>
            <a:off x="6124856" y="2456769"/>
            <a:ext cx="264816"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spTree>
    <p:extLst>
      <p:ext uri="{BB962C8B-B14F-4D97-AF65-F5344CB8AC3E}">
        <p14:creationId xmlns:p14="http://schemas.microsoft.com/office/powerpoint/2010/main" val="384603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18F9B-3665-FDD7-6C37-18E26CF1EA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89331A-7556-03DA-F79B-A8567A35A8D1}"/>
              </a:ext>
            </a:extLst>
          </p:cNvPr>
          <p:cNvSpPr>
            <a:spLocks noGrp="1"/>
          </p:cNvSpPr>
          <p:nvPr>
            <p:ph type="title"/>
          </p:nvPr>
        </p:nvSpPr>
        <p:spPr>
          <a:xfrm>
            <a:off x="882267" y="19187"/>
            <a:ext cx="10828663" cy="1325563"/>
          </a:xfrm>
        </p:spPr>
        <p:txBody>
          <a:bodyPr/>
          <a:lstStyle/>
          <a:p>
            <a:r>
              <a:rPr lang="en-US" dirty="0" err="1">
                <a:latin typeface="Calibri" panose="020F0502020204030204" pitchFamily="34" charset="0"/>
                <a:cs typeface="Calibri" panose="020F0502020204030204" pitchFamily="34" charset="0"/>
              </a:rPr>
              <a:t>lidERA</a:t>
            </a:r>
            <a:r>
              <a:rPr lang="en-US" dirty="0">
                <a:latin typeface="Calibri" panose="020F0502020204030204" pitchFamily="34" charset="0"/>
                <a:cs typeface="Calibri" panose="020F0502020204030204" pitchFamily="34" charset="0"/>
              </a:rPr>
              <a:t> in Context of Other Adjuvant Advances</a:t>
            </a:r>
          </a:p>
        </p:txBody>
      </p:sp>
      <p:graphicFrame>
        <p:nvGraphicFramePr>
          <p:cNvPr id="5" name="Chart 4">
            <a:extLst>
              <a:ext uri="{FF2B5EF4-FFF2-40B4-BE49-F238E27FC236}">
                <a16:creationId xmlns:a16="http://schemas.microsoft.com/office/drawing/2014/main" id="{31B72F74-933B-8C7B-F43B-FB9C9256BBE3}"/>
              </a:ext>
            </a:extLst>
          </p:cNvPr>
          <p:cNvGraphicFramePr/>
          <p:nvPr/>
        </p:nvGraphicFramePr>
        <p:xfrm>
          <a:off x="212165" y="1561946"/>
          <a:ext cx="8128000" cy="48003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e 8">
            <a:extLst>
              <a:ext uri="{FF2B5EF4-FFF2-40B4-BE49-F238E27FC236}">
                <a16:creationId xmlns:a16="http://schemas.microsoft.com/office/drawing/2014/main" id="{90CE4519-8FE4-73FA-358B-05F944D4DFD4}"/>
              </a:ext>
            </a:extLst>
          </p:cNvPr>
          <p:cNvGraphicFramePr>
            <a:graphicFrameLocks noGrp="1"/>
          </p:cNvGraphicFramePr>
          <p:nvPr/>
        </p:nvGraphicFramePr>
        <p:xfrm>
          <a:off x="7957626" y="1400361"/>
          <a:ext cx="3900364" cy="3901738"/>
        </p:xfrm>
        <a:graphic>
          <a:graphicData uri="http://schemas.openxmlformats.org/drawingml/2006/table">
            <a:tbl>
              <a:tblPr firstRow="1" bandRow="1">
                <a:tableStyleId>{638B1855-1B75-4FBE-930C-398BA8C253C6}</a:tableStyleId>
              </a:tblPr>
              <a:tblGrid>
                <a:gridCol w="1597500">
                  <a:extLst>
                    <a:ext uri="{9D8B030D-6E8A-4147-A177-3AD203B41FA5}">
                      <a16:colId xmlns:a16="http://schemas.microsoft.com/office/drawing/2014/main" val="1788433271"/>
                    </a:ext>
                  </a:extLst>
                </a:gridCol>
                <a:gridCol w="1233377">
                  <a:extLst>
                    <a:ext uri="{9D8B030D-6E8A-4147-A177-3AD203B41FA5}">
                      <a16:colId xmlns:a16="http://schemas.microsoft.com/office/drawing/2014/main" val="1439485494"/>
                    </a:ext>
                  </a:extLst>
                </a:gridCol>
                <a:gridCol w="1069487">
                  <a:extLst>
                    <a:ext uri="{9D8B030D-6E8A-4147-A177-3AD203B41FA5}">
                      <a16:colId xmlns:a16="http://schemas.microsoft.com/office/drawing/2014/main" val="2418310392"/>
                    </a:ext>
                  </a:extLst>
                </a:gridCol>
              </a:tblGrid>
              <a:tr h="315027">
                <a:tc>
                  <a:txBody>
                    <a:bodyPr/>
                    <a:lstStyle/>
                    <a:p>
                      <a:pPr algn="ctr" fontAlgn="b">
                        <a:buNone/>
                      </a:pPr>
                      <a:endParaRPr lang="en-US" sz="1600" b="1" i="0" u="none" strike="noStrike" dirty="0">
                        <a:solidFill>
                          <a:schemeClr val="tx1"/>
                        </a:solidFill>
                        <a:effectLst/>
                        <a:latin typeface="Aptos Narrow" panose="020B0004020202020204" pitchFamily="34" charset="0"/>
                      </a:endParaRPr>
                    </a:p>
                  </a:txBody>
                  <a:tcPr marL="12700" marR="12700" marT="12700" marB="0" anchor="b">
                    <a:solidFill>
                      <a:schemeClr val="bg2">
                        <a:lumMod val="20000"/>
                        <a:lumOff val="80000"/>
                      </a:schemeClr>
                    </a:solidFill>
                  </a:tcPr>
                </a:tc>
                <a:tc>
                  <a:txBody>
                    <a:bodyPr/>
                    <a:lstStyle/>
                    <a:p>
                      <a:pPr algn="ctr" fontAlgn="b">
                        <a:buNone/>
                      </a:pPr>
                      <a:r>
                        <a:rPr lang="en-US" sz="1600" u="none" strike="noStrike" dirty="0">
                          <a:solidFill>
                            <a:schemeClr val="tx1"/>
                          </a:solidFill>
                          <a:effectLst/>
                        </a:rPr>
                        <a:t>absolute △</a:t>
                      </a:r>
                      <a:endParaRPr lang="en-US" sz="1600" b="0" i="0" u="none" strike="noStrike" dirty="0">
                        <a:solidFill>
                          <a:schemeClr val="tx1"/>
                        </a:solidFill>
                        <a:effectLst/>
                        <a:latin typeface="Aptos Narrow" panose="020B0004020202020204" pitchFamily="34" charset="0"/>
                      </a:endParaRPr>
                    </a:p>
                  </a:txBody>
                  <a:tcPr marL="12700" marR="12700" marT="12700" marB="0" anchor="b">
                    <a:solidFill>
                      <a:schemeClr val="bg2">
                        <a:lumMod val="20000"/>
                        <a:lumOff val="80000"/>
                      </a:schemeClr>
                    </a:solidFill>
                  </a:tcPr>
                </a:tc>
                <a:tc>
                  <a:txBody>
                    <a:bodyPr/>
                    <a:lstStyle/>
                    <a:p>
                      <a:pPr algn="ctr" fontAlgn="b">
                        <a:buNone/>
                      </a:pPr>
                      <a:r>
                        <a:rPr lang="en-US" sz="1600" u="none" strike="noStrike" dirty="0">
                          <a:solidFill>
                            <a:schemeClr val="tx1"/>
                          </a:solidFill>
                          <a:effectLst/>
                        </a:rPr>
                        <a:t>HR</a:t>
                      </a:r>
                      <a:endParaRPr lang="en-US" sz="1600" b="0" i="0" u="none" strike="noStrike" dirty="0">
                        <a:solidFill>
                          <a:schemeClr val="tx1"/>
                        </a:solidFill>
                        <a:effectLst/>
                        <a:latin typeface="Aptos Narrow" panose="020B0004020202020204" pitchFamily="34" charset="0"/>
                      </a:endParaRPr>
                    </a:p>
                  </a:txBody>
                  <a:tcPr marL="12700" marR="12700" marT="12700" marB="0" anchor="b">
                    <a:solidFill>
                      <a:schemeClr val="bg2">
                        <a:lumMod val="20000"/>
                        <a:lumOff val="80000"/>
                      </a:schemeClr>
                    </a:solidFill>
                  </a:tcPr>
                </a:tc>
                <a:extLst>
                  <a:ext uri="{0D108BD9-81ED-4DB2-BD59-A6C34878D82A}">
                    <a16:rowId xmlns:a16="http://schemas.microsoft.com/office/drawing/2014/main" val="2111268275"/>
                  </a:ext>
                </a:extLst>
              </a:tr>
              <a:tr h="482005">
                <a:tc>
                  <a:txBody>
                    <a:bodyPr/>
                    <a:lstStyle/>
                    <a:p>
                      <a:pPr algn="ctr" fontAlgn="b">
                        <a:buNone/>
                      </a:pPr>
                      <a:r>
                        <a:rPr lang="en-US" sz="1600" b="1" i="0" u="none" strike="noStrike" dirty="0" err="1">
                          <a:solidFill>
                            <a:schemeClr val="tx1"/>
                          </a:solidFill>
                          <a:effectLst/>
                          <a:latin typeface="Aptos Narrow" panose="020B0004020202020204" pitchFamily="34" charset="0"/>
                        </a:rPr>
                        <a:t>lidERA</a:t>
                      </a:r>
                      <a:r>
                        <a:rPr lang="en-US" sz="1600" b="1" i="0" u="none" strike="noStrike" dirty="0">
                          <a:solidFill>
                            <a:schemeClr val="tx1"/>
                          </a:solidFill>
                          <a:effectLst/>
                          <a:latin typeface="Aptos Narrow" panose="020B0004020202020204" pitchFamily="34" charset="0"/>
                        </a:rPr>
                        <a:t> (2.75y)</a:t>
                      </a:r>
                    </a:p>
                  </a:txBody>
                  <a:tcPr marL="12700" marR="12700" marT="12700" marB="0" anchor="b">
                    <a:solidFill>
                      <a:schemeClr val="bg2">
                        <a:lumMod val="20000"/>
                        <a:lumOff val="80000"/>
                      </a:schemeClr>
                    </a:solidFill>
                  </a:tcPr>
                </a:tc>
                <a:tc>
                  <a:txBody>
                    <a:bodyPr/>
                    <a:lstStyle/>
                    <a:p>
                      <a:pPr algn="ctr" fontAlgn="b">
                        <a:buNone/>
                      </a:pPr>
                      <a:r>
                        <a:rPr lang="en-US" sz="1600" b="1" i="0" u="none" strike="noStrike" dirty="0">
                          <a:solidFill>
                            <a:schemeClr val="tx1"/>
                          </a:solidFill>
                          <a:effectLst/>
                          <a:latin typeface="Aptos Narrow" panose="020B0004020202020204" pitchFamily="34" charset="0"/>
                        </a:rPr>
                        <a:t>2.8%</a:t>
                      </a:r>
                    </a:p>
                  </a:txBody>
                  <a:tcPr marL="12700" marR="12700" marT="12700" marB="0" anchor="b">
                    <a:solidFill>
                      <a:schemeClr val="bg2">
                        <a:lumMod val="20000"/>
                        <a:lumOff val="80000"/>
                      </a:schemeClr>
                    </a:solidFill>
                  </a:tcPr>
                </a:tc>
                <a:tc>
                  <a:txBody>
                    <a:bodyPr/>
                    <a:lstStyle/>
                    <a:p>
                      <a:pPr algn="ctr" fontAlgn="b">
                        <a:buNone/>
                      </a:pPr>
                      <a:r>
                        <a:rPr lang="en-US" sz="1600" b="1" i="0" u="none" strike="noStrike" dirty="0">
                          <a:solidFill>
                            <a:schemeClr val="tx1"/>
                          </a:solidFill>
                          <a:effectLst/>
                          <a:latin typeface="Aptos Narrow" panose="020B0004020202020204" pitchFamily="34" charset="0"/>
                        </a:rPr>
                        <a:t>0.70</a:t>
                      </a:r>
                    </a:p>
                  </a:txBody>
                  <a:tcPr marL="12700" marR="12700" marT="12700" marB="0" anchor="b">
                    <a:solidFill>
                      <a:schemeClr val="bg2">
                        <a:lumMod val="20000"/>
                        <a:lumOff val="80000"/>
                      </a:schemeClr>
                    </a:solidFill>
                  </a:tcPr>
                </a:tc>
                <a:extLst>
                  <a:ext uri="{0D108BD9-81ED-4DB2-BD59-A6C34878D82A}">
                    <a16:rowId xmlns:a16="http://schemas.microsoft.com/office/drawing/2014/main" val="4143190531"/>
                  </a:ext>
                </a:extLst>
              </a:tr>
              <a:tr h="425303">
                <a:tc>
                  <a:txBody>
                    <a:bodyPr/>
                    <a:lstStyle/>
                    <a:p>
                      <a:pPr algn="ctr" fontAlgn="b">
                        <a:buNone/>
                      </a:pPr>
                      <a:r>
                        <a:rPr lang="en-US" sz="1600" b="1" i="0" u="none" strike="noStrike" dirty="0">
                          <a:solidFill>
                            <a:schemeClr val="tx1"/>
                          </a:solidFill>
                          <a:effectLst/>
                          <a:latin typeface="Aptos Narrow" panose="020B0004020202020204" pitchFamily="34" charset="0"/>
                        </a:rPr>
                        <a:t>ATAC (3y)</a:t>
                      </a:r>
                    </a:p>
                  </a:txBody>
                  <a:tcPr marL="12700" marR="12700" marT="12700" marB="0" anchor="b">
                    <a:solidFill>
                      <a:schemeClr val="bg2">
                        <a:lumMod val="20000"/>
                        <a:lumOff val="80000"/>
                      </a:schemeClr>
                    </a:solidFill>
                  </a:tcPr>
                </a:tc>
                <a:tc>
                  <a:txBody>
                    <a:bodyPr/>
                    <a:lstStyle/>
                    <a:p>
                      <a:pPr algn="ctr" fontAlgn="b">
                        <a:buNone/>
                      </a:pPr>
                      <a:r>
                        <a:rPr lang="en-US" sz="1600" b="1" i="0" u="none" strike="noStrike" dirty="0">
                          <a:solidFill>
                            <a:schemeClr val="tx1"/>
                          </a:solidFill>
                          <a:effectLst/>
                          <a:latin typeface="Aptos Narrow" panose="020B0004020202020204" pitchFamily="34" charset="0"/>
                        </a:rPr>
                        <a:t>2.0%</a:t>
                      </a:r>
                    </a:p>
                  </a:txBody>
                  <a:tcPr marL="12700" marR="12700" marT="12700" marB="0" anchor="b">
                    <a:solidFill>
                      <a:schemeClr val="bg2">
                        <a:lumMod val="20000"/>
                        <a:lumOff val="80000"/>
                      </a:schemeClr>
                    </a:solidFill>
                  </a:tcPr>
                </a:tc>
                <a:tc>
                  <a:txBody>
                    <a:bodyPr/>
                    <a:lstStyle/>
                    <a:p>
                      <a:pPr algn="ctr" fontAlgn="b">
                        <a:buNone/>
                      </a:pPr>
                      <a:r>
                        <a:rPr lang="en-US" sz="1600" b="1" i="0" u="none" strike="noStrike" dirty="0">
                          <a:solidFill>
                            <a:schemeClr val="tx1"/>
                          </a:solidFill>
                          <a:effectLst/>
                          <a:latin typeface="Aptos Narrow" panose="020B0004020202020204" pitchFamily="34" charset="0"/>
                        </a:rPr>
                        <a:t>0.83</a:t>
                      </a:r>
                    </a:p>
                  </a:txBody>
                  <a:tcPr marL="12700" marR="12700" marT="12700" marB="0" anchor="b">
                    <a:solidFill>
                      <a:schemeClr val="bg2">
                        <a:lumMod val="20000"/>
                        <a:lumOff val="80000"/>
                      </a:schemeClr>
                    </a:solidFill>
                  </a:tcPr>
                </a:tc>
                <a:extLst>
                  <a:ext uri="{0D108BD9-81ED-4DB2-BD59-A6C34878D82A}">
                    <a16:rowId xmlns:a16="http://schemas.microsoft.com/office/drawing/2014/main" val="782289362"/>
                  </a:ext>
                </a:extLst>
              </a:tr>
              <a:tr h="396949">
                <a:tc>
                  <a:txBody>
                    <a:bodyPr/>
                    <a:lstStyle/>
                    <a:p>
                      <a:pPr algn="ctr" fontAlgn="b">
                        <a:buNone/>
                      </a:pPr>
                      <a:r>
                        <a:rPr lang="en-US" sz="1600" b="1" i="0" u="none" strike="noStrike" dirty="0" err="1">
                          <a:solidFill>
                            <a:schemeClr val="tx1"/>
                          </a:solidFill>
                          <a:effectLst/>
                          <a:latin typeface="Aptos Narrow" panose="020B0004020202020204" pitchFamily="34" charset="0"/>
                        </a:rPr>
                        <a:t>MonarchE</a:t>
                      </a:r>
                      <a:r>
                        <a:rPr lang="en-US" sz="1600" b="1" i="0" u="none" strike="noStrike" dirty="0">
                          <a:solidFill>
                            <a:schemeClr val="tx1"/>
                          </a:solidFill>
                          <a:effectLst/>
                          <a:latin typeface="Aptos Narrow" panose="020B0004020202020204" pitchFamily="34" charset="0"/>
                        </a:rPr>
                        <a:t> (2y)</a:t>
                      </a:r>
                    </a:p>
                  </a:txBody>
                  <a:tcPr marL="12700" marR="12700" marT="12700" marB="0" anchor="b">
                    <a:solidFill>
                      <a:schemeClr val="bg2">
                        <a:lumMod val="20000"/>
                        <a:lumOff val="80000"/>
                      </a:schemeClr>
                    </a:solidFill>
                  </a:tcPr>
                </a:tc>
                <a:tc>
                  <a:txBody>
                    <a:bodyPr/>
                    <a:lstStyle/>
                    <a:p>
                      <a:pPr algn="ctr" fontAlgn="b">
                        <a:buNone/>
                      </a:pPr>
                      <a:r>
                        <a:rPr lang="en-US" sz="1600" b="1" i="0" u="none" strike="noStrike" dirty="0">
                          <a:solidFill>
                            <a:schemeClr val="tx1"/>
                          </a:solidFill>
                          <a:effectLst/>
                          <a:latin typeface="Aptos Narrow" panose="020B0004020202020204" pitchFamily="34" charset="0"/>
                        </a:rPr>
                        <a:t>2.8%</a:t>
                      </a:r>
                    </a:p>
                  </a:txBody>
                  <a:tcPr marL="12700" marR="12700" marT="12700" marB="0" anchor="b">
                    <a:solidFill>
                      <a:schemeClr val="bg2">
                        <a:lumMod val="20000"/>
                        <a:lumOff val="80000"/>
                      </a:schemeClr>
                    </a:solidFill>
                  </a:tcPr>
                </a:tc>
                <a:tc>
                  <a:txBody>
                    <a:bodyPr/>
                    <a:lstStyle/>
                    <a:p>
                      <a:pPr algn="ctr" fontAlgn="b">
                        <a:buNone/>
                      </a:pPr>
                      <a:r>
                        <a:rPr lang="en-US" sz="1600" b="1" i="0" u="none" strike="noStrike" dirty="0">
                          <a:solidFill>
                            <a:schemeClr val="tx1"/>
                          </a:solidFill>
                          <a:effectLst/>
                          <a:latin typeface="Aptos Narrow" panose="020B0004020202020204" pitchFamily="34" charset="0"/>
                        </a:rPr>
                        <a:t>0.75</a:t>
                      </a:r>
                    </a:p>
                  </a:txBody>
                  <a:tcPr marL="12700" marR="12700" marT="12700" marB="0" anchor="b">
                    <a:solidFill>
                      <a:schemeClr val="bg2">
                        <a:lumMod val="20000"/>
                        <a:lumOff val="80000"/>
                      </a:schemeClr>
                    </a:solidFill>
                  </a:tcPr>
                </a:tc>
                <a:extLst>
                  <a:ext uri="{0D108BD9-81ED-4DB2-BD59-A6C34878D82A}">
                    <a16:rowId xmlns:a16="http://schemas.microsoft.com/office/drawing/2014/main" val="2236119296"/>
                  </a:ext>
                </a:extLst>
              </a:tr>
              <a:tr h="494453">
                <a:tc>
                  <a:txBody>
                    <a:bodyPr/>
                    <a:lstStyle/>
                    <a:p>
                      <a:pPr algn="ctr" fontAlgn="b">
                        <a:buNone/>
                      </a:pPr>
                      <a:r>
                        <a:rPr lang="en-US" sz="1600" b="1" i="0" u="none" strike="noStrike" dirty="0" err="1">
                          <a:solidFill>
                            <a:schemeClr val="tx1"/>
                          </a:solidFill>
                          <a:effectLst/>
                          <a:latin typeface="Aptos Narrow" panose="020B0004020202020204" pitchFamily="34" charset="0"/>
                        </a:rPr>
                        <a:t>MonarchE</a:t>
                      </a:r>
                      <a:r>
                        <a:rPr lang="en-US" sz="1600" b="1" i="0" u="none" strike="noStrike" dirty="0">
                          <a:solidFill>
                            <a:schemeClr val="tx1"/>
                          </a:solidFill>
                          <a:effectLst/>
                          <a:latin typeface="Aptos Narrow" panose="020B0004020202020204" pitchFamily="34" charset="0"/>
                        </a:rPr>
                        <a:t> (4y)</a:t>
                      </a:r>
                    </a:p>
                  </a:txBody>
                  <a:tcPr marL="12700" marR="12700" marT="12700" marB="0" anchor="b">
                    <a:solidFill>
                      <a:schemeClr val="bg2">
                        <a:lumMod val="20000"/>
                        <a:lumOff val="80000"/>
                      </a:schemeClr>
                    </a:solidFill>
                  </a:tcPr>
                </a:tc>
                <a:tc>
                  <a:txBody>
                    <a:bodyPr/>
                    <a:lstStyle/>
                    <a:p>
                      <a:pPr algn="ctr" fontAlgn="b">
                        <a:buNone/>
                      </a:pPr>
                      <a:r>
                        <a:rPr lang="en-US" sz="1600" b="1" i="0" u="none" strike="noStrike" dirty="0">
                          <a:solidFill>
                            <a:schemeClr val="tx1"/>
                          </a:solidFill>
                          <a:effectLst/>
                          <a:latin typeface="Aptos Narrow" panose="020B0004020202020204" pitchFamily="34" charset="0"/>
                        </a:rPr>
                        <a:t>6.4%</a:t>
                      </a:r>
                    </a:p>
                  </a:txBody>
                  <a:tcPr marL="12700" marR="12700" marT="12700" marB="0" anchor="b">
                    <a:solidFill>
                      <a:schemeClr val="bg2">
                        <a:lumMod val="20000"/>
                        <a:lumOff val="80000"/>
                      </a:schemeClr>
                    </a:solidFill>
                  </a:tcPr>
                </a:tc>
                <a:tc>
                  <a:txBody>
                    <a:bodyPr/>
                    <a:lstStyle/>
                    <a:p>
                      <a:pPr algn="ctr" fontAlgn="b">
                        <a:buNone/>
                      </a:pPr>
                      <a:r>
                        <a:rPr lang="en-US" sz="1600" b="1" i="0" u="none" strike="noStrike" dirty="0">
                          <a:solidFill>
                            <a:schemeClr val="tx1"/>
                          </a:solidFill>
                          <a:effectLst/>
                          <a:latin typeface="Aptos Narrow" panose="020B0004020202020204" pitchFamily="34" charset="0"/>
                        </a:rPr>
                        <a:t>0.66</a:t>
                      </a:r>
                    </a:p>
                  </a:txBody>
                  <a:tcPr marL="12700" marR="12700" marT="12700" marB="0" anchor="b">
                    <a:solidFill>
                      <a:schemeClr val="bg2">
                        <a:lumMod val="20000"/>
                        <a:lumOff val="80000"/>
                      </a:schemeClr>
                    </a:solidFill>
                  </a:tcPr>
                </a:tc>
                <a:extLst>
                  <a:ext uri="{0D108BD9-81ED-4DB2-BD59-A6C34878D82A}">
                    <a16:rowId xmlns:a16="http://schemas.microsoft.com/office/drawing/2014/main" val="1992361636"/>
                  </a:ext>
                </a:extLst>
              </a:tr>
              <a:tr h="412857">
                <a:tc>
                  <a:txBody>
                    <a:bodyPr/>
                    <a:lstStyle/>
                    <a:p>
                      <a:pPr algn="ctr" fontAlgn="b">
                        <a:buNone/>
                      </a:pPr>
                      <a:r>
                        <a:rPr lang="en-US" sz="1600" b="1" i="0" u="none" strike="noStrike" dirty="0" err="1">
                          <a:solidFill>
                            <a:schemeClr val="tx1"/>
                          </a:solidFill>
                          <a:effectLst/>
                          <a:latin typeface="Aptos Narrow" panose="020B0004020202020204" pitchFamily="34" charset="0"/>
                        </a:rPr>
                        <a:t>MonarchE</a:t>
                      </a:r>
                      <a:r>
                        <a:rPr lang="en-US" sz="1600" b="1" i="0" u="none" strike="noStrike" dirty="0">
                          <a:solidFill>
                            <a:schemeClr val="tx1"/>
                          </a:solidFill>
                          <a:effectLst/>
                          <a:latin typeface="Aptos Narrow" panose="020B0004020202020204" pitchFamily="34" charset="0"/>
                        </a:rPr>
                        <a:t> (7y)</a:t>
                      </a:r>
                    </a:p>
                  </a:txBody>
                  <a:tcPr marL="12700" marR="12700" marT="12700" marB="0" anchor="b">
                    <a:solidFill>
                      <a:schemeClr val="bg2">
                        <a:lumMod val="20000"/>
                        <a:lumOff val="80000"/>
                      </a:schemeClr>
                    </a:solidFill>
                  </a:tcPr>
                </a:tc>
                <a:tc>
                  <a:txBody>
                    <a:bodyPr/>
                    <a:lstStyle/>
                    <a:p>
                      <a:pPr algn="ctr" fontAlgn="b">
                        <a:buNone/>
                      </a:pPr>
                      <a:r>
                        <a:rPr lang="en-US" sz="1600" b="1" i="0" u="none" strike="noStrike" dirty="0">
                          <a:solidFill>
                            <a:schemeClr val="tx1"/>
                          </a:solidFill>
                          <a:effectLst/>
                          <a:latin typeface="Aptos Narrow" panose="020B0004020202020204" pitchFamily="34" charset="0"/>
                        </a:rPr>
                        <a:t>6.5%</a:t>
                      </a:r>
                    </a:p>
                  </a:txBody>
                  <a:tcPr marL="12700" marR="12700" marT="12700" marB="0" anchor="b">
                    <a:solidFill>
                      <a:schemeClr val="bg2">
                        <a:lumMod val="20000"/>
                        <a:lumOff val="80000"/>
                      </a:schemeClr>
                    </a:solidFill>
                  </a:tcPr>
                </a:tc>
                <a:tc>
                  <a:txBody>
                    <a:bodyPr/>
                    <a:lstStyle/>
                    <a:p>
                      <a:pPr algn="ctr" fontAlgn="b">
                        <a:buNone/>
                      </a:pPr>
                      <a:r>
                        <a:rPr lang="en-US" sz="1600" b="1" i="0" u="none" strike="noStrike" dirty="0">
                          <a:solidFill>
                            <a:schemeClr val="tx1"/>
                          </a:solidFill>
                          <a:effectLst/>
                          <a:latin typeface="Aptos Narrow" panose="020B0004020202020204" pitchFamily="34" charset="0"/>
                        </a:rPr>
                        <a:t>0.73</a:t>
                      </a:r>
                    </a:p>
                  </a:txBody>
                  <a:tcPr marL="12700" marR="12700" marT="12700" marB="0" anchor="b">
                    <a:solidFill>
                      <a:schemeClr val="bg2">
                        <a:lumMod val="20000"/>
                        <a:lumOff val="80000"/>
                      </a:schemeClr>
                    </a:solidFill>
                  </a:tcPr>
                </a:tc>
                <a:extLst>
                  <a:ext uri="{0D108BD9-81ED-4DB2-BD59-A6C34878D82A}">
                    <a16:rowId xmlns:a16="http://schemas.microsoft.com/office/drawing/2014/main" val="4270955230"/>
                  </a:ext>
                </a:extLst>
              </a:tr>
              <a:tr h="494453">
                <a:tc>
                  <a:txBody>
                    <a:bodyPr/>
                    <a:lstStyle/>
                    <a:p>
                      <a:pPr algn="ctr" fontAlgn="b">
                        <a:buNone/>
                      </a:pPr>
                      <a:r>
                        <a:rPr lang="en-US" sz="1600" b="1" i="0" u="none" strike="noStrike" dirty="0">
                          <a:solidFill>
                            <a:schemeClr val="tx1"/>
                          </a:solidFill>
                          <a:effectLst/>
                          <a:latin typeface="Aptos Narrow" panose="020B0004020202020204" pitchFamily="34" charset="0"/>
                        </a:rPr>
                        <a:t>NATALEE (3y)</a:t>
                      </a:r>
                    </a:p>
                  </a:txBody>
                  <a:tcPr marL="12700" marR="12700" marT="12700" marB="0" anchor="b">
                    <a:solidFill>
                      <a:schemeClr val="bg2">
                        <a:lumMod val="20000"/>
                        <a:lumOff val="80000"/>
                      </a:schemeClr>
                    </a:solidFill>
                  </a:tcPr>
                </a:tc>
                <a:tc>
                  <a:txBody>
                    <a:bodyPr/>
                    <a:lstStyle/>
                    <a:p>
                      <a:pPr algn="ctr" fontAlgn="b">
                        <a:buNone/>
                      </a:pPr>
                      <a:r>
                        <a:rPr lang="en-US" sz="1600" b="1" i="0" u="none" strike="noStrike" dirty="0">
                          <a:solidFill>
                            <a:schemeClr val="tx1"/>
                          </a:solidFill>
                          <a:effectLst/>
                          <a:latin typeface="Aptos Narrow" panose="020B0004020202020204" pitchFamily="34" charset="0"/>
                        </a:rPr>
                        <a:t>2.7%</a:t>
                      </a:r>
                    </a:p>
                  </a:txBody>
                  <a:tcPr marL="12700" marR="12700" marT="12700" marB="0" anchor="b">
                    <a:solidFill>
                      <a:schemeClr val="bg2">
                        <a:lumMod val="20000"/>
                        <a:lumOff val="80000"/>
                      </a:schemeClr>
                    </a:solidFill>
                  </a:tcPr>
                </a:tc>
                <a:tc>
                  <a:txBody>
                    <a:bodyPr/>
                    <a:lstStyle/>
                    <a:p>
                      <a:pPr algn="ctr" fontAlgn="b">
                        <a:buNone/>
                      </a:pPr>
                      <a:r>
                        <a:rPr lang="en-US" sz="1600" b="1" i="0" u="none" strike="noStrike" dirty="0">
                          <a:solidFill>
                            <a:schemeClr val="tx1"/>
                          </a:solidFill>
                          <a:effectLst/>
                          <a:latin typeface="Aptos Narrow" panose="020B0004020202020204" pitchFamily="34" charset="0"/>
                        </a:rPr>
                        <a:t>0.75</a:t>
                      </a:r>
                    </a:p>
                  </a:txBody>
                  <a:tcPr marL="12700" marR="12700" marT="12700" marB="0" anchor="b">
                    <a:solidFill>
                      <a:schemeClr val="bg2">
                        <a:lumMod val="20000"/>
                        <a:lumOff val="80000"/>
                      </a:schemeClr>
                    </a:solidFill>
                  </a:tcPr>
                </a:tc>
                <a:extLst>
                  <a:ext uri="{0D108BD9-81ED-4DB2-BD59-A6C34878D82A}">
                    <a16:rowId xmlns:a16="http://schemas.microsoft.com/office/drawing/2014/main" val="1242785692"/>
                  </a:ext>
                </a:extLst>
              </a:tr>
              <a:tr h="473031">
                <a:tc>
                  <a:txBody>
                    <a:bodyPr/>
                    <a:lstStyle/>
                    <a:p>
                      <a:pPr algn="ctr" fontAlgn="b">
                        <a:buNone/>
                      </a:pPr>
                      <a:r>
                        <a:rPr lang="en-US" sz="1600" b="1" i="0" u="none" strike="noStrike" dirty="0">
                          <a:solidFill>
                            <a:schemeClr val="tx1"/>
                          </a:solidFill>
                          <a:effectLst/>
                          <a:latin typeface="Aptos Narrow" panose="020B0004020202020204" pitchFamily="34" charset="0"/>
                        </a:rPr>
                        <a:t>NATALEE (4y)</a:t>
                      </a:r>
                    </a:p>
                  </a:txBody>
                  <a:tcPr marL="12700" marR="12700" marT="12700" marB="0" anchor="b">
                    <a:solidFill>
                      <a:schemeClr val="bg2">
                        <a:lumMod val="20000"/>
                        <a:lumOff val="80000"/>
                      </a:schemeClr>
                    </a:solidFill>
                  </a:tcPr>
                </a:tc>
                <a:tc>
                  <a:txBody>
                    <a:bodyPr/>
                    <a:lstStyle/>
                    <a:p>
                      <a:pPr algn="ctr" fontAlgn="b">
                        <a:buNone/>
                      </a:pPr>
                      <a:r>
                        <a:rPr lang="en-US" sz="1600" b="1" i="0" u="none" strike="noStrike" dirty="0">
                          <a:solidFill>
                            <a:schemeClr val="tx1"/>
                          </a:solidFill>
                          <a:effectLst/>
                          <a:latin typeface="Aptos Narrow" panose="020B0004020202020204" pitchFamily="34" charset="0"/>
                        </a:rPr>
                        <a:t>4.4%</a:t>
                      </a:r>
                    </a:p>
                  </a:txBody>
                  <a:tcPr marL="12700" marR="12700" marT="12700" marB="0" anchor="b">
                    <a:solidFill>
                      <a:schemeClr val="bg2">
                        <a:lumMod val="20000"/>
                        <a:lumOff val="80000"/>
                      </a:schemeClr>
                    </a:solidFill>
                  </a:tcPr>
                </a:tc>
                <a:tc>
                  <a:txBody>
                    <a:bodyPr/>
                    <a:lstStyle/>
                    <a:p>
                      <a:pPr algn="ctr" fontAlgn="b">
                        <a:buNone/>
                      </a:pPr>
                      <a:r>
                        <a:rPr lang="en-US" sz="1600" b="1" i="0" u="none" strike="noStrike" dirty="0">
                          <a:solidFill>
                            <a:schemeClr val="tx1"/>
                          </a:solidFill>
                          <a:effectLst/>
                          <a:latin typeface="Aptos Narrow" panose="020B0004020202020204" pitchFamily="34" charset="0"/>
                        </a:rPr>
                        <a:t>0.72</a:t>
                      </a:r>
                    </a:p>
                  </a:txBody>
                  <a:tcPr marL="12700" marR="12700" marT="12700" marB="0" anchor="b">
                    <a:solidFill>
                      <a:schemeClr val="bg2">
                        <a:lumMod val="20000"/>
                        <a:lumOff val="80000"/>
                      </a:schemeClr>
                    </a:solidFill>
                  </a:tcPr>
                </a:tc>
                <a:extLst>
                  <a:ext uri="{0D108BD9-81ED-4DB2-BD59-A6C34878D82A}">
                    <a16:rowId xmlns:a16="http://schemas.microsoft.com/office/drawing/2014/main" val="1578506053"/>
                  </a:ext>
                </a:extLst>
              </a:tr>
              <a:tr h="407660">
                <a:tc>
                  <a:txBody>
                    <a:bodyPr/>
                    <a:lstStyle/>
                    <a:p>
                      <a:pPr algn="ctr" fontAlgn="b">
                        <a:buNone/>
                      </a:pPr>
                      <a:r>
                        <a:rPr lang="en-US" sz="1600" b="1" i="0" u="none" strike="noStrike" dirty="0">
                          <a:solidFill>
                            <a:schemeClr val="tx1"/>
                          </a:solidFill>
                          <a:effectLst/>
                          <a:latin typeface="Aptos Narrow" panose="020B0004020202020204" pitchFamily="34" charset="0"/>
                        </a:rPr>
                        <a:t>NATALEE (5y)</a:t>
                      </a:r>
                    </a:p>
                  </a:txBody>
                  <a:tcPr marL="12700" marR="12700" marT="12700" marB="0" anchor="b">
                    <a:solidFill>
                      <a:schemeClr val="bg2">
                        <a:lumMod val="20000"/>
                        <a:lumOff val="80000"/>
                      </a:schemeClr>
                    </a:solidFill>
                  </a:tcPr>
                </a:tc>
                <a:tc>
                  <a:txBody>
                    <a:bodyPr/>
                    <a:lstStyle/>
                    <a:p>
                      <a:pPr algn="ctr" fontAlgn="b">
                        <a:buNone/>
                      </a:pPr>
                      <a:r>
                        <a:rPr lang="en-US" sz="1600" b="1" i="0" u="none" strike="noStrike" dirty="0">
                          <a:solidFill>
                            <a:schemeClr val="tx1"/>
                          </a:solidFill>
                          <a:effectLst/>
                          <a:latin typeface="Aptos Narrow" panose="020B0004020202020204" pitchFamily="34" charset="0"/>
                        </a:rPr>
                        <a:t>4.5%</a:t>
                      </a:r>
                    </a:p>
                  </a:txBody>
                  <a:tcPr marL="12700" marR="12700" marT="12700" marB="0" anchor="b">
                    <a:solidFill>
                      <a:schemeClr val="bg2">
                        <a:lumMod val="20000"/>
                        <a:lumOff val="80000"/>
                      </a:schemeClr>
                    </a:solidFill>
                  </a:tcPr>
                </a:tc>
                <a:tc>
                  <a:txBody>
                    <a:bodyPr/>
                    <a:lstStyle/>
                    <a:p>
                      <a:pPr algn="ctr" fontAlgn="b">
                        <a:buNone/>
                      </a:pPr>
                      <a:r>
                        <a:rPr lang="en-US" sz="1600" b="1" i="0" u="none" strike="noStrike" dirty="0">
                          <a:solidFill>
                            <a:schemeClr val="tx1"/>
                          </a:solidFill>
                          <a:effectLst/>
                          <a:latin typeface="Aptos Narrow" panose="020B0004020202020204" pitchFamily="34" charset="0"/>
                        </a:rPr>
                        <a:t>0.72</a:t>
                      </a:r>
                    </a:p>
                  </a:txBody>
                  <a:tcPr marL="12700" marR="12700" marT="12700" marB="0" anchor="b">
                    <a:solidFill>
                      <a:schemeClr val="bg2">
                        <a:lumMod val="20000"/>
                        <a:lumOff val="80000"/>
                      </a:schemeClr>
                    </a:solidFill>
                  </a:tcPr>
                </a:tc>
                <a:extLst>
                  <a:ext uri="{0D108BD9-81ED-4DB2-BD59-A6C34878D82A}">
                    <a16:rowId xmlns:a16="http://schemas.microsoft.com/office/drawing/2014/main" val="4102596252"/>
                  </a:ext>
                </a:extLst>
              </a:tr>
            </a:tbl>
          </a:graphicData>
        </a:graphic>
      </p:graphicFrame>
      <p:sp>
        <p:nvSpPr>
          <p:cNvPr id="3" name="Rectangle 2">
            <a:extLst>
              <a:ext uri="{FF2B5EF4-FFF2-40B4-BE49-F238E27FC236}">
                <a16:creationId xmlns:a16="http://schemas.microsoft.com/office/drawing/2014/main" id="{E847D848-56AC-B6A0-87B4-6E79D9CD5885}"/>
              </a:ext>
            </a:extLst>
          </p:cNvPr>
          <p:cNvSpPr/>
          <p:nvPr/>
        </p:nvSpPr>
        <p:spPr>
          <a:xfrm>
            <a:off x="226359" y="1765533"/>
            <a:ext cx="11617288" cy="13672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1" name="Rectangle 10">
            <a:extLst>
              <a:ext uri="{FF2B5EF4-FFF2-40B4-BE49-F238E27FC236}">
                <a16:creationId xmlns:a16="http://schemas.microsoft.com/office/drawing/2014/main" id="{B9DAF5CC-2AE1-FD45-28D9-0DBB268D7714}"/>
              </a:ext>
            </a:extLst>
          </p:cNvPr>
          <p:cNvSpPr/>
          <p:nvPr/>
        </p:nvSpPr>
        <p:spPr>
          <a:xfrm>
            <a:off x="212166" y="4133508"/>
            <a:ext cx="11617289" cy="4956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F57AF749-4A4E-B6B8-6092-4499468822F1}"/>
              </a:ext>
            </a:extLst>
          </p:cNvPr>
          <p:cNvSpPr txBox="1"/>
          <p:nvPr/>
        </p:nvSpPr>
        <p:spPr>
          <a:xfrm>
            <a:off x="169945" y="6245129"/>
            <a:ext cx="1180989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Bardia A, SABCS2025; ATAC Trialists, Lancet 2005; Johnston S, JCO2020; Lancet Oncol 2023; ESMO2025; </a:t>
            </a:r>
            <a:r>
              <a:rPr kumimoji="0" lang="en-US" sz="1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Hortobagyi</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G, Ann Oncol2025; Fasching PA, JAMA Oncol 2025; Crown J, ESMO2025 </a:t>
            </a:r>
          </a:p>
        </p:txBody>
      </p:sp>
      <p:sp>
        <p:nvSpPr>
          <p:cNvPr id="8" name="Google Shape;52;p6">
            <a:extLst>
              <a:ext uri="{FF2B5EF4-FFF2-40B4-BE49-F238E27FC236}">
                <a16:creationId xmlns:a16="http://schemas.microsoft.com/office/drawing/2014/main" id="{65F66585-87A4-E6EA-2BF9-6DDFE5759418}"/>
              </a:ext>
            </a:extLst>
          </p:cNvPr>
          <p:cNvSpPr txBox="1"/>
          <p:nvPr/>
        </p:nvSpPr>
        <p:spPr>
          <a:xfrm>
            <a:off x="177128" y="6641940"/>
            <a:ext cx="11654789" cy="164212"/>
          </a:xfrm>
          <a:prstGeom prst="rect">
            <a:avLst/>
          </a:prstGeom>
          <a:solidFill>
            <a:schemeClr val="bg1"/>
          </a:solid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14461"/>
                </a:solidFill>
                <a:effectLst/>
                <a:uLnTx/>
                <a:uFillTx/>
                <a:latin typeface="Calibri" panose="020F0502020204030204" pitchFamily="34" charset="0"/>
                <a:ea typeface="+mn-ea"/>
                <a:cs typeface="Calibri" panose="020F0502020204030204" pitchFamily="34" charset="0"/>
                <a:sym typeface="Arial"/>
              </a:rPr>
              <a:t>Carey L. SABCS 2025. Discussant;GS1-10 </a:t>
            </a:r>
            <a:endPar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42783841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DJUSTMENT_LOCK1" val="cm=1.2"/>
  <p:tag name="ADJUSTMENT_LOCK2" val="cm=0"/>
</p:tagLst>
</file>

<file path=ppt/tags/tag22.xml><?xml version="1.0" encoding="utf-8"?>
<p:tagLst xmlns:a="http://schemas.openxmlformats.org/drawingml/2006/main" xmlns:r="http://schemas.openxmlformats.org/officeDocument/2006/relationships" xmlns:p="http://schemas.openxmlformats.org/presentationml/2006/main">
  <p:tag name="ADJUSTMENT_LOCK1" val="cm=1.2"/>
  <p:tag name="ADJUSTMENT_LOCK2" val="cm=0"/>
</p:tagLst>
</file>

<file path=ppt/tags/tag23.xml><?xml version="1.0" encoding="utf-8"?>
<p:tagLst xmlns:a="http://schemas.openxmlformats.org/drawingml/2006/main" xmlns:r="http://schemas.openxmlformats.org/officeDocument/2006/relationships" xmlns:p="http://schemas.openxmlformats.org/presentationml/2006/main">
  <p:tag name="ADJUSTMENT_LOCK1" val="cm=1.2"/>
  <p:tag name="ADJUSTMENT_LOCK2" val="cm=0"/>
</p:tagLst>
</file>

<file path=ppt/tags/tag24.xml><?xml version="1.0" encoding="utf-8"?>
<p:tagLst xmlns:a="http://schemas.openxmlformats.org/drawingml/2006/main" xmlns:r="http://schemas.openxmlformats.org/officeDocument/2006/relationships" xmlns:p="http://schemas.openxmlformats.org/presentationml/2006/main">
  <p:tag name="ADJUSTMENT_LOCK1" val="cm=1.2"/>
  <p:tag name="ADJUSTMENT_LOCK2" val="cm=0"/>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XO template">
  <a:themeElements>
    <a:clrScheme name="Office">
      <a:dk1>
        <a:sysClr val="windowText" lastClr="000000"/>
      </a:dk1>
      <a:lt1>
        <a:srgbClr val="FFFFFF"/>
      </a:lt1>
      <a:dk2>
        <a:srgbClr val="11273F"/>
      </a:dk2>
      <a:lt2>
        <a:srgbClr val="E8E8E8"/>
      </a:lt2>
      <a:accent1>
        <a:srgbClr val="007097"/>
      </a:accent1>
      <a:accent2>
        <a:srgbClr val="51BAC6"/>
      </a:accent2>
      <a:accent3>
        <a:srgbClr val="EFC63A"/>
      </a:accent3>
      <a:accent4>
        <a:srgbClr val="53555A"/>
      </a:accent4>
      <a:accent5>
        <a:srgbClr val="DCDCDC"/>
      </a:accent5>
      <a:accent6>
        <a:srgbClr val="B9E3E8"/>
      </a:accent6>
      <a:hlink>
        <a:srgbClr val="467886"/>
      </a:hlink>
      <a:folHlink>
        <a:srgbClr val="96607D"/>
      </a:folHlink>
    </a:clrScheme>
    <a:fontScheme name="TXO">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dirty="0" err="1" smtClean="0">
            <a:solidFill>
              <a:schemeClr val="bg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400" dirty="0" err="1" smtClean="0">
            <a:cs typeface="Poppins" panose="00000500000000000000" pitchFamily="2" charset="0"/>
          </a:defRPr>
        </a:defPPr>
      </a:lstStyle>
    </a:txDef>
  </a:objectDefaults>
  <a:extraClrSchemeLst/>
  <a:extLst>
    <a:ext uri="{05A4C25C-085E-4340-85A3-A5531E510DB2}">
      <thm15:themeFamily xmlns:thm15="http://schemas.microsoft.com/office/thememl/2012/main" name="Presentation1" id="{67AEDCE0-6100-4752-B24C-89A2C7DDBE10}" vid="{DAD9E3F8-A894-4B6E-B39A-FDB20D7FE88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LAH - Who We Are 2021 " id="{8796AC3E-2223-4649-88A9-D26E32CBC26F}" vid="{65A1A4B1-50BE-C940-AD86-1C7D39C8E052}"/>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LAH - Who We Are 2021 " id="{8796AC3E-2223-4649-88A9-D26E32CBC26F}" vid="{65A1A4B1-50BE-C940-AD86-1C7D39C8E052}"/>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RDs A-E manegement " id="{5F732CCF-951E-E444-A45C-A56CDF7A6CF0}" vid="{497BD485-0B82-1843-A6C9-0E06DC255DC0}"/>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RDs A-E manegement " id="{5F732CCF-951E-E444-A45C-A56CDF7A6CF0}" vid="{06F946F1-3E70-6F41-AED1-DF0D9AC3A995}"/>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85295</TotalTime>
  <Words>9042</Words>
  <Application>Microsoft Macintosh PowerPoint</Application>
  <PresentationFormat>Widescreen</PresentationFormat>
  <Paragraphs>1474</Paragraphs>
  <Slides>116</Slides>
  <Notes>57</Notes>
  <HiddenSlides>0</HiddenSlides>
  <MMClips>0</MMClips>
  <ScaleCrop>false</ScaleCrop>
  <HeadingPairs>
    <vt:vector size="6" baseType="variant">
      <vt:variant>
        <vt:lpstr>Fonts Used</vt:lpstr>
      </vt:variant>
      <vt:variant>
        <vt:i4>14</vt:i4>
      </vt:variant>
      <vt:variant>
        <vt:lpstr>Theme</vt:lpstr>
      </vt:variant>
      <vt:variant>
        <vt:i4>12</vt:i4>
      </vt:variant>
      <vt:variant>
        <vt:lpstr>Slide Titles</vt:lpstr>
      </vt:variant>
      <vt:variant>
        <vt:i4>116</vt:i4>
      </vt:variant>
    </vt:vector>
  </HeadingPairs>
  <TitlesOfParts>
    <vt:vector size="142" baseType="lpstr">
      <vt:lpstr>ＭＳ Ｐゴシック</vt:lpstr>
      <vt:lpstr>Aptos</vt:lpstr>
      <vt:lpstr>Aptos Narrow</vt:lpstr>
      <vt:lpstr>Arial</vt:lpstr>
      <vt:lpstr>Calibri</vt:lpstr>
      <vt:lpstr>Calibri Light</vt:lpstr>
      <vt:lpstr>Courier New</vt:lpstr>
      <vt:lpstr>Poppins</vt:lpstr>
      <vt:lpstr>Symbol</vt:lpstr>
      <vt:lpstr>Times</vt:lpstr>
      <vt:lpstr>Times New Roman</vt:lpstr>
      <vt:lpstr>Trade Gothic LT Std</vt:lpstr>
      <vt:lpstr>Wingdings</vt:lpstr>
      <vt:lpstr>ヒラギノ角ゴ Pro W3</vt:lpstr>
      <vt:lpstr>1_Default Design</vt:lpstr>
      <vt:lpstr>2_Default Design</vt:lpstr>
      <vt:lpstr>Custom Design</vt:lpstr>
      <vt:lpstr>TXO template</vt:lpstr>
      <vt:lpstr>Office Theme</vt:lpstr>
      <vt:lpstr>1_Office Theme</vt:lpstr>
      <vt:lpstr>2_Office Theme</vt:lpstr>
      <vt:lpstr>3_Office Theme</vt:lpstr>
      <vt:lpstr>4_Office Theme</vt:lpstr>
      <vt:lpstr>5_Office Theme</vt:lpstr>
      <vt:lpstr>6_Default Design</vt:lpstr>
      <vt:lpstr>7_Default Design</vt:lpstr>
      <vt:lpstr>Oral Selective Estrogen Receptor Degraders in Breast Cancer</vt:lpstr>
      <vt:lpstr>Faculty</vt:lpstr>
      <vt:lpstr>Ms Ledezma — Disclosures</vt:lpstr>
      <vt:lpstr>Ms Marti-Smith — Disclosures</vt:lpstr>
      <vt:lpstr>Dr O’Regan — Disclosures</vt:lpstr>
      <vt:lpstr>Dr McArthur — Disclosures</vt:lpstr>
      <vt:lpstr>Commercial Support</vt:lpstr>
      <vt:lpstr>PowerPoint Presentation</vt:lpstr>
      <vt:lpstr>Clinicians in the Meeting Room</vt:lpstr>
      <vt:lpstr>Clinicians Attending via Zoom</vt:lpstr>
      <vt:lpstr>About the Enduring Program</vt:lpstr>
      <vt:lpstr>PowerPoint Presentation</vt:lpstr>
      <vt:lpstr>“Recent Advances in Cancer Care — New Paradigms,  Novel Agents and What It Means for the Oncology Nurse” Eighteenth Annual RTP-ONS NCPD Symposium Series</vt:lpstr>
      <vt:lpstr>New Agents, Therapies and Regimens </vt:lpstr>
      <vt:lpstr>Agenda</vt:lpstr>
      <vt:lpstr>Agenda</vt:lpstr>
      <vt:lpstr>PowerPoint Presentation</vt:lpstr>
      <vt:lpstr>ESR1 Mutations</vt:lpstr>
      <vt:lpstr>ESR1 Mutation Testing — ASCO Recommendations</vt:lpstr>
      <vt:lpstr>Mechanism of Action of Oral SERDs and Other Antiestrogen Therapies</vt:lpstr>
      <vt:lpstr>EMERALD Phase III Study</vt:lpstr>
      <vt:lpstr>EMERALD Primary Endpoint: PFS in All and mESR1 Patients</vt:lpstr>
      <vt:lpstr>EMERALD: Efficacy Subgroups</vt:lpstr>
      <vt:lpstr>PowerPoint Presentation</vt:lpstr>
      <vt:lpstr>EMBER-3 Primary Endpoint: PFS in Patients with ESR1m</vt:lpstr>
      <vt:lpstr>EMBER-3 Primary Endpoint: PFS in All Patients</vt:lpstr>
      <vt:lpstr>Discussion Questions</vt:lpstr>
      <vt:lpstr>Agenda</vt:lpstr>
      <vt:lpstr>Practical Considerations with the Use of Oral SERDs    </vt:lpstr>
      <vt:lpstr>Elacestrant</vt:lpstr>
      <vt:lpstr>Imlunestrant</vt:lpstr>
      <vt:lpstr>Dose Modification: Elacestrant </vt:lpstr>
      <vt:lpstr>Dose Modification: Imlunestrant </vt:lpstr>
      <vt:lpstr>Unique considerations within specific patient populations </vt:lpstr>
      <vt:lpstr>Unique considerations within specific patient populations </vt:lpstr>
      <vt:lpstr>Adherence with oral SERDs</vt:lpstr>
      <vt:lpstr>Drug-drug interactions </vt:lpstr>
      <vt:lpstr>Clinical Summary of Oral SERDs</vt:lpstr>
      <vt:lpstr>Case Presentation   </vt:lpstr>
      <vt:lpstr>Case Presentation</vt:lpstr>
      <vt:lpstr>Case Presentation</vt:lpstr>
      <vt:lpstr>Agenda</vt:lpstr>
      <vt:lpstr>Potential Role of Combination Approaches with Oral SERDs in HR-Positive, HER2-Negative MBC</vt:lpstr>
      <vt:lpstr>EMBER-3 Study of Imlunestrant: Design </vt:lpstr>
      <vt:lpstr>EMBER-3: Imlunestrant + Abemaciclib + Imlunestrant—Baseline Characteristics </vt:lpstr>
      <vt:lpstr>EMBER-3: Imlunestrant + Abema vs Imlunestrant—PFS by ESR1m Status</vt:lpstr>
      <vt:lpstr>Phase 3 evERA Study of Giredestrant + Everolimus</vt:lpstr>
      <vt:lpstr>Phase 3 evERA Study</vt:lpstr>
      <vt:lpstr>PowerPoint Presentation</vt:lpstr>
      <vt:lpstr>Phase 3 ADELA Study of Elacestrant ± Everolimus for ESR1mut, ER+/HER2− aBC After ET + CDK4/6i</vt:lpstr>
      <vt:lpstr>PowerPoint Presentation</vt:lpstr>
      <vt:lpstr>PowerPoint Presentation</vt:lpstr>
      <vt:lpstr>Case Presentation</vt:lpstr>
      <vt:lpstr>Patient Case</vt:lpstr>
      <vt:lpstr>Discussion Questions</vt:lpstr>
      <vt:lpstr>Agenda</vt:lpstr>
      <vt:lpstr>Gastrointestinal Adverse Events with oral SERDs</vt:lpstr>
      <vt:lpstr>Oral SERDs overview</vt:lpstr>
      <vt:lpstr>Rates of GI side effects</vt:lpstr>
      <vt:lpstr>Mitigation Strategies for GI related AE’s</vt:lpstr>
      <vt:lpstr>Educate &amp; Empower Patients</vt:lpstr>
      <vt:lpstr>Counseling / Diet Modifications</vt:lpstr>
      <vt:lpstr>Case Presentation</vt:lpstr>
      <vt:lpstr>Case Study</vt:lpstr>
      <vt:lpstr>Management &amp; Takeaway</vt:lpstr>
      <vt:lpstr>Agenda</vt:lpstr>
      <vt:lpstr>PowerPoint Presentation</vt:lpstr>
      <vt:lpstr>PADA-1 Study: Monitoring ESR1 Mutations During First-Line Therapy</vt:lpstr>
      <vt:lpstr>PADA-1 Design</vt:lpstr>
      <vt:lpstr>PADA-1: Cumulative and Instantaneous Incidence of ESR1 Mutation</vt:lpstr>
      <vt:lpstr>PADA-1: Conclusions</vt:lpstr>
      <vt:lpstr>PowerPoint Presentation</vt:lpstr>
      <vt:lpstr>PowerPoint Presentation</vt:lpstr>
      <vt:lpstr>PowerPoint Presentation</vt:lpstr>
      <vt:lpstr>Oncologic Drugs Advisory Committee (ODAC) Meeting:  April 30, 2026 </vt:lpstr>
      <vt:lpstr>Discussion Questions</vt:lpstr>
      <vt:lpstr>Agenda</vt:lpstr>
      <vt:lpstr>Class-Effect Toxicities Associated with Oral SERDs    </vt:lpstr>
      <vt:lpstr>Class-Effect Toxicities Associated with Oral SERDs </vt:lpstr>
      <vt:lpstr>Elacestrant: Adverse Effects &amp; Lab Abnormalities Monotherapy</vt:lpstr>
      <vt:lpstr>Imlunestrant: Adverse Effects &amp; Lab Abnormalities Monotherapy</vt:lpstr>
      <vt:lpstr>Management of Cytopenias</vt:lpstr>
      <vt:lpstr>Management of Musculoskeletal Pain</vt:lpstr>
      <vt:lpstr>Management of Fatigue</vt:lpstr>
      <vt:lpstr>Dyslipidemia</vt:lpstr>
      <vt:lpstr>Key Takeaways</vt:lpstr>
      <vt:lpstr>Case Presentation  </vt:lpstr>
      <vt:lpstr>Case Presentation</vt:lpstr>
      <vt:lpstr>Case Presentation</vt:lpstr>
      <vt:lpstr>Agenda</vt:lpstr>
      <vt:lpstr>Emerging Utility of  Adjuvant Oral SERDs </vt:lpstr>
      <vt:lpstr>Oral SERD Adjuvant Trials</vt:lpstr>
      <vt:lpstr>lidERA Trial Design</vt:lpstr>
      <vt:lpstr>lidERA Trial Design</vt:lpstr>
      <vt:lpstr>Participant Characteristics</vt:lpstr>
      <vt:lpstr>IDFS (randomized patients)</vt:lpstr>
      <vt:lpstr>IDFS (randomized patients)</vt:lpstr>
      <vt:lpstr>lidERA Control ET Was Not Modern Therapy</vt:lpstr>
      <vt:lpstr>lidERA in Context of Other Adjuvant Advances</vt:lpstr>
      <vt:lpstr>Oral SERD Adjuvant Trials</vt:lpstr>
      <vt:lpstr>Summary</vt:lpstr>
      <vt:lpstr>Discussion Questions</vt:lpstr>
      <vt:lpstr>Agenda</vt:lpstr>
      <vt:lpstr>Unique Toxicities Associated with One or More Oral SERDs</vt:lpstr>
      <vt:lpstr>SERD overview</vt:lpstr>
      <vt:lpstr>Lipid monitoring</vt:lpstr>
      <vt:lpstr>Lab monitoring</vt:lpstr>
      <vt:lpstr>Cardiac AE’s</vt:lpstr>
      <vt:lpstr>AE’s</vt:lpstr>
      <vt:lpstr>Visual Disturbances</vt:lpstr>
      <vt:lpstr>Visual Disturbances</vt:lpstr>
      <vt:lpstr>Case Presentation</vt:lpstr>
      <vt:lpstr>Case Study</vt:lpstr>
      <vt:lpstr>Management &amp; Takeaway</vt:lpstr>
      <vt:lpstr>PowerPoint Presentation</vt:lpstr>
      <vt:lpstr>Thank you for joining us! Please take a moment to complete the survey currently up on Zoom. Your feedback is very important to us. The survey will remain open up to 5 minutes after the meeting ends.   To Claim NCPD Credit In-person attendees: Please refer to the program syllabus for the NCPD credit link or QR code.  Virtual attendees: The NCPD credit link is posted in the chat room.  NCPD/ONCC credit information will be emailed  to each participant within 1 to 2 business days.</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8114</cp:revision>
  <cp:lastPrinted>2020-10-06T19:03:59Z</cp:lastPrinted>
  <dcterms:created xsi:type="dcterms:W3CDTF">2013-03-19T19:50:02Z</dcterms:created>
  <dcterms:modified xsi:type="dcterms:W3CDTF">2026-05-15T20:35:51Z</dcterms:modified>
  <cp:category/>
</cp:coreProperties>
</file>