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9.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0.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1.xml" ContentType="application/vnd.openxmlformats-officedocument.theme+xml"/>
  <Override PartName="/ppt/tags/tag6.xml" ContentType="application/vnd.openxmlformats-officedocument.presentationml.tags+xml"/>
  <Override PartName="/ppt/theme/theme12.xml" ContentType="application/vnd.openxmlformats-officedocument.theme+xml"/>
  <Override PartName="/ppt/theme/theme13.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4.xml" ContentType="application/vnd.openxmlformats-officedocument.presentationml.tags+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449" r:id="rId2"/>
    <p:sldMasterId id="2147484603" r:id="rId3"/>
    <p:sldMasterId id="2147484616" r:id="rId4"/>
    <p:sldMasterId id="2147484628" r:id="rId5"/>
    <p:sldMasterId id="2147484640" r:id="rId6"/>
    <p:sldMasterId id="2147484652" r:id="rId7"/>
    <p:sldMasterId id="2147484669" r:id="rId8"/>
    <p:sldMasterId id="2147484685" r:id="rId9"/>
    <p:sldMasterId id="2147484697" r:id="rId10"/>
    <p:sldMasterId id="2147484709" r:id="rId11"/>
  </p:sldMasterIdLst>
  <p:notesMasterIdLst>
    <p:notesMasterId r:id="rId164"/>
  </p:notesMasterIdLst>
  <p:handoutMasterIdLst>
    <p:handoutMasterId r:id="rId165"/>
  </p:handoutMasterIdLst>
  <p:sldIdLst>
    <p:sldId id="2147480743" r:id="rId12"/>
    <p:sldId id="2147480744" r:id="rId13"/>
    <p:sldId id="2147480732" r:id="rId14"/>
    <p:sldId id="2147480082" r:id="rId15"/>
    <p:sldId id="2147480734" r:id="rId16"/>
    <p:sldId id="2147480739" r:id="rId17"/>
    <p:sldId id="13407" r:id="rId18"/>
    <p:sldId id="2147480704" r:id="rId19"/>
    <p:sldId id="2147472720" r:id="rId20"/>
    <p:sldId id="2147472024" r:id="rId21"/>
    <p:sldId id="306" r:id="rId22"/>
    <p:sldId id="359" r:id="rId23"/>
    <p:sldId id="2147483640" r:id="rId24"/>
    <p:sldId id="271" r:id="rId25"/>
    <p:sldId id="2147480742" r:id="rId26"/>
    <p:sldId id="2147480073" r:id="rId27"/>
    <p:sldId id="2147480745" r:id="rId28"/>
    <p:sldId id="256" r:id="rId29"/>
    <p:sldId id="2145707940" r:id="rId30"/>
    <p:sldId id="257" r:id="rId31"/>
    <p:sldId id="690" r:id="rId32"/>
    <p:sldId id="281" r:id="rId33"/>
    <p:sldId id="339" r:id="rId34"/>
    <p:sldId id="2145707941" r:id="rId35"/>
    <p:sldId id="2145707942" r:id="rId36"/>
    <p:sldId id="2145707945" r:id="rId37"/>
    <p:sldId id="2145707943" r:id="rId38"/>
    <p:sldId id="2145707950" r:id="rId39"/>
    <p:sldId id="2145707948" r:id="rId40"/>
    <p:sldId id="2145707949" r:id="rId41"/>
    <p:sldId id="340" r:id="rId42"/>
    <p:sldId id="2145707953" r:id="rId43"/>
    <p:sldId id="2145707944" r:id="rId44"/>
    <p:sldId id="2145707951" r:id="rId45"/>
    <p:sldId id="2145707952" r:id="rId46"/>
    <p:sldId id="2147480746" r:id="rId47"/>
    <p:sldId id="259" r:id="rId48"/>
    <p:sldId id="261" r:id="rId49"/>
    <p:sldId id="262" r:id="rId50"/>
    <p:sldId id="285" r:id="rId51"/>
    <p:sldId id="286" r:id="rId52"/>
    <p:sldId id="258" r:id="rId53"/>
    <p:sldId id="267" r:id="rId54"/>
    <p:sldId id="268" r:id="rId55"/>
    <p:sldId id="287" r:id="rId56"/>
    <p:sldId id="288" r:id="rId57"/>
    <p:sldId id="341" r:id="rId58"/>
    <p:sldId id="274" r:id="rId59"/>
    <p:sldId id="273" r:id="rId60"/>
    <p:sldId id="275" r:id="rId61"/>
    <p:sldId id="276" r:id="rId62"/>
    <p:sldId id="2147483627" r:id="rId63"/>
    <p:sldId id="292" r:id="rId64"/>
    <p:sldId id="293" r:id="rId65"/>
    <p:sldId id="294" r:id="rId66"/>
    <p:sldId id="295" r:id="rId67"/>
    <p:sldId id="296" r:id="rId68"/>
    <p:sldId id="297" r:id="rId69"/>
    <p:sldId id="298" r:id="rId70"/>
    <p:sldId id="299" r:id="rId71"/>
    <p:sldId id="346" r:id="rId72"/>
    <p:sldId id="301" r:id="rId73"/>
    <p:sldId id="302" r:id="rId74"/>
    <p:sldId id="303" r:id="rId75"/>
    <p:sldId id="304" r:id="rId76"/>
    <p:sldId id="305" r:id="rId77"/>
    <p:sldId id="332" r:id="rId78"/>
    <p:sldId id="2147483646" r:id="rId79"/>
    <p:sldId id="2147483589" r:id="rId80"/>
    <p:sldId id="324" r:id="rId81"/>
    <p:sldId id="326" r:id="rId82"/>
    <p:sldId id="327" r:id="rId83"/>
    <p:sldId id="330" r:id="rId84"/>
    <p:sldId id="333" r:id="rId85"/>
    <p:sldId id="2147483647" r:id="rId86"/>
    <p:sldId id="260" r:id="rId87"/>
    <p:sldId id="329" r:id="rId88"/>
    <p:sldId id="283" r:id="rId89"/>
    <p:sldId id="263" r:id="rId90"/>
    <p:sldId id="331" r:id="rId91"/>
    <p:sldId id="266" r:id="rId92"/>
    <p:sldId id="2147483645" r:id="rId93"/>
    <p:sldId id="2147480055" r:id="rId94"/>
    <p:sldId id="264" r:id="rId95"/>
    <p:sldId id="300" r:id="rId96"/>
    <p:sldId id="289" r:id="rId97"/>
    <p:sldId id="290" r:id="rId98"/>
    <p:sldId id="265" r:id="rId99"/>
    <p:sldId id="291" r:id="rId100"/>
    <p:sldId id="334" r:id="rId101"/>
    <p:sldId id="308" r:id="rId102"/>
    <p:sldId id="309" r:id="rId103"/>
    <p:sldId id="310" r:id="rId104"/>
    <p:sldId id="311" r:id="rId105"/>
    <p:sldId id="312" r:id="rId106"/>
    <p:sldId id="313" r:id="rId107"/>
    <p:sldId id="314" r:id="rId108"/>
    <p:sldId id="315" r:id="rId109"/>
    <p:sldId id="316" r:id="rId110"/>
    <p:sldId id="317" r:id="rId111"/>
    <p:sldId id="318" r:id="rId112"/>
    <p:sldId id="319" r:id="rId113"/>
    <p:sldId id="320" r:id="rId114"/>
    <p:sldId id="321" r:id="rId115"/>
    <p:sldId id="335" r:id="rId116"/>
    <p:sldId id="269" r:id="rId117"/>
    <p:sldId id="2147473715" r:id="rId118"/>
    <p:sldId id="270" r:id="rId119"/>
    <p:sldId id="272" r:id="rId120"/>
    <p:sldId id="277" r:id="rId121"/>
    <p:sldId id="280" r:id="rId122"/>
    <p:sldId id="2147476222" r:id="rId123"/>
    <p:sldId id="2147473808" r:id="rId124"/>
    <p:sldId id="2147476226" r:id="rId125"/>
    <p:sldId id="2147476227" r:id="rId126"/>
    <p:sldId id="2147476225" r:id="rId127"/>
    <p:sldId id="344" r:id="rId128"/>
    <p:sldId id="2147476228" r:id="rId129"/>
    <p:sldId id="2147476229" r:id="rId130"/>
    <p:sldId id="2147476231" r:id="rId131"/>
    <p:sldId id="336" r:id="rId132"/>
    <p:sldId id="278" r:id="rId133"/>
    <p:sldId id="279" r:id="rId134"/>
    <p:sldId id="2147476234" r:id="rId135"/>
    <p:sldId id="2147476235" r:id="rId136"/>
    <p:sldId id="282" r:id="rId137"/>
    <p:sldId id="284" r:id="rId138"/>
    <p:sldId id="2147476236" r:id="rId139"/>
    <p:sldId id="2147476238" r:id="rId140"/>
    <p:sldId id="2147476239" r:id="rId141"/>
    <p:sldId id="2147476240" r:id="rId142"/>
    <p:sldId id="2147476241" r:id="rId143"/>
    <p:sldId id="343" r:id="rId144"/>
    <p:sldId id="2147476242" r:id="rId145"/>
    <p:sldId id="2147476244" r:id="rId146"/>
    <p:sldId id="337" r:id="rId147"/>
    <p:sldId id="323" r:id="rId148"/>
    <p:sldId id="325" r:id="rId149"/>
    <p:sldId id="328" r:id="rId150"/>
    <p:sldId id="4316" r:id="rId151"/>
    <p:sldId id="4326" r:id="rId152"/>
    <p:sldId id="322" r:id="rId153"/>
    <p:sldId id="307" r:id="rId154"/>
    <p:sldId id="4321" r:id="rId155"/>
    <p:sldId id="342" r:id="rId156"/>
    <p:sldId id="4322" r:id="rId157"/>
    <p:sldId id="4323" r:id="rId158"/>
    <p:sldId id="4324" r:id="rId159"/>
    <p:sldId id="4327" r:id="rId160"/>
    <p:sldId id="338" r:id="rId161"/>
    <p:sldId id="2147480741" r:id="rId162"/>
    <p:sldId id="3329" r:id="rId163"/>
  </p:sldIdLst>
  <p:sldSz cx="12192000" cy="6858000"/>
  <p:notesSz cx="7772400" cy="10058400"/>
  <p:custDataLst>
    <p:tags r:id="rId16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04"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3"/>
    <a:srgbClr val="0432FF"/>
    <a:srgbClr val="FF40FF"/>
    <a:srgbClr val="0C8965"/>
    <a:srgbClr val="F7E2E1"/>
    <a:srgbClr val="E4EDF2"/>
    <a:srgbClr val="E4EEF3"/>
    <a:srgbClr val="EDF5F9"/>
    <a:srgbClr val="E3EDF2"/>
    <a:srgbClr val="E3E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14" autoAdjust="0"/>
    <p:restoredTop sz="95633" autoAdjust="0"/>
  </p:normalViewPr>
  <p:slideViewPr>
    <p:cSldViewPr>
      <p:cViewPr varScale="1">
        <p:scale>
          <a:sx n="150" d="100"/>
          <a:sy n="150" d="100"/>
        </p:scale>
        <p:origin x="168" y="648"/>
      </p:cViewPr>
      <p:guideLst>
        <p:guide orient="horz" pos="4208"/>
        <p:guide pos="3704"/>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theme" Target="theme/theme1.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tableStyles" Target="tableStyles.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slide" Target="slides/slide140.xml"/><Relationship Id="rId156" Type="http://schemas.openxmlformats.org/officeDocument/2006/relationships/slide" Target="slides/slide145.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notesMaster" Target="notesMasters/notesMaster1.xml"/><Relationship Id="rId16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handoutMaster" Target="handoutMasters/handoutMaster1.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s>
</file>

<file path=ppt/diagrams/_rels/data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svg"/><Relationship Id="rId1" Type="http://schemas.openxmlformats.org/officeDocument/2006/relationships/image" Target="../media/image29.sv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svg"/><Relationship Id="rId1" Type="http://schemas.openxmlformats.org/officeDocument/2006/relationships/image" Target="../media/image29.sv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1AC8C8-D359-4FAE-B3C7-D56E151F60B5}"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B3F4734-0DF8-4146-9ED8-379DF118A346}">
      <dgm:prSet custT="1"/>
      <dgm:spPr/>
      <dgm:t>
        <a:bodyPr/>
        <a:lstStyle/>
        <a:p>
          <a:pPr>
            <a:lnSpc>
              <a:spcPct val="100000"/>
            </a:lnSpc>
            <a:defRPr b="1"/>
          </a:pPr>
          <a:r>
            <a:rPr lang="en-US" sz="2000" dirty="0"/>
            <a:t>Treatment options for BCG-unresponsive high-grade T1 disease</a:t>
          </a:r>
        </a:p>
      </dgm:t>
    </dgm:pt>
    <dgm:pt modelId="{EA9BA086-9971-46F7-A174-372B393753EE}" type="parTrans" cxnId="{18278072-BB80-445C-8706-250E6E711BF0}">
      <dgm:prSet/>
      <dgm:spPr/>
      <dgm:t>
        <a:bodyPr/>
        <a:lstStyle/>
        <a:p>
          <a:endParaRPr lang="en-US"/>
        </a:p>
      </dgm:t>
    </dgm:pt>
    <dgm:pt modelId="{ACF4BCD5-E0D5-41DB-B097-10B3D8550C64}" type="sibTrans" cxnId="{18278072-BB80-445C-8706-250E6E711BF0}">
      <dgm:prSet/>
      <dgm:spPr/>
      <dgm:t>
        <a:bodyPr/>
        <a:lstStyle/>
        <a:p>
          <a:endParaRPr lang="en-US"/>
        </a:p>
      </dgm:t>
    </dgm:pt>
    <dgm:pt modelId="{95C0EC95-782E-44BC-93A8-FFF1FDBA5566}">
      <dgm:prSet custT="1"/>
      <dgm:spPr/>
      <dgm:t>
        <a:bodyPr/>
        <a:lstStyle/>
        <a:p>
          <a:pPr>
            <a:lnSpc>
              <a:spcPct val="100000"/>
            </a:lnSpc>
            <a:defRPr b="1"/>
          </a:pPr>
          <a:r>
            <a:rPr lang="en-US" sz="1400" dirty="0"/>
            <a:t>-</a:t>
          </a:r>
          <a:r>
            <a:rPr lang="en-US" sz="2000" dirty="0"/>
            <a:t>Pembrolizumab systemic immunotherapy with approximately 20% response rate at 1 year, generally reserved for older patients who cannot tolerate additional intravesical therapy</a:t>
          </a:r>
        </a:p>
      </dgm:t>
    </dgm:pt>
    <dgm:pt modelId="{B6D21F0C-646D-4052-AA01-2A4E76DE2A0E}" type="parTrans" cxnId="{C6EA212C-9B87-4C0E-AEE9-3127F147B2E9}">
      <dgm:prSet/>
      <dgm:spPr/>
      <dgm:t>
        <a:bodyPr/>
        <a:lstStyle/>
        <a:p>
          <a:endParaRPr lang="en-US"/>
        </a:p>
      </dgm:t>
    </dgm:pt>
    <dgm:pt modelId="{50B2E645-1FCE-4E8C-9052-B74AB3EA02CC}" type="sibTrans" cxnId="{C6EA212C-9B87-4C0E-AEE9-3127F147B2E9}">
      <dgm:prSet/>
      <dgm:spPr/>
      <dgm:t>
        <a:bodyPr/>
        <a:lstStyle/>
        <a:p>
          <a:endParaRPr lang="en-US"/>
        </a:p>
      </dgm:t>
    </dgm:pt>
    <dgm:pt modelId="{DEB87C82-D713-433B-B25E-B4020BC52522}">
      <dgm:prSet custT="1"/>
      <dgm:spPr/>
      <dgm:t>
        <a:bodyPr/>
        <a:lstStyle/>
        <a:p>
          <a:pPr>
            <a:lnSpc>
              <a:spcPct val="100000"/>
            </a:lnSpc>
            <a:defRPr b="1"/>
          </a:pPr>
          <a:r>
            <a:rPr lang="en-US" sz="1400" dirty="0"/>
            <a:t>-</a:t>
          </a:r>
          <a:r>
            <a:rPr lang="en-US" sz="2000" dirty="0"/>
            <a:t>Nadofaragene </a:t>
          </a:r>
          <a:r>
            <a:rPr lang="en-US" sz="2000" dirty="0" err="1"/>
            <a:t>firadenovec-vncg</a:t>
          </a:r>
          <a:r>
            <a:rPr lang="en-US" sz="2000" dirty="0"/>
            <a:t> gene-based viral vector therapy administered every 3 months with approximately 40-50% complete response rate at one year for papillary disease, but high-grade recurrence-free survival at 5 years is only 33% in the TA/T1 cohort</a:t>
          </a:r>
        </a:p>
      </dgm:t>
    </dgm:pt>
    <dgm:pt modelId="{DC337159-4E70-4D6B-9987-4C26BF9A076F}" type="parTrans" cxnId="{0C248031-71AF-41A9-B19F-4D3F702A715E}">
      <dgm:prSet/>
      <dgm:spPr/>
      <dgm:t>
        <a:bodyPr/>
        <a:lstStyle/>
        <a:p>
          <a:endParaRPr lang="en-US"/>
        </a:p>
      </dgm:t>
    </dgm:pt>
    <dgm:pt modelId="{EC1C5017-0AC1-49B7-83CC-9AA1A68BC96E}" type="sibTrans" cxnId="{0C248031-71AF-41A9-B19F-4D3F702A715E}">
      <dgm:prSet/>
      <dgm:spPr/>
      <dgm:t>
        <a:bodyPr/>
        <a:lstStyle/>
        <a:p>
          <a:endParaRPr lang="en-US"/>
        </a:p>
      </dgm:t>
    </dgm:pt>
    <dgm:pt modelId="{C54CE72B-172A-4D99-A9EA-10CF0A1AE2CB}">
      <dgm:prSet custT="1"/>
      <dgm:spPr/>
      <dgm:t>
        <a:bodyPr/>
        <a:lstStyle/>
        <a:p>
          <a:pPr>
            <a:lnSpc>
              <a:spcPct val="100000"/>
            </a:lnSpc>
            <a:defRPr b="1"/>
          </a:pPr>
          <a:r>
            <a:rPr lang="en-US" sz="2000" dirty="0"/>
            <a:t>-</a:t>
          </a:r>
          <a:r>
            <a:rPr lang="en-US" sz="2000" dirty="0" err="1"/>
            <a:t>Nogapendekin</a:t>
          </a:r>
          <a:r>
            <a:rPr lang="en-US" sz="2000" dirty="0"/>
            <a:t> alfa </a:t>
          </a:r>
          <a:r>
            <a:rPr lang="en-US" sz="2000" dirty="0" err="1"/>
            <a:t>inbakicept-pmln</a:t>
          </a:r>
          <a:r>
            <a:rPr lang="en-US" sz="2000" dirty="0"/>
            <a:t>, which is the preferred bladder preservation option given the patient's prior good response to BCG (</a:t>
          </a:r>
          <a:r>
            <a:rPr lang="en-US" sz="2000" b="1" dirty="0"/>
            <a:t>QUILT-3.032 Study)</a:t>
          </a:r>
          <a:endParaRPr lang="en-US" sz="2000" dirty="0"/>
        </a:p>
      </dgm:t>
    </dgm:pt>
    <dgm:pt modelId="{96BF6087-A6E8-49B2-B01D-FBE8DE09451D}" type="parTrans" cxnId="{4603EFFB-4BC8-4076-B6C7-6383BCA34D72}">
      <dgm:prSet/>
      <dgm:spPr/>
      <dgm:t>
        <a:bodyPr/>
        <a:lstStyle/>
        <a:p>
          <a:endParaRPr lang="en-US"/>
        </a:p>
      </dgm:t>
    </dgm:pt>
    <dgm:pt modelId="{1DA6544A-7F37-4210-A484-2D0B12102309}" type="sibTrans" cxnId="{4603EFFB-4BC8-4076-B6C7-6383BCA34D72}">
      <dgm:prSet/>
      <dgm:spPr/>
      <dgm:t>
        <a:bodyPr/>
        <a:lstStyle/>
        <a:p>
          <a:endParaRPr lang="en-US"/>
        </a:p>
      </dgm:t>
    </dgm:pt>
    <dgm:pt modelId="{74349626-CA9E-47BC-B819-6517439BA3F5}">
      <dgm:prSet/>
      <dgm:spPr/>
      <dgm:t>
        <a:bodyPr/>
        <a:lstStyle/>
        <a:p>
          <a:pPr>
            <a:lnSpc>
              <a:spcPct val="100000"/>
            </a:lnSpc>
          </a:pPr>
          <a:r>
            <a:rPr lang="en-US" b="1" dirty="0"/>
            <a:t>58% (n=28) ≥12 months; 40% (n=19) ≥24 months</a:t>
          </a:r>
          <a:endParaRPr lang="en-US" dirty="0"/>
        </a:p>
      </dgm:t>
    </dgm:pt>
    <dgm:pt modelId="{A8B8DFCD-CE82-4051-85B3-C82CED6B337B}" type="parTrans" cxnId="{2C1720BD-C8D8-4F53-93D4-D96B9F4CEAAC}">
      <dgm:prSet/>
      <dgm:spPr/>
      <dgm:t>
        <a:bodyPr/>
        <a:lstStyle/>
        <a:p>
          <a:endParaRPr lang="en-US"/>
        </a:p>
      </dgm:t>
    </dgm:pt>
    <dgm:pt modelId="{E0A7F37A-2EFB-4C82-87DB-BAC8560B0A51}" type="sibTrans" cxnId="{2C1720BD-C8D8-4F53-93D4-D96B9F4CEAAC}">
      <dgm:prSet/>
      <dgm:spPr/>
      <dgm:t>
        <a:bodyPr/>
        <a:lstStyle/>
        <a:p>
          <a:endParaRPr lang="en-US"/>
        </a:p>
      </dgm:t>
    </dgm:pt>
    <dgm:pt modelId="{5DB6DD02-E0C6-4749-BAED-D3E42C01CC76}" type="pres">
      <dgm:prSet presAssocID="{1C1AC8C8-D359-4FAE-B3C7-D56E151F60B5}" presName="root" presStyleCnt="0">
        <dgm:presLayoutVars>
          <dgm:dir/>
          <dgm:resizeHandles val="exact"/>
        </dgm:presLayoutVars>
      </dgm:prSet>
      <dgm:spPr/>
    </dgm:pt>
    <dgm:pt modelId="{53FDC780-B205-4EA6-863A-631D4E374471}" type="pres">
      <dgm:prSet presAssocID="{4B3F4734-0DF8-4146-9ED8-379DF118A346}" presName="compNode" presStyleCnt="0"/>
      <dgm:spPr/>
    </dgm:pt>
    <dgm:pt modelId="{DA4762AF-A3AE-4EAB-BB1B-1D7CEA398953}" type="pres">
      <dgm:prSet presAssocID="{4B3F4734-0DF8-4146-9ED8-379DF118A346}"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a:effectLst>
          <a:glow rad="101600">
            <a:schemeClr val="tx1">
              <a:alpha val="40000"/>
            </a:schemeClr>
          </a:glow>
        </a:effectLst>
      </dgm:spPr>
      <dgm:extLst>
        <a:ext uri="{E40237B7-FDA0-4F09-8148-C483321AD2D9}">
          <dgm14:cNvPr xmlns:dgm14="http://schemas.microsoft.com/office/drawing/2010/diagram" id="0" name="" descr="Veterinarian"/>
        </a:ext>
      </dgm:extLst>
    </dgm:pt>
    <dgm:pt modelId="{AE5D4737-597B-4207-A684-2E1E90E5A6CB}" type="pres">
      <dgm:prSet presAssocID="{4B3F4734-0DF8-4146-9ED8-379DF118A346}" presName="iconSpace" presStyleCnt="0"/>
      <dgm:spPr/>
    </dgm:pt>
    <dgm:pt modelId="{6E33B967-95E3-42D6-AAF0-607DC0FEBD83}" type="pres">
      <dgm:prSet presAssocID="{4B3F4734-0DF8-4146-9ED8-379DF118A346}" presName="parTx" presStyleLbl="revTx" presStyleIdx="0" presStyleCnt="8">
        <dgm:presLayoutVars>
          <dgm:chMax val="0"/>
          <dgm:chPref val="0"/>
        </dgm:presLayoutVars>
      </dgm:prSet>
      <dgm:spPr/>
    </dgm:pt>
    <dgm:pt modelId="{19AD1EDF-B8ED-42D4-8ACF-25FBC5C165EC}" type="pres">
      <dgm:prSet presAssocID="{4B3F4734-0DF8-4146-9ED8-379DF118A346}" presName="txSpace" presStyleCnt="0"/>
      <dgm:spPr/>
    </dgm:pt>
    <dgm:pt modelId="{F765A99E-9CBD-4744-A53F-F2E040E7CA39}" type="pres">
      <dgm:prSet presAssocID="{4B3F4734-0DF8-4146-9ED8-379DF118A346}" presName="desTx" presStyleLbl="revTx" presStyleIdx="1" presStyleCnt="8">
        <dgm:presLayoutVars/>
      </dgm:prSet>
      <dgm:spPr/>
    </dgm:pt>
    <dgm:pt modelId="{3B6A6051-7871-43FE-A7F0-B9030515E5A6}" type="pres">
      <dgm:prSet presAssocID="{ACF4BCD5-E0D5-41DB-B097-10B3D8550C64}" presName="sibTrans" presStyleCnt="0"/>
      <dgm:spPr/>
    </dgm:pt>
    <dgm:pt modelId="{1313BBF9-D025-481A-8B51-ACB4408B2717}" type="pres">
      <dgm:prSet presAssocID="{95C0EC95-782E-44BC-93A8-FFF1FDBA5566}" presName="compNode" presStyleCnt="0"/>
      <dgm:spPr/>
    </dgm:pt>
    <dgm:pt modelId="{EBCF07DC-ABDF-48C6-9EB2-68246D0E2D79}" type="pres">
      <dgm:prSet presAssocID="{95C0EC95-782E-44BC-93A8-FFF1FDBA5566}"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glow rad="101600">
            <a:schemeClr val="tx1">
              <a:alpha val="40000"/>
            </a:schemeClr>
          </a:glow>
        </a:effectLst>
      </dgm:spPr>
      <dgm:extLst>
        <a:ext uri="{E40237B7-FDA0-4F09-8148-C483321AD2D9}">
          <dgm14:cNvPr xmlns:dgm14="http://schemas.microsoft.com/office/drawing/2010/diagram" id="0" name="" descr="Needle"/>
        </a:ext>
      </dgm:extLst>
    </dgm:pt>
    <dgm:pt modelId="{229E36ED-9B95-43A6-AD14-CAA82888A00B}" type="pres">
      <dgm:prSet presAssocID="{95C0EC95-782E-44BC-93A8-FFF1FDBA5566}" presName="iconSpace" presStyleCnt="0"/>
      <dgm:spPr/>
    </dgm:pt>
    <dgm:pt modelId="{F127E3E8-2DDD-4EB6-8EF1-0876981F2A79}" type="pres">
      <dgm:prSet presAssocID="{95C0EC95-782E-44BC-93A8-FFF1FDBA5566}" presName="parTx" presStyleLbl="revTx" presStyleIdx="2" presStyleCnt="8">
        <dgm:presLayoutVars>
          <dgm:chMax val="0"/>
          <dgm:chPref val="0"/>
        </dgm:presLayoutVars>
      </dgm:prSet>
      <dgm:spPr/>
    </dgm:pt>
    <dgm:pt modelId="{6B396865-A109-4F92-93F6-EB58EC1AE9BF}" type="pres">
      <dgm:prSet presAssocID="{95C0EC95-782E-44BC-93A8-FFF1FDBA5566}" presName="txSpace" presStyleCnt="0"/>
      <dgm:spPr/>
    </dgm:pt>
    <dgm:pt modelId="{1BF5502E-8C42-4BB6-84E1-8E8BECAE2918}" type="pres">
      <dgm:prSet presAssocID="{95C0EC95-782E-44BC-93A8-FFF1FDBA5566}" presName="desTx" presStyleLbl="revTx" presStyleIdx="3" presStyleCnt="8">
        <dgm:presLayoutVars/>
      </dgm:prSet>
      <dgm:spPr/>
    </dgm:pt>
    <dgm:pt modelId="{E90ECC82-BAD1-4F68-B32B-CE4CBD2F7C09}" type="pres">
      <dgm:prSet presAssocID="{50B2E645-1FCE-4E8C-9052-B74AB3EA02CC}" presName="sibTrans" presStyleCnt="0"/>
      <dgm:spPr/>
    </dgm:pt>
    <dgm:pt modelId="{BAD94E8A-FE19-452B-BF50-A20B045C0EE6}" type="pres">
      <dgm:prSet presAssocID="{DEB87C82-D713-433B-B25E-B4020BC52522}" presName="compNode" presStyleCnt="0"/>
      <dgm:spPr/>
    </dgm:pt>
    <dgm:pt modelId="{191A4A5F-0168-406E-9582-6AD053A6FF4A}" type="pres">
      <dgm:prSet presAssocID="{DEB87C82-D713-433B-B25E-B4020BC52522}"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a:effectLst>
          <a:glow rad="101600">
            <a:schemeClr val="accent4">
              <a:satMod val="175000"/>
              <a:alpha val="40000"/>
            </a:schemeClr>
          </a:glow>
        </a:effectLst>
      </dgm:spPr>
      <dgm:extLst>
        <a:ext uri="{E40237B7-FDA0-4F09-8148-C483321AD2D9}">
          <dgm14:cNvPr xmlns:dgm14="http://schemas.microsoft.com/office/drawing/2010/diagram" id="0" name="" descr="Kidney"/>
        </a:ext>
      </dgm:extLst>
    </dgm:pt>
    <dgm:pt modelId="{7565746B-754A-4D0A-8E27-77DD1F3C074B}" type="pres">
      <dgm:prSet presAssocID="{DEB87C82-D713-433B-B25E-B4020BC52522}" presName="iconSpace" presStyleCnt="0"/>
      <dgm:spPr/>
    </dgm:pt>
    <dgm:pt modelId="{7041417F-61F5-4742-895B-FE828ED4D8EA}" type="pres">
      <dgm:prSet presAssocID="{DEB87C82-D713-433B-B25E-B4020BC52522}" presName="parTx" presStyleLbl="revTx" presStyleIdx="4" presStyleCnt="8" custScaleX="133425">
        <dgm:presLayoutVars>
          <dgm:chMax val="0"/>
          <dgm:chPref val="0"/>
        </dgm:presLayoutVars>
      </dgm:prSet>
      <dgm:spPr/>
    </dgm:pt>
    <dgm:pt modelId="{8761FA36-2003-4A60-8F95-AA3AB1AABC23}" type="pres">
      <dgm:prSet presAssocID="{DEB87C82-D713-433B-B25E-B4020BC52522}" presName="txSpace" presStyleCnt="0"/>
      <dgm:spPr/>
    </dgm:pt>
    <dgm:pt modelId="{CD7A4F1F-091D-4989-96AD-A5BFCB22795F}" type="pres">
      <dgm:prSet presAssocID="{DEB87C82-D713-433B-B25E-B4020BC52522}" presName="desTx" presStyleLbl="revTx" presStyleIdx="5" presStyleCnt="8">
        <dgm:presLayoutVars/>
      </dgm:prSet>
      <dgm:spPr/>
    </dgm:pt>
    <dgm:pt modelId="{8ED5AC28-D587-4733-ACFA-AE89A8C72F77}" type="pres">
      <dgm:prSet presAssocID="{EC1C5017-0AC1-49B7-83CC-9AA1A68BC96E}" presName="sibTrans" presStyleCnt="0"/>
      <dgm:spPr/>
    </dgm:pt>
    <dgm:pt modelId="{B726C78B-84BB-43E0-A64B-A3ED6C210A61}" type="pres">
      <dgm:prSet presAssocID="{C54CE72B-172A-4D99-A9EA-10CF0A1AE2CB}" presName="compNode" presStyleCnt="0"/>
      <dgm:spPr/>
    </dgm:pt>
    <dgm:pt modelId="{4E16AF03-7521-4781-A2CF-979CBC06616F}" type="pres">
      <dgm:prSet presAssocID="{C54CE72B-172A-4D99-A9EA-10CF0A1AE2CB}"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glow rad="101600">
            <a:schemeClr val="accent4">
              <a:satMod val="175000"/>
              <a:alpha val="40000"/>
            </a:schemeClr>
          </a:glow>
        </a:effectLst>
      </dgm:spPr>
      <dgm:extLst>
        <a:ext uri="{E40237B7-FDA0-4F09-8148-C483321AD2D9}">
          <dgm14:cNvPr xmlns:dgm14="http://schemas.microsoft.com/office/drawing/2010/diagram" id="0" name="" descr="Towel"/>
        </a:ext>
      </dgm:extLst>
    </dgm:pt>
    <dgm:pt modelId="{63D1CA08-83C5-4596-8334-747F28256A5C}" type="pres">
      <dgm:prSet presAssocID="{C54CE72B-172A-4D99-A9EA-10CF0A1AE2CB}" presName="iconSpace" presStyleCnt="0"/>
      <dgm:spPr/>
    </dgm:pt>
    <dgm:pt modelId="{CFEDA743-2740-4B11-BD97-B5970AB8DFD9}" type="pres">
      <dgm:prSet presAssocID="{C54CE72B-172A-4D99-A9EA-10CF0A1AE2CB}" presName="parTx" presStyleLbl="revTx" presStyleIdx="6" presStyleCnt="8" custLinFactNeighborY="-3429">
        <dgm:presLayoutVars>
          <dgm:chMax val="0"/>
          <dgm:chPref val="0"/>
        </dgm:presLayoutVars>
      </dgm:prSet>
      <dgm:spPr/>
    </dgm:pt>
    <dgm:pt modelId="{5ADFDEA3-C086-4ACC-9418-498540BE662A}" type="pres">
      <dgm:prSet presAssocID="{C54CE72B-172A-4D99-A9EA-10CF0A1AE2CB}" presName="txSpace" presStyleCnt="0"/>
      <dgm:spPr/>
    </dgm:pt>
    <dgm:pt modelId="{AC3F83BE-B798-402E-9F86-C42192A0EBCD}" type="pres">
      <dgm:prSet presAssocID="{C54CE72B-172A-4D99-A9EA-10CF0A1AE2CB}" presName="desTx" presStyleLbl="revTx" presStyleIdx="7" presStyleCnt="8">
        <dgm:presLayoutVars/>
      </dgm:prSet>
      <dgm:spPr/>
    </dgm:pt>
  </dgm:ptLst>
  <dgm:cxnLst>
    <dgm:cxn modelId="{0665C717-1A8B-40D4-8426-69DABACFF19F}" type="presOf" srcId="{95C0EC95-782E-44BC-93A8-FFF1FDBA5566}" destId="{F127E3E8-2DDD-4EB6-8EF1-0876981F2A79}" srcOrd="0" destOrd="0" presId="urn:microsoft.com/office/officeart/2018/2/layout/IconLabelDescriptionList"/>
    <dgm:cxn modelId="{C6EA212C-9B87-4C0E-AEE9-3127F147B2E9}" srcId="{1C1AC8C8-D359-4FAE-B3C7-D56E151F60B5}" destId="{95C0EC95-782E-44BC-93A8-FFF1FDBA5566}" srcOrd="1" destOrd="0" parTransId="{B6D21F0C-646D-4052-AA01-2A4E76DE2A0E}" sibTransId="{50B2E645-1FCE-4E8C-9052-B74AB3EA02CC}"/>
    <dgm:cxn modelId="{0C248031-71AF-41A9-B19F-4D3F702A715E}" srcId="{1C1AC8C8-D359-4FAE-B3C7-D56E151F60B5}" destId="{DEB87C82-D713-433B-B25E-B4020BC52522}" srcOrd="2" destOrd="0" parTransId="{DC337159-4E70-4D6B-9987-4C26BF9A076F}" sibTransId="{EC1C5017-0AC1-49B7-83CC-9AA1A68BC96E}"/>
    <dgm:cxn modelId="{FD61CD6A-F10C-44CB-9010-16BF119EC319}" type="presOf" srcId="{74349626-CA9E-47BC-B819-6517439BA3F5}" destId="{AC3F83BE-B798-402E-9F86-C42192A0EBCD}" srcOrd="0" destOrd="0" presId="urn:microsoft.com/office/officeart/2018/2/layout/IconLabelDescriptionList"/>
    <dgm:cxn modelId="{18278072-BB80-445C-8706-250E6E711BF0}" srcId="{1C1AC8C8-D359-4FAE-B3C7-D56E151F60B5}" destId="{4B3F4734-0DF8-4146-9ED8-379DF118A346}" srcOrd="0" destOrd="0" parTransId="{EA9BA086-9971-46F7-A174-372B393753EE}" sibTransId="{ACF4BCD5-E0D5-41DB-B097-10B3D8550C64}"/>
    <dgm:cxn modelId="{AA6AF8AF-4186-4ADF-A5B4-D60042A8E01D}" type="presOf" srcId="{4B3F4734-0DF8-4146-9ED8-379DF118A346}" destId="{6E33B967-95E3-42D6-AAF0-607DC0FEBD83}" srcOrd="0" destOrd="0" presId="urn:microsoft.com/office/officeart/2018/2/layout/IconLabelDescriptionList"/>
    <dgm:cxn modelId="{2C1720BD-C8D8-4F53-93D4-D96B9F4CEAAC}" srcId="{C54CE72B-172A-4D99-A9EA-10CF0A1AE2CB}" destId="{74349626-CA9E-47BC-B819-6517439BA3F5}" srcOrd="0" destOrd="0" parTransId="{A8B8DFCD-CE82-4051-85B3-C82CED6B337B}" sibTransId="{E0A7F37A-2EFB-4C82-87DB-BAC8560B0A51}"/>
    <dgm:cxn modelId="{DD236EC6-6803-4890-B6C9-3DDE6BC37EAA}" type="presOf" srcId="{C54CE72B-172A-4D99-A9EA-10CF0A1AE2CB}" destId="{CFEDA743-2740-4B11-BD97-B5970AB8DFD9}" srcOrd="0" destOrd="0" presId="urn:microsoft.com/office/officeart/2018/2/layout/IconLabelDescriptionList"/>
    <dgm:cxn modelId="{71BA00D1-A779-4F91-A63B-60E8C53A0976}" type="presOf" srcId="{1C1AC8C8-D359-4FAE-B3C7-D56E151F60B5}" destId="{5DB6DD02-E0C6-4749-BAED-D3E42C01CC76}" srcOrd="0" destOrd="0" presId="urn:microsoft.com/office/officeart/2018/2/layout/IconLabelDescriptionList"/>
    <dgm:cxn modelId="{A8870AF5-FAA6-431C-9971-C7DA1EFE0E8B}" type="presOf" srcId="{DEB87C82-D713-433B-B25E-B4020BC52522}" destId="{7041417F-61F5-4742-895B-FE828ED4D8EA}" srcOrd="0" destOrd="0" presId="urn:microsoft.com/office/officeart/2018/2/layout/IconLabelDescriptionList"/>
    <dgm:cxn modelId="{4603EFFB-4BC8-4076-B6C7-6383BCA34D72}" srcId="{1C1AC8C8-D359-4FAE-B3C7-D56E151F60B5}" destId="{C54CE72B-172A-4D99-A9EA-10CF0A1AE2CB}" srcOrd="3" destOrd="0" parTransId="{96BF6087-A6E8-49B2-B01D-FBE8DE09451D}" sibTransId="{1DA6544A-7F37-4210-A484-2D0B12102309}"/>
    <dgm:cxn modelId="{5409D46D-FCC1-4F51-94C5-0318E7D50BE8}" type="presParOf" srcId="{5DB6DD02-E0C6-4749-BAED-D3E42C01CC76}" destId="{53FDC780-B205-4EA6-863A-631D4E374471}" srcOrd="0" destOrd="0" presId="urn:microsoft.com/office/officeart/2018/2/layout/IconLabelDescriptionList"/>
    <dgm:cxn modelId="{9C758B09-9408-4885-80A0-66EE8686017C}" type="presParOf" srcId="{53FDC780-B205-4EA6-863A-631D4E374471}" destId="{DA4762AF-A3AE-4EAB-BB1B-1D7CEA398953}" srcOrd="0" destOrd="0" presId="urn:microsoft.com/office/officeart/2018/2/layout/IconLabelDescriptionList"/>
    <dgm:cxn modelId="{3112C4B6-3DA4-46B7-B1BF-5F8D61727A0C}" type="presParOf" srcId="{53FDC780-B205-4EA6-863A-631D4E374471}" destId="{AE5D4737-597B-4207-A684-2E1E90E5A6CB}" srcOrd="1" destOrd="0" presId="urn:microsoft.com/office/officeart/2018/2/layout/IconLabelDescriptionList"/>
    <dgm:cxn modelId="{4CB37780-A84C-437F-8476-CE49697F5B68}" type="presParOf" srcId="{53FDC780-B205-4EA6-863A-631D4E374471}" destId="{6E33B967-95E3-42D6-AAF0-607DC0FEBD83}" srcOrd="2" destOrd="0" presId="urn:microsoft.com/office/officeart/2018/2/layout/IconLabelDescriptionList"/>
    <dgm:cxn modelId="{2FFF503F-FAF3-4B94-8C90-96BA1A2EA8FB}" type="presParOf" srcId="{53FDC780-B205-4EA6-863A-631D4E374471}" destId="{19AD1EDF-B8ED-42D4-8ACF-25FBC5C165EC}" srcOrd="3" destOrd="0" presId="urn:microsoft.com/office/officeart/2018/2/layout/IconLabelDescriptionList"/>
    <dgm:cxn modelId="{640C497C-F354-4825-B80D-B1F387DF7787}" type="presParOf" srcId="{53FDC780-B205-4EA6-863A-631D4E374471}" destId="{F765A99E-9CBD-4744-A53F-F2E040E7CA39}" srcOrd="4" destOrd="0" presId="urn:microsoft.com/office/officeart/2018/2/layout/IconLabelDescriptionList"/>
    <dgm:cxn modelId="{B43FE2DF-C2E2-40F1-B045-6683795D5F18}" type="presParOf" srcId="{5DB6DD02-E0C6-4749-BAED-D3E42C01CC76}" destId="{3B6A6051-7871-43FE-A7F0-B9030515E5A6}" srcOrd="1" destOrd="0" presId="urn:microsoft.com/office/officeart/2018/2/layout/IconLabelDescriptionList"/>
    <dgm:cxn modelId="{812E146F-7A35-4BAA-A717-77954F543906}" type="presParOf" srcId="{5DB6DD02-E0C6-4749-BAED-D3E42C01CC76}" destId="{1313BBF9-D025-481A-8B51-ACB4408B2717}" srcOrd="2" destOrd="0" presId="urn:microsoft.com/office/officeart/2018/2/layout/IconLabelDescriptionList"/>
    <dgm:cxn modelId="{9134BA20-AEB9-4549-AF58-D4FEBFC302D7}" type="presParOf" srcId="{1313BBF9-D025-481A-8B51-ACB4408B2717}" destId="{EBCF07DC-ABDF-48C6-9EB2-68246D0E2D79}" srcOrd="0" destOrd="0" presId="urn:microsoft.com/office/officeart/2018/2/layout/IconLabelDescriptionList"/>
    <dgm:cxn modelId="{8B589E6C-4556-4420-8316-FE50F1DC792A}" type="presParOf" srcId="{1313BBF9-D025-481A-8B51-ACB4408B2717}" destId="{229E36ED-9B95-43A6-AD14-CAA82888A00B}" srcOrd="1" destOrd="0" presId="urn:microsoft.com/office/officeart/2018/2/layout/IconLabelDescriptionList"/>
    <dgm:cxn modelId="{845C872D-D920-44F2-8EB1-9428054F8FF7}" type="presParOf" srcId="{1313BBF9-D025-481A-8B51-ACB4408B2717}" destId="{F127E3E8-2DDD-4EB6-8EF1-0876981F2A79}" srcOrd="2" destOrd="0" presId="urn:microsoft.com/office/officeart/2018/2/layout/IconLabelDescriptionList"/>
    <dgm:cxn modelId="{DA08059F-1972-4663-9296-FA2A29E6FD6F}" type="presParOf" srcId="{1313BBF9-D025-481A-8B51-ACB4408B2717}" destId="{6B396865-A109-4F92-93F6-EB58EC1AE9BF}" srcOrd="3" destOrd="0" presId="urn:microsoft.com/office/officeart/2018/2/layout/IconLabelDescriptionList"/>
    <dgm:cxn modelId="{09C84FA4-E63E-48FD-9484-12064C58907F}" type="presParOf" srcId="{1313BBF9-D025-481A-8B51-ACB4408B2717}" destId="{1BF5502E-8C42-4BB6-84E1-8E8BECAE2918}" srcOrd="4" destOrd="0" presId="urn:microsoft.com/office/officeart/2018/2/layout/IconLabelDescriptionList"/>
    <dgm:cxn modelId="{0FAF431D-2D46-413F-95B5-C17D2326C3F9}" type="presParOf" srcId="{5DB6DD02-E0C6-4749-BAED-D3E42C01CC76}" destId="{E90ECC82-BAD1-4F68-B32B-CE4CBD2F7C09}" srcOrd="3" destOrd="0" presId="urn:microsoft.com/office/officeart/2018/2/layout/IconLabelDescriptionList"/>
    <dgm:cxn modelId="{30B69DAD-97B8-4808-9AF0-9056623442ED}" type="presParOf" srcId="{5DB6DD02-E0C6-4749-BAED-D3E42C01CC76}" destId="{BAD94E8A-FE19-452B-BF50-A20B045C0EE6}" srcOrd="4" destOrd="0" presId="urn:microsoft.com/office/officeart/2018/2/layout/IconLabelDescriptionList"/>
    <dgm:cxn modelId="{0B443C80-ACDB-4162-9956-43E7F3B0F77D}" type="presParOf" srcId="{BAD94E8A-FE19-452B-BF50-A20B045C0EE6}" destId="{191A4A5F-0168-406E-9582-6AD053A6FF4A}" srcOrd="0" destOrd="0" presId="urn:microsoft.com/office/officeart/2018/2/layout/IconLabelDescriptionList"/>
    <dgm:cxn modelId="{43BB1A1D-8A66-485A-82C7-6548A5D3DB88}" type="presParOf" srcId="{BAD94E8A-FE19-452B-BF50-A20B045C0EE6}" destId="{7565746B-754A-4D0A-8E27-77DD1F3C074B}" srcOrd="1" destOrd="0" presId="urn:microsoft.com/office/officeart/2018/2/layout/IconLabelDescriptionList"/>
    <dgm:cxn modelId="{61F60D4B-3D96-4291-B9BE-07C1718E7067}" type="presParOf" srcId="{BAD94E8A-FE19-452B-BF50-A20B045C0EE6}" destId="{7041417F-61F5-4742-895B-FE828ED4D8EA}" srcOrd="2" destOrd="0" presId="urn:microsoft.com/office/officeart/2018/2/layout/IconLabelDescriptionList"/>
    <dgm:cxn modelId="{A1CD1146-6935-4A2D-A67B-F019ADDDEFF3}" type="presParOf" srcId="{BAD94E8A-FE19-452B-BF50-A20B045C0EE6}" destId="{8761FA36-2003-4A60-8F95-AA3AB1AABC23}" srcOrd="3" destOrd="0" presId="urn:microsoft.com/office/officeart/2018/2/layout/IconLabelDescriptionList"/>
    <dgm:cxn modelId="{B4FA8896-84B1-45AE-9154-DD0815C53324}" type="presParOf" srcId="{BAD94E8A-FE19-452B-BF50-A20B045C0EE6}" destId="{CD7A4F1F-091D-4989-96AD-A5BFCB22795F}" srcOrd="4" destOrd="0" presId="urn:microsoft.com/office/officeart/2018/2/layout/IconLabelDescriptionList"/>
    <dgm:cxn modelId="{E56C49FE-15EA-41D3-9594-77A8A63D3CEA}" type="presParOf" srcId="{5DB6DD02-E0C6-4749-BAED-D3E42C01CC76}" destId="{8ED5AC28-D587-4733-ACFA-AE89A8C72F77}" srcOrd="5" destOrd="0" presId="urn:microsoft.com/office/officeart/2018/2/layout/IconLabelDescriptionList"/>
    <dgm:cxn modelId="{08315D2E-4D57-4E8B-9156-D60E8C7A1925}" type="presParOf" srcId="{5DB6DD02-E0C6-4749-BAED-D3E42C01CC76}" destId="{B726C78B-84BB-43E0-A64B-A3ED6C210A61}" srcOrd="6" destOrd="0" presId="urn:microsoft.com/office/officeart/2018/2/layout/IconLabelDescriptionList"/>
    <dgm:cxn modelId="{B778F856-8237-4741-80B0-3FF432C64D14}" type="presParOf" srcId="{B726C78B-84BB-43E0-A64B-A3ED6C210A61}" destId="{4E16AF03-7521-4781-A2CF-979CBC06616F}" srcOrd="0" destOrd="0" presId="urn:microsoft.com/office/officeart/2018/2/layout/IconLabelDescriptionList"/>
    <dgm:cxn modelId="{6639ABCD-0D55-450B-B1C3-8701FB30EA52}" type="presParOf" srcId="{B726C78B-84BB-43E0-A64B-A3ED6C210A61}" destId="{63D1CA08-83C5-4596-8334-747F28256A5C}" srcOrd="1" destOrd="0" presId="urn:microsoft.com/office/officeart/2018/2/layout/IconLabelDescriptionList"/>
    <dgm:cxn modelId="{18FB8AB5-856B-4E65-B00D-D2208DE4A213}" type="presParOf" srcId="{B726C78B-84BB-43E0-A64B-A3ED6C210A61}" destId="{CFEDA743-2740-4B11-BD97-B5970AB8DFD9}" srcOrd="2" destOrd="0" presId="urn:microsoft.com/office/officeart/2018/2/layout/IconLabelDescriptionList"/>
    <dgm:cxn modelId="{00979699-1B4D-4658-B4DC-27B35348C6C5}" type="presParOf" srcId="{B726C78B-84BB-43E0-A64B-A3ED6C210A61}" destId="{5ADFDEA3-C086-4ACC-9418-498540BE662A}" srcOrd="3" destOrd="0" presId="urn:microsoft.com/office/officeart/2018/2/layout/IconLabelDescriptionList"/>
    <dgm:cxn modelId="{7B904A5D-45E8-4D7C-8B73-07ACB4DA75E2}" type="presParOf" srcId="{B726C78B-84BB-43E0-A64B-A3ED6C210A61}" destId="{AC3F83BE-B798-402E-9F86-C42192A0EBCD}"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762AF-A3AE-4EAB-BB1B-1D7CEA398953}">
      <dsp:nvSpPr>
        <dsp:cNvPr id="0" name=""/>
        <dsp:cNvSpPr/>
      </dsp:nvSpPr>
      <dsp:spPr>
        <a:xfrm>
          <a:off x="11605" y="195626"/>
          <a:ext cx="844418" cy="77833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a:glow rad="101600">
            <a:schemeClr val="tx1">
              <a:alpha val="40000"/>
            </a:schemeClr>
          </a:glow>
        </a:effectLst>
      </dsp:spPr>
      <dsp:style>
        <a:lnRef idx="2">
          <a:scrgbClr r="0" g="0" b="0"/>
        </a:lnRef>
        <a:fillRef idx="1">
          <a:scrgbClr r="0" g="0" b="0"/>
        </a:fillRef>
        <a:effectRef idx="0">
          <a:scrgbClr r="0" g="0" b="0"/>
        </a:effectRef>
        <a:fontRef idx="minor">
          <a:schemeClr val="lt1"/>
        </a:fontRef>
      </dsp:style>
    </dsp:sp>
    <dsp:sp modelId="{6E33B967-95E3-42D6-AAF0-607DC0FEBD83}">
      <dsp:nvSpPr>
        <dsp:cNvPr id="0" name=""/>
        <dsp:cNvSpPr/>
      </dsp:nvSpPr>
      <dsp:spPr>
        <a:xfrm>
          <a:off x="11605" y="1169682"/>
          <a:ext cx="2412624" cy="3382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Treatment options for BCG-unresponsive high-grade T1 disease</a:t>
          </a:r>
        </a:p>
      </dsp:txBody>
      <dsp:txXfrm>
        <a:off x="11605" y="1169682"/>
        <a:ext cx="2412624" cy="3382151"/>
      </dsp:txXfrm>
    </dsp:sp>
    <dsp:sp modelId="{F765A99E-9CBD-4744-A53F-F2E040E7CA39}">
      <dsp:nvSpPr>
        <dsp:cNvPr id="0" name=""/>
        <dsp:cNvSpPr/>
      </dsp:nvSpPr>
      <dsp:spPr>
        <a:xfrm>
          <a:off x="11605" y="4642865"/>
          <a:ext cx="2412624" cy="104334"/>
        </a:xfrm>
        <a:prstGeom prst="rect">
          <a:avLst/>
        </a:prstGeom>
        <a:noFill/>
        <a:ln>
          <a:noFill/>
        </a:ln>
        <a:effectLst/>
      </dsp:spPr>
      <dsp:style>
        <a:lnRef idx="0">
          <a:scrgbClr r="0" g="0" b="0"/>
        </a:lnRef>
        <a:fillRef idx="0">
          <a:scrgbClr r="0" g="0" b="0"/>
        </a:fillRef>
        <a:effectRef idx="0">
          <a:scrgbClr r="0" g="0" b="0"/>
        </a:effectRef>
        <a:fontRef idx="minor"/>
      </dsp:style>
    </dsp:sp>
    <dsp:sp modelId="{EBCF07DC-ABDF-48C6-9EB2-68246D0E2D79}">
      <dsp:nvSpPr>
        <dsp:cNvPr id="0" name=""/>
        <dsp:cNvSpPr/>
      </dsp:nvSpPr>
      <dsp:spPr>
        <a:xfrm>
          <a:off x="2846439" y="195626"/>
          <a:ext cx="844418" cy="77833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a:glow rad="101600">
            <a:schemeClr val="tx1">
              <a:alpha val="40000"/>
            </a:schemeClr>
          </a:glow>
        </a:effectLst>
      </dsp:spPr>
      <dsp:style>
        <a:lnRef idx="2">
          <a:scrgbClr r="0" g="0" b="0"/>
        </a:lnRef>
        <a:fillRef idx="1">
          <a:scrgbClr r="0" g="0" b="0"/>
        </a:fillRef>
        <a:effectRef idx="0">
          <a:scrgbClr r="0" g="0" b="0"/>
        </a:effectRef>
        <a:fontRef idx="minor">
          <a:schemeClr val="lt1"/>
        </a:fontRef>
      </dsp:style>
    </dsp:sp>
    <dsp:sp modelId="{F127E3E8-2DDD-4EB6-8EF1-0876981F2A79}">
      <dsp:nvSpPr>
        <dsp:cNvPr id="0" name=""/>
        <dsp:cNvSpPr/>
      </dsp:nvSpPr>
      <dsp:spPr>
        <a:xfrm>
          <a:off x="2846439" y="1169682"/>
          <a:ext cx="2412624" cy="3382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a:t>
          </a:r>
          <a:r>
            <a:rPr lang="en-US" sz="2000" kern="1200" dirty="0"/>
            <a:t>Pembrolizumab systemic immunotherapy with approximately 20% response rate at 1 year, generally reserved for older patients who cannot tolerate additional intravesical therapy</a:t>
          </a:r>
        </a:p>
      </dsp:txBody>
      <dsp:txXfrm>
        <a:off x="2846439" y="1169682"/>
        <a:ext cx="2412624" cy="3382151"/>
      </dsp:txXfrm>
    </dsp:sp>
    <dsp:sp modelId="{1BF5502E-8C42-4BB6-84E1-8E8BECAE2918}">
      <dsp:nvSpPr>
        <dsp:cNvPr id="0" name=""/>
        <dsp:cNvSpPr/>
      </dsp:nvSpPr>
      <dsp:spPr>
        <a:xfrm>
          <a:off x="2846439" y="4642865"/>
          <a:ext cx="2412624" cy="104334"/>
        </a:xfrm>
        <a:prstGeom prst="rect">
          <a:avLst/>
        </a:prstGeom>
        <a:noFill/>
        <a:ln>
          <a:noFill/>
        </a:ln>
        <a:effectLst/>
      </dsp:spPr>
      <dsp:style>
        <a:lnRef idx="0">
          <a:scrgbClr r="0" g="0" b="0"/>
        </a:lnRef>
        <a:fillRef idx="0">
          <a:scrgbClr r="0" g="0" b="0"/>
        </a:fillRef>
        <a:effectRef idx="0">
          <a:scrgbClr r="0" g="0" b="0"/>
        </a:effectRef>
        <a:fontRef idx="minor"/>
      </dsp:style>
    </dsp:sp>
    <dsp:sp modelId="{191A4A5F-0168-406E-9582-6AD053A6FF4A}">
      <dsp:nvSpPr>
        <dsp:cNvPr id="0" name=""/>
        <dsp:cNvSpPr/>
      </dsp:nvSpPr>
      <dsp:spPr>
        <a:xfrm>
          <a:off x="6084483" y="195626"/>
          <a:ext cx="844418" cy="77833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a:glow rad="101600">
            <a:schemeClr val="accent4">
              <a:satMod val="175000"/>
              <a:alpha val="40000"/>
            </a:schemeClr>
          </a:glow>
        </a:effectLst>
      </dsp:spPr>
      <dsp:style>
        <a:lnRef idx="2">
          <a:scrgbClr r="0" g="0" b="0"/>
        </a:lnRef>
        <a:fillRef idx="1">
          <a:scrgbClr r="0" g="0" b="0"/>
        </a:fillRef>
        <a:effectRef idx="0">
          <a:scrgbClr r="0" g="0" b="0"/>
        </a:effectRef>
        <a:fontRef idx="minor">
          <a:schemeClr val="lt1"/>
        </a:fontRef>
      </dsp:style>
    </dsp:sp>
    <dsp:sp modelId="{7041417F-61F5-4742-895B-FE828ED4D8EA}">
      <dsp:nvSpPr>
        <dsp:cNvPr id="0" name=""/>
        <dsp:cNvSpPr/>
      </dsp:nvSpPr>
      <dsp:spPr>
        <a:xfrm>
          <a:off x="5681273" y="1169682"/>
          <a:ext cx="3219044" cy="3382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a:t>
          </a:r>
          <a:r>
            <a:rPr lang="en-US" sz="2000" kern="1200" dirty="0"/>
            <a:t>Nadofaragene </a:t>
          </a:r>
          <a:r>
            <a:rPr lang="en-US" sz="2000" kern="1200" dirty="0" err="1"/>
            <a:t>firadenovec-vncg</a:t>
          </a:r>
          <a:r>
            <a:rPr lang="en-US" sz="2000" kern="1200" dirty="0"/>
            <a:t> gene-based viral vector therapy administered every 3 months with approximately 40-50% complete response rate at one year for papillary disease, but high-grade recurrence-free survival at 5 years is only 33% in the TA/T1 cohort</a:t>
          </a:r>
        </a:p>
      </dsp:txBody>
      <dsp:txXfrm>
        <a:off x="5681273" y="1169682"/>
        <a:ext cx="3219044" cy="3382151"/>
      </dsp:txXfrm>
    </dsp:sp>
    <dsp:sp modelId="{CD7A4F1F-091D-4989-96AD-A5BFCB22795F}">
      <dsp:nvSpPr>
        <dsp:cNvPr id="0" name=""/>
        <dsp:cNvSpPr/>
      </dsp:nvSpPr>
      <dsp:spPr>
        <a:xfrm>
          <a:off x="6084483" y="4642865"/>
          <a:ext cx="2412624" cy="104334"/>
        </a:xfrm>
        <a:prstGeom prst="rect">
          <a:avLst/>
        </a:prstGeom>
        <a:noFill/>
        <a:ln>
          <a:noFill/>
        </a:ln>
        <a:effectLst/>
      </dsp:spPr>
      <dsp:style>
        <a:lnRef idx="0">
          <a:scrgbClr r="0" g="0" b="0"/>
        </a:lnRef>
        <a:fillRef idx="0">
          <a:scrgbClr r="0" g="0" b="0"/>
        </a:fillRef>
        <a:effectRef idx="0">
          <a:scrgbClr r="0" g="0" b="0"/>
        </a:effectRef>
        <a:fontRef idx="minor"/>
      </dsp:style>
    </dsp:sp>
    <dsp:sp modelId="{4E16AF03-7521-4781-A2CF-979CBC06616F}">
      <dsp:nvSpPr>
        <dsp:cNvPr id="0" name=""/>
        <dsp:cNvSpPr/>
      </dsp:nvSpPr>
      <dsp:spPr>
        <a:xfrm>
          <a:off x="9322527" y="195626"/>
          <a:ext cx="844418" cy="77833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a:glow rad="101600">
            <a:schemeClr val="accent4">
              <a:satMod val="175000"/>
              <a:alpha val="40000"/>
            </a:schemeClr>
          </a:glow>
        </a:effectLst>
      </dsp:spPr>
      <dsp:style>
        <a:lnRef idx="2">
          <a:scrgbClr r="0" g="0" b="0"/>
        </a:lnRef>
        <a:fillRef idx="1">
          <a:scrgbClr r="0" g="0" b="0"/>
        </a:fillRef>
        <a:effectRef idx="0">
          <a:scrgbClr r="0" g="0" b="0"/>
        </a:effectRef>
        <a:fontRef idx="minor">
          <a:schemeClr val="lt1"/>
        </a:fontRef>
      </dsp:style>
    </dsp:sp>
    <dsp:sp modelId="{CFEDA743-2740-4B11-BD97-B5970AB8DFD9}">
      <dsp:nvSpPr>
        <dsp:cNvPr id="0" name=""/>
        <dsp:cNvSpPr/>
      </dsp:nvSpPr>
      <dsp:spPr>
        <a:xfrm>
          <a:off x="9322527" y="1053708"/>
          <a:ext cx="2412624" cy="3382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a:t>
          </a:r>
          <a:r>
            <a:rPr lang="en-US" sz="2000" kern="1200" dirty="0" err="1"/>
            <a:t>Nogapendekin</a:t>
          </a:r>
          <a:r>
            <a:rPr lang="en-US" sz="2000" kern="1200" dirty="0"/>
            <a:t> alfa </a:t>
          </a:r>
          <a:r>
            <a:rPr lang="en-US" sz="2000" kern="1200" dirty="0" err="1"/>
            <a:t>inbakicept-pmln</a:t>
          </a:r>
          <a:r>
            <a:rPr lang="en-US" sz="2000" kern="1200" dirty="0"/>
            <a:t>, which is the preferred bladder preservation option given the patient's prior good response to BCG (</a:t>
          </a:r>
          <a:r>
            <a:rPr lang="en-US" sz="2000" b="1" kern="1200" dirty="0"/>
            <a:t>QUILT-3.032 Study)</a:t>
          </a:r>
          <a:endParaRPr lang="en-US" sz="2000" kern="1200" dirty="0"/>
        </a:p>
      </dsp:txBody>
      <dsp:txXfrm>
        <a:off x="9322527" y="1053708"/>
        <a:ext cx="2412624" cy="3382151"/>
      </dsp:txXfrm>
    </dsp:sp>
    <dsp:sp modelId="{AC3F83BE-B798-402E-9F86-C42192A0EBCD}">
      <dsp:nvSpPr>
        <dsp:cNvPr id="0" name=""/>
        <dsp:cNvSpPr/>
      </dsp:nvSpPr>
      <dsp:spPr>
        <a:xfrm>
          <a:off x="9322527" y="4642865"/>
          <a:ext cx="2412624" cy="104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b="1" kern="1200" dirty="0"/>
            <a:t>58% (n=28) ≥12 months; 40% (n=19) ≥24 months</a:t>
          </a:r>
          <a:endParaRPr lang="en-US" sz="1700" kern="1200" dirty="0"/>
        </a:p>
      </dsp:txBody>
      <dsp:txXfrm>
        <a:off x="9322527" y="4642865"/>
        <a:ext cx="2412624" cy="10433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5/14/26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205F2-C28B-9A44-D140-66A2F3CE102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4C65A63D-B008-A8F4-A0DD-E723E2E700D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E129311-CAC7-2EC7-991F-E1E7E9797E1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85043E5-EBE8-07FC-0414-550B0EF6200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80046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A8CED-1A33-4F2A-9481-EE8AEC7854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5791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A8CED-1A33-4F2A-9481-EE8AEC7854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146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A8CED-1A33-4F2A-9481-EE8AEC7854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1490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B28140-CE95-4D99-854F-115ACB7D82D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3268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a:extLst>
            <a:ext uri="{FF2B5EF4-FFF2-40B4-BE49-F238E27FC236}">
              <a16:creationId xmlns:a16="http://schemas.microsoft.com/office/drawing/2014/main" id="{B880259C-37EF-8B0B-B950-B056FD949C24}"/>
            </a:ext>
          </a:extLst>
        </p:cNvPr>
        <p:cNvGrpSpPr/>
        <p:nvPr/>
      </p:nvGrpSpPr>
      <p:grpSpPr>
        <a:xfrm>
          <a:off x="0" y="0"/>
          <a:ext cx="0" cy="0"/>
          <a:chOff x="0" y="0"/>
          <a:chExt cx="0" cy="0"/>
        </a:xfrm>
      </p:grpSpPr>
      <p:sp>
        <p:nvSpPr>
          <p:cNvPr id="541" name="Google Shape;541;g3db85c7f96e_0_3021:notes">
            <a:extLst>
              <a:ext uri="{FF2B5EF4-FFF2-40B4-BE49-F238E27FC236}">
                <a16:creationId xmlns:a16="http://schemas.microsoft.com/office/drawing/2014/main" id="{2C1C57F1-D14C-B295-9869-9510637F97E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2" name="Google Shape;542;g3db85c7f96e_0_3021:notes">
            <a:extLst>
              <a:ext uri="{FF2B5EF4-FFF2-40B4-BE49-F238E27FC236}">
                <a16:creationId xmlns:a16="http://schemas.microsoft.com/office/drawing/2014/main" id="{8A2FF559-5CBC-F6C2-1C15-DB10D0A37E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1235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a:extLst>
            <a:ext uri="{FF2B5EF4-FFF2-40B4-BE49-F238E27FC236}">
              <a16:creationId xmlns:a16="http://schemas.microsoft.com/office/drawing/2014/main" id="{6ED5E70E-203C-B6C3-D879-277398AE848D}"/>
            </a:ext>
          </a:extLst>
        </p:cNvPr>
        <p:cNvGrpSpPr/>
        <p:nvPr/>
      </p:nvGrpSpPr>
      <p:grpSpPr>
        <a:xfrm>
          <a:off x="0" y="0"/>
          <a:ext cx="0" cy="0"/>
          <a:chOff x="0" y="0"/>
          <a:chExt cx="0" cy="0"/>
        </a:xfrm>
      </p:grpSpPr>
      <p:sp>
        <p:nvSpPr>
          <p:cNvPr id="550" name="Google Shape;550;g3db85c7f96e_0_1805:notes">
            <a:extLst>
              <a:ext uri="{FF2B5EF4-FFF2-40B4-BE49-F238E27FC236}">
                <a16:creationId xmlns:a16="http://schemas.microsoft.com/office/drawing/2014/main" id="{3E937A60-29F7-8A6B-841F-763B81B477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Immunotherapy works by:</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Tumor has PD-L1 signal</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 cells have PD-1 receptor</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When they connect → T cell turns off and does not fight cancer</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Immunotherapy blocks this connection → T cell stays on and attacks cancer</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In Bladder Ca; most used Pembro, Durva.</a:t>
            </a:r>
            <a:endParaRPr>
              <a:solidFill>
                <a:schemeClr val="dk1"/>
              </a:solidFill>
            </a:endParaRPr>
          </a:p>
          <a:p>
            <a:pPr marL="0" lvl="0" indent="0" algn="l" rtl="0">
              <a:spcBef>
                <a:spcPts val="0"/>
              </a:spcBef>
              <a:spcAft>
                <a:spcPts val="0"/>
              </a:spcAft>
              <a:buNone/>
            </a:pPr>
            <a:endParaRPr/>
          </a:p>
        </p:txBody>
      </p:sp>
      <p:sp>
        <p:nvSpPr>
          <p:cNvPr id="551" name="Google Shape;551;g3db85c7f96e_0_1805:notes">
            <a:extLst>
              <a:ext uri="{FF2B5EF4-FFF2-40B4-BE49-F238E27FC236}">
                <a16:creationId xmlns:a16="http://schemas.microsoft.com/office/drawing/2014/main" id="{0FBD6E94-5DCD-225A-666F-7DB6D69704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8057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a:extLst>
            <a:ext uri="{FF2B5EF4-FFF2-40B4-BE49-F238E27FC236}">
              <a16:creationId xmlns:a16="http://schemas.microsoft.com/office/drawing/2014/main" id="{03007D18-A7B7-7B78-F898-783D28F03D99}"/>
            </a:ext>
          </a:extLst>
        </p:cNvPr>
        <p:cNvGrpSpPr/>
        <p:nvPr/>
      </p:nvGrpSpPr>
      <p:grpSpPr>
        <a:xfrm>
          <a:off x="0" y="0"/>
          <a:ext cx="0" cy="0"/>
          <a:chOff x="0" y="0"/>
          <a:chExt cx="0" cy="0"/>
        </a:xfrm>
      </p:grpSpPr>
      <p:sp>
        <p:nvSpPr>
          <p:cNvPr id="566" name="Google Shape;566;g3db85c7f96e_0_1796:notes">
            <a:extLst>
              <a:ext uri="{FF2B5EF4-FFF2-40B4-BE49-F238E27FC236}">
                <a16:creationId xmlns:a16="http://schemas.microsoft.com/office/drawing/2014/main" id="{C38436EF-FD30-46BB-E480-30CE5ACC18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3db85c7f96e_0_1796:notes">
            <a:extLst>
              <a:ext uri="{FF2B5EF4-FFF2-40B4-BE49-F238E27FC236}">
                <a16:creationId xmlns:a16="http://schemas.microsoft.com/office/drawing/2014/main" id="{348DBAFA-8D36-BFB2-E081-F646B861B96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1266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a:extLst>
            <a:ext uri="{FF2B5EF4-FFF2-40B4-BE49-F238E27FC236}">
              <a16:creationId xmlns:a16="http://schemas.microsoft.com/office/drawing/2014/main" id="{B8A9F191-D287-2137-F5C3-34B7A773C5AF}"/>
            </a:ext>
          </a:extLst>
        </p:cNvPr>
        <p:cNvGrpSpPr/>
        <p:nvPr/>
      </p:nvGrpSpPr>
      <p:grpSpPr>
        <a:xfrm>
          <a:off x="0" y="0"/>
          <a:ext cx="0" cy="0"/>
          <a:chOff x="0" y="0"/>
          <a:chExt cx="0" cy="0"/>
        </a:xfrm>
      </p:grpSpPr>
      <p:sp>
        <p:nvSpPr>
          <p:cNvPr id="571" name="Google Shape;571;g3db85c7f96e_0_2023:notes">
            <a:extLst>
              <a:ext uri="{FF2B5EF4-FFF2-40B4-BE49-F238E27FC236}">
                <a16:creationId xmlns:a16="http://schemas.microsoft.com/office/drawing/2014/main" id="{3B968823-50F0-BAF6-546A-C4267AD9DAF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baseline labs and exam before starting</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check labs and symptoms every cycle</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red flags to act on: lab abnormalities; shortness of breath or cough; chest pain or palpitations; diarrhea ≥4 stools/day; jaundice or dark urine; severe fatigue, headache, vision changes</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any of these → evaluate and escalate immediately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
        <p:nvSpPr>
          <p:cNvPr id="572" name="Google Shape;572;g3db85c7f96e_0_2023:notes">
            <a:extLst>
              <a:ext uri="{FF2B5EF4-FFF2-40B4-BE49-F238E27FC236}">
                <a16:creationId xmlns:a16="http://schemas.microsoft.com/office/drawing/2014/main" id="{6F2B5E41-A6E1-DE90-9B87-5B80990A6A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7112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a:extLst>
            <a:ext uri="{FF2B5EF4-FFF2-40B4-BE49-F238E27FC236}">
              <a16:creationId xmlns:a16="http://schemas.microsoft.com/office/drawing/2014/main" id="{AD06FD5D-1F2F-7DA9-A3DD-408D36B881D0}"/>
            </a:ext>
          </a:extLst>
        </p:cNvPr>
        <p:cNvGrpSpPr/>
        <p:nvPr/>
      </p:nvGrpSpPr>
      <p:grpSpPr>
        <a:xfrm>
          <a:off x="0" y="0"/>
          <a:ext cx="0" cy="0"/>
          <a:chOff x="0" y="0"/>
          <a:chExt cx="0" cy="0"/>
        </a:xfrm>
      </p:grpSpPr>
      <p:sp>
        <p:nvSpPr>
          <p:cNvPr id="599" name="Google Shape;599;g3db85c7f96e_0_2781:notes">
            <a:extLst>
              <a:ext uri="{FF2B5EF4-FFF2-40B4-BE49-F238E27FC236}">
                <a16:creationId xmlns:a16="http://schemas.microsoft.com/office/drawing/2014/main" id="{B38DFFB2-85B8-4F5C-CB7D-BC399552D7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Grade 1 → continue ICI, monitor, treat symptoms; exception: cardiac/neuro (Myasthenia, Gullian Barre)  → hold</a:t>
            </a:r>
            <a:endParaRPr/>
          </a:p>
          <a:p>
            <a:pPr marL="0" lvl="0" indent="0" algn="l" rtl="0">
              <a:spcBef>
                <a:spcPts val="0"/>
              </a:spcBef>
              <a:spcAft>
                <a:spcPts val="0"/>
              </a:spcAft>
              <a:buClr>
                <a:schemeClr val="dk1"/>
              </a:buClr>
              <a:buSzPts val="1100"/>
              <a:buFont typeface="Arial"/>
              <a:buNone/>
            </a:pPr>
            <a:r>
              <a:rPr lang="en-US"/>
              <a:t>Grade 2 → hold ICI, start steroids, involve specialists</a:t>
            </a:r>
            <a:endParaRPr/>
          </a:p>
          <a:p>
            <a:pPr marL="0" lvl="0" indent="0" algn="l" rtl="0">
              <a:spcBef>
                <a:spcPts val="0"/>
              </a:spcBef>
              <a:spcAft>
                <a:spcPts val="0"/>
              </a:spcAft>
              <a:buClr>
                <a:schemeClr val="dk1"/>
              </a:buClr>
              <a:buSzPts val="1100"/>
              <a:buFont typeface="Arial"/>
              <a:buNone/>
            </a:pPr>
            <a:r>
              <a:rPr lang="en-US"/>
              <a:t>Endocrine → hormone replacement; usually continue IO (no steroids)</a:t>
            </a:r>
            <a:endParaRPr/>
          </a:p>
          <a:p>
            <a:pPr marL="0" lvl="0" indent="0" algn="l" rtl="0">
              <a:spcBef>
                <a:spcPts val="0"/>
              </a:spcBef>
              <a:spcAft>
                <a:spcPts val="0"/>
              </a:spcAft>
              <a:buNone/>
            </a:pPr>
            <a:endParaRPr/>
          </a:p>
        </p:txBody>
      </p:sp>
      <p:sp>
        <p:nvSpPr>
          <p:cNvPr id="600" name="Google Shape;600;g3db85c7f96e_0_2781:notes">
            <a:extLst>
              <a:ext uri="{FF2B5EF4-FFF2-40B4-BE49-F238E27FC236}">
                <a16:creationId xmlns:a16="http://schemas.microsoft.com/office/drawing/2014/main" id="{C63D7AA2-BF5F-B759-C029-BEAB146E81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4427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a:extLst>
            <a:ext uri="{FF2B5EF4-FFF2-40B4-BE49-F238E27FC236}">
              <a16:creationId xmlns:a16="http://schemas.microsoft.com/office/drawing/2014/main" id="{999A5354-AC8A-E620-A18A-CD26A10BC217}"/>
            </a:ext>
          </a:extLst>
        </p:cNvPr>
        <p:cNvGrpSpPr/>
        <p:nvPr/>
      </p:nvGrpSpPr>
      <p:grpSpPr>
        <a:xfrm>
          <a:off x="0" y="0"/>
          <a:ext cx="0" cy="0"/>
          <a:chOff x="0" y="0"/>
          <a:chExt cx="0" cy="0"/>
        </a:xfrm>
      </p:grpSpPr>
      <p:sp>
        <p:nvSpPr>
          <p:cNvPr id="631" name="Google Shape;631;g3db85c7f96e_0_2812:notes">
            <a:extLst>
              <a:ext uri="{FF2B5EF4-FFF2-40B4-BE49-F238E27FC236}">
                <a16:creationId xmlns:a16="http://schemas.microsoft.com/office/drawing/2014/main" id="{8ABC77DA-7B0A-2F66-9299-FA2A6682CA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severe irAEs → start </a:t>
            </a:r>
            <a:r>
              <a:rPr lang="en-US" b="1">
                <a:solidFill>
                  <a:schemeClr val="dk1"/>
                </a:solidFill>
              </a:rPr>
              <a:t>high-dose IV steroids</a:t>
            </a:r>
            <a:endParaRPr b="1">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often requires </a:t>
            </a:r>
            <a:r>
              <a:rPr lang="en-US" b="1">
                <a:solidFill>
                  <a:schemeClr val="dk1"/>
                </a:solidFill>
              </a:rPr>
              <a:t>hospitalization</a:t>
            </a:r>
            <a:endParaRPr b="1">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hold immunotherapy</a:t>
            </a:r>
            <a:endParaRPr b="1">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some cases require </a:t>
            </a:r>
            <a:r>
              <a:rPr lang="en-US" b="1">
                <a:solidFill>
                  <a:schemeClr val="dk1"/>
                </a:solidFill>
              </a:rPr>
              <a:t>permanent discontinuation</a:t>
            </a:r>
            <a:endParaRPr b="1">
              <a:solidFill>
                <a:schemeClr val="dk1"/>
              </a:solidFill>
            </a:endParaRPr>
          </a:p>
          <a:p>
            <a:pPr marL="0" lvl="0" indent="0" algn="l" rtl="0">
              <a:spcBef>
                <a:spcPts val="0"/>
              </a:spcBef>
              <a:spcAft>
                <a:spcPts val="0"/>
              </a:spcAft>
              <a:buNone/>
            </a:pPr>
            <a:endParaRPr/>
          </a:p>
        </p:txBody>
      </p:sp>
      <p:sp>
        <p:nvSpPr>
          <p:cNvPr id="632" name="Google Shape;632;g3db85c7f96e_0_2812:notes">
            <a:extLst>
              <a:ext uri="{FF2B5EF4-FFF2-40B4-BE49-F238E27FC236}">
                <a16:creationId xmlns:a16="http://schemas.microsoft.com/office/drawing/2014/main" id="{B915BB7E-C36D-F487-94DC-CB8FF2FDAF5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3984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a:extLst>
            <a:ext uri="{FF2B5EF4-FFF2-40B4-BE49-F238E27FC236}">
              <a16:creationId xmlns:a16="http://schemas.microsoft.com/office/drawing/2014/main" id="{67B442AB-3EE7-9431-3242-47D8F3DDA997}"/>
            </a:ext>
          </a:extLst>
        </p:cNvPr>
        <p:cNvGrpSpPr/>
        <p:nvPr/>
      </p:nvGrpSpPr>
      <p:grpSpPr>
        <a:xfrm>
          <a:off x="0" y="0"/>
          <a:ext cx="0" cy="0"/>
          <a:chOff x="0" y="0"/>
          <a:chExt cx="0" cy="0"/>
        </a:xfrm>
      </p:grpSpPr>
      <p:sp>
        <p:nvSpPr>
          <p:cNvPr id="663" name="Google Shape;663;g3db85c7f96e_0_2247:notes">
            <a:extLst>
              <a:ext uri="{FF2B5EF4-FFF2-40B4-BE49-F238E27FC236}">
                <a16:creationId xmlns:a16="http://schemas.microsoft.com/office/drawing/2014/main" id="{EE3026A3-C958-E26B-B47D-8D4AE28B85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Early recognition changes outcomes; pneumonitis and myocarditis are the of the most dangerous and require immediate action</a:t>
            </a:r>
            <a:endParaRPr dirty="0"/>
          </a:p>
          <a:p>
            <a:pPr marL="0" lvl="0" indent="0" algn="l" rtl="0">
              <a:spcBef>
                <a:spcPts val="0"/>
              </a:spcBef>
              <a:spcAft>
                <a:spcPts val="0"/>
              </a:spcAft>
              <a:buClr>
                <a:schemeClr val="dk1"/>
              </a:buClr>
              <a:buSzPts val="1100"/>
              <a:buFont typeface="Arial"/>
              <a:buNone/>
            </a:pPr>
            <a:r>
              <a:rPr lang="en-US" dirty="0"/>
              <a:t>Colitis and hepatitis respond well to early treatment and prevent complications</a:t>
            </a:r>
            <a:endParaRPr dirty="0"/>
          </a:p>
          <a:p>
            <a:pPr marL="0" lvl="0" indent="0" algn="l" rtl="0">
              <a:spcBef>
                <a:spcPts val="0"/>
              </a:spcBef>
              <a:spcAft>
                <a:spcPts val="0"/>
              </a:spcAft>
              <a:buClr>
                <a:schemeClr val="dk1"/>
              </a:buClr>
              <a:buSzPts val="1100"/>
              <a:buFont typeface="Arial"/>
              <a:buNone/>
            </a:pPr>
            <a:r>
              <a:rPr lang="en-US" dirty="0"/>
              <a:t>Focus on the “Big 5” symptoms: SOB/cough, chest pain/palpitations, diarrhea, jaundice/dark urine</a:t>
            </a:r>
            <a:endParaRPr dirty="0"/>
          </a:p>
          <a:p>
            <a:pPr marL="0" lvl="0" indent="0" algn="l" rtl="0">
              <a:spcBef>
                <a:spcPts val="0"/>
              </a:spcBef>
              <a:spcAft>
                <a:spcPts val="0"/>
              </a:spcAft>
              <a:buNone/>
            </a:pPr>
            <a:endParaRPr dirty="0"/>
          </a:p>
        </p:txBody>
      </p:sp>
      <p:sp>
        <p:nvSpPr>
          <p:cNvPr id="664" name="Google Shape;664;g3db85c7f96e_0_2247:notes">
            <a:extLst>
              <a:ext uri="{FF2B5EF4-FFF2-40B4-BE49-F238E27FC236}">
                <a16:creationId xmlns:a16="http://schemas.microsoft.com/office/drawing/2014/main" id="{8955F29A-FDBE-AA94-3C0E-2F82C04BDB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3657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a:extLst>
            <a:ext uri="{FF2B5EF4-FFF2-40B4-BE49-F238E27FC236}">
              <a16:creationId xmlns:a16="http://schemas.microsoft.com/office/drawing/2014/main" id="{51008233-5D8E-AB40-E4F5-33992A5B62BE}"/>
            </a:ext>
          </a:extLst>
        </p:cNvPr>
        <p:cNvGrpSpPr/>
        <p:nvPr/>
      </p:nvGrpSpPr>
      <p:grpSpPr>
        <a:xfrm>
          <a:off x="0" y="0"/>
          <a:ext cx="0" cy="0"/>
          <a:chOff x="0" y="0"/>
          <a:chExt cx="0" cy="0"/>
        </a:xfrm>
      </p:grpSpPr>
      <p:sp>
        <p:nvSpPr>
          <p:cNvPr id="688" name="Google Shape;688;g3db85c7f96e_0_2918:notes">
            <a:extLst>
              <a:ext uri="{FF2B5EF4-FFF2-40B4-BE49-F238E27FC236}">
                <a16:creationId xmlns:a16="http://schemas.microsoft.com/office/drawing/2014/main" id="{9B64E2DA-B3E2-F939-DF71-2D51A4AF765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Any organ can be affected on IO</a:t>
            </a:r>
            <a:endParaRPr/>
          </a:p>
          <a:p>
            <a:pPr marL="0" lvl="0" indent="0" algn="l" rtl="0">
              <a:spcBef>
                <a:spcPts val="0"/>
              </a:spcBef>
              <a:spcAft>
                <a:spcPts val="0"/>
              </a:spcAft>
              <a:buClr>
                <a:schemeClr val="dk1"/>
              </a:buClr>
              <a:buSzPts val="1100"/>
              <a:buFont typeface="Arial"/>
              <a:buNone/>
            </a:pPr>
            <a:r>
              <a:rPr lang="en-US"/>
              <a:t>Monitor every cycle → labs + symptom check</a:t>
            </a:r>
            <a:endParaRPr/>
          </a:p>
          <a:p>
            <a:pPr marL="0" lvl="0" indent="0" algn="l" rtl="0">
              <a:spcBef>
                <a:spcPts val="0"/>
              </a:spcBef>
              <a:spcAft>
                <a:spcPts val="0"/>
              </a:spcAft>
              <a:buClr>
                <a:schemeClr val="dk1"/>
              </a:buClr>
              <a:buSzPts val="1100"/>
              <a:buFont typeface="Arial"/>
              <a:buNone/>
            </a:pPr>
            <a:r>
              <a:rPr lang="en-US"/>
              <a:t>Act fast → myocarditis &amp; neuro (MG/GBS) treat aggressively</a:t>
            </a:r>
            <a:endParaRPr/>
          </a:p>
          <a:p>
            <a:pPr marL="0" lvl="0" indent="0" algn="l" rtl="0">
              <a:spcBef>
                <a:spcPts val="0"/>
              </a:spcBef>
              <a:spcAft>
                <a:spcPts val="0"/>
              </a:spcAft>
              <a:buClr>
                <a:schemeClr val="dk1"/>
              </a:buClr>
              <a:buSzPts val="1100"/>
              <a:buFont typeface="Arial"/>
              <a:buNone/>
            </a:pPr>
            <a:r>
              <a:rPr lang="en-US"/>
              <a:t>Taper steroids slowly (≥4–6 wks)</a:t>
            </a:r>
            <a:endParaRPr/>
          </a:p>
          <a:p>
            <a:pPr marL="0" lvl="0" indent="0" algn="l" rtl="0">
              <a:spcBef>
                <a:spcPts val="0"/>
              </a:spcBef>
              <a:spcAft>
                <a:spcPts val="0"/>
              </a:spcAft>
              <a:buClr>
                <a:schemeClr val="dk1"/>
              </a:buClr>
              <a:buSzPts val="1100"/>
              <a:buFont typeface="Arial"/>
              <a:buNone/>
            </a:pPr>
            <a:r>
              <a:rPr lang="en-US"/>
              <a:t>Endocrine → hormone replacement, not steroids</a:t>
            </a:r>
            <a:endParaRPr/>
          </a:p>
          <a:p>
            <a:pPr marL="0" lvl="0" indent="0" algn="l" rtl="0">
              <a:spcBef>
                <a:spcPts val="0"/>
              </a:spcBef>
              <a:spcAft>
                <a:spcPts val="0"/>
              </a:spcAft>
              <a:buClr>
                <a:schemeClr val="dk1"/>
              </a:buClr>
              <a:buSzPts val="1100"/>
              <a:buFont typeface="Arial"/>
              <a:buNone/>
            </a:pPr>
            <a:r>
              <a:rPr lang="en-US"/>
              <a:t>Bottom line → detect early,  help to stay on therapy and avoid delays and discontinuation </a:t>
            </a:r>
            <a:endParaRPr/>
          </a:p>
          <a:p>
            <a:pPr marL="0" lvl="0" indent="0" algn="l" rtl="0">
              <a:spcBef>
                <a:spcPts val="0"/>
              </a:spcBef>
              <a:spcAft>
                <a:spcPts val="0"/>
              </a:spcAft>
              <a:buNone/>
            </a:pPr>
            <a:endParaRPr/>
          </a:p>
        </p:txBody>
      </p:sp>
      <p:sp>
        <p:nvSpPr>
          <p:cNvPr id="689" name="Google Shape;689;g3db85c7f96e_0_2918:notes">
            <a:extLst>
              <a:ext uri="{FF2B5EF4-FFF2-40B4-BE49-F238E27FC236}">
                <a16:creationId xmlns:a16="http://schemas.microsoft.com/office/drawing/2014/main" id="{1A8DBD3A-3DA2-E843-C304-05442DF54B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1313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a:extLst>
            <a:ext uri="{FF2B5EF4-FFF2-40B4-BE49-F238E27FC236}">
              <a16:creationId xmlns:a16="http://schemas.microsoft.com/office/drawing/2014/main" id="{AD8B0E04-F7F7-139D-DF8B-379F8000E764}"/>
            </a:ext>
          </a:extLst>
        </p:cNvPr>
        <p:cNvGrpSpPr/>
        <p:nvPr/>
      </p:nvGrpSpPr>
      <p:grpSpPr>
        <a:xfrm>
          <a:off x="0" y="0"/>
          <a:ext cx="0" cy="0"/>
          <a:chOff x="0" y="0"/>
          <a:chExt cx="0" cy="0"/>
        </a:xfrm>
      </p:grpSpPr>
      <p:sp>
        <p:nvSpPr>
          <p:cNvPr id="716" name="Google Shape;716;g3db85c7f96e_0_4569:notes">
            <a:extLst>
              <a:ext uri="{FF2B5EF4-FFF2-40B4-BE49-F238E27FC236}">
                <a16:creationId xmlns:a16="http://schemas.microsoft.com/office/drawing/2014/main" id="{451740C3-E2D6-9717-0B21-E63A17FC01A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7" name="Google Shape;717;g3db85c7f96e_0_4569:notes">
            <a:extLst>
              <a:ext uri="{FF2B5EF4-FFF2-40B4-BE49-F238E27FC236}">
                <a16:creationId xmlns:a16="http://schemas.microsoft.com/office/drawing/2014/main" id="{D3E65122-4017-BD78-41C1-11F3E8CE51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3215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a:extLst>
            <a:ext uri="{FF2B5EF4-FFF2-40B4-BE49-F238E27FC236}">
              <a16:creationId xmlns:a16="http://schemas.microsoft.com/office/drawing/2014/main" id="{0B2C43B0-FA7F-50F4-9E56-1DDE771262AA}"/>
            </a:ext>
          </a:extLst>
        </p:cNvPr>
        <p:cNvGrpSpPr/>
        <p:nvPr/>
      </p:nvGrpSpPr>
      <p:grpSpPr>
        <a:xfrm>
          <a:off x="0" y="0"/>
          <a:ext cx="0" cy="0"/>
          <a:chOff x="0" y="0"/>
          <a:chExt cx="0" cy="0"/>
        </a:xfrm>
      </p:grpSpPr>
      <p:sp>
        <p:nvSpPr>
          <p:cNvPr id="722" name="Google Shape;722;g3db85c7f96e_0_3031:notes">
            <a:extLst>
              <a:ext uri="{FF2B5EF4-FFF2-40B4-BE49-F238E27FC236}">
                <a16:creationId xmlns:a16="http://schemas.microsoft.com/office/drawing/2014/main" id="{EAB9C5BF-E00B-AEEB-B4D2-BC831548FD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3" name="Google Shape;723;g3db85c7f96e_0_3031:notes">
            <a:extLst>
              <a:ext uri="{FF2B5EF4-FFF2-40B4-BE49-F238E27FC236}">
                <a16:creationId xmlns:a16="http://schemas.microsoft.com/office/drawing/2014/main" id="{57BC1906-2D27-1EC5-F640-573A904006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3403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a:extLst>
            <a:ext uri="{FF2B5EF4-FFF2-40B4-BE49-F238E27FC236}">
              <a16:creationId xmlns:a16="http://schemas.microsoft.com/office/drawing/2014/main" id="{80FFD59F-1507-C645-0C27-6DB0D736150D}"/>
            </a:ext>
          </a:extLst>
        </p:cNvPr>
        <p:cNvGrpSpPr/>
        <p:nvPr/>
      </p:nvGrpSpPr>
      <p:grpSpPr>
        <a:xfrm>
          <a:off x="0" y="0"/>
          <a:ext cx="0" cy="0"/>
          <a:chOff x="0" y="0"/>
          <a:chExt cx="0" cy="0"/>
        </a:xfrm>
      </p:grpSpPr>
      <p:sp>
        <p:nvSpPr>
          <p:cNvPr id="751" name="Google Shape;751;g3db85c7f96e_0_3137:notes">
            <a:extLst>
              <a:ext uri="{FF2B5EF4-FFF2-40B4-BE49-F238E27FC236}">
                <a16:creationId xmlns:a16="http://schemas.microsoft.com/office/drawing/2014/main" id="{6065261B-8135-5E24-94DE-3A235CE89A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2" name="Google Shape;752;g3db85c7f96e_0_3137:notes">
            <a:extLst>
              <a:ext uri="{FF2B5EF4-FFF2-40B4-BE49-F238E27FC236}">
                <a16:creationId xmlns:a16="http://schemas.microsoft.com/office/drawing/2014/main" id="{482F431F-5F0D-3D40-5740-51EDC111DB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8803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a:extLst>
            <a:ext uri="{FF2B5EF4-FFF2-40B4-BE49-F238E27FC236}">
              <a16:creationId xmlns:a16="http://schemas.microsoft.com/office/drawing/2014/main" id="{32A4F9A0-9530-07C2-1BE6-0EA56EEBAA17}"/>
            </a:ext>
          </a:extLst>
        </p:cNvPr>
        <p:cNvGrpSpPr/>
        <p:nvPr/>
      </p:nvGrpSpPr>
      <p:grpSpPr>
        <a:xfrm>
          <a:off x="0" y="0"/>
          <a:ext cx="0" cy="0"/>
          <a:chOff x="0" y="0"/>
          <a:chExt cx="0" cy="0"/>
        </a:xfrm>
      </p:grpSpPr>
      <p:sp>
        <p:nvSpPr>
          <p:cNvPr id="778" name="Google Shape;778;g3db85c7f96e_0_3239:notes">
            <a:extLst>
              <a:ext uri="{FF2B5EF4-FFF2-40B4-BE49-F238E27FC236}">
                <a16:creationId xmlns:a16="http://schemas.microsoft.com/office/drawing/2014/main" id="{0028AD97-66AC-BCE3-7312-9A7714C7DD9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9" name="Google Shape;779;g3db85c7f96e_0_3239:notes">
            <a:extLst>
              <a:ext uri="{FF2B5EF4-FFF2-40B4-BE49-F238E27FC236}">
                <a16:creationId xmlns:a16="http://schemas.microsoft.com/office/drawing/2014/main" id="{1027F6D2-874B-68F1-C7A2-003148E67F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1817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a:extLst>
            <a:ext uri="{FF2B5EF4-FFF2-40B4-BE49-F238E27FC236}">
              <a16:creationId xmlns:a16="http://schemas.microsoft.com/office/drawing/2014/main" id="{3F1611EF-8370-EF31-1E55-84FBB48FD81A}"/>
            </a:ext>
          </a:extLst>
        </p:cNvPr>
        <p:cNvGrpSpPr/>
        <p:nvPr/>
      </p:nvGrpSpPr>
      <p:grpSpPr>
        <a:xfrm>
          <a:off x="0" y="0"/>
          <a:ext cx="0" cy="0"/>
          <a:chOff x="0" y="0"/>
          <a:chExt cx="0" cy="0"/>
        </a:xfrm>
      </p:grpSpPr>
      <p:sp>
        <p:nvSpPr>
          <p:cNvPr id="806" name="Google Shape;806;g3db85c7f96e_0_3342:notes">
            <a:extLst>
              <a:ext uri="{FF2B5EF4-FFF2-40B4-BE49-F238E27FC236}">
                <a16:creationId xmlns:a16="http://schemas.microsoft.com/office/drawing/2014/main" id="{7A80CF00-6655-9899-7B3A-5001D2C36BF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g3db85c7f96e_0_3342:notes">
            <a:extLst>
              <a:ext uri="{FF2B5EF4-FFF2-40B4-BE49-F238E27FC236}">
                <a16:creationId xmlns:a16="http://schemas.microsoft.com/office/drawing/2014/main" id="{DF85D906-57F1-B0A9-8ACF-6BF9397EFB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2430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a:extLst>
            <a:ext uri="{FF2B5EF4-FFF2-40B4-BE49-F238E27FC236}">
              <a16:creationId xmlns:a16="http://schemas.microsoft.com/office/drawing/2014/main" id="{FAEB8A84-DEA1-B301-CD42-1D81BF79CEF8}"/>
            </a:ext>
          </a:extLst>
        </p:cNvPr>
        <p:cNvGrpSpPr/>
        <p:nvPr/>
      </p:nvGrpSpPr>
      <p:grpSpPr>
        <a:xfrm>
          <a:off x="0" y="0"/>
          <a:ext cx="0" cy="0"/>
          <a:chOff x="0" y="0"/>
          <a:chExt cx="0" cy="0"/>
        </a:xfrm>
      </p:grpSpPr>
      <p:sp>
        <p:nvSpPr>
          <p:cNvPr id="827" name="Google Shape;827;g3db85c7f96e_0_3440:notes">
            <a:extLst>
              <a:ext uri="{FF2B5EF4-FFF2-40B4-BE49-F238E27FC236}">
                <a16:creationId xmlns:a16="http://schemas.microsoft.com/office/drawing/2014/main" id="{CA0D03EE-EB0D-7926-23DD-C30EFDA762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8" name="Google Shape;828;g3db85c7f96e_0_3440:notes">
            <a:extLst>
              <a:ext uri="{FF2B5EF4-FFF2-40B4-BE49-F238E27FC236}">
                <a16:creationId xmlns:a16="http://schemas.microsoft.com/office/drawing/2014/main" id="{1DEEEFF9-89FE-EA18-52EA-11CBDD55B3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258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310D2-693B-4A08-8C73-085D2F3D6BD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86367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969E2-BEEC-D923-4A3A-3A428DD44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E9C4FA-FCA1-BB86-0DEE-1D3362B30C3D}"/>
              </a:ext>
            </a:extLst>
          </p:cNvPr>
          <p:cNvSpPr>
            <a:spLocks noGrp="1" noRot="1" noChangeAspect="1"/>
          </p:cNvSpPr>
          <p:nvPr>
            <p:ph type="sldImg"/>
          </p:nvPr>
        </p:nvSpPr>
        <p:spPr>
          <a:xfrm>
            <a:off x="2592388" y="565150"/>
            <a:ext cx="5027612" cy="2827338"/>
          </a:xfrm>
        </p:spPr>
        <p:txBody>
          <a:bodyPr/>
          <a:lstStyle/>
          <a:p>
            <a:endParaRPr lang="en-US"/>
          </a:p>
        </p:txBody>
      </p:sp>
      <p:sp>
        <p:nvSpPr>
          <p:cNvPr id="3" name="Notes Placeholder 2">
            <a:extLst>
              <a:ext uri="{FF2B5EF4-FFF2-40B4-BE49-F238E27FC236}">
                <a16:creationId xmlns:a16="http://schemas.microsoft.com/office/drawing/2014/main" id="{61400E1F-A606-0FEB-BB5C-D0BA663C5FDC}"/>
              </a:ext>
            </a:extLst>
          </p:cNvPr>
          <p:cNvSpPr>
            <a:spLocks noGrp="1"/>
          </p:cNvSpPr>
          <p:nvPr>
            <p:ph type="body" idx="1"/>
          </p:nvPr>
        </p:nvSpPr>
        <p:spPr/>
        <p:txBody>
          <a:bodyPr>
            <a:normAutofit/>
          </a:bodyPr>
          <a:lstStyle/>
          <a:p>
            <a:pPr>
              <a:buFont typeface="Arial" pitchFamily="34" charset="0"/>
              <a:buNone/>
            </a:pPr>
            <a:endParaRPr lang="en-GB" sz="1300"/>
          </a:p>
        </p:txBody>
      </p:sp>
    </p:spTree>
    <p:extLst>
      <p:ext uri="{BB962C8B-B14F-4D97-AF65-F5344CB8AC3E}">
        <p14:creationId xmlns:p14="http://schemas.microsoft.com/office/powerpoint/2010/main" val="3761790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3914272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A8CED-1A33-4F2A-9481-EE8AEC7854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1490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EV is  like a smart missile. It is antibody-drug conjugate that targets Nectin-4 and delivers chemotherapy into the tumor cell, leading to cell death. Nectin-4 is also present in normal tissues (skin, peripheral nerves), which explains the side effects.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166" name="Google Shape;1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db52a3db00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EV toxicities are predictable — skin is early (after 1st infusion), neuropathy is cumulative, hyperglycemia can be rapid, and ocular is usually mild.</a:t>
            </a:r>
            <a:endParaRPr/>
          </a:p>
          <a:p>
            <a:pPr marL="0" lvl="0" indent="0" algn="l" rtl="0">
              <a:spcBef>
                <a:spcPts val="0"/>
              </a:spcBef>
              <a:spcAft>
                <a:spcPts val="0"/>
              </a:spcAft>
              <a:buNone/>
            </a:pPr>
            <a:endParaRPr/>
          </a:p>
        </p:txBody>
      </p:sp>
      <p:sp>
        <p:nvSpPr>
          <p:cNvPr id="182" name="Google Shape;182;g3db52a3db00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db85c7f96e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EV is given with Pembo → EV vs Pembro toxicities:</a:t>
            </a:r>
            <a:endParaRPr/>
          </a:p>
          <a:p>
            <a:pPr marL="0" lvl="0" indent="0" algn="l" rtl="0">
              <a:spcBef>
                <a:spcPts val="0"/>
              </a:spcBef>
              <a:spcAft>
                <a:spcPts val="0"/>
              </a:spcAft>
              <a:buClr>
                <a:schemeClr val="dk1"/>
              </a:buClr>
              <a:buSzPts val="1100"/>
              <a:buFont typeface="Arial"/>
              <a:buNone/>
            </a:pPr>
            <a:r>
              <a:rPr lang="en-US"/>
              <a:t>EV → predictable</a:t>
            </a:r>
            <a:endParaRPr/>
          </a:p>
          <a:p>
            <a:pPr marL="0" lvl="0" indent="0" algn="l" rtl="0">
              <a:spcBef>
                <a:spcPts val="0"/>
              </a:spcBef>
              <a:spcAft>
                <a:spcPts val="0"/>
              </a:spcAft>
              <a:buClr>
                <a:schemeClr val="dk1"/>
              </a:buClr>
              <a:buSzPts val="1100"/>
              <a:buFont typeface="Arial"/>
              <a:buNone/>
            </a:pPr>
            <a:r>
              <a:rPr lang="en-US"/>
              <a:t>IO → systemic, immune-mediated, “ITIS” (pneumonitis, hepatitis..) </a:t>
            </a:r>
            <a:endParaRPr/>
          </a:p>
          <a:p>
            <a:pPr marL="0" lvl="0" indent="0" algn="l" rtl="0">
              <a:spcBef>
                <a:spcPts val="0"/>
              </a:spcBef>
              <a:spcAft>
                <a:spcPts val="0"/>
              </a:spcAft>
              <a:buClr>
                <a:schemeClr val="dk1"/>
              </a:buClr>
              <a:buSzPts val="1100"/>
              <a:buFont typeface="Arial"/>
              <a:buNone/>
            </a:pPr>
            <a:r>
              <a:rPr lang="en-US"/>
              <a:t>Highlight Hyperglycemia:</a:t>
            </a:r>
            <a:endParaRPr/>
          </a:p>
          <a:p>
            <a:pPr marL="0" lvl="0" indent="0" algn="l" rtl="0">
              <a:spcBef>
                <a:spcPts val="0"/>
              </a:spcBef>
              <a:spcAft>
                <a:spcPts val="0"/>
              </a:spcAft>
              <a:buClr>
                <a:schemeClr val="dk1"/>
              </a:buClr>
              <a:buSzPts val="1100"/>
              <a:buFont typeface="Arial"/>
              <a:buNone/>
            </a:pPr>
            <a:r>
              <a:rPr lang="en-US"/>
              <a:t>→ EV = gradual</a:t>
            </a:r>
            <a:endParaRPr/>
          </a:p>
          <a:p>
            <a:pPr marL="0" lvl="0" indent="0" algn="l" rtl="0">
              <a:spcBef>
                <a:spcPts val="0"/>
              </a:spcBef>
              <a:spcAft>
                <a:spcPts val="0"/>
              </a:spcAft>
              <a:buClr>
                <a:schemeClr val="dk1"/>
              </a:buClr>
              <a:buSzPts val="1100"/>
              <a:buFont typeface="Arial"/>
              <a:buNone/>
            </a:pPr>
            <a:r>
              <a:rPr lang="en-US"/>
              <a:t>→ IO = rare but autoimmune type 1 diabetes → DKA risk</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5" name="Google Shape;215;g3db85c7f96e_0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db85c7f96e_0_3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Skin toxicity is common and often early</a:t>
            </a:r>
            <a:endParaRPr/>
          </a:p>
          <a:p>
            <a:pPr marL="0" lvl="0" indent="0" algn="l" rtl="0">
              <a:spcBef>
                <a:spcPts val="0"/>
              </a:spcBef>
              <a:spcAft>
                <a:spcPts val="0"/>
              </a:spcAft>
              <a:buClr>
                <a:schemeClr val="dk1"/>
              </a:buClr>
              <a:buSzPts val="1100"/>
              <a:buFont typeface="Arial"/>
              <a:buNone/>
            </a:pPr>
            <a:r>
              <a:rPr lang="en-US"/>
              <a:t>Mild cases we treat with topical steroids; moderate to severe cases we hold therapy and may need to escalate to PO steroids.</a:t>
            </a:r>
            <a:endParaRPr/>
          </a:p>
          <a:p>
            <a:pPr marL="0" lvl="0" indent="0" algn="l" rtl="0">
              <a:spcBef>
                <a:spcPts val="0"/>
              </a:spcBef>
              <a:spcAft>
                <a:spcPts val="0"/>
              </a:spcAft>
              <a:buClr>
                <a:schemeClr val="dk1"/>
              </a:buClr>
              <a:buSzPts val="1100"/>
              <a:buFont typeface="Arial"/>
              <a:buNone/>
            </a:pPr>
            <a:r>
              <a:rPr lang="en-US"/>
              <a:t>Black Box Warning”: G4 → emergency,  Stevens–Johnson syndrome, Toxic epidermal necrolysis admit </a:t>
            </a:r>
            <a:r>
              <a:rPr lang="en-US">
                <a:solidFill>
                  <a:schemeClr val="dk1"/>
                </a:solidFill>
              </a:rPr>
              <a:t>→</a:t>
            </a:r>
            <a:r>
              <a:rPr lang="en-US"/>
              <a:t> (burn unit/ICU). Mucosal involvement, blistering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224" name="Google Shape;224;g3db85c7f96e_0_3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db85c7f96e_0_3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Neuropathy is cumulative</a:t>
            </a:r>
            <a:endParaRPr/>
          </a:p>
          <a:p>
            <a:pPr marL="0" lvl="0" indent="0" algn="l" rtl="0">
              <a:spcBef>
                <a:spcPts val="0"/>
              </a:spcBef>
              <a:spcAft>
                <a:spcPts val="0"/>
              </a:spcAft>
              <a:buClr>
                <a:schemeClr val="dk1"/>
              </a:buClr>
              <a:buSzPts val="1100"/>
              <a:buFont typeface="Arial"/>
              <a:buNone/>
            </a:pPr>
            <a:r>
              <a:rPr lang="en-US"/>
              <a:t>Once it affects function → hold and dose-reduce</a:t>
            </a:r>
            <a:endParaRPr/>
          </a:p>
          <a:p>
            <a:pPr marL="0" lvl="0" indent="0" algn="l" rtl="0">
              <a:spcBef>
                <a:spcPts val="0"/>
              </a:spcBef>
              <a:spcAft>
                <a:spcPts val="0"/>
              </a:spcAft>
              <a:buClr>
                <a:schemeClr val="dk1"/>
              </a:buClr>
              <a:buSzPts val="1100"/>
              <a:buFont typeface="Arial"/>
              <a:buNone/>
            </a:pPr>
            <a:r>
              <a:rPr lang="en-US"/>
              <a:t>Often slow to improve and may be irreversible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260" name="Google Shape;260;g3db85c7f96e_0_3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db85c7f96e_0_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Hyperglycemia with EV: </a:t>
            </a:r>
            <a:endParaRPr/>
          </a:p>
          <a:p>
            <a:pPr marL="0" lvl="0" indent="0" algn="l" rtl="0">
              <a:spcBef>
                <a:spcPts val="0"/>
              </a:spcBef>
              <a:spcAft>
                <a:spcPts val="0"/>
              </a:spcAft>
              <a:buClr>
                <a:schemeClr val="dk1"/>
              </a:buClr>
              <a:buSzPts val="1100"/>
              <a:buFont typeface="Arial"/>
              <a:buNone/>
            </a:pPr>
            <a:r>
              <a:rPr lang="en-US"/>
              <a:t>Check A1c at baseline; monitor glucose each cycle</a:t>
            </a:r>
            <a:endParaRPr/>
          </a:p>
          <a:p>
            <a:pPr marL="0" lvl="0" indent="0" algn="l" rtl="0">
              <a:spcBef>
                <a:spcPts val="0"/>
              </a:spcBef>
              <a:spcAft>
                <a:spcPts val="0"/>
              </a:spcAft>
              <a:buClr>
                <a:schemeClr val="dk1"/>
              </a:buClr>
              <a:buSzPts val="1100"/>
              <a:buFont typeface="Arial"/>
              <a:buNone/>
            </a:pPr>
            <a:r>
              <a:rPr lang="en-US"/>
              <a:t>If glucose &gt;250 → hold EV until controlled</a:t>
            </a:r>
            <a:endParaRPr/>
          </a:p>
          <a:p>
            <a:pPr marL="0" lvl="0" indent="0" algn="l" rtl="0">
              <a:spcBef>
                <a:spcPts val="0"/>
              </a:spcBef>
              <a:spcAft>
                <a:spcPts val="0"/>
              </a:spcAft>
              <a:buClr>
                <a:schemeClr val="dk1"/>
              </a:buClr>
              <a:buSzPts val="1100"/>
              <a:buFont typeface="Arial"/>
              <a:buNone/>
            </a:pPr>
            <a:r>
              <a:rPr lang="en-US"/>
              <a:t>Once improved → resume same dose</a:t>
            </a:r>
            <a:endParaRPr/>
          </a:p>
          <a:p>
            <a:pPr marL="0" lvl="0" indent="0" algn="l" rtl="0">
              <a:spcBef>
                <a:spcPts val="0"/>
              </a:spcBef>
              <a:spcAft>
                <a:spcPts val="0"/>
              </a:spcAft>
              <a:buClr>
                <a:schemeClr val="dk1"/>
              </a:buClr>
              <a:buSzPts val="1100"/>
              <a:buFont typeface="Arial"/>
              <a:buNone/>
            </a:pPr>
            <a:r>
              <a:rPr lang="en-US"/>
              <a:t>Most cases controlled without stopping EV</a:t>
            </a:r>
            <a:endParaRPr/>
          </a:p>
          <a:p>
            <a:pPr marL="0" lvl="0" indent="0" algn="l" rtl="0">
              <a:spcBef>
                <a:spcPts val="0"/>
              </a:spcBef>
              <a:spcAft>
                <a:spcPts val="0"/>
              </a:spcAft>
              <a:buClr>
                <a:schemeClr val="dk1"/>
              </a:buClr>
              <a:buSzPts val="1100"/>
              <a:buFont typeface="Arial"/>
              <a:buNone/>
            </a:pPr>
            <a:r>
              <a:rPr lang="en-US"/>
              <a:t>Educate on DKA symptoms: thirst, polyuria, nausea, confusion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00" name="Google Shape;300;g3db85c7f96e_0_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db85c7f96e_0_3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Ocular toxicity is usually dry eyes. </a:t>
            </a:r>
            <a:endParaRPr/>
          </a:p>
          <a:p>
            <a:pPr marL="0" lvl="0" indent="0" algn="l" rtl="0">
              <a:spcBef>
                <a:spcPts val="0"/>
              </a:spcBef>
              <a:spcAft>
                <a:spcPts val="0"/>
              </a:spcAft>
              <a:buNone/>
            </a:pPr>
            <a:r>
              <a:rPr lang="en-US"/>
              <a:t>Start artificial tears early and monitor vision.</a:t>
            </a:r>
            <a:endParaRPr/>
          </a:p>
          <a:p>
            <a:pPr marL="0" lvl="0" indent="0" algn="l" rtl="0">
              <a:spcBef>
                <a:spcPts val="0"/>
              </a:spcBef>
              <a:spcAft>
                <a:spcPts val="0"/>
              </a:spcAft>
              <a:buNone/>
            </a:pPr>
            <a:r>
              <a:rPr lang="en-US"/>
              <a:t>Pain or photophobia should raise concern for immunotherapy-related toxicity.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36" name="Google Shape;336;g3db85c7f96e_0_3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db85c7f96e_0_4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EV toxicities follow predictable patterns</a:t>
            </a:r>
            <a:endParaRPr/>
          </a:p>
          <a:p>
            <a:pPr marL="0" lvl="0" indent="0" algn="l" rtl="0">
              <a:spcBef>
                <a:spcPts val="0"/>
              </a:spcBef>
              <a:spcAft>
                <a:spcPts val="0"/>
              </a:spcAft>
              <a:buClr>
                <a:schemeClr val="dk1"/>
              </a:buClr>
              <a:buSzPts val="1100"/>
              <a:buFont typeface="Arial"/>
              <a:buNone/>
            </a:pPr>
            <a:r>
              <a:rPr lang="en-US"/>
              <a:t>Intervene early to prevent irreversible toxicity → </a:t>
            </a:r>
            <a:r>
              <a:rPr lang="en-US">
                <a:solidFill>
                  <a:schemeClr val="dk1"/>
                </a:solidFill>
              </a:rPr>
              <a:t>Neuropathy</a:t>
            </a:r>
            <a:endParaRPr/>
          </a:p>
          <a:p>
            <a:pPr marL="0" lvl="0" indent="0" algn="l" rtl="0">
              <a:spcBef>
                <a:spcPts val="0"/>
              </a:spcBef>
              <a:spcAft>
                <a:spcPts val="0"/>
              </a:spcAft>
              <a:buClr>
                <a:schemeClr val="dk1"/>
              </a:buClr>
              <a:buSzPts val="1100"/>
              <a:buFont typeface="Arial"/>
              <a:buNone/>
            </a:pPr>
            <a:r>
              <a:rPr lang="en-US"/>
              <a:t>Monitor glucose and educate on DKA symptoms</a:t>
            </a:r>
            <a:endParaRPr/>
          </a:p>
          <a:p>
            <a:pPr marL="0" lvl="0" indent="0" algn="l" rtl="0">
              <a:spcBef>
                <a:spcPts val="0"/>
              </a:spcBef>
              <a:spcAft>
                <a:spcPts val="0"/>
              </a:spcAft>
              <a:buClr>
                <a:schemeClr val="dk1"/>
              </a:buClr>
              <a:buSzPts val="1100"/>
              <a:buFont typeface="Arial"/>
              <a:buNone/>
            </a:pPr>
            <a:r>
              <a:rPr lang="en-US"/>
              <a:t>Distinguish EV vs IO → pattern + timing guide management</a:t>
            </a:r>
            <a:endParaRPr/>
          </a:p>
          <a:p>
            <a:pPr marL="0" lvl="0" indent="0" algn="l" rtl="0">
              <a:spcBef>
                <a:spcPts val="0"/>
              </a:spcBef>
              <a:spcAft>
                <a:spcPts val="0"/>
              </a:spcAft>
              <a:buClr>
                <a:schemeClr val="dk1"/>
              </a:buClr>
              <a:buSzPts val="1100"/>
              <a:buFont typeface="Arial"/>
              <a:buNone/>
            </a:pPr>
            <a:r>
              <a:rPr lang="en-US"/>
              <a:t>RNs and APPs role is to </a:t>
            </a:r>
            <a:r>
              <a:rPr lang="en-US">
                <a:solidFill>
                  <a:schemeClr val="dk1"/>
                </a:solidFill>
              </a:rPr>
              <a:t>recognize toxicity  early + take action → prevent tx delayed and discontinuation </a:t>
            </a:r>
            <a:endParaRPr/>
          </a:p>
          <a:p>
            <a:pPr marL="0" lvl="0" indent="0" algn="l" rtl="0">
              <a:spcBef>
                <a:spcPts val="0"/>
              </a:spcBef>
              <a:spcAft>
                <a:spcPts val="0"/>
              </a:spcAft>
              <a:buClr>
                <a:schemeClr val="dk1"/>
              </a:buClr>
              <a:buSzPts val="1100"/>
              <a:buFont typeface="Arial"/>
              <a:buNone/>
            </a:pPr>
            <a:endParaRPr/>
          </a:p>
        </p:txBody>
      </p:sp>
      <p:sp>
        <p:nvSpPr>
          <p:cNvPr id="379" name="Google Shape;379;g3db85c7f96e_0_4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1546082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db85c7f96e_0_4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9" name="Google Shape;429;g3db85c7f96e_0_4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db85c7f96e_0_4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8" name="Google Shape;458;g3db85c7f96e_0_4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db85c7f96e_0_4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7" name="Google Shape;487;g3db85c7f96e_0_4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3db85c7f96e_0_4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2" name="Google Shape;512;g3db85c7f96e_0_4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95592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48157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09561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Importance of keeping bladder and avoiding cystectomy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67067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5C02B-04C0-6955-D098-3558EB51E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8E3B8-5E34-8685-EE50-FAEBECB5494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634BB6E-98DA-42F4-43FD-99EF3B8E6E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D171F8-5987-3C34-3454-4CB29FB7CF7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4D9E9D-93A9-4E6A-8E42-DC0055A8528E}"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03005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42459307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0EAC5-6F40-F4B0-2198-9A6BA35F8E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D35787-0F5C-5FD0-8735-2B290014538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09872D8-51E1-747D-5A50-48DDA1DA67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BB9764-FD1E-BD2A-CD7F-B7E84F2B91A6}"/>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841963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29C74-7738-89DF-FF20-FE8FFB6AD7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A8AE88-478A-0A77-6FE9-EBB78B29481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9724695-F046-0335-A9D6-236D4E072B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2B8306-A783-F820-13E1-35C53702DA41}"/>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908715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65A5A-8E90-820A-9D97-051D4C066A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9A378-0C97-2CAD-E2F1-556C604683A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4B1BDEE-E220-FCEB-6A25-4040B35067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BEC9F0-8EF2-53E1-2D86-DD7050E13C73}"/>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610217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49B06-F3B7-B2CC-2FEA-74D992D03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CCDB23-A293-915F-FA7F-7EBC9E3BD6B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E4C1E36-66BE-A26F-E8BC-38FFC4CDA937}"/>
              </a:ext>
            </a:extLst>
          </p:cNvPr>
          <p:cNvSpPr>
            <a:spLocks noGrp="1"/>
          </p:cNvSpPr>
          <p:nvPr>
            <p:ph type="body" idx="1"/>
          </p:nvPr>
        </p:nvSpPr>
        <p:spPr/>
        <p:txBody>
          <a:bodyPr/>
          <a:lstStyle/>
          <a:p>
            <a:pPr fontAlgn="base"/>
            <a:r>
              <a:rPr lang="en-US" sz="1200" b="0" i="0" kern="1200" dirty="0">
                <a:solidFill>
                  <a:schemeClr val="tx1"/>
                </a:solidFill>
                <a:effectLst/>
                <a:latin typeface="Arial" charset="0"/>
                <a:ea typeface="+mn-ea"/>
                <a:cs typeface="+mn-cs"/>
              </a:rPr>
              <a:t>Cohort A included 96 participants in the efficacy population; 101 were in the safety population. Median time from first dose to data cutoff (May 25, 2022) in the efficacy population was 60.4 months (range, 50.2-72.5). Ninety-one participants (94.8%) declined RC, 70 (72.9%) had recurrent HR NMIBC, and 26 (27.1%) had persistent HR NMIBC. Thirty-nine participants (40.6%) achieved CR at 3 months. Median duration of CR was 16.2 months (range, 0.0+ to 57.7+); 9 responders (33.3%) experienced CR ≥45 months. Forty-three participants (44.8%) underwent subsequent RC (none with ongoing CR). Median time from last dose to RC was 4.7 months (range, 1.4-28.3) for participants with CR who later progressed and 2.8 months (range, 1.4-38.4) for participants without CR. Five of 42 participants (12%) who underwent RC progressed to muscle-invasive disease (Table). Three participants (7.1%) who delayed RC for ≥1 year after treatment discontinuation progressed to T3/T4. No treatment-related deaths occurred.</a:t>
            </a:r>
          </a:p>
          <a:p>
            <a:pPr fontAlgn="base"/>
            <a:r>
              <a:rPr lang="en-US" sz="1200" b="1" i="0" kern="1200" dirty="0">
                <a:solidFill>
                  <a:schemeClr val="tx1"/>
                </a:solidFill>
                <a:effectLst/>
                <a:latin typeface="Arial" charset="0"/>
                <a:ea typeface="+mn-ea"/>
                <a:cs typeface="+mn-cs"/>
              </a:rPr>
              <a:t>Conclusion:</a:t>
            </a:r>
            <a:endParaRPr lang="en-US" sz="1200" b="0" i="0" kern="1200" dirty="0">
              <a:solidFill>
                <a:schemeClr val="tx1"/>
              </a:solidFill>
              <a:effectLst/>
              <a:latin typeface="Arial" charset="0"/>
              <a:ea typeface="+mn-ea"/>
              <a:cs typeface="+mn-cs"/>
            </a:endParaRPr>
          </a:p>
          <a:p>
            <a:endParaRPr lang="en-US" dirty="0"/>
          </a:p>
          <a:p>
            <a:endParaRPr lang="en-US" dirty="0"/>
          </a:p>
          <a:p>
            <a:r>
              <a:rPr lang="en-US" dirty="0"/>
              <a:t>Findings Between April 12, 2016, and June 17, 2021, 132 patients (104 [79%] men and 28 [21%] women) who had received a median of ten (IQR 9–15) previous BCG instillations were enrolled into cohort B of the study. Patients received a median of 10 cycles (IQR 6–27) of pembrolizumab. At data cutoff date, Oct 20, 2022, median follow-up was 45·4 months (IQR 36·4–59·3) and five (4%) of 132 patients remained on treatment. The 12-month disease-free survival was 43·5% (95% CI 34·9–51·9). Treatment-related adverse events occurred in 97 (73%) of 132 patients; 19 (14%) had a grade 3 or 4 treatment-related adverse event; the most common grade 3 or 4 treatment-related adverse events were colitis (in three [2%] patients) and diarrhoea (in two [2%]). 17 (13%) of 132 patients experienced serious treatment-related adverse events, of which colitis (three patients [2%]) was most common. No treatment-related deaths occurred.</a:t>
            </a:r>
          </a:p>
        </p:txBody>
      </p:sp>
      <p:sp>
        <p:nvSpPr>
          <p:cNvPr id="4" name="Slide Number Placeholder 3">
            <a:extLst>
              <a:ext uri="{FF2B5EF4-FFF2-40B4-BE49-F238E27FC236}">
                <a16:creationId xmlns:a16="http://schemas.microsoft.com/office/drawing/2014/main" id="{4C903CFC-68CB-DE41-6F02-7AD8EDF7A2E0}"/>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46039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955925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09561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Importance of keeping bladder and avoiding cystectomy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670673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154573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SunRise</a:t>
            </a:r>
            <a:r>
              <a:rPr lang="en-US" dirty="0"/>
              <a:t>: </a:t>
            </a:r>
            <a:r>
              <a:rPr lang="en-US" sz="1200" b="0" i="0" kern="1200" dirty="0">
                <a:solidFill>
                  <a:schemeClr val="tx1"/>
                </a:solidFill>
                <a:effectLst/>
                <a:latin typeface="+mn-lt"/>
                <a:ea typeface="+mn-ea"/>
                <a:cs typeface="+mn-cs"/>
              </a:rPr>
              <a:t>Patients were enrolled between March 2021 and April 2024 at 142 sites in 14 countries.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B93C8-BC97-4D28-BF09-CE2257EA01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13246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B93C8-BC97-4D28-BF09-CE2257EA01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0116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Moreover, in an animal model, gemcitabine metabolites were detected in all layers of bladder tissue 4 days after placement of TAR-200, demonstrating both sustained release and deep penetration of gemcitabine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B93C8-BC97-4D28-BF09-CE2257EA01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55217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ADA5E-C88D-04F7-2CCE-955AC3095A1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B3C4BAF-6374-846E-927A-78DD2582E6B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CDE77DD7-74C4-A8D0-ABC1-E38BEB43B81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887EB0E-C634-2A5B-4BD6-5356F6630861}"/>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071282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205F2-C28B-9A44-D140-66A2F3CE102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4C65A63D-B008-A8F4-A0DD-E723E2E700D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E129311-CAC7-2EC7-991F-E1E7E9797E1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85043E5-EBE8-07FC-0414-550B0EF6200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13154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 (Carcinoma in situ): This is a flat tumor on the surface of the bladder lining. Non-invasive (Ta): The tumor is only on the inner lining of the bladder, not going deeper into the bladder walls. Superficially invasive (T1): The tumor has spread to the layer of tissue under the bladder lining, the lamina propria, but not yet into the bladder muscles. Muscle invasive (T2 or higher): The tumor has grown into or through the bladder wall and involves the muscle layer.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784B24-250B-4E7E-8EC0-CB1EE4A93DE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6150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310D2-693B-4A08-8C73-085D2F3D6BD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8636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BD88DCD-ABA3-1161-0723-09E79F4D20AA}"/>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A95B923B-C9EE-CB98-DEBA-D5EC76957E88}"/>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E03F0D8-A5DE-5DAE-33A6-3EF125C91385}"/>
              </a:ext>
            </a:extLst>
          </p:cNvPr>
          <p:cNvSpPr>
            <a:spLocks noGrp="1"/>
          </p:cNvSpPr>
          <p:nvPr>
            <p:ph type="dt" sz="half" idx="10"/>
          </p:nvPr>
        </p:nvSpPr>
        <p:spPr/>
        <p:txBody>
          <a:bodyPr/>
          <a:lstStyle/>
          <a:p>
            <a:fld id="{94720247-7D79-4838-AA62-B54A27287E48}" type="datetimeFigureOut">
              <a:rPr lang="pt-BR" smtClean="0"/>
              <a:t>14/05/2026</a:t>
            </a:fld>
            <a:endParaRPr lang="pt-BR"/>
          </a:p>
        </p:txBody>
      </p:sp>
      <p:sp>
        <p:nvSpPr>
          <p:cNvPr id="5" name="Espaço Reservado para Rodapé 4">
            <a:extLst>
              <a:ext uri="{FF2B5EF4-FFF2-40B4-BE49-F238E27FC236}">
                <a16:creationId xmlns:a16="http://schemas.microsoft.com/office/drawing/2014/main" id="{1CBCA4A2-D3E5-4497-8A89-66ED951F94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0A04762-AA37-A7A1-5652-CE101F02FB23}"/>
              </a:ext>
            </a:extLst>
          </p:cNvPr>
          <p:cNvSpPr>
            <a:spLocks noGrp="1"/>
          </p:cNvSpPr>
          <p:nvPr>
            <p:ph type="sldNum" sz="quarter" idx="12"/>
          </p:nvPr>
        </p:nvSpPr>
        <p:spPr/>
        <p:txBody>
          <a:bodyPr/>
          <a:lstStyle/>
          <a:p>
            <a:fld id="{7897500D-1AF0-401B-901B-C1139BBC3724}" type="slidenum">
              <a:rPr lang="pt-BR" smtClean="0"/>
              <a:t>‹#›</a:t>
            </a:fld>
            <a:endParaRPr lang="pt-BR"/>
          </a:p>
        </p:txBody>
      </p:sp>
    </p:spTree>
    <p:extLst>
      <p:ext uri="{BB962C8B-B14F-4D97-AF65-F5344CB8AC3E}">
        <p14:creationId xmlns:p14="http://schemas.microsoft.com/office/powerpoint/2010/main" val="38295691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89668"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r>
              <a:rPr lang="en-US"/>
              <a:t>Click to edit Master subtitle style</a:t>
            </a:r>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89635"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r>
              <a:rPr lang="en-US"/>
              <a:t>Click to edit Master title style</a:t>
            </a:r>
            <a:endParaRPr/>
          </a:p>
        </p:txBody>
      </p:sp>
      <p:sp>
        <p:nvSpPr>
          <p:cNvPr id="3" name="Content Placeholder 2">
            <a:extLst>
              <a:ext uri="{FF2B5EF4-FFF2-40B4-BE49-F238E27FC236}">
                <a16:creationId xmlns:a16="http://schemas.microsoft.com/office/drawing/2014/main" id="{BCD7079C-D7F1-046D-FF66-75D19596ACD0}"/>
              </a:ext>
            </a:extLst>
          </p:cNvPr>
          <p:cNvSpPr>
            <a:spLocks noGrp="1"/>
          </p:cNvSpPr>
          <p:nvPr>
            <p:ph idx="10"/>
          </p:nvPr>
        </p:nvSpPr>
        <p:spPr>
          <a:xfrm>
            <a:off x="448684" y="1691102"/>
            <a:ext cx="10515600" cy="4349749"/>
          </a:xfrm>
          <a:prstGeom prst="rect">
            <a:avLst/>
          </a:prstGeom>
        </p:spPr>
        <p:txBody>
          <a:bodyPr vert="horz" lIns="91440" tIns="45720" rIns="91440" bIns="45720" rtlCol="0">
            <a:normAutofit/>
          </a:bodyPr>
          <a:lstStyle>
            <a:lvl1pPr marL="304792" indent="-304792" algn="l" defTabSz="1219170" rtl="0" eaLnBrk="1" latinLnBrk="0" hangingPunct="1">
              <a:lnSpc>
                <a:spcPct val="90000"/>
              </a:lnSpc>
              <a:spcBef>
                <a:spcPts val="1333"/>
              </a:spcBef>
              <a:buFont typeface="Arial" panose="020B0604020202020204" pitchFamily="34" charset="0"/>
              <a:buChar char="•"/>
              <a:defRPr sz="2133" kern="1200">
                <a:solidFill>
                  <a:schemeClr val="tx1">
                    <a:lumMod val="75000"/>
                    <a:lumOff val="25000"/>
                  </a:schemeClr>
                </a:solidFill>
                <a:latin typeface="Arial Narrow" panose="020B0606020202030204" pitchFamily="34"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2133" kern="1200">
                <a:solidFill>
                  <a:srgbClr val="5F5D8E"/>
                </a:solidFill>
                <a:latin typeface="Arial Narrow" panose="020B0606020202030204" pitchFamily="34"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1867" kern="1200">
                <a:solidFill>
                  <a:srgbClr val="AB0C23"/>
                </a:solidFill>
                <a:latin typeface="Arial Narrow" panose="020B0606020202030204" pitchFamily="34"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1600" kern="1200">
                <a:solidFill>
                  <a:schemeClr val="tx1">
                    <a:lumMod val="75000"/>
                    <a:lumOff val="25000"/>
                  </a:schemeClr>
                </a:solidFill>
                <a:latin typeface="Arial Narrow" panose="020B0606020202030204" pitchFamily="34"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1600" kern="1200">
                <a:solidFill>
                  <a:schemeClr val="tx1">
                    <a:lumMod val="75000"/>
                    <a:lumOff val="25000"/>
                  </a:schemeClr>
                </a:solidFill>
                <a:latin typeface="Arial Narrow" panose="020B0606020202030204"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Google Shape;17;p14">
            <a:extLst>
              <a:ext uri="{FF2B5EF4-FFF2-40B4-BE49-F238E27FC236}">
                <a16:creationId xmlns:a16="http://schemas.microsoft.com/office/drawing/2014/main" id="{2923CC97-82F7-81E9-5DE2-C7E49B057C8F}"/>
              </a:ext>
            </a:extLst>
          </p:cNvPr>
          <p:cNvSpPr txBox="1">
            <a:spLocks noGrp="1"/>
          </p:cNvSpPr>
          <p:nvPr>
            <p:ph type="body" idx="12" hasCustomPrompt="1"/>
          </p:nvPr>
        </p:nvSpPr>
        <p:spPr>
          <a:xfrm>
            <a:off x="489127" y="6343783"/>
            <a:ext cx="3110095" cy="205184"/>
          </a:xfrm>
          <a:prstGeom prst="rect">
            <a:avLst/>
          </a:prstGeom>
          <a:noFill/>
          <a:ln>
            <a:noFill/>
          </a:ln>
        </p:spPr>
        <p:txBody>
          <a:bodyPr spcFirstLastPara="1" vert="horz" wrap="square" lIns="0" tIns="0" rIns="0" bIns="0" anchor="ctr" anchorCtr="0">
            <a:spAutoFit/>
          </a:bodyPr>
          <a:lstStyle>
            <a:lvl1pPr marL="0" marR="0" lvl="0" indent="-304792" algn="l" rtl="0">
              <a:lnSpc>
                <a:spcPct val="100000"/>
              </a:lnSpc>
              <a:spcBef>
                <a:spcPts val="427"/>
              </a:spcBef>
              <a:spcAft>
                <a:spcPts val="0"/>
              </a:spcAft>
              <a:buClr>
                <a:srgbClr val="05416B"/>
              </a:buClr>
              <a:buSzPts val="1600"/>
              <a:buFont typeface="Noto Sans Symbols"/>
              <a:buNone/>
              <a:defRPr sz="1000" b="0" i="0" u="none" strike="noStrike" cap="none">
                <a:solidFill>
                  <a:srgbClr val="595959"/>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Footnotes</a:t>
            </a:r>
            <a:endParaRPr/>
          </a:p>
        </p:txBody>
      </p:sp>
    </p:spTree>
    <p:extLst>
      <p:ext uri="{BB962C8B-B14F-4D97-AF65-F5344CB8AC3E}">
        <p14:creationId xmlns:p14="http://schemas.microsoft.com/office/powerpoint/2010/main" val="3867262789"/>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9168" y="188916"/>
            <a:ext cx="11133667" cy="1008061"/>
          </a:xfrm>
        </p:spPr>
        <p:txBody>
          <a:bodyPr/>
          <a:lstStyle>
            <a:lvl1pPr>
              <a:defRPr>
                <a:solidFill>
                  <a:srgbClr val="000000"/>
                </a:solidFill>
              </a:defRPr>
            </a:lvl1pPr>
          </a:lstStyle>
          <a:p>
            <a:r>
              <a:rPr lang="en-US" dirty="0"/>
              <a:t>Click to edit Master title style</a:t>
            </a:r>
            <a:endParaRPr lang="en-GB" dirty="0"/>
          </a:p>
        </p:txBody>
      </p:sp>
      <p:sp>
        <p:nvSpPr>
          <p:cNvPr id="5" name="Text Placeholder 13"/>
          <p:cNvSpPr>
            <a:spLocks noGrp="1"/>
          </p:cNvSpPr>
          <p:nvPr>
            <p:ph type="body" sz="quarter" idx="13" hasCustomPrompt="1"/>
          </p:nvPr>
        </p:nvSpPr>
        <p:spPr>
          <a:xfrm>
            <a:off x="529168" y="6311903"/>
            <a:ext cx="5465232" cy="390525"/>
          </a:xfrm>
        </p:spPr>
        <p:txBody>
          <a:bodyPr lIns="0" tIns="0" rIns="0" bIns="0" anchor="b">
            <a:noAutofit/>
          </a:bodyPr>
          <a:lstStyle>
            <a:lvl1pPr marL="0" indent="0" algn="l">
              <a:spcBef>
                <a:spcPts val="0"/>
              </a:spcBef>
              <a:spcAft>
                <a:spcPts val="0"/>
              </a:spcAft>
              <a:buNone/>
              <a:defRPr sz="1000" b="0">
                <a:solidFill>
                  <a:srgbClr val="000000"/>
                </a:solidFill>
                <a:latin typeface="+mn-lt"/>
              </a:defRPr>
            </a:lvl1pPr>
          </a:lstStyle>
          <a:p>
            <a:pPr lvl="0"/>
            <a:r>
              <a:rPr lang="en-US" dirty="0"/>
              <a:t>Footnotes</a:t>
            </a:r>
            <a:endParaRPr lang="en-GB" dirty="0"/>
          </a:p>
        </p:txBody>
      </p:sp>
      <p:sp>
        <p:nvSpPr>
          <p:cNvPr id="6" name="Text Placeholder 13"/>
          <p:cNvSpPr>
            <a:spLocks noGrp="1"/>
          </p:cNvSpPr>
          <p:nvPr>
            <p:ph type="body" sz="quarter" idx="14" hasCustomPrompt="1"/>
          </p:nvPr>
        </p:nvSpPr>
        <p:spPr>
          <a:xfrm>
            <a:off x="6197601" y="6311903"/>
            <a:ext cx="5465232" cy="390525"/>
          </a:xfrm>
        </p:spPr>
        <p:txBody>
          <a:bodyPr lIns="0" tIns="0" rIns="0" bIns="0" anchor="b">
            <a:noAutofit/>
          </a:bodyPr>
          <a:lstStyle>
            <a:lvl1pPr marL="0" indent="0" algn="r">
              <a:spcBef>
                <a:spcPts val="0"/>
              </a:spcBef>
              <a:spcAft>
                <a:spcPts val="0"/>
              </a:spcAft>
              <a:buNone/>
              <a:defRPr sz="1000" b="0">
                <a:solidFill>
                  <a:srgbClr val="000000"/>
                </a:solidFill>
                <a:latin typeface="+mn-lt"/>
              </a:defRPr>
            </a:lvl1pPr>
          </a:lstStyle>
          <a:p>
            <a:pPr lvl="0"/>
            <a:r>
              <a:rPr lang="en-US" dirty="0"/>
              <a:t>References</a:t>
            </a:r>
            <a:endParaRPr lang="en-GB" dirty="0"/>
          </a:p>
        </p:txBody>
      </p:sp>
    </p:spTree>
    <p:extLst>
      <p:ext uri="{BB962C8B-B14F-4D97-AF65-F5344CB8AC3E}">
        <p14:creationId xmlns:p14="http://schemas.microsoft.com/office/powerpoint/2010/main" val="88474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a:xfrm>
            <a:off x="378462" y="160869"/>
            <a:ext cx="11432977" cy="677333"/>
          </a:xfrm>
        </p:spPr>
        <p:txBody>
          <a:bodyPr/>
          <a:lstStyle>
            <a:lvl1pPr>
              <a:defRPr sz="3200">
                <a:solidFill>
                  <a:srgbClr val="433F3F"/>
                </a:solidFill>
              </a:defRPr>
            </a:lvl1pPr>
          </a:lstStyle>
          <a:p>
            <a:r>
              <a:rPr lang="en-US"/>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a:t>Click to edit Master text styles</a:t>
            </a:r>
          </a:p>
          <a:p>
            <a:pPr lvl="2"/>
            <a:r>
              <a:rPr lang="en-US"/>
              <a:t>Second level</a:t>
            </a:r>
          </a:p>
          <a:p>
            <a:pPr lvl="3"/>
            <a:r>
              <a:rPr lang="en-US"/>
              <a:t>Third level</a:t>
            </a:r>
          </a:p>
          <a:p>
            <a:pPr lvl="4"/>
            <a:r>
              <a:rPr lang="en-US"/>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dirty="0">
                <a:solidFill>
                  <a:srgbClr val="433F3F"/>
                </a:solidFill>
              </a:rPr>
              <a:t>CheckMate 274</a:t>
            </a:r>
          </a:p>
        </p:txBody>
      </p:sp>
    </p:spTree>
    <p:extLst>
      <p:ext uri="{BB962C8B-B14F-4D97-AF65-F5344CB8AC3E}">
        <p14:creationId xmlns:p14="http://schemas.microsoft.com/office/powerpoint/2010/main" val="11502905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854731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0134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8802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035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6398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2540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0597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9397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407250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104066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883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9392911" y="6212702"/>
            <a:ext cx="2488502" cy="450134"/>
            <a:chOff x="9392911" y="6212702"/>
            <a:chExt cx="2488502" cy="450134"/>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864060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4666" y="5556666"/>
            <a:ext cx="3154680" cy="1092459"/>
          </a:xfrm>
          <a:prstGeom prst="rect">
            <a:avLst/>
          </a:prstGeom>
        </p:spPr>
      </p:pic>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sign, clipart&#10;&#10;Description automatically generated">
            <a:extLst>
              <a:ext uri="{FF2B5EF4-FFF2-40B4-BE49-F238E27FC236}">
                <a16:creationId xmlns:a16="http://schemas.microsoft.com/office/drawing/2014/main" id="{110E3541-54D6-E178-D5E6-453CB14D67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2288" y="5580993"/>
            <a:ext cx="2389354" cy="824327"/>
          </a:xfrm>
          <a:prstGeom prst="rect">
            <a:avLst/>
          </a:prstGeom>
        </p:spPr>
      </p:pic>
    </p:spTree>
    <p:extLst>
      <p:ext uri="{BB962C8B-B14F-4D97-AF65-F5344CB8AC3E}">
        <p14:creationId xmlns:p14="http://schemas.microsoft.com/office/powerpoint/2010/main" val="78300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Main Content 2 Columns">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4EB7D67-5C2A-1047-9EFE-4BE05FBBBB3B}"/>
              </a:ext>
            </a:extLst>
          </p:cNvPr>
          <p:cNvSpPr>
            <a:spLocks noGrp="1"/>
          </p:cNvSpPr>
          <p:nvPr>
            <p:ph type="ftr" sz="quarter" idx="3"/>
          </p:nvPr>
        </p:nvSpPr>
        <p:spPr>
          <a:xfrm>
            <a:off x="420688" y="6577013"/>
            <a:ext cx="9949543" cy="166687"/>
          </a:xfrm>
          <a:prstGeom prst="rect">
            <a:avLst/>
          </a:prstGeom>
        </p:spPr>
        <p:txBody>
          <a:bodyPr vert="horz" lIns="27432" tIns="0" rIns="0" bIns="0" rtlCol="0" anchor="b" anchorCtr="0"/>
          <a:lstStyle>
            <a:lvl1pPr algn="l">
              <a:defRPr sz="1200">
                <a:solidFill>
                  <a:schemeClr val="tx1"/>
                </a:solidFill>
                <a:latin typeface="Calibri" panose="020F0502020204030204" pitchFamily="34" charset="0"/>
                <a:cs typeface="Calibri" panose="020F0502020204030204" pitchFamily="34" charset="0"/>
              </a:defRPr>
            </a:lvl1pPr>
          </a:lstStyle>
          <a:p>
            <a:endParaRPr lang="en-US" dirty="0"/>
          </a:p>
        </p:txBody>
      </p:sp>
      <p:sp>
        <p:nvSpPr>
          <p:cNvPr id="8" name="Text Placeholder 2">
            <a:extLst>
              <a:ext uri="{FF2B5EF4-FFF2-40B4-BE49-F238E27FC236}">
                <a16:creationId xmlns:a16="http://schemas.microsoft.com/office/drawing/2014/main" id="{B2CED852-DFC2-434B-831E-15CCF3103BA9}"/>
              </a:ext>
            </a:extLst>
          </p:cNvPr>
          <p:cNvSpPr>
            <a:spLocks noGrp="1"/>
          </p:cNvSpPr>
          <p:nvPr>
            <p:ph idx="13"/>
          </p:nvPr>
        </p:nvSpPr>
        <p:spPr>
          <a:xfrm>
            <a:off x="423121" y="1922352"/>
            <a:ext cx="5672879"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A2BA4762-0631-694D-BE8A-64457DE124E3}"/>
              </a:ext>
            </a:extLst>
          </p:cNvPr>
          <p:cNvSpPr/>
          <p:nvPr userDrawn="1"/>
        </p:nvSpPr>
        <p:spPr>
          <a:xfrm>
            <a:off x="0" y="1"/>
            <a:ext cx="181185" cy="1374775"/>
          </a:xfrm>
          <a:prstGeom prst="rect">
            <a:avLst/>
          </a:pr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dirty="0">
              <a:latin typeface="Calibri" panose="020F0502020204030204" pitchFamily="34" charset="0"/>
              <a:cs typeface="Calibri" panose="020F0502020204030204" pitchFamily="34" charset="0"/>
            </a:endParaRPr>
          </a:p>
        </p:txBody>
      </p:sp>
      <p:sp>
        <p:nvSpPr>
          <p:cNvPr id="10" name="Freeform: Shape 1">
            <a:extLst>
              <a:ext uri="{FF2B5EF4-FFF2-40B4-BE49-F238E27FC236}">
                <a16:creationId xmlns:a16="http://schemas.microsoft.com/office/drawing/2014/main" id="{5BADE689-1308-1F4F-8320-3AE5A8F98652}"/>
              </a:ext>
            </a:extLst>
          </p:cNvPr>
          <p:cNvSpPr/>
          <p:nvPr userDrawn="1"/>
        </p:nvSpPr>
        <p:spPr>
          <a:xfrm>
            <a:off x="11686512" y="6455570"/>
            <a:ext cx="507075" cy="307181"/>
          </a:xfrm>
          <a:custGeom>
            <a:avLst/>
            <a:gdLst>
              <a:gd name="connsiteX0" fmla="*/ 0 w 507207"/>
              <a:gd name="connsiteY0" fmla="*/ 307181 h 307181"/>
              <a:gd name="connsiteX1" fmla="*/ 116682 w 507207"/>
              <a:gd name="connsiteY1" fmla="*/ 0 h 307181"/>
              <a:gd name="connsiteX2" fmla="*/ 507207 w 507207"/>
              <a:gd name="connsiteY2" fmla="*/ 0 h 307181"/>
              <a:gd name="connsiteX3" fmla="*/ 507207 w 507207"/>
              <a:gd name="connsiteY3" fmla="*/ 307181 h 307181"/>
              <a:gd name="connsiteX4" fmla="*/ 0 w 507207"/>
              <a:gd name="connsiteY4" fmla="*/ 307181 h 30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207" h="307181">
                <a:moveTo>
                  <a:pt x="0" y="307181"/>
                </a:moveTo>
                <a:lnTo>
                  <a:pt x="116682" y="0"/>
                </a:lnTo>
                <a:lnTo>
                  <a:pt x="507207" y="0"/>
                </a:lnTo>
                <a:lnTo>
                  <a:pt x="507207" y="307181"/>
                </a:lnTo>
                <a:lnTo>
                  <a:pt x="0" y="307181"/>
                </a:lnTo>
                <a:close/>
              </a:path>
            </a:pathLst>
          </a:cu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dirty="0">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561457B2-13BE-5C49-BA53-764D04686B7D}"/>
              </a:ext>
            </a:extLst>
          </p:cNvPr>
          <p:cNvSpPr>
            <a:spLocks noGrp="1"/>
          </p:cNvSpPr>
          <p:nvPr>
            <p:ph type="sldNum" sz="quarter" idx="4"/>
          </p:nvPr>
        </p:nvSpPr>
        <p:spPr>
          <a:xfrm>
            <a:off x="11804651" y="6455570"/>
            <a:ext cx="384174" cy="307181"/>
          </a:xfrm>
          <a:prstGeom prst="rect">
            <a:avLst/>
          </a:prstGeom>
          <a:solidFill>
            <a:srgbClr val="157EC0"/>
          </a:solidFill>
        </p:spPr>
        <p:txBody>
          <a:bodyPr vert="horz" lIns="0" tIns="0" rIns="0" bIns="0" rtlCol="0" anchor="ctr"/>
          <a:lstStyle>
            <a:lvl1pPr algn="ctr">
              <a:defRPr sz="1200">
                <a:solidFill>
                  <a:schemeClr val="bg1"/>
                </a:solidFill>
                <a:latin typeface="Calibri" panose="020F0502020204030204" pitchFamily="34" charset="0"/>
                <a:cs typeface="Calibri" panose="020F0502020204030204" pitchFamily="34" charset="0"/>
              </a:defRPr>
            </a:lvl1pPr>
          </a:lstStyle>
          <a:p>
            <a:fld id="{F6FD55ED-C146-A04E-8FEA-5836CC2AC664}" type="slidenum">
              <a:rPr lang="en-US" smtClean="0"/>
              <a:pPr/>
              <a:t>‹#›</a:t>
            </a:fld>
            <a:endParaRPr lang="en-US" dirty="0"/>
          </a:p>
        </p:txBody>
      </p:sp>
      <p:sp>
        <p:nvSpPr>
          <p:cNvPr id="13" name="Title 4">
            <a:extLst>
              <a:ext uri="{FF2B5EF4-FFF2-40B4-BE49-F238E27FC236}">
                <a16:creationId xmlns:a16="http://schemas.microsoft.com/office/drawing/2014/main" id="{D706BCFE-7C4A-1941-8CE6-7DD279A352E0}"/>
              </a:ext>
            </a:extLst>
          </p:cNvPr>
          <p:cNvSpPr>
            <a:spLocks noGrp="1"/>
          </p:cNvSpPr>
          <p:nvPr>
            <p:ph type="title"/>
          </p:nvPr>
        </p:nvSpPr>
        <p:spPr>
          <a:xfrm>
            <a:off x="420624" y="844296"/>
            <a:ext cx="10933112" cy="638175"/>
          </a:xfrm>
          <a:prstGeom prst="rect">
            <a:avLst/>
          </a:prstGeom>
        </p:spPr>
        <p:txBody>
          <a:bodyPr lIns="27432" tIns="0" rIns="0" bIns="0" anchor="b"/>
          <a:lstStyle>
            <a:lvl1pPr>
              <a:defRPr sz="3800">
                <a:solidFill>
                  <a:srgbClr val="157EC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4" name="Text Placeholder 2">
            <a:extLst>
              <a:ext uri="{FF2B5EF4-FFF2-40B4-BE49-F238E27FC236}">
                <a16:creationId xmlns:a16="http://schemas.microsoft.com/office/drawing/2014/main" id="{2D42873B-7A0C-8641-B413-3633EBDA67F5}"/>
              </a:ext>
            </a:extLst>
          </p:cNvPr>
          <p:cNvSpPr>
            <a:spLocks noGrp="1"/>
          </p:cNvSpPr>
          <p:nvPr>
            <p:ph idx="14"/>
          </p:nvPr>
        </p:nvSpPr>
        <p:spPr>
          <a:xfrm>
            <a:off x="6267170" y="1922352"/>
            <a:ext cx="5672879"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79BEDF0A-7244-9A42-9CDC-1B900C995C72}"/>
              </a:ext>
            </a:extLst>
          </p:cNvPr>
          <p:cNvCxnSpPr/>
          <p:nvPr userDrawn="1"/>
        </p:nvCxnSpPr>
        <p:spPr>
          <a:xfrm>
            <a:off x="0" y="1656080"/>
            <a:ext cx="12188825"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4BDF0EDE-8E64-1B42-AE9C-6FE7E7B59F09}"/>
              </a:ext>
            </a:extLst>
          </p:cNvPr>
          <p:cNvPicPr>
            <a:picLocks noChangeAspect="1"/>
          </p:cNvPicPr>
          <p:nvPr userDrawn="1"/>
        </p:nvPicPr>
        <p:blipFill>
          <a:blip r:embed="rId2"/>
          <a:srcRect/>
          <a:stretch/>
        </p:blipFill>
        <p:spPr>
          <a:xfrm>
            <a:off x="10710307" y="6426252"/>
            <a:ext cx="917135" cy="382483"/>
          </a:xfrm>
          <a:prstGeom prst="rect">
            <a:avLst/>
          </a:prstGeom>
        </p:spPr>
      </p:pic>
    </p:spTree>
    <p:extLst>
      <p:ext uri="{BB962C8B-B14F-4D97-AF65-F5344CB8AC3E}">
        <p14:creationId xmlns:p14="http://schemas.microsoft.com/office/powerpoint/2010/main" val="1639372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864">
          <p15:clr>
            <a:srgbClr val="FBAE40"/>
          </p15:clr>
        </p15:guide>
        <p15:guide id="3" orient="horz" pos="4224">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Noah M. Hahn MD</a:t>
            </a:r>
          </a:p>
        </p:txBody>
      </p:sp>
    </p:spTree>
    <p:extLst>
      <p:ext uri="{BB962C8B-B14F-4D97-AF65-F5344CB8AC3E}">
        <p14:creationId xmlns:p14="http://schemas.microsoft.com/office/powerpoint/2010/main" val="2272504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26687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526081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51301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049624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090553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05669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773968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962112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026542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516799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p1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3879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93" name="Google Shape;93;p1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25170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1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807059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7"/>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05" name="Google Shape;105;p1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634387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8"/>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1" name="Google Shape;111;p18"/>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2" name="Google Shape;112;p1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82056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19"/>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18" name="Google Shape;118;p19"/>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19" name="Google Shape;119;p19"/>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0" name="Google Shape;120;p19"/>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1" name="Google Shape;121;p1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876136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35652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457200" y="273050"/>
            <a:ext cx="3008400" cy="1162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21"/>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32" name="Google Shape;132;p21"/>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33" name="Google Shape;133;p2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679576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6"/>
        <p:cNvGrpSpPr/>
        <p:nvPr/>
      </p:nvGrpSpPr>
      <p:grpSpPr>
        <a:xfrm>
          <a:off x="0" y="0"/>
          <a:ext cx="0" cy="0"/>
          <a:chOff x="0" y="0"/>
          <a:chExt cx="0" cy="0"/>
        </a:xfrm>
      </p:grpSpPr>
      <p:sp>
        <p:nvSpPr>
          <p:cNvPr id="137" name="Google Shape;137;p22"/>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22"/>
          <p:cNvSpPr>
            <a:spLocks noGrp="1"/>
          </p:cNvSpPr>
          <p:nvPr>
            <p:ph type="pic" idx="2"/>
          </p:nvPr>
        </p:nvSpPr>
        <p:spPr>
          <a:xfrm>
            <a:off x="1792288" y="612775"/>
            <a:ext cx="5486400" cy="4114800"/>
          </a:xfrm>
          <a:prstGeom prst="rect">
            <a:avLst/>
          </a:prstGeom>
          <a:noFill/>
          <a:ln>
            <a:noFill/>
          </a:ln>
        </p:spPr>
      </p:sp>
      <p:sp>
        <p:nvSpPr>
          <p:cNvPr id="139" name="Google Shape;139;p22"/>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0" name="Google Shape;140;p2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56804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3"/>
        <p:cNvGrpSpPr/>
        <p:nvPr/>
      </p:nvGrpSpPr>
      <p:grpSpPr>
        <a:xfrm>
          <a:off x="0" y="0"/>
          <a:ext cx="0" cy="0"/>
          <a:chOff x="0" y="0"/>
          <a:chExt cx="0" cy="0"/>
        </a:xfrm>
      </p:grpSpPr>
      <p:sp>
        <p:nvSpPr>
          <p:cNvPr id="144" name="Google Shape;144;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23"/>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6" name="Google Shape;146;p2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56419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24"/>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2" name="Google Shape;152;p2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55497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2729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6594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13134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9387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965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1148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173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76120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4011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363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712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647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071207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6477959"/>
      </p:ext>
    </p:extLst>
  </p:cSld>
  <p:clrMapOvr>
    <a:masterClrMapping/>
  </p:clrMapOvr>
  <p:transition spd="slow" advClick="0"/>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747036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66714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482227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912311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239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23931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80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9617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01953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8624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922776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018373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2941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0893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927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8683112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24121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72239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422410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742132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5/14/26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5920450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217655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4318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4392330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9304181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4990698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437808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901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2034FB-3EB8-4ED7-B477-B09308BD2E88}" type="datetimeFigureOut">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3DBEBC-5F40-4DED-A241-11B1DB9F9232}" type="slidenum">
              <a:rPr lang="en-US" smtClean="0"/>
              <a:t>‹#›</a:t>
            </a:fld>
            <a:endParaRPr lang="en-US"/>
          </a:p>
        </p:txBody>
      </p:sp>
    </p:spTree>
    <p:extLst>
      <p:ext uri="{BB962C8B-B14F-4D97-AF65-F5344CB8AC3E}">
        <p14:creationId xmlns:p14="http://schemas.microsoft.com/office/powerpoint/2010/main" val="35581821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2034FB-3EB8-4ED7-B477-B09308BD2E88}" type="datetimeFigureOut">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3DBEBC-5F40-4DED-A241-11B1DB9F9232}" type="slidenum">
              <a:rPr lang="en-US" smtClean="0"/>
              <a:t>‹#›</a:t>
            </a:fld>
            <a:endParaRPr lang="en-US"/>
          </a:p>
        </p:txBody>
      </p:sp>
    </p:spTree>
    <p:extLst>
      <p:ext uri="{BB962C8B-B14F-4D97-AF65-F5344CB8AC3E}">
        <p14:creationId xmlns:p14="http://schemas.microsoft.com/office/powerpoint/2010/main" val="26271410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2034FB-3EB8-4ED7-B477-B09308BD2E88}" type="datetimeFigureOut">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3DBEBC-5F40-4DED-A241-11B1DB9F9232}" type="slidenum">
              <a:rPr lang="en-US" smtClean="0"/>
              <a:t>‹#›</a:t>
            </a:fld>
            <a:endParaRPr lang="en-US"/>
          </a:p>
        </p:txBody>
      </p:sp>
    </p:spTree>
    <p:extLst>
      <p:ext uri="{BB962C8B-B14F-4D97-AF65-F5344CB8AC3E}">
        <p14:creationId xmlns:p14="http://schemas.microsoft.com/office/powerpoint/2010/main" val="10315090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32034FB-3EB8-4ED7-B477-B09308BD2E88}" type="datetimeFigureOut">
              <a:rPr lang="en-US" smtClean="0"/>
              <a:t>5/14/26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3DBEBC-5F40-4DED-A241-11B1DB9F9232}" type="slidenum">
              <a:rPr lang="en-US" smtClean="0"/>
              <a:t>‹#›</a:t>
            </a:fld>
            <a:endParaRPr lang="en-US"/>
          </a:p>
        </p:txBody>
      </p:sp>
    </p:spTree>
    <p:extLst>
      <p:ext uri="{BB962C8B-B14F-4D97-AF65-F5344CB8AC3E}">
        <p14:creationId xmlns:p14="http://schemas.microsoft.com/office/powerpoint/2010/main" val="29158370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2034FB-3EB8-4ED7-B477-B09308BD2E88}" type="datetimeFigureOut">
              <a:rPr lang="en-US" smtClean="0"/>
              <a:t>5/14/26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3DBEBC-5F40-4DED-A241-11B1DB9F9232}" type="slidenum">
              <a:rPr lang="en-US" smtClean="0"/>
              <a:t>‹#›</a:t>
            </a:fld>
            <a:endParaRPr lang="en-US"/>
          </a:p>
        </p:txBody>
      </p:sp>
    </p:spTree>
    <p:extLst>
      <p:ext uri="{BB962C8B-B14F-4D97-AF65-F5344CB8AC3E}">
        <p14:creationId xmlns:p14="http://schemas.microsoft.com/office/powerpoint/2010/main" val="2088910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2034FB-3EB8-4ED7-B477-B09308BD2E88}" type="datetimeFigureOut">
              <a:rPr lang="en-US" smtClean="0"/>
              <a:t>5/14/26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3DBEBC-5F40-4DED-A241-11B1DB9F9232}" type="slidenum">
              <a:rPr lang="en-US" smtClean="0"/>
              <a:t>‹#›</a:t>
            </a:fld>
            <a:endParaRPr lang="en-US"/>
          </a:p>
        </p:txBody>
      </p:sp>
    </p:spTree>
    <p:extLst>
      <p:ext uri="{BB962C8B-B14F-4D97-AF65-F5344CB8AC3E}">
        <p14:creationId xmlns:p14="http://schemas.microsoft.com/office/powerpoint/2010/main" val="5405599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034FB-3EB8-4ED7-B477-B09308BD2E88}" type="datetimeFigureOut">
              <a:rPr lang="en-US" smtClean="0"/>
              <a:t>5/14/26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3DBEBC-5F40-4DED-A241-11B1DB9F9232}" type="slidenum">
              <a:rPr lang="en-US" smtClean="0"/>
              <a:t>‹#›</a:t>
            </a:fld>
            <a:endParaRPr lang="en-US"/>
          </a:p>
        </p:txBody>
      </p:sp>
    </p:spTree>
    <p:extLst>
      <p:ext uri="{BB962C8B-B14F-4D97-AF65-F5344CB8AC3E}">
        <p14:creationId xmlns:p14="http://schemas.microsoft.com/office/powerpoint/2010/main" val="16739464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32034FB-3EB8-4ED7-B477-B09308BD2E88}" type="datetimeFigureOut">
              <a:rPr lang="en-US" smtClean="0"/>
              <a:t>5/14/26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3DBEBC-5F40-4DED-A241-11B1DB9F9232}" type="slidenum">
              <a:rPr lang="en-US" smtClean="0"/>
              <a:t>‹#›</a:t>
            </a:fld>
            <a:endParaRPr lang="en-US"/>
          </a:p>
        </p:txBody>
      </p:sp>
    </p:spTree>
    <p:extLst>
      <p:ext uri="{BB962C8B-B14F-4D97-AF65-F5344CB8AC3E}">
        <p14:creationId xmlns:p14="http://schemas.microsoft.com/office/powerpoint/2010/main" val="2321353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32034FB-3EB8-4ED7-B477-B09308BD2E88}" type="datetimeFigureOut">
              <a:rPr lang="en-US" smtClean="0"/>
              <a:t>5/14/26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3DBEBC-5F40-4DED-A241-11B1DB9F9232}" type="slidenum">
              <a:rPr lang="en-US" smtClean="0"/>
              <a:t>‹#›</a:t>
            </a:fld>
            <a:endParaRPr lang="en-US"/>
          </a:p>
        </p:txBody>
      </p:sp>
    </p:spTree>
    <p:extLst>
      <p:ext uri="{BB962C8B-B14F-4D97-AF65-F5344CB8AC3E}">
        <p14:creationId xmlns:p14="http://schemas.microsoft.com/office/powerpoint/2010/main" val="22797890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2034FB-3EB8-4ED7-B477-B09308BD2E88}" type="datetimeFigureOut">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3DBEBC-5F40-4DED-A241-11B1DB9F9232}" type="slidenum">
              <a:rPr lang="en-US" smtClean="0"/>
              <a:t>‹#›</a:t>
            </a:fld>
            <a:endParaRPr lang="en-US"/>
          </a:p>
        </p:txBody>
      </p:sp>
    </p:spTree>
    <p:extLst>
      <p:ext uri="{BB962C8B-B14F-4D97-AF65-F5344CB8AC3E}">
        <p14:creationId xmlns:p14="http://schemas.microsoft.com/office/powerpoint/2010/main" val="8177920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2034FB-3EB8-4ED7-B477-B09308BD2E88}" type="datetimeFigureOut">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3DBEBC-5F40-4DED-A241-11B1DB9F9232}" type="slidenum">
              <a:rPr lang="en-US" smtClean="0"/>
              <a:t>‹#›</a:t>
            </a:fld>
            <a:endParaRPr lang="en-US"/>
          </a:p>
        </p:txBody>
      </p:sp>
    </p:spTree>
    <p:extLst>
      <p:ext uri="{BB962C8B-B14F-4D97-AF65-F5344CB8AC3E}">
        <p14:creationId xmlns:p14="http://schemas.microsoft.com/office/powerpoint/2010/main" val="718769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B9B64-7B93-330E-FCEE-12DA775705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B19EDB-9E83-A74D-BAAF-78647B8176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E63523-F875-AAF3-5E0B-A49C8FAA6464}"/>
              </a:ext>
            </a:extLst>
          </p:cNvPr>
          <p:cNvSpPr>
            <a:spLocks noGrp="1"/>
          </p:cNvSpPr>
          <p:nvPr>
            <p:ph type="dt" sz="half" idx="10"/>
          </p:nvPr>
        </p:nvSpPr>
        <p:spPr/>
        <p:txBody>
          <a:bodyPr/>
          <a:lstStyle/>
          <a:p>
            <a:fld id="{14ED5CC1-9DA2-4010-9BC5-6B93CEC7CF13}" type="datetimeFigureOut">
              <a:rPr lang="en-US" smtClean="0"/>
              <a:t>5/14/26</a:t>
            </a:fld>
            <a:endParaRPr lang="en-US"/>
          </a:p>
        </p:txBody>
      </p:sp>
      <p:sp>
        <p:nvSpPr>
          <p:cNvPr id="5" name="Footer Placeholder 4">
            <a:extLst>
              <a:ext uri="{FF2B5EF4-FFF2-40B4-BE49-F238E27FC236}">
                <a16:creationId xmlns:a16="http://schemas.microsoft.com/office/drawing/2014/main" id="{3ABD0A53-5855-0031-DCC9-0179804B25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CB3E9-08E4-AB4B-77CE-58313328E8E7}"/>
              </a:ext>
            </a:extLst>
          </p:cNvPr>
          <p:cNvSpPr>
            <a:spLocks noGrp="1"/>
          </p:cNvSpPr>
          <p:nvPr>
            <p:ph type="sldNum" sz="quarter" idx="12"/>
          </p:nvPr>
        </p:nvSpPr>
        <p:spPr/>
        <p:txBody>
          <a:bodyPr/>
          <a:lstStyle/>
          <a:p>
            <a:fld id="{67083A83-F532-4DA8-A16E-3428378F1F10}" type="slidenum">
              <a:rPr lang="en-US" smtClean="0"/>
              <a:t>‹#›</a:t>
            </a:fld>
            <a:endParaRPr lang="en-US"/>
          </a:p>
        </p:txBody>
      </p:sp>
    </p:spTree>
    <p:extLst>
      <p:ext uri="{BB962C8B-B14F-4D97-AF65-F5344CB8AC3E}">
        <p14:creationId xmlns:p14="http://schemas.microsoft.com/office/powerpoint/2010/main" val="18855993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2619D-6A0F-1046-6E30-A452398FFF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3ACCA8-686E-5093-3273-9CFF93FF52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DA5179-5700-B75F-91F2-3C26A29F6B9E}"/>
              </a:ext>
            </a:extLst>
          </p:cNvPr>
          <p:cNvSpPr>
            <a:spLocks noGrp="1"/>
          </p:cNvSpPr>
          <p:nvPr>
            <p:ph type="dt" sz="half" idx="10"/>
          </p:nvPr>
        </p:nvSpPr>
        <p:spPr/>
        <p:txBody>
          <a:bodyPr/>
          <a:lstStyle/>
          <a:p>
            <a:fld id="{14ED5CC1-9DA2-4010-9BC5-6B93CEC7CF13}" type="datetimeFigureOut">
              <a:rPr lang="en-US" smtClean="0"/>
              <a:t>5/14/26</a:t>
            </a:fld>
            <a:endParaRPr lang="en-US"/>
          </a:p>
        </p:txBody>
      </p:sp>
      <p:sp>
        <p:nvSpPr>
          <p:cNvPr id="5" name="Footer Placeholder 4">
            <a:extLst>
              <a:ext uri="{FF2B5EF4-FFF2-40B4-BE49-F238E27FC236}">
                <a16:creationId xmlns:a16="http://schemas.microsoft.com/office/drawing/2014/main" id="{9D9C7FDD-E893-0070-B891-9499B7D26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157F6D-4095-E1EB-E243-2FB91F19A1BB}"/>
              </a:ext>
            </a:extLst>
          </p:cNvPr>
          <p:cNvSpPr>
            <a:spLocks noGrp="1"/>
          </p:cNvSpPr>
          <p:nvPr>
            <p:ph type="sldNum" sz="quarter" idx="12"/>
          </p:nvPr>
        </p:nvSpPr>
        <p:spPr/>
        <p:txBody>
          <a:bodyPr/>
          <a:lstStyle/>
          <a:p>
            <a:fld id="{67083A83-F532-4DA8-A16E-3428378F1F10}" type="slidenum">
              <a:rPr lang="en-US" smtClean="0"/>
              <a:t>‹#›</a:t>
            </a:fld>
            <a:endParaRPr lang="en-US"/>
          </a:p>
        </p:txBody>
      </p:sp>
    </p:spTree>
    <p:extLst>
      <p:ext uri="{BB962C8B-B14F-4D97-AF65-F5344CB8AC3E}">
        <p14:creationId xmlns:p14="http://schemas.microsoft.com/office/powerpoint/2010/main" val="14004663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7490E-4457-980F-5AC7-EAA2DA3009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CEC868-8831-5C1A-8759-ED6433DAABC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F67E-FD7A-E02B-D7FA-D8E8F1F0F0C4}"/>
              </a:ext>
            </a:extLst>
          </p:cNvPr>
          <p:cNvSpPr>
            <a:spLocks noGrp="1"/>
          </p:cNvSpPr>
          <p:nvPr>
            <p:ph type="dt" sz="half" idx="10"/>
          </p:nvPr>
        </p:nvSpPr>
        <p:spPr/>
        <p:txBody>
          <a:bodyPr/>
          <a:lstStyle/>
          <a:p>
            <a:fld id="{14ED5CC1-9DA2-4010-9BC5-6B93CEC7CF13}" type="datetimeFigureOut">
              <a:rPr lang="en-US" smtClean="0"/>
              <a:t>5/14/26</a:t>
            </a:fld>
            <a:endParaRPr lang="en-US"/>
          </a:p>
        </p:txBody>
      </p:sp>
      <p:sp>
        <p:nvSpPr>
          <p:cNvPr id="5" name="Footer Placeholder 4">
            <a:extLst>
              <a:ext uri="{FF2B5EF4-FFF2-40B4-BE49-F238E27FC236}">
                <a16:creationId xmlns:a16="http://schemas.microsoft.com/office/drawing/2014/main" id="{FB2F0B91-8F76-5D6A-A228-3A9DE854F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87DF0D-8170-41B7-3CD1-2C7B0151A8F4}"/>
              </a:ext>
            </a:extLst>
          </p:cNvPr>
          <p:cNvSpPr>
            <a:spLocks noGrp="1"/>
          </p:cNvSpPr>
          <p:nvPr>
            <p:ph type="sldNum" sz="quarter" idx="12"/>
          </p:nvPr>
        </p:nvSpPr>
        <p:spPr/>
        <p:txBody>
          <a:bodyPr/>
          <a:lstStyle/>
          <a:p>
            <a:fld id="{67083A83-F532-4DA8-A16E-3428378F1F10}" type="slidenum">
              <a:rPr lang="en-US" smtClean="0"/>
              <a:t>‹#›</a:t>
            </a:fld>
            <a:endParaRPr lang="en-US"/>
          </a:p>
        </p:txBody>
      </p:sp>
    </p:spTree>
    <p:extLst>
      <p:ext uri="{BB962C8B-B14F-4D97-AF65-F5344CB8AC3E}">
        <p14:creationId xmlns:p14="http://schemas.microsoft.com/office/powerpoint/2010/main" val="37040715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8B4BB-A3D0-5F53-CA5A-79AD4A57E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72004A-046F-1F53-B7B0-B152C3A2D0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D773A6-A332-2098-AA26-A99BADEEF8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9232A6-DA23-1689-E53B-2EFD8353467D}"/>
              </a:ext>
            </a:extLst>
          </p:cNvPr>
          <p:cNvSpPr>
            <a:spLocks noGrp="1"/>
          </p:cNvSpPr>
          <p:nvPr>
            <p:ph type="dt" sz="half" idx="10"/>
          </p:nvPr>
        </p:nvSpPr>
        <p:spPr/>
        <p:txBody>
          <a:bodyPr/>
          <a:lstStyle/>
          <a:p>
            <a:fld id="{14ED5CC1-9DA2-4010-9BC5-6B93CEC7CF13}" type="datetimeFigureOut">
              <a:rPr lang="en-US" smtClean="0"/>
              <a:t>5/14/26</a:t>
            </a:fld>
            <a:endParaRPr lang="en-US"/>
          </a:p>
        </p:txBody>
      </p:sp>
      <p:sp>
        <p:nvSpPr>
          <p:cNvPr id="6" name="Footer Placeholder 5">
            <a:extLst>
              <a:ext uri="{FF2B5EF4-FFF2-40B4-BE49-F238E27FC236}">
                <a16:creationId xmlns:a16="http://schemas.microsoft.com/office/drawing/2014/main" id="{DAC152F3-B443-2BD1-81DD-49172C9F35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1423-1B31-36B5-781F-2FB668B2680E}"/>
              </a:ext>
            </a:extLst>
          </p:cNvPr>
          <p:cNvSpPr>
            <a:spLocks noGrp="1"/>
          </p:cNvSpPr>
          <p:nvPr>
            <p:ph type="sldNum" sz="quarter" idx="12"/>
          </p:nvPr>
        </p:nvSpPr>
        <p:spPr/>
        <p:txBody>
          <a:bodyPr/>
          <a:lstStyle/>
          <a:p>
            <a:fld id="{67083A83-F532-4DA8-A16E-3428378F1F10}" type="slidenum">
              <a:rPr lang="en-US" smtClean="0"/>
              <a:t>‹#›</a:t>
            </a:fld>
            <a:endParaRPr lang="en-US"/>
          </a:p>
        </p:txBody>
      </p:sp>
    </p:spTree>
    <p:extLst>
      <p:ext uri="{BB962C8B-B14F-4D97-AF65-F5344CB8AC3E}">
        <p14:creationId xmlns:p14="http://schemas.microsoft.com/office/powerpoint/2010/main" val="2182376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FD8-1D53-482D-FD24-6845E3ED83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E11B02-62EB-13C4-3DA0-A074AA92B1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2B14EB-5EC3-5800-E9B8-BE0FC49962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E99B37-6745-0A10-252C-D687B1C8A0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76C8D9-FC24-2C32-4083-280EB1FACB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9479E1-48F4-CC8C-B460-AE072861EBD6}"/>
              </a:ext>
            </a:extLst>
          </p:cNvPr>
          <p:cNvSpPr>
            <a:spLocks noGrp="1"/>
          </p:cNvSpPr>
          <p:nvPr>
            <p:ph type="dt" sz="half" idx="10"/>
          </p:nvPr>
        </p:nvSpPr>
        <p:spPr/>
        <p:txBody>
          <a:bodyPr/>
          <a:lstStyle/>
          <a:p>
            <a:fld id="{14ED5CC1-9DA2-4010-9BC5-6B93CEC7CF13}" type="datetimeFigureOut">
              <a:rPr lang="en-US" smtClean="0"/>
              <a:t>5/14/26</a:t>
            </a:fld>
            <a:endParaRPr lang="en-US"/>
          </a:p>
        </p:txBody>
      </p:sp>
      <p:sp>
        <p:nvSpPr>
          <p:cNvPr id="8" name="Footer Placeholder 7">
            <a:extLst>
              <a:ext uri="{FF2B5EF4-FFF2-40B4-BE49-F238E27FC236}">
                <a16:creationId xmlns:a16="http://schemas.microsoft.com/office/drawing/2014/main" id="{FE9D0B4D-4667-635B-0CE4-1867F7EA09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A78D87-C0F8-E620-43B5-C57BEA17F071}"/>
              </a:ext>
            </a:extLst>
          </p:cNvPr>
          <p:cNvSpPr>
            <a:spLocks noGrp="1"/>
          </p:cNvSpPr>
          <p:nvPr>
            <p:ph type="sldNum" sz="quarter" idx="12"/>
          </p:nvPr>
        </p:nvSpPr>
        <p:spPr/>
        <p:txBody>
          <a:bodyPr/>
          <a:lstStyle/>
          <a:p>
            <a:fld id="{67083A83-F532-4DA8-A16E-3428378F1F10}" type="slidenum">
              <a:rPr lang="en-US" smtClean="0"/>
              <a:t>‹#›</a:t>
            </a:fld>
            <a:endParaRPr lang="en-US"/>
          </a:p>
        </p:txBody>
      </p:sp>
    </p:spTree>
    <p:extLst>
      <p:ext uri="{BB962C8B-B14F-4D97-AF65-F5344CB8AC3E}">
        <p14:creationId xmlns:p14="http://schemas.microsoft.com/office/powerpoint/2010/main" val="13308146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C2D0-5427-E634-D185-817DBC09DF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B544A9-405F-ED0E-6E56-B55A976E5CD6}"/>
              </a:ext>
            </a:extLst>
          </p:cNvPr>
          <p:cNvSpPr>
            <a:spLocks noGrp="1"/>
          </p:cNvSpPr>
          <p:nvPr>
            <p:ph type="dt" sz="half" idx="10"/>
          </p:nvPr>
        </p:nvSpPr>
        <p:spPr/>
        <p:txBody>
          <a:bodyPr/>
          <a:lstStyle/>
          <a:p>
            <a:fld id="{14ED5CC1-9DA2-4010-9BC5-6B93CEC7CF13}" type="datetimeFigureOut">
              <a:rPr lang="en-US" smtClean="0"/>
              <a:t>5/14/26</a:t>
            </a:fld>
            <a:endParaRPr lang="en-US"/>
          </a:p>
        </p:txBody>
      </p:sp>
      <p:sp>
        <p:nvSpPr>
          <p:cNvPr id="4" name="Footer Placeholder 3">
            <a:extLst>
              <a:ext uri="{FF2B5EF4-FFF2-40B4-BE49-F238E27FC236}">
                <a16:creationId xmlns:a16="http://schemas.microsoft.com/office/drawing/2014/main" id="{86E49C03-99A5-8D53-4C00-A86546CFC7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8AF38D-B01C-D5D5-D8CA-5084C3564A36}"/>
              </a:ext>
            </a:extLst>
          </p:cNvPr>
          <p:cNvSpPr>
            <a:spLocks noGrp="1"/>
          </p:cNvSpPr>
          <p:nvPr>
            <p:ph type="sldNum" sz="quarter" idx="12"/>
          </p:nvPr>
        </p:nvSpPr>
        <p:spPr/>
        <p:txBody>
          <a:bodyPr/>
          <a:lstStyle/>
          <a:p>
            <a:fld id="{67083A83-F532-4DA8-A16E-3428378F1F10}" type="slidenum">
              <a:rPr lang="en-US" smtClean="0"/>
              <a:t>‹#›</a:t>
            </a:fld>
            <a:endParaRPr lang="en-US"/>
          </a:p>
        </p:txBody>
      </p:sp>
    </p:spTree>
    <p:extLst>
      <p:ext uri="{BB962C8B-B14F-4D97-AF65-F5344CB8AC3E}">
        <p14:creationId xmlns:p14="http://schemas.microsoft.com/office/powerpoint/2010/main" val="430116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BB9DC8-903C-93B2-B030-B034277E05F7}"/>
              </a:ext>
            </a:extLst>
          </p:cNvPr>
          <p:cNvSpPr>
            <a:spLocks noGrp="1"/>
          </p:cNvSpPr>
          <p:nvPr>
            <p:ph type="dt" sz="half" idx="10"/>
          </p:nvPr>
        </p:nvSpPr>
        <p:spPr/>
        <p:txBody>
          <a:bodyPr/>
          <a:lstStyle/>
          <a:p>
            <a:fld id="{14ED5CC1-9DA2-4010-9BC5-6B93CEC7CF13}" type="datetimeFigureOut">
              <a:rPr lang="en-US" smtClean="0"/>
              <a:t>5/14/26</a:t>
            </a:fld>
            <a:endParaRPr lang="en-US"/>
          </a:p>
        </p:txBody>
      </p:sp>
      <p:sp>
        <p:nvSpPr>
          <p:cNvPr id="3" name="Footer Placeholder 2">
            <a:extLst>
              <a:ext uri="{FF2B5EF4-FFF2-40B4-BE49-F238E27FC236}">
                <a16:creationId xmlns:a16="http://schemas.microsoft.com/office/drawing/2014/main" id="{49725A18-EE4B-13D5-A806-DB207D637B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CA26E3-A375-4369-9DB1-0537360BB057}"/>
              </a:ext>
            </a:extLst>
          </p:cNvPr>
          <p:cNvSpPr>
            <a:spLocks noGrp="1"/>
          </p:cNvSpPr>
          <p:nvPr>
            <p:ph type="sldNum" sz="quarter" idx="12"/>
          </p:nvPr>
        </p:nvSpPr>
        <p:spPr/>
        <p:txBody>
          <a:bodyPr/>
          <a:lstStyle/>
          <a:p>
            <a:fld id="{67083A83-F532-4DA8-A16E-3428378F1F10}" type="slidenum">
              <a:rPr lang="en-US" smtClean="0"/>
              <a:t>‹#›</a:t>
            </a:fld>
            <a:endParaRPr lang="en-US"/>
          </a:p>
        </p:txBody>
      </p:sp>
    </p:spTree>
    <p:extLst>
      <p:ext uri="{BB962C8B-B14F-4D97-AF65-F5344CB8AC3E}">
        <p14:creationId xmlns:p14="http://schemas.microsoft.com/office/powerpoint/2010/main" val="34326888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DB05-940C-6A9F-C0F5-3FEBFFCBA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DC198-1777-F2D6-F357-8ECF178749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FBEF06-C1FD-C874-5A50-58845FC65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AA14B7-498A-C2AE-51B2-925CBD35F8D2}"/>
              </a:ext>
            </a:extLst>
          </p:cNvPr>
          <p:cNvSpPr>
            <a:spLocks noGrp="1"/>
          </p:cNvSpPr>
          <p:nvPr>
            <p:ph type="dt" sz="half" idx="10"/>
          </p:nvPr>
        </p:nvSpPr>
        <p:spPr/>
        <p:txBody>
          <a:bodyPr/>
          <a:lstStyle/>
          <a:p>
            <a:fld id="{14ED5CC1-9DA2-4010-9BC5-6B93CEC7CF13}" type="datetimeFigureOut">
              <a:rPr lang="en-US" smtClean="0"/>
              <a:t>5/14/26</a:t>
            </a:fld>
            <a:endParaRPr lang="en-US"/>
          </a:p>
        </p:txBody>
      </p:sp>
      <p:sp>
        <p:nvSpPr>
          <p:cNvPr id="6" name="Footer Placeholder 5">
            <a:extLst>
              <a:ext uri="{FF2B5EF4-FFF2-40B4-BE49-F238E27FC236}">
                <a16:creationId xmlns:a16="http://schemas.microsoft.com/office/drawing/2014/main" id="{4063A6FE-005A-E345-D2DD-8BE87F2D4B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D51538-778B-25FE-5E9A-CD0A780F431B}"/>
              </a:ext>
            </a:extLst>
          </p:cNvPr>
          <p:cNvSpPr>
            <a:spLocks noGrp="1"/>
          </p:cNvSpPr>
          <p:nvPr>
            <p:ph type="sldNum" sz="quarter" idx="12"/>
          </p:nvPr>
        </p:nvSpPr>
        <p:spPr/>
        <p:txBody>
          <a:bodyPr/>
          <a:lstStyle/>
          <a:p>
            <a:fld id="{67083A83-F532-4DA8-A16E-3428378F1F10}" type="slidenum">
              <a:rPr lang="en-US" smtClean="0"/>
              <a:t>‹#›</a:t>
            </a:fld>
            <a:endParaRPr lang="en-US"/>
          </a:p>
        </p:txBody>
      </p:sp>
    </p:spTree>
    <p:extLst>
      <p:ext uri="{BB962C8B-B14F-4D97-AF65-F5344CB8AC3E}">
        <p14:creationId xmlns:p14="http://schemas.microsoft.com/office/powerpoint/2010/main" val="7838808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8FD18-8839-8051-B031-61B10F7686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816746-9052-C3ED-F38F-1BD560DD58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44527-349E-19F2-33EF-478E6FD0C9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1DB035-D197-574D-E79B-778667206D20}"/>
              </a:ext>
            </a:extLst>
          </p:cNvPr>
          <p:cNvSpPr>
            <a:spLocks noGrp="1"/>
          </p:cNvSpPr>
          <p:nvPr>
            <p:ph type="dt" sz="half" idx="10"/>
          </p:nvPr>
        </p:nvSpPr>
        <p:spPr/>
        <p:txBody>
          <a:bodyPr/>
          <a:lstStyle/>
          <a:p>
            <a:fld id="{14ED5CC1-9DA2-4010-9BC5-6B93CEC7CF13}" type="datetimeFigureOut">
              <a:rPr lang="en-US" smtClean="0"/>
              <a:t>5/14/26</a:t>
            </a:fld>
            <a:endParaRPr lang="en-US"/>
          </a:p>
        </p:txBody>
      </p:sp>
      <p:sp>
        <p:nvSpPr>
          <p:cNvPr id="6" name="Footer Placeholder 5">
            <a:extLst>
              <a:ext uri="{FF2B5EF4-FFF2-40B4-BE49-F238E27FC236}">
                <a16:creationId xmlns:a16="http://schemas.microsoft.com/office/drawing/2014/main" id="{140BB194-AF5F-ABD8-4A66-D34432700C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1FF4EC-FC96-5366-C29E-67EADE079F08}"/>
              </a:ext>
            </a:extLst>
          </p:cNvPr>
          <p:cNvSpPr>
            <a:spLocks noGrp="1"/>
          </p:cNvSpPr>
          <p:nvPr>
            <p:ph type="sldNum" sz="quarter" idx="12"/>
          </p:nvPr>
        </p:nvSpPr>
        <p:spPr/>
        <p:txBody>
          <a:bodyPr/>
          <a:lstStyle/>
          <a:p>
            <a:fld id="{67083A83-F532-4DA8-A16E-3428378F1F10}" type="slidenum">
              <a:rPr lang="en-US" smtClean="0"/>
              <a:t>‹#›</a:t>
            </a:fld>
            <a:endParaRPr lang="en-US"/>
          </a:p>
        </p:txBody>
      </p:sp>
    </p:spTree>
    <p:extLst>
      <p:ext uri="{BB962C8B-B14F-4D97-AF65-F5344CB8AC3E}">
        <p14:creationId xmlns:p14="http://schemas.microsoft.com/office/powerpoint/2010/main" val="41198118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33AD1-1DD0-18B3-23AA-8529BE9463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FD56F3-D993-94C2-8684-59B8650B38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2B77F-5FDE-D0BC-42DF-B1B4FC73B33A}"/>
              </a:ext>
            </a:extLst>
          </p:cNvPr>
          <p:cNvSpPr>
            <a:spLocks noGrp="1"/>
          </p:cNvSpPr>
          <p:nvPr>
            <p:ph type="dt" sz="half" idx="10"/>
          </p:nvPr>
        </p:nvSpPr>
        <p:spPr/>
        <p:txBody>
          <a:bodyPr/>
          <a:lstStyle/>
          <a:p>
            <a:fld id="{14ED5CC1-9DA2-4010-9BC5-6B93CEC7CF13}" type="datetimeFigureOut">
              <a:rPr lang="en-US" smtClean="0"/>
              <a:t>5/14/26</a:t>
            </a:fld>
            <a:endParaRPr lang="en-US"/>
          </a:p>
        </p:txBody>
      </p:sp>
      <p:sp>
        <p:nvSpPr>
          <p:cNvPr id="5" name="Footer Placeholder 4">
            <a:extLst>
              <a:ext uri="{FF2B5EF4-FFF2-40B4-BE49-F238E27FC236}">
                <a16:creationId xmlns:a16="http://schemas.microsoft.com/office/drawing/2014/main" id="{F524B872-8EE6-E37C-C5AE-B43EAA1582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D4EDC-830F-A8AE-2897-A46511E10DE8}"/>
              </a:ext>
            </a:extLst>
          </p:cNvPr>
          <p:cNvSpPr>
            <a:spLocks noGrp="1"/>
          </p:cNvSpPr>
          <p:nvPr>
            <p:ph type="sldNum" sz="quarter" idx="12"/>
          </p:nvPr>
        </p:nvSpPr>
        <p:spPr/>
        <p:txBody>
          <a:bodyPr/>
          <a:lstStyle/>
          <a:p>
            <a:fld id="{67083A83-F532-4DA8-A16E-3428378F1F10}" type="slidenum">
              <a:rPr lang="en-US" smtClean="0"/>
              <a:t>‹#›</a:t>
            </a:fld>
            <a:endParaRPr lang="en-US"/>
          </a:p>
        </p:txBody>
      </p:sp>
    </p:spTree>
    <p:extLst>
      <p:ext uri="{BB962C8B-B14F-4D97-AF65-F5344CB8AC3E}">
        <p14:creationId xmlns:p14="http://schemas.microsoft.com/office/powerpoint/2010/main" val="19476062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FA6484-1599-C778-B82F-CE86F83B91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B3646C-1001-1EB8-76B7-1D63E9DBD4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C3C53-CA53-4BF9-C1CE-053EFAF2EA29}"/>
              </a:ext>
            </a:extLst>
          </p:cNvPr>
          <p:cNvSpPr>
            <a:spLocks noGrp="1"/>
          </p:cNvSpPr>
          <p:nvPr>
            <p:ph type="dt" sz="half" idx="10"/>
          </p:nvPr>
        </p:nvSpPr>
        <p:spPr/>
        <p:txBody>
          <a:bodyPr/>
          <a:lstStyle/>
          <a:p>
            <a:fld id="{14ED5CC1-9DA2-4010-9BC5-6B93CEC7CF13}" type="datetimeFigureOut">
              <a:rPr lang="en-US" smtClean="0"/>
              <a:t>5/14/26</a:t>
            </a:fld>
            <a:endParaRPr lang="en-US"/>
          </a:p>
        </p:txBody>
      </p:sp>
      <p:sp>
        <p:nvSpPr>
          <p:cNvPr id="5" name="Footer Placeholder 4">
            <a:extLst>
              <a:ext uri="{FF2B5EF4-FFF2-40B4-BE49-F238E27FC236}">
                <a16:creationId xmlns:a16="http://schemas.microsoft.com/office/drawing/2014/main" id="{D260256C-43BE-F189-AE51-C9BBCBE5F9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92F30C-1094-ECD8-8591-697767E92D1A}"/>
              </a:ext>
            </a:extLst>
          </p:cNvPr>
          <p:cNvSpPr>
            <a:spLocks noGrp="1"/>
          </p:cNvSpPr>
          <p:nvPr>
            <p:ph type="sldNum" sz="quarter" idx="12"/>
          </p:nvPr>
        </p:nvSpPr>
        <p:spPr/>
        <p:txBody>
          <a:bodyPr/>
          <a:lstStyle/>
          <a:p>
            <a:fld id="{67083A83-F532-4DA8-A16E-3428378F1F10}" type="slidenum">
              <a:rPr lang="en-US" smtClean="0"/>
              <a:t>‹#›</a:t>
            </a:fld>
            <a:endParaRPr lang="en-US"/>
          </a:p>
        </p:txBody>
      </p:sp>
    </p:spTree>
    <p:extLst>
      <p:ext uri="{BB962C8B-B14F-4D97-AF65-F5344CB8AC3E}">
        <p14:creationId xmlns:p14="http://schemas.microsoft.com/office/powerpoint/2010/main" val="9950122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EA08E02-E49B-4D15-9914-6D64C273885D}"/>
              </a:ext>
            </a:extLst>
          </p:cNvPr>
          <p:cNvSpPr>
            <a:spLocks noGrp="1"/>
          </p:cNvSpPr>
          <p:nvPr>
            <p:ph type="body" sz="quarter" idx="10"/>
          </p:nvPr>
        </p:nvSpPr>
        <p:spPr>
          <a:xfrm>
            <a:off x="752538" y="1297858"/>
            <a:ext cx="10686926" cy="4879105"/>
          </a:xfrm>
        </p:spPr>
        <p:txBody>
          <a:bodyPr>
            <a:noAutofit/>
          </a:bodyPr>
          <a:lstStyle>
            <a:lvl1pPr>
              <a:defRPr b="0" i="0">
                <a:latin typeface="Poppins Medium" pitchFamily="2" charset="77"/>
                <a:cs typeface="Poppins Medium" pitchFamily="2" charset="77"/>
              </a:defRPr>
            </a:lvl1pPr>
            <a:lvl4pPr marL="341313" indent="-341313">
              <a:buSzPct val="150000"/>
              <a:buFontTx/>
              <a:buBlip>
                <a:blip r:embed="rId2"/>
              </a:buBlip>
              <a:defRPr/>
            </a:lvl4pPr>
            <a:lvl5pPr marL="628650" indent="-27463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BC8174B3-4957-49CF-83B9-56E0BC94A874}"/>
              </a:ext>
            </a:extLst>
          </p:cNvPr>
          <p:cNvSpPr>
            <a:spLocks noGrp="1"/>
          </p:cNvSpPr>
          <p:nvPr>
            <p:ph type="title"/>
          </p:nvPr>
        </p:nvSpPr>
        <p:spPr/>
        <p:txBody>
          <a:bodyPr/>
          <a:lstStyle>
            <a:lvl1pPr>
              <a:defRPr b="0" i="0">
                <a:latin typeface="Poppins Medium" pitchFamily="2" charset="77"/>
                <a:cs typeface="Poppins Medium"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2498841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35235"/>
          </a:xfrm>
        </p:spPr>
        <p:txBody>
          <a:bodyPr>
            <a:noAutofit/>
          </a:bodyPr>
          <a:lstStyle>
            <a:lvl1pPr>
              <a:lnSpc>
                <a:spcPct val="100000"/>
              </a:lnSpc>
              <a:spcBef>
                <a:spcPts val="600"/>
              </a:spcBef>
              <a:spcAft>
                <a:spcPts val="600"/>
              </a:spcAft>
              <a:defRPr/>
            </a:lvl1pPr>
            <a:lvl2pPr marL="460788" indent="-228594">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add text here. </a:t>
            </a:r>
            <a:br>
              <a:rPr lang="en-US"/>
            </a:br>
            <a:r>
              <a:rPr lang="en-US"/>
              <a:t>When pasting copy from other slides, be sure to use the Paste and Match Formatting shortcut (Cmd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7E938F29-84D5-4449-9358-343332B4BEF7}"/>
              </a:ext>
              <a:ext uri="{C183D7F6-B498-43B3-948B-1728B52AA6E4}">
                <adec:decorative xmlns:adec="http://schemas.microsoft.com/office/drawing/2017/decorative" val="1"/>
              </a:ext>
            </a:extLst>
          </p:cNvPr>
          <p:cNvSpPr>
            <a:spLocks noGrp="1"/>
          </p:cNvSpPr>
          <p:nvPr>
            <p:ph type="sldNum" sz="quarter" idx="22"/>
          </p:nvPr>
        </p:nvSpPr>
        <p:spPr/>
        <p:txBody>
          <a:bodyPr/>
          <a:lstStyle>
            <a:lvl1pPr>
              <a:lnSpc>
                <a:spcPct val="100000"/>
              </a:lnSpc>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97481" y="6250152"/>
            <a:ext cx="9550800" cy="561048"/>
          </a:xfrm>
        </p:spPr>
        <p:txBody>
          <a:bodyPr lIns="0" tIns="0" rIns="0" bIns="0" anchor="b" anchorCtr="0">
            <a:noAutofit/>
          </a:bodyPr>
          <a:lstStyle>
            <a:lvl1pPr marL="0" indent="0">
              <a:lnSpc>
                <a:spcPct val="100000"/>
              </a:lnSpc>
              <a:spcAft>
                <a:spcPts val="300"/>
              </a:spcAft>
              <a:buNone/>
              <a:defRPr sz="800">
                <a:solidFill>
                  <a:schemeClr val="tx1"/>
                </a:solidFill>
              </a:defRPr>
            </a:lvl1pPr>
          </a:lstStyle>
          <a:p>
            <a:pPr lvl="0"/>
            <a:r>
              <a:rPr lang="en-US" dirty="0"/>
              <a:t>Footnotes</a:t>
            </a:r>
          </a:p>
        </p:txBody>
      </p:sp>
      <p:sp>
        <p:nvSpPr>
          <p:cNvPr id="7" name="Date Placeholder 6">
            <a:extLst>
              <a:ext uri="{FF2B5EF4-FFF2-40B4-BE49-F238E27FC236}">
                <a16:creationId xmlns:a16="http://schemas.microsoft.com/office/drawing/2014/main" id="{F002CC1A-50FF-4A50-8660-D325E3429D98}"/>
              </a:ext>
              <a:ext uri="{C183D7F6-B498-43B3-948B-1728B52AA6E4}">
                <adec:decorative xmlns:adec="http://schemas.microsoft.com/office/drawing/2017/decorative" val="1"/>
              </a:ext>
            </a:extLst>
          </p:cNvPr>
          <p:cNvSpPr>
            <a:spLocks noGrp="1"/>
          </p:cNvSpPr>
          <p:nvPr>
            <p:ph type="dt" sz="half" idx="20"/>
          </p:nvPr>
        </p:nvSpPr>
        <p:spPr/>
        <p:txBody>
          <a:bodyPr/>
          <a:lstStyle>
            <a:lvl1pPr>
              <a:lnSpc>
                <a:spcPct val="100000"/>
              </a:lnSpc>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custDataLst>
      <p:tags r:id="rId1"/>
    </p:custDataLst>
    <p:extLst>
      <p:ext uri="{BB962C8B-B14F-4D97-AF65-F5344CB8AC3E}">
        <p14:creationId xmlns:p14="http://schemas.microsoft.com/office/powerpoint/2010/main" val="2169881038"/>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5/14/26</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559217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5/14/26</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140293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5/14/26</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766034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5/14/26</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666139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5/14/26</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474695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5/14/26</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698811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5/14/26</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7753984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5/14/26</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sX0" fmla="*/ 0 w 4480560"/>
              <a:gd name="csY0" fmla="*/ 0 h 27432"/>
              <a:gd name="csX1" fmla="*/ 595274 w 4480560"/>
              <a:gd name="csY1" fmla="*/ 0 h 27432"/>
              <a:gd name="csX2" fmla="*/ 1100938 w 4480560"/>
              <a:gd name="csY2" fmla="*/ 0 h 27432"/>
              <a:gd name="csX3" fmla="*/ 1651406 w 4480560"/>
              <a:gd name="csY3" fmla="*/ 0 h 27432"/>
              <a:gd name="csX4" fmla="*/ 2336292 w 4480560"/>
              <a:gd name="csY4" fmla="*/ 0 h 27432"/>
              <a:gd name="csX5" fmla="*/ 2931566 w 4480560"/>
              <a:gd name="csY5" fmla="*/ 0 h 27432"/>
              <a:gd name="csX6" fmla="*/ 3482035 w 4480560"/>
              <a:gd name="csY6" fmla="*/ 0 h 27432"/>
              <a:gd name="csX7" fmla="*/ 4480560 w 4480560"/>
              <a:gd name="csY7" fmla="*/ 0 h 27432"/>
              <a:gd name="csX8" fmla="*/ 4480560 w 4480560"/>
              <a:gd name="csY8" fmla="*/ 27432 h 27432"/>
              <a:gd name="csX9" fmla="*/ 3840480 w 4480560"/>
              <a:gd name="csY9" fmla="*/ 27432 h 27432"/>
              <a:gd name="csX10" fmla="*/ 3290011 w 4480560"/>
              <a:gd name="csY10" fmla="*/ 27432 h 27432"/>
              <a:gd name="csX11" fmla="*/ 2560320 w 4480560"/>
              <a:gd name="csY11" fmla="*/ 27432 h 27432"/>
              <a:gd name="csX12" fmla="*/ 1965046 w 4480560"/>
              <a:gd name="csY12" fmla="*/ 27432 h 27432"/>
              <a:gd name="csX13" fmla="*/ 1459382 w 4480560"/>
              <a:gd name="csY13" fmla="*/ 27432 h 27432"/>
              <a:gd name="csX14" fmla="*/ 774497 w 4480560"/>
              <a:gd name="csY14" fmla="*/ 27432 h 27432"/>
              <a:gd name="csX15" fmla="*/ 0 w 4480560"/>
              <a:gd name="csY15" fmla="*/ 27432 h 27432"/>
              <a:gd name="csX16" fmla="*/ 0 w 4480560"/>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4485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5/14/26</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sX0" fmla="*/ 0 w 4480560"/>
              <a:gd name="csY0" fmla="*/ 0 h 27432"/>
              <a:gd name="csX1" fmla="*/ 595274 w 4480560"/>
              <a:gd name="csY1" fmla="*/ 0 h 27432"/>
              <a:gd name="csX2" fmla="*/ 1100938 w 4480560"/>
              <a:gd name="csY2" fmla="*/ 0 h 27432"/>
              <a:gd name="csX3" fmla="*/ 1651406 w 4480560"/>
              <a:gd name="csY3" fmla="*/ 0 h 27432"/>
              <a:gd name="csX4" fmla="*/ 2336292 w 4480560"/>
              <a:gd name="csY4" fmla="*/ 0 h 27432"/>
              <a:gd name="csX5" fmla="*/ 2931566 w 4480560"/>
              <a:gd name="csY5" fmla="*/ 0 h 27432"/>
              <a:gd name="csX6" fmla="*/ 3482035 w 4480560"/>
              <a:gd name="csY6" fmla="*/ 0 h 27432"/>
              <a:gd name="csX7" fmla="*/ 4480560 w 4480560"/>
              <a:gd name="csY7" fmla="*/ 0 h 27432"/>
              <a:gd name="csX8" fmla="*/ 4480560 w 4480560"/>
              <a:gd name="csY8" fmla="*/ 27432 h 27432"/>
              <a:gd name="csX9" fmla="*/ 3840480 w 4480560"/>
              <a:gd name="csY9" fmla="*/ 27432 h 27432"/>
              <a:gd name="csX10" fmla="*/ 3290011 w 4480560"/>
              <a:gd name="csY10" fmla="*/ 27432 h 27432"/>
              <a:gd name="csX11" fmla="*/ 2560320 w 4480560"/>
              <a:gd name="csY11" fmla="*/ 27432 h 27432"/>
              <a:gd name="csX12" fmla="*/ 1965046 w 4480560"/>
              <a:gd name="csY12" fmla="*/ 27432 h 27432"/>
              <a:gd name="csX13" fmla="*/ 1459382 w 4480560"/>
              <a:gd name="csY13" fmla="*/ 27432 h 27432"/>
              <a:gd name="csX14" fmla="*/ 774497 w 4480560"/>
              <a:gd name="csY14" fmla="*/ 27432 h 27432"/>
              <a:gd name="csX15" fmla="*/ 0 w 4480560"/>
              <a:gd name="csY15" fmla="*/ 27432 h 27432"/>
              <a:gd name="csX16" fmla="*/ 0 w 4480560"/>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6752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5/14/26</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9286219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5/14/26</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269985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E4A8F0-2FF4-A088-5098-D6D152BE4778}"/>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4D6F493D-883D-F48E-8CF8-E8DBC89861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41B0211E-8BB7-D06B-E5DB-B376DEEDF2CF}"/>
              </a:ext>
            </a:extLst>
          </p:cNvPr>
          <p:cNvSpPr>
            <a:spLocks noGrp="1"/>
          </p:cNvSpPr>
          <p:nvPr>
            <p:ph type="dt" sz="half" idx="10"/>
          </p:nvPr>
        </p:nvSpPr>
        <p:spPr/>
        <p:txBody>
          <a:bodyPr/>
          <a:lstStyle/>
          <a:p>
            <a:fld id="{94720247-7D79-4838-AA62-B54A27287E48}" type="datetimeFigureOut">
              <a:rPr lang="pt-BR" smtClean="0"/>
              <a:t>14/05/2026</a:t>
            </a:fld>
            <a:endParaRPr lang="pt-BR"/>
          </a:p>
        </p:txBody>
      </p:sp>
      <p:sp>
        <p:nvSpPr>
          <p:cNvPr id="5" name="Espaço Reservado para Rodapé 4">
            <a:extLst>
              <a:ext uri="{FF2B5EF4-FFF2-40B4-BE49-F238E27FC236}">
                <a16:creationId xmlns:a16="http://schemas.microsoft.com/office/drawing/2014/main" id="{C2EF854B-FCA3-E969-ABB0-54CDA32BE74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706B0C7-53FE-2A38-FFF6-2285B5B79494}"/>
              </a:ext>
            </a:extLst>
          </p:cNvPr>
          <p:cNvSpPr>
            <a:spLocks noGrp="1"/>
          </p:cNvSpPr>
          <p:nvPr>
            <p:ph type="sldNum" sz="quarter" idx="12"/>
          </p:nvPr>
        </p:nvSpPr>
        <p:spPr/>
        <p:txBody>
          <a:bodyPr/>
          <a:lstStyle/>
          <a:p>
            <a:fld id="{7897500D-1AF0-401B-901B-C1139BBC3724}" type="slidenum">
              <a:rPr lang="pt-BR" smtClean="0"/>
              <a:t>‹#›</a:t>
            </a:fld>
            <a:endParaRPr lang="pt-BR"/>
          </a:p>
        </p:txBody>
      </p:sp>
    </p:spTree>
    <p:extLst>
      <p:ext uri="{BB962C8B-B14F-4D97-AF65-F5344CB8AC3E}">
        <p14:creationId xmlns:p14="http://schemas.microsoft.com/office/powerpoint/2010/main" val="22869075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55E9A1-97BA-67A9-BB7B-0ECEBC45DC7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838100D-5A53-F3A6-7E96-47D94461C35E}"/>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5642F41-AC0A-D44A-365E-93DF7B4F039B}"/>
              </a:ext>
            </a:extLst>
          </p:cNvPr>
          <p:cNvSpPr>
            <a:spLocks noGrp="1"/>
          </p:cNvSpPr>
          <p:nvPr>
            <p:ph type="dt" sz="half" idx="10"/>
          </p:nvPr>
        </p:nvSpPr>
        <p:spPr/>
        <p:txBody>
          <a:bodyPr/>
          <a:lstStyle/>
          <a:p>
            <a:fld id="{94720247-7D79-4838-AA62-B54A27287E48}" type="datetimeFigureOut">
              <a:rPr lang="pt-BR" smtClean="0"/>
              <a:t>14/05/2026</a:t>
            </a:fld>
            <a:endParaRPr lang="pt-BR"/>
          </a:p>
        </p:txBody>
      </p:sp>
      <p:sp>
        <p:nvSpPr>
          <p:cNvPr id="5" name="Espaço Reservado para Rodapé 4">
            <a:extLst>
              <a:ext uri="{FF2B5EF4-FFF2-40B4-BE49-F238E27FC236}">
                <a16:creationId xmlns:a16="http://schemas.microsoft.com/office/drawing/2014/main" id="{7DB494C7-5407-4F17-C6D1-3C5D208F725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9970A2-FD10-4910-562F-79EA786A2BC4}"/>
              </a:ext>
            </a:extLst>
          </p:cNvPr>
          <p:cNvSpPr>
            <a:spLocks noGrp="1"/>
          </p:cNvSpPr>
          <p:nvPr>
            <p:ph type="sldNum" sz="quarter" idx="12"/>
          </p:nvPr>
        </p:nvSpPr>
        <p:spPr/>
        <p:txBody>
          <a:bodyPr/>
          <a:lstStyle/>
          <a:p>
            <a:fld id="{7897500D-1AF0-401B-901B-C1139BBC3724}" type="slidenum">
              <a:rPr lang="pt-BR" smtClean="0"/>
              <a:t>‹#›</a:t>
            </a:fld>
            <a:endParaRPr lang="pt-BR"/>
          </a:p>
        </p:txBody>
      </p:sp>
    </p:spTree>
    <p:extLst>
      <p:ext uri="{BB962C8B-B14F-4D97-AF65-F5344CB8AC3E}">
        <p14:creationId xmlns:p14="http://schemas.microsoft.com/office/powerpoint/2010/main" val="38740344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0E6EC1-C7C2-EAF1-C7C2-37EE84B539FA}"/>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53BA2027-2F38-27ED-7944-5C4F401FC2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CE63BC4B-30C5-A0BB-8D36-7A6C2C928476}"/>
              </a:ext>
            </a:extLst>
          </p:cNvPr>
          <p:cNvSpPr>
            <a:spLocks noGrp="1"/>
          </p:cNvSpPr>
          <p:nvPr>
            <p:ph type="dt" sz="half" idx="10"/>
          </p:nvPr>
        </p:nvSpPr>
        <p:spPr/>
        <p:txBody>
          <a:bodyPr/>
          <a:lstStyle/>
          <a:p>
            <a:fld id="{94720247-7D79-4838-AA62-B54A27287E48}" type="datetimeFigureOut">
              <a:rPr lang="pt-BR" smtClean="0"/>
              <a:t>14/05/2026</a:t>
            </a:fld>
            <a:endParaRPr lang="pt-BR"/>
          </a:p>
        </p:txBody>
      </p:sp>
      <p:sp>
        <p:nvSpPr>
          <p:cNvPr id="5" name="Espaço Reservado para Rodapé 4">
            <a:extLst>
              <a:ext uri="{FF2B5EF4-FFF2-40B4-BE49-F238E27FC236}">
                <a16:creationId xmlns:a16="http://schemas.microsoft.com/office/drawing/2014/main" id="{D53EB5D4-D242-EC7C-B59E-1B5A9707322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9B6A00B-4BCF-BD9B-492D-A3AB7BBB9C57}"/>
              </a:ext>
            </a:extLst>
          </p:cNvPr>
          <p:cNvSpPr>
            <a:spLocks noGrp="1"/>
          </p:cNvSpPr>
          <p:nvPr>
            <p:ph type="sldNum" sz="quarter" idx="12"/>
          </p:nvPr>
        </p:nvSpPr>
        <p:spPr/>
        <p:txBody>
          <a:bodyPr/>
          <a:lstStyle/>
          <a:p>
            <a:fld id="{7897500D-1AF0-401B-901B-C1139BBC3724}" type="slidenum">
              <a:rPr lang="pt-BR" smtClean="0"/>
              <a:t>‹#›</a:t>
            </a:fld>
            <a:endParaRPr lang="pt-BR"/>
          </a:p>
        </p:txBody>
      </p:sp>
    </p:spTree>
    <p:extLst>
      <p:ext uri="{BB962C8B-B14F-4D97-AF65-F5344CB8AC3E}">
        <p14:creationId xmlns:p14="http://schemas.microsoft.com/office/powerpoint/2010/main" val="39920460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DBB334-EF32-2171-D8D0-5B4FCDDC194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173E53FA-4E01-068A-3493-5448EC3E9C65}"/>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B162D755-617D-1A42-EBB2-9A0F71F9F9C3}"/>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FB6DFA7D-7595-CAD8-9075-EEBBD6BC0A81}"/>
              </a:ext>
            </a:extLst>
          </p:cNvPr>
          <p:cNvSpPr>
            <a:spLocks noGrp="1"/>
          </p:cNvSpPr>
          <p:nvPr>
            <p:ph type="dt" sz="half" idx="10"/>
          </p:nvPr>
        </p:nvSpPr>
        <p:spPr/>
        <p:txBody>
          <a:bodyPr/>
          <a:lstStyle/>
          <a:p>
            <a:fld id="{94720247-7D79-4838-AA62-B54A27287E48}" type="datetimeFigureOut">
              <a:rPr lang="pt-BR" smtClean="0"/>
              <a:t>14/05/2026</a:t>
            </a:fld>
            <a:endParaRPr lang="pt-BR"/>
          </a:p>
        </p:txBody>
      </p:sp>
      <p:sp>
        <p:nvSpPr>
          <p:cNvPr id="6" name="Espaço Reservado para Rodapé 5">
            <a:extLst>
              <a:ext uri="{FF2B5EF4-FFF2-40B4-BE49-F238E27FC236}">
                <a16:creationId xmlns:a16="http://schemas.microsoft.com/office/drawing/2014/main" id="{173033CA-F9EF-6B9F-0D2F-BD34A59E6DE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612E0CE-27D2-334D-1B37-FC7C0C36A521}"/>
              </a:ext>
            </a:extLst>
          </p:cNvPr>
          <p:cNvSpPr>
            <a:spLocks noGrp="1"/>
          </p:cNvSpPr>
          <p:nvPr>
            <p:ph type="sldNum" sz="quarter" idx="12"/>
          </p:nvPr>
        </p:nvSpPr>
        <p:spPr/>
        <p:txBody>
          <a:bodyPr/>
          <a:lstStyle/>
          <a:p>
            <a:fld id="{7897500D-1AF0-401B-901B-C1139BBC3724}" type="slidenum">
              <a:rPr lang="pt-BR" smtClean="0"/>
              <a:t>‹#›</a:t>
            </a:fld>
            <a:endParaRPr lang="pt-BR"/>
          </a:p>
        </p:txBody>
      </p:sp>
    </p:spTree>
    <p:extLst>
      <p:ext uri="{BB962C8B-B14F-4D97-AF65-F5344CB8AC3E}">
        <p14:creationId xmlns:p14="http://schemas.microsoft.com/office/powerpoint/2010/main" val="1954844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66FDCB-0869-F0D1-16B0-04124E017F4F}"/>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CD9528DD-1E9B-77D4-8261-45A4116F5F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FD96B4D3-BECB-4A97-5232-9E5730FB3765}"/>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3603F3C-FAF3-D826-9E9C-B3F1A3E5D7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BEC296DF-96B7-0F5D-80A1-68D90C245FE3}"/>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F23538F9-B60B-3DA9-40D8-1FDA4FEB457E}"/>
              </a:ext>
            </a:extLst>
          </p:cNvPr>
          <p:cNvSpPr>
            <a:spLocks noGrp="1"/>
          </p:cNvSpPr>
          <p:nvPr>
            <p:ph type="dt" sz="half" idx="10"/>
          </p:nvPr>
        </p:nvSpPr>
        <p:spPr/>
        <p:txBody>
          <a:bodyPr/>
          <a:lstStyle/>
          <a:p>
            <a:fld id="{94720247-7D79-4838-AA62-B54A27287E48}" type="datetimeFigureOut">
              <a:rPr lang="pt-BR" smtClean="0"/>
              <a:t>14/05/2026</a:t>
            </a:fld>
            <a:endParaRPr lang="pt-BR"/>
          </a:p>
        </p:txBody>
      </p:sp>
      <p:sp>
        <p:nvSpPr>
          <p:cNvPr id="8" name="Espaço Reservado para Rodapé 7">
            <a:extLst>
              <a:ext uri="{FF2B5EF4-FFF2-40B4-BE49-F238E27FC236}">
                <a16:creationId xmlns:a16="http://schemas.microsoft.com/office/drawing/2014/main" id="{9852A8E6-F79E-A073-6B2A-A4900F62D571}"/>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D38C4A00-B176-64CB-9190-324B9EBB9836}"/>
              </a:ext>
            </a:extLst>
          </p:cNvPr>
          <p:cNvSpPr>
            <a:spLocks noGrp="1"/>
          </p:cNvSpPr>
          <p:nvPr>
            <p:ph type="sldNum" sz="quarter" idx="12"/>
          </p:nvPr>
        </p:nvSpPr>
        <p:spPr/>
        <p:txBody>
          <a:bodyPr/>
          <a:lstStyle/>
          <a:p>
            <a:fld id="{7897500D-1AF0-401B-901B-C1139BBC3724}" type="slidenum">
              <a:rPr lang="pt-BR" smtClean="0"/>
              <a:t>‹#›</a:t>
            </a:fld>
            <a:endParaRPr lang="pt-BR"/>
          </a:p>
        </p:txBody>
      </p:sp>
    </p:spTree>
    <p:extLst>
      <p:ext uri="{BB962C8B-B14F-4D97-AF65-F5344CB8AC3E}">
        <p14:creationId xmlns:p14="http://schemas.microsoft.com/office/powerpoint/2010/main" val="4473026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12B6B-4894-ABFF-1AF1-AC1693A57460}"/>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50FDC4B-90FC-0160-43C1-D3781B73247A}"/>
              </a:ext>
            </a:extLst>
          </p:cNvPr>
          <p:cNvSpPr>
            <a:spLocks noGrp="1"/>
          </p:cNvSpPr>
          <p:nvPr>
            <p:ph type="dt" sz="half" idx="10"/>
          </p:nvPr>
        </p:nvSpPr>
        <p:spPr/>
        <p:txBody>
          <a:bodyPr/>
          <a:lstStyle/>
          <a:p>
            <a:fld id="{94720247-7D79-4838-AA62-B54A27287E48}" type="datetimeFigureOut">
              <a:rPr lang="pt-BR" smtClean="0"/>
              <a:t>14/05/2026</a:t>
            </a:fld>
            <a:endParaRPr lang="pt-BR"/>
          </a:p>
        </p:txBody>
      </p:sp>
      <p:sp>
        <p:nvSpPr>
          <p:cNvPr id="4" name="Espaço Reservado para Rodapé 3">
            <a:extLst>
              <a:ext uri="{FF2B5EF4-FFF2-40B4-BE49-F238E27FC236}">
                <a16:creationId xmlns:a16="http://schemas.microsoft.com/office/drawing/2014/main" id="{98A8EDA8-C705-8143-3017-B14F09797517}"/>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7F12BA31-26EF-8EC5-89FD-6B9BA5624F9C}"/>
              </a:ext>
            </a:extLst>
          </p:cNvPr>
          <p:cNvSpPr>
            <a:spLocks noGrp="1"/>
          </p:cNvSpPr>
          <p:nvPr>
            <p:ph type="sldNum" sz="quarter" idx="12"/>
          </p:nvPr>
        </p:nvSpPr>
        <p:spPr/>
        <p:txBody>
          <a:bodyPr/>
          <a:lstStyle/>
          <a:p>
            <a:fld id="{7897500D-1AF0-401B-901B-C1139BBC3724}" type="slidenum">
              <a:rPr lang="pt-BR" smtClean="0"/>
              <a:t>‹#›</a:t>
            </a:fld>
            <a:endParaRPr lang="pt-BR"/>
          </a:p>
        </p:txBody>
      </p:sp>
    </p:spTree>
    <p:extLst>
      <p:ext uri="{BB962C8B-B14F-4D97-AF65-F5344CB8AC3E}">
        <p14:creationId xmlns:p14="http://schemas.microsoft.com/office/powerpoint/2010/main" val="71318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C1066857-5811-0BC3-6C0D-183D656B7855}"/>
              </a:ext>
            </a:extLst>
          </p:cNvPr>
          <p:cNvSpPr>
            <a:spLocks noGrp="1"/>
          </p:cNvSpPr>
          <p:nvPr>
            <p:ph type="dt" sz="half" idx="10"/>
          </p:nvPr>
        </p:nvSpPr>
        <p:spPr/>
        <p:txBody>
          <a:bodyPr/>
          <a:lstStyle/>
          <a:p>
            <a:fld id="{94720247-7D79-4838-AA62-B54A27287E48}" type="datetimeFigureOut">
              <a:rPr lang="pt-BR" smtClean="0"/>
              <a:t>14/05/2026</a:t>
            </a:fld>
            <a:endParaRPr lang="pt-BR"/>
          </a:p>
        </p:txBody>
      </p:sp>
      <p:sp>
        <p:nvSpPr>
          <p:cNvPr id="3" name="Espaço Reservado para Rodapé 2">
            <a:extLst>
              <a:ext uri="{FF2B5EF4-FFF2-40B4-BE49-F238E27FC236}">
                <a16:creationId xmlns:a16="http://schemas.microsoft.com/office/drawing/2014/main" id="{B5C89C30-DAB0-82A9-37C7-822FA8D85DAE}"/>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884FE308-2711-1E99-A5B3-89418E1ED979}"/>
              </a:ext>
            </a:extLst>
          </p:cNvPr>
          <p:cNvSpPr>
            <a:spLocks noGrp="1"/>
          </p:cNvSpPr>
          <p:nvPr>
            <p:ph type="sldNum" sz="quarter" idx="12"/>
          </p:nvPr>
        </p:nvSpPr>
        <p:spPr/>
        <p:txBody>
          <a:bodyPr/>
          <a:lstStyle/>
          <a:p>
            <a:fld id="{7897500D-1AF0-401B-901B-C1139BBC3724}" type="slidenum">
              <a:rPr lang="pt-BR" smtClean="0"/>
              <a:t>‹#›</a:t>
            </a:fld>
            <a:endParaRPr lang="pt-BR"/>
          </a:p>
        </p:txBody>
      </p:sp>
    </p:spTree>
    <p:extLst>
      <p:ext uri="{BB962C8B-B14F-4D97-AF65-F5344CB8AC3E}">
        <p14:creationId xmlns:p14="http://schemas.microsoft.com/office/powerpoint/2010/main" val="15314623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8AB95F-8A12-33F7-98F6-2BE0A3F9EF0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D0E15523-0444-9625-4474-CE4E079199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15E1C1B-A313-8A8C-BCA2-9B128ADA42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5BF9AD2-9A38-F9FB-6866-DD68B798751C}"/>
              </a:ext>
            </a:extLst>
          </p:cNvPr>
          <p:cNvSpPr>
            <a:spLocks noGrp="1"/>
          </p:cNvSpPr>
          <p:nvPr>
            <p:ph type="dt" sz="half" idx="10"/>
          </p:nvPr>
        </p:nvSpPr>
        <p:spPr/>
        <p:txBody>
          <a:bodyPr/>
          <a:lstStyle/>
          <a:p>
            <a:fld id="{94720247-7D79-4838-AA62-B54A27287E48}" type="datetimeFigureOut">
              <a:rPr lang="pt-BR" smtClean="0"/>
              <a:t>14/05/2026</a:t>
            </a:fld>
            <a:endParaRPr lang="pt-BR"/>
          </a:p>
        </p:txBody>
      </p:sp>
      <p:sp>
        <p:nvSpPr>
          <p:cNvPr id="6" name="Espaço Reservado para Rodapé 5">
            <a:extLst>
              <a:ext uri="{FF2B5EF4-FFF2-40B4-BE49-F238E27FC236}">
                <a16:creationId xmlns:a16="http://schemas.microsoft.com/office/drawing/2014/main" id="{E97042FD-CF33-7377-2469-DEE95A11F76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EBCFCA7-2518-9039-2370-E823F59A9241}"/>
              </a:ext>
            </a:extLst>
          </p:cNvPr>
          <p:cNvSpPr>
            <a:spLocks noGrp="1"/>
          </p:cNvSpPr>
          <p:nvPr>
            <p:ph type="sldNum" sz="quarter" idx="12"/>
          </p:nvPr>
        </p:nvSpPr>
        <p:spPr/>
        <p:txBody>
          <a:bodyPr/>
          <a:lstStyle/>
          <a:p>
            <a:fld id="{7897500D-1AF0-401B-901B-C1139BBC3724}" type="slidenum">
              <a:rPr lang="pt-BR" smtClean="0"/>
              <a:t>‹#›</a:t>
            </a:fld>
            <a:endParaRPr lang="pt-BR"/>
          </a:p>
        </p:txBody>
      </p:sp>
    </p:spTree>
    <p:extLst>
      <p:ext uri="{BB962C8B-B14F-4D97-AF65-F5344CB8AC3E}">
        <p14:creationId xmlns:p14="http://schemas.microsoft.com/office/powerpoint/2010/main" val="29004739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65E2FE-703A-DBA5-E9F1-6BF0D16A8B0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27E826A8-EE4B-32F2-747C-2C4F7075BF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3A9BFB28-4B0A-E3C8-1358-C5F8E4AE4C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020306D4-BDFB-6D34-5271-22E7B72900BA}"/>
              </a:ext>
            </a:extLst>
          </p:cNvPr>
          <p:cNvSpPr>
            <a:spLocks noGrp="1"/>
          </p:cNvSpPr>
          <p:nvPr>
            <p:ph type="dt" sz="half" idx="10"/>
          </p:nvPr>
        </p:nvSpPr>
        <p:spPr/>
        <p:txBody>
          <a:bodyPr/>
          <a:lstStyle/>
          <a:p>
            <a:fld id="{94720247-7D79-4838-AA62-B54A27287E48}" type="datetimeFigureOut">
              <a:rPr lang="pt-BR" smtClean="0"/>
              <a:t>14/05/2026</a:t>
            </a:fld>
            <a:endParaRPr lang="pt-BR"/>
          </a:p>
        </p:txBody>
      </p:sp>
      <p:sp>
        <p:nvSpPr>
          <p:cNvPr id="6" name="Espaço Reservado para Rodapé 5">
            <a:extLst>
              <a:ext uri="{FF2B5EF4-FFF2-40B4-BE49-F238E27FC236}">
                <a16:creationId xmlns:a16="http://schemas.microsoft.com/office/drawing/2014/main" id="{F5C35019-C147-4E08-83AC-984F96678FB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91EFA4F-2CA8-DFF4-F756-1553C850CF83}"/>
              </a:ext>
            </a:extLst>
          </p:cNvPr>
          <p:cNvSpPr>
            <a:spLocks noGrp="1"/>
          </p:cNvSpPr>
          <p:nvPr>
            <p:ph type="sldNum" sz="quarter" idx="12"/>
          </p:nvPr>
        </p:nvSpPr>
        <p:spPr/>
        <p:txBody>
          <a:bodyPr/>
          <a:lstStyle/>
          <a:p>
            <a:fld id="{7897500D-1AF0-401B-901B-C1139BBC3724}" type="slidenum">
              <a:rPr lang="pt-BR" smtClean="0"/>
              <a:t>‹#›</a:t>
            </a:fld>
            <a:endParaRPr lang="pt-BR"/>
          </a:p>
        </p:txBody>
      </p:sp>
    </p:spTree>
    <p:extLst>
      <p:ext uri="{BB962C8B-B14F-4D97-AF65-F5344CB8AC3E}">
        <p14:creationId xmlns:p14="http://schemas.microsoft.com/office/powerpoint/2010/main" val="16806772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23DB4B-498F-8200-5FFF-FF2FB117B51E}"/>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CE487BCA-AE4B-9CD0-14BF-920626F93A22}"/>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7F857A8-99FC-B097-08BB-DE24063E01A4}"/>
              </a:ext>
            </a:extLst>
          </p:cNvPr>
          <p:cNvSpPr>
            <a:spLocks noGrp="1"/>
          </p:cNvSpPr>
          <p:nvPr>
            <p:ph type="dt" sz="half" idx="10"/>
          </p:nvPr>
        </p:nvSpPr>
        <p:spPr/>
        <p:txBody>
          <a:bodyPr/>
          <a:lstStyle/>
          <a:p>
            <a:fld id="{94720247-7D79-4838-AA62-B54A27287E48}" type="datetimeFigureOut">
              <a:rPr lang="pt-BR" smtClean="0"/>
              <a:t>14/05/2026</a:t>
            </a:fld>
            <a:endParaRPr lang="pt-BR"/>
          </a:p>
        </p:txBody>
      </p:sp>
      <p:sp>
        <p:nvSpPr>
          <p:cNvPr id="5" name="Espaço Reservado para Rodapé 4">
            <a:extLst>
              <a:ext uri="{FF2B5EF4-FFF2-40B4-BE49-F238E27FC236}">
                <a16:creationId xmlns:a16="http://schemas.microsoft.com/office/drawing/2014/main" id="{EEB5217D-0B39-269F-0DA8-714AEF2977F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343427E-01BA-52F7-272B-19074E530839}"/>
              </a:ext>
            </a:extLst>
          </p:cNvPr>
          <p:cNvSpPr>
            <a:spLocks noGrp="1"/>
          </p:cNvSpPr>
          <p:nvPr>
            <p:ph type="sldNum" sz="quarter" idx="12"/>
          </p:nvPr>
        </p:nvSpPr>
        <p:spPr/>
        <p:txBody>
          <a:bodyPr/>
          <a:lstStyle/>
          <a:p>
            <a:fld id="{7897500D-1AF0-401B-901B-C1139BBC3724}" type="slidenum">
              <a:rPr lang="pt-BR" smtClean="0"/>
              <a:t>‹#›</a:t>
            </a:fld>
            <a:endParaRPr lang="pt-BR"/>
          </a:p>
        </p:txBody>
      </p:sp>
    </p:spTree>
    <p:extLst>
      <p:ext uri="{BB962C8B-B14F-4D97-AF65-F5344CB8AC3E}">
        <p14:creationId xmlns:p14="http://schemas.microsoft.com/office/powerpoint/2010/main" val="3861123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theme" Target="../theme/theme11.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19" Type="http://schemas.openxmlformats.org/officeDocument/2006/relationships/image" Target="../media/image7.jpeg"/><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6.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heme" Target="../theme/theme7.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6" Type="http://schemas.openxmlformats.org/officeDocument/2006/relationships/theme" Target="../theme/theme8.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theme" Target="../theme/theme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88888"/>
                </a:solidFill>
                <a:latin typeface="Calibri"/>
                <a:ea typeface="Calibri"/>
                <a:cs typeface="Calibri"/>
                <a:sym typeface="Calibri"/>
              </a:defRPr>
            </a:lvl1pPr>
            <a:lvl2pPr marL="0" marR="0" lvl="1" indent="0" algn="r">
              <a:spcBef>
                <a:spcPts val="0"/>
              </a:spcBef>
              <a:buNone/>
              <a:defRPr sz="1200" b="0" i="0" u="none" strike="noStrike" cap="none">
                <a:solidFill>
                  <a:srgbClr val="888888"/>
                </a:solidFill>
                <a:latin typeface="Calibri"/>
                <a:ea typeface="Calibri"/>
                <a:cs typeface="Calibri"/>
                <a:sym typeface="Calibri"/>
              </a:defRPr>
            </a:lvl2pPr>
            <a:lvl3pPr marL="0" marR="0" lvl="2" indent="0" algn="r">
              <a:spcBef>
                <a:spcPts val="0"/>
              </a:spcBef>
              <a:buNone/>
              <a:defRPr sz="1200" b="0" i="0" u="none" strike="noStrike" cap="none">
                <a:solidFill>
                  <a:srgbClr val="888888"/>
                </a:solidFill>
                <a:latin typeface="Calibri"/>
                <a:ea typeface="Calibri"/>
                <a:cs typeface="Calibri"/>
                <a:sym typeface="Calibri"/>
              </a:defRPr>
            </a:lvl3pPr>
            <a:lvl4pPr marL="0" marR="0" lvl="3" indent="0" algn="r">
              <a:spcBef>
                <a:spcPts val="0"/>
              </a:spcBef>
              <a:buNone/>
              <a:defRPr sz="1200" b="0" i="0" u="none" strike="noStrike" cap="none">
                <a:solidFill>
                  <a:srgbClr val="888888"/>
                </a:solidFill>
                <a:latin typeface="Calibri"/>
                <a:ea typeface="Calibri"/>
                <a:cs typeface="Calibri"/>
                <a:sym typeface="Calibri"/>
              </a:defRPr>
            </a:lvl4pPr>
            <a:lvl5pPr marL="0" marR="0" lvl="4" indent="0" algn="r">
              <a:spcBef>
                <a:spcPts val="0"/>
              </a:spcBef>
              <a:buNone/>
              <a:defRPr sz="1200" b="0" i="0" u="none" strike="noStrike" cap="none">
                <a:solidFill>
                  <a:srgbClr val="888888"/>
                </a:solidFill>
                <a:latin typeface="Calibri"/>
                <a:ea typeface="Calibri"/>
                <a:cs typeface="Calibri"/>
                <a:sym typeface="Calibri"/>
              </a:defRPr>
            </a:lvl5pPr>
            <a:lvl6pPr marL="0" marR="0" lvl="5" indent="0" algn="r">
              <a:spcBef>
                <a:spcPts val="0"/>
              </a:spcBef>
              <a:buNone/>
              <a:defRPr sz="1200" b="0" i="0" u="none" strike="noStrike" cap="none">
                <a:solidFill>
                  <a:srgbClr val="888888"/>
                </a:solidFill>
                <a:latin typeface="Calibri"/>
                <a:ea typeface="Calibri"/>
                <a:cs typeface="Calibri"/>
                <a:sym typeface="Calibri"/>
              </a:defRPr>
            </a:lvl6pPr>
            <a:lvl7pPr marL="0" marR="0" lvl="6" indent="0" algn="r">
              <a:spcBef>
                <a:spcPts val="0"/>
              </a:spcBef>
              <a:buNone/>
              <a:defRPr sz="1200" b="0" i="0" u="none" strike="noStrike" cap="none">
                <a:solidFill>
                  <a:srgbClr val="888888"/>
                </a:solidFill>
                <a:latin typeface="Calibri"/>
                <a:ea typeface="Calibri"/>
                <a:cs typeface="Calibri"/>
                <a:sym typeface="Calibri"/>
              </a:defRPr>
            </a:lvl7pPr>
            <a:lvl8pPr marL="0" marR="0" lvl="7" indent="0" algn="r">
              <a:spcBef>
                <a:spcPts val="0"/>
              </a:spcBef>
              <a:buNone/>
              <a:defRPr sz="1200" b="0" i="0" u="none" strike="noStrike" cap="none">
                <a:solidFill>
                  <a:srgbClr val="888888"/>
                </a:solidFill>
                <a:latin typeface="Calibri"/>
                <a:ea typeface="Calibri"/>
                <a:cs typeface="Calibri"/>
                <a:sym typeface="Calibri"/>
              </a:defRPr>
            </a:lvl8pPr>
            <a:lvl9pPr marL="0" marR="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35773567"/>
      </p:ext>
    </p:extLst>
  </p:cSld>
  <p:clrMap bg1="lt1" tx1="dk1" bg2="dk2" tx2="lt2" accent1="accent1" accent2="accent2" accent3="accent3" accent4="accent4" accent5="accent5" accent6="accent6" hlink="hlink" folHlink="folHlink"/>
  <p:sldLayoutIdLst>
    <p:sldLayoutId id="2147484698" r:id="rId1"/>
    <p:sldLayoutId id="2147484699" r:id="rId2"/>
    <p:sldLayoutId id="2147484700" r:id="rId3"/>
    <p:sldLayoutId id="2147484701" r:id="rId4"/>
    <p:sldLayoutId id="2147484702" r:id="rId5"/>
    <p:sldLayoutId id="2147484703" r:id="rId6"/>
    <p:sldLayoutId id="2147484704" r:id="rId7"/>
    <p:sldLayoutId id="2147484705" r:id="rId8"/>
    <p:sldLayoutId id="2147484706" r:id="rId9"/>
    <p:sldLayoutId id="2147484707" r:id="rId10"/>
    <p:sldLayoutId id="2147484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042891825"/>
      </p:ext>
    </p:extLst>
  </p:cSld>
  <p:clrMap bg1="lt1" tx1="dk1" bg2="lt2" tx2="dk2" accent1="accent1" accent2="accent2" accent3="accent3" accent4="accent4" accent5="accent5" accent6="accent6" hlink="hlink" folHlink="folHlink"/>
  <p:sldLayoutIdLst>
    <p:sldLayoutId id="2147484710" r:id="rId1"/>
    <p:sldLayoutId id="2147484711" r:id="rId2"/>
    <p:sldLayoutId id="2147484712" r:id="rId3"/>
    <p:sldLayoutId id="2147484713" r:id="rId4"/>
    <p:sldLayoutId id="2147484714" r:id="rId5"/>
    <p:sldLayoutId id="2147484715" r:id="rId6"/>
    <p:sldLayoutId id="2147484716" r:id="rId7"/>
    <p:sldLayoutId id="2147484717" r:id="rId8"/>
    <p:sldLayoutId id="2147484718" r:id="rId9"/>
    <p:sldLayoutId id="2147484719" r:id="rId10"/>
    <p:sldLayoutId id="2147484720" r:id="rId11"/>
    <p:sldLayoutId id="2147484721" r:id="rId12"/>
    <p:sldLayoutId id="2147484722" r:id="rId13"/>
    <p:sldLayoutId id="2147484723" r:id="rId14"/>
    <p:sldLayoutId id="2147484724" r:id="rId15"/>
    <p:sldLayoutId id="2147484725" r:id="rId16"/>
    <p:sldLayoutId id="2147484726"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127968237"/>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 id="2147484461" r:id="rId12"/>
    <p:sldLayoutId id="2147484462" r:id="rId13"/>
    <p:sldLayoutId id="2147484463" r:id="rId14"/>
    <p:sldLayoutId id="2147484464" r:id="rId15"/>
    <p:sldLayoutId id="2147484465" r:id="rId16"/>
    <p:sldLayoutId id="2147484466" r:id="rId17"/>
    <p:sldLayoutId id="2147484467" r:id="rId18"/>
    <p:sldLayoutId id="2147484468" r:id="rId19"/>
    <p:sldLayoutId id="2147484469" r:id="rId20"/>
    <p:sldLayoutId id="2147484470" r:id="rId21"/>
    <p:sldLayoutId id="2147484471" r:id="rId22"/>
    <p:sldLayoutId id="2147484472" r:id="rId23"/>
    <p:sldLayoutId id="2147484473" r:id="rId24"/>
    <p:sldLayoutId id="2147484474" r:id="rId25"/>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5/14/26</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549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532034FB-3EB8-4ED7-B477-B09308BD2E88}" type="datetimeFigureOut">
              <a:rPr lang="en-US" smtClean="0"/>
              <a:t>5/14/26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B43DBEBC-5F40-4DED-A241-11B1DB9F9232}" type="slidenum">
              <a:rPr lang="en-US" smtClean="0"/>
              <a:t>‹#›</a:t>
            </a:fld>
            <a:endParaRPr lang="en-US"/>
          </a:p>
        </p:txBody>
      </p:sp>
    </p:spTree>
    <p:extLst>
      <p:ext uri="{BB962C8B-B14F-4D97-AF65-F5344CB8AC3E}">
        <p14:creationId xmlns:p14="http://schemas.microsoft.com/office/powerpoint/2010/main" val="2499963786"/>
      </p:ext>
    </p:extLst>
  </p:cSld>
  <p:clrMap bg1="dk1" tx1="lt1" bg2="dk2" tx2="lt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640EBC-2FA1-D366-0744-E50D4D175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01F242-3AC6-6EEE-61AD-FBE033D1DC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E7135-AFF7-4FE3-52D1-51A798D897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ED5CC1-9DA2-4010-9BC5-6B93CEC7CF13}" type="datetimeFigureOut">
              <a:rPr lang="en-US" smtClean="0"/>
              <a:t>5/14/26</a:t>
            </a:fld>
            <a:endParaRPr lang="en-US"/>
          </a:p>
        </p:txBody>
      </p:sp>
      <p:sp>
        <p:nvSpPr>
          <p:cNvPr id="5" name="Footer Placeholder 4">
            <a:extLst>
              <a:ext uri="{FF2B5EF4-FFF2-40B4-BE49-F238E27FC236}">
                <a16:creationId xmlns:a16="http://schemas.microsoft.com/office/drawing/2014/main" id="{82E39B15-A685-7902-D5FB-99C3A7A962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8D2B3A1-86CB-4644-C8ED-1A6C80F6F5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083A83-F532-4DA8-A16E-3428378F1F10}" type="slidenum">
              <a:rPr lang="en-US" smtClean="0"/>
              <a:t>‹#›</a:t>
            </a:fld>
            <a:endParaRPr lang="en-US"/>
          </a:p>
        </p:txBody>
      </p:sp>
    </p:spTree>
    <p:extLst>
      <p:ext uri="{BB962C8B-B14F-4D97-AF65-F5344CB8AC3E}">
        <p14:creationId xmlns:p14="http://schemas.microsoft.com/office/powerpoint/2010/main" val="2011049380"/>
      </p:ext>
    </p:extLst>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 id="2147484667" r:id="rId12"/>
    <p:sldLayoutId id="214748466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5/14/26</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2795032776"/>
      </p:ext>
    </p:extLst>
  </p:cSld>
  <p:clrMap bg1="lt1" tx1="dk1" bg2="lt2" tx2="dk2" accent1="accent1" accent2="accent2" accent3="accent3" accent4="accent4" accent5="accent5" accent6="accent6" hlink="hlink" folHlink="folHlink"/>
  <p:sldLayoutIdLst>
    <p:sldLayoutId id="2147484641" r:id="rId1"/>
    <p:sldLayoutId id="2147484642" r:id="rId2"/>
    <p:sldLayoutId id="2147484643" r:id="rId3"/>
    <p:sldLayoutId id="2147484644" r:id="rId4"/>
    <p:sldLayoutId id="2147484645" r:id="rId5"/>
    <p:sldLayoutId id="2147484646" r:id="rId6"/>
    <p:sldLayoutId id="2147484647" r:id="rId7"/>
    <p:sldLayoutId id="2147484648" r:id="rId8"/>
    <p:sldLayoutId id="2147484649" r:id="rId9"/>
    <p:sldLayoutId id="2147484650" r:id="rId10"/>
    <p:sldLayoutId id="2147484651"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C46ACE9F-2337-42CC-26A1-954BD54DE0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721DF4B6-700B-0F4F-671B-EBC31C8E97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61D4081-A759-E9C9-22D3-EAE95B0F79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720247-7D79-4838-AA62-B54A27287E48}" type="datetimeFigureOut">
              <a:rPr lang="pt-BR" smtClean="0"/>
              <a:t>14/05/2026</a:t>
            </a:fld>
            <a:endParaRPr lang="pt-BR"/>
          </a:p>
        </p:txBody>
      </p:sp>
      <p:sp>
        <p:nvSpPr>
          <p:cNvPr id="5" name="Espaço Reservado para Rodapé 4">
            <a:extLst>
              <a:ext uri="{FF2B5EF4-FFF2-40B4-BE49-F238E27FC236}">
                <a16:creationId xmlns:a16="http://schemas.microsoft.com/office/drawing/2014/main" id="{42A0D721-7F6E-9853-581B-EEC94507FF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6A2A80DA-EF20-8F92-3A62-567BE568B0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97500D-1AF0-401B-901B-C1139BBC3724}" type="slidenum">
              <a:rPr lang="pt-BR" smtClean="0"/>
              <a:t>‹#›</a:t>
            </a:fld>
            <a:endParaRPr lang="pt-BR"/>
          </a:p>
        </p:txBody>
      </p:sp>
    </p:spTree>
    <p:extLst>
      <p:ext uri="{BB962C8B-B14F-4D97-AF65-F5344CB8AC3E}">
        <p14:creationId xmlns:p14="http://schemas.microsoft.com/office/powerpoint/2010/main" val="23894602"/>
      </p:ext>
    </p:extLst>
  </p:cSld>
  <p:clrMap bg1="lt1" tx1="dk1" bg2="lt2" tx2="dk2" accent1="accent1" accent2="accent2" accent3="accent3" accent4="accent4" accent5="accent5" accent6="accent6" hlink="hlink" folHlink="folHlink"/>
  <p:sldLayoutIdLst>
    <p:sldLayoutId id="2147484653" r:id="rId1"/>
    <p:sldLayoutId id="2147484654" r:id="rId2"/>
    <p:sldLayoutId id="2147484655" r:id="rId3"/>
    <p:sldLayoutId id="2147484656" r:id="rId4"/>
    <p:sldLayoutId id="2147484657" r:id="rId5"/>
    <p:sldLayoutId id="2147484658" r:id="rId6"/>
    <p:sldLayoutId id="2147484659" r:id="rId7"/>
    <p:sldLayoutId id="2147484660" r:id="rId8"/>
    <p:sldLayoutId id="2147484661" r:id="rId9"/>
    <p:sldLayoutId id="2147484662" r:id="rId10"/>
    <p:sldLayoutId id="2147484663" r:id="rId11"/>
    <p:sldLayoutId id="2147484664" r:id="rId12"/>
    <p:sldLayoutId id="2147484665" r:id="rId13"/>
    <p:sldLayoutId id="214748466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8266056"/>
      </p:ext>
    </p:extLst>
  </p:cSld>
  <p:clrMap bg1="dk2" tx1="lt1" bg2="dk1" tx2="lt2" accent1="accent1" accent2="accent2" accent3="accent3" accent4="accent4" accent5="accent5" accent6="accent6" hlink="hlink" folHlink="folHlink"/>
  <p:sldLayoutIdLst>
    <p:sldLayoutId id="2147484670" r:id="rId1"/>
    <p:sldLayoutId id="2147484671" r:id="rId2"/>
    <p:sldLayoutId id="2147484672" r:id="rId3"/>
    <p:sldLayoutId id="2147484673" r:id="rId4"/>
    <p:sldLayoutId id="2147484674" r:id="rId5"/>
    <p:sldLayoutId id="2147484675" r:id="rId6"/>
    <p:sldLayoutId id="2147484676" r:id="rId7"/>
    <p:sldLayoutId id="2147484677" r:id="rId8"/>
    <p:sldLayoutId id="2147484678" r:id="rId9"/>
    <p:sldLayoutId id="2147484679" r:id="rId10"/>
    <p:sldLayoutId id="2147484680" r:id="rId11"/>
    <p:sldLayoutId id="2147484681" r:id="rId12"/>
    <p:sldLayoutId id="2147484682" r:id="rId13"/>
    <p:sldLayoutId id="2147484683" r:id="rId14"/>
    <p:sldLayoutId id="2147484684" r:id="rId1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4249693"/>
      </p:ext>
    </p:extLst>
  </p:cSld>
  <p:clrMap bg1="lt1" tx1="dk1" bg2="dk2" tx2="lt2" accent1="accent1" accent2="accent2" accent3="accent3" accent4="accent4" accent5="accent5" accent6="accent6" hlink="hlink" folHlink="folHlink"/>
  <p:sldLayoutIdLst>
    <p:sldLayoutId id="2147484686" r:id="rId1"/>
    <p:sldLayoutId id="2147484687" r:id="rId2"/>
    <p:sldLayoutId id="2147484689" r:id="rId3"/>
    <p:sldLayoutId id="2147484690" r:id="rId4"/>
    <p:sldLayoutId id="2147484691" r:id="rId5"/>
    <p:sldLayoutId id="2147484692" r:id="rId6"/>
    <p:sldLayoutId id="2147484693" r:id="rId7"/>
    <p:sldLayoutId id="2147484694" r:id="rId8"/>
    <p:sldLayoutId id="2147484695" r:id="rId9"/>
    <p:sldLayoutId id="214748469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119.xml"/></Relationships>
</file>

<file path=ppt/slides/_rels/slide101.xml.rels><?xml version="1.0" encoding="UTF-8" standalone="yes"?>
<Relationships xmlns="http://schemas.openxmlformats.org/package/2006/relationships"><Relationship Id="rId8" Type="http://schemas.openxmlformats.org/officeDocument/2006/relationships/image" Target="../media/image245.png"/><Relationship Id="rId13" Type="http://schemas.openxmlformats.org/officeDocument/2006/relationships/image" Target="../media/image250.png"/><Relationship Id="rId3" Type="http://schemas.openxmlformats.org/officeDocument/2006/relationships/image" Target="../media/image109.png"/><Relationship Id="rId7" Type="http://schemas.openxmlformats.org/officeDocument/2006/relationships/image" Target="../media/image244.png"/><Relationship Id="rId12" Type="http://schemas.openxmlformats.org/officeDocument/2006/relationships/image" Target="../media/image249.png"/><Relationship Id="rId2" Type="http://schemas.openxmlformats.org/officeDocument/2006/relationships/notesSlide" Target="../notesSlides/notesSlide41.xml"/><Relationship Id="rId1" Type="http://schemas.openxmlformats.org/officeDocument/2006/relationships/slideLayout" Target="../slideLayouts/slideLayout119.xml"/><Relationship Id="rId6" Type="http://schemas.openxmlformats.org/officeDocument/2006/relationships/image" Target="../media/image243.png"/><Relationship Id="rId11" Type="http://schemas.openxmlformats.org/officeDocument/2006/relationships/image" Target="../media/image248.png"/><Relationship Id="rId5" Type="http://schemas.openxmlformats.org/officeDocument/2006/relationships/image" Target="../media/image242.png"/><Relationship Id="rId10" Type="http://schemas.openxmlformats.org/officeDocument/2006/relationships/image" Target="../media/image247.png"/><Relationship Id="rId4" Type="http://schemas.openxmlformats.org/officeDocument/2006/relationships/image" Target="../media/image241.png"/><Relationship Id="rId9" Type="http://schemas.openxmlformats.org/officeDocument/2006/relationships/image" Target="../media/image246.png"/><Relationship Id="rId14" Type="http://schemas.openxmlformats.org/officeDocument/2006/relationships/image" Target="../media/image251.png"/></Relationships>
</file>

<file path=ppt/slides/_rels/slide102.xml.rels><?xml version="1.0" encoding="UTF-8" standalone="yes"?>
<Relationships xmlns="http://schemas.openxmlformats.org/package/2006/relationships"><Relationship Id="rId8" Type="http://schemas.openxmlformats.org/officeDocument/2006/relationships/image" Target="../media/image257.png"/><Relationship Id="rId13" Type="http://schemas.openxmlformats.org/officeDocument/2006/relationships/image" Target="../media/image262.png"/><Relationship Id="rId3" Type="http://schemas.openxmlformats.org/officeDocument/2006/relationships/image" Target="../media/image252.png"/><Relationship Id="rId7" Type="http://schemas.openxmlformats.org/officeDocument/2006/relationships/image" Target="../media/image256.png"/><Relationship Id="rId12" Type="http://schemas.openxmlformats.org/officeDocument/2006/relationships/image" Target="../media/image261.png"/><Relationship Id="rId2" Type="http://schemas.openxmlformats.org/officeDocument/2006/relationships/notesSlide" Target="../notesSlides/notesSlide42.xml"/><Relationship Id="rId1" Type="http://schemas.openxmlformats.org/officeDocument/2006/relationships/slideLayout" Target="../slideLayouts/slideLayout119.xml"/><Relationship Id="rId6" Type="http://schemas.openxmlformats.org/officeDocument/2006/relationships/image" Target="../media/image255.png"/><Relationship Id="rId11" Type="http://schemas.openxmlformats.org/officeDocument/2006/relationships/image" Target="../media/image260.png"/><Relationship Id="rId5" Type="http://schemas.openxmlformats.org/officeDocument/2006/relationships/image" Target="../media/image254.png"/><Relationship Id="rId10" Type="http://schemas.openxmlformats.org/officeDocument/2006/relationships/image" Target="../media/image259.png"/><Relationship Id="rId4" Type="http://schemas.openxmlformats.org/officeDocument/2006/relationships/image" Target="../media/image253.png"/><Relationship Id="rId9" Type="http://schemas.openxmlformats.org/officeDocument/2006/relationships/image" Target="../media/image258.png"/></Relationships>
</file>

<file path=ppt/slides/_rels/slide103.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43.xml"/><Relationship Id="rId1" Type="http://schemas.openxmlformats.org/officeDocument/2006/relationships/slideLayout" Target="../slideLayouts/slideLayout119.xml"/><Relationship Id="rId6" Type="http://schemas.openxmlformats.org/officeDocument/2006/relationships/image" Target="../media/image265.png"/><Relationship Id="rId5" Type="http://schemas.openxmlformats.org/officeDocument/2006/relationships/image" Target="../media/image253.png"/><Relationship Id="rId4" Type="http://schemas.openxmlformats.org/officeDocument/2006/relationships/image" Target="../media/image264.png"/></Relationships>
</file>

<file path=ppt/slides/_rels/slide104.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266.png"/><Relationship Id="rId7" Type="http://schemas.openxmlformats.org/officeDocument/2006/relationships/image" Target="../media/image125.png"/><Relationship Id="rId2" Type="http://schemas.openxmlformats.org/officeDocument/2006/relationships/notesSlide" Target="../notesSlides/notesSlide44.xml"/><Relationship Id="rId1" Type="http://schemas.openxmlformats.org/officeDocument/2006/relationships/slideLayout" Target="../slideLayouts/slideLayout119.xml"/><Relationship Id="rId6" Type="http://schemas.openxmlformats.org/officeDocument/2006/relationships/image" Target="../media/image269.png"/><Relationship Id="rId5" Type="http://schemas.openxmlformats.org/officeDocument/2006/relationships/image" Target="../media/image268.png"/><Relationship Id="rId10" Type="http://schemas.openxmlformats.org/officeDocument/2006/relationships/image" Target="../media/image272.png"/><Relationship Id="rId4" Type="http://schemas.openxmlformats.org/officeDocument/2006/relationships/image" Target="../media/image267.png"/><Relationship Id="rId9" Type="http://schemas.openxmlformats.org/officeDocument/2006/relationships/image" Target="../media/image27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45.xml"/><Relationship Id="rId1" Type="http://schemas.openxmlformats.org/officeDocument/2006/relationships/slideLayout" Target="../slideLayouts/slideLayout104.xml"/></Relationships>
</file>

<file path=ppt/slides/_rels/slide108.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46.xml"/><Relationship Id="rId1" Type="http://schemas.openxmlformats.org/officeDocument/2006/relationships/slideLayout" Target="../slideLayouts/slideLayout105.xml"/><Relationship Id="rId6" Type="http://schemas.openxmlformats.org/officeDocument/2006/relationships/image" Target="../media/image276.jpeg"/><Relationship Id="rId5" Type="http://schemas.microsoft.com/office/2007/relationships/hdphoto" Target="../media/hdphoto19.wdp"/><Relationship Id="rId4" Type="http://schemas.openxmlformats.org/officeDocument/2006/relationships/image" Target="../media/image275.png"/></Relationships>
</file>

<file path=ppt/slides/_rels/slide109.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47.xml"/><Relationship Id="rId1" Type="http://schemas.openxmlformats.org/officeDocument/2006/relationships/slideLayout" Target="../slideLayouts/slideLayout10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48.xml"/><Relationship Id="rId1" Type="http://schemas.openxmlformats.org/officeDocument/2006/relationships/slideLayout" Target="../slideLayouts/slideLayout105.xml"/></Relationships>
</file>

<file path=ppt/slides/_rels/slide111.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49.xml"/><Relationship Id="rId1" Type="http://schemas.openxmlformats.org/officeDocument/2006/relationships/slideLayout" Target="../slideLayouts/slideLayout118.xml"/></Relationships>
</file>

<file path=ppt/slides/_rels/slide112.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50.xml"/><Relationship Id="rId1" Type="http://schemas.openxmlformats.org/officeDocument/2006/relationships/slideLayout" Target="../slideLayouts/slideLayout118.xml"/><Relationship Id="rId6" Type="http://schemas.openxmlformats.org/officeDocument/2006/relationships/image" Target="../media/image282.png"/><Relationship Id="rId5" Type="http://schemas.openxmlformats.org/officeDocument/2006/relationships/image" Target="../media/image281.jpg"/><Relationship Id="rId4" Type="http://schemas.microsoft.com/office/2007/relationships/hdphoto" Target="../media/hdphoto20.wdp"/></Relationships>
</file>

<file path=ppt/slides/_rels/slide113.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51.xml"/><Relationship Id="rId1" Type="http://schemas.openxmlformats.org/officeDocument/2006/relationships/slideLayout" Target="../slideLayouts/slideLayout105.xml"/></Relationships>
</file>

<file path=ppt/slides/_rels/slide114.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52.xml"/><Relationship Id="rId1" Type="http://schemas.openxmlformats.org/officeDocument/2006/relationships/slideLayout" Target="../slideLayouts/slideLayout105.xml"/></Relationships>
</file>

<file path=ppt/slides/_rels/slide115.xml.rels><?xml version="1.0" encoding="UTF-8" standalone="yes"?>
<Relationships xmlns="http://schemas.openxmlformats.org/package/2006/relationships"><Relationship Id="rId3" Type="http://schemas.openxmlformats.org/officeDocument/2006/relationships/image" Target="../media/image285.png"/><Relationship Id="rId7" Type="http://schemas.openxmlformats.org/officeDocument/2006/relationships/image" Target="../media/image287.jpeg"/><Relationship Id="rId2" Type="http://schemas.openxmlformats.org/officeDocument/2006/relationships/notesSlide" Target="../notesSlides/notesSlide53.xml"/><Relationship Id="rId1" Type="http://schemas.openxmlformats.org/officeDocument/2006/relationships/slideLayout" Target="../slideLayouts/slideLayout105.xml"/><Relationship Id="rId6" Type="http://schemas.microsoft.com/office/2007/relationships/hdphoto" Target="../media/hdphoto22.wdp"/><Relationship Id="rId5" Type="http://schemas.openxmlformats.org/officeDocument/2006/relationships/image" Target="../media/image286.png"/><Relationship Id="rId4" Type="http://schemas.microsoft.com/office/2007/relationships/hdphoto" Target="../media/hdphoto21.wdp"/></Relationships>
</file>

<file path=ppt/slides/_rels/slide116.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10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108.xml"/></Relationships>
</file>

<file path=ppt/slides/_rels/slide119.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10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10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54.xml"/><Relationship Id="rId1" Type="http://schemas.openxmlformats.org/officeDocument/2006/relationships/slideLayout" Target="../slideLayouts/slideLayout104.xml"/></Relationships>
</file>

<file path=ppt/slides/_rels/slide124.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105.xml"/></Relationships>
</file>

<file path=ppt/slides/_rels/slide125.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108.xml"/></Relationships>
</file>

<file path=ppt/slides/_rels/slide126.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55.xml"/><Relationship Id="rId1" Type="http://schemas.openxmlformats.org/officeDocument/2006/relationships/slideLayout" Target="../slideLayouts/slideLayout105.xml"/><Relationship Id="rId4" Type="http://schemas.openxmlformats.org/officeDocument/2006/relationships/image" Target="../media/image294.jpeg"/></Relationships>
</file>

<file path=ppt/slides/_rels/slide127.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56.xml"/><Relationship Id="rId1" Type="http://schemas.openxmlformats.org/officeDocument/2006/relationships/slideLayout" Target="../slideLayouts/slideLayout105.xml"/></Relationships>
</file>

<file path=ppt/slides/_rels/slide128.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105.xml"/></Relationships>
</file>

<file path=ppt/slides/_rels/slide129.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10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image" Target="../media/image298.png"/><Relationship Id="rId1" Type="http://schemas.openxmlformats.org/officeDocument/2006/relationships/slideLayout" Target="../slideLayouts/slideLayout106.xml"/></Relationships>
</file>

<file path=ppt/slides/_rels/slide131.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106.xml"/></Relationships>
</file>

<file path=ppt/slides/_rels/slide132.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png"/><Relationship Id="rId1" Type="http://schemas.openxmlformats.org/officeDocument/2006/relationships/slideLayout" Target="../slideLayouts/slideLayout10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5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39.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58.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59.xml"/><Relationship Id="rId1" Type="http://schemas.openxmlformats.org/officeDocument/2006/relationships/slideLayout" Target="../slideLayouts/slideLayout56.xml"/></Relationships>
</file>

<file path=ppt/slides/_rels/slide141.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06.png"/><Relationship Id="rId1" Type="http://schemas.openxmlformats.org/officeDocument/2006/relationships/slideLayout" Target="../slideLayouts/slideLayout60.xml"/></Relationships>
</file>

<file path=ppt/slides/_rels/slide142.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60.xml"/><Relationship Id="rId1" Type="http://schemas.openxmlformats.org/officeDocument/2006/relationships/slideLayout" Target="../slideLayouts/slideLayout63.xml"/><Relationship Id="rId4" Type="http://schemas.microsoft.com/office/2007/relationships/hdphoto" Target="../media/hdphoto24.wdp"/></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44.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5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6.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1.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hyperlink" Target="https://pubmed.ncbi.nlm.nih.gov/41597472/" TargetMode="External"/><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66.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67.xml"/><Relationship Id="rId5" Type="http://schemas.microsoft.com/office/2007/relationships/hdphoto" Target="../media/hdphoto2.wdp"/><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7.xml"/><Relationship Id="rId5" Type="http://schemas.openxmlformats.org/officeDocument/2006/relationships/image" Target="../media/image44.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6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7"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67.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5.wdp"/></Relationships>
</file>

<file path=ppt/slides/_rels/slide4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3.png"/><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7.xml"/><Relationship Id="rId5" Type="http://schemas.openxmlformats.org/officeDocument/2006/relationships/image" Target="../media/image58.png"/><Relationship Id="rId4" Type="http://schemas.microsoft.com/office/2007/relationships/hdphoto" Target="../media/hdphoto8.wdp"/></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67.xml"/><Relationship Id="rId6" Type="http://schemas.microsoft.com/office/2007/relationships/hdphoto" Target="../media/hdphoto10.wdp"/><Relationship Id="rId5" Type="http://schemas.openxmlformats.org/officeDocument/2006/relationships/image" Target="../media/image60.png"/><Relationship Id="rId4" Type="http://schemas.microsoft.com/office/2007/relationships/hdphoto" Target="../media/hdphoto9.wdp"/></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67.xml"/><Relationship Id="rId4" Type="http://schemas.microsoft.com/office/2007/relationships/hdphoto" Target="../media/hdphoto11.wd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19.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11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5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119.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119.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11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119.xml"/><Relationship Id="rId6" Type="http://schemas.openxmlformats.org/officeDocument/2006/relationships/image" Target="../media/image89.png"/><Relationship Id="rId5" Type="http://schemas.openxmlformats.org/officeDocument/2006/relationships/image" Target="../media/image74.png"/><Relationship Id="rId10" Type="http://schemas.openxmlformats.org/officeDocument/2006/relationships/image" Target="../media/image93.png"/><Relationship Id="rId4" Type="http://schemas.openxmlformats.org/officeDocument/2006/relationships/image" Target="../media/image88.png"/><Relationship Id="rId9" Type="http://schemas.openxmlformats.org/officeDocument/2006/relationships/image" Target="../media/image9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6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119.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6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23.xml"/><Relationship Id="rId1" Type="http://schemas.openxmlformats.org/officeDocument/2006/relationships/slideLayout" Target="../slideLayouts/slideLayout119.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63.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image" Target="../media/image68.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notesSlide" Target="../notesSlides/notesSlide24.xml"/><Relationship Id="rId16" Type="http://schemas.openxmlformats.org/officeDocument/2006/relationships/image" Target="../media/image123.png"/><Relationship Id="rId1" Type="http://schemas.openxmlformats.org/officeDocument/2006/relationships/slideLayout" Target="../slideLayouts/slideLayout119.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s>
</file>

<file path=ppt/slides/_rels/slide64.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notesSlide" Target="../notesSlides/notesSlide25.xml"/><Relationship Id="rId1" Type="http://schemas.openxmlformats.org/officeDocument/2006/relationships/slideLayout" Target="../slideLayouts/slideLayout119.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6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6.xml"/><Relationship Id="rId1" Type="http://schemas.openxmlformats.org/officeDocument/2006/relationships/slideLayout" Target="../slideLayouts/slideLayout119.xml"/><Relationship Id="rId4" Type="http://schemas.openxmlformats.org/officeDocument/2006/relationships/image" Target="../media/image125.png"/></Relationships>
</file>

<file path=ppt/slides/_rels/slide6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7.png"/><Relationship Id="rId7" Type="http://schemas.openxmlformats.org/officeDocument/2006/relationships/image" Target="../media/image140.png"/><Relationship Id="rId2" Type="http://schemas.openxmlformats.org/officeDocument/2006/relationships/notesSlide" Target="../notesSlides/notesSlide27.xml"/><Relationship Id="rId1" Type="http://schemas.openxmlformats.org/officeDocument/2006/relationships/slideLayout" Target="../slideLayouts/slideLayout119.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09.png"/><Relationship Id="rId10" Type="http://schemas.openxmlformats.org/officeDocument/2006/relationships/image" Target="../media/image143.png"/><Relationship Id="rId4" Type="http://schemas.openxmlformats.org/officeDocument/2006/relationships/image" Target="../media/image138.png"/><Relationship Id="rId9" Type="http://schemas.openxmlformats.org/officeDocument/2006/relationships/image" Target="../media/image14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9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66.xml"/><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50.png"/><Relationship Id="rId1" Type="http://schemas.openxmlformats.org/officeDocument/2006/relationships/slideLayout" Target="../slideLayouts/slideLayout67.xml"/></Relationships>
</file>

<file path=ppt/slides/_rels/slide78.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1.png"/><Relationship Id="rId7" Type="http://schemas.microsoft.com/office/2007/relationships/hdphoto" Target="../media/hdphoto13.wdp"/><Relationship Id="rId2" Type="http://schemas.openxmlformats.org/officeDocument/2006/relationships/notesSlide" Target="../notesSlides/notesSlide29.xml"/><Relationship Id="rId1" Type="http://schemas.openxmlformats.org/officeDocument/2006/relationships/slideLayout" Target="../slideLayouts/slideLayout77.xml"/><Relationship Id="rId6" Type="http://schemas.openxmlformats.org/officeDocument/2006/relationships/image" Target="../media/image154.png"/><Relationship Id="rId11" Type="http://schemas.microsoft.com/office/2007/relationships/hdphoto" Target="../media/hdphoto15.wdp"/><Relationship Id="rId5" Type="http://schemas.openxmlformats.org/officeDocument/2006/relationships/image" Target="../media/image153.png"/><Relationship Id="rId10" Type="http://schemas.openxmlformats.org/officeDocument/2006/relationships/image" Target="../media/image156.png"/><Relationship Id="rId4" Type="http://schemas.openxmlformats.org/officeDocument/2006/relationships/image" Target="../media/image152.png"/><Relationship Id="rId9" Type="http://schemas.microsoft.com/office/2007/relationships/hdphoto" Target="../media/hdphoto14.wdp"/></Relationships>
</file>

<file path=ppt/slides/_rels/slide7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57.png"/><Relationship Id="rId1" Type="http://schemas.openxmlformats.org/officeDocument/2006/relationships/slideLayout" Target="../slideLayouts/slideLayout77.xml"/><Relationship Id="rId5" Type="http://schemas.openxmlformats.org/officeDocument/2006/relationships/image" Target="../media/image159.png"/><Relationship Id="rId4" Type="http://schemas.openxmlformats.org/officeDocument/2006/relationships/image" Target="../media/image15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67.xml"/><Relationship Id="rId4" Type="http://schemas.microsoft.com/office/2007/relationships/hdphoto" Target="../media/hdphoto17.wdp"/></Relationships>
</file>

<file path=ppt/slides/_rels/slide82.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53.png"/><Relationship Id="rId2" Type="http://schemas.openxmlformats.org/officeDocument/2006/relationships/image" Target="../media/image162.png"/><Relationship Id="rId1" Type="http://schemas.openxmlformats.org/officeDocument/2006/relationships/slideLayout" Target="../slideLayouts/slideLayout78.xml"/><Relationship Id="rId6" Type="http://schemas.openxmlformats.org/officeDocument/2006/relationships/image" Target="../media/image152.png"/><Relationship Id="rId5" Type="http://schemas.openxmlformats.org/officeDocument/2006/relationships/image" Target="../media/image151.png"/><Relationship Id="rId4" Type="http://schemas.microsoft.com/office/2007/relationships/hdphoto" Target="../media/hdphoto18.wdp"/></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8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0.xml"/><Relationship Id="rId1" Type="http://schemas.openxmlformats.org/officeDocument/2006/relationships/slideLayout" Target="../slideLayouts/slideLayout6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8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19.xml"/><Relationship Id="rId4" Type="http://schemas.openxmlformats.org/officeDocument/2006/relationships/image" Target="../media/image64.png"/></Relationships>
</file>

<file path=ppt/slides/_rels/slide9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2.xml"/><Relationship Id="rId1" Type="http://schemas.openxmlformats.org/officeDocument/2006/relationships/slideLayout" Target="../slideLayouts/slideLayout119.xml"/><Relationship Id="rId5" Type="http://schemas.openxmlformats.org/officeDocument/2006/relationships/image" Target="../media/image167.png"/><Relationship Id="rId4" Type="http://schemas.openxmlformats.org/officeDocument/2006/relationships/image" Target="../media/image104.png"/></Relationships>
</file>

<file path=ppt/slides/_rels/slide93.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png"/><Relationship Id="rId3" Type="http://schemas.openxmlformats.org/officeDocument/2006/relationships/image" Target="../media/image168.png"/><Relationship Id="rId7" Type="http://schemas.openxmlformats.org/officeDocument/2006/relationships/image" Target="../media/image171.png"/><Relationship Id="rId12" Type="http://schemas.openxmlformats.org/officeDocument/2006/relationships/image" Target="../media/image176.png"/><Relationship Id="rId2" Type="http://schemas.openxmlformats.org/officeDocument/2006/relationships/notesSlide" Target="../notesSlides/notesSlide33.xml"/><Relationship Id="rId1" Type="http://schemas.openxmlformats.org/officeDocument/2006/relationships/slideLayout" Target="../slideLayouts/slideLayout119.xml"/><Relationship Id="rId6" Type="http://schemas.openxmlformats.org/officeDocument/2006/relationships/image" Target="../media/image170.png"/><Relationship Id="rId11" Type="http://schemas.openxmlformats.org/officeDocument/2006/relationships/image" Target="../media/image175.png"/><Relationship Id="rId5" Type="http://schemas.openxmlformats.org/officeDocument/2006/relationships/image" Target="../media/image109.png"/><Relationship Id="rId10" Type="http://schemas.openxmlformats.org/officeDocument/2006/relationships/image" Target="../media/image174.png"/><Relationship Id="rId4" Type="http://schemas.openxmlformats.org/officeDocument/2006/relationships/image" Target="../media/image169.png"/><Relationship Id="rId9" Type="http://schemas.openxmlformats.org/officeDocument/2006/relationships/image" Target="../media/image173.png"/></Relationships>
</file>

<file path=ppt/slides/_rels/slide9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34.xml"/><Relationship Id="rId1" Type="http://schemas.openxmlformats.org/officeDocument/2006/relationships/slideLayout" Target="../slideLayouts/slideLayout119.xml"/></Relationships>
</file>

<file path=ppt/slides/_rels/slide95.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notesSlide" Target="../notesSlides/notesSlide35.xml"/><Relationship Id="rId1" Type="http://schemas.openxmlformats.org/officeDocument/2006/relationships/slideLayout" Target="../slideLayouts/slideLayout119.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96.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image" Target="../media/image194.png"/><Relationship Id="rId3" Type="http://schemas.openxmlformats.org/officeDocument/2006/relationships/image" Target="../media/image125.png"/><Relationship Id="rId7" Type="http://schemas.openxmlformats.org/officeDocument/2006/relationships/image" Target="../media/image188.png"/><Relationship Id="rId12" Type="http://schemas.openxmlformats.org/officeDocument/2006/relationships/image" Target="../media/image193.png"/><Relationship Id="rId2" Type="http://schemas.openxmlformats.org/officeDocument/2006/relationships/notesSlide" Target="../notesSlides/notesSlide36.xml"/><Relationship Id="rId16" Type="http://schemas.openxmlformats.org/officeDocument/2006/relationships/image" Target="../media/image197.png"/><Relationship Id="rId1" Type="http://schemas.openxmlformats.org/officeDocument/2006/relationships/slideLayout" Target="../slideLayouts/slideLayout119.xml"/><Relationship Id="rId6" Type="http://schemas.openxmlformats.org/officeDocument/2006/relationships/image" Target="../media/image187.png"/><Relationship Id="rId11" Type="http://schemas.openxmlformats.org/officeDocument/2006/relationships/image" Target="../media/image192.png"/><Relationship Id="rId5" Type="http://schemas.openxmlformats.org/officeDocument/2006/relationships/image" Target="../media/image186.png"/><Relationship Id="rId15" Type="http://schemas.openxmlformats.org/officeDocument/2006/relationships/image" Target="../media/image196.png"/><Relationship Id="rId10" Type="http://schemas.openxmlformats.org/officeDocument/2006/relationships/image" Target="../media/image191.png"/><Relationship Id="rId4" Type="http://schemas.openxmlformats.org/officeDocument/2006/relationships/image" Target="../media/image185.png"/><Relationship Id="rId9" Type="http://schemas.openxmlformats.org/officeDocument/2006/relationships/image" Target="../media/image190.png"/><Relationship Id="rId14" Type="http://schemas.openxmlformats.org/officeDocument/2006/relationships/image" Target="../media/image195.png"/></Relationships>
</file>

<file path=ppt/slides/_rels/slide97.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208.png"/><Relationship Id="rId18" Type="http://schemas.openxmlformats.org/officeDocument/2006/relationships/image" Target="../media/image213.png"/><Relationship Id="rId3" Type="http://schemas.openxmlformats.org/officeDocument/2006/relationships/image" Target="../media/image198.png"/><Relationship Id="rId7" Type="http://schemas.openxmlformats.org/officeDocument/2006/relationships/image" Target="../media/image202.png"/><Relationship Id="rId12" Type="http://schemas.openxmlformats.org/officeDocument/2006/relationships/image" Target="../media/image207.png"/><Relationship Id="rId17" Type="http://schemas.openxmlformats.org/officeDocument/2006/relationships/image" Target="../media/image212.png"/><Relationship Id="rId2" Type="http://schemas.openxmlformats.org/officeDocument/2006/relationships/notesSlide" Target="../notesSlides/notesSlide37.xml"/><Relationship Id="rId16" Type="http://schemas.openxmlformats.org/officeDocument/2006/relationships/image" Target="../media/image211.png"/><Relationship Id="rId1" Type="http://schemas.openxmlformats.org/officeDocument/2006/relationships/slideLayout" Target="../slideLayouts/slideLayout119.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200.png"/><Relationship Id="rId15" Type="http://schemas.openxmlformats.org/officeDocument/2006/relationships/image" Target="../media/image210.png"/><Relationship Id="rId10" Type="http://schemas.openxmlformats.org/officeDocument/2006/relationships/image" Target="../media/image205.png"/><Relationship Id="rId19" Type="http://schemas.openxmlformats.org/officeDocument/2006/relationships/image" Target="../media/image214.png"/><Relationship Id="rId4" Type="http://schemas.openxmlformats.org/officeDocument/2006/relationships/image" Target="../media/image199.png"/><Relationship Id="rId9" Type="http://schemas.openxmlformats.org/officeDocument/2006/relationships/image" Target="../media/image204.png"/><Relationship Id="rId14" Type="http://schemas.openxmlformats.org/officeDocument/2006/relationships/image" Target="../media/image209.png"/></Relationships>
</file>

<file path=ppt/slides/_rels/slide98.xml.rels><?xml version="1.0" encoding="UTF-8" standalone="yes"?>
<Relationships xmlns="http://schemas.openxmlformats.org/package/2006/relationships"><Relationship Id="rId8" Type="http://schemas.openxmlformats.org/officeDocument/2006/relationships/image" Target="../media/image219.png"/><Relationship Id="rId13" Type="http://schemas.openxmlformats.org/officeDocument/2006/relationships/image" Target="../media/image224.png"/><Relationship Id="rId18" Type="http://schemas.openxmlformats.org/officeDocument/2006/relationships/image" Target="../media/image229.png"/><Relationship Id="rId3" Type="http://schemas.openxmlformats.org/officeDocument/2006/relationships/image" Target="../media/image125.png"/><Relationship Id="rId7" Type="http://schemas.openxmlformats.org/officeDocument/2006/relationships/image" Target="../media/image218.png"/><Relationship Id="rId12" Type="http://schemas.openxmlformats.org/officeDocument/2006/relationships/image" Target="../media/image223.png"/><Relationship Id="rId17" Type="http://schemas.openxmlformats.org/officeDocument/2006/relationships/image" Target="../media/image228.png"/><Relationship Id="rId2" Type="http://schemas.openxmlformats.org/officeDocument/2006/relationships/notesSlide" Target="../notesSlides/notesSlide38.xml"/><Relationship Id="rId16" Type="http://schemas.openxmlformats.org/officeDocument/2006/relationships/image" Target="../media/image227.png"/><Relationship Id="rId20" Type="http://schemas.openxmlformats.org/officeDocument/2006/relationships/image" Target="../media/image231.png"/><Relationship Id="rId1" Type="http://schemas.openxmlformats.org/officeDocument/2006/relationships/slideLayout" Target="../slideLayouts/slideLayout129.xml"/><Relationship Id="rId6" Type="http://schemas.openxmlformats.org/officeDocument/2006/relationships/image" Target="../media/image217.png"/><Relationship Id="rId11" Type="http://schemas.openxmlformats.org/officeDocument/2006/relationships/image" Target="../media/image222.png"/><Relationship Id="rId5" Type="http://schemas.openxmlformats.org/officeDocument/2006/relationships/image" Target="../media/image216.png"/><Relationship Id="rId15" Type="http://schemas.openxmlformats.org/officeDocument/2006/relationships/image" Target="../media/image226.png"/><Relationship Id="rId10" Type="http://schemas.openxmlformats.org/officeDocument/2006/relationships/image" Target="../media/image221.png"/><Relationship Id="rId19" Type="http://schemas.openxmlformats.org/officeDocument/2006/relationships/image" Target="../media/image230.png"/><Relationship Id="rId4" Type="http://schemas.openxmlformats.org/officeDocument/2006/relationships/image" Target="../media/image215.png"/><Relationship Id="rId9" Type="http://schemas.openxmlformats.org/officeDocument/2006/relationships/image" Target="../media/image220.png"/><Relationship Id="rId14" Type="http://schemas.openxmlformats.org/officeDocument/2006/relationships/image" Target="../media/image225.png"/></Relationships>
</file>

<file path=ppt/slides/_rels/slide99.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32.png"/><Relationship Id="rId7" Type="http://schemas.openxmlformats.org/officeDocument/2006/relationships/image" Target="../media/image236.png"/><Relationship Id="rId2" Type="http://schemas.openxmlformats.org/officeDocument/2006/relationships/notesSlide" Target="../notesSlides/notesSlide39.xml"/><Relationship Id="rId1" Type="http://schemas.openxmlformats.org/officeDocument/2006/relationships/slideLayout" Target="../slideLayouts/slideLayout129.xml"/><Relationship Id="rId6" Type="http://schemas.openxmlformats.org/officeDocument/2006/relationships/image" Target="../media/image235.png"/><Relationship Id="rId11" Type="http://schemas.openxmlformats.org/officeDocument/2006/relationships/image" Target="../media/image240.png"/><Relationship Id="rId5" Type="http://schemas.openxmlformats.org/officeDocument/2006/relationships/image" Target="../media/image234.png"/><Relationship Id="rId10" Type="http://schemas.openxmlformats.org/officeDocument/2006/relationships/image" Target="../media/image239.png"/><Relationship Id="rId4" Type="http://schemas.openxmlformats.org/officeDocument/2006/relationships/image" Target="../media/image233.png"/><Relationship Id="rId9" Type="http://schemas.openxmlformats.org/officeDocument/2006/relationships/image" Target="../media/image2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AF96A-D2FF-06F1-EE08-45FF0BFA8E91}"/>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9C68B747-8521-2AE1-404F-F357D214434C}"/>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3600" dirty="0"/>
              <a:t>Non-Muscle-Invasive and Muscle-Invasive Bladder Cancer</a:t>
            </a:r>
          </a:p>
        </p:txBody>
      </p:sp>
      <p:sp>
        <p:nvSpPr>
          <p:cNvPr id="12" name="Text Box 3">
            <a:extLst>
              <a:ext uri="{FF2B5EF4-FFF2-40B4-BE49-F238E27FC236}">
                <a16:creationId xmlns:a16="http://schemas.microsoft.com/office/drawing/2014/main" id="{6A617CDC-EEB4-AC98-46F9-BC6F9B1544D6}"/>
              </a:ext>
            </a:extLst>
          </p:cNvPr>
          <p:cNvSpPr txBox="1">
            <a:spLocks noChangeArrowheads="1"/>
          </p:cNvSpPr>
          <p:nvPr/>
        </p:nvSpPr>
        <p:spPr bwMode="auto">
          <a:xfrm>
            <a:off x="2945650" y="5445224"/>
            <a:ext cx="63007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Terence Friedlander, MD</a:t>
            </a:r>
          </a:p>
        </p:txBody>
      </p:sp>
      <p:sp>
        <p:nvSpPr>
          <p:cNvPr id="7" name="Text Box 6">
            <a:extLst>
              <a:ext uri="{FF2B5EF4-FFF2-40B4-BE49-F238E27FC236}">
                <a16:creationId xmlns:a16="http://schemas.microsoft.com/office/drawing/2014/main" id="{831BF769-564A-7040-16F6-4B083F7703C8}"/>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Alexandra </a:t>
            </a:r>
            <a:r>
              <a:rPr lang="en-US" sz="3200" dirty="0" err="1">
                <a:solidFill>
                  <a:srgbClr val="02225C"/>
                </a:solidFill>
                <a:latin typeface="Calibri" panose="020F0502020204030204" pitchFamily="34" charset="0"/>
                <a:cs typeface="Calibri" panose="020F0502020204030204" pitchFamily="34" charset="0"/>
              </a:rPr>
              <a:t>Drakaki</a:t>
            </a:r>
            <a:r>
              <a:rPr lang="en-US" sz="3200" dirty="0">
                <a:solidFill>
                  <a:srgbClr val="02225C"/>
                </a:solidFill>
                <a:latin typeface="Calibri" panose="020F0502020204030204" pitchFamily="34" charset="0"/>
                <a:cs typeface="Calibri" panose="020F0502020204030204" pitchFamily="34" charset="0"/>
              </a:rPr>
              <a:t>, MD, PhD</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Krisztina </a:t>
            </a:r>
            <a:r>
              <a:rPr lang="en-US" sz="3200" dirty="0" err="1">
                <a:solidFill>
                  <a:srgbClr val="02225C"/>
                </a:solidFill>
                <a:latin typeface="Calibri" panose="020F0502020204030204" pitchFamily="34" charset="0"/>
                <a:cs typeface="Calibri" panose="020F0502020204030204" pitchFamily="34" charset="0"/>
              </a:rPr>
              <a:t>Emodi</a:t>
            </a:r>
            <a:r>
              <a:rPr lang="en-US" sz="3200" dirty="0">
                <a:solidFill>
                  <a:srgbClr val="02225C"/>
                </a:solidFill>
                <a:latin typeface="Calibri" panose="020F0502020204030204" pitchFamily="34" charset="0"/>
                <a:cs typeface="Calibri" panose="020F0502020204030204" pitchFamily="34" charset="0"/>
              </a:rPr>
              <a:t>, NP-C, MPH, CNS</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Margarita </a:t>
            </a:r>
            <a:r>
              <a:rPr lang="en-US" sz="3200" dirty="0" err="1">
                <a:solidFill>
                  <a:srgbClr val="02225C"/>
                </a:solidFill>
                <a:latin typeface="Calibri" panose="020F0502020204030204" pitchFamily="34" charset="0"/>
                <a:cs typeface="Calibri" panose="020F0502020204030204" pitchFamily="34" charset="0"/>
              </a:rPr>
              <a:t>Huober</a:t>
            </a:r>
            <a:r>
              <a:rPr lang="en-US" sz="3200" dirty="0">
                <a:solidFill>
                  <a:srgbClr val="02225C"/>
                </a:solidFill>
                <a:latin typeface="Calibri" panose="020F0502020204030204" pitchFamily="34" charset="0"/>
                <a:cs typeface="Calibri" panose="020F0502020204030204" pitchFamily="34" charset="0"/>
              </a:rPr>
              <a:t>, MS, AGNP-C, AOCNP</a:t>
            </a:r>
          </a:p>
        </p:txBody>
      </p:sp>
      <p:sp>
        <p:nvSpPr>
          <p:cNvPr id="8" name="Text Box 7">
            <a:extLst>
              <a:ext uri="{FF2B5EF4-FFF2-40B4-BE49-F238E27FC236}">
                <a16:creationId xmlns:a16="http://schemas.microsoft.com/office/drawing/2014/main" id="{36F38884-877D-0CCE-8A69-2085CFA01EDF}"/>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ABDA9F92-0269-0B45-8BA3-7F04CA838678}"/>
              </a:ext>
            </a:extLst>
          </p:cNvPr>
          <p:cNvSpPr txBox="1"/>
          <p:nvPr/>
        </p:nvSpPr>
        <p:spPr>
          <a:xfrm>
            <a:off x="-4572" y="1196752"/>
            <a:ext cx="12196571" cy="484748"/>
          </a:xfrm>
          <a:prstGeom prst="rect">
            <a:avLst/>
          </a:prstGeom>
          <a:noFill/>
        </p:spPr>
        <p:txBody>
          <a:bodyPr wrap="square">
            <a:spAutoFit/>
          </a:bodyPr>
          <a:lstStyle/>
          <a:p>
            <a:pPr lvl="0" algn="ctr">
              <a:lnSpc>
                <a:spcPts val="3200"/>
              </a:lnSpc>
              <a:defRPr/>
            </a:pPr>
            <a:r>
              <a:rPr lang="en-US" sz="2500" b="0" i="1" dirty="0">
                <a:solidFill>
                  <a:srgbClr val="015593"/>
                </a:solidFill>
                <a:latin typeface="Calibri" panose="020F0502020204030204" pitchFamily="34" charset="0"/>
                <a:cs typeface="Calibri" panose="020F0502020204030204" pitchFamily="34" charset="0"/>
              </a:rPr>
              <a:t>A Complimentary NCPD Symposium Series Held During the 51</a:t>
            </a:r>
            <a:r>
              <a:rPr lang="en-US" sz="2500" b="0" i="1" baseline="30000" dirty="0">
                <a:solidFill>
                  <a:srgbClr val="015593"/>
                </a:solidFill>
                <a:latin typeface="Calibri" panose="020F0502020204030204" pitchFamily="34" charset="0"/>
                <a:cs typeface="Calibri" panose="020F0502020204030204" pitchFamily="34" charset="0"/>
              </a:rPr>
              <a:t>st</a:t>
            </a:r>
            <a:r>
              <a:rPr lang="en-US" sz="2500" b="0" i="1" dirty="0">
                <a:solidFill>
                  <a:srgbClr val="015593"/>
                </a:solidFill>
                <a:latin typeface="Calibri" panose="020F0502020204030204" pitchFamily="34" charset="0"/>
                <a:cs typeface="Calibri" panose="020F0502020204030204" pitchFamily="34" charset="0"/>
              </a:rPr>
              <a:t> Annual ONS Congress</a:t>
            </a:r>
          </a:p>
        </p:txBody>
      </p:sp>
      <p:sp>
        <p:nvSpPr>
          <p:cNvPr id="13" name="TextBox 12">
            <a:extLst>
              <a:ext uri="{FF2B5EF4-FFF2-40B4-BE49-F238E27FC236}">
                <a16:creationId xmlns:a16="http://schemas.microsoft.com/office/drawing/2014/main" id="{B32FB5AC-56BA-AC53-BD60-6E4A28D16A86}"/>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lang="en-US" sz="3500" dirty="0">
                <a:solidFill>
                  <a:srgbClr val="3333CC"/>
                </a:solidFill>
                <a:latin typeface="Calibri" panose="020F0502020204030204" pitchFamily="34" charset="0"/>
                <a:cs typeface="Calibri" panose="020F0502020204030204" pitchFamily="34" charset="0"/>
              </a:rPr>
              <a:t>Recent Advances in Cancer Care — New Paradigms, </a:t>
            </a:r>
            <a:br>
              <a:rPr lang="en-US" sz="3500" dirty="0">
                <a:solidFill>
                  <a:srgbClr val="3333CC"/>
                </a:solidFill>
                <a:latin typeface="Calibri" panose="020F0502020204030204" pitchFamily="34" charset="0"/>
                <a:cs typeface="Calibri" panose="020F0502020204030204" pitchFamily="34" charset="0"/>
              </a:rPr>
            </a:br>
            <a:r>
              <a:rPr lang="en-US" sz="3500" dirty="0">
                <a:solidFill>
                  <a:srgbClr val="3333CC"/>
                </a:solidFill>
                <a:latin typeface="Calibri" panose="020F0502020204030204" pitchFamily="34" charset="0"/>
                <a:cs typeface="Calibri" panose="020F0502020204030204" pitchFamily="34" charset="0"/>
              </a:rPr>
              <a:t>Novel Agents and What It Means for the Oncology Nurse</a:t>
            </a:r>
            <a:endPar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3" name="Rectangle 4">
            <a:extLst>
              <a:ext uri="{FF2B5EF4-FFF2-40B4-BE49-F238E27FC236}">
                <a16:creationId xmlns:a16="http://schemas.microsoft.com/office/drawing/2014/main" id="{CBC221C6-D162-4FB1-6BB0-EE60827D4F72}"/>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Thursday, May 14, 2026</a:t>
            </a:r>
          </a:p>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6:00 PM – 7:30 PM</a:t>
            </a:r>
          </a:p>
        </p:txBody>
      </p:sp>
    </p:spTree>
    <p:custDataLst>
      <p:tags r:id="rId1"/>
    </p:custDataLst>
    <p:extLst>
      <p:ext uri="{BB962C8B-B14F-4D97-AF65-F5344CB8AC3E}">
        <p14:creationId xmlns:p14="http://schemas.microsoft.com/office/powerpoint/2010/main" val="15413259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NCPD Credit: An NCPD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31480721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8FAFC"/>
        </a:solidFill>
        <a:effectLst/>
      </p:bgPr>
    </p:bg>
    <p:spTree>
      <p:nvGrpSpPr>
        <p:cNvPr id="1" name="Shape 424"/>
        <p:cNvGrpSpPr/>
        <p:nvPr/>
      </p:nvGrpSpPr>
      <p:grpSpPr>
        <a:xfrm>
          <a:off x="0" y="0"/>
          <a:ext cx="0" cy="0"/>
          <a:chOff x="0" y="0"/>
          <a:chExt cx="0" cy="0"/>
        </a:xfrm>
      </p:grpSpPr>
      <p:pic>
        <p:nvPicPr>
          <p:cNvPr id="425" name="Google Shape;425;p34" descr="image.png"/>
          <p:cNvPicPr preferRelativeResize="0"/>
          <p:nvPr/>
        </p:nvPicPr>
        <p:blipFill rotWithShape="1">
          <a:blip r:embed="rId3">
            <a:alphaModFix/>
          </a:blip>
          <a:srcRect/>
          <a:stretch/>
        </p:blipFill>
        <p:spPr>
          <a:xfrm>
            <a:off x="0" y="6000750"/>
            <a:ext cx="12192000" cy="857250"/>
          </a:xfrm>
          <a:prstGeom prst="rect">
            <a:avLst/>
          </a:prstGeom>
          <a:noFill/>
          <a:ln>
            <a:noFill/>
          </a:ln>
        </p:spPr>
      </p:pic>
      <p:sp>
        <p:nvSpPr>
          <p:cNvPr id="426" name="Google Shape;426;p34"/>
          <p:cNvSpPr txBox="1"/>
          <p:nvPr/>
        </p:nvSpPr>
        <p:spPr>
          <a:xfrm>
            <a:off x="1520074" y="1214575"/>
            <a:ext cx="8998200" cy="38097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500" b="1" i="0" u="none" strike="noStrike" kern="0" cap="none" spc="0" normalizeH="0" baseline="0" noProof="0">
                <a:ln>
                  <a:noFill/>
                </a:ln>
                <a:solidFill>
                  <a:srgbClr val="002B5C"/>
                </a:solidFill>
                <a:effectLst/>
                <a:uLnTx/>
                <a:uFillTx/>
                <a:latin typeface="Inter"/>
                <a:ea typeface="Inter"/>
                <a:cs typeface="Inter"/>
                <a:sym typeface="Inter"/>
              </a:rPr>
              <a:t>CASE PRESENTATION: BALANCING EFFICACY AND TOXICITY WITH ENFORTUMAB VEDOTIN</a:t>
            </a:r>
            <a:endParaRPr kumimoji="0" sz="45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0"/>
        <p:cNvGrpSpPr/>
        <p:nvPr/>
      </p:nvGrpSpPr>
      <p:grpSpPr>
        <a:xfrm>
          <a:off x="0" y="0"/>
          <a:ext cx="0" cy="0"/>
          <a:chOff x="0" y="0"/>
          <a:chExt cx="0" cy="0"/>
        </a:xfrm>
      </p:grpSpPr>
      <p:pic>
        <p:nvPicPr>
          <p:cNvPr id="431" name="Google Shape;431;p35" descr="image.png"/>
          <p:cNvPicPr preferRelativeResize="0"/>
          <p:nvPr/>
        </p:nvPicPr>
        <p:blipFill rotWithShape="1">
          <a:blip r:embed="rId3">
            <a:alphaModFix/>
          </a:blip>
          <a:srcRect/>
          <a:stretch/>
        </p:blipFill>
        <p:spPr>
          <a:xfrm>
            <a:off x="0" y="5905500"/>
            <a:ext cx="12192000" cy="952500"/>
          </a:xfrm>
          <a:prstGeom prst="rect">
            <a:avLst/>
          </a:prstGeom>
          <a:noFill/>
          <a:ln>
            <a:noFill/>
          </a:ln>
        </p:spPr>
      </p:pic>
      <p:pic>
        <p:nvPicPr>
          <p:cNvPr id="432" name="Google Shape;432;p35" descr="image.png"/>
          <p:cNvPicPr preferRelativeResize="0"/>
          <p:nvPr/>
        </p:nvPicPr>
        <p:blipFill rotWithShape="1">
          <a:blip r:embed="rId4">
            <a:alphaModFix/>
          </a:blip>
          <a:srcRect/>
          <a:stretch/>
        </p:blipFill>
        <p:spPr>
          <a:xfrm>
            <a:off x="590550" y="4052400"/>
            <a:ext cx="4248150" cy="1814200"/>
          </a:xfrm>
          <a:prstGeom prst="rect">
            <a:avLst/>
          </a:prstGeom>
          <a:noFill/>
          <a:ln>
            <a:noFill/>
          </a:ln>
        </p:spPr>
      </p:pic>
      <p:pic>
        <p:nvPicPr>
          <p:cNvPr id="433" name="Google Shape;433;p35" descr="image.png"/>
          <p:cNvPicPr preferRelativeResize="0"/>
          <p:nvPr/>
        </p:nvPicPr>
        <p:blipFill rotWithShape="1">
          <a:blip r:embed="rId5">
            <a:alphaModFix/>
          </a:blip>
          <a:srcRect/>
          <a:stretch/>
        </p:blipFill>
        <p:spPr>
          <a:xfrm>
            <a:off x="828675" y="5055850"/>
            <a:ext cx="3771900" cy="685800"/>
          </a:xfrm>
          <a:prstGeom prst="rect">
            <a:avLst/>
          </a:prstGeom>
          <a:noFill/>
          <a:ln>
            <a:noFill/>
          </a:ln>
        </p:spPr>
      </p:pic>
      <p:sp>
        <p:nvSpPr>
          <p:cNvPr id="434" name="Google Shape;434;p35"/>
          <p:cNvSpPr txBox="1"/>
          <p:nvPr/>
        </p:nvSpPr>
        <p:spPr>
          <a:xfrm>
            <a:off x="762000" y="381000"/>
            <a:ext cx="11401500" cy="61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975" b="0" i="0" u="none" strike="noStrike" kern="0" cap="none" spc="0" normalizeH="0" baseline="0" noProof="0">
                <a:ln>
                  <a:noFill/>
                </a:ln>
                <a:solidFill>
                  <a:srgbClr val="002B5C"/>
                </a:solidFill>
                <a:effectLst/>
                <a:uLnTx/>
                <a:uFillTx/>
                <a:latin typeface="Urbanist ExtraBold"/>
                <a:ea typeface="Urbanist ExtraBold"/>
                <a:cs typeface="Urbanist ExtraBold"/>
                <a:sym typeface="Urbanist ExtraBold"/>
              </a:rPr>
              <a:t>INITIAL PRESENTATION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35"/>
          <p:cNvSpPr/>
          <p:nvPr/>
        </p:nvSpPr>
        <p:spPr>
          <a:xfrm>
            <a:off x="571500" y="381000"/>
            <a:ext cx="142800" cy="6000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6" name="Google Shape;436;p35"/>
          <p:cNvSpPr txBox="1"/>
          <p:nvPr/>
        </p:nvSpPr>
        <p:spPr>
          <a:xfrm>
            <a:off x="3086099" y="6248400"/>
            <a:ext cx="7009775" cy="323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rgbClr val="FFFFFF"/>
                </a:solidFill>
                <a:effectLst/>
                <a:uLnTx/>
                <a:uFillTx/>
                <a:latin typeface="Inter"/>
                <a:ea typeface="Inter"/>
                <a:cs typeface="Inter"/>
                <a:sym typeface="Inter"/>
              </a:rPr>
              <a:t>| Pre-Treatment ctDNA: 1.8 MTM/mL (Positive)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37" name="Google Shape;437;p35" title="666d5aa3-9cb8-4cda-9545-d98d37814155.png"/>
          <p:cNvPicPr preferRelativeResize="0"/>
          <p:nvPr/>
        </p:nvPicPr>
        <p:blipFill rotWithShape="1">
          <a:blip r:embed="rId6">
            <a:alphaModFix/>
          </a:blip>
          <a:srcRect l="3540" r="3540"/>
          <a:stretch/>
        </p:blipFill>
        <p:spPr>
          <a:xfrm>
            <a:off x="590550" y="992700"/>
            <a:ext cx="4248150" cy="3048000"/>
          </a:xfrm>
          <a:prstGeom prst="rect">
            <a:avLst/>
          </a:prstGeom>
          <a:noFill/>
          <a:ln>
            <a:noFill/>
          </a:ln>
        </p:spPr>
      </p:pic>
      <p:sp>
        <p:nvSpPr>
          <p:cNvPr id="438" name="Google Shape;438;p35"/>
          <p:cNvSpPr txBox="1"/>
          <p:nvPr/>
        </p:nvSpPr>
        <p:spPr>
          <a:xfrm>
            <a:off x="734327" y="4287100"/>
            <a:ext cx="3960600" cy="3693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Urbanist"/>
                <a:ea typeface="Urbanist"/>
                <a:cs typeface="Urbanist"/>
                <a:sym typeface="Urbanist"/>
              </a:rPr>
              <a:t>MK is 65 yo Male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35"/>
          <p:cNvSpPr txBox="1"/>
          <p:nvPr/>
        </p:nvSpPr>
        <p:spPr>
          <a:xfrm>
            <a:off x="1409875" y="4725325"/>
            <a:ext cx="2779500" cy="2616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Inter"/>
                <a:ea typeface="Inter"/>
                <a:cs typeface="Inter"/>
                <a:sym typeface="Inter"/>
              </a:rPr>
              <a:t>Self-employed Electrician</a:t>
            </a:r>
            <a:endParaRPr kumimoji="0" sz="1700" b="0" i="0" u="none" strike="noStrike" kern="0" cap="none" spc="0" normalizeH="0" baseline="0" noProof="0">
              <a:ln>
                <a:noFill/>
              </a:ln>
              <a:solidFill>
                <a:srgbClr val="000000"/>
              </a:solidFill>
              <a:effectLst/>
              <a:uLnTx/>
              <a:uFillTx/>
              <a:latin typeface="Arial"/>
              <a:cs typeface="Arial"/>
              <a:sym typeface="Arial"/>
            </a:endParaRPr>
          </a:p>
        </p:txBody>
      </p:sp>
      <p:pic>
        <p:nvPicPr>
          <p:cNvPr id="440" name="Google Shape;440;p35" descr="image.png"/>
          <p:cNvPicPr preferRelativeResize="0"/>
          <p:nvPr/>
        </p:nvPicPr>
        <p:blipFill rotWithShape="1">
          <a:blip r:embed="rId7">
            <a:alphaModFix/>
          </a:blip>
          <a:srcRect/>
          <a:stretch/>
        </p:blipFill>
        <p:spPr>
          <a:xfrm>
            <a:off x="5334000" y="1266825"/>
            <a:ext cx="619125" cy="619125"/>
          </a:xfrm>
          <a:prstGeom prst="rect">
            <a:avLst/>
          </a:prstGeom>
          <a:noFill/>
          <a:ln>
            <a:noFill/>
          </a:ln>
        </p:spPr>
      </p:pic>
      <p:pic>
        <p:nvPicPr>
          <p:cNvPr id="441" name="Google Shape;441;p35" descr="image.png"/>
          <p:cNvPicPr preferRelativeResize="0"/>
          <p:nvPr/>
        </p:nvPicPr>
        <p:blipFill rotWithShape="1">
          <a:blip r:embed="rId8">
            <a:alphaModFix/>
          </a:blip>
          <a:srcRect/>
          <a:stretch/>
        </p:blipFill>
        <p:spPr>
          <a:xfrm>
            <a:off x="5334000" y="2388691"/>
            <a:ext cx="619125" cy="619125"/>
          </a:xfrm>
          <a:prstGeom prst="rect">
            <a:avLst/>
          </a:prstGeom>
          <a:noFill/>
          <a:ln>
            <a:noFill/>
          </a:ln>
        </p:spPr>
      </p:pic>
      <p:pic>
        <p:nvPicPr>
          <p:cNvPr id="442" name="Google Shape;442;p35" descr="image.png"/>
          <p:cNvPicPr preferRelativeResize="0"/>
          <p:nvPr/>
        </p:nvPicPr>
        <p:blipFill rotWithShape="1">
          <a:blip r:embed="rId9">
            <a:alphaModFix/>
          </a:blip>
          <a:srcRect/>
          <a:stretch/>
        </p:blipFill>
        <p:spPr>
          <a:xfrm>
            <a:off x="5334000" y="3510557"/>
            <a:ext cx="619125" cy="619125"/>
          </a:xfrm>
          <a:prstGeom prst="rect">
            <a:avLst/>
          </a:prstGeom>
          <a:noFill/>
          <a:ln>
            <a:noFill/>
          </a:ln>
        </p:spPr>
      </p:pic>
      <p:pic>
        <p:nvPicPr>
          <p:cNvPr id="443" name="Google Shape;443;p35" descr="image.png"/>
          <p:cNvPicPr preferRelativeResize="0"/>
          <p:nvPr/>
        </p:nvPicPr>
        <p:blipFill rotWithShape="1">
          <a:blip r:embed="rId10">
            <a:alphaModFix/>
          </a:blip>
          <a:srcRect/>
          <a:stretch/>
        </p:blipFill>
        <p:spPr>
          <a:xfrm>
            <a:off x="5334000" y="4629457"/>
            <a:ext cx="619125" cy="619125"/>
          </a:xfrm>
          <a:prstGeom prst="rect">
            <a:avLst/>
          </a:prstGeom>
          <a:noFill/>
          <a:ln>
            <a:noFill/>
          </a:ln>
        </p:spPr>
      </p:pic>
      <p:pic>
        <p:nvPicPr>
          <p:cNvPr id="444" name="Google Shape;444;p35" descr="image.png"/>
          <p:cNvPicPr preferRelativeResize="0"/>
          <p:nvPr/>
        </p:nvPicPr>
        <p:blipFill rotWithShape="1">
          <a:blip r:embed="rId11">
            <a:alphaModFix/>
          </a:blip>
          <a:srcRect/>
          <a:stretch/>
        </p:blipFill>
        <p:spPr>
          <a:xfrm>
            <a:off x="5472112" y="1423987"/>
            <a:ext cx="342900" cy="304800"/>
          </a:xfrm>
          <a:prstGeom prst="rect">
            <a:avLst/>
          </a:prstGeom>
          <a:noFill/>
          <a:ln>
            <a:noFill/>
          </a:ln>
        </p:spPr>
      </p:pic>
      <p:sp>
        <p:nvSpPr>
          <p:cNvPr id="445" name="Google Shape;445;p35"/>
          <p:cNvSpPr txBox="1"/>
          <p:nvPr/>
        </p:nvSpPr>
        <p:spPr>
          <a:xfrm>
            <a:off x="6143625" y="1266825"/>
            <a:ext cx="5476800" cy="2079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350" b="0" i="0" u="none" strike="noStrike" kern="0" cap="none" spc="0" normalizeH="0" baseline="0" noProof="0">
                <a:ln>
                  <a:noFill/>
                </a:ln>
                <a:solidFill>
                  <a:srgbClr val="64748B"/>
                </a:solidFill>
                <a:effectLst/>
                <a:uLnTx/>
                <a:uFillTx/>
                <a:latin typeface="Inter ExtraBold"/>
                <a:ea typeface="Inter ExtraBold"/>
                <a:cs typeface="Inter ExtraBold"/>
                <a:sym typeface="Inter ExtraBold"/>
              </a:rPr>
              <a:t>CANCER DIAGNOSIS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35"/>
          <p:cNvSpPr txBox="1"/>
          <p:nvPr/>
        </p:nvSpPr>
        <p:spPr>
          <a:xfrm>
            <a:off x="6143625" y="1510605"/>
            <a:ext cx="5476800" cy="7110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1E293B"/>
                </a:solidFill>
                <a:effectLst/>
                <a:uLnTx/>
                <a:uFillTx/>
                <a:latin typeface="Inter Black"/>
                <a:ea typeface="Inter Black"/>
                <a:cs typeface="Inter Black"/>
                <a:sym typeface="Inter Black"/>
              </a:rPr>
              <a:t>cT3aN0M0</a:t>
            </a:r>
            <a:r>
              <a:rPr kumimoji="0" lang="en-US" sz="21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Muscle-Invasive Bladder Cancer (High-Grade)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47" name="Google Shape;447;p35" descr="image.png"/>
          <p:cNvPicPr preferRelativeResize="0"/>
          <p:nvPr/>
        </p:nvPicPr>
        <p:blipFill rotWithShape="1">
          <a:blip r:embed="rId12">
            <a:alphaModFix/>
          </a:blip>
          <a:srcRect/>
          <a:stretch/>
        </p:blipFill>
        <p:spPr>
          <a:xfrm>
            <a:off x="5529262" y="2545853"/>
            <a:ext cx="228600" cy="304800"/>
          </a:xfrm>
          <a:prstGeom prst="rect">
            <a:avLst/>
          </a:prstGeom>
          <a:noFill/>
          <a:ln>
            <a:noFill/>
          </a:ln>
        </p:spPr>
      </p:pic>
      <p:sp>
        <p:nvSpPr>
          <p:cNvPr id="448" name="Google Shape;448;p35"/>
          <p:cNvSpPr txBox="1"/>
          <p:nvPr/>
        </p:nvSpPr>
        <p:spPr>
          <a:xfrm>
            <a:off x="6143625" y="2388691"/>
            <a:ext cx="5476800" cy="2079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350" b="0" i="0" u="none" strike="noStrike" kern="0" cap="none" spc="0" normalizeH="0" baseline="0" noProof="0">
                <a:ln>
                  <a:noFill/>
                </a:ln>
                <a:solidFill>
                  <a:srgbClr val="64748B"/>
                </a:solidFill>
                <a:effectLst/>
                <a:uLnTx/>
                <a:uFillTx/>
                <a:latin typeface="Inter ExtraBold"/>
                <a:ea typeface="Inter ExtraBold"/>
                <a:cs typeface="Inter ExtraBold"/>
                <a:sym typeface="Inter ExtraBold"/>
              </a:rPr>
              <a:t>BASELINE RISK</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35"/>
          <p:cNvSpPr txBox="1"/>
          <p:nvPr/>
        </p:nvSpPr>
        <p:spPr>
          <a:xfrm>
            <a:off x="6143625" y="2632471"/>
            <a:ext cx="5476800" cy="7110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1E293B"/>
                </a:solidFill>
                <a:effectLst/>
                <a:uLnTx/>
                <a:uFillTx/>
                <a:latin typeface="Inter Black"/>
                <a:ea typeface="Inter Black"/>
                <a:cs typeface="Inter Black"/>
                <a:sym typeface="Inter Black"/>
              </a:rPr>
              <a:t>Type 2 Diabetes</a:t>
            </a:r>
            <a:r>
              <a:rPr kumimoji="0" lang="en-US" sz="21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(HbA1c 7.4%) + </a:t>
            </a:r>
            <a:r>
              <a:rPr kumimoji="0" lang="en-US" sz="2100" b="0" i="0" u="none" strike="noStrike" kern="0" cap="none" spc="0" normalizeH="0" baseline="0" noProof="0">
                <a:ln>
                  <a:noFill/>
                </a:ln>
                <a:solidFill>
                  <a:srgbClr val="1E293B"/>
                </a:solidFill>
                <a:effectLst/>
                <a:uLnTx/>
                <a:uFillTx/>
                <a:latin typeface="Inter Black"/>
                <a:ea typeface="Inter Black"/>
                <a:cs typeface="Inter Black"/>
                <a:sym typeface="Inter Black"/>
              </a:rPr>
              <a:t>Grade 1 Neuropathy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50" name="Google Shape;450;p35" descr="image.png"/>
          <p:cNvPicPr preferRelativeResize="0"/>
          <p:nvPr/>
        </p:nvPicPr>
        <p:blipFill rotWithShape="1">
          <a:blip r:embed="rId13">
            <a:alphaModFix/>
          </a:blip>
          <a:srcRect/>
          <a:stretch/>
        </p:blipFill>
        <p:spPr>
          <a:xfrm>
            <a:off x="5529262" y="3667720"/>
            <a:ext cx="228600" cy="304800"/>
          </a:xfrm>
          <a:prstGeom prst="rect">
            <a:avLst/>
          </a:prstGeom>
          <a:noFill/>
          <a:ln>
            <a:noFill/>
          </a:ln>
        </p:spPr>
      </p:pic>
      <p:sp>
        <p:nvSpPr>
          <p:cNvPr id="451" name="Google Shape;451;p35"/>
          <p:cNvSpPr txBox="1"/>
          <p:nvPr/>
        </p:nvSpPr>
        <p:spPr>
          <a:xfrm>
            <a:off x="6143625" y="3510557"/>
            <a:ext cx="4762500" cy="2079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350" b="0" i="0" u="none" strike="noStrike" kern="0" cap="none" spc="0" normalizeH="0" baseline="0" noProof="0">
                <a:ln>
                  <a:noFill/>
                </a:ln>
                <a:solidFill>
                  <a:srgbClr val="64748B"/>
                </a:solidFill>
                <a:effectLst/>
                <a:uLnTx/>
                <a:uFillTx/>
                <a:latin typeface="Inter ExtraBold"/>
                <a:ea typeface="Inter ExtraBold"/>
                <a:cs typeface="Inter ExtraBold"/>
                <a:sym typeface="Inter ExtraBold"/>
              </a:rPr>
              <a:t>CONTRAINDICATION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35"/>
          <p:cNvSpPr txBox="1"/>
          <p:nvPr/>
        </p:nvSpPr>
        <p:spPr>
          <a:xfrm>
            <a:off x="6143625" y="3754338"/>
            <a:ext cx="4762500" cy="7110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1E293B"/>
                </a:solidFill>
                <a:effectLst/>
                <a:uLnTx/>
                <a:uFillTx/>
                <a:latin typeface="Inter Black"/>
                <a:ea typeface="Inter Black"/>
                <a:cs typeface="Inter Black"/>
                <a:sym typeface="Inter Black"/>
              </a:rPr>
              <a:t>Cisplatin-ineligible</a:t>
            </a:r>
            <a:r>
              <a:rPr kumimoji="0" lang="en-US" sz="21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(CrCl 45 mL/min)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53" name="Google Shape;453;p35" descr="image.png"/>
          <p:cNvPicPr preferRelativeResize="0"/>
          <p:nvPr/>
        </p:nvPicPr>
        <p:blipFill rotWithShape="1">
          <a:blip r:embed="rId14">
            <a:alphaModFix/>
          </a:blip>
          <a:srcRect/>
          <a:stretch/>
        </p:blipFill>
        <p:spPr>
          <a:xfrm>
            <a:off x="5491162" y="4786608"/>
            <a:ext cx="304800" cy="304800"/>
          </a:xfrm>
          <a:prstGeom prst="rect">
            <a:avLst/>
          </a:prstGeom>
          <a:noFill/>
          <a:ln>
            <a:noFill/>
          </a:ln>
        </p:spPr>
      </p:pic>
      <p:sp>
        <p:nvSpPr>
          <p:cNvPr id="454" name="Google Shape;454;p35"/>
          <p:cNvSpPr txBox="1"/>
          <p:nvPr/>
        </p:nvSpPr>
        <p:spPr>
          <a:xfrm>
            <a:off x="6143625" y="4573432"/>
            <a:ext cx="5476800" cy="2079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350" b="0" i="0" u="none" strike="noStrike" kern="0" cap="none" spc="0" normalizeH="0" baseline="0" noProof="0">
                <a:ln>
                  <a:noFill/>
                </a:ln>
                <a:solidFill>
                  <a:srgbClr val="64748B"/>
                </a:solidFill>
                <a:effectLst/>
                <a:uLnTx/>
                <a:uFillTx/>
                <a:latin typeface="Inter ExtraBold"/>
                <a:ea typeface="Inter ExtraBold"/>
                <a:cs typeface="Inter ExtraBold"/>
                <a:sym typeface="Inter ExtraBold"/>
              </a:rPr>
              <a:t>MANAGEMENT GOAL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35"/>
          <p:cNvSpPr txBox="1"/>
          <p:nvPr/>
        </p:nvSpPr>
        <p:spPr>
          <a:xfrm>
            <a:off x="6143625" y="4829913"/>
            <a:ext cx="5476800" cy="7110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Deliver </a:t>
            </a:r>
            <a:r>
              <a:rPr kumimoji="0" lang="en-US" sz="2100" b="0" i="0" u="none" strike="noStrike" kern="0" cap="none" spc="0" normalizeH="0" baseline="0" noProof="0">
                <a:ln>
                  <a:noFill/>
                </a:ln>
                <a:solidFill>
                  <a:srgbClr val="1E293B"/>
                </a:solidFill>
                <a:effectLst/>
                <a:uLnTx/>
                <a:uFillTx/>
                <a:latin typeface="Inter Black"/>
                <a:ea typeface="Inter Black"/>
                <a:cs typeface="Inter Black"/>
                <a:sym typeface="Inter Black"/>
              </a:rPr>
              <a:t>Neoadjuvant EV + Pembro</a:t>
            </a:r>
            <a:r>
              <a:rPr kumimoji="0" lang="en-US" sz="21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 Radical Cystectomy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59"/>
        <p:cNvGrpSpPr/>
        <p:nvPr/>
      </p:nvGrpSpPr>
      <p:grpSpPr>
        <a:xfrm>
          <a:off x="0" y="0"/>
          <a:ext cx="0" cy="0"/>
          <a:chOff x="0" y="0"/>
          <a:chExt cx="0" cy="0"/>
        </a:xfrm>
      </p:grpSpPr>
      <p:pic>
        <p:nvPicPr>
          <p:cNvPr id="460" name="Google Shape;460;p36" descr="image.png"/>
          <p:cNvPicPr preferRelativeResize="0"/>
          <p:nvPr/>
        </p:nvPicPr>
        <p:blipFill rotWithShape="1">
          <a:blip r:embed="rId3">
            <a:alphaModFix/>
          </a:blip>
          <a:srcRect/>
          <a:stretch/>
        </p:blipFill>
        <p:spPr>
          <a:xfrm>
            <a:off x="476250" y="4373165"/>
            <a:ext cx="11239500" cy="990600"/>
          </a:xfrm>
          <a:prstGeom prst="rect">
            <a:avLst/>
          </a:prstGeom>
          <a:noFill/>
          <a:ln>
            <a:noFill/>
          </a:ln>
        </p:spPr>
      </p:pic>
      <p:pic>
        <p:nvPicPr>
          <p:cNvPr id="461" name="Google Shape;461;p36" descr="image.png"/>
          <p:cNvPicPr preferRelativeResize="0"/>
          <p:nvPr/>
        </p:nvPicPr>
        <p:blipFill rotWithShape="1">
          <a:blip r:embed="rId4">
            <a:alphaModFix/>
          </a:blip>
          <a:srcRect/>
          <a:stretch/>
        </p:blipFill>
        <p:spPr>
          <a:xfrm>
            <a:off x="0" y="5953125"/>
            <a:ext cx="12192000" cy="904875"/>
          </a:xfrm>
          <a:prstGeom prst="rect">
            <a:avLst/>
          </a:prstGeom>
          <a:noFill/>
          <a:ln>
            <a:noFill/>
          </a:ln>
        </p:spPr>
      </p:pic>
      <p:pic>
        <p:nvPicPr>
          <p:cNvPr id="462" name="Google Shape;462;p36" descr="image.png"/>
          <p:cNvPicPr preferRelativeResize="0"/>
          <p:nvPr/>
        </p:nvPicPr>
        <p:blipFill rotWithShape="1">
          <a:blip r:embed="rId5">
            <a:alphaModFix/>
          </a:blip>
          <a:srcRect/>
          <a:stretch/>
        </p:blipFill>
        <p:spPr>
          <a:xfrm>
            <a:off x="476250" y="1028700"/>
            <a:ext cx="5500687" cy="3106340"/>
          </a:xfrm>
          <a:prstGeom prst="rect">
            <a:avLst/>
          </a:prstGeom>
          <a:noFill/>
          <a:ln>
            <a:noFill/>
          </a:ln>
        </p:spPr>
      </p:pic>
      <p:pic>
        <p:nvPicPr>
          <p:cNvPr id="463" name="Google Shape;463;p36" descr="image.png"/>
          <p:cNvPicPr preferRelativeResize="0"/>
          <p:nvPr/>
        </p:nvPicPr>
        <p:blipFill rotWithShape="1">
          <a:blip r:embed="rId6">
            <a:alphaModFix/>
          </a:blip>
          <a:srcRect/>
          <a:stretch/>
        </p:blipFill>
        <p:spPr>
          <a:xfrm>
            <a:off x="6215062" y="1028700"/>
            <a:ext cx="5500687" cy="3106340"/>
          </a:xfrm>
          <a:prstGeom prst="rect">
            <a:avLst/>
          </a:prstGeom>
          <a:noFill/>
          <a:ln>
            <a:noFill/>
          </a:ln>
        </p:spPr>
      </p:pic>
      <p:pic>
        <p:nvPicPr>
          <p:cNvPr id="464" name="Google Shape;464;p36" descr="image.png"/>
          <p:cNvPicPr preferRelativeResize="0"/>
          <p:nvPr/>
        </p:nvPicPr>
        <p:blipFill rotWithShape="1">
          <a:blip r:embed="rId7">
            <a:alphaModFix/>
          </a:blip>
          <a:srcRect/>
          <a:stretch/>
        </p:blipFill>
        <p:spPr>
          <a:xfrm>
            <a:off x="8300888" y="4563665"/>
            <a:ext cx="3129111" cy="609600"/>
          </a:xfrm>
          <a:prstGeom prst="rect">
            <a:avLst/>
          </a:prstGeom>
          <a:noFill/>
          <a:ln>
            <a:noFill/>
          </a:ln>
        </p:spPr>
      </p:pic>
      <p:sp>
        <p:nvSpPr>
          <p:cNvPr id="465" name="Google Shape;465;p36"/>
          <p:cNvSpPr txBox="1"/>
          <p:nvPr/>
        </p:nvSpPr>
        <p:spPr>
          <a:xfrm>
            <a:off x="666750" y="285750"/>
            <a:ext cx="11525400" cy="554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2B5C"/>
                </a:solidFill>
                <a:effectLst/>
                <a:uLnTx/>
                <a:uFillTx/>
                <a:latin typeface="Urbanist ExtraBold"/>
                <a:ea typeface="Urbanist ExtraBold"/>
                <a:cs typeface="Urbanist ExtraBold"/>
                <a:sym typeface="Urbanist ExtraBold"/>
              </a:rPr>
              <a:t>EMERGING TOXICITY WITH FUNCTIONAL IMPACT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66" name="Google Shape;466;p36"/>
          <p:cNvSpPr/>
          <p:nvPr/>
        </p:nvSpPr>
        <p:spPr>
          <a:xfrm>
            <a:off x="476250" y="285750"/>
            <a:ext cx="142800" cy="5526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7" name="Google Shape;467;p36"/>
          <p:cNvSpPr txBox="1"/>
          <p:nvPr/>
        </p:nvSpPr>
        <p:spPr>
          <a:xfrm>
            <a:off x="762000" y="4516050"/>
            <a:ext cx="3075600" cy="692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50" b="0" i="0" u="none" strike="noStrike" kern="0" cap="none" spc="0" normalizeH="0" baseline="0" noProof="0">
                <a:ln>
                  <a:noFill/>
                </a:ln>
                <a:solidFill>
                  <a:srgbClr val="FFFFFF"/>
                </a:solidFill>
                <a:effectLst/>
                <a:uLnTx/>
                <a:uFillTx/>
                <a:latin typeface="Urbanist ExtraBold"/>
                <a:ea typeface="Urbanist ExtraBold"/>
                <a:cs typeface="Urbanist ExtraBold"/>
                <a:sym typeface="Urbanist ExtraBold"/>
              </a:rPr>
              <a:t>PRE-TX ctDNA: </a:t>
            </a:r>
            <a:endParaRPr kumimoji="0" sz="2250" b="0" i="0" u="none" strike="noStrike" kern="0" cap="none" spc="0" normalizeH="0" baseline="0" noProof="0">
              <a:ln>
                <a:noFill/>
              </a:ln>
              <a:solidFill>
                <a:srgbClr val="FFFFFF"/>
              </a:solidFill>
              <a:effectLst/>
              <a:uLnTx/>
              <a:uFillTx/>
              <a:latin typeface="Urbanist ExtraBold"/>
              <a:ea typeface="Urbanist ExtraBold"/>
              <a:cs typeface="Urbanist ExtraBold"/>
              <a:sym typeface="Urbanist ExtraBold"/>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50" b="0" i="0" u="none" strike="noStrike" kern="0" cap="none" spc="0" normalizeH="0" baseline="0" noProof="0">
                <a:ln>
                  <a:noFill/>
                </a:ln>
                <a:solidFill>
                  <a:srgbClr val="DEFF9A"/>
                </a:solidFill>
                <a:effectLst/>
                <a:uLnTx/>
                <a:uFillTx/>
                <a:latin typeface="Urbanist ExtraBold"/>
                <a:ea typeface="Urbanist ExtraBold"/>
                <a:cs typeface="Urbanist ExtraBold"/>
                <a:sym typeface="Urbanist ExtraBold"/>
              </a:rPr>
              <a:t>1.8 MTM/mL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68" name="Google Shape;468;p36" descr="image.png"/>
          <p:cNvPicPr preferRelativeResize="0"/>
          <p:nvPr/>
        </p:nvPicPr>
        <p:blipFill rotWithShape="1">
          <a:blip r:embed="rId8">
            <a:alphaModFix/>
          </a:blip>
          <a:srcRect/>
          <a:stretch/>
        </p:blipFill>
        <p:spPr>
          <a:xfrm>
            <a:off x="4303960" y="4754165"/>
            <a:ext cx="200025" cy="228600"/>
          </a:xfrm>
          <a:prstGeom prst="rect">
            <a:avLst/>
          </a:prstGeom>
          <a:noFill/>
          <a:ln>
            <a:noFill/>
          </a:ln>
        </p:spPr>
      </p:pic>
      <p:sp>
        <p:nvSpPr>
          <p:cNvPr id="469" name="Google Shape;469;p36"/>
          <p:cNvSpPr txBox="1"/>
          <p:nvPr/>
        </p:nvSpPr>
        <p:spPr>
          <a:xfrm>
            <a:off x="4808335" y="4520340"/>
            <a:ext cx="3796800" cy="692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50" b="0" i="0" u="none" strike="noStrike" kern="0" cap="none" spc="0" normalizeH="0" baseline="0" noProof="0">
                <a:ln>
                  <a:noFill/>
                </a:ln>
                <a:solidFill>
                  <a:srgbClr val="FFFFFF"/>
                </a:solidFill>
                <a:effectLst/>
                <a:uLnTx/>
                <a:uFillTx/>
                <a:latin typeface="Urbanist ExtraBold"/>
                <a:ea typeface="Urbanist ExtraBold"/>
                <a:cs typeface="Urbanist ExtraBold"/>
                <a:sym typeface="Urbanist ExtraBold"/>
              </a:rPr>
              <a:t>POST-C2 ctDNA: </a:t>
            </a:r>
            <a:endParaRPr kumimoji="0" sz="2250" b="0" i="0" u="none" strike="noStrike" kern="0" cap="none" spc="0" normalizeH="0" baseline="0" noProof="0">
              <a:ln>
                <a:noFill/>
              </a:ln>
              <a:solidFill>
                <a:srgbClr val="FFFFFF"/>
              </a:solidFill>
              <a:effectLst/>
              <a:uLnTx/>
              <a:uFillTx/>
              <a:latin typeface="Urbanist ExtraBold"/>
              <a:ea typeface="Urbanist ExtraBold"/>
              <a:cs typeface="Urbanist ExtraBold"/>
              <a:sym typeface="Urbanist ExtraBold"/>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50" b="0" i="0" u="none" strike="noStrike" kern="0" cap="none" spc="0" normalizeH="0" baseline="0" noProof="0">
                <a:ln>
                  <a:noFill/>
                </a:ln>
                <a:solidFill>
                  <a:srgbClr val="DEFF9A"/>
                </a:solidFill>
                <a:effectLst/>
                <a:uLnTx/>
                <a:uFillTx/>
                <a:latin typeface="Urbanist ExtraBold"/>
                <a:ea typeface="Urbanist ExtraBold"/>
                <a:cs typeface="Urbanist ExtraBold"/>
                <a:sym typeface="Urbanist ExtraBold"/>
              </a:rPr>
              <a:t>0.0 MTM/mL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36"/>
          <p:cNvSpPr txBox="1"/>
          <p:nvPr/>
        </p:nvSpPr>
        <p:spPr>
          <a:xfrm>
            <a:off x="381000" y="6305550"/>
            <a:ext cx="11430000" cy="215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BID:</a:t>
            </a:r>
            <a:r>
              <a:rPr kumimoji="0" lang="en-US" sz="1400" b="0" i="0" u="none" strike="noStrike" kern="0" cap="none" spc="0" normalizeH="0" baseline="0" noProof="0">
                <a:ln>
                  <a:noFill/>
                </a:ln>
                <a:solidFill>
                  <a:srgbClr val="FFFFFF"/>
                </a:solidFill>
                <a:effectLst/>
                <a:uLnTx/>
                <a:uFillTx/>
                <a:latin typeface="Inter Medium"/>
                <a:ea typeface="Inter Medium"/>
                <a:cs typeface="Inter Medium"/>
                <a:sym typeface="Inter Medium"/>
              </a:rPr>
              <a:t> twice daily | </a:t>
            </a: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G1/G2:</a:t>
            </a:r>
            <a:r>
              <a:rPr kumimoji="0" lang="en-US" sz="1400" b="0" i="0" u="none" strike="noStrike" kern="0" cap="none" spc="0" normalizeH="0" baseline="0" noProof="0">
                <a:ln>
                  <a:noFill/>
                </a:ln>
                <a:solidFill>
                  <a:srgbClr val="FFFFFF"/>
                </a:solidFill>
                <a:effectLst/>
                <a:uLnTx/>
                <a:uFillTx/>
                <a:latin typeface="Inter Medium"/>
                <a:ea typeface="Inter Medium"/>
                <a:cs typeface="Inter Medium"/>
                <a:sym typeface="Inter Medium"/>
              </a:rPr>
              <a:t> Grade 1/2 | </a:t>
            </a: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EV:</a:t>
            </a:r>
            <a:r>
              <a:rPr kumimoji="0" lang="en-US" sz="1400" b="0" i="0" u="none" strike="noStrike" kern="0" cap="none" spc="0" normalizeH="0" baseline="0" noProof="0">
                <a:ln>
                  <a:noFill/>
                </a:ln>
                <a:solidFill>
                  <a:srgbClr val="FFFFFF"/>
                </a:solidFill>
                <a:effectLst/>
                <a:uLnTx/>
                <a:uFillTx/>
                <a:latin typeface="Inter Medium"/>
                <a:ea typeface="Inter Medium"/>
                <a:cs typeface="Inter Medium"/>
                <a:sym typeface="Inter Medium"/>
              </a:rPr>
              <a:t> enfortumab vedotin | </a:t>
            </a: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ctDNA:</a:t>
            </a:r>
            <a:r>
              <a:rPr kumimoji="0" lang="en-US" sz="1400" b="0" i="0" u="none" strike="noStrike" kern="0" cap="none" spc="0" normalizeH="0" baseline="0" noProof="0">
                <a:ln>
                  <a:noFill/>
                </a:ln>
                <a:solidFill>
                  <a:srgbClr val="FFFFFF"/>
                </a:solidFill>
                <a:effectLst/>
                <a:uLnTx/>
                <a:uFillTx/>
                <a:latin typeface="Inter Medium"/>
                <a:ea typeface="Inter Medium"/>
                <a:cs typeface="Inter Medium"/>
                <a:sym typeface="Inter Medium"/>
              </a:rPr>
              <a:t> circulating tumor DNA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36"/>
          <p:cNvSpPr txBox="1"/>
          <p:nvPr/>
        </p:nvSpPr>
        <p:spPr>
          <a:xfrm>
            <a:off x="704850" y="1333500"/>
            <a:ext cx="5043600" cy="346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50" b="0" i="0" u="none" strike="noStrike" kern="0" cap="none" spc="0" normalizeH="0" baseline="0" noProof="0">
                <a:ln>
                  <a:noFill/>
                </a:ln>
                <a:solidFill>
                  <a:srgbClr val="002B5C"/>
                </a:solidFill>
                <a:effectLst/>
                <a:uLnTx/>
                <a:uFillTx/>
                <a:latin typeface="Urbanist ExtraBold"/>
                <a:ea typeface="Urbanist ExtraBold"/>
                <a:cs typeface="Urbanist ExtraBold"/>
                <a:sym typeface="Urbanist ExtraBold"/>
              </a:rPr>
              <a:t>Cycle 1: Day 10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36"/>
          <p:cNvSpPr/>
          <p:nvPr/>
        </p:nvSpPr>
        <p:spPr>
          <a:xfrm>
            <a:off x="704850" y="1685925"/>
            <a:ext cx="5043600" cy="381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3" name="Google Shape;473;p36"/>
          <p:cNvSpPr txBox="1"/>
          <p:nvPr/>
        </p:nvSpPr>
        <p:spPr>
          <a:xfrm>
            <a:off x="6443662" y="1333500"/>
            <a:ext cx="5043600" cy="346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50" b="0" i="0" u="none" strike="noStrike" kern="0" cap="none" spc="0" normalizeH="0" baseline="0" noProof="0">
                <a:ln>
                  <a:noFill/>
                </a:ln>
                <a:solidFill>
                  <a:srgbClr val="B91C1C"/>
                </a:solidFill>
                <a:effectLst/>
                <a:uLnTx/>
                <a:uFillTx/>
                <a:latin typeface="Urbanist ExtraBold"/>
                <a:ea typeface="Urbanist ExtraBold"/>
                <a:cs typeface="Urbanist ExtraBold"/>
                <a:sym typeface="Urbanist ExtraBold"/>
              </a:rPr>
              <a:t>Cycle 2: Day 15–21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36"/>
          <p:cNvSpPr/>
          <p:nvPr/>
        </p:nvSpPr>
        <p:spPr>
          <a:xfrm>
            <a:off x="6443662" y="1685925"/>
            <a:ext cx="5043600" cy="381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475" name="Google Shape;475;p36" descr="image.png"/>
          <p:cNvPicPr preferRelativeResize="0"/>
          <p:nvPr/>
        </p:nvPicPr>
        <p:blipFill rotWithShape="1">
          <a:blip r:embed="rId9">
            <a:alphaModFix/>
          </a:blip>
          <a:srcRect/>
          <a:stretch/>
        </p:blipFill>
        <p:spPr>
          <a:xfrm>
            <a:off x="704850" y="1866900"/>
            <a:ext cx="247650" cy="247650"/>
          </a:xfrm>
          <a:prstGeom prst="rect">
            <a:avLst/>
          </a:prstGeom>
          <a:noFill/>
          <a:ln>
            <a:noFill/>
          </a:ln>
        </p:spPr>
      </p:pic>
      <p:sp>
        <p:nvSpPr>
          <p:cNvPr id="476" name="Google Shape;476;p36"/>
          <p:cNvSpPr txBox="1"/>
          <p:nvPr/>
        </p:nvSpPr>
        <p:spPr>
          <a:xfrm>
            <a:off x="1066800" y="1838325"/>
            <a:ext cx="4681500" cy="660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950" b="0" i="0" u="none" strike="noStrike" kern="0" cap="none" spc="0" normalizeH="0" baseline="0" noProof="0">
                <a:ln>
                  <a:noFill/>
                </a:ln>
                <a:solidFill>
                  <a:srgbClr val="1E293B"/>
                </a:solidFill>
                <a:effectLst/>
                <a:uLnTx/>
                <a:uFillTx/>
                <a:latin typeface="Inter Black"/>
                <a:ea typeface="Inter Black"/>
                <a:cs typeface="Inter Black"/>
                <a:sym typeface="Inter Black"/>
              </a:rPr>
              <a:t>Flexural Rash (G1):</a:t>
            </a:r>
            <a:r>
              <a:rPr kumimoji="0" lang="en-US" sz="195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Resolved with emollients + Triamcinolone 0.1% BID.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77" name="Google Shape;477;p36" descr="image.png"/>
          <p:cNvPicPr preferRelativeResize="0"/>
          <p:nvPr/>
        </p:nvPicPr>
        <p:blipFill rotWithShape="1">
          <a:blip r:embed="rId10">
            <a:alphaModFix/>
          </a:blip>
          <a:srcRect/>
          <a:stretch/>
        </p:blipFill>
        <p:spPr>
          <a:xfrm>
            <a:off x="704850" y="2556271"/>
            <a:ext cx="247650" cy="247650"/>
          </a:xfrm>
          <a:prstGeom prst="rect">
            <a:avLst/>
          </a:prstGeom>
          <a:noFill/>
          <a:ln>
            <a:noFill/>
          </a:ln>
        </p:spPr>
      </p:pic>
      <p:sp>
        <p:nvSpPr>
          <p:cNvPr id="478" name="Google Shape;478;p36"/>
          <p:cNvSpPr txBox="1"/>
          <p:nvPr/>
        </p:nvSpPr>
        <p:spPr>
          <a:xfrm>
            <a:off x="1066800" y="2527696"/>
            <a:ext cx="4681500" cy="660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950" b="0" i="0" u="none" strike="noStrike" kern="0" cap="none" spc="0" normalizeH="0" baseline="0" noProof="0">
                <a:ln>
                  <a:noFill/>
                </a:ln>
                <a:solidFill>
                  <a:srgbClr val="1E293B"/>
                </a:solidFill>
                <a:effectLst/>
                <a:uLnTx/>
                <a:uFillTx/>
                <a:latin typeface="Inter Black"/>
                <a:ea typeface="Inter Black"/>
                <a:cs typeface="Inter Black"/>
                <a:sym typeface="Inter Black"/>
              </a:rPr>
              <a:t>Result:</a:t>
            </a:r>
            <a:r>
              <a:rPr kumimoji="0" lang="en-US" sz="195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Fully resolved; no dose change.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79" name="Google Shape;479;p36" descr="image.png"/>
          <p:cNvPicPr preferRelativeResize="0"/>
          <p:nvPr/>
        </p:nvPicPr>
        <p:blipFill rotWithShape="1">
          <a:blip r:embed="rId11">
            <a:alphaModFix/>
          </a:blip>
          <a:srcRect/>
          <a:stretch/>
        </p:blipFill>
        <p:spPr>
          <a:xfrm>
            <a:off x="6443662" y="1866900"/>
            <a:ext cx="219075" cy="247650"/>
          </a:xfrm>
          <a:prstGeom prst="rect">
            <a:avLst/>
          </a:prstGeom>
          <a:noFill/>
          <a:ln>
            <a:noFill/>
          </a:ln>
        </p:spPr>
      </p:pic>
      <p:sp>
        <p:nvSpPr>
          <p:cNvPr id="480" name="Google Shape;480;p36"/>
          <p:cNvSpPr txBox="1"/>
          <p:nvPr/>
        </p:nvSpPr>
        <p:spPr>
          <a:xfrm>
            <a:off x="6777037" y="1838325"/>
            <a:ext cx="4710000" cy="660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950" b="0" i="0" u="none" strike="noStrike" kern="0" cap="none" spc="0" normalizeH="0" baseline="0" noProof="0">
                <a:ln>
                  <a:noFill/>
                </a:ln>
                <a:solidFill>
                  <a:srgbClr val="1E293B"/>
                </a:solidFill>
                <a:effectLst/>
                <a:uLnTx/>
                <a:uFillTx/>
                <a:latin typeface="Inter Black"/>
                <a:ea typeface="Inter Black"/>
                <a:cs typeface="Inter Black"/>
                <a:sym typeface="Inter Black"/>
              </a:rPr>
              <a:t>Neuropathy (G2):</a:t>
            </a:r>
            <a:r>
              <a:rPr kumimoji="0" lang="en-US" sz="195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Progressive fingertip numbness.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81" name="Google Shape;481;p36" descr="image.png"/>
          <p:cNvPicPr preferRelativeResize="0"/>
          <p:nvPr/>
        </p:nvPicPr>
        <p:blipFill rotWithShape="1">
          <a:blip r:embed="rId12">
            <a:alphaModFix/>
          </a:blip>
          <a:srcRect/>
          <a:stretch/>
        </p:blipFill>
        <p:spPr>
          <a:xfrm>
            <a:off x="6443662" y="2556271"/>
            <a:ext cx="247650" cy="247650"/>
          </a:xfrm>
          <a:prstGeom prst="rect">
            <a:avLst/>
          </a:prstGeom>
          <a:noFill/>
          <a:ln>
            <a:noFill/>
          </a:ln>
        </p:spPr>
      </p:pic>
      <p:sp>
        <p:nvSpPr>
          <p:cNvPr id="482" name="Google Shape;482;p36"/>
          <p:cNvSpPr txBox="1"/>
          <p:nvPr/>
        </p:nvSpPr>
        <p:spPr>
          <a:xfrm>
            <a:off x="6805612" y="2527696"/>
            <a:ext cx="4681500" cy="660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950" b="0" i="0" u="none" strike="noStrike" kern="0" cap="none" spc="0" normalizeH="0" baseline="0" noProof="0">
                <a:ln>
                  <a:noFill/>
                </a:ln>
                <a:solidFill>
                  <a:srgbClr val="1E293B"/>
                </a:solidFill>
                <a:effectLst/>
                <a:uLnTx/>
                <a:uFillTx/>
                <a:latin typeface="Inter Black"/>
                <a:ea typeface="Inter Black"/>
                <a:cs typeface="Inter Black"/>
                <a:sym typeface="Inter Black"/>
              </a:rPr>
              <a:t>Functional Impact:</a:t>
            </a:r>
            <a:r>
              <a:rPr kumimoji="0" lang="en-US" sz="195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Dropping tools; slower motor tasks.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83" name="Google Shape;483;p36" descr="image.png"/>
          <p:cNvPicPr preferRelativeResize="0"/>
          <p:nvPr/>
        </p:nvPicPr>
        <p:blipFill rotWithShape="1">
          <a:blip r:embed="rId13">
            <a:alphaModFix/>
          </a:blip>
          <a:srcRect/>
          <a:stretch/>
        </p:blipFill>
        <p:spPr>
          <a:xfrm>
            <a:off x="6443662" y="3245643"/>
            <a:ext cx="247650" cy="247650"/>
          </a:xfrm>
          <a:prstGeom prst="rect">
            <a:avLst/>
          </a:prstGeom>
          <a:noFill/>
          <a:ln>
            <a:noFill/>
          </a:ln>
        </p:spPr>
      </p:pic>
      <p:sp>
        <p:nvSpPr>
          <p:cNvPr id="484" name="Google Shape;484;p36"/>
          <p:cNvSpPr txBox="1"/>
          <p:nvPr/>
        </p:nvSpPr>
        <p:spPr>
          <a:xfrm>
            <a:off x="6805612" y="3217068"/>
            <a:ext cx="4681500" cy="660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950" b="0" i="0" u="none" strike="noStrike" kern="0" cap="none" spc="0" normalizeH="0" baseline="0" noProof="0">
                <a:ln>
                  <a:noFill/>
                </a:ln>
                <a:solidFill>
                  <a:srgbClr val="1E293B"/>
                </a:solidFill>
                <a:effectLst/>
                <a:uLnTx/>
                <a:uFillTx/>
                <a:latin typeface="Inter Black"/>
                <a:ea typeface="Inter Black"/>
                <a:cs typeface="Inter Black"/>
                <a:sym typeface="Inter Black"/>
              </a:rPr>
              <a:t>Dilemma:</a:t>
            </a:r>
            <a:r>
              <a:rPr kumimoji="0" lang="en-US" sz="195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Risk of irreversible injury vs. finishing Cycle 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8"/>
        <p:cNvGrpSpPr/>
        <p:nvPr/>
      </p:nvGrpSpPr>
      <p:grpSpPr>
        <a:xfrm>
          <a:off x="0" y="0"/>
          <a:ext cx="0" cy="0"/>
          <a:chOff x="0" y="0"/>
          <a:chExt cx="0" cy="0"/>
        </a:xfrm>
      </p:grpSpPr>
      <p:pic>
        <p:nvPicPr>
          <p:cNvPr id="489" name="Google Shape;489;p37" descr="image.png"/>
          <p:cNvPicPr preferRelativeResize="0"/>
          <p:nvPr/>
        </p:nvPicPr>
        <p:blipFill rotWithShape="1">
          <a:blip r:embed="rId3">
            <a:alphaModFix/>
          </a:blip>
          <a:srcRect/>
          <a:stretch/>
        </p:blipFill>
        <p:spPr>
          <a:xfrm>
            <a:off x="476250" y="2899171"/>
            <a:ext cx="5524500" cy="2815828"/>
          </a:xfrm>
          <a:prstGeom prst="rect">
            <a:avLst/>
          </a:prstGeom>
          <a:noFill/>
          <a:ln>
            <a:noFill/>
          </a:ln>
        </p:spPr>
      </p:pic>
      <p:pic>
        <p:nvPicPr>
          <p:cNvPr id="490" name="Google Shape;490;p37" descr="image.png"/>
          <p:cNvPicPr preferRelativeResize="0"/>
          <p:nvPr/>
        </p:nvPicPr>
        <p:blipFill rotWithShape="1">
          <a:blip r:embed="rId4">
            <a:alphaModFix/>
          </a:blip>
          <a:srcRect/>
          <a:stretch/>
        </p:blipFill>
        <p:spPr>
          <a:xfrm>
            <a:off x="6191250" y="2899171"/>
            <a:ext cx="5524500" cy="2815828"/>
          </a:xfrm>
          <a:prstGeom prst="rect">
            <a:avLst/>
          </a:prstGeom>
          <a:noFill/>
          <a:ln>
            <a:noFill/>
          </a:ln>
        </p:spPr>
      </p:pic>
      <p:pic>
        <p:nvPicPr>
          <p:cNvPr id="491" name="Google Shape;491;p37" descr="image.png"/>
          <p:cNvPicPr preferRelativeResize="0"/>
          <p:nvPr/>
        </p:nvPicPr>
        <p:blipFill rotWithShape="1">
          <a:blip r:embed="rId5">
            <a:alphaModFix/>
          </a:blip>
          <a:srcRect/>
          <a:stretch/>
        </p:blipFill>
        <p:spPr>
          <a:xfrm>
            <a:off x="0" y="5953125"/>
            <a:ext cx="12192000" cy="904875"/>
          </a:xfrm>
          <a:prstGeom prst="rect">
            <a:avLst/>
          </a:prstGeom>
          <a:noFill/>
          <a:ln>
            <a:noFill/>
          </a:ln>
        </p:spPr>
      </p:pic>
      <p:sp>
        <p:nvSpPr>
          <p:cNvPr id="492" name="Google Shape;492;p37"/>
          <p:cNvSpPr txBox="1"/>
          <p:nvPr/>
        </p:nvSpPr>
        <p:spPr>
          <a:xfrm>
            <a:off x="689250" y="648750"/>
            <a:ext cx="11525400" cy="5388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0" i="0" u="none" strike="noStrike" kern="0" cap="none" spc="0" normalizeH="0" baseline="0" noProof="0">
                <a:ln>
                  <a:noFill/>
                </a:ln>
                <a:solidFill>
                  <a:srgbClr val="002B5C"/>
                </a:solidFill>
                <a:effectLst/>
                <a:uLnTx/>
                <a:uFillTx/>
                <a:latin typeface="Urbanist ExtraBold"/>
                <a:ea typeface="Urbanist ExtraBold"/>
                <a:cs typeface="Urbanist ExtraBold"/>
                <a:sym typeface="Urbanist ExtraBold"/>
              </a:rPr>
              <a:t>MANAGEMENT DECISION &amp; PRE-OP REASSESSMENT</a:t>
            </a:r>
            <a:endParaRPr kumimoji="0" sz="35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37"/>
          <p:cNvSpPr/>
          <p:nvPr/>
        </p:nvSpPr>
        <p:spPr>
          <a:xfrm>
            <a:off x="476250" y="285750"/>
            <a:ext cx="142800" cy="11622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494" name="Google Shape;494;p37" descr="image.png"/>
          <p:cNvPicPr preferRelativeResize="0"/>
          <p:nvPr/>
        </p:nvPicPr>
        <p:blipFill rotWithShape="1">
          <a:blip r:embed="rId6">
            <a:alphaModFix/>
          </a:blip>
          <a:srcRect/>
          <a:stretch/>
        </p:blipFill>
        <p:spPr>
          <a:xfrm>
            <a:off x="733425" y="1982985"/>
            <a:ext cx="371475" cy="333375"/>
          </a:xfrm>
          <a:prstGeom prst="rect">
            <a:avLst/>
          </a:prstGeom>
          <a:noFill/>
          <a:ln>
            <a:noFill/>
          </a:ln>
        </p:spPr>
      </p:pic>
      <p:sp>
        <p:nvSpPr>
          <p:cNvPr id="495" name="Google Shape;495;p37"/>
          <p:cNvSpPr txBox="1"/>
          <p:nvPr/>
        </p:nvSpPr>
        <p:spPr>
          <a:xfrm>
            <a:off x="381000" y="6291262"/>
            <a:ext cx="11430000" cy="215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OT:</a:t>
            </a:r>
            <a:r>
              <a:rPr kumimoji="0" lang="en-US" sz="1400" b="0" i="0" u="none" strike="noStrike" kern="0" cap="none" spc="0" normalizeH="0" baseline="0" noProof="0">
                <a:ln>
                  <a:noFill/>
                </a:ln>
                <a:solidFill>
                  <a:srgbClr val="FFFFFF"/>
                </a:solidFill>
                <a:effectLst/>
                <a:uLnTx/>
                <a:uFillTx/>
                <a:latin typeface="Inter Medium"/>
                <a:ea typeface="Inter Medium"/>
                <a:cs typeface="Inter Medium"/>
                <a:sym typeface="Inter Medium"/>
              </a:rPr>
              <a:t> occupational therapy; </a:t>
            </a: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TID:</a:t>
            </a:r>
            <a:r>
              <a:rPr kumimoji="0" lang="en-US" sz="1400" b="0" i="0" u="none" strike="noStrike" kern="0" cap="none" spc="0" normalizeH="0" baseline="0" noProof="0">
                <a:ln>
                  <a:noFill/>
                </a:ln>
                <a:solidFill>
                  <a:srgbClr val="FFFFFF"/>
                </a:solidFill>
                <a:effectLst/>
                <a:uLnTx/>
                <a:uFillTx/>
                <a:latin typeface="Inter Medium"/>
                <a:ea typeface="Inter Medium"/>
                <a:cs typeface="Inter Medium"/>
                <a:sym typeface="Inter Medium"/>
              </a:rPr>
              <a:t> three times daily; </a:t>
            </a: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G1–2:</a:t>
            </a:r>
            <a:r>
              <a:rPr kumimoji="0" lang="en-US" sz="1400" b="0" i="0" u="none" strike="noStrike" kern="0" cap="none" spc="0" normalizeH="0" baseline="0" noProof="0">
                <a:ln>
                  <a:noFill/>
                </a:ln>
                <a:solidFill>
                  <a:srgbClr val="FFFFFF"/>
                </a:solidFill>
                <a:effectLst/>
                <a:uLnTx/>
                <a:uFillTx/>
                <a:latin typeface="Inter Medium"/>
                <a:ea typeface="Inter Medium"/>
                <a:cs typeface="Inter Medium"/>
                <a:sym typeface="Inter Medium"/>
              </a:rPr>
              <a:t> toxicity grade 1–2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37"/>
          <p:cNvSpPr txBox="1"/>
          <p:nvPr/>
        </p:nvSpPr>
        <p:spPr>
          <a:xfrm>
            <a:off x="1295400" y="1752600"/>
            <a:ext cx="10163100" cy="2079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50" b="0" i="0" u="none" strike="noStrike" kern="0" cap="none" spc="0" normalizeH="0" baseline="0" noProof="0">
                <a:ln>
                  <a:noFill/>
                </a:ln>
                <a:solidFill>
                  <a:srgbClr val="002B5C"/>
                </a:solidFill>
                <a:effectLst/>
                <a:uLnTx/>
                <a:uFillTx/>
                <a:latin typeface="Inter ExtraBold"/>
                <a:ea typeface="Inter ExtraBold"/>
                <a:cs typeface="Inter ExtraBold"/>
                <a:sym typeface="Inter ExtraBold"/>
              </a:rPr>
              <a:t>DECISION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37"/>
          <p:cNvSpPr txBox="1"/>
          <p:nvPr/>
        </p:nvSpPr>
        <p:spPr>
          <a:xfrm>
            <a:off x="1295400" y="1952625"/>
            <a:ext cx="10313100" cy="660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950" b="0" i="0" u="none" strike="noStrike" kern="0" cap="none" spc="0" normalizeH="0" baseline="0" noProof="0" dirty="0">
                <a:ln>
                  <a:noFill/>
                </a:ln>
                <a:solidFill>
                  <a:srgbClr val="1E293B"/>
                </a:solidFill>
                <a:effectLst/>
                <a:uLnTx/>
                <a:uFillTx/>
                <a:latin typeface="Inter Black"/>
                <a:ea typeface="Inter Black"/>
                <a:cs typeface="Inter Black"/>
                <a:sym typeface="Inter Black"/>
              </a:rPr>
              <a:t>Stopped Neoadjuvant Therapy early (after 2 cycles)</a:t>
            </a:r>
            <a:r>
              <a:rPr kumimoji="0" lang="en-US" sz="1950" b="0" i="0" u="none" strike="noStrike" kern="0" cap="none" spc="0" normalizeH="0" baseline="0" noProof="0" dirty="0">
                <a:ln>
                  <a:noFill/>
                </a:ln>
                <a:solidFill>
                  <a:srgbClr val="1E293B"/>
                </a:solidFill>
                <a:effectLst/>
                <a:uLnTx/>
                <a:uFillTx/>
                <a:latin typeface="Inter SemiBold"/>
                <a:ea typeface="Inter SemiBold"/>
                <a:cs typeface="Inter SemiBold"/>
                <a:sym typeface="Inter SemiBold"/>
              </a:rPr>
              <a:t> to avoid irreversible neuro-toxicity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98" name="Google Shape;498;p37"/>
          <p:cNvSpPr txBox="1"/>
          <p:nvPr/>
        </p:nvSpPr>
        <p:spPr>
          <a:xfrm>
            <a:off x="781050" y="3127771"/>
            <a:ext cx="5240700" cy="392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50" b="1" i="0" u="none" strike="noStrike" kern="0" cap="none" spc="0" normalizeH="0" baseline="0" noProof="0">
                <a:ln>
                  <a:noFill/>
                </a:ln>
                <a:solidFill>
                  <a:srgbClr val="002B5C"/>
                </a:solidFill>
                <a:effectLst/>
                <a:uLnTx/>
                <a:uFillTx/>
                <a:latin typeface="Urbanist"/>
                <a:ea typeface="Urbanist"/>
                <a:cs typeface="Urbanist"/>
                <a:sym typeface="Urbanist"/>
              </a:rPr>
              <a:t>PREOPERATIVE RE-ASSESSMENT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37"/>
          <p:cNvSpPr txBox="1"/>
          <p:nvPr/>
        </p:nvSpPr>
        <p:spPr>
          <a:xfrm>
            <a:off x="6496050" y="3127771"/>
            <a:ext cx="5240700" cy="392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50" b="1" i="0" u="none" strike="noStrike" kern="0" cap="none" spc="0" normalizeH="0" baseline="0" noProof="0">
                <a:ln>
                  <a:noFill/>
                </a:ln>
                <a:solidFill>
                  <a:srgbClr val="002B5C"/>
                </a:solidFill>
                <a:effectLst/>
                <a:uLnTx/>
                <a:uFillTx/>
                <a:latin typeface="Urbanist"/>
                <a:ea typeface="Urbanist"/>
                <a:cs typeface="Urbanist"/>
                <a:sym typeface="Urbanist"/>
              </a:rPr>
              <a:t>NEUROPATHY MANAGEMENT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37"/>
          <p:cNvSpPr txBox="1"/>
          <p:nvPr/>
        </p:nvSpPr>
        <p:spPr>
          <a:xfrm>
            <a:off x="1066800" y="3632596"/>
            <a:ext cx="4705200" cy="660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950" b="0" i="0" u="none" strike="noStrike" kern="0" cap="none" spc="0" normalizeH="0" baseline="0" noProof="0">
                <a:ln>
                  <a:noFill/>
                </a:ln>
                <a:solidFill>
                  <a:srgbClr val="1E293B"/>
                </a:solidFill>
                <a:effectLst/>
                <a:uLnTx/>
                <a:uFillTx/>
                <a:latin typeface="Inter Black"/>
                <a:ea typeface="Inter Black"/>
                <a:cs typeface="Inter Black"/>
                <a:sym typeface="Inter Black"/>
              </a:rPr>
              <a:t>Cystoscopy:</a:t>
            </a:r>
            <a:r>
              <a:rPr kumimoji="0" lang="en-US" sz="195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No visible tumor; clear bladder wall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37"/>
          <p:cNvSpPr txBox="1"/>
          <p:nvPr/>
        </p:nvSpPr>
        <p:spPr>
          <a:xfrm>
            <a:off x="1066800" y="4302918"/>
            <a:ext cx="4705200" cy="660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950" b="0" i="0" u="none" strike="noStrike" kern="0" cap="none" spc="0" normalizeH="0" baseline="0" noProof="0">
                <a:ln>
                  <a:noFill/>
                </a:ln>
                <a:solidFill>
                  <a:srgbClr val="1E293B"/>
                </a:solidFill>
                <a:effectLst/>
                <a:uLnTx/>
                <a:uFillTx/>
                <a:latin typeface="Inter Black"/>
                <a:ea typeface="Inter Black"/>
                <a:cs typeface="Inter Black"/>
                <a:sym typeface="Inter Black"/>
              </a:rPr>
              <a:t>Imaging:</a:t>
            </a:r>
            <a:r>
              <a:rPr kumimoji="0" lang="en-US" sz="195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No measurable mass; no lymphadenopathy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37"/>
          <p:cNvSpPr txBox="1"/>
          <p:nvPr/>
        </p:nvSpPr>
        <p:spPr>
          <a:xfrm>
            <a:off x="6781800" y="3632596"/>
            <a:ext cx="4705200" cy="300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950" b="0" i="0" u="none" strike="noStrike" kern="0" cap="none" spc="0" normalizeH="0" baseline="0" noProof="0">
                <a:ln>
                  <a:noFill/>
                </a:ln>
                <a:solidFill>
                  <a:srgbClr val="1E293B"/>
                </a:solidFill>
                <a:effectLst/>
                <a:uLnTx/>
                <a:uFillTx/>
                <a:latin typeface="Inter Black"/>
                <a:ea typeface="Inter Black"/>
                <a:cs typeface="Inter Black"/>
                <a:sym typeface="Inter Black"/>
              </a:rPr>
              <a:t>Gabapentin:</a:t>
            </a:r>
            <a:r>
              <a:rPr kumimoji="0" lang="en-US" sz="195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Titrated to 300 mg TID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37"/>
          <p:cNvSpPr txBox="1"/>
          <p:nvPr/>
        </p:nvSpPr>
        <p:spPr>
          <a:xfrm>
            <a:off x="6781800" y="4005857"/>
            <a:ext cx="4705200" cy="300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950" b="0" i="0" u="none" strike="noStrike" kern="0" cap="none" spc="0" normalizeH="0" baseline="0" noProof="0">
                <a:ln>
                  <a:noFill/>
                </a:ln>
                <a:solidFill>
                  <a:srgbClr val="1E293B"/>
                </a:solidFill>
                <a:effectLst/>
                <a:uLnTx/>
                <a:uFillTx/>
                <a:latin typeface="Inter Black"/>
                <a:ea typeface="Inter Black"/>
                <a:cs typeface="Inter Black"/>
                <a:sym typeface="Inter Black"/>
              </a:rPr>
              <a:t>Referrals:</a:t>
            </a:r>
            <a:r>
              <a:rPr kumimoji="0" lang="en-US" sz="195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OT + Diabetes optimization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37"/>
          <p:cNvSpPr txBox="1"/>
          <p:nvPr/>
        </p:nvSpPr>
        <p:spPr>
          <a:xfrm>
            <a:off x="6781800" y="4379118"/>
            <a:ext cx="4705200" cy="660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950" b="0" i="0" u="none" strike="noStrike" kern="0" cap="none" spc="0" normalizeH="0" baseline="0" noProof="0">
                <a:ln>
                  <a:noFill/>
                </a:ln>
                <a:solidFill>
                  <a:srgbClr val="1E293B"/>
                </a:solidFill>
                <a:effectLst/>
                <a:uLnTx/>
                <a:uFillTx/>
                <a:latin typeface="Inter Black"/>
                <a:ea typeface="Inter Black"/>
                <a:cs typeface="Inter Black"/>
                <a:sym typeface="Inter Black"/>
              </a:rPr>
              <a:t>Stability:</a:t>
            </a:r>
            <a:r>
              <a:rPr kumimoji="0" lang="en-US" sz="195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No rapid reversal; G1–2 stable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37"/>
          <p:cNvSpPr txBox="1"/>
          <p:nvPr/>
        </p:nvSpPr>
        <p:spPr>
          <a:xfrm>
            <a:off x="781050" y="3537346"/>
            <a:ext cx="171600" cy="404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625"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37"/>
          <p:cNvSpPr txBox="1"/>
          <p:nvPr/>
        </p:nvSpPr>
        <p:spPr>
          <a:xfrm>
            <a:off x="781050" y="4207668"/>
            <a:ext cx="171600" cy="404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625"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37"/>
          <p:cNvSpPr txBox="1"/>
          <p:nvPr/>
        </p:nvSpPr>
        <p:spPr>
          <a:xfrm>
            <a:off x="6496050" y="3537346"/>
            <a:ext cx="171600" cy="404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625"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37"/>
          <p:cNvSpPr txBox="1"/>
          <p:nvPr/>
        </p:nvSpPr>
        <p:spPr>
          <a:xfrm>
            <a:off x="6496050" y="3910607"/>
            <a:ext cx="171600" cy="404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625"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37"/>
          <p:cNvSpPr txBox="1"/>
          <p:nvPr/>
        </p:nvSpPr>
        <p:spPr>
          <a:xfrm>
            <a:off x="6496050" y="4283868"/>
            <a:ext cx="171600" cy="404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625"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3"/>
        <p:cNvGrpSpPr/>
        <p:nvPr/>
      </p:nvGrpSpPr>
      <p:grpSpPr>
        <a:xfrm>
          <a:off x="0" y="0"/>
          <a:ext cx="0" cy="0"/>
          <a:chOff x="0" y="0"/>
          <a:chExt cx="0" cy="0"/>
        </a:xfrm>
      </p:grpSpPr>
      <p:pic>
        <p:nvPicPr>
          <p:cNvPr id="514" name="Google Shape;514;p38" descr="image.png"/>
          <p:cNvPicPr preferRelativeResize="0"/>
          <p:nvPr/>
        </p:nvPicPr>
        <p:blipFill rotWithShape="1">
          <a:blip r:embed="rId3">
            <a:alphaModFix/>
          </a:blip>
          <a:srcRect/>
          <a:stretch/>
        </p:blipFill>
        <p:spPr>
          <a:xfrm>
            <a:off x="571500" y="2859375"/>
            <a:ext cx="11049000" cy="3160150"/>
          </a:xfrm>
          <a:prstGeom prst="rect">
            <a:avLst/>
          </a:prstGeom>
          <a:noFill/>
          <a:ln>
            <a:noFill/>
          </a:ln>
        </p:spPr>
      </p:pic>
      <p:pic>
        <p:nvPicPr>
          <p:cNvPr id="515" name="Google Shape;515;p38" descr="image.png"/>
          <p:cNvPicPr preferRelativeResize="0"/>
          <p:nvPr/>
        </p:nvPicPr>
        <p:blipFill rotWithShape="1">
          <a:blip r:embed="rId4">
            <a:alphaModFix/>
          </a:blip>
          <a:srcRect/>
          <a:stretch/>
        </p:blipFill>
        <p:spPr>
          <a:xfrm>
            <a:off x="571500" y="1171575"/>
            <a:ext cx="3555950" cy="1590675"/>
          </a:xfrm>
          <a:prstGeom prst="rect">
            <a:avLst/>
          </a:prstGeom>
          <a:noFill/>
          <a:ln>
            <a:noFill/>
          </a:ln>
        </p:spPr>
      </p:pic>
      <p:pic>
        <p:nvPicPr>
          <p:cNvPr id="516" name="Google Shape;516;p38" descr="image.png"/>
          <p:cNvPicPr preferRelativeResize="0"/>
          <p:nvPr/>
        </p:nvPicPr>
        <p:blipFill rotWithShape="1">
          <a:blip r:embed="rId5">
            <a:alphaModFix/>
          </a:blip>
          <a:srcRect/>
          <a:stretch/>
        </p:blipFill>
        <p:spPr>
          <a:xfrm>
            <a:off x="4317950" y="1171575"/>
            <a:ext cx="3555950" cy="1590675"/>
          </a:xfrm>
          <a:prstGeom prst="rect">
            <a:avLst/>
          </a:prstGeom>
          <a:noFill/>
          <a:ln>
            <a:noFill/>
          </a:ln>
        </p:spPr>
      </p:pic>
      <p:pic>
        <p:nvPicPr>
          <p:cNvPr id="517" name="Google Shape;517;p38" descr="image.png"/>
          <p:cNvPicPr preferRelativeResize="0"/>
          <p:nvPr/>
        </p:nvPicPr>
        <p:blipFill rotWithShape="1">
          <a:blip r:embed="rId6">
            <a:alphaModFix/>
          </a:blip>
          <a:srcRect/>
          <a:stretch/>
        </p:blipFill>
        <p:spPr>
          <a:xfrm>
            <a:off x="8064400" y="1171575"/>
            <a:ext cx="3556099" cy="1590675"/>
          </a:xfrm>
          <a:prstGeom prst="rect">
            <a:avLst/>
          </a:prstGeom>
          <a:noFill/>
          <a:ln>
            <a:noFill/>
          </a:ln>
        </p:spPr>
      </p:pic>
      <p:pic>
        <p:nvPicPr>
          <p:cNvPr id="518" name="Google Shape;518;p38" descr="image.png"/>
          <p:cNvPicPr preferRelativeResize="0"/>
          <p:nvPr/>
        </p:nvPicPr>
        <p:blipFill rotWithShape="1">
          <a:blip r:embed="rId7">
            <a:alphaModFix/>
          </a:blip>
          <a:srcRect/>
          <a:stretch/>
        </p:blipFill>
        <p:spPr>
          <a:xfrm>
            <a:off x="0" y="6116650"/>
            <a:ext cx="12192000" cy="741350"/>
          </a:xfrm>
          <a:prstGeom prst="rect">
            <a:avLst/>
          </a:prstGeom>
          <a:noFill/>
          <a:ln>
            <a:noFill/>
          </a:ln>
        </p:spPr>
      </p:pic>
      <p:sp>
        <p:nvSpPr>
          <p:cNvPr id="519" name="Google Shape;519;p38"/>
          <p:cNvSpPr txBox="1"/>
          <p:nvPr/>
        </p:nvSpPr>
        <p:spPr>
          <a:xfrm>
            <a:off x="762000" y="381000"/>
            <a:ext cx="11401500" cy="554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2B5C"/>
                </a:solidFill>
                <a:effectLst/>
                <a:uLnTx/>
                <a:uFillTx/>
                <a:latin typeface="Urbanist ExtraBold"/>
                <a:ea typeface="Urbanist ExtraBold"/>
                <a:cs typeface="Urbanist ExtraBold"/>
                <a:sym typeface="Urbanist ExtraBold"/>
              </a:rPr>
              <a:t>SURGICAL OUTCOME &amp; TEACHING POINTS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38"/>
          <p:cNvSpPr/>
          <p:nvPr/>
        </p:nvSpPr>
        <p:spPr>
          <a:xfrm>
            <a:off x="571500" y="381000"/>
            <a:ext cx="142800" cy="5526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1" name="Google Shape;521;p38"/>
          <p:cNvSpPr txBox="1"/>
          <p:nvPr/>
        </p:nvSpPr>
        <p:spPr>
          <a:xfrm>
            <a:off x="876300" y="2977875"/>
            <a:ext cx="10961400" cy="323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2B5C"/>
                </a:solidFill>
                <a:effectLst/>
                <a:uLnTx/>
                <a:uFillTx/>
                <a:latin typeface="Urbanist"/>
                <a:ea typeface="Urbanist"/>
                <a:cs typeface="Urbanist"/>
                <a:sym typeface="Urbanist"/>
              </a:rPr>
              <a:t>CLINICAL TAKEAWAYS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22" name="Google Shape;522;p38" descr="image.png"/>
          <p:cNvPicPr preferRelativeResize="0"/>
          <p:nvPr/>
        </p:nvPicPr>
        <p:blipFill rotWithShape="1">
          <a:blip r:embed="rId8">
            <a:alphaModFix/>
          </a:blip>
          <a:srcRect/>
          <a:stretch/>
        </p:blipFill>
        <p:spPr>
          <a:xfrm>
            <a:off x="2197000" y="1457325"/>
            <a:ext cx="304800" cy="400050"/>
          </a:xfrm>
          <a:prstGeom prst="rect">
            <a:avLst/>
          </a:prstGeom>
          <a:noFill/>
          <a:ln>
            <a:noFill/>
          </a:ln>
        </p:spPr>
      </p:pic>
      <p:sp>
        <p:nvSpPr>
          <p:cNvPr id="523" name="Google Shape;523;p38"/>
          <p:cNvSpPr txBox="1"/>
          <p:nvPr/>
        </p:nvSpPr>
        <p:spPr>
          <a:xfrm>
            <a:off x="1281156" y="1933575"/>
            <a:ext cx="2136638" cy="184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64748B"/>
                </a:solidFill>
                <a:effectLst/>
                <a:uLnTx/>
                <a:uFillTx/>
                <a:latin typeface="Inter"/>
                <a:ea typeface="Inter"/>
                <a:cs typeface="Inter"/>
                <a:sym typeface="Inter"/>
              </a:rPr>
              <a:t>FINAL PATHOLOGY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24" name="Google Shape;524;p38"/>
          <p:cNvSpPr txBox="1"/>
          <p:nvPr/>
        </p:nvSpPr>
        <p:spPr>
          <a:xfrm>
            <a:off x="931825" y="2185953"/>
            <a:ext cx="2835300" cy="392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50" b="0" i="0" u="none" strike="noStrike" kern="0" cap="none" spc="0" normalizeH="0" baseline="0" noProof="0" dirty="0">
                <a:ln>
                  <a:noFill/>
                </a:ln>
                <a:solidFill>
                  <a:srgbClr val="002B5C"/>
                </a:solidFill>
                <a:effectLst/>
                <a:uLnTx/>
                <a:uFillTx/>
                <a:latin typeface="Urbanist ExtraBold"/>
                <a:ea typeface="Urbanist ExtraBold"/>
                <a:cs typeface="Urbanist ExtraBold"/>
                <a:sym typeface="Urbanist ExtraBold"/>
              </a:rPr>
              <a:t>ypT0N0 (</a:t>
            </a:r>
            <a:r>
              <a:rPr kumimoji="0" lang="en-US" sz="2550" b="0" i="0" u="none" strike="noStrike" kern="0" cap="none" spc="0" normalizeH="0" baseline="0" noProof="0" dirty="0" err="1">
                <a:ln>
                  <a:noFill/>
                </a:ln>
                <a:solidFill>
                  <a:srgbClr val="002B5C"/>
                </a:solidFill>
                <a:effectLst/>
                <a:uLnTx/>
                <a:uFillTx/>
                <a:latin typeface="Urbanist ExtraBold"/>
                <a:ea typeface="Urbanist ExtraBold"/>
                <a:cs typeface="Urbanist ExtraBold"/>
                <a:sym typeface="Urbanist ExtraBold"/>
              </a:rPr>
              <a:t>pCR</a:t>
            </a:r>
            <a:r>
              <a:rPr kumimoji="0" lang="en-US" sz="2550" b="0" i="0" u="none" strike="noStrike" kern="0" cap="none" spc="0" normalizeH="0" baseline="0" noProof="0" dirty="0">
                <a:ln>
                  <a:noFill/>
                </a:ln>
                <a:solidFill>
                  <a:srgbClr val="002B5C"/>
                </a:solidFill>
                <a:effectLst/>
                <a:uLnTx/>
                <a:uFillTx/>
                <a:latin typeface="Urbanist ExtraBold"/>
                <a:ea typeface="Urbanist ExtraBold"/>
                <a:cs typeface="Urbanist ExtraBold"/>
                <a:sym typeface="Urbanist ExtraBold"/>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25" name="Google Shape;525;p38" descr="image.png"/>
          <p:cNvPicPr preferRelativeResize="0"/>
          <p:nvPr/>
        </p:nvPicPr>
        <p:blipFill rotWithShape="1">
          <a:blip r:embed="rId9">
            <a:alphaModFix/>
          </a:blip>
          <a:srcRect/>
          <a:stretch/>
        </p:blipFill>
        <p:spPr>
          <a:xfrm>
            <a:off x="5895826" y="1457325"/>
            <a:ext cx="400050" cy="400050"/>
          </a:xfrm>
          <a:prstGeom prst="rect">
            <a:avLst/>
          </a:prstGeom>
          <a:noFill/>
          <a:ln>
            <a:noFill/>
          </a:ln>
        </p:spPr>
      </p:pic>
      <p:sp>
        <p:nvSpPr>
          <p:cNvPr id="526" name="Google Shape;526;p38"/>
          <p:cNvSpPr txBox="1"/>
          <p:nvPr/>
        </p:nvSpPr>
        <p:spPr>
          <a:xfrm>
            <a:off x="5293558" y="1933575"/>
            <a:ext cx="1604735" cy="184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64748B"/>
                </a:solidFill>
                <a:effectLst/>
                <a:uLnTx/>
                <a:uFillTx/>
                <a:latin typeface="Inter"/>
                <a:ea typeface="Inter"/>
                <a:cs typeface="Inter"/>
                <a:sym typeface="Inter"/>
              </a:rPr>
              <a:t>NODAL STATUS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27" name="Google Shape;527;p38"/>
          <p:cNvSpPr txBox="1"/>
          <p:nvPr/>
        </p:nvSpPr>
        <p:spPr>
          <a:xfrm>
            <a:off x="4654446" y="2214640"/>
            <a:ext cx="3147934" cy="392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50" b="0" i="0" u="none" strike="noStrike" kern="0" cap="none" spc="0" normalizeH="0" baseline="0" noProof="0" dirty="0">
                <a:ln>
                  <a:noFill/>
                </a:ln>
                <a:solidFill>
                  <a:srgbClr val="002B5C"/>
                </a:solidFill>
                <a:effectLst/>
                <a:uLnTx/>
                <a:uFillTx/>
                <a:latin typeface="Urbanist ExtraBold"/>
                <a:ea typeface="Urbanist ExtraBold"/>
                <a:cs typeface="Urbanist ExtraBold"/>
                <a:sym typeface="Urbanist ExtraBold"/>
              </a:rPr>
              <a:t>0/16 Nodes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28" name="Google Shape;528;p38" descr="image.png"/>
          <p:cNvPicPr preferRelativeResize="0"/>
          <p:nvPr/>
        </p:nvPicPr>
        <p:blipFill rotWithShape="1">
          <a:blip r:embed="rId10">
            <a:alphaModFix/>
          </a:blip>
          <a:srcRect/>
          <a:stretch/>
        </p:blipFill>
        <p:spPr>
          <a:xfrm>
            <a:off x="9642425" y="1457325"/>
            <a:ext cx="400050" cy="400050"/>
          </a:xfrm>
          <a:prstGeom prst="rect">
            <a:avLst/>
          </a:prstGeom>
          <a:noFill/>
          <a:ln>
            <a:noFill/>
          </a:ln>
        </p:spPr>
      </p:pic>
      <p:sp>
        <p:nvSpPr>
          <p:cNvPr id="529" name="Google Shape;529;p38"/>
          <p:cNvSpPr txBox="1"/>
          <p:nvPr/>
        </p:nvSpPr>
        <p:spPr>
          <a:xfrm>
            <a:off x="9418587" y="1933575"/>
            <a:ext cx="847800" cy="184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64748B"/>
                </a:solidFill>
                <a:effectLst/>
                <a:uLnTx/>
                <a:uFillTx/>
                <a:latin typeface="Inter"/>
                <a:ea typeface="Inter"/>
                <a:cs typeface="Inter"/>
                <a:sym typeface="Inter"/>
              </a:rPr>
              <a:t>RECOVERY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38"/>
          <p:cNvSpPr txBox="1"/>
          <p:nvPr/>
        </p:nvSpPr>
        <p:spPr>
          <a:xfrm>
            <a:off x="8359322" y="2214640"/>
            <a:ext cx="2966254" cy="392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50" b="0" i="0" u="none" strike="noStrike" kern="0" cap="none" spc="0" normalizeH="0" baseline="0" noProof="0" dirty="0">
                <a:ln>
                  <a:noFill/>
                </a:ln>
                <a:solidFill>
                  <a:srgbClr val="002B5C"/>
                </a:solidFill>
                <a:effectLst/>
                <a:uLnTx/>
                <a:uFillTx/>
                <a:latin typeface="Urbanist ExtraBold"/>
                <a:ea typeface="Urbanist ExtraBold"/>
                <a:cs typeface="Urbanist ExtraBold"/>
                <a:sym typeface="Urbanist ExtraBold"/>
              </a:rPr>
              <a:t>Return to Work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31" name="Google Shape;531;p38"/>
          <p:cNvSpPr txBox="1"/>
          <p:nvPr/>
        </p:nvSpPr>
        <p:spPr>
          <a:xfrm>
            <a:off x="876300" y="3286831"/>
            <a:ext cx="10316397" cy="2662267"/>
          </a:xfrm>
          <a:prstGeom prst="rect">
            <a:avLst/>
          </a:prstGeom>
          <a:noFill/>
          <a:ln>
            <a:noFill/>
          </a:ln>
        </p:spPr>
        <p:txBody>
          <a:bodyPr spcFirstLastPara="1" wrap="square" lIns="0" tIns="0" rIns="0" bIns="0" anchor="t" anchorCtr="0">
            <a:spAutoFit/>
          </a:bodyPr>
          <a:lstStyle/>
          <a:p>
            <a:pPr marL="174625" marR="0" lvl="0" indent="-174625" algn="l" defTabSz="914400" rtl="0" eaLnBrk="1" fontAlgn="auto" latinLnBrk="0" hangingPunct="1">
              <a:lnSpc>
                <a:spcPct val="100000"/>
              </a:lnSpc>
              <a:spcBef>
                <a:spcPts val="1200"/>
              </a:spcBef>
              <a:spcAft>
                <a:spcPts val="0"/>
              </a:spcAft>
              <a:buClr>
                <a:srgbClr val="000000"/>
              </a:buClr>
              <a:buSzPct val="135000"/>
              <a:buFont typeface="Arial" panose="020B0604020202020204" pitchFamily="34" charset="0"/>
              <a:buChar char="•"/>
              <a:tabLst/>
              <a:defRPr/>
            </a:pPr>
            <a:r>
              <a:rPr kumimoji="0" lang="en-US" sz="1900" b="0" i="0" u="none" strike="noStrike" kern="0" cap="none" spc="0" normalizeH="0" baseline="0" noProof="0" dirty="0">
                <a:ln>
                  <a:noFill/>
                </a:ln>
                <a:solidFill>
                  <a:srgbClr val="1E293B"/>
                </a:solidFill>
                <a:effectLst/>
                <a:uLnTx/>
                <a:uFillTx/>
                <a:latin typeface="Inter Black"/>
                <a:ea typeface="Inter Black"/>
                <a:cs typeface="Calibri" panose="020F0502020204030204" pitchFamily="34" charset="0"/>
                <a:sym typeface="Inter Black"/>
              </a:rPr>
              <a:t>Act Early:</a:t>
            </a:r>
            <a:r>
              <a:rPr kumimoji="0" lang="en-US" sz="1900" b="1" i="0" u="none" strike="noStrike" kern="0" cap="none" spc="0" normalizeH="0" baseline="0" noProof="0" dirty="0">
                <a:ln>
                  <a:noFill/>
                </a:ln>
                <a:solidFill>
                  <a:srgbClr val="1E293B"/>
                </a:solidFill>
                <a:effectLst/>
                <a:uLnTx/>
                <a:uFillTx/>
                <a:latin typeface="Inter SemiBold"/>
                <a:ea typeface="Inter SemiBold"/>
                <a:cs typeface="Calibri" panose="020F0502020204030204" pitchFamily="34" charset="0"/>
                <a:sym typeface="Inter SemiBold"/>
              </a:rPr>
              <a:t> Intervene at G1–2 neuro in high-risk (T2DM) patients to preserve livelihood</a:t>
            </a:r>
          </a:p>
          <a:p>
            <a:pPr marL="174625" marR="0" lvl="0" indent="-174625" algn="l" defTabSz="914400" rtl="0" eaLnBrk="1" fontAlgn="auto" latinLnBrk="0" hangingPunct="1">
              <a:lnSpc>
                <a:spcPct val="100000"/>
              </a:lnSpc>
              <a:spcBef>
                <a:spcPts val="1200"/>
              </a:spcBef>
              <a:spcAft>
                <a:spcPts val="0"/>
              </a:spcAft>
              <a:buClr>
                <a:srgbClr val="000000"/>
              </a:buClr>
              <a:buSzPct val="135000"/>
              <a:buFont typeface="Arial" panose="020B0604020202020204" pitchFamily="34" charset="0"/>
              <a:buChar char="•"/>
              <a:tabLst/>
              <a:defRPr/>
            </a:pPr>
            <a:r>
              <a:rPr kumimoji="0" lang="en-US" sz="1900" b="0" i="0" u="none" strike="noStrike" kern="0" cap="none" spc="0" normalizeH="0" baseline="0" noProof="0" dirty="0">
                <a:ln>
                  <a:noFill/>
                </a:ln>
                <a:solidFill>
                  <a:srgbClr val="1E293B"/>
                </a:solidFill>
                <a:effectLst/>
                <a:uLnTx/>
                <a:uFillTx/>
                <a:latin typeface="Inter Black"/>
                <a:ea typeface="Inter Black"/>
                <a:cs typeface="Calibri" panose="020F0502020204030204" pitchFamily="34" charset="0"/>
                <a:sym typeface="Inter Black"/>
              </a:rPr>
              <a:t>ctDNA Kinetics:</a:t>
            </a:r>
            <a:r>
              <a:rPr kumimoji="0" lang="en-US" sz="1900" b="1" i="0" u="none" strike="noStrike" kern="0" cap="none" spc="0" normalizeH="0" baseline="0" noProof="0" dirty="0">
                <a:ln>
                  <a:noFill/>
                </a:ln>
                <a:solidFill>
                  <a:srgbClr val="1E293B"/>
                </a:solidFill>
                <a:effectLst/>
                <a:uLnTx/>
                <a:uFillTx/>
                <a:latin typeface="Inter SemiBold"/>
                <a:ea typeface="Inter SemiBold"/>
                <a:cs typeface="Calibri" panose="020F0502020204030204" pitchFamily="34" charset="0"/>
                <a:sym typeface="Inter SemiBold"/>
              </a:rPr>
              <a:t> Molecular clearance (1.8 → 0.0) can support an early transition </a:t>
            </a:r>
            <a:br>
              <a:rPr kumimoji="0" lang="en-US" sz="1900" b="1" i="0" u="none" strike="noStrike" kern="0" cap="none" spc="0" normalizeH="0" baseline="0" noProof="0" dirty="0">
                <a:ln>
                  <a:noFill/>
                </a:ln>
                <a:solidFill>
                  <a:srgbClr val="1E293B"/>
                </a:solidFill>
                <a:effectLst/>
                <a:uLnTx/>
                <a:uFillTx/>
                <a:latin typeface="Inter SemiBold"/>
                <a:ea typeface="Inter SemiBold"/>
                <a:cs typeface="Calibri" panose="020F0502020204030204" pitchFamily="34" charset="0"/>
                <a:sym typeface="Inter SemiBold"/>
              </a:rPr>
            </a:br>
            <a:r>
              <a:rPr kumimoji="0" lang="en-US" sz="1900" b="1" i="0" u="none" strike="noStrike" kern="0" cap="none" spc="0" normalizeH="0" baseline="0" noProof="0" dirty="0">
                <a:ln>
                  <a:noFill/>
                </a:ln>
                <a:solidFill>
                  <a:srgbClr val="1E293B"/>
                </a:solidFill>
                <a:effectLst/>
                <a:uLnTx/>
                <a:uFillTx/>
                <a:latin typeface="Inter SemiBold"/>
                <a:ea typeface="Inter SemiBold"/>
                <a:cs typeface="Calibri" panose="020F0502020204030204" pitchFamily="34" charset="0"/>
                <a:sym typeface="Inter SemiBold"/>
              </a:rPr>
              <a:t>to surgery</a:t>
            </a:r>
          </a:p>
          <a:p>
            <a:pPr marL="174625" marR="0" lvl="0" indent="-174625" algn="l" defTabSz="914400" rtl="0" eaLnBrk="1" fontAlgn="auto" latinLnBrk="0" hangingPunct="1">
              <a:lnSpc>
                <a:spcPct val="100000"/>
              </a:lnSpc>
              <a:spcBef>
                <a:spcPts val="1200"/>
              </a:spcBef>
              <a:spcAft>
                <a:spcPts val="0"/>
              </a:spcAft>
              <a:buClr>
                <a:srgbClr val="000000"/>
              </a:buClr>
              <a:buSzPct val="135000"/>
              <a:buFont typeface="Arial" panose="020B0604020202020204" pitchFamily="34" charset="0"/>
              <a:buChar char="•"/>
              <a:tabLst/>
              <a:defRPr/>
            </a:pPr>
            <a:r>
              <a:rPr kumimoji="0" lang="en-US" sz="1900" b="0" i="0" u="none" strike="noStrike" kern="0" cap="none" spc="0" normalizeH="0" baseline="0" noProof="0" dirty="0">
                <a:ln>
                  <a:noFill/>
                </a:ln>
                <a:solidFill>
                  <a:srgbClr val="1E293B"/>
                </a:solidFill>
                <a:effectLst/>
                <a:uLnTx/>
                <a:uFillTx/>
                <a:latin typeface="Inter Black"/>
                <a:ea typeface="Inter Black"/>
                <a:cs typeface="Calibri" panose="020F0502020204030204" pitchFamily="34" charset="0"/>
                <a:sym typeface="Inter Black"/>
              </a:rPr>
              <a:t>Stability is the Goal:</a:t>
            </a:r>
            <a:r>
              <a:rPr kumimoji="0" lang="en-US" sz="1900" b="1" i="0" u="none" strike="noStrike" kern="0" cap="none" spc="0" normalizeH="0" baseline="0" noProof="0" dirty="0">
                <a:ln>
                  <a:noFill/>
                </a:ln>
                <a:solidFill>
                  <a:srgbClr val="1E293B"/>
                </a:solidFill>
                <a:effectLst/>
                <a:uLnTx/>
                <a:uFillTx/>
                <a:latin typeface="Inter SemiBold"/>
                <a:ea typeface="Inter SemiBold"/>
                <a:cs typeface="Calibri" panose="020F0502020204030204" pitchFamily="34" charset="0"/>
                <a:sym typeface="Inter SemiBold"/>
              </a:rPr>
              <a:t> Holding treatment is damage control; do not wait for full </a:t>
            </a:r>
            <a:br>
              <a:rPr kumimoji="0" lang="en-US" sz="1900" b="1" i="0" u="none" strike="noStrike" kern="0" cap="none" spc="0" normalizeH="0" baseline="0" noProof="0" dirty="0">
                <a:ln>
                  <a:noFill/>
                </a:ln>
                <a:solidFill>
                  <a:srgbClr val="1E293B"/>
                </a:solidFill>
                <a:effectLst/>
                <a:uLnTx/>
                <a:uFillTx/>
                <a:latin typeface="Inter SemiBold"/>
                <a:ea typeface="Inter SemiBold"/>
                <a:cs typeface="Calibri" panose="020F0502020204030204" pitchFamily="34" charset="0"/>
                <a:sym typeface="Inter SemiBold"/>
              </a:rPr>
            </a:br>
            <a:r>
              <a:rPr kumimoji="0" lang="en-US" sz="1900" b="1" i="0" u="none" strike="noStrike" kern="0" cap="none" spc="0" normalizeH="0" baseline="0" noProof="0" dirty="0">
                <a:ln>
                  <a:noFill/>
                </a:ln>
                <a:solidFill>
                  <a:srgbClr val="1E293B"/>
                </a:solidFill>
                <a:effectLst/>
                <a:uLnTx/>
                <a:uFillTx/>
                <a:latin typeface="Inter SemiBold"/>
                <a:ea typeface="Inter SemiBold"/>
                <a:cs typeface="Calibri" panose="020F0502020204030204" pitchFamily="34" charset="0"/>
                <a:sym typeface="Inter SemiBold"/>
              </a:rPr>
              <a:t>neuro-recovery</a:t>
            </a:r>
          </a:p>
          <a:p>
            <a:pPr marL="174625" marR="0" lvl="0" indent="-174625" algn="l" defTabSz="914400" rtl="0" eaLnBrk="1" fontAlgn="auto" latinLnBrk="0" hangingPunct="1">
              <a:lnSpc>
                <a:spcPct val="100000"/>
              </a:lnSpc>
              <a:spcBef>
                <a:spcPts val="1200"/>
              </a:spcBef>
              <a:spcAft>
                <a:spcPts val="0"/>
              </a:spcAft>
              <a:buClr>
                <a:srgbClr val="000000"/>
              </a:buClr>
              <a:buSzPct val="135000"/>
              <a:buFont typeface="Arial" panose="020B0604020202020204" pitchFamily="34" charset="0"/>
              <a:buChar char="•"/>
              <a:tabLst/>
              <a:defRPr/>
            </a:pPr>
            <a:r>
              <a:rPr kumimoji="0" lang="en-US" sz="1900" b="0" i="0" u="none" strike="noStrike" kern="0" cap="none" spc="0" normalizeH="0" baseline="0" noProof="0" dirty="0">
                <a:ln>
                  <a:noFill/>
                </a:ln>
                <a:solidFill>
                  <a:srgbClr val="1E293B"/>
                </a:solidFill>
                <a:effectLst/>
                <a:uLnTx/>
                <a:uFillTx/>
                <a:latin typeface="Inter Black"/>
                <a:ea typeface="Inter Black"/>
                <a:cs typeface="Calibri" panose="020F0502020204030204" pitchFamily="34" charset="0"/>
                <a:sym typeface="Inter Black"/>
              </a:rPr>
              <a:t>Perioperative Priority:</a:t>
            </a:r>
            <a:r>
              <a:rPr kumimoji="0" lang="en-US" sz="1900" b="1" i="0" u="none" strike="noStrike" kern="0" cap="none" spc="0" normalizeH="0" baseline="0" noProof="0" dirty="0">
                <a:ln>
                  <a:noFill/>
                </a:ln>
                <a:solidFill>
                  <a:srgbClr val="1E293B"/>
                </a:solidFill>
                <a:effectLst/>
                <a:uLnTx/>
                <a:uFillTx/>
                <a:latin typeface="Inter SemiBold"/>
                <a:ea typeface="Inter SemiBold"/>
                <a:cs typeface="Calibri" panose="020F0502020204030204" pitchFamily="34" charset="0"/>
                <a:sym typeface="Inter SemiBold"/>
              </a:rPr>
              <a:t> Deliver enough therapy to clear disease, but stop before permanent toxicity</a:t>
            </a:r>
            <a:endParaRPr kumimoji="0" lang="en-US" sz="1900" b="0" i="0" u="none" strike="noStrike" kern="0" cap="none" spc="0" normalizeH="0" baseline="0" noProof="0" dirty="0">
              <a:ln>
                <a:noFill/>
              </a:ln>
              <a:solidFill>
                <a:srgbClr val="000000"/>
              </a:solidFill>
              <a:effectLst/>
              <a:uLnTx/>
              <a:uFillTx/>
              <a:latin typeface="Arial"/>
              <a:cs typeface="Arial"/>
              <a:sym typeface="Arial"/>
            </a:endParaRPr>
          </a:p>
        </p:txBody>
      </p:sp>
      <p:sp>
        <p:nvSpPr>
          <p:cNvPr id="539" name="Google Shape;539;p38"/>
          <p:cNvSpPr txBox="1"/>
          <p:nvPr/>
        </p:nvSpPr>
        <p:spPr>
          <a:xfrm>
            <a:off x="223025" y="6116650"/>
            <a:ext cx="11661600" cy="4002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ctDNA:</a:t>
            </a:r>
            <a:r>
              <a:rPr kumimoji="0" lang="en-US" sz="1400" b="0" i="0" u="none" strike="noStrike" kern="0" cap="none" spc="0" normalizeH="0" baseline="0" noProof="0">
                <a:ln>
                  <a:noFill/>
                </a:ln>
                <a:solidFill>
                  <a:srgbClr val="FFFFFF"/>
                </a:solidFill>
                <a:effectLst/>
                <a:uLnTx/>
                <a:uFillTx/>
                <a:latin typeface="Inter Medium"/>
                <a:ea typeface="Inter Medium"/>
                <a:cs typeface="Inter Medium"/>
                <a:sym typeface="Inter Medium"/>
              </a:rPr>
              <a:t> circulating tumor DNA; </a:t>
            </a: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EV:</a:t>
            </a:r>
            <a:r>
              <a:rPr kumimoji="0" lang="en-US" sz="1400" b="0" i="0" u="none" strike="noStrike" kern="0" cap="none" spc="0" normalizeH="0" baseline="0" noProof="0">
                <a:ln>
                  <a:noFill/>
                </a:ln>
                <a:solidFill>
                  <a:srgbClr val="FFFFFF"/>
                </a:solidFill>
                <a:effectLst/>
                <a:uLnTx/>
                <a:uFillTx/>
                <a:latin typeface="Inter Medium"/>
                <a:ea typeface="Inter Medium"/>
                <a:cs typeface="Inter Medium"/>
                <a:sym typeface="Inter Medium"/>
              </a:rPr>
              <a:t> enfortumab vedotin; </a:t>
            </a: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G1-2:</a:t>
            </a:r>
            <a:r>
              <a:rPr kumimoji="0" lang="en-US" sz="1400" b="0" i="0" u="none" strike="noStrike" kern="0" cap="none" spc="0" normalizeH="0" baseline="0" noProof="0">
                <a:ln>
                  <a:noFill/>
                </a:ln>
                <a:solidFill>
                  <a:srgbClr val="FFFFFF"/>
                </a:solidFill>
                <a:effectLst/>
                <a:uLnTx/>
                <a:uFillTx/>
                <a:latin typeface="Inter Medium"/>
                <a:ea typeface="Inter Medium"/>
                <a:cs typeface="Inter Medium"/>
                <a:sym typeface="Inter Medium"/>
              </a:rPr>
              <a:t> Grade 1-2; </a:t>
            </a: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pCR:</a:t>
            </a:r>
            <a:r>
              <a:rPr kumimoji="0" lang="en-US" sz="1400" b="0" i="0" u="none" strike="noStrike" kern="0" cap="none" spc="0" normalizeH="0" baseline="0" noProof="0">
                <a:ln>
                  <a:noFill/>
                </a:ln>
                <a:solidFill>
                  <a:srgbClr val="FFFFFF"/>
                </a:solidFill>
                <a:effectLst/>
                <a:uLnTx/>
                <a:uFillTx/>
                <a:latin typeface="Inter Medium"/>
                <a:ea typeface="Inter Medium"/>
                <a:cs typeface="Inter Medium"/>
                <a:sym typeface="Inter Medium"/>
              </a:rPr>
              <a:t> pathological complete response; </a:t>
            </a: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T2DM:</a:t>
            </a:r>
            <a:r>
              <a:rPr kumimoji="0" lang="en-US" sz="1400" b="0" i="0" u="none" strike="noStrike" kern="0" cap="none" spc="0" normalizeH="0" baseline="0" noProof="0">
                <a:ln>
                  <a:noFill/>
                </a:ln>
                <a:solidFill>
                  <a:srgbClr val="FFFFFF"/>
                </a:solidFill>
                <a:effectLst/>
                <a:uLnTx/>
                <a:uFillTx/>
                <a:latin typeface="Inter Medium"/>
                <a:ea typeface="Inter Medium"/>
                <a:cs typeface="Inter Medium"/>
                <a:sym typeface="Inter Medium"/>
              </a:rPr>
              <a:t> type 2 diabetes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F2F25-7FC0-4E23-E02E-7B2184FD3E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266F4C-84CD-F9EC-C8A0-0DC6D554E565}"/>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C72FA9A3-52D5-8722-8CD8-CC84927A043B}"/>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If a patient with MIBC experiences tolerability issues during neoadjuvant pembrolizumab/</a:t>
            </a:r>
            <a:r>
              <a:rPr lang="en-US" sz="2800" dirty="0" err="1">
                <a:latin typeface="Arial" panose="020B0604020202020204" pitchFamily="34" charset="0"/>
                <a:cs typeface="Arial" panose="020B0604020202020204" pitchFamily="34" charset="0"/>
              </a:rPr>
              <a:t>enfortumab</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vedotin</a:t>
            </a:r>
            <a:r>
              <a:rPr lang="en-US" sz="2800" dirty="0">
                <a:latin typeface="Arial" panose="020B0604020202020204" pitchFamily="34" charset="0"/>
                <a:cs typeface="Arial" panose="020B0604020202020204" pitchFamily="34" charset="0"/>
              </a:rPr>
              <a:t> therapy, do you always attempt to continue both agents in the adjuvant setting? What is your threshold for discontinuing one or both? </a:t>
            </a:r>
          </a:p>
          <a:p>
            <a:pPr marL="98425"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58379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1402C-343B-CA48-28FC-E798D7B7E70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30B9A7C-9DCA-DAAB-A336-63914A7E7FC4}"/>
              </a:ext>
            </a:extLst>
          </p:cNvPr>
          <p:cNvSpPr/>
          <p:nvPr/>
        </p:nvSpPr>
        <p:spPr bwMode="auto">
          <a:xfrm>
            <a:off x="758948" y="3789040"/>
            <a:ext cx="10665644"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CF27556-55BC-D4CD-0023-1363BBE49811}"/>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8D4D4560-53E8-4A3B-9B2F-F6C883CDBD67}"/>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Basic Biology of Nonmetastatic Urothelial Bladder Cancer (UBC) </a:t>
            </a:r>
          </a:p>
          <a:p>
            <a:pPr marL="0" indent="0">
              <a:spcBef>
                <a:spcPts val="1800"/>
              </a:spcBef>
              <a:spcAft>
                <a:spcPts val="0"/>
              </a:spcAft>
              <a:buNone/>
            </a:pPr>
            <a:r>
              <a:rPr lang="en-US" sz="2500" dirty="0">
                <a:solidFill>
                  <a:srgbClr val="0432FF"/>
                </a:solidFill>
              </a:rPr>
              <a:t>Module 1: </a:t>
            </a:r>
            <a:r>
              <a:rPr lang="en-US" sz="2500" dirty="0">
                <a:solidFill>
                  <a:schemeClr val="tx1"/>
                </a:solidFill>
              </a:rPr>
              <a:t>Systemic Therapy for Cisplatin-Eligible Patients with Muscle-Invasive Bladder Cancer (MIBC) </a:t>
            </a:r>
          </a:p>
          <a:p>
            <a:pPr marL="0" indent="0">
              <a:spcBef>
                <a:spcPts val="1800"/>
              </a:spcBef>
              <a:spcAft>
                <a:spcPts val="0"/>
              </a:spcAft>
              <a:buNone/>
            </a:pPr>
            <a:r>
              <a:rPr lang="en-US" sz="2500" dirty="0">
                <a:solidFill>
                  <a:srgbClr val="0432FF"/>
                </a:solidFill>
              </a:rPr>
              <a:t>Module 2: </a:t>
            </a:r>
            <a:r>
              <a:rPr lang="en-US" sz="2500" dirty="0">
                <a:solidFill>
                  <a:schemeClr val="tx1"/>
                </a:solidFill>
              </a:rPr>
              <a:t>Evolving Approach to Systemic Therapy for Cisplatin-Ineligible Patients with MIBC </a:t>
            </a:r>
          </a:p>
          <a:p>
            <a:pPr marL="0" indent="0">
              <a:spcBef>
                <a:spcPts val="1800"/>
              </a:spcBef>
              <a:spcAft>
                <a:spcPts val="0"/>
              </a:spcAft>
              <a:buNone/>
            </a:pPr>
            <a:r>
              <a:rPr lang="en-US" sz="2500" dirty="0">
                <a:solidFill>
                  <a:schemeClr val="bg1"/>
                </a:solidFill>
              </a:rPr>
              <a:t>Module 3: Immune Checkpoint Inhibitors in Non-Muscle-Invasive Bladder Cancer </a:t>
            </a:r>
          </a:p>
          <a:p>
            <a:pPr marL="0" indent="0">
              <a:spcBef>
                <a:spcPts val="1800"/>
              </a:spcBef>
              <a:spcAft>
                <a:spcPts val="0"/>
              </a:spcAft>
              <a:buNone/>
            </a:pPr>
            <a:r>
              <a:rPr lang="en-US" sz="2500" dirty="0">
                <a:solidFill>
                  <a:srgbClr val="0432FF"/>
                </a:solidFill>
              </a:rPr>
              <a:t>Module 4: </a:t>
            </a:r>
            <a:r>
              <a:rPr lang="en-US" sz="2500" dirty="0">
                <a:solidFill>
                  <a:schemeClr val="tx1"/>
                </a:solidFill>
              </a:rPr>
              <a:t>Novel Intravesical Therapies for Nonmetastatic UBC</a:t>
            </a:r>
          </a:p>
        </p:txBody>
      </p:sp>
    </p:spTree>
    <p:extLst>
      <p:ext uri="{BB962C8B-B14F-4D97-AF65-F5344CB8AC3E}">
        <p14:creationId xmlns:p14="http://schemas.microsoft.com/office/powerpoint/2010/main" val="309855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a:extLst>
              <a:ext uri="{FF2B5EF4-FFF2-40B4-BE49-F238E27FC236}">
                <a16:creationId xmlns:a16="http://schemas.microsoft.com/office/drawing/2014/main" id="{BF0A1BCB-4573-42FC-B2B5-F4F0EB65AB50}"/>
              </a:ext>
            </a:extLst>
          </p:cNvPr>
          <p:cNvSpPr>
            <a:spLocks noGrp="1" noChangeArrowheads="1"/>
          </p:cNvSpPr>
          <p:nvPr>
            <p:ph type="subTitle" idx="1"/>
          </p:nvPr>
        </p:nvSpPr>
        <p:spPr bwMode="invGray">
          <a:xfrm>
            <a:off x="609600" y="4529134"/>
            <a:ext cx="5905500" cy="2112570"/>
          </a:xfrm>
        </p:spPr>
        <p:txBody>
          <a:bodyPr/>
          <a:lstStyle/>
          <a:p>
            <a:pPr eaLnBrk="1" hangingPunct="1">
              <a:spcBef>
                <a:spcPct val="0"/>
              </a:spcBef>
              <a:spcAft>
                <a:spcPct val="0"/>
              </a:spcAft>
            </a:pPr>
            <a:r>
              <a:rPr lang="en-US" altLang="en-US" sz="2000" dirty="0"/>
              <a:t>Terence Friedlander, MD</a:t>
            </a:r>
          </a:p>
          <a:p>
            <a:pPr eaLnBrk="1" hangingPunct="1">
              <a:spcBef>
                <a:spcPct val="0"/>
              </a:spcBef>
              <a:spcAft>
                <a:spcPct val="0"/>
              </a:spcAft>
            </a:pPr>
            <a:r>
              <a:rPr lang="en-US" altLang="en-US" sz="1600" b="0" dirty="0"/>
              <a:t>Clinical Professor</a:t>
            </a:r>
          </a:p>
          <a:p>
            <a:pPr eaLnBrk="1" hangingPunct="1">
              <a:spcBef>
                <a:spcPct val="0"/>
              </a:spcBef>
              <a:spcAft>
                <a:spcPct val="0"/>
              </a:spcAft>
            </a:pPr>
            <a:r>
              <a:rPr lang="en-US" altLang="en-US" sz="1600" b="0" dirty="0"/>
              <a:t>Robert and Virginia O’Reilly Family Endowed Chair</a:t>
            </a:r>
            <a:br>
              <a:rPr lang="en-US" altLang="en-US" sz="1600" b="0" dirty="0"/>
            </a:br>
            <a:r>
              <a:rPr lang="en-US" altLang="en-US" sz="1600" b="0" dirty="0"/>
              <a:t>Helen Diller Family Comprehensive Cancer Center</a:t>
            </a:r>
            <a:br>
              <a:rPr lang="en-US" altLang="en-US" sz="1600" b="0" dirty="0"/>
            </a:br>
            <a:r>
              <a:rPr lang="en-US" altLang="en-US" sz="1600" b="0" dirty="0"/>
              <a:t>University of California, San Francisco</a:t>
            </a:r>
            <a:br>
              <a:rPr lang="en-US" altLang="en-US" sz="1600" b="0" dirty="0"/>
            </a:br>
            <a:r>
              <a:rPr lang="en-US" altLang="en-US" sz="1600" b="0" dirty="0"/>
              <a:t>Chief of Hematology-Oncology</a:t>
            </a:r>
            <a:br>
              <a:rPr lang="en-US" altLang="en-US" sz="1600" b="0" dirty="0"/>
            </a:br>
            <a:r>
              <a:rPr lang="en-US" altLang="en-US" sz="1600" b="0" dirty="0"/>
              <a:t>Zuckerberg San Francisco General Hospital and Trauma Center</a:t>
            </a:r>
            <a:br>
              <a:rPr lang="en-US" altLang="en-US" sz="1600" b="0" dirty="0"/>
            </a:br>
            <a:r>
              <a:rPr lang="en-US" altLang="en-US" sz="1600" b="0" dirty="0"/>
              <a:t>San Francisco, California</a:t>
            </a:r>
          </a:p>
        </p:txBody>
      </p:sp>
      <p:sp>
        <p:nvSpPr>
          <p:cNvPr id="8195" name="Rectangle 7">
            <a:extLst>
              <a:ext uri="{FF2B5EF4-FFF2-40B4-BE49-F238E27FC236}">
                <a16:creationId xmlns:a16="http://schemas.microsoft.com/office/drawing/2014/main" id="{0E81FCD2-40DC-4171-ABA4-037A09681174}"/>
              </a:ext>
            </a:extLst>
          </p:cNvPr>
          <p:cNvSpPr>
            <a:spLocks noGrp="1" noChangeArrowheads="1"/>
          </p:cNvSpPr>
          <p:nvPr>
            <p:ph type="ctrTitle"/>
          </p:nvPr>
        </p:nvSpPr>
        <p:spPr>
          <a:xfrm>
            <a:off x="609600" y="2000816"/>
            <a:ext cx="11582400" cy="1512946"/>
          </a:xfrm>
        </p:spPr>
        <p:txBody>
          <a:bodyPr>
            <a:normAutofit/>
          </a:bodyPr>
          <a:lstStyle/>
          <a:p>
            <a:pPr>
              <a:defRPr/>
            </a:pPr>
            <a:r>
              <a:rPr lang="en-US" dirty="0"/>
              <a:t>Immune Checkpoint Inhibitors in NMIBC</a:t>
            </a:r>
            <a:endParaRPr lang="en-US" altLang="en-US" dirty="0">
              <a:latin typeface="Arial" panose="020B0604020202020204" pitchFamily="34" charset="0"/>
            </a:endParaRPr>
          </a:p>
        </p:txBody>
      </p:sp>
      <p:pic>
        <p:nvPicPr>
          <p:cNvPr id="2" name="Picture 1">
            <a:extLst>
              <a:ext uri="{FF2B5EF4-FFF2-40B4-BE49-F238E27FC236}">
                <a16:creationId xmlns:a16="http://schemas.microsoft.com/office/drawing/2014/main" id="{3A213311-53EC-4905-4E92-103E33EA38B2}"/>
              </a:ext>
            </a:extLst>
          </p:cNvPr>
          <p:cNvPicPr>
            <a:picLocks noChangeAspect="1"/>
          </p:cNvPicPr>
          <p:nvPr/>
        </p:nvPicPr>
        <p:blipFill>
          <a:blip r:embed="rId3"/>
          <a:stretch>
            <a:fillRect/>
          </a:stretch>
        </p:blipFill>
        <p:spPr>
          <a:xfrm>
            <a:off x="9842906" y="6468640"/>
            <a:ext cx="2349094" cy="306071"/>
          </a:xfrm>
          <a:prstGeom prst="rect">
            <a:avLst/>
          </a:prstGeom>
        </p:spPr>
      </p:pic>
    </p:spTree>
    <p:extLst>
      <p:ext uri="{BB962C8B-B14F-4D97-AF65-F5344CB8AC3E}">
        <p14:creationId xmlns:p14="http://schemas.microsoft.com/office/powerpoint/2010/main" val="1488378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786B-CB59-F2B9-E092-3DD6294566AA}"/>
              </a:ext>
            </a:extLst>
          </p:cNvPr>
          <p:cNvSpPr>
            <a:spLocks noGrp="1"/>
          </p:cNvSpPr>
          <p:nvPr>
            <p:ph type="title"/>
          </p:nvPr>
        </p:nvSpPr>
        <p:spPr/>
        <p:txBody>
          <a:bodyPr/>
          <a:lstStyle/>
          <a:p>
            <a:r>
              <a:rPr lang="en-US" dirty="0"/>
              <a:t>BCG is the Standard of Care for treatment-naïve NMIBC</a:t>
            </a:r>
          </a:p>
        </p:txBody>
      </p:sp>
      <p:pic>
        <p:nvPicPr>
          <p:cNvPr id="5" name="Picture 8">
            <a:extLst>
              <a:ext uri="{FF2B5EF4-FFF2-40B4-BE49-F238E27FC236}">
                <a16:creationId xmlns:a16="http://schemas.microsoft.com/office/drawing/2014/main" id="{9C283C2D-370B-5B2F-9C6D-44931EAB6377}"/>
              </a:ext>
            </a:extLst>
          </p:cNvPr>
          <p:cNvPicPr>
            <a:picLocks noChangeAspect="1"/>
          </p:cNvPicPr>
          <p:nvPr/>
        </p:nvPicPr>
        <p:blipFill>
          <a:blip r:embed="rId3">
            <a:extLst>
              <a:ext uri="{28A0092B-C50C-407E-A947-70E740481C1C}">
                <a14:useLocalDpi xmlns:a14="http://schemas.microsoft.com/office/drawing/2010/main" val="0"/>
              </a:ext>
            </a:extLst>
          </a:blip>
          <a:srcRect r="26875"/>
          <a:stretch>
            <a:fillRect/>
          </a:stretch>
        </p:blipFill>
        <p:spPr bwMode="auto">
          <a:xfrm>
            <a:off x="555637" y="1472646"/>
            <a:ext cx="4586484" cy="4263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E02532A-A3F5-0E52-FB20-2F9649AD2716}"/>
              </a:ext>
            </a:extLst>
          </p:cNvPr>
          <p:cNvSpPr txBox="1">
            <a:spLocks noChangeArrowheads="1"/>
          </p:cNvSpPr>
          <p:nvPr/>
        </p:nvSpPr>
        <p:spPr bwMode="auto">
          <a:xfrm>
            <a:off x="6757548" y="6467215"/>
            <a:ext cx="54344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Nature Medicine 2011, Subiela et al BJUI 2026</a:t>
            </a:r>
          </a:p>
        </p:txBody>
      </p:sp>
      <p:grpSp>
        <p:nvGrpSpPr>
          <p:cNvPr id="3" name="Group 2">
            <a:extLst>
              <a:ext uri="{FF2B5EF4-FFF2-40B4-BE49-F238E27FC236}">
                <a16:creationId xmlns:a16="http://schemas.microsoft.com/office/drawing/2014/main" id="{7250A6D0-52DA-DB6B-5EF4-C776380567D1}"/>
              </a:ext>
            </a:extLst>
          </p:cNvPr>
          <p:cNvGrpSpPr/>
          <p:nvPr/>
        </p:nvGrpSpPr>
        <p:grpSpPr>
          <a:xfrm>
            <a:off x="4885205" y="1065295"/>
            <a:ext cx="5933071" cy="5627672"/>
            <a:chOff x="4885205" y="1065295"/>
            <a:chExt cx="5933071" cy="5627672"/>
          </a:xfrm>
        </p:grpSpPr>
        <p:pic>
          <p:nvPicPr>
            <p:cNvPr id="13" name="Picture 12">
              <a:extLst>
                <a:ext uri="{FF2B5EF4-FFF2-40B4-BE49-F238E27FC236}">
                  <a16:creationId xmlns:a16="http://schemas.microsoft.com/office/drawing/2014/main" id="{12745386-6D0C-D400-1692-987A244E6D7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l="4308" b="1369"/>
            <a:stretch>
              <a:fillRect/>
            </a:stretch>
          </p:blipFill>
          <p:spPr>
            <a:xfrm>
              <a:off x="5726224" y="1065295"/>
              <a:ext cx="5092052" cy="4835072"/>
            </a:xfrm>
            <a:prstGeom prst="rect">
              <a:avLst/>
            </a:prstGeom>
          </p:spPr>
        </p:pic>
        <p:sp>
          <p:nvSpPr>
            <p:cNvPr id="14" name="Title 1">
              <a:extLst>
                <a:ext uri="{FF2B5EF4-FFF2-40B4-BE49-F238E27FC236}">
                  <a16:creationId xmlns:a16="http://schemas.microsoft.com/office/drawing/2014/main" id="{A469D6DE-9352-2C5B-14A5-00B4A81DA3AA}"/>
                </a:ext>
              </a:extLst>
            </p:cNvPr>
            <p:cNvSpPr txBox="1">
              <a:spLocks/>
            </p:cNvSpPr>
            <p:nvPr/>
          </p:nvSpPr>
          <p:spPr bwMode="auto">
            <a:xfrm rot="16200000">
              <a:off x="3689336" y="2725253"/>
              <a:ext cx="3495051"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455560"/>
                  </a:solidFill>
                  <a:effectLst/>
                  <a:uLnTx/>
                  <a:uFillTx/>
                  <a:latin typeface="Calibri" panose="020F0502020204030204" pitchFamily="34" charset="0"/>
                  <a:ea typeface="+mj-ea"/>
                  <a:cs typeface="+mj-cs"/>
                </a:rPr>
                <a:t>Recurrence-Free Survival</a:t>
              </a:r>
            </a:p>
          </p:txBody>
        </p:sp>
        <p:sp>
          <p:nvSpPr>
            <p:cNvPr id="16" name="Title 1">
              <a:extLst>
                <a:ext uri="{FF2B5EF4-FFF2-40B4-BE49-F238E27FC236}">
                  <a16:creationId xmlns:a16="http://schemas.microsoft.com/office/drawing/2014/main" id="{0E8A78EE-B8E1-32A2-32C5-A460929DF2AF}"/>
                </a:ext>
              </a:extLst>
            </p:cNvPr>
            <p:cNvSpPr txBox="1">
              <a:spLocks/>
            </p:cNvSpPr>
            <p:nvPr/>
          </p:nvSpPr>
          <p:spPr bwMode="auto">
            <a:xfrm>
              <a:off x="7189271" y="5589654"/>
              <a:ext cx="2122556"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455560"/>
                  </a:solidFill>
                  <a:effectLst/>
                  <a:uLnTx/>
                  <a:uFillTx/>
                  <a:latin typeface="Calibri" panose="020F0502020204030204" pitchFamily="34" charset="0"/>
                  <a:ea typeface="+mj-ea"/>
                  <a:cs typeface="+mj-cs"/>
                </a:rPr>
                <a:t>Time (months)</a:t>
              </a:r>
            </a:p>
          </p:txBody>
        </p:sp>
      </p:grpSp>
      <p:cxnSp>
        <p:nvCxnSpPr>
          <p:cNvPr id="4" name="Straight Arrow Connector 3">
            <a:extLst>
              <a:ext uri="{FF2B5EF4-FFF2-40B4-BE49-F238E27FC236}">
                <a16:creationId xmlns:a16="http://schemas.microsoft.com/office/drawing/2014/main" id="{A381327D-C7AA-4D1B-8C48-C9E027320240}"/>
              </a:ext>
            </a:extLst>
          </p:cNvPr>
          <p:cNvCxnSpPr>
            <a:cxnSpLocks/>
          </p:cNvCxnSpPr>
          <p:nvPr/>
        </p:nvCxnSpPr>
        <p:spPr bwMode="auto">
          <a:xfrm>
            <a:off x="8216498" y="1342343"/>
            <a:ext cx="0" cy="3062118"/>
          </a:xfrm>
          <a:prstGeom prst="straightConnector1">
            <a:avLst/>
          </a:prstGeom>
          <a:noFill/>
          <a:ln w="28575" cap="flat" cmpd="sng" algn="ctr">
            <a:solidFill>
              <a:srgbClr val="FF0000"/>
            </a:solidFill>
            <a:prstDash val="solid"/>
            <a:round/>
            <a:headEnd type="triangle"/>
            <a:tailEnd type="triangle"/>
          </a:ln>
          <a:effectLst/>
        </p:spPr>
      </p:cxnSp>
      <p:cxnSp>
        <p:nvCxnSpPr>
          <p:cNvPr id="9" name="Straight Arrow Connector 8">
            <a:extLst>
              <a:ext uri="{FF2B5EF4-FFF2-40B4-BE49-F238E27FC236}">
                <a16:creationId xmlns:a16="http://schemas.microsoft.com/office/drawing/2014/main" id="{45E70208-36BD-FC6C-2084-DCEF6AF6DD1E}"/>
              </a:ext>
            </a:extLst>
          </p:cNvPr>
          <p:cNvCxnSpPr>
            <a:cxnSpLocks/>
          </p:cNvCxnSpPr>
          <p:nvPr/>
        </p:nvCxnSpPr>
        <p:spPr bwMode="auto">
          <a:xfrm>
            <a:off x="8524737" y="1342343"/>
            <a:ext cx="0" cy="2286391"/>
          </a:xfrm>
          <a:prstGeom prst="straightConnector1">
            <a:avLst/>
          </a:prstGeom>
          <a:noFill/>
          <a:ln w="28575" cap="flat" cmpd="sng" algn="ctr">
            <a:solidFill>
              <a:srgbClr val="FF0000"/>
            </a:solidFill>
            <a:prstDash val="solid"/>
            <a:round/>
            <a:headEnd type="triangle"/>
            <a:tailEnd type="triangle"/>
          </a:ln>
          <a:effectLst/>
        </p:spPr>
      </p:cxnSp>
      <p:cxnSp>
        <p:nvCxnSpPr>
          <p:cNvPr id="11" name="Straight Arrow Connector 10">
            <a:extLst>
              <a:ext uri="{FF2B5EF4-FFF2-40B4-BE49-F238E27FC236}">
                <a16:creationId xmlns:a16="http://schemas.microsoft.com/office/drawing/2014/main" id="{FE4F5E32-33EA-0232-7407-6D24B394615D}"/>
              </a:ext>
            </a:extLst>
          </p:cNvPr>
          <p:cNvCxnSpPr>
            <a:cxnSpLocks/>
          </p:cNvCxnSpPr>
          <p:nvPr/>
        </p:nvCxnSpPr>
        <p:spPr bwMode="auto">
          <a:xfrm>
            <a:off x="8858755" y="1342343"/>
            <a:ext cx="0" cy="2118405"/>
          </a:xfrm>
          <a:prstGeom prst="straightConnector1">
            <a:avLst/>
          </a:prstGeom>
          <a:noFill/>
          <a:ln w="28575" cap="flat" cmpd="sng" algn="ctr">
            <a:solidFill>
              <a:srgbClr val="FF0000"/>
            </a:solidFill>
            <a:prstDash val="solid"/>
            <a:round/>
            <a:headEnd type="triangle"/>
            <a:tailEnd type="triangle"/>
          </a:ln>
          <a:effectLst/>
        </p:spPr>
      </p:cxnSp>
      <p:sp>
        <p:nvSpPr>
          <p:cNvPr id="18" name="Content Placeholder 2">
            <a:extLst>
              <a:ext uri="{FF2B5EF4-FFF2-40B4-BE49-F238E27FC236}">
                <a16:creationId xmlns:a16="http://schemas.microsoft.com/office/drawing/2014/main" id="{25EBEB8F-0702-5EE0-E5DE-4A755B693C53}"/>
              </a:ext>
            </a:extLst>
          </p:cNvPr>
          <p:cNvSpPr>
            <a:spLocks noGrp="1"/>
          </p:cNvSpPr>
          <p:nvPr>
            <p:ph idx="1"/>
          </p:nvPr>
        </p:nvSpPr>
        <p:spPr>
          <a:xfrm>
            <a:off x="10505447" y="3027131"/>
            <a:ext cx="1785254" cy="1208314"/>
          </a:xfrm>
        </p:spPr>
        <p:txBody>
          <a:bodyPr>
            <a:normAutofit fontScale="92500" lnSpcReduction="10000"/>
          </a:bodyPr>
          <a:lstStyle/>
          <a:p>
            <a:pPr marL="0" indent="0">
              <a:lnSpc>
                <a:spcPct val="120000"/>
              </a:lnSpc>
              <a:buNone/>
            </a:pPr>
            <a:r>
              <a:rPr lang="en-US" sz="2400" dirty="0">
                <a:solidFill>
                  <a:srgbClr val="FF0000"/>
                </a:solidFill>
              </a:rPr>
              <a:t> &gt;50% of patients will not be cured!</a:t>
            </a:r>
          </a:p>
        </p:txBody>
      </p:sp>
      <p:pic>
        <p:nvPicPr>
          <p:cNvPr id="3074" name="Picture 2" descr="BCG Treatment: What It Is, Procedure &amp; Side Effects">
            <a:extLst>
              <a:ext uri="{FF2B5EF4-FFF2-40B4-BE49-F238E27FC236}">
                <a16:creationId xmlns:a16="http://schemas.microsoft.com/office/drawing/2014/main" id="{58EDC97B-2E81-B9BC-0FD1-8C37A989DE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9618" y="1180311"/>
            <a:ext cx="5292585" cy="5028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281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074"/>
                                        </p:tgtEl>
                                      </p:cBhvr>
                                    </p:animEffect>
                                    <p:set>
                                      <p:cBhvr>
                                        <p:cTn id="7" dur="1" fill="hold">
                                          <p:stCondLst>
                                            <p:cond delay="499"/>
                                          </p:stCondLst>
                                        </p:cTn>
                                        <p:tgtEl>
                                          <p:spTgt spid="3074"/>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3"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par>
                                <p:cTn id="19" presetID="3"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blinds(horizontal)">
                                      <p:cBhvr>
                                        <p:cTn id="2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6EB94-9317-5F91-AC42-614C597A9F25}"/>
              </a:ext>
            </a:extLst>
          </p:cNvPr>
          <p:cNvSpPr>
            <a:spLocks noGrp="1"/>
          </p:cNvSpPr>
          <p:nvPr>
            <p:ph type="title"/>
          </p:nvPr>
        </p:nvSpPr>
        <p:spPr/>
        <p:txBody>
          <a:bodyPr/>
          <a:lstStyle/>
          <a:p>
            <a:r>
              <a:rPr lang="en-US" dirty="0"/>
              <a:t>Why add PD-1 immunotherapy to BCG?</a:t>
            </a:r>
          </a:p>
        </p:txBody>
      </p:sp>
      <p:sp>
        <p:nvSpPr>
          <p:cNvPr id="4" name="TextBox 9">
            <a:extLst>
              <a:ext uri="{FF2B5EF4-FFF2-40B4-BE49-F238E27FC236}">
                <a16:creationId xmlns:a16="http://schemas.microsoft.com/office/drawing/2014/main" id="{F1314B61-146A-9B99-780D-E55CC2080C3C}"/>
              </a:ext>
            </a:extLst>
          </p:cNvPr>
          <p:cNvSpPr txBox="1">
            <a:spLocks noChangeArrowheads="1"/>
          </p:cNvSpPr>
          <p:nvPr/>
        </p:nvSpPr>
        <p:spPr bwMode="auto">
          <a:xfrm>
            <a:off x="1665514" y="6458360"/>
            <a:ext cx="105264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Wang et al OncoTarg and Therapy 2018, Fukumoto Ann Surg Onc 2018, Hashizume et al Oncotarget 2018, Lim et al Front Immunol 2021</a:t>
            </a:r>
          </a:p>
        </p:txBody>
      </p:sp>
      <p:sp>
        <p:nvSpPr>
          <p:cNvPr id="3" name="Content Placeholder 2">
            <a:extLst>
              <a:ext uri="{FF2B5EF4-FFF2-40B4-BE49-F238E27FC236}">
                <a16:creationId xmlns:a16="http://schemas.microsoft.com/office/drawing/2014/main" id="{F382A983-3D1F-2D02-1FC9-DB5444A94214}"/>
              </a:ext>
            </a:extLst>
          </p:cNvPr>
          <p:cNvSpPr>
            <a:spLocks noGrp="1"/>
          </p:cNvSpPr>
          <p:nvPr>
            <p:ph idx="1"/>
          </p:nvPr>
        </p:nvSpPr>
        <p:spPr>
          <a:xfrm>
            <a:off x="604676" y="1513047"/>
            <a:ext cx="7777324" cy="5106826"/>
          </a:xfrm>
        </p:spPr>
        <p:txBody>
          <a:bodyPr>
            <a:normAutofit fontScale="92500" lnSpcReduction="10000"/>
          </a:bodyPr>
          <a:lstStyle/>
          <a:p>
            <a:r>
              <a:rPr lang="en-US" dirty="0"/>
              <a:t>Immunologically</a:t>
            </a:r>
          </a:p>
          <a:p>
            <a:pPr lvl="1"/>
            <a:r>
              <a:rPr lang="en-US" dirty="0"/>
              <a:t>BCG makes cancer cells increase PD-1</a:t>
            </a:r>
          </a:p>
          <a:p>
            <a:pPr lvl="2"/>
            <a:r>
              <a:rPr lang="en-US" dirty="0"/>
              <a:t>“Shield” against immune cells</a:t>
            </a:r>
          </a:p>
          <a:p>
            <a:pPr lvl="2"/>
            <a:r>
              <a:rPr lang="en-US" dirty="0"/>
              <a:t>PD-1 therapies “remove the shield”</a:t>
            </a:r>
          </a:p>
          <a:p>
            <a:endParaRPr lang="en-US" sz="1900" dirty="0"/>
          </a:p>
          <a:p>
            <a:r>
              <a:rPr lang="en-US" dirty="0"/>
              <a:t>Clinically </a:t>
            </a:r>
          </a:p>
          <a:p>
            <a:pPr lvl="1"/>
            <a:r>
              <a:rPr lang="en-US" dirty="0"/>
              <a:t>Avoids cystectomy (potentially!) </a:t>
            </a:r>
          </a:p>
          <a:p>
            <a:pPr lvl="1"/>
            <a:r>
              <a:rPr lang="en-US" dirty="0"/>
              <a:t>Synergy of 2 immunotherapies</a:t>
            </a:r>
          </a:p>
          <a:p>
            <a:pPr lvl="2"/>
            <a:r>
              <a:rPr lang="en-US" dirty="0"/>
              <a:t>BCG addresses localized disease</a:t>
            </a:r>
          </a:p>
          <a:p>
            <a:pPr lvl="2"/>
            <a:r>
              <a:rPr lang="en-US" dirty="0"/>
              <a:t>PD-1 addresses any disease beyond the urothelium</a:t>
            </a:r>
          </a:p>
        </p:txBody>
      </p:sp>
      <p:pic>
        <p:nvPicPr>
          <p:cNvPr id="5" name="Picture 4">
            <a:extLst>
              <a:ext uri="{FF2B5EF4-FFF2-40B4-BE49-F238E27FC236}">
                <a16:creationId xmlns:a16="http://schemas.microsoft.com/office/drawing/2014/main" id="{FF0FA357-85A9-1B14-DFA0-957A9522363F}"/>
              </a:ext>
            </a:extLst>
          </p:cNvPr>
          <p:cNvPicPr>
            <a:picLocks noChangeAspect="1"/>
          </p:cNvPicPr>
          <p:nvPr/>
        </p:nvPicPr>
        <p:blipFill>
          <a:blip r:embed="rId3"/>
          <a:stretch>
            <a:fillRect/>
          </a:stretch>
        </p:blipFill>
        <p:spPr>
          <a:xfrm>
            <a:off x="7264258" y="1621971"/>
            <a:ext cx="4323066" cy="4032200"/>
          </a:xfrm>
          <a:prstGeom prst="rect">
            <a:avLst/>
          </a:prstGeom>
        </p:spPr>
      </p:pic>
    </p:spTree>
    <p:extLst>
      <p:ext uri="{BB962C8B-B14F-4D97-AF65-F5344CB8AC3E}">
        <p14:creationId xmlns:p14="http://schemas.microsoft.com/office/powerpoint/2010/main" val="1017117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linds(horizontal)">
                                      <p:cBhvr>
                                        <p:cTn id="21" dur="500"/>
                                        <p:tgtEl>
                                          <p:spTgt spid="3">
                                            <p:txEl>
                                              <p:pRg st="5" end="5"/>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linds(horizontal)">
                                      <p:cBhvr>
                                        <p:cTn id="24" dur="500"/>
                                        <p:tgtEl>
                                          <p:spTgt spid="3">
                                            <p:txEl>
                                              <p:pRg st="6" end="6"/>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500"/>
                                        <p:tgtEl>
                                          <p:spTgt spid="3">
                                            <p:txEl>
                                              <p:pRg st="7" end="7"/>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blinds(horizontal)">
                                      <p:cBhvr>
                                        <p:cTn id="30" dur="500"/>
                                        <p:tgtEl>
                                          <p:spTgt spid="3">
                                            <p:txEl>
                                              <p:pRg st="8" end="8"/>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blinds(horizontal)">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a:t>
            </a:r>
            <a:br>
              <a:rPr lang="en-US" b="0" dirty="0">
                <a:solidFill>
                  <a:schemeClr val="tx1"/>
                </a:solidFill>
                <a:latin typeface="Calibri" panose="020F0502020204030204" pitchFamily="34" charset="0"/>
                <a:ea typeface="ＭＳ Ｐゴシック"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4" name="Picture 3">
            <a:extLst>
              <a:ext uri="{FF2B5EF4-FFF2-40B4-BE49-F238E27FC236}">
                <a16:creationId xmlns:a16="http://schemas.microsoft.com/office/drawing/2014/main" id="{C7596324-2F4B-C922-DE8A-608AE0D95E40}"/>
              </a:ext>
            </a:extLst>
          </p:cNvPr>
          <p:cNvPicPr>
            <a:picLocks noChangeAspect="1"/>
          </p:cNvPicPr>
          <p:nvPr/>
        </p:nvPicPr>
        <p:blipFill>
          <a:blip r:embed="rId3">
            <a:extLst>
              <a:ext uri="{28A0092B-C50C-407E-A947-70E740481C1C}">
                <a14:useLocalDpi xmlns:a14="http://schemas.microsoft.com/office/drawing/2010/main" val="0"/>
              </a:ext>
            </a:extLst>
          </a:blip>
          <a:srcRect t="3165" b="3165"/>
          <a:stretch/>
        </p:blipFill>
        <p:spPr>
          <a:xfrm>
            <a:off x="7551137" y="1268760"/>
            <a:ext cx="3904797" cy="2743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46667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36E762-7C84-8F95-E97E-9F012E6EEC99}"/>
              </a:ext>
            </a:extLst>
          </p:cNvPr>
          <p:cNvPicPr>
            <a:picLocks noChangeAspect="1"/>
          </p:cNvPicPr>
          <p:nvPr/>
        </p:nvPicPr>
        <p:blipFill>
          <a:blip r:embed="rId3"/>
          <a:srcRect b="16532"/>
          <a:stretch>
            <a:fillRect/>
          </a:stretch>
        </p:blipFill>
        <p:spPr>
          <a:xfrm>
            <a:off x="1114754" y="1719220"/>
            <a:ext cx="9253891" cy="4537124"/>
          </a:xfrm>
          <a:prstGeom prst="rect">
            <a:avLst/>
          </a:prstGeom>
        </p:spPr>
      </p:pic>
      <p:sp>
        <p:nvSpPr>
          <p:cNvPr id="5" name="Title 1">
            <a:extLst>
              <a:ext uri="{FF2B5EF4-FFF2-40B4-BE49-F238E27FC236}">
                <a16:creationId xmlns:a16="http://schemas.microsoft.com/office/drawing/2014/main" id="{287712B6-55A6-0F23-25D0-110522144FC9}"/>
              </a:ext>
            </a:extLst>
          </p:cNvPr>
          <p:cNvSpPr>
            <a:spLocks noGrp="1"/>
          </p:cNvSpPr>
          <p:nvPr>
            <p:ph type="title"/>
          </p:nvPr>
        </p:nvSpPr>
        <p:spPr>
          <a:xfrm>
            <a:off x="609759" y="238127"/>
            <a:ext cx="10872444" cy="1103313"/>
          </a:xfrm>
        </p:spPr>
        <p:txBody>
          <a:bodyPr/>
          <a:lstStyle/>
          <a:p>
            <a:r>
              <a:rPr lang="en-US" dirty="0"/>
              <a:t>The Patient Perspective?</a:t>
            </a:r>
          </a:p>
        </p:txBody>
      </p:sp>
      <p:sp>
        <p:nvSpPr>
          <p:cNvPr id="6" name="TextBox 9">
            <a:extLst>
              <a:ext uri="{FF2B5EF4-FFF2-40B4-BE49-F238E27FC236}">
                <a16:creationId xmlns:a16="http://schemas.microsoft.com/office/drawing/2014/main" id="{AED2F1CC-B151-821B-0ED4-7A5559110CA1}"/>
              </a:ext>
            </a:extLst>
          </p:cNvPr>
          <p:cNvSpPr txBox="1">
            <a:spLocks noChangeArrowheads="1"/>
          </p:cNvSpPr>
          <p:nvPr/>
        </p:nvSpPr>
        <p:spPr bwMode="auto">
          <a:xfrm>
            <a:off x="7543800" y="6481373"/>
            <a:ext cx="4648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
                <a:srgbClr val="E1471D"/>
              </a:buClr>
              <a:buSzPct val="70000"/>
              <a:buFont typeface="Wingdings" pitchFamily="2" charset="2"/>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Kopenhafer L et al, Urol Oncol 2024</a:t>
            </a:r>
          </a:p>
        </p:txBody>
      </p:sp>
      <p:sp>
        <p:nvSpPr>
          <p:cNvPr id="8" name="Content Placeholder 2">
            <a:extLst>
              <a:ext uri="{FF2B5EF4-FFF2-40B4-BE49-F238E27FC236}">
                <a16:creationId xmlns:a16="http://schemas.microsoft.com/office/drawing/2014/main" id="{0F060832-8009-5A46-4BBA-D686618B1E1F}"/>
              </a:ext>
            </a:extLst>
          </p:cNvPr>
          <p:cNvSpPr>
            <a:spLocks noGrp="1"/>
          </p:cNvSpPr>
          <p:nvPr>
            <p:ph idx="1"/>
          </p:nvPr>
        </p:nvSpPr>
        <p:spPr>
          <a:xfrm>
            <a:off x="1518555" y="1475080"/>
            <a:ext cx="9465130" cy="1122587"/>
          </a:xfrm>
        </p:spPr>
        <p:txBody>
          <a:bodyPr>
            <a:noAutofit/>
          </a:bodyPr>
          <a:lstStyle/>
          <a:p>
            <a:pPr marL="0" indent="0">
              <a:lnSpc>
                <a:spcPct val="120000"/>
              </a:lnSpc>
              <a:buNone/>
            </a:pPr>
            <a:r>
              <a:rPr lang="en-US" u="sng" dirty="0"/>
              <a:t>How important is it to keep the bladder and avoid cystectomy?</a:t>
            </a:r>
          </a:p>
          <a:p>
            <a:pPr marL="0" indent="0">
              <a:lnSpc>
                <a:spcPct val="120000"/>
              </a:lnSpc>
              <a:buNone/>
            </a:pPr>
            <a:endParaRPr lang="en-US" u="sng" dirty="0"/>
          </a:p>
          <a:p>
            <a:pPr>
              <a:lnSpc>
                <a:spcPct val="120000"/>
              </a:lnSpc>
            </a:pPr>
            <a:endParaRPr lang="en-US" u="sng" dirty="0"/>
          </a:p>
          <a:p>
            <a:pPr>
              <a:lnSpc>
                <a:spcPct val="120000"/>
              </a:lnSpc>
            </a:pPr>
            <a:endParaRPr lang="en-US" u="sng" dirty="0"/>
          </a:p>
        </p:txBody>
      </p:sp>
    </p:spTree>
    <p:extLst>
      <p:ext uri="{BB962C8B-B14F-4D97-AF65-F5344CB8AC3E}">
        <p14:creationId xmlns:p14="http://schemas.microsoft.com/office/powerpoint/2010/main" val="969501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9A04D-A62D-22BE-718E-2F752488D4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9652FE-C791-23C6-3E97-A6BCE24CA93F}"/>
              </a:ext>
            </a:extLst>
          </p:cNvPr>
          <p:cNvSpPr>
            <a:spLocks noGrp="1"/>
          </p:cNvSpPr>
          <p:nvPr>
            <p:ph type="title"/>
          </p:nvPr>
        </p:nvSpPr>
        <p:spPr>
          <a:xfrm>
            <a:off x="609600" y="449620"/>
            <a:ext cx="10972800" cy="701763"/>
          </a:xfrm>
        </p:spPr>
        <p:txBody>
          <a:bodyPr/>
          <a:lstStyle/>
          <a:p>
            <a:r>
              <a:rPr lang="en-US" dirty="0"/>
              <a:t>Studies to discuss today</a:t>
            </a:r>
          </a:p>
        </p:txBody>
      </p:sp>
      <p:sp>
        <p:nvSpPr>
          <p:cNvPr id="40" name="TextBox 39">
            <a:extLst>
              <a:ext uri="{FF2B5EF4-FFF2-40B4-BE49-F238E27FC236}">
                <a16:creationId xmlns:a16="http://schemas.microsoft.com/office/drawing/2014/main" id="{E3DEA8E3-2503-8122-6488-7A2B5237D788}"/>
              </a:ext>
            </a:extLst>
          </p:cNvPr>
          <p:cNvSpPr txBox="1"/>
          <p:nvPr/>
        </p:nvSpPr>
        <p:spPr>
          <a:xfrm>
            <a:off x="4430486" y="6314502"/>
            <a:ext cx="7761514" cy="467820"/>
          </a:xfrm>
          <a:prstGeom prst="rect">
            <a:avLst/>
          </a:prstGeom>
          <a:noFill/>
        </p:spPr>
        <p:txBody>
          <a:bodyPr wrap="square" lIns="18288" tIns="18288" rIns="18288" bIns="18288"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Hahn GU ASCO 2026,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Shore NS et al, AUA 2025 / Nat Med 2025;31:2806-14 / De Santis M et al, ESMO 2025 Lancet 2025;406(10516):2221-2234 / Ann Oncol 2026;37(1):44-52    </a:t>
            </a:r>
          </a:p>
        </p:txBody>
      </p:sp>
      <p:sp>
        <p:nvSpPr>
          <p:cNvPr id="176" name="TextBox 175">
            <a:extLst>
              <a:ext uri="{FF2B5EF4-FFF2-40B4-BE49-F238E27FC236}">
                <a16:creationId xmlns:a16="http://schemas.microsoft.com/office/drawing/2014/main" id="{931AFC6D-AE96-A975-8833-415E467216B8}"/>
              </a:ext>
            </a:extLst>
          </p:cNvPr>
          <p:cNvSpPr txBox="1"/>
          <p:nvPr/>
        </p:nvSpPr>
        <p:spPr>
          <a:xfrm>
            <a:off x="1243920" y="4643965"/>
            <a:ext cx="10777116" cy="221599"/>
          </a:xfrm>
          <a:prstGeom prst="rect">
            <a:avLst/>
          </a:prstGeom>
          <a:noFill/>
        </p:spPr>
        <p:txBody>
          <a:bodyPr wrap="square" lIns="18288" tIns="18288" rIns="18288" bIns="18288"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HR-NMIBC = High-risk Non-muscle invasive bladder cancer; I = Induction; M = Maintenance; EFS = Event-free survival; DFS = Disease-free survival  </a:t>
            </a:r>
          </a:p>
        </p:txBody>
      </p:sp>
      <p:pic>
        <p:nvPicPr>
          <p:cNvPr id="4" name="Picture 3">
            <a:extLst>
              <a:ext uri="{FF2B5EF4-FFF2-40B4-BE49-F238E27FC236}">
                <a16:creationId xmlns:a16="http://schemas.microsoft.com/office/drawing/2014/main" id="{D177A5D9-0B1E-89F4-F43A-7C49772D348B}"/>
              </a:ext>
            </a:extLst>
          </p:cNvPr>
          <p:cNvPicPr>
            <a:picLocks noChangeAspect="1"/>
          </p:cNvPicPr>
          <p:nvPr/>
        </p:nvPicPr>
        <p:blipFill>
          <a:blip r:embed="rId3">
            <a:extLst>
              <a:ext uri="{28A0092B-C50C-407E-A947-70E740481C1C}">
                <a14:useLocalDpi xmlns:a14="http://schemas.microsoft.com/office/drawing/2010/main" val="0"/>
              </a:ext>
            </a:extLst>
          </a:blip>
          <a:srcRect t="16036" b="37976"/>
          <a:stretch>
            <a:fillRect/>
          </a:stretch>
        </p:blipFill>
        <p:spPr>
          <a:xfrm>
            <a:off x="919068" y="1151383"/>
            <a:ext cx="10777115" cy="3300859"/>
          </a:xfrm>
          <a:prstGeom prst="rect">
            <a:avLst/>
          </a:prstGeom>
        </p:spPr>
      </p:pic>
      <p:sp>
        <p:nvSpPr>
          <p:cNvPr id="5" name="Rounded Rectangle 4">
            <a:extLst>
              <a:ext uri="{FF2B5EF4-FFF2-40B4-BE49-F238E27FC236}">
                <a16:creationId xmlns:a16="http://schemas.microsoft.com/office/drawing/2014/main" id="{4DFA8C10-14AF-5C89-6D65-500AA70D57DD}"/>
              </a:ext>
            </a:extLst>
          </p:cNvPr>
          <p:cNvSpPr/>
          <p:nvPr/>
        </p:nvSpPr>
        <p:spPr bwMode="auto">
          <a:xfrm>
            <a:off x="5715000" y="1251857"/>
            <a:ext cx="3559629" cy="348343"/>
          </a:xfrm>
          <a:prstGeom prst="roundRect">
            <a:avLst/>
          </a:prstGeom>
          <a:noFill/>
          <a:ln w="57150">
            <a:solidFill>
              <a:srgbClr val="FF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 name="Rounded Rectangle 7">
            <a:extLst>
              <a:ext uri="{FF2B5EF4-FFF2-40B4-BE49-F238E27FC236}">
                <a16:creationId xmlns:a16="http://schemas.microsoft.com/office/drawing/2014/main" id="{744086AF-38E8-DF87-5C40-BB5AED894002}"/>
              </a:ext>
            </a:extLst>
          </p:cNvPr>
          <p:cNvSpPr/>
          <p:nvPr/>
        </p:nvSpPr>
        <p:spPr bwMode="auto">
          <a:xfrm>
            <a:off x="5715000" y="2928257"/>
            <a:ext cx="3559629" cy="348343"/>
          </a:xfrm>
          <a:prstGeom prst="roundRect">
            <a:avLst/>
          </a:prstGeom>
          <a:noFill/>
          <a:ln w="57150">
            <a:solidFill>
              <a:srgbClr val="FF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 name="Rounded Rectangle 14">
            <a:extLst>
              <a:ext uri="{FF2B5EF4-FFF2-40B4-BE49-F238E27FC236}">
                <a16:creationId xmlns:a16="http://schemas.microsoft.com/office/drawing/2014/main" id="{18C982ED-5E02-6DAF-BE24-0B315E3C6511}"/>
              </a:ext>
            </a:extLst>
          </p:cNvPr>
          <p:cNvSpPr/>
          <p:nvPr/>
        </p:nvSpPr>
        <p:spPr bwMode="auto">
          <a:xfrm>
            <a:off x="5715000" y="2277391"/>
            <a:ext cx="3559629" cy="348343"/>
          </a:xfrm>
          <a:prstGeom prst="roundRect">
            <a:avLst/>
          </a:prstGeom>
          <a:noFill/>
          <a:ln w="57150">
            <a:solidFill>
              <a:srgbClr val="FF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 name="Rounded Rectangle 15">
            <a:extLst>
              <a:ext uri="{FF2B5EF4-FFF2-40B4-BE49-F238E27FC236}">
                <a16:creationId xmlns:a16="http://schemas.microsoft.com/office/drawing/2014/main" id="{223FABF0-DDB8-1221-F519-A1315E150FD9}"/>
              </a:ext>
            </a:extLst>
          </p:cNvPr>
          <p:cNvSpPr/>
          <p:nvPr/>
        </p:nvSpPr>
        <p:spPr bwMode="auto">
          <a:xfrm>
            <a:off x="5715000" y="3953791"/>
            <a:ext cx="3559629" cy="348343"/>
          </a:xfrm>
          <a:prstGeom prst="roundRect">
            <a:avLst/>
          </a:prstGeom>
          <a:noFill/>
          <a:ln w="57150">
            <a:solidFill>
              <a:srgbClr val="FF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63285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par>
                                <p:cTn id="19" presetID="3" presetClass="exit" presetSubtype="10" fill="hold" grpId="1" nodeType="withEffect">
                                  <p:stCondLst>
                                    <p:cond delay="0"/>
                                  </p:stCondLst>
                                  <p:childTnLst>
                                    <p:animEffect transition="out" filter="blinds(horizontal)">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3" presetClass="exit" presetSubtype="10" fill="hold" grpId="1" nodeType="withEffect">
                                  <p:stCondLst>
                                    <p:cond delay="0"/>
                                  </p:stCondLst>
                                  <p:childTnLst>
                                    <p:animEffect transition="out" filter="blinds(horizontal)">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15" grpId="0" animBg="1"/>
      <p:bldP spid="1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B52EA-4243-76D1-C84B-C43A55CB92B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C140423-940B-28FF-CC82-D1807C5F596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236" t="16376" r="4111" b="8740"/>
          <a:stretch>
            <a:fillRect/>
          </a:stretch>
        </p:blipFill>
        <p:spPr>
          <a:xfrm>
            <a:off x="5530305" y="1863524"/>
            <a:ext cx="5652910" cy="2760000"/>
          </a:xfrm>
          <a:prstGeom prst="rect">
            <a:avLst/>
          </a:prstGeom>
        </p:spPr>
      </p:pic>
      <p:sp>
        <p:nvSpPr>
          <p:cNvPr id="2" name="Rectangle 1">
            <a:extLst>
              <a:ext uri="{FF2B5EF4-FFF2-40B4-BE49-F238E27FC236}">
                <a16:creationId xmlns:a16="http://schemas.microsoft.com/office/drawing/2014/main" id="{DC3BDA83-CAE9-C2D5-8DA7-0517E63A99CF}"/>
              </a:ext>
            </a:extLst>
          </p:cNvPr>
          <p:cNvSpPr/>
          <p:nvPr/>
        </p:nvSpPr>
        <p:spPr bwMode="auto">
          <a:xfrm>
            <a:off x="6006064" y="1469985"/>
            <a:ext cx="3657962" cy="539539"/>
          </a:xfrm>
          <a:prstGeom prst="rect">
            <a:avLst/>
          </a:prstGeom>
          <a:solidFill>
            <a:schemeClr val="tx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82DDEBE7-030C-39E8-9E22-184923DAC1A2}"/>
              </a:ext>
            </a:extLst>
          </p:cNvPr>
          <p:cNvSpPr>
            <a:spLocks noGrp="1"/>
          </p:cNvSpPr>
          <p:nvPr>
            <p:ph type="body" sz="quarter" idx="15"/>
          </p:nvPr>
        </p:nvSpPr>
        <p:spPr>
          <a:xfrm>
            <a:off x="10139785" y="5472271"/>
            <a:ext cx="2052215" cy="1298642"/>
          </a:xfrm>
        </p:spPr>
        <p:txBody>
          <a:bodyPr/>
          <a:lstStyle/>
          <a:p>
            <a:pPr algn="r"/>
            <a:r>
              <a:rPr lang="en-US" sz="1400" dirty="0">
                <a:solidFill>
                  <a:schemeClr val="bg1"/>
                </a:solidFill>
              </a:rPr>
              <a:t>Shore NS et al, AUA 2025 / Nat Med 2025, De Santis M et al, ESMO 2025 / Lancet 2025, Hahn GU ASCO 2026</a:t>
            </a:r>
          </a:p>
        </p:txBody>
      </p:sp>
      <p:pic>
        <p:nvPicPr>
          <p:cNvPr id="5" name="Picture 4">
            <a:extLst>
              <a:ext uri="{FF2B5EF4-FFF2-40B4-BE49-F238E27FC236}">
                <a16:creationId xmlns:a16="http://schemas.microsoft.com/office/drawing/2014/main" id="{96467D00-95F9-7F5B-5ABA-61C9D1D954CA}"/>
              </a:ext>
            </a:extLst>
          </p:cNvPr>
          <p:cNvPicPr>
            <a:picLocks noChangeAspect="1"/>
          </p:cNvPicPr>
          <p:nvPr/>
        </p:nvPicPr>
        <p:blipFill rotWithShape="1">
          <a:blip r:embed="rId5">
            <a:extLst>
              <a:ext uri="{28A0092B-C50C-407E-A947-70E740481C1C}">
                <a14:useLocalDpi xmlns:a14="http://schemas.microsoft.com/office/drawing/2010/main" val="0"/>
              </a:ext>
            </a:extLst>
          </a:blip>
          <a:srcRect l="5069" t="21328" r="13748" b="8585"/>
          <a:stretch>
            <a:fillRect/>
          </a:stretch>
        </p:blipFill>
        <p:spPr>
          <a:xfrm>
            <a:off x="119744" y="2071504"/>
            <a:ext cx="5104038" cy="2513535"/>
          </a:xfrm>
          <a:prstGeom prst="rect">
            <a:avLst/>
          </a:prstGeom>
        </p:spPr>
      </p:pic>
      <p:sp>
        <p:nvSpPr>
          <p:cNvPr id="8" name="Title 1">
            <a:extLst>
              <a:ext uri="{FF2B5EF4-FFF2-40B4-BE49-F238E27FC236}">
                <a16:creationId xmlns:a16="http://schemas.microsoft.com/office/drawing/2014/main" id="{99E4BF19-9420-4C4E-5B77-6FFA9C0C509A}"/>
              </a:ext>
            </a:extLst>
          </p:cNvPr>
          <p:cNvSpPr txBox="1">
            <a:spLocks/>
          </p:cNvSpPr>
          <p:nvPr/>
        </p:nvSpPr>
        <p:spPr bwMode="auto">
          <a:xfrm>
            <a:off x="1012370" y="9519"/>
            <a:ext cx="3916739"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sng" strike="noStrike" kern="0" cap="none" spc="0" normalizeH="0" baseline="0" noProof="0" dirty="0">
                <a:ln>
                  <a:noFill/>
                </a:ln>
                <a:solidFill>
                  <a:srgbClr val="455560"/>
                </a:solidFill>
                <a:effectLst/>
                <a:uLnTx/>
                <a:uFillTx/>
                <a:latin typeface="Calibri" panose="020F0502020204030204" pitchFamily="34" charset="0"/>
                <a:ea typeface="+mj-ea"/>
                <a:cs typeface="+mj-cs"/>
              </a:rPr>
              <a:t>CREST</a:t>
            </a:r>
          </a:p>
        </p:txBody>
      </p:sp>
      <p:sp>
        <p:nvSpPr>
          <p:cNvPr id="9" name="Title 1">
            <a:extLst>
              <a:ext uri="{FF2B5EF4-FFF2-40B4-BE49-F238E27FC236}">
                <a16:creationId xmlns:a16="http://schemas.microsoft.com/office/drawing/2014/main" id="{A22CB221-F0C5-A146-409D-6EDFD36D41FE}"/>
              </a:ext>
            </a:extLst>
          </p:cNvPr>
          <p:cNvSpPr txBox="1">
            <a:spLocks/>
          </p:cNvSpPr>
          <p:nvPr/>
        </p:nvSpPr>
        <p:spPr bwMode="auto">
          <a:xfrm>
            <a:off x="6317299" y="9519"/>
            <a:ext cx="361639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sng" strike="noStrike" kern="0" cap="none" spc="0" normalizeH="0" baseline="0" noProof="0" dirty="0">
                <a:ln>
                  <a:noFill/>
                </a:ln>
                <a:solidFill>
                  <a:srgbClr val="455560"/>
                </a:solidFill>
                <a:effectLst/>
                <a:uLnTx/>
                <a:uFillTx/>
                <a:latin typeface="Calibri" panose="020F0502020204030204" pitchFamily="34" charset="0"/>
                <a:ea typeface="+mj-ea"/>
                <a:cs typeface="+mj-cs"/>
              </a:rPr>
              <a:t>POTOMAC</a:t>
            </a:r>
          </a:p>
        </p:txBody>
      </p:sp>
      <p:sp>
        <p:nvSpPr>
          <p:cNvPr id="11" name="Content Placeholder 2">
            <a:extLst>
              <a:ext uri="{FF2B5EF4-FFF2-40B4-BE49-F238E27FC236}">
                <a16:creationId xmlns:a16="http://schemas.microsoft.com/office/drawing/2014/main" id="{BCEA7F75-F2DD-70E1-5165-D4B29CC89D11}"/>
              </a:ext>
            </a:extLst>
          </p:cNvPr>
          <p:cNvSpPr>
            <a:spLocks noGrp="1"/>
          </p:cNvSpPr>
          <p:nvPr>
            <p:ph sz="quarter" idx="13"/>
          </p:nvPr>
        </p:nvSpPr>
        <p:spPr>
          <a:xfrm>
            <a:off x="761996" y="4642820"/>
            <a:ext cx="4101063" cy="1744128"/>
          </a:xfrm>
        </p:spPr>
        <p:txBody>
          <a:bodyPr>
            <a:noAutofit/>
          </a:bodyPr>
          <a:lstStyle/>
          <a:p>
            <a:pPr marL="0" indent="0" algn="ctr">
              <a:buNone/>
            </a:pPr>
            <a:r>
              <a:rPr lang="en-US" sz="2400" dirty="0"/>
              <a:t>EFS HR 0.68</a:t>
            </a:r>
          </a:p>
          <a:p>
            <a:pPr marL="0" indent="0" algn="ctr">
              <a:buNone/>
            </a:pPr>
            <a:r>
              <a:rPr lang="en-US" sz="2400" dirty="0"/>
              <a:t>primary endpoint</a:t>
            </a:r>
          </a:p>
          <a:p>
            <a:pPr marL="0" indent="0" algn="ctr">
              <a:buNone/>
            </a:pPr>
            <a:r>
              <a:rPr lang="en-US" sz="2400" dirty="0"/>
              <a:t>OS HR 1.13 (0.68-1.87)</a:t>
            </a:r>
          </a:p>
          <a:p>
            <a:pPr marL="0" indent="0" algn="ctr">
              <a:buNone/>
            </a:pPr>
            <a:r>
              <a:rPr lang="en-US" sz="2400" dirty="0"/>
              <a:t>Gr 3 TRAE 29% vs 5.4%</a:t>
            </a:r>
          </a:p>
          <a:p>
            <a:pPr marL="0" indent="0" algn="ctr">
              <a:buNone/>
            </a:pPr>
            <a:endParaRPr lang="en-US" sz="2400" dirty="0"/>
          </a:p>
        </p:txBody>
      </p:sp>
      <p:sp>
        <p:nvSpPr>
          <p:cNvPr id="12" name="Content Placeholder 2">
            <a:extLst>
              <a:ext uri="{FF2B5EF4-FFF2-40B4-BE49-F238E27FC236}">
                <a16:creationId xmlns:a16="http://schemas.microsoft.com/office/drawing/2014/main" id="{0BBDB428-E685-50BF-1257-BEE81DC778D5}"/>
              </a:ext>
            </a:extLst>
          </p:cNvPr>
          <p:cNvSpPr txBox="1">
            <a:spLocks/>
          </p:cNvSpPr>
          <p:nvPr/>
        </p:nvSpPr>
        <p:spPr bwMode="auto">
          <a:xfrm>
            <a:off x="6006064" y="4642819"/>
            <a:ext cx="4133721" cy="174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EFS HR 0.68</a:t>
            </a:r>
          </a:p>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primary endpoint</a:t>
            </a:r>
          </a:p>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OS HR 0.8 (0.53-1.20)</a:t>
            </a:r>
          </a:p>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Gr 3 TRAE 21% vs 4%</a:t>
            </a:r>
          </a:p>
        </p:txBody>
      </p:sp>
      <p:pic>
        <p:nvPicPr>
          <p:cNvPr id="20" name="Picture 19">
            <a:extLst>
              <a:ext uri="{FF2B5EF4-FFF2-40B4-BE49-F238E27FC236}">
                <a16:creationId xmlns:a16="http://schemas.microsoft.com/office/drawing/2014/main" id="{7B37CFCB-97C0-F8C9-5B3F-1BD1AC47D21C}"/>
              </a:ext>
            </a:extLst>
          </p:cNvPr>
          <p:cNvPicPr>
            <a:picLocks noChangeAspect="1"/>
          </p:cNvPicPr>
          <p:nvPr/>
        </p:nvPicPr>
        <p:blipFill>
          <a:blip r:embed="rId6">
            <a:extLst>
              <a:ext uri="{28A0092B-C50C-407E-A947-70E740481C1C}">
                <a14:useLocalDpi xmlns:a14="http://schemas.microsoft.com/office/drawing/2010/main" val="0"/>
              </a:ext>
            </a:extLst>
          </a:blip>
          <a:srcRect l="60547" t="35207" r="28809" b="44533"/>
          <a:stretch>
            <a:fillRect/>
          </a:stretch>
        </p:blipFill>
        <p:spPr>
          <a:xfrm>
            <a:off x="1052329" y="5011003"/>
            <a:ext cx="596095" cy="733399"/>
          </a:xfrm>
          <a:prstGeom prst="rect">
            <a:avLst/>
          </a:prstGeom>
        </p:spPr>
      </p:pic>
      <p:pic>
        <p:nvPicPr>
          <p:cNvPr id="21" name="Picture 20">
            <a:extLst>
              <a:ext uri="{FF2B5EF4-FFF2-40B4-BE49-F238E27FC236}">
                <a16:creationId xmlns:a16="http://schemas.microsoft.com/office/drawing/2014/main" id="{CFF77FDA-1717-DDDC-E736-33AFC32B8395}"/>
              </a:ext>
            </a:extLst>
          </p:cNvPr>
          <p:cNvPicPr>
            <a:picLocks noChangeAspect="1"/>
          </p:cNvPicPr>
          <p:nvPr/>
        </p:nvPicPr>
        <p:blipFill>
          <a:blip r:embed="rId6">
            <a:extLst>
              <a:ext uri="{28A0092B-C50C-407E-A947-70E740481C1C}">
                <a14:useLocalDpi xmlns:a14="http://schemas.microsoft.com/office/drawing/2010/main" val="0"/>
              </a:ext>
            </a:extLst>
          </a:blip>
          <a:srcRect l="60547" t="35207" r="28809" b="44533"/>
          <a:stretch>
            <a:fillRect/>
          </a:stretch>
        </p:blipFill>
        <p:spPr>
          <a:xfrm>
            <a:off x="6317299" y="5029368"/>
            <a:ext cx="596095" cy="733399"/>
          </a:xfrm>
          <a:prstGeom prst="rect">
            <a:avLst/>
          </a:prstGeom>
        </p:spPr>
      </p:pic>
      <p:sp>
        <p:nvSpPr>
          <p:cNvPr id="3" name="Content Placeholder 2">
            <a:extLst>
              <a:ext uri="{FF2B5EF4-FFF2-40B4-BE49-F238E27FC236}">
                <a16:creationId xmlns:a16="http://schemas.microsoft.com/office/drawing/2014/main" id="{0DFE4FA1-C983-E2AE-9E7E-BFD4B739B0BD}"/>
              </a:ext>
            </a:extLst>
          </p:cNvPr>
          <p:cNvSpPr txBox="1">
            <a:spLocks/>
          </p:cNvSpPr>
          <p:nvPr/>
        </p:nvSpPr>
        <p:spPr bwMode="auto">
          <a:xfrm>
            <a:off x="1008785" y="905063"/>
            <a:ext cx="4104645" cy="1294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2 years BCG </a:t>
            </a:r>
          </a:p>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2 years Sasanlimab</a:t>
            </a:r>
          </a:p>
        </p:txBody>
      </p:sp>
      <p:sp>
        <p:nvSpPr>
          <p:cNvPr id="14" name="Content Placeholder 2">
            <a:extLst>
              <a:ext uri="{FF2B5EF4-FFF2-40B4-BE49-F238E27FC236}">
                <a16:creationId xmlns:a16="http://schemas.microsoft.com/office/drawing/2014/main" id="{8F176EDD-9E05-20EE-749B-BA66666CE3E3}"/>
              </a:ext>
            </a:extLst>
          </p:cNvPr>
          <p:cNvSpPr txBox="1">
            <a:spLocks/>
          </p:cNvSpPr>
          <p:nvPr/>
        </p:nvSpPr>
        <p:spPr bwMode="auto">
          <a:xfrm>
            <a:off x="6317299" y="903036"/>
            <a:ext cx="3645463" cy="14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2 years BCG </a:t>
            </a:r>
          </a:p>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1-year Durvalumab</a:t>
            </a:r>
          </a:p>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99758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3"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par>
                                <p:cTn id="12" presetID="3" presetClass="entr" presetSubtype="1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par>
                                <p:cTn id="15" presetID="1" presetClass="entr" presetSubtype="0" fill="hold"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D4307-31CB-86A7-E283-6938CEC031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D1BE9B-E11C-D1B4-8CEC-D69E63267868}"/>
              </a:ext>
            </a:extLst>
          </p:cNvPr>
          <p:cNvSpPr>
            <a:spLocks noGrp="1"/>
          </p:cNvSpPr>
          <p:nvPr>
            <p:ph type="title"/>
          </p:nvPr>
        </p:nvSpPr>
        <p:spPr/>
        <p:txBody>
          <a:bodyPr/>
          <a:lstStyle/>
          <a:p>
            <a:r>
              <a:rPr lang="en-US" dirty="0"/>
              <a:t>Impact on Practice</a:t>
            </a:r>
          </a:p>
        </p:txBody>
      </p:sp>
      <p:sp>
        <p:nvSpPr>
          <p:cNvPr id="3" name="Content Placeholder 2">
            <a:extLst>
              <a:ext uri="{FF2B5EF4-FFF2-40B4-BE49-F238E27FC236}">
                <a16:creationId xmlns:a16="http://schemas.microsoft.com/office/drawing/2014/main" id="{25C6534C-5A8A-EE86-D770-42AC62EF9D62}"/>
              </a:ext>
            </a:extLst>
          </p:cNvPr>
          <p:cNvSpPr>
            <a:spLocks noGrp="1"/>
          </p:cNvSpPr>
          <p:nvPr>
            <p:ph idx="1"/>
          </p:nvPr>
        </p:nvSpPr>
        <p:spPr>
          <a:xfrm>
            <a:off x="604676" y="1513046"/>
            <a:ext cx="8789696" cy="5344954"/>
          </a:xfrm>
        </p:spPr>
        <p:txBody>
          <a:bodyPr>
            <a:normAutofit fontScale="85000" lnSpcReduction="20000"/>
          </a:bodyPr>
          <a:lstStyle/>
          <a:p>
            <a:r>
              <a:rPr lang="en-US" dirty="0"/>
              <a:t>Either Sasanlimab or Durvalumab combined with BCG induction and maintenance </a:t>
            </a:r>
            <a:r>
              <a:rPr lang="en-US" b="1" dirty="0"/>
              <a:t>may</a:t>
            </a:r>
            <a:r>
              <a:rPr lang="en-US" dirty="0"/>
              <a:t> become an option for high-risk BCG-naïve NIMBC</a:t>
            </a:r>
          </a:p>
          <a:p>
            <a:pPr lvl="1"/>
            <a:r>
              <a:rPr lang="en-US" dirty="0"/>
              <a:t>Benefit mostly in T1 (highest risk) population</a:t>
            </a:r>
          </a:p>
          <a:p>
            <a:pPr lvl="1"/>
            <a:r>
              <a:rPr lang="en-US" dirty="0"/>
              <a:t>Awaiting KEYNOTE-676 trial in similar population</a:t>
            </a:r>
          </a:p>
          <a:p>
            <a:pPr lvl="1"/>
            <a:endParaRPr lang="en-US" sz="1800" dirty="0"/>
          </a:p>
          <a:p>
            <a:r>
              <a:rPr lang="en-US" dirty="0"/>
              <a:t>Are autoimmune side effects worth it?</a:t>
            </a:r>
          </a:p>
          <a:p>
            <a:pPr lvl="1"/>
            <a:r>
              <a:rPr lang="en-US" dirty="0"/>
              <a:t>How to balance EFS (positive), OS (immature) and Toxicity (real)?</a:t>
            </a:r>
          </a:p>
          <a:p>
            <a:pPr lvl="1"/>
            <a:r>
              <a:rPr lang="en-US" dirty="0"/>
              <a:t>Likely will allow some patients to avoid cystectomy</a:t>
            </a:r>
          </a:p>
          <a:p>
            <a:pPr lvl="1"/>
            <a:r>
              <a:rPr lang="en-US" dirty="0"/>
              <a:t>But… multiple later-line therapies available for NMIBC </a:t>
            </a:r>
            <a:endParaRPr lang="en-US" sz="1800" dirty="0"/>
          </a:p>
          <a:p>
            <a:endParaRPr lang="en-US" dirty="0"/>
          </a:p>
          <a:p>
            <a:r>
              <a:rPr lang="en-US" dirty="0"/>
              <a:t>Who will be giving this therapy? Urologists? Medical Oncologists?</a:t>
            </a:r>
          </a:p>
          <a:p>
            <a:pPr marL="457200" lvl="1" indent="0">
              <a:buNone/>
            </a:pPr>
            <a:endParaRPr lang="en-US" dirty="0"/>
          </a:p>
          <a:p>
            <a:endParaRPr lang="en-US" dirty="0"/>
          </a:p>
        </p:txBody>
      </p:sp>
      <p:pic>
        <p:nvPicPr>
          <p:cNvPr id="5" name="Picture 2" descr="Stickman Question Mark Thinking | Great PowerPoint ClipArt for  Presentations - PresenterMedia.com">
            <a:extLst>
              <a:ext uri="{FF2B5EF4-FFF2-40B4-BE49-F238E27FC236}">
                <a16:creationId xmlns:a16="http://schemas.microsoft.com/office/drawing/2014/main" id="{0E0FE3E8-3267-A93C-90B7-85D28D2632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140"/>
          <a:stretch>
            <a:fillRect/>
          </a:stretch>
        </p:blipFill>
        <p:spPr bwMode="auto">
          <a:xfrm>
            <a:off x="9187543" y="1827085"/>
            <a:ext cx="3004457" cy="3737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524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linds(horizontal)">
                                      <p:cBhvr>
                                        <p:cTn id="10" dur="500"/>
                                        <p:tgtEl>
                                          <p:spTgt spid="3">
                                            <p:txEl>
                                              <p:pRg st="5" end="5"/>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blinds(horizontal)">
                                      <p:cBhvr>
                                        <p:cTn id="13" dur="500"/>
                                        <p:tgtEl>
                                          <p:spTgt spid="3">
                                            <p:txEl>
                                              <p:pRg st="6" end="6"/>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blinds(horizontal)">
                                      <p:cBhvr>
                                        <p:cTn id="16" dur="5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blinds(horizontal)">
                                      <p:cBhvr>
                                        <p:cTn id="2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CC515-E7D7-B3B3-198E-D8B496B764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1BD79E-7ED4-A454-9991-D89AF5BB4FD8}"/>
              </a:ext>
            </a:extLst>
          </p:cNvPr>
          <p:cNvSpPr>
            <a:spLocks noGrp="1"/>
          </p:cNvSpPr>
          <p:nvPr>
            <p:ph type="title"/>
          </p:nvPr>
        </p:nvSpPr>
        <p:spPr/>
        <p:txBody>
          <a:bodyPr/>
          <a:lstStyle/>
          <a:p>
            <a:r>
              <a:rPr lang="en-US" dirty="0"/>
              <a:t>Can we “save” PD-1 for BCG-unresponsive patients? </a:t>
            </a:r>
          </a:p>
        </p:txBody>
      </p:sp>
      <p:sp>
        <p:nvSpPr>
          <p:cNvPr id="6" name="TextBox 5">
            <a:extLst>
              <a:ext uri="{FF2B5EF4-FFF2-40B4-BE49-F238E27FC236}">
                <a16:creationId xmlns:a16="http://schemas.microsoft.com/office/drawing/2014/main" id="{218D2AA1-CD9C-5DAC-29C8-0625D86FB5CA}"/>
              </a:ext>
            </a:extLst>
          </p:cNvPr>
          <p:cNvSpPr txBox="1"/>
          <p:nvPr/>
        </p:nvSpPr>
        <p:spPr bwMode="auto">
          <a:xfrm>
            <a:off x="7572375" y="6475120"/>
            <a:ext cx="4619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Li et al ASCO 2024</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4CAE5F90-6F7B-90FE-53E7-4DE6086AF677}"/>
              </a:ext>
            </a:extLst>
          </p:cNvPr>
          <p:cNvGrpSpPr/>
          <p:nvPr/>
        </p:nvGrpSpPr>
        <p:grpSpPr>
          <a:xfrm>
            <a:off x="77683" y="1341440"/>
            <a:ext cx="12068597" cy="4877401"/>
            <a:chOff x="77683" y="1341440"/>
            <a:chExt cx="12068597" cy="4877401"/>
          </a:xfrm>
        </p:grpSpPr>
        <p:grpSp>
          <p:nvGrpSpPr>
            <p:cNvPr id="10" name="Group 9">
              <a:extLst>
                <a:ext uri="{FF2B5EF4-FFF2-40B4-BE49-F238E27FC236}">
                  <a16:creationId xmlns:a16="http://schemas.microsoft.com/office/drawing/2014/main" id="{24EF2A29-9586-0DE0-985B-D2BAABEF1CB2}"/>
                </a:ext>
              </a:extLst>
            </p:cNvPr>
            <p:cNvGrpSpPr/>
            <p:nvPr/>
          </p:nvGrpSpPr>
          <p:grpSpPr>
            <a:xfrm>
              <a:off x="77683" y="1414838"/>
              <a:ext cx="12068597" cy="4804003"/>
              <a:chOff x="77683" y="1414838"/>
              <a:chExt cx="12068597" cy="4804003"/>
            </a:xfrm>
          </p:grpSpPr>
          <p:pic>
            <p:nvPicPr>
              <p:cNvPr id="7" name="Picture 6" descr="A diagram of a flowchart&#10;&#10;AI-generated content may be incorrect.">
                <a:extLst>
                  <a:ext uri="{FF2B5EF4-FFF2-40B4-BE49-F238E27FC236}">
                    <a16:creationId xmlns:a16="http://schemas.microsoft.com/office/drawing/2014/main" id="{54620DC3-43C6-C47D-DC0D-6943E436D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83" y="1414838"/>
                <a:ext cx="12068597" cy="4804003"/>
              </a:xfrm>
              <a:prstGeom prst="rect">
                <a:avLst/>
              </a:prstGeom>
            </p:spPr>
          </p:pic>
          <p:sp>
            <p:nvSpPr>
              <p:cNvPr id="5" name="Rectangle 4">
                <a:extLst>
                  <a:ext uri="{FF2B5EF4-FFF2-40B4-BE49-F238E27FC236}">
                    <a16:creationId xmlns:a16="http://schemas.microsoft.com/office/drawing/2014/main" id="{97C60133-92B8-DF08-F76B-D4B5746CC0D4}"/>
                  </a:ext>
                </a:extLst>
              </p:cNvPr>
              <p:cNvSpPr/>
              <p:nvPr/>
            </p:nvSpPr>
            <p:spPr>
              <a:xfrm>
                <a:off x="308810" y="3446830"/>
                <a:ext cx="3250819" cy="1164771"/>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600" cap="none" spc="30" normalizeH="0" baseline="0" noProof="0" dirty="0">
                  <a:ln>
                    <a:noFill/>
                  </a:ln>
                  <a:solidFill>
                    <a:srgbClr val="FFFFFF"/>
                  </a:solidFill>
                  <a:effectLst/>
                  <a:uLnTx/>
                  <a:uFillTx/>
                  <a:latin typeface="Calibri"/>
                  <a:ea typeface="+mn-ea"/>
                  <a:cs typeface="+mn-cs"/>
                </a:endParaRPr>
              </a:p>
            </p:txBody>
          </p:sp>
        </p:grpSp>
        <p:sp>
          <p:nvSpPr>
            <p:cNvPr id="3" name="Title 1">
              <a:extLst>
                <a:ext uri="{FF2B5EF4-FFF2-40B4-BE49-F238E27FC236}">
                  <a16:creationId xmlns:a16="http://schemas.microsoft.com/office/drawing/2014/main" id="{4B567A8B-847B-6B27-7A68-3D13B274BBC5}"/>
                </a:ext>
              </a:extLst>
            </p:cNvPr>
            <p:cNvSpPr txBox="1">
              <a:spLocks/>
            </p:cNvSpPr>
            <p:nvPr/>
          </p:nvSpPr>
          <p:spPr bwMode="auto">
            <a:xfrm>
              <a:off x="308810" y="1341440"/>
              <a:ext cx="3250819"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455560"/>
                  </a:solidFill>
                  <a:effectLst/>
                  <a:uLnTx/>
                  <a:uFillTx/>
                  <a:latin typeface="Calibri" panose="020F0502020204030204" pitchFamily="34" charset="0"/>
                  <a:ea typeface="+mj-ea"/>
                  <a:cs typeface="+mj-cs"/>
                </a:rPr>
                <a:t>KEYNOTE 057</a:t>
              </a:r>
            </a:p>
          </p:txBody>
        </p:sp>
      </p:grpSp>
    </p:spTree>
    <p:extLst>
      <p:ext uri="{BB962C8B-B14F-4D97-AF65-F5344CB8AC3E}">
        <p14:creationId xmlns:p14="http://schemas.microsoft.com/office/powerpoint/2010/main" val="861959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B0CF9-7207-E09D-8707-E6236A1B06D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3AF6BD9-F771-F5DC-A419-2C517739F7A0}"/>
              </a:ext>
            </a:extLst>
          </p:cNvPr>
          <p:cNvSpPr>
            <a:spLocks noGrp="1"/>
          </p:cNvSpPr>
          <p:nvPr>
            <p:ph type="title"/>
          </p:nvPr>
        </p:nvSpPr>
        <p:spPr>
          <a:xfrm>
            <a:off x="609759" y="238127"/>
            <a:ext cx="10872444" cy="1103313"/>
          </a:xfrm>
        </p:spPr>
        <p:txBody>
          <a:bodyPr/>
          <a:lstStyle/>
          <a:p>
            <a:r>
              <a:rPr lang="en-US" dirty="0"/>
              <a:t>KEYNOTE 057: Pembrolizumab for High-risk (HR) BCG-unresponsive NMIBC</a:t>
            </a:r>
          </a:p>
        </p:txBody>
      </p:sp>
      <p:sp>
        <p:nvSpPr>
          <p:cNvPr id="6" name="Content Placeholder 2">
            <a:extLst>
              <a:ext uri="{FF2B5EF4-FFF2-40B4-BE49-F238E27FC236}">
                <a16:creationId xmlns:a16="http://schemas.microsoft.com/office/drawing/2014/main" id="{A5467B30-EA45-031F-5972-43F326BAE024}"/>
              </a:ext>
            </a:extLst>
          </p:cNvPr>
          <p:cNvSpPr>
            <a:spLocks noGrp="1"/>
          </p:cNvSpPr>
          <p:nvPr>
            <p:ph idx="1"/>
          </p:nvPr>
        </p:nvSpPr>
        <p:spPr>
          <a:xfrm>
            <a:off x="270699" y="5026154"/>
            <a:ext cx="5997755" cy="1664832"/>
          </a:xfrm>
        </p:spPr>
        <p:txBody>
          <a:bodyPr>
            <a:normAutofit/>
          </a:bodyPr>
          <a:lstStyle/>
          <a:p>
            <a:r>
              <a:rPr lang="en-US" dirty="0"/>
              <a:t>41% CR rate at 3 months</a:t>
            </a:r>
          </a:p>
          <a:p>
            <a:pPr lvl="1"/>
            <a:r>
              <a:rPr lang="en-US" dirty="0"/>
              <a:t>Median duration of CR 16.2 month</a:t>
            </a:r>
          </a:p>
          <a:p>
            <a:pPr lvl="1"/>
            <a:r>
              <a:rPr lang="en-US" dirty="0"/>
              <a:t>9.3% (n=9) remain in CR at 45 months</a:t>
            </a:r>
          </a:p>
        </p:txBody>
      </p:sp>
      <p:sp>
        <p:nvSpPr>
          <p:cNvPr id="7" name="TextBox 6">
            <a:extLst>
              <a:ext uri="{FF2B5EF4-FFF2-40B4-BE49-F238E27FC236}">
                <a16:creationId xmlns:a16="http://schemas.microsoft.com/office/drawing/2014/main" id="{765941D0-40D4-922F-D7C2-286BEE337506}"/>
              </a:ext>
            </a:extLst>
          </p:cNvPr>
          <p:cNvSpPr txBox="1"/>
          <p:nvPr/>
        </p:nvSpPr>
        <p:spPr bwMode="auto">
          <a:xfrm>
            <a:off x="7572375" y="6475120"/>
            <a:ext cx="4619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Balar et al Lancet Onc 2021, Necchi et al Lancet Onc 2024</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0D1267D0-06FA-5EC2-F333-5B1423F797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49227"/>
          <a:stretch>
            <a:fillRect/>
          </a:stretch>
        </p:blipFill>
        <p:spPr>
          <a:xfrm>
            <a:off x="5573486" y="2206011"/>
            <a:ext cx="4955438" cy="2823484"/>
          </a:xfrm>
          <a:prstGeom prst="rect">
            <a:avLst/>
          </a:prstGeom>
        </p:spPr>
      </p:pic>
      <p:sp>
        <p:nvSpPr>
          <p:cNvPr id="10" name="Content Placeholder 2">
            <a:extLst>
              <a:ext uri="{FF2B5EF4-FFF2-40B4-BE49-F238E27FC236}">
                <a16:creationId xmlns:a16="http://schemas.microsoft.com/office/drawing/2014/main" id="{1A3BEBE6-3650-FAE8-A230-ACB00A9924DB}"/>
              </a:ext>
            </a:extLst>
          </p:cNvPr>
          <p:cNvSpPr txBox="1">
            <a:spLocks/>
          </p:cNvSpPr>
          <p:nvPr/>
        </p:nvSpPr>
        <p:spPr bwMode="auto">
          <a:xfrm>
            <a:off x="1038501" y="1846424"/>
            <a:ext cx="4279457" cy="166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HR NMIBC </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with</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CIS</a:t>
            </a:r>
          </a:p>
        </p:txBody>
      </p:sp>
      <p:sp>
        <p:nvSpPr>
          <p:cNvPr id="11" name="Content Placeholder 2">
            <a:extLst>
              <a:ext uri="{FF2B5EF4-FFF2-40B4-BE49-F238E27FC236}">
                <a16:creationId xmlns:a16="http://schemas.microsoft.com/office/drawing/2014/main" id="{D73FDE00-D776-5850-EA9B-91746D2BD5BB}"/>
              </a:ext>
            </a:extLst>
          </p:cNvPr>
          <p:cNvSpPr txBox="1">
            <a:spLocks/>
          </p:cNvSpPr>
          <p:nvPr/>
        </p:nvSpPr>
        <p:spPr bwMode="auto">
          <a:xfrm>
            <a:off x="6268454" y="1831847"/>
            <a:ext cx="4078704" cy="166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HR NMIBC </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without</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CIS</a:t>
            </a:r>
          </a:p>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4" name="Content Placeholder 2">
            <a:extLst>
              <a:ext uri="{FF2B5EF4-FFF2-40B4-BE49-F238E27FC236}">
                <a16:creationId xmlns:a16="http://schemas.microsoft.com/office/drawing/2014/main" id="{BE15160B-2DA1-9E24-820E-04338624B793}"/>
              </a:ext>
            </a:extLst>
          </p:cNvPr>
          <p:cNvSpPr txBox="1">
            <a:spLocks/>
          </p:cNvSpPr>
          <p:nvPr/>
        </p:nvSpPr>
        <p:spPr bwMode="auto">
          <a:xfrm>
            <a:off x="6416883" y="5011577"/>
            <a:ext cx="4078705" cy="118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12 month DFS: 43%</a:t>
            </a: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36 month DFS: 33% </a:t>
            </a:r>
          </a:p>
        </p:txBody>
      </p:sp>
      <p:pic>
        <p:nvPicPr>
          <p:cNvPr id="15" name="Picture 14">
            <a:extLst>
              <a:ext uri="{FF2B5EF4-FFF2-40B4-BE49-F238E27FC236}">
                <a16:creationId xmlns:a16="http://schemas.microsoft.com/office/drawing/2014/main" id="{FC50482D-6117-43FA-08DE-59EEA1A5AA8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b="47384"/>
          <a:stretch>
            <a:fillRect/>
          </a:stretch>
        </p:blipFill>
        <p:spPr>
          <a:xfrm>
            <a:off x="1079141" y="2297969"/>
            <a:ext cx="3685903" cy="2639567"/>
          </a:xfrm>
          <a:prstGeom prst="rect">
            <a:avLst/>
          </a:prstGeom>
        </p:spPr>
      </p:pic>
      <p:pic>
        <p:nvPicPr>
          <p:cNvPr id="16" name="Picture 2" descr="FDA Approves Idorsia's Tryvio for Resistant Hypertension | AJMC">
            <a:extLst>
              <a:ext uri="{FF2B5EF4-FFF2-40B4-BE49-F238E27FC236}">
                <a16:creationId xmlns:a16="http://schemas.microsoft.com/office/drawing/2014/main" id="{F7F0B0E7-0D81-F82E-B50A-CF97D289BF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06843">
            <a:off x="1783432" y="2587687"/>
            <a:ext cx="2914224" cy="2060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930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5EDE0-21D4-C5F6-6716-B39F570C04B8}"/>
            </a:ext>
          </a:extLst>
        </p:cNvPr>
        <p:cNvGrpSpPr/>
        <p:nvPr/>
      </p:nvGrpSpPr>
      <p:grpSpPr>
        <a:xfrm>
          <a:off x="0" y="0"/>
          <a:ext cx="0" cy="0"/>
          <a:chOff x="0" y="0"/>
          <a:chExt cx="0" cy="0"/>
        </a:xfrm>
      </p:grpSpPr>
      <p:sp>
        <p:nvSpPr>
          <p:cNvPr id="10" name="Text Placeholder 1">
            <a:extLst>
              <a:ext uri="{FF2B5EF4-FFF2-40B4-BE49-F238E27FC236}">
                <a16:creationId xmlns:a16="http://schemas.microsoft.com/office/drawing/2014/main" id="{30F1A51F-E9AA-5C0C-E7F2-E4F8A6BB897E}"/>
              </a:ext>
            </a:extLst>
          </p:cNvPr>
          <p:cNvSpPr txBox="1">
            <a:spLocks/>
          </p:cNvSpPr>
          <p:nvPr/>
        </p:nvSpPr>
        <p:spPr>
          <a:xfrm>
            <a:off x="0" y="6481373"/>
            <a:ext cx="12191999" cy="276999"/>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Adapted from: Li and International Bladder Cancer Group, Eur Urol, 2024 </a:t>
            </a:r>
          </a:p>
        </p:txBody>
      </p:sp>
      <p:sp>
        <p:nvSpPr>
          <p:cNvPr id="12" name="Title 1">
            <a:extLst>
              <a:ext uri="{FF2B5EF4-FFF2-40B4-BE49-F238E27FC236}">
                <a16:creationId xmlns:a16="http://schemas.microsoft.com/office/drawing/2014/main" id="{6AE87DB5-1DDC-480E-A600-AA367CB279A9}"/>
              </a:ext>
            </a:extLst>
          </p:cNvPr>
          <p:cNvSpPr>
            <a:spLocks noGrp="1"/>
          </p:cNvSpPr>
          <p:nvPr>
            <p:ph type="title"/>
          </p:nvPr>
        </p:nvSpPr>
        <p:spPr>
          <a:xfrm>
            <a:off x="609758" y="238127"/>
            <a:ext cx="11271313" cy="1103313"/>
          </a:xfrm>
        </p:spPr>
        <p:txBody>
          <a:bodyPr/>
          <a:lstStyle/>
          <a:p>
            <a:r>
              <a:rPr lang="en-US" dirty="0"/>
              <a:t>Many intravesical options for BCG-unresponsive NMIBC!</a:t>
            </a:r>
          </a:p>
        </p:txBody>
      </p:sp>
      <p:pic>
        <p:nvPicPr>
          <p:cNvPr id="9" name="Picture 8">
            <a:extLst>
              <a:ext uri="{FF2B5EF4-FFF2-40B4-BE49-F238E27FC236}">
                <a16:creationId xmlns:a16="http://schemas.microsoft.com/office/drawing/2014/main" id="{B5244069-81DD-498B-1984-8850CE34B938}"/>
              </a:ext>
            </a:extLst>
          </p:cNvPr>
          <p:cNvPicPr>
            <a:picLocks noChangeAspect="1"/>
          </p:cNvPicPr>
          <p:nvPr/>
        </p:nvPicPr>
        <p:blipFill>
          <a:blip r:embed="rId2"/>
          <a:stretch>
            <a:fillRect/>
          </a:stretch>
        </p:blipFill>
        <p:spPr>
          <a:xfrm>
            <a:off x="441157" y="1246032"/>
            <a:ext cx="11439913" cy="5022421"/>
          </a:xfrm>
          <a:prstGeom prst="rect">
            <a:avLst/>
          </a:prstGeom>
        </p:spPr>
      </p:pic>
    </p:spTree>
    <p:extLst>
      <p:ext uri="{BB962C8B-B14F-4D97-AF65-F5344CB8AC3E}">
        <p14:creationId xmlns:p14="http://schemas.microsoft.com/office/powerpoint/2010/main" val="1872393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AFADB-4C03-105A-674F-7A64B5A813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C4574B-EFC6-3652-4AAC-E0123EA10418}"/>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4360649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ED5D1-9CB8-7E3E-1642-CF45996C99B0}"/>
              </a:ext>
            </a:extLst>
          </p:cNvPr>
          <p:cNvSpPr>
            <a:spLocks noGrp="1"/>
          </p:cNvSpPr>
          <p:nvPr>
            <p:ph type="title"/>
          </p:nvPr>
        </p:nvSpPr>
        <p:spPr>
          <a:xfrm>
            <a:off x="609759" y="238127"/>
            <a:ext cx="10872445" cy="1103313"/>
          </a:xfrm>
        </p:spPr>
        <p:txBody>
          <a:bodyPr wrap="square" anchor="ctr">
            <a:normAutofit/>
          </a:bodyPr>
          <a:lstStyle/>
          <a:p>
            <a:r>
              <a:rPr lang="en-US" dirty="0"/>
              <a:t>Clinical Case</a:t>
            </a:r>
          </a:p>
        </p:txBody>
      </p:sp>
      <p:sp>
        <p:nvSpPr>
          <p:cNvPr id="3" name="Content Placeholder 2">
            <a:extLst>
              <a:ext uri="{FF2B5EF4-FFF2-40B4-BE49-F238E27FC236}">
                <a16:creationId xmlns:a16="http://schemas.microsoft.com/office/drawing/2014/main" id="{65A303D5-ACE9-75DF-B2C8-EE00DC95D839}"/>
              </a:ext>
            </a:extLst>
          </p:cNvPr>
          <p:cNvSpPr>
            <a:spLocks noGrp="1"/>
          </p:cNvSpPr>
          <p:nvPr>
            <p:ph sz="half" idx="1"/>
          </p:nvPr>
        </p:nvSpPr>
        <p:spPr>
          <a:xfrm>
            <a:off x="601820" y="1510730"/>
            <a:ext cx="5823462" cy="4678738"/>
          </a:xfrm>
        </p:spPr>
        <p:txBody>
          <a:bodyPr wrap="square" anchor="t">
            <a:normAutofit/>
          </a:bodyPr>
          <a:lstStyle/>
          <a:p>
            <a:r>
              <a:rPr lang="en-US" sz="2600" dirty="0"/>
              <a:t>62 yo M with second-hand tobacco exposure as a child, and new hematuria</a:t>
            </a:r>
          </a:p>
          <a:p>
            <a:pPr lvl="1"/>
            <a:r>
              <a:rPr lang="en-US" dirty="0"/>
              <a:t>Urine cytology suspicious (Paris IV)</a:t>
            </a:r>
          </a:p>
          <a:p>
            <a:r>
              <a:rPr lang="en-US" sz="2600" dirty="0"/>
              <a:t>Cysto/TURBT: HG T1 NMIBC</a:t>
            </a:r>
          </a:p>
          <a:p>
            <a:r>
              <a:rPr lang="en-US" sz="2600" dirty="0"/>
              <a:t>SH: Avid outdoorsman, enjoys rock-climbing</a:t>
            </a:r>
          </a:p>
          <a:p>
            <a:pPr lvl="1"/>
            <a:r>
              <a:rPr lang="en-US" dirty="0"/>
              <a:t>“I do not want to have a cystectomy… ever”</a:t>
            </a:r>
          </a:p>
          <a:p>
            <a:endParaRPr lang="en-US" sz="2600" dirty="0"/>
          </a:p>
        </p:txBody>
      </p:sp>
      <p:pic>
        <p:nvPicPr>
          <p:cNvPr id="4" name="Picture 3">
            <a:extLst>
              <a:ext uri="{FF2B5EF4-FFF2-40B4-BE49-F238E27FC236}">
                <a16:creationId xmlns:a16="http://schemas.microsoft.com/office/drawing/2014/main" id="{A029AAC2-0254-7B05-7C71-D510D8EDBCD3}"/>
              </a:ext>
            </a:extLst>
          </p:cNvPr>
          <p:cNvPicPr>
            <a:picLocks noChangeAspect="1"/>
          </p:cNvPicPr>
          <p:nvPr/>
        </p:nvPicPr>
        <p:blipFill>
          <a:blip r:embed="rId2"/>
          <a:stretch>
            <a:fillRect/>
          </a:stretch>
        </p:blipFill>
        <p:spPr>
          <a:xfrm>
            <a:off x="6329029" y="2163196"/>
            <a:ext cx="5607715" cy="2817877"/>
          </a:xfrm>
          <a:prstGeom prst="rect">
            <a:avLst/>
          </a:prstGeom>
          <a:noFill/>
        </p:spPr>
      </p:pic>
      <p:cxnSp>
        <p:nvCxnSpPr>
          <p:cNvPr id="6" name="Straight Arrow Connector 5">
            <a:extLst>
              <a:ext uri="{FF2B5EF4-FFF2-40B4-BE49-F238E27FC236}">
                <a16:creationId xmlns:a16="http://schemas.microsoft.com/office/drawing/2014/main" id="{67144CA1-BE3E-C2DB-AA56-68B02484D992}"/>
              </a:ext>
            </a:extLst>
          </p:cNvPr>
          <p:cNvCxnSpPr>
            <a:cxnSpLocks/>
          </p:cNvCxnSpPr>
          <p:nvPr/>
        </p:nvCxnSpPr>
        <p:spPr bwMode="auto">
          <a:xfrm flipV="1">
            <a:off x="8205537" y="3947043"/>
            <a:ext cx="0" cy="1539357"/>
          </a:xfrm>
          <a:prstGeom prst="straightConnector1">
            <a:avLst/>
          </a:prstGeom>
          <a:noFill/>
          <a:ln w="57150" cap="flat" cmpd="sng" algn="ctr">
            <a:solidFill>
              <a:srgbClr val="92D050"/>
            </a:solidFill>
            <a:prstDash val="solid"/>
            <a:round/>
            <a:headEnd type="none" w="med" len="med"/>
            <a:tailEnd type="triangle"/>
          </a:ln>
          <a:effectLst/>
        </p:spPr>
      </p:cxnSp>
    </p:spTree>
    <p:extLst>
      <p:ext uri="{BB962C8B-B14F-4D97-AF65-F5344CB8AC3E}">
        <p14:creationId xmlns:p14="http://schemas.microsoft.com/office/powerpoint/2010/main" val="2037866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C2F67-1E92-E225-18EF-3D92D4A036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B9B733-67A7-87E4-46A3-D1D3E97B09E0}"/>
              </a:ext>
            </a:extLst>
          </p:cNvPr>
          <p:cNvSpPr>
            <a:spLocks noGrp="1"/>
          </p:cNvSpPr>
          <p:nvPr>
            <p:ph type="title"/>
          </p:nvPr>
        </p:nvSpPr>
        <p:spPr>
          <a:xfrm>
            <a:off x="609759" y="238127"/>
            <a:ext cx="10872445" cy="1103313"/>
          </a:xfrm>
        </p:spPr>
        <p:txBody>
          <a:bodyPr wrap="square" anchor="ctr">
            <a:normAutofit/>
          </a:bodyPr>
          <a:lstStyle/>
          <a:p>
            <a:r>
              <a:rPr lang="en-US" dirty="0"/>
              <a:t>Follow up with Urology</a:t>
            </a:r>
          </a:p>
        </p:txBody>
      </p:sp>
      <p:sp>
        <p:nvSpPr>
          <p:cNvPr id="3" name="Content Placeholder 2">
            <a:extLst>
              <a:ext uri="{FF2B5EF4-FFF2-40B4-BE49-F238E27FC236}">
                <a16:creationId xmlns:a16="http://schemas.microsoft.com/office/drawing/2014/main" id="{509AABCC-D9AA-D03C-BDCC-796B2BD5359B}"/>
              </a:ext>
            </a:extLst>
          </p:cNvPr>
          <p:cNvSpPr>
            <a:spLocks noGrp="1"/>
          </p:cNvSpPr>
          <p:nvPr>
            <p:ph sz="half" idx="1"/>
          </p:nvPr>
        </p:nvSpPr>
        <p:spPr>
          <a:xfrm>
            <a:off x="601820" y="1510730"/>
            <a:ext cx="6147896" cy="4678738"/>
          </a:xfrm>
        </p:spPr>
        <p:txBody>
          <a:bodyPr wrap="square" anchor="t">
            <a:normAutofit/>
          </a:bodyPr>
          <a:lstStyle/>
          <a:p>
            <a:r>
              <a:rPr lang="en-US" dirty="0"/>
              <a:t>Discusses role of BCG, about a 30-50% chance of relapse</a:t>
            </a:r>
          </a:p>
          <a:p>
            <a:endParaRPr lang="en-US" dirty="0"/>
          </a:p>
          <a:p>
            <a:r>
              <a:rPr lang="en-US" dirty="0"/>
              <a:t>“Isn’t there anything we can do to improve chances of cure?”</a:t>
            </a:r>
          </a:p>
          <a:p>
            <a:endParaRPr lang="en-US" dirty="0"/>
          </a:p>
          <a:p>
            <a:r>
              <a:rPr lang="en-US" dirty="0"/>
              <a:t>Enrolls in the Phase 3 trial of Sasanlimab + BCG</a:t>
            </a:r>
          </a:p>
        </p:txBody>
      </p:sp>
      <p:pic>
        <p:nvPicPr>
          <p:cNvPr id="5122" name="Picture 2" descr="Punctuation of Life: Question Mark | by Christal Luster | Medium">
            <a:extLst>
              <a:ext uri="{FF2B5EF4-FFF2-40B4-BE49-F238E27FC236}">
                <a16:creationId xmlns:a16="http://schemas.microsoft.com/office/drawing/2014/main" id="{6A1D3C7B-428E-3CDE-E7D7-B7DCBFD9D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10295"/>
          <a:stretch>
            <a:fillRect/>
          </a:stretch>
        </p:blipFill>
        <p:spPr bwMode="auto">
          <a:xfrm>
            <a:off x="6868484" y="1012371"/>
            <a:ext cx="5060034" cy="4527760"/>
          </a:xfrm>
          <a:prstGeom prst="rect">
            <a:avLst/>
          </a:prstGeom>
          <a:solidFill>
            <a:srgbClr val="FFFFFF"/>
          </a:solidFill>
        </p:spPr>
      </p:pic>
    </p:spTree>
    <p:extLst>
      <p:ext uri="{BB962C8B-B14F-4D97-AF65-F5344CB8AC3E}">
        <p14:creationId xmlns:p14="http://schemas.microsoft.com/office/powerpoint/2010/main" val="1377763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D08D7-B57E-32DA-3094-4305830A4068}"/>
              </a:ext>
            </a:extLst>
          </p:cNvPr>
          <p:cNvPicPr>
            <a:picLocks noChangeAspect="1"/>
          </p:cNvPicPr>
          <p:nvPr/>
        </p:nvPicPr>
        <p:blipFill>
          <a:blip r:embed="rId2"/>
          <a:srcRect/>
          <a:stretch/>
        </p:blipFill>
        <p:spPr>
          <a:xfrm>
            <a:off x="2286000" y="228600"/>
            <a:ext cx="3086100" cy="61722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6FD3019-3293-CA10-EAB5-1A98763780B8}"/>
              </a:ext>
            </a:extLst>
          </p:cNvPr>
          <p:cNvPicPr>
            <a:picLocks noChangeAspect="1"/>
          </p:cNvPicPr>
          <p:nvPr/>
        </p:nvPicPr>
        <p:blipFill>
          <a:blip r:embed="rId3"/>
          <a:srcRect/>
          <a:stretch/>
        </p:blipFill>
        <p:spPr>
          <a:xfrm>
            <a:off x="6400800" y="228600"/>
            <a:ext cx="3086100" cy="6172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87567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CF55E-15D7-068D-323F-84C52E0828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0C7B26-8A03-2094-13B1-3E3E416B4F65}"/>
              </a:ext>
            </a:extLst>
          </p:cNvPr>
          <p:cNvSpPr>
            <a:spLocks noGrp="1"/>
          </p:cNvSpPr>
          <p:nvPr>
            <p:ph type="title"/>
          </p:nvPr>
        </p:nvSpPr>
        <p:spPr/>
        <p:txBody>
          <a:bodyPr/>
          <a:lstStyle/>
          <a:p>
            <a:r>
              <a:rPr lang="en-US" dirty="0"/>
              <a:t>Clinical Case</a:t>
            </a:r>
          </a:p>
        </p:txBody>
      </p:sp>
      <p:sp>
        <p:nvSpPr>
          <p:cNvPr id="3" name="Content Placeholder 2">
            <a:extLst>
              <a:ext uri="{FF2B5EF4-FFF2-40B4-BE49-F238E27FC236}">
                <a16:creationId xmlns:a16="http://schemas.microsoft.com/office/drawing/2014/main" id="{A0031981-9393-2CD3-6DFC-0D2B15091218}"/>
              </a:ext>
            </a:extLst>
          </p:cNvPr>
          <p:cNvSpPr>
            <a:spLocks noGrp="1"/>
          </p:cNvSpPr>
          <p:nvPr>
            <p:ph idx="1"/>
          </p:nvPr>
        </p:nvSpPr>
        <p:spPr>
          <a:xfrm>
            <a:off x="604676" y="1513047"/>
            <a:ext cx="7298354" cy="4650686"/>
          </a:xfrm>
        </p:spPr>
        <p:txBody>
          <a:bodyPr/>
          <a:lstStyle/>
          <a:p>
            <a:r>
              <a:rPr lang="en-US" dirty="0"/>
              <a:t>Tolerates therapy well overall</a:t>
            </a:r>
          </a:p>
          <a:p>
            <a:r>
              <a:rPr lang="en-US" dirty="0"/>
              <a:t>Course c/b hypothyroidism requiring levothyroxine</a:t>
            </a:r>
          </a:p>
          <a:p>
            <a:pPr lvl="1"/>
            <a:r>
              <a:rPr lang="en-US" dirty="0"/>
              <a:t>Grade 1 pruritis responsive to antihistamines/topical steroid	</a:t>
            </a:r>
          </a:p>
          <a:p>
            <a:r>
              <a:rPr lang="en-US" dirty="0"/>
              <a:t>Cystoscopy/TURBT negative after induction, and maintains in a CR at present</a:t>
            </a:r>
          </a:p>
          <a:p>
            <a:endParaRPr lang="en-US" dirty="0"/>
          </a:p>
          <a:p>
            <a:r>
              <a:rPr lang="en-US" dirty="0"/>
              <a:t>Still mountaineering!</a:t>
            </a:r>
          </a:p>
        </p:txBody>
      </p:sp>
      <p:sp>
        <p:nvSpPr>
          <p:cNvPr id="4" name="Text Placeholder 1">
            <a:extLst>
              <a:ext uri="{FF2B5EF4-FFF2-40B4-BE49-F238E27FC236}">
                <a16:creationId xmlns:a16="http://schemas.microsoft.com/office/drawing/2014/main" id="{963D4D6D-7380-C57C-0094-A16FE1CC555C}"/>
              </a:ext>
            </a:extLst>
          </p:cNvPr>
          <p:cNvSpPr txBox="1">
            <a:spLocks/>
          </p:cNvSpPr>
          <p:nvPr/>
        </p:nvSpPr>
        <p:spPr>
          <a:xfrm>
            <a:off x="0" y="6481373"/>
            <a:ext cx="12191999" cy="276999"/>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Steinberg et al Fut Med 2024 </a:t>
            </a:r>
          </a:p>
        </p:txBody>
      </p:sp>
      <p:grpSp>
        <p:nvGrpSpPr>
          <p:cNvPr id="5" name="Group 4">
            <a:extLst>
              <a:ext uri="{FF2B5EF4-FFF2-40B4-BE49-F238E27FC236}">
                <a16:creationId xmlns:a16="http://schemas.microsoft.com/office/drawing/2014/main" id="{579ED922-6E7A-3B0E-58E3-806FAB31BB4A}"/>
              </a:ext>
            </a:extLst>
          </p:cNvPr>
          <p:cNvGrpSpPr/>
          <p:nvPr/>
        </p:nvGrpSpPr>
        <p:grpSpPr>
          <a:xfrm>
            <a:off x="8454465" y="1513047"/>
            <a:ext cx="3552478" cy="4071324"/>
            <a:chOff x="8349344" y="1587500"/>
            <a:chExt cx="3132859" cy="3683000"/>
          </a:xfrm>
        </p:grpSpPr>
        <p:pic>
          <p:nvPicPr>
            <p:cNvPr id="6" name="Picture 6" descr="Route of administration of sasanlimab and BCG. Sasanlimab is administered by subcutaneous injection into the adipose tissue layer below the epidermis and dermis. BCG is administered by intravesical instillation directly into the bladder via a urinary catheter. BCG: Bacillus Calmette-Gú erin.">
              <a:extLst>
                <a:ext uri="{FF2B5EF4-FFF2-40B4-BE49-F238E27FC236}">
                  <a16:creationId xmlns:a16="http://schemas.microsoft.com/office/drawing/2014/main" id="{CA0B3541-B662-B46C-F627-20D2A86FDE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983" r="36689"/>
            <a:stretch>
              <a:fillRect/>
            </a:stretch>
          </p:blipFill>
          <p:spPr bwMode="auto">
            <a:xfrm>
              <a:off x="8349344" y="1587500"/>
              <a:ext cx="2950028" cy="3683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779E632-7095-7F3D-0E60-B8B6E887B33A}"/>
                </a:ext>
              </a:extLst>
            </p:cNvPr>
            <p:cNvSpPr/>
            <p:nvPr/>
          </p:nvSpPr>
          <p:spPr bwMode="auto">
            <a:xfrm>
              <a:off x="11130124" y="3838390"/>
              <a:ext cx="352079" cy="396153"/>
            </a:xfrm>
            <a:prstGeom prst="rect">
              <a:avLst/>
            </a:prstGeom>
            <a:solidFill>
              <a:schemeClr val="tx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1946274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CEE86-89DC-3FBF-A685-0FB645C1BD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FBEED7-ED92-1BA3-A498-7D062159688F}"/>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D3D006AF-08B2-C6A5-040C-EF2E1A19C389}"/>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Which patients with NMIBC represent ideal candidates for anti-PD-1/PD-L1 antibodies in combination with BCG? If this strategy were to reach the clinic, would you prefer it for all patients with high-risk disease, or are there some for whom you would still opt for BCG alone or some other strategy? </a:t>
            </a:r>
          </a:p>
          <a:p>
            <a:pPr marL="98425"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3025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F684F-F736-F94A-908D-D06597C3070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8C1AD08-54FA-27CE-A49E-C898929BA144}"/>
              </a:ext>
            </a:extLst>
          </p:cNvPr>
          <p:cNvSpPr/>
          <p:nvPr/>
        </p:nvSpPr>
        <p:spPr bwMode="auto">
          <a:xfrm>
            <a:off x="758948" y="4869160"/>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66F5864-A4F7-5BC4-4FEE-48D580570E91}"/>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0B768C5E-C27A-A41A-7AF9-50447C12D577}"/>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Basic Biology of Nonmetastatic Urothelial Bladder Cancer (UBC) </a:t>
            </a:r>
          </a:p>
          <a:p>
            <a:pPr marL="0" indent="0">
              <a:spcBef>
                <a:spcPts val="1800"/>
              </a:spcBef>
              <a:spcAft>
                <a:spcPts val="0"/>
              </a:spcAft>
              <a:buNone/>
            </a:pPr>
            <a:r>
              <a:rPr lang="en-US" sz="2500" dirty="0">
                <a:solidFill>
                  <a:srgbClr val="0432FF"/>
                </a:solidFill>
              </a:rPr>
              <a:t>Module 1: </a:t>
            </a:r>
            <a:r>
              <a:rPr lang="en-US" sz="2500" dirty="0">
                <a:solidFill>
                  <a:schemeClr val="tx1"/>
                </a:solidFill>
              </a:rPr>
              <a:t>Systemic Therapy for Cisplatin-Eligible Patients with Muscle-Invasive Bladder Cancer (MIBC) </a:t>
            </a:r>
          </a:p>
          <a:p>
            <a:pPr marL="0" indent="0">
              <a:spcBef>
                <a:spcPts val="1800"/>
              </a:spcBef>
              <a:spcAft>
                <a:spcPts val="0"/>
              </a:spcAft>
              <a:buNone/>
            </a:pPr>
            <a:r>
              <a:rPr lang="en-US" sz="2500" dirty="0">
                <a:solidFill>
                  <a:srgbClr val="0432FF"/>
                </a:solidFill>
              </a:rPr>
              <a:t>Module 2: </a:t>
            </a:r>
            <a:r>
              <a:rPr lang="en-US" sz="2500" dirty="0">
                <a:solidFill>
                  <a:schemeClr val="tx1"/>
                </a:solidFill>
              </a:rPr>
              <a:t>Evolving Approach to Systemic Therapy for Cisplatin-Ineligible Patients with MIBC </a:t>
            </a:r>
          </a:p>
          <a:p>
            <a:pPr marL="0" indent="0">
              <a:spcBef>
                <a:spcPts val="1800"/>
              </a:spcBef>
              <a:spcAft>
                <a:spcPts val="0"/>
              </a:spcAft>
              <a:buNone/>
            </a:pPr>
            <a:r>
              <a:rPr lang="en-US" sz="2500" dirty="0">
                <a:solidFill>
                  <a:srgbClr val="0432FF"/>
                </a:solidFill>
              </a:rPr>
              <a:t>Module 3: </a:t>
            </a:r>
            <a:r>
              <a:rPr lang="en-US" sz="2500" dirty="0">
                <a:solidFill>
                  <a:schemeClr val="tx1"/>
                </a:solidFill>
              </a:rPr>
              <a:t>Immune Checkpoint Inhibitors in Non-Muscle-Invasive Bladder Cancer </a:t>
            </a:r>
          </a:p>
          <a:p>
            <a:pPr marL="0" indent="0">
              <a:spcBef>
                <a:spcPts val="1800"/>
              </a:spcBef>
              <a:spcAft>
                <a:spcPts val="0"/>
              </a:spcAft>
              <a:buNone/>
            </a:pPr>
            <a:r>
              <a:rPr lang="en-US" sz="2500" dirty="0">
                <a:solidFill>
                  <a:schemeClr val="bg1"/>
                </a:solidFill>
              </a:rPr>
              <a:t>Module 4: Novel Intravesical Therapies for Nonmetastatic UBC</a:t>
            </a:r>
          </a:p>
        </p:txBody>
      </p:sp>
    </p:spTree>
    <p:extLst>
      <p:ext uri="{BB962C8B-B14F-4D97-AF65-F5344CB8AC3E}">
        <p14:creationId xmlns:p14="http://schemas.microsoft.com/office/powerpoint/2010/main" val="1543376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a:extLst>
              <a:ext uri="{FF2B5EF4-FFF2-40B4-BE49-F238E27FC236}">
                <a16:creationId xmlns:a16="http://schemas.microsoft.com/office/drawing/2014/main" id="{BF0A1BCB-4573-42FC-B2B5-F4F0EB65AB50}"/>
              </a:ext>
            </a:extLst>
          </p:cNvPr>
          <p:cNvSpPr>
            <a:spLocks noGrp="1" noChangeArrowheads="1"/>
          </p:cNvSpPr>
          <p:nvPr>
            <p:ph type="subTitle" idx="1"/>
          </p:nvPr>
        </p:nvSpPr>
        <p:spPr bwMode="invGray">
          <a:xfrm>
            <a:off x="609600" y="4529134"/>
            <a:ext cx="5905500" cy="2112570"/>
          </a:xfrm>
        </p:spPr>
        <p:txBody>
          <a:bodyPr/>
          <a:lstStyle/>
          <a:p>
            <a:pPr eaLnBrk="1" hangingPunct="1">
              <a:spcBef>
                <a:spcPct val="0"/>
              </a:spcBef>
              <a:spcAft>
                <a:spcPct val="0"/>
              </a:spcAft>
            </a:pPr>
            <a:r>
              <a:rPr lang="en-US" altLang="en-US" sz="2000" dirty="0"/>
              <a:t>Terence Friedlander, MD</a:t>
            </a:r>
          </a:p>
          <a:p>
            <a:pPr eaLnBrk="1" hangingPunct="1">
              <a:spcBef>
                <a:spcPct val="0"/>
              </a:spcBef>
              <a:spcAft>
                <a:spcPct val="0"/>
              </a:spcAft>
            </a:pPr>
            <a:r>
              <a:rPr lang="en-US" altLang="en-US" sz="1600" b="0" dirty="0"/>
              <a:t>Clinical Professor</a:t>
            </a:r>
          </a:p>
          <a:p>
            <a:pPr eaLnBrk="1" hangingPunct="1">
              <a:spcBef>
                <a:spcPct val="0"/>
              </a:spcBef>
              <a:spcAft>
                <a:spcPct val="0"/>
              </a:spcAft>
            </a:pPr>
            <a:r>
              <a:rPr lang="en-US" altLang="en-US" sz="1600" b="0" dirty="0"/>
              <a:t>Robert and Virginia O’Reilly Family Endowed Chair</a:t>
            </a:r>
            <a:br>
              <a:rPr lang="en-US" altLang="en-US" sz="1600" b="0" dirty="0"/>
            </a:br>
            <a:r>
              <a:rPr lang="en-US" altLang="en-US" sz="1600" b="0" dirty="0"/>
              <a:t>Helen Diller Family Comprehensive Cancer Center</a:t>
            </a:r>
            <a:br>
              <a:rPr lang="en-US" altLang="en-US" sz="1600" b="0" dirty="0"/>
            </a:br>
            <a:r>
              <a:rPr lang="en-US" altLang="en-US" sz="1600" b="0" dirty="0"/>
              <a:t>University of California, San Francisco</a:t>
            </a:r>
            <a:br>
              <a:rPr lang="en-US" altLang="en-US" sz="1600" b="0" dirty="0"/>
            </a:br>
            <a:r>
              <a:rPr lang="en-US" altLang="en-US" sz="1600" b="0" dirty="0"/>
              <a:t>Chief of Hematology-Oncology</a:t>
            </a:r>
            <a:br>
              <a:rPr lang="en-US" altLang="en-US" sz="1600" b="0" dirty="0"/>
            </a:br>
            <a:r>
              <a:rPr lang="en-US" altLang="en-US" sz="1600" b="0" dirty="0"/>
              <a:t>Zuckerberg San Francisco General Hospital and Trauma Center</a:t>
            </a:r>
            <a:br>
              <a:rPr lang="en-US" altLang="en-US" sz="1600" b="0" dirty="0"/>
            </a:br>
            <a:r>
              <a:rPr lang="en-US" altLang="en-US" sz="1600" b="0" dirty="0"/>
              <a:t>San Francisco, California</a:t>
            </a:r>
          </a:p>
        </p:txBody>
      </p:sp>
      <p:sp>
        <p:nvSpPr>
          <p:cNvPr id="8195" name="Rectangle 7">
            <a:extLst>
              <a:ext uri="{FF2B5EF4-FFF2-40B4-BE49-F238E27FC236}">
                <a16:creationId xmlns:a16="http://schemas.microsoft.com/office/drawing/2014/main" id="{0E81FCD2-40DC-4171-ABA4-037A09681174}"/>
              </a:ext>
            </a:extLst>
          </p:cNvPr>
          <p:cNvSpPr>
            <a:spLocks noGrp="1" noChangeArrowheads="1"/>
          </p:cNvSpPr>
          <p:nvPr>
            <p:ph type="ctrTitle"/>
          </p:nvPr>
        </p:nvSpPr>
        <p:spPr>
          <a:xfrm>
            <a:off x="609600" y="2000816"/>
            <a:ext cx="11582400" cy="1512946"/>
          </a:xfrm>
        </p:spPr>
        <p:txBody>
          <a:bodyPr>
            <a:normAutofit/>
          </a:bodyPr>
          <a:lstStyle/>
          <a:p>
            <a:pPr>
              <a:defRPr/>
            </a:pPr>
            <a:r>
              <a:rPr lang="en-US" dirty="0"/>
              <a:t>Novel Intravesical Therapies for Nonmetastatic UBC </a:t>
            </a:r>
            <a:endParaRPr lang="en-US" altLang="en-US" dirty="0">
              <a:latin typeface="Arial" panose="020B0604020202020204" pitchFamily="34" charset="0"/>
            </a:endParaRPr>
          </a:p>
        </p:txBody>
      </p:sp>
      <p:pic>
        <p:nvPicPr>
          <p:cNvPr id="2" name="Picture 1">
            <a:extLst>
              <a:ext uri="{FF2B5EF4-FFF2-40B4-BE49-F238E27FC236}">
                <a16:creationId xmlns:a16="http://schemas.microsoft.com/office/drawing/2014/main" id="{3A213311-53EC-4905-4E92-103E33EA38B2}"/>
              </a:ext>
            </a:extLst>
          </p:cNvPr>
          <p:cNvPicPr>
            <a:picLocks noChangeAspect="1"/>
          </p:cNvPicPr>
          <p:nvPr/>
        </p:nvPicPr>
        <p:blipFill>
          <a:blip r:embed="rId3"/>
          <a:stretch>
            <a:fillRect/>
          </a:stretch>
        </p:blipFill>
        <p:spPr>
          <a:xfrm>
            <a:off x="9842906" y="6468640"/>
            <a:ext cx="2349094" cy="306071"/>
          </a:xfrm>
          <a:prstGeom prst="rect">
            <a:avLst/>
          </a:prstGeom>
        </p:spPr>
      </p:pic>
    </p:spTree>
    <p:extLst>
      <p:ext uri="{BB962C8B-B14F-4D97-AF65-F5344CB8AC3E}">
        <p14:creationId xmlns:p14="http://schemas.microsoft.com/office/powerpoint/2010/main" val="2366342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BE551-B0E3-C547-94D9-3E81088778F2}"/>
            </a:ext>
          </a:extLst>
        </p:cNvPr>
        <p:cNvGrpSpPr/>
        <p:nvPr/>
      </p:nvGrpSpPr>
      <p:grpSpPr>
        <a:xfrm>
          <a:off x="0" y="0"/>
          <a:ext cx="0" cy="0"/>
          <a:chOff x="0" y="0"/>
          <a:chExt cx="0" cy="0"/>
        </a:xfrm>
      </p:grpSpPr>
      <p:sp>
        <p:nvSpPr>
          <p:cNvPr id="10" name="Text Placeholder 1">
            <a:extLst>
              <a:ext uri="{FF2B5EF4-FFF2-40B4-BE49-F238E27FC236}">
                <a16:creationId xmlns:a16="http://schemas.microsoft.com/office/drawing/2014/main" id="{82394BF5-DAA9-92B6-0B41-C3850A8A60EC}"/>
              </a:ext>
            </a:extLst>
          </p:cNvPr>
          <p:cNvSpPr txBox="1">
            <a:spLocks/>
          </p:cNvSpPr>
          <p:nvPr/>
        </p:nvSpPr>
        <p:spPr>
          <a:xfrm>
            <a:off x="0" y="6481373"/>
            <a:ext cx="12191999" cy="276999"/>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Adapted from: Li and International Bladder Cancer Group, Eur Urol, 2024 </a:t>
            </a:r>
          </a:p>
        </p:txBody>
      </p:sp>
      <p:sp>
        <p:nvSpPr>
          <p:cNvPr id="12" name="Title 1">
            <a:extLst>
              <a:ext uri="{FF2B5EF4-FFF2-40B4-BE49-F238E27FC236}">
                <a16:creationId xmlns:a16="http://schemas.microsoft.com/office/drawing/2014/main" id="{0070FB1D-B747-E704-EE0E-34C1C79B6716}"/>
              </a:ext>
            </a:extLst>
          </p:cNvPr>
          <p:cNvSpPr>
            <a:spLocks noGrp="1"/>
          </p:cNvSpPr>
          <p:nvPr>
            <p:ph type="title"/>
          </p:nvPr>
        </p:nvSpPr>
        <p:spPr>
          <a:xfrm>
            <a:off x="609758" y="238127"/>
            <a:ext cx="11271313" cy="1103313"/>
          </a:xfrm>
        </p:spPr>
        <p:txBody>
          <a:bodyPr/>
          <a:lstStyle/>
          <a:p>
            <a:r>
              <a:rPr lang="en-US" dirty="0"/>
              <a:t>Many intravesical options for BCG-unresponsive NMIBC!</a:t>
            </a:r>
          </a:p>
        </p:txBody>
      </p:sp>
      <p:pic>
        <p:nvPicPr>
          <p:cNvPr id="9" name="Picture 8">
            <a:extLst>
              <a:ext uri="{FF2B5EF4-FFF2-40B4-BE49-F238E27FC236}">
                <a16:creationId xmlns:a16="http://schemas.microsoft.com/office/drawing/2014/main" id="{0AD32370-A3DA-CB70-900D-3C0A9C9EE432}"/>
              </a:ext>
            </a:extLst>
          </p:cNvPr>
          <p:cNvPicPr>
            <a:picLocks noChangeAspect="1"/>
          </p:cNvPicPr>
          <p:nvPr/>
        </p:nvPicPr>
        <p:blipFill>
          <a:blip r:embed="rId2"/>
          <a:stretch>
            <a:fillRect/>
          </a:stretch>
        </p:blipFill>
        <p:spPr>
          <a:xfrm>
            <a:off x="441157" y="1246032"/>
            <a:ext cx="11439913" cy="5022421"/>
          </a:xfrm>
          <a:prstGeom prst="rect">
            <a:avLst/>
          </a:prstGeom>
        </p:spPr>
      </p:pic>
      <p:sp>
        <p:nvSpPr>
          <p:cNvPr id="2" name="Rounded Rectangle 1">
            <a:extLst>
              <a:ext uri="{FF2B5EF4-FFF2-40B4-BE49-F238E27FC236}">
                <a16:creationId xmlns:a16="http://schemas.microsoft.com/office/drawing/2014/main" id="{8C1DB504-DA7C-151A-D067-CF9C5865E8D0}"/>
              </a:ext>
            </a:extLst>
          </p:cNvPr>
          <p:cNvSpPr/>
          <p:nvPr/>
        </p:nvSpPr>
        <p:spPr bwMode="auto">
          <a:xfrm>
            <a:off x="1665514" y="4049486"/>
            <a:ext cx="1023257" cy="1981200"/>
          </a:xfrm>
          <a:prstGeom prst="roundRect">
            <a:avLst/>
          </a:prstGeom>
          <a:noFill/>
          <a:ln w="38100">
            <a:solidFill>
              <a:srgbClr val="FF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 name="Rounded Rectangle 2">
            <a:extLst>
              <a:ext uri="{FF2B5EF4-FFF2-40B4-BE49-F238E27FC236}">
                <a16:creationId xmlns:a16="http://schemas.microsoft.com/office/drawing/2014/main" id="{188E6215-0471-1652-DDB2-88060A2E0A18}"/>
              </a:ext>
            </a:extLst>
          </p:cNvPr>
          <p:cNvSpPr/>
          <p:nvPr/>
        </p:nvSpPr>
        <p:spPr bwMode="auto">
          <a:xfrm>
            <a:off x="541707" y="4049486"/>
            <a:ext cx="1023257" cy="1981200"/>
          </a:xfrm>
          <a:prstGeom prst="roundRect">
            <a:avLst/>
          </a:prstGeom>
          <a:noFill/>
          <a:ln w="38100">
            <a:solidFill>
              <a:srgbClr val="FF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 name="Rounded Rectangle 3">
            <a:extLst>
              <a:ext uri="{FF2B5EF4-FFF2-40B4-BE49-F238E27FC236}">
                <a16:creationId xmlns:a16="http://schemas.microsoft.com/office/drawing/2014/main" id="{E5FCDFED-61AB-FE9D-6B00-A4A129AA3284}"/>
              </a:ext>
            </a:extLst>
          </p:cNvPr>
          <p:cNvSpPr/>
          <p:nvPr/>
        </p:nvSpPr>
        <p:spPr bwMode="auto">
          <a:xfrm>
            <a:off x="6201871" y="4082143"/>
            <a:ext cx="1023257" cy="1981200"/>
          </a:xfrm>
          <a:prstGeom prst="roundRect">
            <a:avLst/>
          </a:prstGeom>
          <a:noFill/>
          <a:ln w="38100">
            <a:solidFill>
              <a:srgbClr val="FF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 name="Rounded Rectangle 4">
            <a:extLst>
              <a:ext uri="{FF2B5EF4-FFF2-40B4-BE49-F238E27FC236}">
                <a16:creationId xmlns:a16="http://schemas.microsoft.com/office/drawing/2014/main" id="{1696D9FD-B517-BF5B-94FF-D520CE5ED98C}"/>
              </a:ext>
            </a:extLst>
          </p:cNvPr>
          <p:cNvSpPr/>
          <p:nvPr/>
        </p:nvSpPr>
        <p:spPr bwMode="auto">
          <a:xfrm>
            <a:off x="8368128" y="4049486"/>
            <a:ext cx="1102443" cy="1981200"/>
          </a:xfrm>
          <a:prstGeom prst="roundRect">
            <a:avLst/>
          </a:prstGeom>
          <a:noFill/>
          <a:ln w="38100">
            <a:solidFill>
              <a:srgbClr val="FF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 name="Rounded Rectangle 5">
            <a:extLst>
              <a:ext uri="{FF2B5EF4-FFF2-40B4-BE49-F238E27FC236}">
                <a16:creationId xmlns:a16="http://schemas.microsoft.com/office/drawing/2014/main" id="{49344AC8-EA24-8B28-3420-EC016BBF9F85}"/>
              </a:ext>
            </a:extLst>
          </p:cNvPr>
          <p:cNvSpPr/>
          <p:nvPr/>
        </p:nvSpPr>
        <p:spPr bwMode="auto">
          <a:xfrm>
            <a:off x="9511128" y="4049486"/>
            <a:ext cx="1102443" cy="1981200"/>
          </a:xfrm>
          <a:prstGeom prst="roundRect">
            <a:avLst/>
          </a:prstGeom>
          <a:noFill/>
          <a:ln w="38100">
            <a:solidFill>
              <a:srgbClr val="FF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54532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C1F6-C360-B8F1-1FFE-5272B4BCCB6B}"/>
              </a:ext>
            </a:extLst>
          </p:cNvPr>
          <p:cNvSpPr>
            <a:spLocks noGrp="1"/>
          </p:cNvSpPr>
          <p:nvPr>
            <p:ph type="title"/>
          </p:nvPr>
        </p:nvSpPr>
        <p:spPr/>
        <p:txBody>
          <a:bodyPr/>
          <a:lstStyle/>
          <a:p>
            <a:r>
              <a:rPr lang="en-US" dirty="0"/>
              <a:t>Intravesical Chemotherapy for NMIBC</a:t>
            </a:r>
          </a:p>
        </p:txBody>
      </p:sp>
      <p:sp>
        <p:nvSpPr>
          <p:cNvPr id="3" name="Content Placeholder 2">
            <a:extLst>
              <a:ext uri="{FF2B5EF4-FFF2-40B4-BE49-F238E27FC236}">
                <a16:creationId xmlns:a16="http://schemas.microsoft.com/office/drawing/2014/main" id="{0F2752F8-1D7A-8CAA-7F34-561D0D18C7FC}"/>
              </a:ext>
            </a:extLst>
          </p:cNvPr>
          <p:cNvSpPr>
            <a:spLocks noGrp="1"/>
          </p:cNvSpPr>
          <p:nvPr>
            <p:ph sz="half" idx="1"/>
          </p:nvPr>
        </p:nvSpPr>
        <p:spPr>
          <a:xfrm>
            <a:off x="786722" y="1510730"/>
            <a:ext cx="5309278" cy="4678738"/>
          </a:xfrm>
        </p:spPr>
        <p:txBody>
          <a:bodyPr/>
          <a:lstStyle/>
          <a:p>
            <a:r>
              <a:rPr lang="en-US" dirty="0"/>
              <a:t>Pros</a:t>
            </a:r>
          </a:p>
          <a:p>
            <a:pPr lvl="1"/>
            <a:r>
              <a:rPr lang="en-US" dirty="0"/>
              <a:t>Delivered directly to cancer cells</a:t>
            </a:r>
          </a:p>
          <a:p>
            <a:pPr lvl="1"/>
            <a:r>
              <a:rPr lang="en-US" dirty="0"/>
              <a:t>High concentration in urine</a:t>
            </a:r>
          </a:p>
          <a:p>
            <a:pPr lvl="1"/>
            <a:r>
              <a:rPr lang="en-US" dirty="0"/>
              <a:t>Generally well-tolerated</a:t>
            </a:r>
          </a:p>
          <a:p>
            <a:pPr lvl="1"/>
            <a:r>
              <a:rPr lang="en-US" dirty="0"/>
              <a:t>Years of safety and efficacy data</a:t>
            </a:r>
          </a:p>
          <a:p>
            <a:pPr lvl="1"/>
            <a:r>
              <a:rPr lang="en-US" dirty="0"/>
              <a:t>Cost is low</a:t>
            </a:r>
          </a:p>
          <a:p>
            <a:endParaRPr lang="en-US" dirty="0"/>
          </a:p>
        </p:txBody>
      </p:sp>
      <p:sp>
        <p:nvSpPr>
          <p:cNvPr id="4" name="Content Placeholder 3">
            <a:extLst>
              <a:ext uri="{FF2B5EF4-FFF2-40B4-BE49-F238E27FC236}">
                <a16:creationId xmlns:a16="http://schemas.microsoft.com/office/drawing/2014/main" id="{ABDC7EC0-3019-17F1-66DB-969BD62C2401}"/>
              </a:ext>
            </a:extLst>
          </p:cNvPr>
          <p:cNvSpPr>
            <a:spLocks noGrp="1"/>
          </p:cNvSpPr>
          <p:nvPr>
            <p:ph sz="half" idx="2"/>
          </p:nvPr>
        </p:nvSpPr>
        <p:spPr>
          <a:xfrm>
            <a:off x="6846236" y="1510730"/>
            <a:ext cx="5229570" cy="4679462"/>
          </a:xfrm>
        </p:spPr>
        <p:txBody>
          <a:bodyPr/>
          <a:lstStyle/>
          <a:p>
            <a:r>
              <a:rPr lang="en-US" dirty="0"/>
              <a:t>Cons</a:t>
            </a:r>
          </a:p>
          <a:p>
            <a:pPr lvl="1"/>
            <a:r>
              <a:rPr lang="en-US" dirty="0"/>
              <a:t>Short drug exposure (1h)</a:t>
            </a:r>
          </a:p>
          <a:p>
            <a:pPr lvl="1"/>
            <a:r>
              <a:rPr lang="en-US" dirty="0"/>
              <a:t>Diluted by urine over time</a:t>
            </a:r>
          </a:p>
          <a:p>
            <a:pPr lvl="1"/>
            <a:r>
              <a:rPr lang="en-US" dirty="0"/>
              <a:t>Repeated catheterizations (weekly x 6 induction)</a:t>
            </a:r>
          </a:p>
          <a:p>
            <a:pPr lvl="1"/>
            <a:r>
              <a:rPr lang="en-US" dirty="0"/>
              <a:t>Less effective in later lines</a:t>
            </a:r>
          </a:p>
        </p:txBody>
      </p:sp>
      <p:pic>
        <p:nvPicPr>
          <p:cNvPr id="9218" name="Picture 2" descr="Thumbs Up And Down Images – Browse 140,528 Stock Photos, Vectors, and Video  | Adobe Stock">
            <a:extLst>
              <a:ext uri="{FF2B5EF4-FFF2-40B4-BE49-F238E27FC236}">
                <a16:creationId xmlns:a16="http://schemas.microsoft.com/office/drawing/2014/main" id="{ECE1D1A4-5A15-29BF-9FCF-B4CA3B5C8C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635"/>
          <a:stretch>
            <a:fillRect/>
          </a:stretch>
        </p:blipFill>
        <p:spPr bwMode="auto">
          <a:xfrm>
            <a:off x="6280904" y="1088571"/>
            <a:ext cx="1011376" cy="11169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humbs Up And Down Images – Browse 140,528 Stock Photos, Vectors, and Video  | Adobe Stock">
            <a:extLst>
              <a:ext uri="{FF2B5EF4-FFF2-40B4-BE49-F238E27FC236}">
                <a16:creationId xmlns:a16="http://schemas.microsoft.com/office/drawing/2014/main" id="{E0B45CA0-86AC-4104-0606-530BF9429F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146"/>
          <a:stretch>
            <a:fillRect/>
          </a:stretch>
        </p:blipFill>
        <p:spPr bwMode="auto">
          <a:xfrm>
            <a:off x="116194" y="1123725"/>
            <a:ext cx="1042525" cy="111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314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6EB94-9317-5F91-AC42-614C597A9F25}"/>
              </a:ext>
            </a:extLst>
          </p:cNvPr>
          <p:cNvSpPr>
            <a:spLocks noGrp="1"/>
          </p:cNvSpPr>
          <p:nvPr>
            <p:ph type="title"/>
          </p:nvPr>
        </p:nvSpPr>
        <p:spPr/>
        <p:txBody>
          <a:bodyPr/>
          <a:lstStyle/>
          <a:p>
            <a:r>
              <a:rPr lang="en-US" dirty="0"/>
              <a:t>Intravesical Gemcitabine Delivery Device (TAR-200)</a:t>
            </a:r>
          </a:p>
        </p:txBody>
      </p:sp>
      <p:sp>
        <p:nvSpPr>
          <p:cNvPr id="4" name="TextBox 9">
            <a:extLst>
              <a:ext uri="{FF2B5EF4-FFF2-40B4-BE49-F238E27FC236}">
                <a16:creationId xmlns:a16="http://schemas.microsoft.com/office/drawing/2014/main" id="{F1314B61-146A-9B99-780D-E55CC2080C3C}"/>
              </a:ext>
            </a:extLst>
          </p:cNvPr>
          <p:cNvSpPr txBox="1">
            <a:spLocks noChangeArrowheads="1"/>
          </p:cNvSpPr>
          <p:nvPr/>
        </p:nvSpPr>
        <p:spPr bwMode="auto">
          <a:xfrm>
            <a:off x="2157069" y="6465984"/>
            <a:ext cx="100349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2023 Digital Science Press Inc., and </a:t>
            </a:r>
            <a:r>
              <a:rPr kumimoji="0" lang="en-US" altLang="en-US" sz="1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UroToday.com</a:t>
            </a:r>
            <a:endPar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3" name="Content Placeholder 2">
            <a:extLst>
              <a:ext uri="{FF2B5EF4-FFF2-40B4-BE49-F238E27FC236}">
                <a16:creationId xmlns:a16="http://schemas.microsoft.com/office/drawing/2014/main" id="{F382A983-3D1F-2D02-1FC9-DB5444A94214}"/>
              </a:ext>
            </a:extLst>
          </p:cNvPr>
          <p:cNvSpPr>
            <a:spLocks noGrp="1"/>
          </p:cNvSpPr>
          <p:nvPr>
            <p:ph idx="1"/>
          </p:nvPr>
        </p:nvSpPr>
        <p:spPr>
          <a:xfrm>
            <a:off x="604676" y="1513047"/>
            <a:ext cx="6490605" cy="5106826"/>
          </a:xfrm>
        </p:spPr>
        <p:txBody>
          <a:bodyPr>
            <a:normAutofit/>
          </a:bodyPr>
          <a:lstStyle/>
          <a:p>
            <a:r>
              <a:rPr lang="en-US" dirty="0"/>
              <a:t>Silicone tube containing solid gemcitabine</a:t>
            </a:r>
          </a:p>
          <a:p>
            <a:pPr lvl="1"/>
            <a:r>
              <a:rPr lang="en-US" dirty="0"/>
              <a:t>Continuous release over </a:t>
            </a:r>
            <a:r>
              <a:rPr lang="en-US" u="sng" dirty="0"/>
              <a:t>3 weeks</a:t>
            </a:r>
          </a:p>
          <a:p>
            <a:pPr lvl="1"/>
            <a:r>
              <a:rPr lang="en-US" dirty="0"/>
              <a:t>No systemic exposure</a:t>
            </a:r>
          </a:p>
          <a:p>
            <a:pPr lvl="1"/>
            <a:r>
              <a:rPr lang="en-US" dirty="0"/>
              <a:t>Fewer office visits</a:t>
            </a:r>
          </a:p>
          <a:p>
            <a:pPr lvl="1"/>
            <a:r>
              <a:rPr lang="en-US" dirty="0"/>
              <a:t>Well tolerated</a:t>
            </a:r>
          </a:p>
          <a:p>
            <a:pPr lvl="1"/>
            <a:r>
              <a:rPr lang="en-US" dirty="0"/>
              <a:t>But does it work…?</a:t>
            </a:r>
          </a:p>
        </p:txBody>
      </p:sp>
      <p:pic>
        <p:nvPicPr>
          <p:cNvPr id="8198" name="Picture 6" descr="TAR-200 implanted into the bladder. ">
            <a:extLst>
              <a:ext uri="{FF2B5EF4-FFF2-40B4-BE49-F238E27FC236}">
                <a16:creationId xmlns:a16="http://schemas.microsoft.com/office/drawing/2014/main" id="{2CA9C168-44F6-AB9D-83B8-D7BB423C1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017" y="3344535"/>
            <a:ext cx="4535597" cy="25069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ladder Cancer">
            <a:extLst>
              <a:ext uri="{FF2B5EF4-FFF2-40B4-BE49-F238E27FC236}">
                <a16:creationId xmlns:a16="http://schemas.microsoft.com/office/drawing/2014/main" id="{88725667-92FF-1748-FF6A-65BEB0060D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37" t="8511" r="3594" b="6945"/>
          <a:stretch>
            <a:fillRect/>
          </a:stretch>
        </p:blipFill>
        <p:spPr bwMode="auto">
          <a:xfrm>
            <a:off x="6257298" y="1341440"/>
            <a:ext cx="5885555" cy="4755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002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710F75-5AD9-A27F-1CB2-B3F8AACBBFC9}"/>
              </a:ext>
            </a:extLst>
          </p:cNvPr>
          <p:cNvPicPr>
            <a:picLocks noChangeAspect="1"/>
          </p:cNvPicPr>
          <p:nvPr/>
        </p:nvPicPr>
        <p:blipFill>
          <a:blip r:embed="rId3"/>
          <a:stretch>
            <a:fillRect/>
          </a:stretch>
        </p:blipFill>
        <p:spPr>
          <a:xfrm>
            <a:off x="0" y="-1"/>
            <a:ext cx="12192000" cy="6862987"/>
          </a:xfrm>
          <a:prstGeom prst="rect">
            <a:avLst/>
          </a:prstGeom>
        </p:spPr>
      </p:pic>
    </p:spTree>
    <p:extLst>
      <p:ext uri="{BB962C8B-B14F-4D97-AF65-F5344CB8AC3E}">
        <p14:creationId xmlns:p14="http://schemas.microsoft.com/office/powerpoint/2010/main" val="870546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6E51F-80E2-A8B2-6B3C-473FFDE859FC}"/>
              </a:ext>
            </a:extLst>
          </p:cNvPr>
          <p:cNvSpPr>
            <a:spLocks noGrp="1"/>
          </p:cNvSpPr>
          <p:nvPr>
            <p:ph type="title"/>
          </p:nvPr>
        </p:nvSpPr>
        <p:spPr/>
        <p:txBody>
          <a:bodyPr/>
          <a:lstStyle/>
          <a:p>
            <a:r>
              <a:rPr lang="en-US" dirty="0"/>
              <a:t>Most patients respond…</a:t>
            </a:r>
          </a:p>
        </p:txBody>
      </p:sp>
      <p:pic>
        <p:nvPicPr>
          <p:cNvPr id="4" name="Picture 3">
            <a:extLst>
              <a:ext uri="{FF2B5EF4-FFF2-40B4-BE49-F238E27FC236}">
                <a16:creationId xmlns:a16="http://schemas.microsoft.com/office/drawing/2014/main" id="{10B6316E-B3B5-3E51-1BE2-C1A704084CFD}"/>
              </a:ext>
            </a:extLst>
          </p:cNvPr>
          <p:cNvPicPr>
            <a:picLocks noChangeAspect="1"/>
          </p:cNvPicPr>
          <p:nvPr/>
        </p:nvPicPr>
        <p:blipFill>
          <a:blip r:embed="rId2"/>
          <a:stretch>
            <a:fillRect/>
          </a:stretch>
        </p:blipFill>
        <p:spPr>
          <a:xfrm>
            <a:off x="609759" y="1547293"/>
            <a:ext cx="10988683" cy="4946518"/>
          </a:xfrm>
          <a:prstGeom prst="rect">
            <a:avLst/>
          </a:prstGeom>
        </p:spPr>
      </p:pic>
    </p:spTree>
    <p:extLst>
      <p:ext uri="{BB962C8B-B14F-4D97-AF65-F5344CB8AC3E}">
        <p14:creationId xmlns:p14="http://schemas.microsoft.com/office/powerpoint/2010/main" val="343487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B3A8C-5299-8330-F507-66FE07F8DCD6}"/>
              </a:ext>
            </a:extLst>
          </p:cNvPr>
          <p:cNvSpPr>
            <a:spLocks noGrp="1"/>
          </p:cNvSpPr>
          <p:nvPr>
            <p:ph type="title"/>
          </p:nvPr>
        </p:nvSpPr>
        <p:spPr/>
        <p:txBody>
          <a:bodyPr/>
          <a:lstStyle/>
          <a:p>
            <a:r>
              <a:rPr lang="en-US" dirty="0"/>
              <a:t>…and some responses are durable!</a:t>
            </a:r>
          </a:p>
        </p:txBody>
      </p:sp>
      <p:pic>
        <p:nvPicPr>
          <p:cNvPr id="4" name="Picture 3">
            <a:extLst>
              <a:ext uri="{FF2B5EF4-FFF2-40B4-BE49-F238E27FC236}">
                <a16:creationId xmlns:a16="http://schemas.microsoft.com/office/drawing/2014/main" id="{09BFC2D1-8878-58F1-F240-726965DAA8B3}"/>
              </a:ext>
            </a:extLst>
          </p:cNvPr>
          <p:cNvPicPr>
            <a:picLocks noChangeAspect="1"/>
          </p:cNvPicPr>
          <p:nvPr/>
        </p:nvPicPr>
        <p:blipFill>
          <a:blip r:embed="rId2"/>
          <a:stretch>
            <a:fillRect/>
          </a:stretch>
        </p:blipFill>
        <p:spPr>
          <a:xfrm>
            <a:off x="368967" y="1185159"/>
            <a:ext cx="11287427" cy="5119388"/>
          </a:xfrm>
          <a:prstGeom prst="rect">
            <a:avLst/>
          </a:prstGeom>
        </p:spPr>
      </p:pic>
    </p:spTree>
    <p:extLst>
      <p:ext uri="{BB962C8B-B14F-4D97-AF65-F5344CB8AC3E}">
        <p14:creationId xmlns:p14="http://schemas.microsoft.com/office/powerpoint/2010/main" val="1405347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12286" y="35024"/>
            <a:ext cx="10358967" cy="1412776"/>
          </a:xfrm>
        </p:spPr>
        <p:txBody>
          <a:bodyPr anchor="ctr"/>
          <a:lstStyle/>
          <a:p>
            <a:pPr eaLnBrk="1" hangingPunct="1">
              <a:lnSpc>
                <a:spcPct val="90000"/>
              </a:lnSpc>
              <a:spcAft>
                <a:spcPts val="600"/>
              </a:spcAft>
              <a:defRPr/>
            </a:pPr>
            <a:r>
              <a:rPr lang="en-US" sz="2800" dirty="0">
                <a:solidFill>
                  <a:schemeClr val="tx1"/>
                </a:solidFill>
              </a:rPr>
              <a:t>“Recent Advances in Cancer Care — New Paradigms, </a:t>
            </a:r>
            <a:br>
              <a:rPr lang="en-US" sz="2800" dirty="0">
                <a:solidFill>
                  <a:schemeClr val="tx1"/>
                </a:solidFill>
              </a:rPr>
            </a:br>
            <a:r>
              <a:rPr lang="en-US" sz="2800" dirty="0">
                <a:solidFill>
                  <a:schemeClr val="tx1"/>
                </a:solidFill>
              </a:rPr>
              <a:t>Novel Agents and What It Means for the Oncology Nurse”</a:t>
            </a:r>
            <a:br>
              <a:rPr lang="en-US" sz="2800" dirty="0">
                <a:solidFill>
                  <a:schemeClr val="tx1"/>
                </a:solidFill>
              </a:rPr>
            </a:br>
            <a:r>
              <a:rPr lang="en-US" sz="2800" dirty="0">
                <a:solidFill>
                  <a:schemeClr val="tx1"/>
                </a:solidFill>
              </a:rPr>
              <a:t>Eighteenth Annual RTP-ONS NCPD Symposium Series</a:t>
            </a:r>
            <a:endParaRPr lang="en-US" sz="2400" b="0" dirty="0">
              <a:solidFill>
                <a:schemeClr val="tx1"/>
              </a:solidFill>
            </a:endParaRPr>
          </a:p>
        </p:txBody>
      </p:sp>
      <p:pic>
        <p:nvPicPr>
          <p:cNvPr id="3" name="Picture 2">
            <a:extLst>
              <a:ext uri="{FF2B5EF4-FFF2-40B4-BE49-F238E27FC236}">
                <a16:creationId xmlns:a16="http://schemas.microsoft.com/office/drawing/2014/main" id="{EA02DCEC-9501-6044-836E-5954A9F44F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02182" y="1431777"/>
            <a:ext cx="6787636" cy="5212076"/>
          </a:xfrm>
          <a:prstGeom prst="rect">
            <a:avLst/>
          </a:prstGeom>
          <a:effectLst>
            <a:glow rad="190500">
              <a:schemeClr val="bg2">
                <a:alpha val="20000"/>
              </a:schemeClr>
            </a:glow>
          </a:effectLst>
        </p:spPr>
      </p:pic>
    </p:spTree>
    <p:extLst>
      <p:ext uri="{BB962C8B-B14F-4D97-AF65-F5344CB8AC3E}">
        <p14:creationId xmlns:p14="http://schemas.microsoft.com/office/powerpoint/2010/main" val="36361926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06848-EF2A-697C-48A7-08406CF62901}"/>
              </a:ext>
            </a:extLst>
          </p:cNvPr>
          <p:cNvSpPr>
            <a:spLocks noGrp="1"/>
          </p:cNvSpPr>
          <p:nvPr>
            <p:ph type="title"/>
          </p:nvPr>
        </p:nvSpPr>
        <p:spPr>
          <a:xfrm>
            <a:off x="609759" y="238127"/>
            <a:ext cx="10872444" cy="1103313"/>
          </a:xfrm>
        </p:spPr>
        <p:txBody>
          <a:bodyPr wrap="square" anchor="ctr">
            <a:normAutofit/>
          </a:bodyPr>
          <a:lstStyle/>
          <a:p>
            <a:r>
              <a:rPr lang="en-US" dirty="0"/>
              <a:t>Treatment is generally well-tolerated </a:t>
            </a:r>
          </a:p>
        </p:txBody>
      </p:sp>
      <p:pic>
        <p:nvPicPr>
          <p:cNvPr id="5" name="Picture 4">
            <a:extLst>
              <a:ext uri="{FF2B5EF4-FFF2-40B4-BE49-F238E27FC236}">
                <a16:creationId xmlns:a16="http://schemas.microsoft.com/office/drawing/2014/main" id="{74515265-CD84-6DEA-3B10-B232318097F6}"/>
              </a:ext>
            </a:extLst>
          </p:cNvPr>
          <p:cNvPicPr>
            <a:picLocks noChangeAspect="1"/>
          </p:cNvPicPr>
          <p:nvPr/>
        </p:nvPicPr>
        <p:blipFill>
          <a:blip r:embed="rId2"/>
          <a:stretch>
            <a:fillRect/>
          </a:stretch>
        </p:blipFill>
        <p:spPr>
          <a:xfrm>
            <a:off x="0" y="1071999"/>
            <a:ext cx="12237015" cy="5547874"/>
          </a:xfrm>
          <a:prstGeom prst="rect">
            <a:avLst/>
          </a:prstGeom>
        </p:spPr>
      </p:pic>
      <p:sp>
        <p:nvSpPr>
          <p:cNvPr id="6" name="Rectangle 5">
            <a:extLst>
              <a:ext uri="{FF2B5EF4-FFF2-40B4-BE49-F238E27FC236}">
                <a16:creationId xmlns:a16="http://schemas.microsoft.com/office/drawing/2014/main" id="{E2DD0838-B969-3B24-FBEF-29957374C7F0}"/>
              </a:ext>
            </a:extLst>
          </p:cNvPr>
          <p:cNvSpPr/>
          <p:nvPr/>
        </p:nvSpPr>
        <p:spPr bwMode="auto">
          <a:xfrm>
            <a:off x="10428790" y="2329543"/>
            <a:ext cx="1307939" cy="3145282"/>
          </a:xfrm>
          <a:prstGeom prst="rect">
            <a:avLst/>
          </a:prstGeom>
          <a:noFill/>
          <a:ln w="38100">
            <a:solidFill>
              <a:srgbClr val="FF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pic>
        <p:nvPicPr>
          <p:cNvPr id="7" name="Picture 2" descr="FDA Approves Idorsia's Tryvio for Resistant Hypertension | AJMC">
            <a:extLst>
              <a:ext uri="{FF2B5EF4-FFF2-40B4-BE49-F238E27FC236}">
                <a16:creationId xmlns:a16="http://schemas.microsoft.com/office/drawing/2014/main" id="{B5254A89-C86E-2E8B-8063-FE8608DF6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06843">
            <a:off x="3320321" y="1984603"/>
            <a:ext cx="4454739" cy="3149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126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5D790-107F-1F91-5C28-E99DF753A950}"/>
              </a:ext>
            </a:extLst>
          </p:cNvPr>
          <p:cNvSpPr>
            <a:spLocks noGrp="1"/>
          </p:cNvSpPr>
          <p:nvPr>
            <p:ph type="title"/>
          </p:nvPr>
        </p:nvSpPr>
        <p:spPr/>
        <p:txBody>
          <a:bodyPr/>
          <a:lstStyle/>
          <a:p>
            <a:r>
              <a:rPr lang="en-US" dirty="0"/>
              <a:t>Why gemcitabine? Why not other agents?</a:t>
            </a:r>
          </a:p>
        </p:txBody>
      </p:sp>
      <p:sp>
        <p:nvSpPr>
          <p:cNvPr id="3" name="Content Placeholder 2">
            <a:extLst>
              <a:ext uri="{FF2B5EF4-FFF2-40B4-BE49-F238E27FC236}">
                <a16:creationId xmlns:a16="http://schemas.microsoft.com/office/drawing/2014/main" id="{E685EFCA-D828-35B1-0932-DA5EE54BAD7C}"/>
              </a:ext>
            </a:extLst>
          </p:cNvPr>
          <p:cNvSpPr>
            <a:spLocks noGrp="1"/>
          </p:cNvSpPr>
          <p:nvPr>
            <p:ph idx="1"/>
          </p:nvPr>
        </p:nvSpPr>
        <p:spPr/>
        <p:txBody>
          <a:bodyPr/>
          <a:lstStyle/>
          <a:p>
            <a:r>
              <a:rPr lang="en-US" dirty="0"/>
              <a:t>FGFR mutations present in 30-60% of NMIBC tumors</a:t>
            </a:r>
          </a:p>
          <a:p>
            <a:r>
              <a:rPr lang="en-US" dirty="0"/>
              <a:t>TAR-210 – delivers erdafitinib (FGFR–inhibitor) in place of gemcitabine</a:t>
            </a:r>
          </a:p>
          <a:p>
            <a:r>
              <a:rPr lang="en-US" dirty="0"/>
              <a:t>Phase 1 trial in FGFR-mutated, recurrent NMIBC </a:t>
            </a:r>
          </a:p>
        </p:txBody>
      </p:sp>
      <p:pic>
        <p:nvPicPr>
          <p:cNvPr id="5" name="Picture 4">
            <a:extLst>
              <a:ext uri="{FF2B5EF4-FFF2-40B4-BE49-F238E27FC236}">
                <a16:creationId xmlns:a16="http://schemas.microsoft.com/office/drawing/2014/main" id="{91D058BF-F430-0BCC-D70F-4E6B10779797}"/>
              </a:ext>
            </a:extLst>
          </p:cNvPr>
          <p:cNvPicPr>
            <a:picLocks noChangeAspect="1"/>
          </p:cNvPicPr>
          <p:nvPr/>
        </p:nvPicPr>
        <p:blipFill>
          <a:blip r:embed="rId2"/>
          <a:srcRect r="41036" b="15558"/>
          <a:stretch>
            <a:fillRect/>
          </a:stretch>
        </p:blipFill>
        <p:spPr>
          <a:xfrm>
            <a:off x="6096000" y="3110596"/>
            <a:ext cx="5745433" cy="3628381"/>
          </a:xfrm>
          <a:prstGeom prst="rect">
            <a:avLst/>
          </a:prstGeom>
        </p:spPr>
      </p:pic>
      <p:pic>
        <p:nvPicPr>
          <p:cNvPr id="6" name="Picture 5">
            <a:extLst>
              <a:ext uri="{FF2B5EF4-FFF2-40B4-BE49-F238E27FC236}">
                <a16:creationId xmlns:a16="http://schemas.microsoft.com/office/drawing/2014/main" id="{5073C3BF-BA78-51F2-0BAC-ED3B36FAB3D5}"/>
              </a:ext>
            </a:extLst>
          </p:cNvPr>
          <p:cNvPicPr>
            <a:picLocks noChangeAspect="1"/>
          </p:cNvPicPr>
          <p:nvPr/>
        </p:nvPicPr>
        <p:blipFill>
          <a:blip r:embed="rId3"/>
          <a:srcRect r="41036"/>
          <a:stretch>
            <a:fillRect/>
          </a:stretch>
        </p:blipFill>
        <p:spPr>
          <a:xfrm>
            <a:off x="217892" y="3088789"/>
            <a:ext cx="5656480" cy="3650188"/>
          </a:xfrm>
          <a:prstGeom prst="rect">
            <a:avLst/>
          </a:prstGeom>
        </p:spPr>
      </p:pic>
      <p:sp>
        <p:nvSpPr>
          <p:cNvPr id="4" name="TextBox 3">
            <a:extLst>
              <a:ext uri="{FF2B5EF4-FFF2-40B4-BE49-F238E27FC236}">
                <a16:creationId xmlns:a16="http://schemas.microsoft.com/office/drawing/2014/main" id="{74F3E8BC-9622-1FB5-7F62-38B97304E562}"/>
              </a:ext>
            </a:extLst>
          </p:cNvPr>
          <p:cNvSpPr txBox="1"/>
          <p:nvPr/>
        </p:nvSpPr>
        <p:spPr bwMode="auto">
          <a:xfrm>
            <a:off x="10286425" y="6335340"/>
            <a:ext cx="19055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Vilaseca A et al. AUA 2024; Clark P et al SESAUA 2025</a:t>
            </a:r>
          </a:p>
        </p:txBody>
      </p:sp>
    </p:spTree>
    <p:extLst>
      <p:ext uri="{BB962C8B-B14F-4D97-AF65-F5344CB8AC3E}">
        <p14:creationId xmlns:p14="http://schemas.microsoft.com/office/powerpoint/2010/main" val="245818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C3517-2C31-8D4F-5066-46C0069CD421}"/>
              </a:ext>
            </a:extLst>
          </p:cNvPr>
          <p:cNvSpPr>
            <a:spLocks noGrp="1"/>
          </p:cNvSpPr>
          <p:nvPr>
            <p:ph type="title"/>
          </p:nvPr>
        </p:nvSpPr>
        <p:spPr/>
        <p:txBody>
          <a:bodyPr/>
          <a:lstStyle/>
          <a:p>
            <a:r>
              <a:rPr lang="en-US" dirty="0"/>
              <a:t>What’s next?</a:t>
            </a:r>
          </a:p>
        </p:txBody>
      </p:sp>
      <p:pic>
        <p:nvPicPr>
          <p:cNvPr id="4" name="Picture 3">
            <a:extLst>
              <a:ext uri="{FF2B5EF4-FFF2-40B4-BE49-F238E27FC236}">
                <a16:creationId xmlns:a16="http://schemas.microsoft.com/office/drawing/2014/main" id="{C870D96E-9B8D-1958-035D-C258C6C67420}"/>
              </a:ext>
            </a:extLst>
          </p:cNvPr>
          <p:cNvPicPr>
            <a:picLocks noChangeAspect="1"/>
          </p:cNvPicPr>
          <p:nvPr/>
        </p:nvPicPr>
        <p:blipFill>
          <a:blip r:embed="rId2"/>
          <a:stretch>
            <a:fillRect/>
          </a:stretch>
        </p:blipFill>
        <p:spPr>
          <a:xfrm>
            <a:off x="819293" y="1170465"/>
            <a:ext cx="10141476" cy="5414704"/>
          </a:xfrm>
          <a:prstGeom prst="rect">
            <a:avLst/>
          </a:prstGeom>
        </p:spPr>
      </p:pic>
      <p:pic>
        <p:nvPicPr>
          <p:cNvPr id="5" name="Picture 4">
            <a:extLst>
              <a:ext uri="{FF2B5EF4-FFF2-40B4-BE49-F238E27FC236}">
                <a16:creationId xmlns:a16="http://schemas.microsoft.com/office/drawing/2014/main" id="{18DD9512-CA57-EC0E-65B9-C4106EEEC0C3}"/>
              </a:ext>
            </a:extLst>
          </p:cNvPr>
          <p:cNvPicPr>
            <a:picLocks noChangeAspect="1"/>
          </p:cNvPicPr>
          <p:nvPr/>
        </p:nvPicPr>
        <p:blipFill>
          <a:blip r:embed="rId3"/>
          <a:stretch>
            <a:fillRect/>
          </a:stretch>
        </p:blipFill>
        <p:spPr>
          <a:xfrm>
            <a:off x="819293" y="1041892"/>
            <a:ext cx="10141476" cy="5671850"/>
          </a:xfrm>
          <a:prstGeom prst="rect">
            <a:avLst/>
          </a:prstGeom>
        </p:spPr>
      </p:pic>
    </p:spTree>
    <p:extLst>
      <p:ext uri="{BB962C8B-B14F-4D97-AF65-F5344CB8AC3E}">
        <p14:creationId xmlns:p14="http://schemas.microsoft.com/office/powerpoint/2010/main" val="3271314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B95CE-D61D-5BF6-5025-EC3FEE470A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E5AA1-3AE5-8857-DBF6-1FBE8BD8701B}"/>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366851251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3DEB2-2480-3502-9B0E-A8394FE2E6C7}"/>
              </a:ext>
            </a:extLst>
          </p:cNvPr>
          <p:cNvSpPr>
            <a:spLocks noGrp="1"/>
          </p:cNvSpPr>
          <p:nvPr>
            <p:ph type="title"/>
          </p:nvPr>
        </p:nvSpPr>
        <p:spPr/>
        <p:txBody>
          <a:bodyPr/>
          <a:lstStyle/>
          <a:p>
            <a:r>
              <a:rPr lang="en-US" dirty="0"/>
              <a:t>Clinical Case</a:t>
            </a:r>
          </a:p>
        </p:txBody>
      </p:sp>
      <p:sp>
        <p:nvSpPr>
          <p:cNvPr id="3" name="Content Placeholder 2">
            <a:extLst>
              <a:ext uri="{FF2B5EF4-FFF2-40B4-BE49-F238E27FC236}">
                <a16:creationId xmlns:a16="http://schemas.microsoft.com/office/drawing/2014/main" id="{1614A36D-2B98-D61F-E4EF-533DA18F29C9}"/>
              </a:ext>
            </a:extLst>
          </p:cNvPr>
          <p:cNvSpPr>
            <a:spLocks noGrp="1"/>
          </p:cNvSpPr>
          <p:nvPr>
            <p:ph idx="1"/>
          </p:nvPr>
        </p:nvSpPr>
        <p:spPr/>
        <p:txBody>
          <a:bodyPr/>
          <a:lstStyle/>
          <a:p>
            <a:r>
              <a:rPr lang="en-US" dirty="0"/>
              <a:t>4/2022: New hematuria and dysuria, frequency. </a:t>
            </a:r>
          </a:p>
          <a:p>
            <a:pPr lvl="1"/>
            <a:r>
              <a:rPr lang="en-US" dirty="0"/>
              <a:t>CT Urogram: 2.9 cm x 4.3cm x 4.1 cm exophytic bladder trigone mass</a:t>
            </a:r>
          </a:p>
          <a:p>
            <a:pPr lvl="1"/>
            <a:r>
              <a:rPr lang="en-US" dirty="0"/>
              <a:t>TURBT: HG Ta NMIBC</a:t>
            </a:r>
          </a:p>
          <a:p>
            <a:r>
              <a:rPr lang="en-US" dirty="0"/>
              <a:t>5/2022 – 8/2022: </a:t>
            </a:r>
            <a:r>
              <a:rPr lang="en-US" b="1" dirty="0"/>
              <a:t>BCG induction and maintenance</a:t>
            </a:r>
          </a:p>
          <a:p>
            <a:r>
              <a:rPr lang="en-US" dirty="0"/>
              <a:t>8/2022: Bladder bx: HG Ta NMIBC</a:t>
            </a:r>
          </a:p>
          <a:p>
            <a:pPr lvl="1"/>
            <a:r>
              <a:rPr lang="en-US" b="1" dirty="0"/>
              <a:t>Intravesical gemcitabine </a:t>
            </a:r>
            <a:r>
              <a:rPr lang="en-US" dirty="0"/>
              <a:t>x 6 doses</a:t>
            </a:r>
          </a:p>
          <a:p>
            <a:r>
              <a:rPr lang="en-US" dirty="0"/>
              <a:t>11/2022: Persistent HG Ta NMIBC</a:t>
            </a:r>
          </a:p>
        </p:txBody>
      </p:sp>
    </p:spTree>
    <p:extLst>
      <p:ext uri="{BB962C8B-B14F-4D97-AF65-F5344CB8AC3E}">
        <p14:creationId xmlns:p14="http://schemas.microsoft.com/office/powerpoint/2010/main" val="3636201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6D85F-D12C-9A28-F701-2BC6AD0949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3AC478-6EA6-6198-8304-A5A3109F2292}"/>
              </a:ext>
            </a:extLst>
          </p:cNvPr>
          <p:cNvSpPr>
            <a:spLocks noGrp="1"/>
          </p:cNvSpPr>
          <p:nvPr>
            <p:ph type="title"/>
          </p:nvPr>
        </p:nvSpPr>
        <p:spPr/>
        <p:txBody>
          <a:bodyPr/>
          <a:lstStyle/>
          <a:p>
            <a:r>
              <a:rPr lang="en-US" dirty="0"/>
              <a:t>Clinical Case</a:t>
            </a:r>
          </a:p>
        </p:txBody>
      </p:sp>
      <p:sp>
        <p:nvSpPr>
          <p:cNvPr id="3" name="Content Placeholder 2">
            <a:extLst>
              <a:ext uri="{FF2B5EF4-FFF2-40B4-BE49-F238E27FC236}">
                <a16:creationId xmlns:a16="http://schemas.microsoft.com/office/drawing/2014/main" id="{6FE9DB90-C672-9D33-59A6-5DA9C7FA7B97}"/>
              </a:ext>
            </a:extLst>
          </p:cNvPr>
          <p:cNvSpPr>
            <a:spLocks noGrp="1"/>
          </p:cNvSpPr>
          <p:nvPr>
            <p:ph idx="1"/>
          </p:nvPr>
        </p:nvSpPr>
        <p:spPr/>
        <p:txBody>
          <a:bodyPr/>
          <a:lstStyle/>
          <a:p>
            <a:r>
              <a:rPr lang="en-US" dirty="0"/>
              <a:t>3/2023 – 1/2024: </a:t>
            </a:r>
            <a:r>
              <a:rPr lang="en-US" b="1" dirty="0"/>
              <a:t>Intravesical Gemcitabine + Docetaxel </a:t>
            </a:r>
            <a:r>
              <a:rPr lang="en-US" dirty="0"/>
              <a:t>x 15 doses</a:t>
            </a:r>
          </a:p>
          <a:p>
            <a:r>
              <a:rPr lang="en-US" dirty="0"/>
              <a:t>4/2024 – recurrence in bladder: HG papillary T1</a:t>
            </a:r>
          </a:p>
          <a:p>
            <a:r>
              <a:rPr lang="en-US" dirty="0"/>
              <a:t>5/2024 </a:t>
            </a:r>
            <a:r>
              <a:rPr lang="en-US"/>
              <a:t>– 9/2024: </a:t>
            </a:r>
            <a:r>
              <a:rPr lang="en-US" b="1" dirty="0"/>
              <a:t>Repeat BCG </a:t>
            </a:r>
            <a:r>
              <a:rPr lang="en-US" dirty="0"/>
              <a:t>x 9 doses</a:t>
            </a:r>
          </a:p>
          <a:p>
            <a:r>
              <a:rPr lang="en-US" dirty="0"/>
              <a:t>11/2024 – Recurrence with 2 papillary HG tumors</a:t>
            </a:r>
          </a:p>
          <a:p>
            <a:r>
              <a:rPr lang="en-US" dirty="0"/>
              <a:t>1/2025 - Starts monthly </a:t>
            </a:r>
            <a:r>
              <a:rPr lang="en-US" b="1" dirty="0"/>
              <a:t>TAR-200 </a:t>
            </a:r>
            <a:r>
              <a:rPr lang="en-US" dirty="0"/>
              <a:t>(intravesical gemcitabine delivery device)	</a:t>
            </a:r>
          </a:p>
          <a:p>
            <a:pPr lvl="1"/>
            <a:r>
              <a:rPr lang="en-US" dirty="0"/>
              <a:t>Well tolerated, mild dysuria, mild urgency</a:t>
            </a:r>
          </a:p>
          <a:p>
            <a:r>
              <a:rPr lang="en-US" dirty="0"/>
              <a:t>6/2025 – Cystoscopy/cytology: No recurrence, Paris II</a:t>
            </a:r>
          </a:p>
          <a:p>
            <a:r>
              <a:rPr lang="en-US" dirty="0"/>
              <a:t>Remains without recurrence now 1.5 years later!</a:t>
            </a:r>
          </a:p>
          <a:p>
            <a:endParaRPr lang="en-US" dirty="0"/>
          </a:p>
        </p:txBody>
      </p:sp>
    </p:spTree>
    <p:extLst>
      <p:ext uri="{BB962C8B-B14F-4D97-AF65-F5344CB8AC3E}">
        <p14:creationId xmlns:p14="http://schemas.microsoft.com/office/powerpoint/2010/main" val="541214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D1549-BE02-F58D-2106-0FE3F8BFCC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0721A0-B03D-40F4-5942-44546271FC41}"/>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0E2C3350-D7C0-ACCB-00AB-5D9FADDBD8AD}"/>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Now that the gemcitabine intravesical system has received FDA approval, how are you integrating it into patient care? How do you choose among the gemcitabine intravesical system, pembrolizumab or intravesical vaccine therapy for individual patients with NMIBC after BCG failure? </a:t>
            </a:r>
          </a:p>
          <a:p>
            <a:pPr marL="98425" indent="0">
              <a:buNone/>
            </a:pPr>
            <a:r>
              <a:rPr lang="en-US" sz="2800" dirty="0">
                <a:latin typeface="Arial" panose="020B0604020202020204" pitchFamily="34" charset="0"/>
                <a:cs typeface="Arial" panose="020B0604020202020204" pitchFamily="34" charset="0"/>
              </a:rPr>
              <a:t>Are </a:t>
            </a:r>
            <a:r>
              <a:rPr lang="en-US" sz="2800">
                <a:latin typeface="Arial" panose="020B0604020202020204" pitchFamily="34" charset="0"/>
                <a:cs typeface="Arial" panose="020B0604020202020204" pitchFamily="34" charset="0"/>
              </a:rPr>
              <a:t>you currently </a:t>
            </a:r>
            <a:r>
              <a:rPr lang="en-US" sz="2800" dirty="0">
                <a:latin typeface="Arial" panose="020B0604020202020204" pitchFamily="34" charset="0"/>
                <a:cs typeface="Arial" panose="020B0604020202020204" pitchFamily="34" charset="0"/>
              </a:rPr>
              <a:t>ordering biomarker testing for your patients with nonmetastatic UBC? Do you think TAR-210 is likely to reach the clinic in the near future, and if so, how do you envision using it? </a:t>
            </a:r>
          </a:p>
          <a:p>
            <a:pPr marL="98425" indent="0">
              <a:buNone/>
            </a:pPr>
            <a:endParaRPr lang="en-US" sz="2800" dirty="0">
              <a:latin typeface="Arial" panose="020B0604020202020204" pitchFamily="34" charset="0"/>
              <a:cs typeface="Arial" panose="020B0604020202020204" pitchFamily="34" charset="0"/>
            </a:endParaRPr>
          </a:p>
          <a:p>
            <a:pPr marL="98425"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89888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005493"/>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C430152E-6B4A-5354-C9F7-731ACFFB3538}"/>
              </a:ext>
            </a:extLst>
          </p:cNvPr>
          <p:cNvPicPr>
            <a:picLocks noChangeAspect="1"/>
          </p:cNvPicPr>
          <p:nvPr/>
        </p:nvPicPr>
        <p:blipFill>
          <a:blip r:embed="rId2"/>
          <a:srcRect l="6359" r="28221" b="-1"/>
          <a:stretch>
            <a:fillRect/>
          </a:stretch>
        </p:blipFill>
        <p:spPr>
          <a:xfrm>
            <a:off x="4673600" y="10"/>
            <a:ext cx="7518400"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CD464E2-4C14-4CFC-EEF9-C307B8D383B3}"/>
              </a:ext>
            </a:extLst>
          </p:cNvPr>
          <p:cNvSpPr>
            <a:spLocks noGrp="1"/>
          </p:cNvSpPr>
          <p:nvPr>
            <p:ph type="ctrTitle"/>
          </p:nvPr>
        </p:nvSpPr>
        <p:spPr>
          <a:xfrm>
            <a:off x="459613" y="1318768"/>
            <a:ext cx="7518400" cy="1124712"/>
          </a:xfrm>
        </p:spPr>
        <p:txBody>
          <a:bodyPr vert="horz" lIns="91440" tIns="45720" rIns="91440" bIns="45720" rtlCol="0" anchor="b">
            <a:noAutofit/>
          </a:bodyPr>
          <a:lstStyle/>
          <a:p>
            <a:pPr algn="l"/>
            <a:r>
              <a:rPr lang="en-US" sz="3200" b="1" dirty="0">
                <a:solidFill>
                  <a:schemeClr val="bg1"/>
                </a:solidFill>
              </a:rPr>
              <a:t>Tolerability/Toxicity Profile and Other Practical Considerations with Novel Intravesical Therapies</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C287D49E-44C2-1920-D9A1-4BD0984A12A3}"/>
              </a:ext>
            </a:extLst>
          </p:cNvPr>
          <p:cNvSpPr>
            <a:spLocks noGrp="1"/>
          </p:cNvSpPr>
          <p:nvPr>
            <p:ph type="subTitle" idx="1"/>
          </p:nvPr>
        </p:nvSpPr>
        <p:spPr>
          <a:xfrm>
            <a:off x="424815" y="4405377"/>
            <a:ext cx="6728206" cy="1514602"/>
          </a:xfrm>
        </p:spPr>
        <p:txBody>
          <a:bodyPr vert="horz" lIns="91440" tIns="45720" rIns="91440" bIns="45720" rtlCol="0" anchor="t">
            <a:normAutofit fontScale="92500" lnSpcReduction="20000"/>
          </a:bodyPr>
          <a:lstStyle/>
          <a:p>
            <a:pPr algn="l"/>
            <a:r>
              <a:rPr lang="en-US" b="1" dirty="0">
                <a:solidFill>
                  <a:schemeClr val="bg1"/>
                </a:solidFill>
              </a:rPr>
              <a:t>Krisztina Emodi NP-C, MPH, CNS </a:t>
            </a:r>
          </a:p>
          <a:p>
            <a:pPr algn="l"/>
            <a:r>
              <a:rPr lang="en-US" b="1" dirty="0">
                <a:solidFill>
                  <a:schemeClr val="bg1"/>
                </a:solidFill>
              </a:rPr>
              <a:t>Nurse Practitioner III </a:t>
            </a:r>
          </a:p>
          <a:p>
            <a:pPr algn="l"/>
            <a:r>
              <a:rPr lang="en-US" b="1" dirty="0">
                <a:solidFill>
                  <a:schemeClr val="bg1"/>
                </a:solidFill>
              </a:rPr>
              <a:t>UCSF GU Surgical Oncology </a:t>
            </a:r>
          </a:p>
          <a:p>
            <a:pPr algn="l"/>
            <a:r>
              <a:rPr lang="en-US" b="1" dirty="0">
                <a:solidFill>
                  <a:schemeClr val="bg1"/>
                </a:solidFill>
              </a:rPr>
              <a:t>Bladder Cancer Survivorship Program Lead </a:t>
            </a:r>
          </a:p>
          <a:p>
            <a:pPr algn="l"/>
            <a:endParaRPr lang="en-US" sz="1700" b="1" dirty="0">
              <a:solidFill>
                <a:schemeClr val="bg1"/>
              </a:solidFill>
            </a:endParaRPr>
          </a:p>
          <a:p>
            <a:pPr indent="-228600" algn="l">
              <a:buFont typeface="Arial" panose="020B0604020202020204" pitchFamily="34" charset="0"/>
              <a:buChar char="•"/>
            </a:pPr>
            <a:endParaRPr lang="en-US" sz="1700" dirty="0">
              <a:solidFill>
                <a:schemeClr val="bg1"/>
              </a:solidFill>
            </a:endParaRPr>
          </a:p>
        </p:txBody>
      </p:sp>
    </p:spTree>
    <p:extLst>
      <p:ext uri="{BB962C8B-B14F-4D97-AF65-F5344CB8AC3E}">
        <p14:creationId xmlns:p14="http://schemas.microsoft.com/office/powerpoint/2010/main" val="2735638028"/>
      </p:ext>
    </p:extLst>
  </p:cSld>
  <p:clrMapOvr>
    <a:overrideClrMapping bg1="lt1" tx1="dk1" bg2="lt2" tx2="dk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00549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5D428-F34F-B8CA-5A7E-E5290A4A981B}"/>
              </a:ext>
            </a:extLst>
          </p:cNvPr>
          <p:cNvSpPr>
            <a:spLocks noGrp="1"/>
          </p:cNvSpPr>
          <p:nvPr>
            <p:ph type="title"/>
          </p:nvPr>
        </p:nvSpPr>
        <p:spPr/>
        <p:txBody>
          <a:bodyPr/>
          <a:lstStyle/>
          <a:p>
            <a:pPr algn="ctr"/>
            <a:r>
              <a:rPr lang="en-US" dirty="0"/>
              <a:t>Agenda </a:t>
            </a:r>
          </a:p>
        </p:txBody>
      </p:sp>
      <p:sp>
        <p:nvSpPr>
          <p:cNvPr id="3" name="Content Placeholder 2">
            <a:extLst>
              <a:ext uri="{FF2B5EF4-FFF2-40B4-BE49-F238E27FC236}">
                <a16:creationId xmlns:a16="http://schemas.microsoft.com/office/drawing/2014/main" id="{80883EE6-6DC1-2489-84D8-BF456ED74468}"/>
              </a:ext>
            </a:extLst>
          </p:cNvPr>
          <p:cNvSpPr>
            <a:spLocks noGrp="1"/>
          </p:cNvSpPr>
          <p:nvPr>
            <p:ph idx="1"/>
          </p:nvPr>
        </p:nvSpPr>
        <p:spPr>
          <a:xfrm>
            <a:off x="838200" y="1594618"/>
            <a:ext cx="10515600" cy="5110981"/>
          </a:xfrm>
        </p:spPr>
        <p:txBody>
          <a:bodyPr>
            <a:normAutofit fontScale="92500" lnSpcReduction="10000"/>
          </a:bodyPr>
          <a:lstStyle/>
          <a:p>
            <a:pPr>
              <a:lnSpc>
                <a:spcPct val="110000"/>
              </a:lnSpc>
            </a:pPr>
            <a:r>
              <a:rPr lang="en-US" dirty="0"/>
              <a:t>Logistics of insertion and removal of the gemcitabine intravesical system and TAR-200</a:t>
            </a:r>
          </a:p>
          <a:p>
            <a:pPr>
              <a:lnSpc>
                <a:spcPct val="110000"/>
              </a:lnSpc>
            </a:pPr>
            <a:r>
              <a:rPr lang="en-US" dirty="0"/>
              <a:t>Incidence of urinary issues (</a:t>
            </a:r>
            <a:r>
              <a:rPr lang="en-US" dirty="0" err="1"/>
              <a:t>eg</a:t>
            </a:r>
            <a:r>
              <a:rPr lang="en-US" dirty="0"/>
              <a:t>, urinary frequency, urinary tract infection/pain, dysuria, micturition urgency, hematuria) related to the gemcitabine intravesical system; optimal strategies to mitigate these effects</a:t>
            </a:r>
          </a:p>
          <a:p>
            <a:pPr>
              <a:lnSpc>
                <a:spcPct val="110000"/>
              </a:lnSpc>
            </a:pPr>
            <a:r>
              <a:rPr lang="en-US" dirty="0"/>
              <a:t>Spectrum, frequency and severity of systemic toxicities with the gemcitabine intravesical system; appropriate monitoring and management protocols</a:t>
            </a:r>
          </a:p>
          <a:p>
            <a:pPr>
              <a:lnSpc>
                <a:spcPct val="110000"/>
              </a:lnSpc>
            </a:pPr>
            <a:r>
              <a:rPr lang="en-US" dirty="0"/>
              <a:t>Incidence, severity and management of local and systemic side effects noted with TAR-200</a:t>
            </a:r>
          </a:p>
          <a:p>
            <a:pPr>
              <a:lnSpc>
                <a:spcPct val="110000"/>
              </a:lnSpc>
            </a:pPr>
            <a:endParaRPr lang="en-US" dirty="0"/>
          </a:p>
        </p:txBody>
      </p:sp>
    </p:spTree>
    <p:extLst>
      <p:ext uri="{BB962C8B-B14F-4D97-AF65-F5344CB8AC3E}">
        <p14:creationId xmlns:p14="http://schemas.microsoft.com/office/powerpoint/2010/main" val="33124547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00549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8BE4C-DBC5-C146-5E6E-B22A6605EEF7}"/>
              </a:ext>
            </a:extLst>
          </p:cNvPr>
          <p:cNvSpPr>
            <a:spLocks noGrp="1"/>
          </p:cNvSpPr>
          <p:nvPr>
            <p:ph type="title"/>
          </p:nvPr>
        </p:nvSpPr>
        <p:spPr>
          <a:xfrm>
            <a:off x="793662" y="386930"/>
            <a:ext cx="10066122" cy="1298448"/>
          </a:xfrm>
        </p:spPr>
        <p:txBody>
          <a:bodyPr anchor="b">
            <a:normAutofit fontScale="90000"/>
          </a:bodyPr>
          <a:lstStyle/>
          <a:p>
            <a:pPr algn="ctr"/>
            <a:r>
              <a:rPr lang="en-US" sz="4800" dirty="0"/>
              <a:t>What is TAR 200 (</a:t>
            </a:r>
            <a:r>
              <a:rPr lang="en-US" sz="4800" dirty="0" err="1"/>
              <a:t>iDRS</a:t>
            </a:r>
            <a:r>
              <a:rPr lang="en-US" sz="4800" dirty="0"/>
              <a:t> )? </a:t>
            </a:r>
            <a:br>
              <a:rPr lang="en-US" sz="4800" dirty="0"/>
            </a:br>
            <a:r>
              <a:rPr lang="en-US" sz="4800" dirty="0">
                <a:ea typeface="Montserrat" pitchFamily="34" charset="-122"/>
                <a:cs typeface="Calibri Light" panose="020F0302020204030204" pitchFamily="34" charset="0"/>
              </a:rPr>
              <a:t>SunRISe-1 Trial</a:t>
            </a:r>
            <a:endParaRPr lang="en-US" sz="4800" dirty="0"/>
          </a:p>
        </p:txBody>
      </p:sp>
      <p:sp>
        <p:nvSpPr>
          <p:cNvPr id="3" name="Content Placeholder 2">
            <a:extLst>
              <a:ext uri="{FF2B5EF4-FFF2-40B4-BE49-F238E27FC236}">
                <a16:creationId xmlns:a16="http://schemas.microsoft.com/office/drawing/2014/main" id="{A0A9EA39-8C66-AC81-9C96-33B783D8B06A}"/>
              </a:ext>
            </a:extLst>
          </p:cNvPr>
          <p:cNvSpPr>
            <a:spLocks noGrp="1"/>
          </p:cNvSpPr>
          <p:nvPr>
            <p:ph idx="1"/>
          </p:nvPr>
        </p:nvSpPr>
        <p:spPr>
          <a:xfrm>
            <a:off x="793662" y="1866772"/>
            <a:ext cx="4530898" cy="4066195"/>
          </a:xfrm>
        </p:spPr>
        <p:txBody>
          <a:bodyPr anchor="ctr">
            <a:normAutofit/>
          </a:bodyPr>
          <a:lstStyle/>
          <a:p>
            <a:r>
              <a:rPr lang="en-US" sz="2000" dirty="0"/>
              <a:t>Gemcitabine intravesical system is indicated for the treatment of adult patients with Bacillus Calmette-Guérin (BCG)-unresponsive, non-muscle invasive bladder cancer (NMIBC) with carcinoma</a:t>
            </a:r>
            <a:r>
              <a:rPr lang="en-US" sz="2000" i="1" dirty="0"/>
              <a:t> in situ</a:t>
            </a:r>
            <a:r>
              <a:rPr lang="en-US" sz="2000" dirty="0"/>
              <a:t> (CIS), with or without papillary tumors (HG T1/Ta)</a:t>
            </a:r>
          </a:p>
          <a:p>
            <a:r>
              <a:rPr lang="en-US" sz="2000" b="1" dirty="0"/>
              <a:t>Given in 14 doses over 2 years </a:t>
            </a:r>
          </a:p>
          <a:p>
            <a:r>
              <a:rPr lang="en-US" sz="2000" dirty="0"/>
              <a:t>Inserted q3 weeks x 6 months (8 doses) then once q12 weeks for up to 18 months (6 doses)</a:t>
            </a:r>
          </a:p>
          <a:p>
            <a:endParaRPr lang="en-US" sz="2000" dirty="0"/>
          </a:p>
        </p:txBody>
      </p:sp>
      <p:pic>
        <p:nvPicPr>
          <p:cNvPr id="5" name="Picture 4">
            <a:extLst>
              <a:ext uri="{FF2B5EF4-FFF2-40B4-BE49-F238E27FC236}">
                <a16:creationId xmlns:a16="http://schemas.microsoft.com/office/drawing/2014/main" id="{DF849C36-9124-A860-FB4D-454E38006427}"/>
              </a:ext>
            </a:extLst>
          </p:cNvPr>
          <p:cNvPicPr>
            <a:picLocks noChangeAspect="1"/>
          </p:cNvPicPr>
          <p:nvPr/>
        </p:nvPicPr>
        <p:blipFill>
          <a:blip r:embed="rId3"/>
          <a:stretch>
            <a:fillRect/>
          </a:stretch>
        </p:blipFill>
        <p:spPr>
          <a:xfrm>
            <a:off x="5598651" y="2089416"/>
            <a:ext cx="6398824" cy="3951274"/>
          </a:xfrm>
          <a:prstGeom prst="rect">
            <a:avLst/>
          </a:prstGeom>
        </p:spPr>
      </p:pic>
    </p:spTree>
    <p:extLst>
      <p:ext uri="{BB962C8B-B14F-4D97-AF65-F5344CB8AC3E}">
        <p14:creationId xmlns:p14="http://schemas.microsoft.com/office/powerpoint/2010/main" val="490304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F4585-14C5-3C69-E4D8-A11EB5ECBB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8D5388-81AC-3715-1E27-7AFD9A8DB962}"/>
              </a:ext>
            </a:extLst>
          </p:cNvPr>
          <p:cNvSpPr>
            <a:spLocks noGrp="1"/>
          </p:cNvSpPr>
          <p:nvPr>
            <p:ph type="title"/>
          </p:nvPr>
        </p:nvSpPr>
        <p:spPr>
          <a:xfrm>
            <a:off x="916516" y="1188487"/>
            <a:ext cx="10358967" cy="747135"/>
          </a:xfrm>
        </p:spPr>
        <p:txBody>
          <a:bodyPr/>
          <a:lstStyle/>
          <a:p>
            <a:r>
              <a:rPr lang="en-US" i="1" dirty="0">
                <a:solidFill>
                  <a:schemeClr val="tx1"/>
                </a:solidFill>
              </a:rPr>
              <a:t>New Agents, Therapies and Regimens </a:t>
            </a:r>
          </a:p>
        </p:txBody>
      </p:sp>
      <p:sp>
        <p:nvSpPr>
          <p:cNvPr id="3" name="TextBox 2">
            <a:extLst>
              <a:ext uri="{FF2B5EF4-FFF2-40B4-BE49-F238E27FC236}">
                <a16:creationId xmlns:a16="http://schemas.microsoft.com/office/drawing/2014/main" id="{F7A65550-C6F9-87EF-04B5-372E5668A992}"/>
              </a:ext>
            </a:extLst>
          </p:cNvPr>
          <p:cNvSpPr txBox="1"/>
          <p:nvPr/>
        </p:nvSpPr>
        <p:spPr>
          <a:xfrm>
            <a:off x="1836832" y="1927923"/>
            <a:ext cx="8093381" cy="389850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When should it be used, for whom and why? </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How to prevent and manage side effects: </a:t>
            </a:r>
            <a:b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dose holds and reductions</a:t>
            </a: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Kaplan Meier curves — </a:t>
            </a:r>
            <a:b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HR and absolute benefit</a:t>
            </a: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a:ea typeface="MS PGothic" charset="0"/>
              <a:cs typeface="+mn-cs"/>
            </a:endParaRPr>
          </a:p>
          <a:p>
            <a:pPr marL="457200" marR="0" lvl="1" indent="0" algn="l" defTabSz="914400" rtl="0" eaLnBrk="1" fontAlgn="auto" latinLnBrk="0" hangingPunct="1">
              <a:lnSpc>
                <a:spcPct val="100000"/>
              </a:lnSpc>
              <a:spcBef>
                <a:spcPts val="40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S PGothic" charset="0"/>
              <a:cs typeface="+mn-cs"/>
            </a:endParaRP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Waterfall plots</a:t>
            </a:r>
          </a:p>
        </p:txBody>
      </p:sp>
      <p:sp>
        <p:nvSpPr>
          <p:cNvPr id="5" name="Title 1">
            <a:extLst>
              <a:ext uri="{FF2B5EF4-FFF2-40B4-BE49-F238E27FC236}">
                <a16:creationId xmlns:a16="http://schemas.microsoft.com/office/drawing/2014/main" id="{4AB726B5-7A00-1B4D-6746-C0430C5439F0}"/>
              </a:ext>
            </a:extLst>
          </p:cNvPr>
          <p:cNvSpPr txBox="1">
            <a:spLocks/>
          </p:cNvSpPr>
          <p:nvPr/>
        </p:nvSpPr>
        <p:spPr bwMode="auto">
          <a:xfrm>
            <a:off x="916516" y="-45404"/>
            <a:ext cx="10358967" cy="163946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t>Recent Advances in Cancer Care — New Paradigms, </a:t>
            </a:r>
            <a:b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t>Novel Agents and What It Means for the Oncology Nurse</a:t>
            </a:r>
            <a:endParaRPr kumimoji="0" lang="en-US" sz="3000" b="1" i="0" u="none" strike="sngStrike" kern="0" cap="none" spc="0" normalizeH="0" baseline="0" noProof="0" dirty="0">
              <a:ln>
                <a:noFill/>
              </a:ln>
              <a:solidFill>
                <a:srgbClr val="000000"/>
              </a:solidFill>
              <a:effectLst/>
              <a:uLnTx/>
              <a:uFillTx/>
              <a:latin typeface="Calibri"/>
              <a:ea typeface="MS PGothic" pitchFamily="34" charset="-128"/>
              <a:cs typeface="Calibri"/>
            </a:endParaRPr>
          </a:p>
        </p:txBody>
      </p:sp>
      <p:pic>
        <p:nvPicPr>
          <p:cNvPr id="6" name="Picture 5" descr="A graph of cancer patients&#10;&#10;AI-generated content may be incorrect.">
            <a:extLst>
              <a:ext uri="{FF2B5EF4-FFF2-40B4-BE49-F238E27FC236}">
                <a16:creationId xmlns:a16="http://schemas.microsoft.com/office/drawing/2014/main" id="{39F5A6C2-B614-EF8F-7610-7883F7B47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0483" y="3553362"/>
            <a:ext cx="1916615" cy="1178540"/>
          </a:xfrm>
          <a:prstGeom prst="rect">
            <a:avLst/>
          </a:prstGeom>
        </p:spPr>
      </p:pic>
      <p:pic>
        <p:nvPicPr>
          <p:cNvPr id="7" name="Picture 6" descr="A graph of a patient's recovery&#10;&#10;AI-generated content may be incorrect.">
            <a:extLst>
              <a:ext uri="{FF2B5EF4-FFF2-40B4-BE49-F238E27FC236}">
                <a16:creationId xmlns:a16="http://schemas.microsoft.com/office/drawing/2014/main" id="{609C4A3A-1861-9229-0463-72B3F0A43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783" y="5010787"/>
            <a:ext cx="1901300" cy="1241136"/>
          </a:xfrm>
          <a:prstGeom prst="rect">
            <a:avLst/>
          </a:prstGeom>
        </p:spPr>
      </p:pic>
    </p:spTree>
    <p:extLst>
      <p:ext uri="{BB962C8B-B14F-4D97-AF65-F5344CB8AC3E}">
        <p14:creationId xmlns:p14="http://schemas.microsoft.com/office/powerpoint/2010/main" val="3194785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00549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DD9B3-FE73-887B-6B67-56B1C54B3FBB}"/>
              </a:ext>
            </a:extLst>
          </p:cNvPr>
          <p:cNvSpPr>
            <a:spLocks noGrp="1"/>
          </p:cNvSpPr>
          <p:nvPr>
            <p:ph type="title"/>
          </p:nvPr>
        </p:nvSpPr>
        <p:spPr>
          <a:xfrm>
            <a:off x="638881" y="164068"/>
            <a:ext cx="10909640" cy="1368614"/>
          </a:xfrm>
        </p:spPr>
        <p:txBody>
          <a:bodyPr vert="horz" lIns="91440" tIns="45720" rIns="91440" bIns="45720" rtlCol="0" anchor="ctr">
            <a:normAutofit fontScale="90000"/>
          </a:bodyPr>
          <a:lstStyle/>
          <a:p>
            <a:pPr algn="ctr"/>
            <a:r>
              <a:rPr lang="en-US" sz="6600" dirty="0"/>
              <a:t>Gemcitabine Intravesical System Insertion: APP/MD </a:t>
            </a:r>
          </a:p>
        </p:txBody>
      </p:sp>
      <p:pic>
        <p:nvPicPr>
          <p:cNvPr id="7" name="Picture 6">
            <a:extLst>
              <a:ext uri="{FF2B5EF4-FFF2-40B4-BE49-F238E27FC236}">
                <a16:creationId xmlns:a16="http://schemas.microsoft.com/office/drawing/2014/main" id="{C330222C-4AAE-AEF2-FF48-8F6BFC59E5C6}"/>
              </a:ext>
            </a:extLst>
          </p:cNvPr>
          <p:cNvPicPr>
            <a:picLocks noChangeAspect="1"/>
          </p:cNvPicPr>
          <p:nvPr/>
        </p:nvPicPr>
        <p:blipFill>
          <a:blip r:embed="rId3"/>
          <a:stretch>
            <a:fillRect/>
          </a:stretch>
        </p:blipFill>
        <p:spPr>
          <a:xfrm>
            <a:off x="5689460" y="2042142"/>
            <a:ext cx="6147554" cy="3583172"/>
          </a:xfrm>
          <a:prstGeom prst="rect">
            <a:avLst/>
          </a:prstGeom>
        </p:spPr>
      </p:pic>
      <p:sp>
        <p:nvSpPr>
          <p:cNvPr id="3" name="TextBox 2">
            <a:extLst>
              <a:ext uri="{FF2B5EF4-FFF2-40B4-BE49-F238E27FC236}">
                <a16:creationId xmlns:a16="http://schemas.microsoft.com/office/drawing/2014/main" id="{72075D8B-472F-02EC-6EC7-C30A436253A5}"/>
              </a:ext>
            </a:extLst>
          </p:cNvPr>
          <p:cNvSpPr txBox="1"/>
          <p:nvPr/>
        </p:nvSpPr>
        <p:spPr>
          <a:xfrm>
            <a:off x="2122714" y="6324600"/>
            <a:ext cx="713014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Gemcitabine Intravesical System Insertion Packet 2026</a:t>
            </a:r>
          </a:p>
        </p:txBody>
      </p:sp>
      <p:sp>
        <p:nvSpPr>
          <p:cNvPr id="4" name="TextBox 3">
            <a:extLst>
              <a:ext uri="{FF2B5EF4-FFF2-40B4-BE49-F238E27FC236}">
                <a16:creationId xmlns:a16="http://schemas.microsoft.com/office/drawing/2014/main" id="{C31BBA81-ECA1-7475-0890-72408C9C47D8}"/>
              </a:ext>
            </a:extLst>
          </p:cNvPr>
          <p:cNvSpPr txBox="1"/>
          <p:nvPr/>
        </p:nvSpPr>
        <p:spPr>
          <a:xfrm>
            <a:off x="800100" y="2042142"/>
            <a:ext cx="4140200" cy="34163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Pass a urinary catheter via urethra into bladder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Then, pass the gemcitabine intravesical system into the urinary catheter.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The gemcitabine intravesical system will uncurl and straighten as it is passed into the urinary catheter, afterward resuming its curled shape.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The urinary catheter will be removed, and the gemcitabine intravesical system will remain in the bladder. </a:t>
            </a:r>
          </a:p>
        </p:txBody>
      </p:sp>
    </p:spTree>
    <p:extLst>
      <p:ext uri="{BB962C8B-B14F-4D97-AF65-F5344CB8AC3E}">
        <p14:creationId xmlns:p14="http://schemas.microsoft.com/office/powerpoint/2010/main" val="329641475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005493"/>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549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095510F-AC42-8041-2980-0797661530C7}"/>
              </a:ext>
            </a:extLst>
          </p:cNvPr>
          <p:cNvSpPr>
            <a:spLocks noGrp="1"/>
          </p:cNvSpPr>
          <p:nvPr>
            <p:ph type="title"/>
          </p:nvPr>
        </p:nvSpPr>
        <p:spPr>
          <a:xfrm>
            <a:off x="699714" y="353160"/>
            <a:ext cx="7091300" cy="898581"/>
          </a:xfrm>
        </p:spPr>
        <p:txBody>
          <a:bodyPr vert="horz" lIns="91440" tIns="45720" rIns="91440" bIns="45720" rtlCol="0" anchor="ctr">
            <a:normAutofit/>
          </a:bodyPr>
          <a:lstStyle/>
          <a:p>
            <a:pPr algn="ctr"/>
            <a:r>
              <a:rPr lang="en-US" sz="2800" dirty="0">
                <a:solidFill>
                  <a:srgbClr val="FFFFFF"/>
                </a:solidFill>
              </a:rPr>
              <a:t>Treatment-Related Adverse Events (AEs) – TAR-200 Monotherapy (Cohort 2) N=85</a:t>
            </a:r>
          </a:p>
        </p:txBody>
      </p:sp>
      <p:pic>
        <p:nvPicPr>
          <p:cNvPr id="6" name="Picture 5">
            <a:extLst>
              <a:ext uri="{FF2B5EF4-FFF2-40B4-BE49-F238E27FC236}">
                <a16:creationId xmlns:a16="http://schemas.microsoft.com/office/drawing/2014/main" id="{E14EEB89-343A-C790-C712-D5C1153C8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39384" y="2055025"/>
            <a:ext cx="5420678" cy="3139321"/>
          </a:xfrm>
          <a:prstGeom prst="rect">
            <a:avLst/>
          </a:prstGeom>
        </p:spPr>
      </p:pic>
      <p:sp>
        <p:nvSpPr>
          <p:cNvPr id="5" name="TextBox 4">
            <a:extLst>
              <a:ext uri="{FF2B5EF4-FFF2-40B4-BE49-F238E27FC236}">
                <a16:creationId xmlns:a16="http://schemas.microsoft.com/office/drawing/2014/main" id="{F34895D6-D4B5-7BFF-BEED-7976A932E123}"/>
              </a:ext>
            </a:extLst>
          </p:cNvPr>
          <p:cNvSpPr txBox="1"/>
          <p:nvPr/>
        </p:nvSpPr>
        <p:spPr>
          <a:xfrm>
            <a:off x="347626" y="5703008"/>
            <a:ext cx="675167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Daneshmand, S et 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prstClr val="white"/>
                </a:solidFill>
                <a:effectLst/>
                <a:uLnTx/>
                <a:uFillTx/>
                <a:latin typeface="Aptos" panose="02110004020202020204"/>
                <a:ea typeface="+mn-ea"/>
                <a:cs typeface="+mn-cs"/>
              </a:rPr>
              <a:t>J Clin Oncol.</a:t>
            </a: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 2025;43(33):3578-3588. doi:10.1200/JCO-25-01651</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E334B55F-C3EC-1285-B98A-ECBA94C33518}"/>
              </a:ext>
            </a:extLst>
          </p:cNvPr>
          <p:cNvSpPr txBox="1"/>
          <p:nvPr/>
        </p:nvSpPr>
        <p:spPr>
          <a:xfrm>
            <a:off x="5977145" y="1928621"/>
            <a:ext cx="6097772" cy="37856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Treatment-related AEs leading to TAR-200 interruption occurred in 27 patients (31.8%), with urinary tract pain (5.9%), hematuria (4.7%), and pollakiuria (4.7%) being the most frequent TAR-200–related AEs.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Most interruptions were limited to one to two doses, and most patients resumed treatment.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Three patients (3.5%) discontinued TAR-200 because of treatment-related AEs, including noninfective cystitis (two patients) and pollakiuria and urinary tract disorder </a:t>
            </a:r>
          </a:p>
        </p:txBody>
      </p:sp>
    </p:spTree>
    <p:extLst>
      <p:ext uri="{BB962C8B-B14F-4D97-AF65-F5344CB8AC3E}">
        <p14:creationId xmlns:p14="http://schemas.microsoft.com/office/powerpoint/2010/main" val="206453223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00549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3FBFB0-79AB-4F94-FCEF-4338AE07DAE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477406" y="276277"/>
            <a:ext cx="7551683" cy="3065153"/>
          </a:xfrm>
          <a:prstGeom prst="rect">
            <a:avLst/>
          </a:prstGeom>
        </p:spPr>
      </p:pic>
      <p:sp>
        <p:nvSpPr>
          <p:cNvPr id="13" name="TextBox 12">
            <a:extLst>
              <a:ext uri="{FF2B5EF4-FFF2-40B4-BE49-F238E27FC236}">
                <a16:creationId xmlns:a16="http://schemas.microsoft.com/office/drawing/2014/main" id="{1C34ED6B-088D-47BE-0C9E-76A7B826EAB2}"/>
              </a:ext>
            </a:extLst>
          </p:cNvPr>
          <p:cNvSpPr txBox="1"/>
          <p:nvPr/>
        </p:nvSpPr>
        <p:spPr>
          <a:xfrm>
            <a:off x="443783" y="1128051"/>
            <a:ext cx="3666203"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Incidence of ADVERSE SIDE EFFECTS</a:t>
            </a:r>
          </a:p>
        </p:txBody>
      </p:sp>
      <p:sp>
        <p:nvSpPr>
          <p:cNvPr id="20" name="TextBox 19">
            <a:extLst>
              <a:ext uri="{FF2B5EF4-FFF2-40B4-BE49-F238E27FC236}">
                <a16:creationId xmlns:a16="http://schemas.microsoft.com/office/drawing/2014/main" id="{FFD3785A-3ACE-2813-8FFF-63A1912D13AA}"/>
              </a:ext>
            </a:extLst>
          </p:cNvPr>
          <p:cNvSpPr txBox="1"/>
          <p:nvPr/>
        </p:nvSpPr>
        <p:spPr>
          <a:xfrm>
            <a:off x="267102" y="4570991"/>
            <a:ext cx="6097604"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The toxicity profile of </a:t>
            </a: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iDRS</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as reported in published clinical trials is characterized by dysuria, UTI, overactive bladder (OAB) symptoms, and hematuria (generally low grade)</a:t>
            </a:r>
          </a:p>
        </p:txBody>
      </p:sp>
      <p:sp>
        <p:nvSpPr>
          <p:cNvPr id="24" name="TextBox 23">
            <a:extLst>
              <a:ext uri="{FF2B5EF4-FFF2-40B4-BE49-F238E27FC236}">
                <a16:creationId xmlns:a16="http://schemas.microsoft.com/office/drawing/2014/main" id="{4E57D171-06D9-1C07-1A99-49D585AAC54E}"/>
              </a:ext>
            </a:extLst>
          </p:cNvPr>
          <p:cNvSpPr txBox="1"/>
          <p:nvPr/>
        </p:nvSpPr>
        <p:spPr>
          <a:xfrm>
            <a:off x="267102" y="3516570"/>
            <a:ext cx="6097604"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There are detectable levels of gemcitabine in urine 7 days after placement w/o detection in plasma</a:t>
            </a:r>
          </a:p>
        </p:txBody>
      </p:sp>
      <p:sp>
        <p:nvSpPr>
          <p:cNvPr id="4" name="TextBox 3">
            <a:extLst>
              <a:ext uri="{FF2B5EF4-FFF2-40B4-BE49-F238E27FC236}">
                <a16:creationId xmlns:a16="http://schemas.microsoft.com/office/drawing/2014/main" id="{69C95EFF-981E-342B-33FB-79C6268D3F58}"/>
              </a:ext>
            </a:extLst>
          </p:cNvPr>
          <p:cNvSpPr txBox="1"/>
          <p:nvPr/>
        </p:nvSpPr>
        <p:spPr>
          <a:xfrm>
            <a:off x="244273" y="5811622"/>
            <a:ext cx="406522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Monitor Hgb, increase Cr/lipase, AST/ALT, Na, K +UA/MICRO REFLEX CX </a:t>
            </a:r>
          </a:p>
        </p:txBody>
      </p:sp>
      <p:sp>
        <p:nvSpPr>
          <p:cNvPr id="2" name="TextBox 1">
            <a:extLst>
              <a:ext uri="{FF2B5EF4-FFF2-40B4-BE49-F238E27FC236}">
                <a16:creationId xmlns:a16="http://schemas.microsoft.com/office/drawing/2014/main" id="{C7019D16-068E-5840-9BE6-6049892B16C6}"/>
              </a:ext>
            </a:extLst>
          </p:cNvPr>
          <p:cNvSpPr txBox="1"/>
          <p:nvPr/>
        </p:nvSpPr>
        <p:spPr>
          <a:xfrm>
            <a:off x="10179585" y="2599981"/>
            <a:ext cx="1597446" cy="286438"/>
          </a:xfrm>
          <a:prstGeom prst="rect">
            <a:avLst/>
          </a:prstGeom>
          <a:solidFill>
            <a:schemeClr val="tx1"/>
          </a:solid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disorder, </a:t>
            </a:r>
            <a:r>
              <a:rPr kumimoji="0" lang="en-US"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hydrnephrosis</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urinary tract disorder</a:t>
            </a:r>
          </a:p>
        </p:txBody>
      </p:sp>
      <p:sp>
        <p:nvSpPr>
          <p:cNvPr id="3" name="Rectangle 2">
            <a:extLst>
              <a:ext uri="{FF2B5EF4-FFF2-40B4-BE49-F238E27FC236}">
                <a16:creationId xmlns:a16="http://schemas.microsoft.com/office/drawing/2014/main" id="{CFA51B6B-45D8-E0C7-85DE-CEDB27D073C7}"/>
              </a:ext>
            </a:extLst>
          </p:cNvPr>
          <p:cNvSpPr/>
          <p:nvPr/>
        </p:nvSpPr>
        <p:spPr>
          <a:xfrm>
            <a:off x="11876183" y="2544896"/>
            <a:ext cx="152906" cy="49575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344322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005493"/>
        </a:solidFill>
        <a:effectLst/>
      </p:bgPr>
    </p:bg>
    <p:spTree>
      <p:nvGrpSpPr>
        <p:cNvPr id="1" name="">
          <a:extLst>
            <a:ext uri="{FF2B5EF4-FFF2-40B4-BE49-F238E27FC236}">
              <a16:creationId xmlns:a16="http://schemas.microsoft.com/office/drawing/2014/main" id="{5AC022BF-9E9C-CA39-6F0E-794983070B5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18DD423-71CB-0E6B-9421-B6B305998F99}"/>
              </a:ext>
            </a:extLst>
          </p:cNvPr>
          <p:cNvSpPr txBox="1"/>
          <p:nvPr/>
        </p:nvSpPr>
        <p:spPr>
          <a:xfrm>
            <a:off x="3247904" y="185504"/>
            <a:ext cx="6278526"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S PGothic" charset="0"/>
                <a:cs typeface="+mn-cs"/>
              </a:rPr>
              <a:t>Clinical Management of </a:t>
            </a:r>
            <a:r>
              <a:rPr kumimoji="0" lang="en-US" sz="2400" b="0" i="0" u="none" strike="noStrike" kern="1200" cap="none" spc="0" normalizeH="0" baseline="0" noProof="0" dirty="0" err="1">
                <a:ln>
                  <a:noFill/>
                </a:ln>
                <a:solidFill>
                  <a:prstClr val="white"/>
                </a:solidFill>
                <a:effectLst/>
                <a:uLnTx/>
                <a:uFillTx/>
                <a:latin typeface="Aptos" panose="02110004020202020204"/>
                <a:ea typeface="MS PGothic" charset="0"/>
                <a:cs typeface="+mn-cs"/>
              </a:rPr>
              <a:t>iDRS</a:t>
            </a:r>
            <a:r>
              <a:rPr kumimoji="0" lang="en-US" sz="2400" b="0" i="0" u="none" strike="noStrike" kern="1200" cap="none" spc="0" normalizeH="0" baseline="0" noProof="0" dirty="0">
                <a:ln>
                  <a:noFill/>
                </a:ln>
                <a:solidFill>
                  <a:prstClr val="white"/>
                </a:solidFill>
                <a:effectLst/>
                <a:uLnTx/>
                <a:uFillTx/>
                <a:latin typeface="Aptos" panose="02110004020202020204"/>
                <a:ea typeface="MS PGothic" charset="0"/>
                <a:cs typeface="+mn-cs"/>
              </a:rPr>
              <a:t> in the Treatment of Bladder Cancer</a:t>
            </a:r>
          </a:p>
        </p:txBody>
      </p:sp>
      <p:sp>
        <p:nvSpPr>
          <p:cNvPr id="4" name="Rectangle 3">
            <a:extLst>
              <a:ext uri="{FF2B5EF4-FFF2-40B4-BE49-F238E27FC236}">
                <a16:creationId xmlns:a16="http://schemas.microsoft.com/office/drawing/2014/main" id="{090C476D-E360-69AF-2EBD-B71B770BC7B3}"/>
              </a:ext>
            </a:extLst>
          </p:cNvPr>
          <p:cNvSpPr/>
          <p:nvPr/>
        </p:nvSpPr>
        <p:spPr>
          <a:xfrm>
            <a:off x="114300" y="1600200"/>
            <a:ext cx="2070100" cy="8763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Asymptomatic bacteriuria</a:t>
            </a:r>
          </a:p>
        </p:txBody>
      </p:sp>
      <p:sp>
        <p:nvSpPr>
          <p:cNvPr id="8" name="Rectangle 7">
            <a:extLst>
              <a:ext uri="{FF2B5EF4-FFF2-40B4-BE49-F238E27FC236}">
                <a16:creationId xmlns:a16="http://schemas.microsoft.com/office/drawing/2014/main" id="{D7705536-D952-7BF8-BC8C-A4A365F836F3}"/>
              </a:ext>
            </a:extLst>
          </p:cNvPr>
          <p:cNvSpPr/>
          <p:nvPr/>
        </p:nvSpPr>
        <p:spPr>
          <a:xfrm>
            <a:off x="114300" y="2766984"/>
            <a:ext cx="2070100" cy="8763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UTI without fever</a:t>
            </a:r>
          </a:p>
        </p:txBody>
      </p:sp>
      <p:sp>
        <p:nvSpPr>
          <p:cNvPr id="9" name="Rectangle 8">
            <a:extLst>
              <a:ext uri="{FF2B5EF4-FFF2-40B4-BE49-F238E27FC236}">
                <a16:creationId xmlns:a16="http://schemas.microsoft.com/office/drawing/2014/main" id="{9FBA604E-2703-DE68-5FEF-183438D3F65D}"/>
              </a:ext>
            </a:extLst>
          </p:cNvPr>
          <p:cNvSpPr/>
          <p:nvPr/>
        </p:nvSpPr>
        <p:spPr>
          <a:xfrm>
            <a:off x="114300" y="3933768"/>
            <a:ext cx="2070100" cy="8763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UTI without fever</a:t>
            </a:r>
          </a:p>
        </p:txBody>
      </p:sp>
      <p:sp>
        <p:nvSpPr>
          <p:cNvPr id="11" name="Rectangle 10">
            <a:extLst>
              <a:ext uri="{FF2B5EF4-FFF2-40B4-BE49-F238E27FC236}">
                <a16:creationId xmlns:a16="http://schemas.microsoft.com/office/drawing/2014/main" id="{65145551-5669-6627-6C3D-589E1878075E}"/>
              </a:ext>
            </a:extLst>
          </p:cNvPr>
          <p:cNvSpPr/>
          <p:nvPr/>
        </p:nvSpPr>
        <p:spPr>
          <a:xfrm>
            <a:off x="114300" y="5100552"/>
            <a:ext cx="2070100" cy="8763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Urosepsis</a:t>
            </a:r>
          </a:p>
        </p:txBody>
      </p:sp>
      <p:sp>
        <p:nvSpPr>
          <p:cNvPr id="12" name="Rectangle 11">
            <a:extLst>
              <a:ext uri="{FF2B5EF4-FFF2-40B4-BE49-F238E27FC236}">
                <a16:creationId xmlns:a16="http://schemas.microsoft.com/office/drawing/2014/main" id="{1DDD643C-8626-6B28-23EF-BC565B7F1567}"/>
              </a:ext>
            </a:extLst>
          </p:cNvPr>
          <p:cNvSpPr/>
          <p:nvPr/>
        </p:nvSpPr>
        <p:spPr>
          <a:xfrm>
            <a:off x="2333504" y="1584268"/>
            <a:ext cx="2362200" cy="87630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Continue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iDRS</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6D4448A0-49FB-03DF-1EAE-F922995EDBC7}"/>
              </a:ext>
            </a:extLst>
          </p:cNvPr>
          <p:cNvSpPr/>
          <p:nvPr/>
        </p:nvSpPr>
        <p:spPr>
          <a:xfrm>
            <a:off x="2358904" y="2766984"/>
            <a:ext cx="2362200" cy="87630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Continue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iDRS</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if clinical improvement is seen on antibiotic treatment</a:t>
            </a:r>
          </a:p>
        </p:txBody>
      </p:sp>
      <p:sp>
        <p:nvSpPr>
          <p:cNvPr id="14" name="Rectangle 13">
            <a:extLst>
              <a:ext uri="{FF2B5EF4-FFF2-40B4-BE49-F238E27FC236}">
                <a16:creationId xmlns:a16="http://schemas.microsoft.com/office/drawing/2014/main" id="{98E71D9C-4EF4-A437-A93B-37F6C792EA72}"/>
              </a:ext>
            </a:extLst>
          </p:cNvPr>
          <p:cNvSpPr/>
          <p:nvPr/>
        </p:nvSpPr>
        <p:spPr>
          <a:xfrm>
            <a:off x="2333504" y="3962901"/>
            <a:ext cx="2362200" cy="87630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Continue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iDRS</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if clinical improvement is seen on antibiotic treatment</a:t>
            </a:r>
          </a:p>
        </p:txBody>
      </p:sp>
      <p:sp>
        <p:nvSpPr>
          <p:cNvPr id="15" name="Rectangle 14">
            <a:extLst>
              <a:ext uri="{FF2B5EF4-FFF2-40B4-BE49-F238E27FC236}">
                <a16:creationId xmlns:a16="http://schemas.microsoft.com/office/drawing/2014/main" id="{CA3B78B2-AC04-65CD-D930-0A8273B8670C}"/>
              </a:ext>
            </a:extLst>
          </p:cNvPr>
          <p:cNvSpPr/>
          <p:nvPr/>
        </p:nvSpPr>
        <p:spPr>
          <a:xfrm>
            <a:off x="2358904" y="5100552"/>
            <a:ext cx="2362200" cy="87630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Remove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iDRS</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as soon as patient is clinically stable on broad spectrum antibiotics</a:t>
            </a:r>
          </a:p>
        </p:txBody>
      </p:sp>
      <p:sp>
        <p:nvSpPr>
          <p:cNvPr id="16" name="Rectangle 15">
            <a:extLst>
              <a:ext uri="{FF2B5EF4-FFF2-40B4-BE49-F238E27FC236}">
                <a16:creationId xmlns:a16="http://schemas.microsoft.com/office/drawing/2014/main" id="{0FD02B44-A2EA-73BB-CC21-A8B7CABAD160}"/>
              </a:ext>
            </a:extLst>
          </p:cNvPr>
          <p:cNvSpPr/>
          <p:nvPr/>
        </p:nvSpPr>
        <p:spPr>
          <a:xfrm>
            <a:off x="4857508" y="2770717"/>
            <a:ext cx="2362200" cy="87630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Consider removal/delaying insertion of new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iDRS</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if no clinical improvement 48-72h after antibiotics</a:t>
            </a:r>
          </a:p>
        </p:txBody>
      </p:sp>
      <p:sp>
        <p:nvSpPr>
          <p:cNvPr id="17" name="Rectangle 16">
            <a:extLst>
              <a:ext uri="{FF2B5EF4-FFF2-40B4-BE49-F238E27FC236}">
                <a16:creationId xmlns:a16="http://schemas.microsoft.com/office/drawing/2014/main" id="{0E47941C-5CA3-9DFA-69D0-69E00BB56B5A}"/>
              </a:ext>
            </a:extLst>
          </p:cNvPr>
          <p:cNvSpPr/>
          <p:nvPr/>
        </p:nvSpPr>
        <p:spPr>
          <a:xfrm>
            <a:off x="7381512" y="2796117"/>
            <a:ext cx="2362200" cy="87630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Resume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iDRS</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after complete resolution of infection and negative urine culture</a:t>
            </a:r>
          </a:p>
        </p:txBody>
      </p:sp>
      <p:sp>
        <p:nvSpPr>
          <p:cNvPr id="18" name="Rectangle 17">
            <a:extLst>
              <a:ext uri="{FF2B5EF4-FFF2-40B4-BE49-F238E27FC236}">
                <a16:creationId xmlns:a16="http://schemas.microsoft.com/office/drawing/2014/main" id="{31A03389-5A01-F76B-BF91-43036C07805A}"/>
              </a:ext>
            </a:extLst>
          </p:cNvPr>
          <p:cNvSpPr/>
          <p:nvPr/>
        </p:nvSpPr>
        <p:spPr>
          <a:xfrm>
            <a:off x="4870208" y="3962901"/>
            <a:ext cx="2362200" cy="87630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To avoid risk of infection, current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iDRS</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can remain in bladder for at least 48h of antibiotics</a:t>
            </a:r>
          </a:p>
        </p:txBody>
      </p:sp>
      <p:sp>
        <p:nvSpPr>
          <p:cNvPr id="19" name="Rectangle 18">
            <a:extLst>
              <a:ext uri="{FF2B5EF4-FFF2-40B4-BE49-F238E27FC236}">
                <a16:creationId xmlns:a16="http://schemas.microsoft.com/office/drawing/2014/main" id="{3334374B-C1A4-FC36-D120-714513029461}"/>
              </a:ext>
            </a:extLst>
          </p:cNvPr>
          <p:cNvSpPr/>
          <p:nvPr/>
        </p:nvSpPr>
        <p:spPr>
          <a:xfrm>
            <a:off x="7406912" y="3962901"/>
            <a:ext cx="2362200" cy="87630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Remove/delay insertion of new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iDRS</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if no clinical improvement after 48-72h of antibiotics</a:t>
            </a:r>
          </a:p>
        </p:txBody>
      </p:sp>
      <p:sp>
        <p:nvSpPr>
          <p:cNvPr id="20" name="Rectangle 19">
            <a:extLst>
              <a:ext uri="{FF2B5EF4-FFF2-40B4-BE49-F238E27FC236}">
                <a16:creationId xmlns:a16="http://schemas.microsoft.com/office/drawing/2014/main" id="{E6A86FE3-A6AA-C1EE-445E-46011087FA61}"/>
              </a:ext>
            </a:extLst>
          </p:cNvPr>
          <p:cNvSpPr/>
          <p:nvPr/>
        </p:nvSpPr>
        <p:spPr>
          <a:xfrm>
            <a:off x="9829800" y="3962901"/>
            <a:ext cx="2362200" cy="87630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Resume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iDRS</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after complete resolution of infection and negative urine culture</a:t>
            </a:r>
          </a:p>
        </p:txBody>
      </p:sp>
      <p:sp>
        <p:nvSpPr>
          <p:cNvPr id="21" name="Rectangle 20">
            <a:extLst>
              <a:ext uri="{FF2B5EF4-FFF2-40B4-BE49-F238E27FC236}">
                <a16:creationId xmlns:a16="http://schemas.microsoft.com/office/drawing/2014/main" id="{1B630DD8-23FC-FD15-9F48-19A08A40A680}"/>
              </a:ext>
            </a:extLst>
          </p:cNvPr>
          <p:cNvSpPr/>
          <p:nvPr/>
        </p:nvSpPr>
        <p:spPr>
          <a:xfrm>
            <a:off x="4857508" y="5100552"/>
            <a:ext cx="2362200" cy="87630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Consider resumption of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iDRS</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after complete resolution of infection and negative urine culture</a:t>
            </a:r>
          </a:p>
        </p:txBody>
      </p:sp>
      <p:sp>
        <p:nvSpPr>
          <p:cNvPr id="22" name="Rectangle 21">
            <a:extLst>
              <a:ext uri="{FF2B5EF4-FFF2-40B4-BE49-F238E27FC236}">
                <a16:creationId xmlns:a16="http://schemas.microsoft.com/office/drawing/2014/main" id="{B9115E78-777E-3BFD-4450-FECE0F853BFE}"/>
              </a:ext>
            </a:extLst>
          </p:cNvPr>
          <p:cNvSpPr/>
          <p:nvPr/>
        </p:nvSpPr>
        <p:spPr>
          <a:xfrm>
            <a:off x="7406912" y="5129685"/>
            <a:ext cx="2362200" cy="87630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Consider proactive UTI prevention strategy</a:t>
            </a:r>
          </a:p>
        </p:txBody>
      </p:sp>
      <p:sp>
        <p:nvSpPr>
          <p:cNvPr id="25" name="TextBox 24">
            <a:extLst>
              <a:ext uri="{FF2B5EF4-FFF2-40B4-BE49-F238E27FC236}">
                <a16:creationId xmlns:a16="http://schemas.microsoft.com/office/drawing/2014/main" id="{04BD7E9B-43DC-BD88-052F-D4CE87635D69}"/>
              </a:ext>
            </a:extLst>
          </p:cNvPr>
          <p:cNvSpPr txBox="1"/>
          <p:nvPr/>
        </p:nvSpPr>
        <p:spPr>
          <a:xfrm>
            <a:off x="164167" y="6427550"/>
            <a:ext cx="67516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ptos" panose="02110004020202020204"/>
                <a:ea typeface="MS PGothic" charset="0"/>
                <a:cs typeface="+mn-cs"/>
              </a:rPr>
              <a:t>Pradere</a:t>
            </a:r>
            <a:r>
              <a:rPr kumimoji="0" lang="en-US" sz="1800" b="0" i="0" u="none" strike="noStrike" kern="1200" cap="none" spc="0" normalizeH="0" baseline="0" noProof="0" dirty="0">
                <a:ln>
                  <a:noFill/>
                </a:ln>
                <a:solidFill>
                  <a:prstClr val="white"/>
                </a:solidFill>
                <a:effectLst/>
                <a:uLnTx/>
                <a:uFillTx/>
                <a:latin typeface="Aptos" panose="02110004020202020204"/>
                <a:ea typeface="MS PGothic" charset="0"/>
                <a:cs typeface="+mn-cs"/>
              </a:rPr>
              <a:t> B et al. </a:t>
            </a:r>
            <a:r>
              <a:rPr kumimoji="0" lang="en-US" sz="1800" b="0" i="1" u="none" strike="noStrike" kern="1200" cap="none" spc="0" normalizeH="0" baseline="0" noProof="0" dirty="0">
                <a:ln>
                  <a:noFill/>
                </a:ln>
                <a:solidFill>
                  <a:prstClr val="white"/>
                </a:solidFill>
                <a:effectLst/>
                <a:uLnTx/>
                <a:uFillTx/>
                <a:latin typeface="Aptos" panose="02110004020202020204"/>
                <a:ea typeface="MS PGothic" charset="0"/>
                <a:cs typeface="+mn-cs"/>
              </a:rPr>
              <a:t>Curr </a:t>
            </a:r>
            <a:r>
              <a:rPr kumimoji="0" lang="en-US" sz="1800" b="0" i="1" u="none" strike="noStrike" kern="1200" cap="none" spc="0" normalizeH="0" baseline="0" noProof="0" dirty="0" err="1">
                <a:ln>
                  <a:noFill/>
                </a:ln>
                <a:solidFill>
                  <a:prstClr val="white"/>
                </a:solidFill>
                <a:effectLst/>
                <a:uLnTx/>
                <a:uFillTx/>
                <a:latin typeface="Aptos" panose="02110004020202020204"/>
                <a:ea typeface="MS PGothic" charset="0"/>
                <a:cs typeface="+mn-cs"/>
              </a:rPr>
              <a:t>Opin</a:t>
            </a:r>
            <a:r>
              <a:rPr kumimoji="0" lang="en-US" sz="1800" b="0" i="1" u="none" strike="noStrike" kern="1200" cap="none" spc="0" normalizeH="0" baseline="0" noProof="0" dirty="0">
                <a:ln>
                  <a:noFill/>
                </a:ln>
                <a:solidFill>
                  <a:prstClr val="white"/>
                </a:solidFill>
                <a:effectLst/>
                <a:uLnTx/>
                <a:uFillTx/>
                <a:latin typeface="Aptos" panose="02110004020202020204"/>
                <a:ea typeface="MS PGothic" charset="0"/>
                <a:cs typeface="+mn-cs"/>
              </a:rPr>
              <a:t> Urol. </a:t>
            </a:r>
            <a:r>
              <a:rPr kumimoji="0" lang="en-US" sz="1800" b="0" i="0" u="none" strike="noStrike" kern="1200" cap="none" spc="0" normalizeH="0" baseline="0" noProof="0" dirty="0">
                <a:ln>
                  <a:noFill/>
                </a:ln>
                <a:solidFill>
                  <a:prstClr val="white"/>
                </a:solidFill>
                <a:effectLst/>
                <a:uLnTx/>
                <a:uFillTx/>
                <a:latin typeface="Aptos" panose="02110004020202020204"/>
                <a:ea typeface="MS PGothic" charset="0"/>
                <a:cs typeface="+mn-cs"/>
              </a:rPr>
              <a:t>2025;36(1):123-133</a:t>
            </a:r>
          </a:p>
        </p:txBody>
      </p:sp>
    </p:spTree>
    <p:extLst>
      <p:ext uri="{BB962C8B-B14F-4D97-AF65-F5344CB8AC3E}">
        <p14:creationId xmlns:p14="http://schemas.microsoft.com/office/powerpoint/2010/main" val="333335812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00549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96E91-CE8D-037F-8B8B-08B711EEDFF5}"/>
              </a:ext>
            </a:extLst>
          </p:cNvPr>
          <p:cNvSpPr/>
          <p:nvPr/>
        </p:nvSpPr>
        <p:spPr>
          <a:xfrm>
            <a:off x="10762593" y="6085490"/>
            <a:ext cx="388883" cy="3468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itle 7">
            <a:extLst>
              <a:ext uri="{FF2B5EF4-FFF2-40B4-BE49-F238E27FC236}">
                <a16:creationId xmlns:a16="http://schemas.microsoft.com/office/drawing/2014/main" id="{3CF35008-B91B-36D1-9123-C5EB32C40BB5}"/>
              </a:ext>
            </a:extLst>
          </p:cNvPr>
          <p:cNvSpPr>
            <a:spLocks noGrp="1"/>
          </p:cNvSpPr>
          <p:nvPr>
            <p:ph type="title"/>
          </p:nvPr>
        </p:nvSpPr>
        <p:spPr>
          <a:xfrm>
            <a:off x="838200" y="757009"/>
            <a:ext cx="4890796" cy="1325563"/>
          </a:xfrm>
        </p:spPr>
        <p:txBody>
          <a:bodyPr>
            <a:normAutofit fontScale="90000"/>
          </a:bodyPr>
          <a:lstStyle/>
          <a:p>
            <a:r>
              <a:rPr lang="en-US" dirty="0"/>
              <a:t>Expert Panel Recommendations for Managing Toxicity from </a:t>
            </a:r>
            <a:r>
              <a:rPr lang="en-US" dirty="0" err="1"/>
              <a:t>iDRS</a:t>
            </a:r>
            <a:endParaRPr lang="en-US" dirty="0"/>
          </a:p>
        </p:txBody>
      </p:sp>
      <p:pic>
        <p:nvPicPr>
          <p:cNvPr id="10" name="Picture 9">
            <a:extLst>
              <a:ext uri="{FF2B5EF4-FFF2-40B4-BE49-F238E27FC236}">
                <a16:creationId xmlns:a16="http://schemas.microsoft.com/office/drawing/2014/main" id="{6E19C7D1-FA7D-407E-CA25-548DE122AEAB}"/>
              </a:ext>
            </a:extLst>
          </p:cNvPr>
          <p:cNvPicPr>
            <a:picLocks noChangeAspect="1"/>
          </p:cNvPicPr>
          <p:nvPr/>
        </p:nvPicPr>
        <p:blipFill>
          <a:blip r:embed="rId2"/>
          <a:stretch>
            <a:fillRect/>
          </a:stretch>
        </p:blipFill>
        <p:spPr>
          <a:xfrm>
            <a:off x="6096000" y="0"/>
            <a:ext cx="6041753" cy="6858000"/>
          </a:xfrm>
          <a:prstGeom prst="rect">
            <a:avLst/>
          </a:prstGeom>
        </p:spPr>
      </p:pic>
      <p:sp>
        <p:nvSpPr>
          <p:cNvPr id="11" name="TextBox 10">
            <a:extLst>
              <a:ext uri="{FF2B5EF4-FFF2-40B4-BE49-F238E27FC236}">
                <a16:creationId xmlns:a16="http://schemas.microsoft.com/office/drawing/2014/main" id="{E7FFBF43-B38B-8173-87AE-9426E8073119}"/>
              </a:ext>
            </a:extLst>
          </p:cNvPr>
          <p:cNvSpPr txBox="1"/>
          <p:nvPr/>
        </p:nvSpPr>
        <p:spPr>
          <a:xfrm>
            <a:off x="347626" y="5703008"/>
            <a:ext cx="67516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Pradere</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B et al. </a:t>
            </a:r>
            <a:r>
              <a:rPr kumimoji="0" lang="en-US" sz="1800" b="0" i="1" u="none" strike="noStrike" kern="1200" cap="none" spc="0" normalizeH="0" baseline="0" noProof="0" dirty="0">
                <a:ln>
                  <a:noFill/>
                </a:ln>
                <a:solidFill>
                  <a:prstClr val="white"/>
                </a:solidFill>
                <a:effectLst/>
                <a:uLnTx/>
                <a:uFillTx/>
                <a:latin typeface="Aptos" panose="02110004020202020204"/>
                <a:ea typeface="+mn-ea"/>
                <a:cs typeface="+mn-cs"/>
              </a:rPr>
              <a:t>Curr </a:t>
            </a:r>
            <a:r>
              <a:rPr kumimoji="0" lang="en-US" sz="1800" b="0" i="1" u="none" strike="noStrike" kern="1200" cap="none" spc="0" normalizeH="0" baseline="0" noProof="0" dirty="0" err="1">
                <a:ln>
                  <a:noFill/>
                </a:ln>
                <a:solidFill>
                  <a:prstClr val="white"/>
                </a:solidFill>
                <a:effectLst/>
                <a:uLnTx/>
                <a:uFillTx/>
                <a:latin typeface="Aptos" panose="02110004020202020204"/>
                <a:ea typeface="+mn-ea"/>
                <a:cs typeface="+mn-cs"/>
              </a:rPr>
              <a:t>Opin</a:t>
            </a:r>
            <a:r>
              <a:rPr kumimoji="0" lang="en-US" sz="1800" b="0" i="1" u="none" strike="noStrike" kern="1200" cap="none" spc="0" normalizeH="0" baseline="0" noProof="0" dirty="0">
                <a:ln>
                  <a:noFill/>
                </a:ln>
                <a:solidFill>
                  <a:prstClr val="white"/>
                </a:solidFill>
                <a:effectLst/>
                <a:uLnTx/>
                <a:uFillTx/>
                <a:latin typeface="Aptos" panose="02110004020202020204"/>
                <a:ea typeface="+mn-ea"/>
                <a:cs typeface="+mn-cs"/>
              </a:rPr>
              <a:t> Urol. </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2025;36(1):123-133</a:t>
            </a:r>
          </a:p>
        </p:txBody>
      </p:sp>
    </p:spTree>
    <p:extLst>
      <p:ext uri="{BB962C8B-B14F-4D97-AF65-F5344CB8AC3E}">
        <p14:creationId xmlns:p14="http://schemas.microsoft.com/office/powerpoint/2010/main" val="357663201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5FFEE-55DB-D3E4-C344-6B96FD1481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B524DF-9F31-FCF6-7388-53F8B0B84240}"/>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164525655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005493"/>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CFC688A-6E65-84AA-E38F-F41887E7C427}"/>
              </a:ext>
            </a:extLst>
          </p:cNvPr>
          <p:cNvSpPr>
            <a:spLocks noGrp="1"/>
          </p:cNvSpPr>
          <p:nvPr>
            <p:ph type="title"/>
          </p:nvPr>
        </p:nvSpPr>
        <p:spPr>
          <a:xfrm>
            <a:off x="466722" y="586855"/>
            <a:ext cx="3201366" cy="2501979"/>
          </a:xfrm>
        </p:spPr>
        <p:txBody>
          <a:bodyPr anchor="b">
            <a:normAutofit/>
          </a:bodyPr>
          <a:lstStyle/>
          <a:p>
            <a:pPr algn="ctr"/>
            <a:r>
              <a:rPr lang="en-US" sz="4000" dirty="0">
                <a:solidFill>
                  <a:srgbClr val="FFFFFF"/>
                </a:solidFill>
              </a:rPr>
              <a:t>Case of Roy, 83 </a:t>
            </a:r>
            <a:r>
              <a:rPr lang="en-US" sz="4000" dirty="0" err="1">
                <a:solidFill>
                  <a:srgbClr val="FFFFFF"/>
                </a:solidFill>
              </a:rPr>
              <a:t>yo</a:t>
            </a:r>
            <a:r>
              <a:rPr lang="en-US" sz="4000" dirty="0">
                <a:solidFill>
                  <a:srgbClr val="FFFFFF"/>
                </a:solidFill>
              </a:rPr>
              <a:t> male for TAR 200</a:t>
            </a:r>
          </a:p>
        </p:txBody>
      </p:sp>
      <p:sp>
        <p:nvSpPr>
          <p:cNvPr id="3" name="Content Placeholder 2">
            <a:extLst>
              <a:ext uri="{FF2B5EF4-FFF2-40B4-BE49-F238E27FC236}">
                <a16:creationId xmlns:a16="http://schemas.microsoft.com/office/drawing/2014/main" id="{84036C5A-DCA8-1642-68DE-88FB59129C0D}"/>
              </a:ext>
            </a:extLst>
          </p:cNvPr>
          <p:cNvSpPr>
            <a:spLocks noGrp="1"/>
          </p:cNvSpPr>
          <p:nvPr>
            <p:ph idx="1"/>
          </p:nvPr>
        </p:nvSpPr>
        <p:spPr>
          <a:xfrm>
            <a:off x="4810259" y="241300"/>
            <a:ext cx="6555347" cy="6616700"/>
          </a:xfrm>
        </p:spPr>
        <p:txBody>
          <a:bodyPr anchor="ctr">
            <a:normAutofit/>
          </a:bodyPr>
          <a:lstStyle/>
          <a:p>
            <a:pPr>
              <a:buNone/>
            </a:pPr>
            <a:r>
              <a:rPr lang="en-US" sz="1600" dirty="0"/>
              <a:t>Roy has BCG-unresponsive high-risk non–muscle invasive bladder cancer (NMIBC), specifically recurrent high-grade papillary urothelial carcinoma with prior CIS despite multiple adequate courses of BCG.</a:t>
            </a:r>
          </a:p>
          <a:p>
            <a:r>
              <a:rPr lang="en-US" sz="1600" dirty="0"/>
              <a:t>PMH: BPH, LUTS, hematuria, bladder cancer, diabetes, arthritis, hypertension, peptic ulcer disease, decreased vision, hearing, low back pain. </a:t>
            </a:r>
            <a:r>
              <a:rPr lang="en-US" sz="1600" u="sng" dirty="0"/>
              <a:t>Former smoker. </a:t>
            </a:r>
          </a:p>
          <a:p>
            <a:pPr>
              <a:buNone/>
            </a:pPr>
            <a:endParaRPr lang="en-US" sz="1600" dirty="0"/>
          </a:p>
          <a:p>
            <a:pPr>
              <a:buNone/>
            </a:pPr>
            <a:r>
              <a:rPr lang="en-US" sz="1600" dirty="0"/>
              <a:t>Key points from the timeline:</a:t>
            </a:r>
          </a:p>
          <a:p>
            <a:pPr>
              <a:buFont typeface="Arial" panose="020B0604020202020204" pitchFamily="34" charset="0"/>
              <a:buChar char="•"/>
            </a:pPr>
            <a:r>
              <a:rPr lang="en-US" sz="1600" dirty="0"/>
              <a:t>8/1/25 TURBT showed: </a:t>
            </a:r>
          </a:p>
          <a:p>
            <a:pPr marL="742950" lvl="1" indent="-285750">
              <a:buFont typeface="Arial" panose="020B0604020202020204" pitchFamily="34" charset="0"/>
              <a:buChar char="•"/>
            </a:pPr>
            <a:r>
              <a:rPr lang="en-US" sz="1600" dirty="0"/>
              <a:t>HG Ta disease + CIS </a:t>
            </a:r>
          </a:p>
          <a:p>
            <a:pPr marL="742950" lvl="1" indent="-285750">
              <a:buFont typeface="Arial" panose="020B0604020202020204" pitchFamily="34" charset="0"/>
              <a:buChar char="•"/>
            </a:pPr>
            <a:r>
              <a:rPr lang="en-US" sz="1600" dirty="0"/>
              <a:t>No muscle invasion identified </a:t>
            </a:r>
          </a:p>
          <a:p>
            <a:pPr>
              <a:buFont typeface="Arial" panose="020B0604020202020204" pitchFamily="34" charset="0"/>
              <a:buChar char="•"/>
            </a:pPr>
            <a:r>
              <a:rPr lang="en-US" sz="1600" dirty="0"/>
              <a:t>Rapid recurrence shortly after BCG is particularly concerning because recurrence within months of BCG strongly suggests treatment resistance rather than undertreatment. </a:t>
            </a:r>
          </a:p>
          <a:p>
            <a:pPr>
              <a:buFont typeface="Arial" panose="020B0604020202020204" pitchFamily="34" charset="0"/>
              <a:buChar char="•"/>
            </a:pPr>
            <a:r>
              <a:rPr lang="en-US" sz="1600" dirty="0"/>
              <a:t>11/5/25 TURBT then showed: </a:t>
            </a:r>
          </a:p>
          <a:p>
            <a:pPr marL="742950" lvl="1" indent="-285750">
              <a:buFont typeface="Arial" panose="020B0604020202020204" pitchFamily="34" charset="0"/>
              <a:buChar char="•"/>
            </a:pPr>
            <a:r>
              <a:rPr lang="en-US" sz="1600" dirty="0"/>
              <a:t>invasive high-grade papillary urothelial carcinoma with lamina propria invasion (T1) </a:t>
            </a:r>
          </a:p>
          <a:p>
            <a:pPr marL="742950" lvl="1" indent="-285750">
              <a:buFont typeface="Arial" panose="020B0604020202020204" pitchFamily="34" charset="0"/>
              <a:buChar char="•"/>
            </a:pPr>
            <a:r>
              <a:rPr lang="en-US" sz="1600" dirty="0"/>
              <a:t>No muscle present in specimen, so complete staging was limited </a:t>
            </a:r>
          </a:p>
          <a:p>
            <a:pPr>
              <a:buFont typeface="Arial" panose="020B0604020202020204" pitchFamily="34" charset="0"/>
              <a:buChar char="•"/>
            </a:pPr>
            <a:r>
              <a:rPr lang="en-US" sz="1600" dirty="0"/>
              <a:t>12/17/25 repeat re-resection was reassuring: </a:t>
            </a:r>
          </a:p>
          <a:p>
            <a:pPr marL="742950" lvl="1" indent="-285750">
              <a:buFont typeface="Arial" panose="020B0604020202020204" pitchFamily="34" charset="0"/>
              <a:buChar char="•"/>
            </a:pPr>
            <a:r>
              <a:rPr lang="en-US" sz="1600" dirty="0"/>
              <a:t>only focal atypia/scar, muscle negative/clear </a:t>
            </a:r>
          </a:p>
          <a:p>
            <a:pPr marL="742950" lvl="1" indent="-285750">
              <a:buFont typeface="Arial" panose="020B0604020202020204" pitchFamily="34" charset="0"/>
              <a:buChar char="•"/>
            </a:pPr>
            <a:r>
              <a:rPr lang="en-US" sz="1600" dirty="0"/>
              <a:t>no residual T1 identified</a:t>
            </a:r>
          </a:p>
          <a:p>
            <a:endParaRPr lang="en-US" sz="1400" dirty="0"/>
          </a:p>
        </p:txBody>
      </p:sp>
    </p:spTree>
    <p:extLst>
      <p:ext uri="{BB962C8B-B14F-4D97-AF65-F5344CB8AC3E}">
        <p14:creationId xmlns:p14="http://schemas.microsoft.com/office/powerpoint/2010/main" val="2238680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00549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FD3-8850-A13F-E002-1AEBB92F971C}"/>
              </a:ext>
            </a:extLst>
          </p:cNvPr>
          <p:cNvSpPr>
            <a:spLocks noGrp="1"/>
          </p:cNvSpPr>
          <p:nvPr>
            <p:ph type="title"/>
          </p:nvPr>
        </p:nvSpPr>
        <p:spPr>
          <a:xfrm>
            <a:off x="732322" y="85993"/>
            <a:ext cx="10515600" cy="1325563"/>
          </a:xfrm>
        </p:spPr>
        <p:txBody>
          <a:bodyPr/>
          <a:lstStyle/>
          <a:p>
            <a:pPr algn="ctr"/>
            <a:r>
              <a:rPr lang="en-US" dirty="0"/>
              <a:t>Clinical Course </a:t>
            </a:r>
          </a:p>
        </p:txBody>
      </p:sp>
      <p:sp>
        <p:nvSpPr>
          <p:cNvPr id="3" name="Content Placeholder 2">
            <a:extLst>
              <a:ext uri="{FF2B5EF4-FFF2-40B4-BE49-F238E27FC236}">
                <a16:creationId xmlns:a16="http://schemas.microsoft.com/office/drawing/2014/main" id="{83AF3AB6-F4D4-1AE0-A14F-F09BB1CCB281}"/>
              </a:ext>
            </a:extLst>
          </p:cNvPr>
          <p:cNvSpPr>
            <a:spLocks noGrp="1"/>
          </p:cNvSpPr>
          <p:nvPr>
            <p:ph idx="1"/>
          </p:nvPr>
        </p:nvSpPr>
        <p:spPr>
          <a:xfrm>
            <a:off x="732322" y="1161482"/>
            <a:ext cx="10515600" cy="4351338"/>
          </a:xfrm>
        </p:spPr>
        <p:txBody>
          <a:bodyPr>
            <a:noAutofit/>
          </a:bodyPr>
          <a:lstStyle/>
          <a:p>
            <a:pPr>
              <a:buNone/>
            </a:pPr>
            <a:r>
              <a:rPr lang="en-US" sz="2400" b="0" i="0" dirty="0">
                <a:effectLst/>
                <a:latin typeface="Arial" panose="020B0604020202020204" pitchFamily="34" charset="0"/>
              </a:rPr>
              <a:t>Discussed RC, gem/</a:t>
            </a:r>
            <a:r>
              <a:rPr lang="en-US" sz="2400" b="0" i="0" dirty="0" err="1">
                <a:effectLst/>
                <a:latin typeface="Arial" panose="020B0604020202020204" pitchFamily="34" charset="0"/>
              </a:rPr>
              <a:t>doce</a:t>
            </a:r>
            <a:r>
              <a:rPr lang="en-US" sz="2400" b="0" i="0" dirty="0">
                <a:effectLst/>
                <a:latin typeface="Arial" panose="020B0604020202020204" pitchFamily="34" charset="0"/>
              </a:rPr>
              <a:t>, </a:t>
            </a:r>
            <a:r>
              <a:rPr lang="en-US" sz="2400" dirty="0">
                <a:latin typeface="Arial" panose="020B0604020202020204" pitchFamily="34" charset="0"/>
              </a:rPr>
              <a:t>TAR200/gemcitabine intravesical system</a:t>
            </a:r>
            <a:r>
              <a:rPr lang="en-US" sz="2400" b="0" i="0" dirty="0">
                <a:effectLst/>
                <a:latin typeface="Arial" panose="020B0604020202020204" pitchFamily="34" charset="0"/>
              </a:rPr>
              <a:t> (CIS), </a:t>
            </a:r>
            <a:r>
              <a:rPr lang="en-US" sz="2400" dirty="0" err="1">
                <a:latin typeface="Arial" panose="020B0604020202020204" pitchFamily="34" charset="0"/>
              </a:rPr>
              <a:t>nogapendekin</a:t>
            </a:r>
            <a:r>
              <a:rPr lang="en-US" sz="2400" dirty="0">
                <a:latin typeface="Arial" panose="020B0604020202020204" pitchFamily="34" charset="0"/>
              </a:rPr>
              <a:t> alfa </a:t>
            </a:r>
            <a:r>
              <a:rPr lang="en-US" sz="2400" dirty="0" err="1">
                <a:latin typeface="Arial" panose="020B0604020202020204" pitchFamily="34" charset="0"/>
              </a:rPr>
              <a:t>inbakicept-pmln</a:t>
            </a:r>
            <a:r>
              <a:rPr lang="en-US" sz="2400" b="0" i="0" dirty="0">
                <a:effectLst/>
                <a:latin typeface="Arial" panose="020B0604020202020204" pitchFamily="34" charset="0"/>
              </a:rPr>
              <a:t> (given w/ BCG as </a:t>
            </a:r>
            <a:r>
              <a:rPr lang="en-US" sz="2400" dirty="0"/>
              <a:t>it induces the proliferation of NK cells and CD8+ T cells to destroy tumor cells)</a:t>
            </a:r>
            <a:r>
              <a:rPr lang="en-US" sz="2400" b="0" i="0" dirty="0">
                <a:effectLst/>
                <a:latin typeface="Arial" panose="020B0604020202020204" pitchFamily="34" charset="0"/>
              </a:rPr>
              <a:t>, </a:t>
            </a:r>
            <a:r>
              <a:rPr lang="en-US" sz="2400" dirty="0">
                <a:latin typeface="Arial" panose="020B0604020202020204" pitchFamily="34" charset="0"/>
              </a:rPr>
              <a:t>N</a:t>
            </a:r>
            <a:r>
              <a:rPr lang="en-US" sz="2400" b="0" i="0" dirty="0">
                <a:effectLst/>
                <a:latin typeface="Arial" panose="020B0604020202020204" pitchFamily="34" charset="0"/>
              </a:rPr>
              <a:t>adofaragene</a:t>
            </a:r>
            <a:r>
              <a:rPr lang="en-US" sz="2400" dirty="0">
                <a:latin typeface="Arial" panose="020B0604020202020204" pitchFamily="34" charset="0"/>
              </a:rPr>
              <a:t> (vector-based gene therapy to</a:t>
            </a:r>
            <a:r>
              <a:rPr lang="en-US" sz="2400" dirty="0"/>
              <a:t> encode for interferon- alpha2b into the bladder wall cells, turning them into factories that produce this protein to fight cancer cells).</a:t>
            </a:r>
            <a:endParaRPr lang="en-US" sz="2400" b="0" i="0" dirty="0">
              <a:effectLst/>
              <a:latin typeface="Arial" panose="020B0604020202020204" pitchFamily="34" charset="0"/>
            </a:endParaRPr>
          </a:p>
          <a:p>
            <a:pPr algn="l">
              <a:buNone/>
            </a:pPr>
            <a:r>
              <a:rPr lang="en-US" sz="2400" dirty="0">
                <a:latin typeface="Arial" panose="020B0604020202020204" pitchFamily="34" charset="0"/>
              </a:rPr>
              <a:t>Roy chose</a:t>
            </a:r>
            <a:r>
              <a:rPr lang="en-US" sz="2400" b="0" i="0" dirty="0">
                <a:effectLst/>
                <a:latin typeface="Arial" panose="020B0604020202020204" pitchFamily="34" charset="0"/>
              </a:rPr>
              <a:t> </a:t>
            </a:r>
            <a:r>
              <a:rPr lang="en-US" sz="2400" dirty="0">
                <a:latin typeface="Arial" panose="020B0604020202020204" pitchFamily="34" charset="0"/>
              </a:rPr>
              <a:t>TAR200/gemcitabine intravesical system and s/p 4 instillation </a:t>
            </a:r>
            <a:endParaRPr lang="en-US" sz="2400" b="0" i="0" dirty="0">
              <a:effectLst/>
              <a:latin typeface="Arial" panose="020B0604020202020204" pitchFamily="34" charset="0"/>
            </a:endParaRPr>
          </a:p>
          <a:p>
            <a:pPr algn="l">
              <a:buNone/>
            </a:pPr>
            <a:r>
              <a:rPr lang="en-US" sz="2400" b="0" i="0" dirty="0">
                <a:effectLst/>
                <a:latin typeface="Arial" panose="020B0604020202020204" pitchFamily="34" charset="0"/>
              </a:rPr>
              <a:t>2/3/26: Cystoscopy: </a:t>
            </a:r>
            <a:r>
              <a:rPr lang="en-US" sz="2400" dirty="0">
                <a:latin typeface="Arial" panose="020B0604020202020204" pitchFamily="34" charset="0"/>
              </a:rPr>
              <a:t>TAR200</a:t>
            </a:r>
            <a:r>
              <a:rPr lang="en-US" sz="2400" b="0" i="0" dirty="0">
                <a:effectLst/>
                <a:latin typeface="Arial" panose="020B0604020202020204" pitchFamily="34" charset="0"/>
              </a:rPr>
              <a:t> #1 inserted without difficulty after prep and drape through UPC device. No evidence of recurrent tumor, TAR200 in correct place confirmed on cystoscopy  </a:t>
            </a:r>
          </a:p>
          <a:p>
            <a:pPr algn="l">
              <a:buNone/>
            </a:pPr>
            <a:r>
              <a:rPr lang="en-US" sz="2400" b="0" i="0" dirty="0">
                <a:effectLst/>
                <a:latin typeface="Arial" panose="020B0604020202020204" pitchFamily="34" charset="0"/>
              </a:rPr>
              <a:t>02/23/26: </a:t>
            </a:r>
            <a:r>
              <a:rPr lang="en-US" sz="2400" dirty="0">
                <a:latin typeface="Arial" panose="020B0604020202020204" pitchFamily="34" charset="0"/>
              </a:rPr>
              <a:t>TAR200</a:t>
            </a:r>
            <a:r>
              <a:rPr lang="en-US" sz="2400" b="0" i="0" dirty="0">
                <a:effectLst/>
                <a:latin typeface="Arial" panose="020B0604020202020204" pitchFamily="34" charset="0"/>
              </a:rPr>
              <a:t> #2 </a:t>
            </a:r>
          </a:p>
          <a:p>
            <a:pPr algn="l">
              <a:buNone/>
            </a:pPr>
            <a:r>
              <a:rPr lang="en-US" sz="2400" b="0" i="0" dirty="0">
                <a:effectLst/>
                <a:latin typeface="Arial" panose="020B0604020202020204" pitchFamily="34" charset="0"/>
              </a:rPr>
              <a:t>02/24/26: Cytology Atypical Urothelial Cells (Paris System III)</a:t>
            </a:r>
          </a:p>
          <a:p>
            <a:pPr algn="l">
              <a:buNone/>
            </a:pPr>
            <a:r>
              <a:rPr lang="en-US" sz="2400" b="0" i="0" dirty="0">
                <a:effectLst/>
                <a:latin typeface="Arial" panose="020B0604020202020204" pitchFamily="34" charset="0"/>
              </a:rPr>
              <a:t>3/12/2026 </a:t>
            </a:r>
            <a:r>
              <a:rPr lang="en-US" sz="2400" dirty="0">
                <a:latin typeface="Arial" panose="020B0604020202020204" pitchFamily="34" charset="0"/>
              </a:rPr>
              <a:t>TAR200</a:t>
            </a:r>
            <a:r>
              <a:rPr lang="en-US" sz="2400" b="0" i="0" dirty="0">
                <a:effectLst/>
                <a:latin typeface="Arial" panose="020B0604020202020204" pitchFamily="34" charset="0"/>
              </a:rPr>
              <a:t> #3 </a:t>
            </a:r>
          </a:p>
          <a:p>
            <a:pPr algn="l">
              <a:buNone/>
            </a:pPr>
            <a:r>
              <a:rPr lang="en-US" sz="2400" b="0" i="0" dirty="0">
                <a:effectLst/>
                <a:latin typeface="Arial" panose="020B0604020202020204" pitchFamily="34" charset="0"/>
              </a:rPr>
              <a:t>4/7/2026: </a:t>
            </a:r>
            <a:r>
              <a:rPr lang="en-US" sz="2400" dirty="0">
                <a:latin typeface="Arial" panose="020B0604020202020204" pitchFamily="34" charset="0"/>
              </a:rPr>
              <a:t>TAR200</a:t>
            </a:r>
            <a:r>
              <a:rPr lang="en-US" sz="2400" b="0" i="0" dirty="0">
                <a:effectLst/>
                <a:latin typeface="Arial" panose="020B0604020202020204" pitchFamily="34" charset="0"/>
              </a:rPr>
              <a:t> #4 </a:t>
            </a:r>
          </a:p>
          <a:p>
            <a:pPr algn="l">
              <a:buNone/>
            </a:pPr>
            <a:r>
              <a:rPr lang="en-US" sz="2400" b="0" i="0" dirty="0">
                <a:solidFill>
                  <a:srgbClr val="000000"/>
                </a:solidFill>
                <a:effectLst/>
                <a:highlight>
                  <a:srgbClr val="C0C0C0"/>
                </a:highlight>
                <a:latin typeface="Arial" panose="020B0604020202020204" pitchFamily="34" charset="0"/>
              </a:rPr>
              <a:t> </a:t>
            </a:r>
          </a:p>
        </p:txBody>
      </p:sp>
    </p:spTree>
    <p:extLst>
      <p:ext uri="{BB962C8B-B14F-4D97-AF65-F5344CB8AC3E}">
        <p14:creationId xmlns:p14="http://schemas.microsoft.com/office/powerpoint/2010/main" val="40706135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00549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A22CAA-BFBD-8366-5AC4-B001093DE7EA}"/>
              </a:ext>
            </a:extLst>
          </p:cNvPr>
          <p:cNvSpPr>
            <a:spLocks noGrp="1"/>
          </p:cNvSpPr>
          <p:nvPr>
            <p:ph idx="1"/>
          </p:nvPr>
        </p:nvSpPr>
        <p:spPr>
          <a:xfrm>
            <a:off x="741948" y="843849"/>
            <a:ext cx="10515600" cy="4912058"/>
          </a:xfrm>
        </p:spPr>
        <p:txBody>
          <a:bodyPr>
            <a:normAutofit fontScale="85000" lnSpcReduction="20000"/>
          </a:bodyPr>
          <a:lstStyle/>
          <a:p>
            <a:endParaRPr lang="en-US" dirty="0"/>
          </a:p>
          <a:p>
            <a:r>
              <a:rPr lang="en-US" dirty="0"/>
              <a:t>Induction is 8 doses given every 3 weeks. Full surveillance cystoscopy with cytology will be done at removal of #4, no recurrence seen </a:t>
            </a:r>
          </a:p>
          <a:p>
            <a:endParaRPr lang="en-US" dirty="0"/>
          </a:p>
          <a:p>
            <a:r>
              <a:rPr lang="en-US" dirty="0"/>
              <a:t>Break x 2 weeks d/t TAR200 unavailability </a:t>
            </a:r>
          </a:p>
          <a:p>
            <a:r>
              <a:rPr lang="en-US" dirty="0"/>
              <a:t>Hydration as best prevention of urinary symptoms. </a:t>
            </a:r>
          </a:p>
          <a:p>
            <a:endParaRPr lang="en-US" dirty="0"/>
          </a:p>
          <a:p>
            <a:r>
              <a:rPr lang="en-US" dirty="0"/>
              <a:t>His schedule: </a:t>
            </a:r>
          </a:p>
          <a:p>
            <a:r>
              <a:rPr lang="en-US" dirty="0"/>
              <a:t>May 12th </a:t>
            </a:r>
            <a:r>
              <a:rPr lang="en-US" dirty="0" err="1"/>
              <a:t>cysto</a:t>
            </a:r>
            <a:r>
              <a:rPr lang="en-US" dirty="0"/>
              <a:t>: TAR200 #5 insertion </a:t>
            </a:r>
          </a:p>
          <a:p>
            <a:r>
              <a:rPr lang="en-US" dirty="0"/>
              <a:t>June 2nd </a:t>
            </a:r>
            <a:r>
              <a:rPr lang="en-US" dirty="0" err="1"/>
              <a:t>cysto</a:t>
            </a:r>
            <a:r>
              <a:rPr lang="en-US" dirty="0"/>
              <a:t>: TAR200 removal and insertion of #6 </a:t>
            </a:r>
          </a:p>
          <a:p>
            <a:r>
              <a:rPr lang="en-US" dirty="0"/>
              <a:t>June 23rd </a:t>
            </a:r>
            <a:r>
              <a:rPr lang="en-US" dirty="0" err="1"/>
              <a:t>cysto</a:t>
            </a:r>
            <a:r>
              <a:rPr lang="en-US" dirty="0"/>
              <a:t>: TAR200 removal and insertion of #7 </a:t>
            </a:r>
          </a:p>
          <a:p>
            <a:r>
              <a:rPr lang="en-US" dirty="0"/>
              <a:t>July 14th </a:t>
            </a:r>
            <a:r>
              <a:rPr lang="en-US" dirty="0" err="1"/>
              <a:t>cysto</a:t>
            </a:r>
            <a:r>
              <a:rPr lang="en-US" dirty="0"/>
              <a:t>: TAR200 removal </a:t>
            </a:r>
            <a:r>
              <a:rPr lang="en-US"/>
              <a:t>and insertion </a:t>
            </a:r>
            <a:r>
              <a:rPr lang="en-US" dirty="0"/>
              <a:t>of #8 </a:t>
            </a:r>
          </a:p>
          <a:p>
            <a:r>
              <a:rPr lang="en-US" dirty="0"/>
              <a:t>August 4th </a:t>
            </a:r>
            <a:r>
              <a:rPr lang="en-US" dirty="0" err="1"/>
              <a:t>cysto</a:t>
            </a:r>
            <a:r>
              <a:rPr lang="en-US" dirty="0"/>
              <a:t>: TAR200 removal only </a:t>
            </a:r>
          </a:p>
          <a:p>
            <a:endParaRPr lang="en-US" dirty="0"/>
          </a:p>
          <a:p>
            <a:endParaRPr lang="en-US" dirty="0"/>
          </a:p>
        </p:txBody>
      </p:sp>
    </p:spTree>
    <p:extLst>
      <p:ext uri="{BB962C8B-B14F-4D97-AF65-F5344CB8AC3E}">
        <p14:creationId xmlns:p14="http://schemas.microsoft.com/office/powerpoint/2010/main" val="185368311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DBE8F-F4BC-ABD4-13E6-7CB1B70CB30E}"/>
              </a:ext>
            </a:extLst>
          </p:cNvPr>
          <p:cNvSpPr>
            <a:spLocks noGrp="1"/>
          </p:cNvSpPr>
          <p:nvPr>
            <p:ph type="title"/>
          </p:nvPr>
        </p:nvSpPr>
        <p:spPr>
          <a:xfrm>
            <a:off x="736600" y="162850"/>
            <a:ext cx="10515600" cy="1325563"/>
          </a:xfrm>
        </p:spPr>
        <p:txBody>
          <a:bodyPr/>
          <a:lstStyle/>
          <a:p>
            <a:pPr algn="ctr"/>
            <a:r>
              <a:rPr lang="en-US" dirty="0"/>
              <a:t>Approaches to dysuria: Urge, burn, repeat….</a:t>
            </a:r>
          </a:p>
        </p:txBody>
      </p:sp>
      <p:sp>
        <p:nvSpPr>
          <p:cNvPr id="6" name="TextBox 5">
            <a:extLst>
              <a:ext uri="{FF2B5EF4-FFF2-40B4-BE49-F238E27FC236}">
                <a16:creationId xmlns:a16="http://schemas.microsoft.com/office/drawing/2014/main" id="{B2CDA15C-79D6-95E1-56BE-C360C0330462}"/>
              </a:ext>
            </a:extLst>
          </p:cNvPr>
          <p:cNvSpPr txBox="1"/>
          <p:nvPr/>
        </p:nvSpPr>
        <p:spPr>
          <a:xfrm>
            <a:off x="257840" y="1318022"/>
            <a:ext cx="8176437" cy="517064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Hydration, Hydration!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Skip an  insertion or remove sooner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Most pain resolves after a week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ATC Ibuprofen 600 mg x 1 week +/- Tylenol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Mirabegron 50 mg daily for OAB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Oxybutynin for bladder spasms (less incontinence and leakage during sex)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Alpha blocker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Hydroxyzine for bladder pain (blocks mast cells &amp; inflammation)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Timed voiding and eliminating bladder irritants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Oval 6">
            <a:extLst>
              <a:ext uri="{FF2B5EF4-FFF2-40B4-BE49-F238E27FC236}">
                <a16:creationId xmlns:a16="http://schemas.microsoft.com/office/drawing/2014/main" id="{E2B8CA13-B5D3-0F23-E261-DDC218B64D7B}"/>
              </a:ext>
            </a:extLst>
          </p:cNvPr>
          <p:cNvSpPr/>
          <p:nvPr/>
        </p:nvSpPr>
        <p:spPr>
          <a:xfrm>
            <a:off x="5722975" y="1319610"/>
            <a:ext cx="4843130" cy="1600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NMIBC, Hematuria, BPH/LUTS, Diabetes, Hypertension, Arthritis, poor vision</a:t>
            </a:r>
          </a:p>
        </p:txBody>
      </p:sp>
      <p:sp>
        <p:nvSpPr>
          <p:cNvPr id="8" name="Oval 7">
            <a:extLst>
              <a:ext uri="{FF2B5EF4-FFF2-40B4-BE49-F238E27FC236}">
                <a16:creationId xmlns:a16="http://schemas.microsoft.com/office/drawing/2014/main" id="{EF81B191-D445-7B02-7618-B6B203E772E1}"/>
              </a:ext>
            </a:extLst>
          </p:cNvPr>
          <p:cNvSpPr/>
          <p:nvPr/>
        </p:nvSpPr>
        <p:spPr>
          <a:xfrm>
            <a:off x="6581554" y="4923491"/>
            <a:ext cx="5514754" cy="1600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Psychological: Anxiety about recurrence, coping with chronic illness, stress from ongoing treatment, fear of progression, Impact on independence</a:t>
            </a:r>
          </a:p>
        </p:txBody>
      </p:sp>
      <p:sp>
        <p:nvSpPr>
          <p:cNvPr id="9" name="Oval 8">
            <a:extLst>
              <a:ext uri="{FF2B5EF4-FFF2-40B4-BE49-F238E27FC236}">
                <a16:creationId xmlns:a16="http://schemas.microsoft.com/office/drawing/2014/main" id="{5F56F01E-24C3-5111-CACC-E73DC99FAF93}"/>
              </a:ext>
            </a:extLst>
          </p:cNvPr>
          <p:cNvSpPr/>
          <p:nvPr/>
        </p:nvSpPr>
        <p:spPr>
          <a:xfrm>
            <a:off x="8144540" y="2393438"/>
            <a:ext cx="3951768" cy="2562447"/>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Social: Married/support </a:t>
            </a: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system,Former</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smoker, Older adult needs, Healthcare access/follow-up, Possible caregiver dependence</a:t>
            </a:r>
          </a:p>
        </p:txBody>
      </p:sp>
    </p:spTree>
    <p:extLst>
      <p:ext uri="{BB962C8B-B14F-4D97-AF65-F5344CB8AC3E}">
        <p14:creationId xmlns:p14="http://schemas.microsoft.com/office/powerpoint/2010/main" val="2460319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AF96A-D2FF-06F1-EE08-45FF0BFA8E91}"/>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9C68B747-8521-2AE1-404F-F357D214434C}"/>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3600" dirty="0"/>
              <a:t>Non-Muscle-Invasive and Muscle-Invasive Bladder Cancer</a:t>
            </a:r>
          </a:p>
        </p:txBody>
      </p:sp>
      <p:sp>
        <p:nvSpPr>
          <p:cNvPr id="12" name="Text Box 3">
            <a:extLst>
              <a:ext uri="{FF2B5EF4-FFF2-40B4-BE49-F238E27FC236}">
                <a16:creationId xmlns:a16="http://schemas.microsoft.com/office/drawing/2014/main" id="{6A617CDC-EEB4-AC98-46F9-BC6F9B1544D6}"/>
              </a:ext>
            </a:extLst>
          </p:cNvPr>
          <p:cNvSpPr txBox="1">
            <a:spLocks noChangeArrowheads="1"/>
          </p:cNvSpPr>
          <p:nvPr/>
        </p:nvSpPr>
        <p:spPr bwMode="auto">
          <a:xfrm>
            <a:off x="2945650" y="5445224"/>
            <a:ext cx="63007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Terence Friedlander, MD</a:t>
            </a:r>
          </a:p>
        </p:txBody>
      </p:sp>
      <p:sp>
        <p:nvSpPr>
          <p:cNvPr id="7" name="Text Box 6">
            <a:extLst>
              <a:ext uri="{FF2B5EF4-FFF2-40B4-BE49-F238E27FC236}">
                <a16:creationId xmlns:a16="http://schemas.microsoft.com/office/drawing/2014/main" id="{831BF769-564A-7040-16F6-4B083F7703C8}"/>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Alexandra </a:t>
            </a:r>
            <a:r>
              <a:rPr lang="en-US" sz="3200" dirty="0" err="1">
                <a:solidFill>
                  <a:srgbClr val="02225C"/>
                </a:solidFill>
                <a:latin typeface="Calibri" panose="020F0502020204030204" pitchFamily="34" charset="0"/>
                <a:cs typeface="Calibri" panose="020F0502020204030204" pitchFamily="34" charset="0"/>
              </a:rPr>
              <a:t>Drakaki</a:t>
            </a:r>
            <a:r>
              <a:rPr lang="en-US" sz="3200" dirty="0">
                <a:solidFill>
                  <a:srgbClr val="02225C"/>
                </a:solidFill>
                <a:latin typeface="Calibri" panose="020F0502020204030204" pitchFamily="34" charset="0"/>
                <a:cs typeface="Calibri" panose="020F0502020204030204" pitchFamily="34" charset="0"/>
              </a:rPr>
              <a:t>, MD, PhD</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Krisztina </a:t>
            </a:r>
            <a:r>
              <a:rPr lang="en-US" sz="3200" dirty="0" err="1">
                <a:solidFill>
                  <a:srgbClr val="02225C"/>
                </a:solidFill>
                <a:latin typeface="Calibri" panose="020F0502020204030204" pitchFamily="34" charset="0"/>
                <a:cs typeface="Calibri" panose="020F0502020204030204" pitchFamily="34" charset="0"/>
              </a:rPr>
              <a:t>Emodi</a:t>
            </a:r>
            <a:r>
              <a:rPr lang="en-US" sz="3200" dirty="0">
                <a:solidFill>
                  <a:srgbClr val="02225C"/>
                </a:solidFill>
                <a:latin typeface="Calibri" panose="020F0502020204030204" pitchFamily="34" charset="0"/>
                <a:cs typeface="Calibri" panose="020F0502020204030204" pitchFamily="34" charset="0"/>
              </a:rPr>
              <a:t>, NP-C, MPH, CNS</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Margarita </a:t>
            </a:r>
            <a:r>
              <a:rPr lang="en-US" sz="3200" dirty="0" err="1">
                <a:solidFill>
                  <a:srgbClr val="02225C"/>
                </a:solidFill>
                <a:latin typeface="Calibri" panose="020F0502020204030204" pitchFamily="34" charset="0"/>
                <a:cs typeface="Calibri" panose="020F0502020204030204" pitchFamily="34" charset="0"/>
              </a:rPr>
              <a:t>Huober</a:t>
            </a:r>
            <a:r>
              <a:rPr lang="en-US" sz="3200" dirty="0">
                <a:solidFill>
                  <a:srgbClr val="02225C"/>
                </a:solidFill>
                <a:latin typeface="Calibri" panose="020F0502020204030204" pitchFamily="34" charset="0"/>
                <a:cs typeface="Calibri" panose="020F0502020204030204" pitchFamily="34" charset="0"/>
              </a:rPr>
              <a:t>, MS, AGNP-C, AOCNP</a:t>
            </a:r>
          </a:p>
        </p:txBody>
      </p:sp>
      <p:sp>
        <p:nvSpPr>
          <p:cNvPr id="8" name="Text Box 7">
            <a:extLst>
              <a:ext uri="{FF2B5EF4-FFF2-40B4-BE49-F238E27FC236}">
                <a16:creationId xmlns:a16="http://schemas.microsoft.com/office/drawing/2014/main" id="{36F38884-877D-0CCE-8A69-2085CFA01EDF}"/>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ABDA9F92-0269-0B45-8BA3-7F04CA838678}"/>
              </a:ext>
            </a:extLst>
          </p:cNvPr>
          <p:cNvSpPr txBox="1"/>
          <p:nvPr/>
        </p:nvSpPr>
        <p:spPr>
          <a:xfrm>
            <a:off x="-4572" y="1196752"/>
            <a:ext cx="12196571" cy="484748"/>
          </a:xfrm>
          <a:prstGeom prst="rect">
            <a:avLst/>
          </a:prstGeom>
          <a:noFill/>
        </p:spPr>
        <p:txBody>
          <a:bodyPr wrap="square">
            <a:spAutoFit/>
          </a:bodyPr>
          <a:lstStyle/>
          <a:p>
            <a:pPr lvl="0" algn="ctr">
              <a:lnSpc>
                <a:spcPts val="3200"/>
              </a:lnSpc>
              <a:defRPr/>
            </a:pPr>
            <a:r>
              <a:rPr lang="en-US" sz="2500" b="0" i="1" dirty="0">
                <a:solidFill>
                  <a:srgbClr val="015593"/>
                </a:solidFill>
                <a:latin typeface="Calibri" panose="020F0502020204030204" pitchFamily="34" charset="0"/>
                <a:cs typeface="Calibri" panose="020F0502020204030204" pitchFamily="34" charset="0"/>
              </a:rPr>
              <a:t>A Complimentary NCPD Symposium Series Held During the 51</a:t>
            </a:r>
            <a:r>
              <a:rPr lang="en-US" sz="2500" b="0" i="1" baseline="30000" dirty="0">
                <a:solidFill>
                  <a:srgbClr val="015593"/>
                </a:solidFill>
                <a:latin typeface="Calibri" panose="020F0502020204030204" pitchFamily="34" charset="0"/>
                <a:cs typeface="Calibri" panose="020F0502020204030204" pitchFamily="34" charset="0"/>
              </a:rPr>
              <a:t>st</a:t>
            </a:r>
            <a:r>
              <a:rPr lang="en-US" sz="2500" b="0" i="1" dirty="0">
                <a:solidFill>
                  <a:srgbClr val="015593"/>
                </a:solidFill>
                <a:latin typeface="Calibri" panose="020F0502020204030204" pitchFamily="34" charset="0"/>
                <a:cs typeface="Calibri" panose="020F0502020204030204" pitchFamily="34" charset="0"/>
              </a:rPr>
              <a:t> Annual ONS Congress</a:t>
            </a:r>
          </a:p>
        </p:txBody>
      </p:sp>
      <p:sp>
        <p:nvSpPr>
          <p:cNvPr id="13" name="TextBox 12">
            <a:extLst>
              <a:ext uri="{FF2B5EF4-FFF2-40B4-BE49-F238E27FC236}">
                <a16:creationId xmlns:a16="http://schemas.microsoft.com/office/drawing/2014/main" id="{B32FB5AC-56BA-AC53-BD60-6E4A28D16A86}"/>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lang="en-US" sz="3500" dirty="0">
                <a:solidFill>
                  <a:srgbClr val="3333CC"/>
                </a:solidFill>
                <a:latin typeface="Calibri" panose="020F0502020204030204" pitchFamily="34" charset="0"/>
                <a:cs typeface="Calibri" panose="020F0502020204030204" pitchFamily="34" charset="0"/>
              </a:rPr>
              <a:t>Recent Advances in Cancer Care — New Paradigms, </a:t>
            </a:r>
            <a:br>
              <a:rPr lang="en-US" sz="3500" dirty="0">
                <a:solidFill>
                  <a:srgbClr val="3333CC"/>
                </a:solidFill>
                <a:latin typeface="Calibri" panose="020F0502020204030204" pitchFamily="34" charset="0"/>
                <a:cs typeface="Calibri" panose="020F0502020204030204" pitchFamily="34" charset="0"/>
              </a:rPr>
            </a:br>
            <a:r>
              <a:rPr lang="en-US" sz="3500" dirty="0">
                <a:solidFill>
                  <a:srgbClr val="3333CC"/>
                </a:solidFill>
                <a:latin typeface="Calibri" panose="020F0502020204030204" pitchFamily="34" charset="0"/>
                <a:cs typeface="Calibri" panose="020F0502020204030204" pitchFamily="34" charset="0"/>
              </a:rPr>
              <a:t>Novel Agents and What It Means for the Oncology Nurse</a:t>
            </a:r>
            <a:endPar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3" name="Rectangle 4">
            <a:extLst>
              <a:ext uri="{FF2B5EF4-FFF2-40B4-BE49-F238E27FC236}">
                <a16:creationId xmlns:a16="http://schemas.microsoft.com/office/drawing/2014/main" id="{CBC221C6-D162-4FB1-6BB0-EE60827D4F72}"/>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Thursday, May 14, 2026</a:t>
            </a:r>
          </a:p>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6:00 PM – 7:30 PM</a:t>
            </a:r>
          </a:p>
        </p:txBody>
      </p:sp>
    </p:spTree>
    <p:custDataLst>
      <p:tags r:id="rId1"/>
    </p:custDataLst>
    <p:extLst>
      <p:ext uri="{BB962C8B-B14F-4D97-AF65-F5344CB8AC3E}">
        <p14:creationId xmlns:p14="http://schemas.microsoft.com/office/powerpoint/2010/main" val="25439324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AA1B4-27A4-3C05-6C31-F1DB04F25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F73B1-277E-6AB5-22B3-6165F3709BE7}"/>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024A523D-F609-91D8-2BA0-7AACD450CE24}"/>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How is the gemcitabine intravesical system tolerated relative to traditional intravesical delivery of gemcitabine? How do the two delivery methods stack up in terms of practical requirements? </a:t>
            </a:r>
          </a:p>
          <a:p>
            <a:pPr marL="98425" indent="0">
              <a:buNone/>
            </a:pPr>
            <a:r>
              <a:rPr lang="en-US" sz="2800" dirty="0">
                <a:latin typeface="Arial" panose="020B0604020202020204" pitchFamily="34" charset="0"/>
                <a:cs typeface="Arial" panose="020B0604020202020204" pitchFamily="34" charset="0"/>
              </a:rPr>
              <a:t>What are the most frequently observed adverse events with TAR-210? How is intravesical delivery of erdafitinib tolerated relative to conventional systemic delivery? </a:t>
            </a:r>
          </a:p>
          <a:p>
            <a:pPr marL="98425" indent="0">
              <a:buNone/>
            </a:pPr>
            <a:endParaRPr lang="en-US" sz="2800" dirty="0">
              <a:latin typeface="Arial" panose="020B0604020202020204" pitchFamily="34" charset="0"/>
              <a:cs typeface="Arial" panose="020B0604020202020204" pitchFamily="34" charset="0"/>
            </a:endParaRPr>
          </a:p>
          <a:p>
            <a:pPr marL="98425" indent="0">
              <a:buNone/>
            </a:pPr>
            <a:endParaRPr lang="en-US" sz="2800" dirty="0">
              <a:latin typeface="Arial" panose="020B0604020202020204" pitchFamily="34" charset="0"/>
              <a:cs typeface="Arial" panose="020B0604020202020204" pitchFamily="34" charset="0"/>
            </a:endParaRPr>
          </a:p>
          <a:p>
            <a:pPr marL="98425"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6346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D340B-54AF-D87A-D993-36D714AFD2B1}"/>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6DB395F2-AA10-6830-D2DD-007382705A4F}"/>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4000" dirty="0"/>
              <a:t>Pancreatic Cancer</a:t>
            </a:r>
          </a:p>
        </p:txBody>
      </p:sp>
      <p:sp>
        <p:nvSpPr>
          <p:cNvPr id="12" name="Text Box 3">
            <a:extLst>
              <a:ext uri="{FF2B5EF4-FFF2-40B4-BE49-F238E27FC236}">
                <a16:creationId xmlns:a16="http://schemas.microsoft.com/office/drawing/2014/main" id="{8B4DB22C-EC41-150C-B5A3-973FAF3A02CF}"/>
              </a:ext>
            </a:extLst>
          </p:cNvPr>
          <p:cNvSpPr txBox="1">
            <a:spLocks noChangeArrowheads="1"/>
          </p:cNvSpPr>
          <p:nvPr/>
        </p:nvSpPr>
        <p:spPr bwMode="auto">
          <a:xfrm>
            <a:off x="2945650" y="5445224"/>
            <a:ext cx="63007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Eileen M O’Reilly, MD</a:t>
            </a:r>
          </a:p>
        </p:txBody>
      </p:sp>
      <p:sp>
        <p:nvSpPr>
          <p:cNvPr id="7" name="Text Box 6">
            <a:extLst>
              <a:ext uri="{FF2B5EF4-FFF2-40B4-BE49-F238E27FC236}">
                <a16:creationId xmlns:a16="http://schemas.microsoft.com/office/drawing/2014/main" id="{CA703628-4C55-275D-4628-057A868CA823}"/>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Caroline Kuhlman, MSN, APRN-BC</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Philip A Philip, MD, PhD</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Amanda K Wagner, APRN-CNP, AOCNP</a:t>
            </a:r>
          </a:p>
        </p:txBody>
      </p:sp>
      <p:sp>
        <p:nvSpPr>
          <p:cNvPr id="8" name="Text Box 7">
            <a:extLst>
              <a:ext uri="{FF2B5EF4-FFF2-40B4-BE49-F238E27FC236}">
                <a16:creationId xmlns:a16="http://schemas.microsoft.com/office/drawing/2014/main" id="{4F2FFBB2-59E2-5ED7-7337-4D4C2FAFE7FA}"/>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D43AE092-72F3-3E85-5048-3633BA02FB92}"/>
              </a:ext>
            </a:extLst>
          </p:cNvPr>
          <p:cNvSpPr txBox="1"/>
          <p:nvPr/>
        </p:nvSpPr>
        <p:spPr>
          <a:xfrm>
            <a:off x="-4572" y="1196752"/>
            <a:ext cx="12196571" cy="484748"/>
          </a:xfrm>
          <a:prstGeom prst="rect">
            <a:avLst/>
          </a:prstGeom>
          <a:noFill/>
        </p:spPr>
        <p:txBody>
          <a:bodyPr wrap="square">
            <a:spAutoFit/>
          </a:bodyPr>
          <a:lstStyle/>
          <a:p>
            <a:pPr lvl="0" algn="ctr">
              <a:lnSpc>
                <a:spcPts val="3200"/>
              </a:lnSpc>
              <a:defRPr/>
            </a:pPr>
            <a:r>
              <a:rPr lang="en-US" sz="2500" b="0" i="1" dirty="0">
                <a:solidFill>
                  <a:srgbClr val="015593"/>
                </a:solidFill>
                <a:latin typeface="Calibri" panose="020F0502020204030204" pitchFamily="34" charset="0"/>
                <a:cs typeface="Calibri" panose="020F0502020204030204" pitchFamily="34" charset="0"/>
              </a:rPr>
              <a:t>A Complimentary NCPD Symposium Series Held During the 51</a:t>
            </a:r>
            <a:r>
              <a:rPr lang="en-US" sz="2500" b="0" i="1" baseline="30000" dirty="0">
                <a:solidFill>
                  <a:srgbClr val="015593"/>
                </a:solidFill>
                <a:latin typeface="Calibri" panose="020F0502020204030204" pitchFamily="34" charset="0"/>
                <a:cs typeface="Calibri" panose="020F0502020204030204" pitchFamily="34" charset="0"/>
              </a:rPr>
              <a:t>st</a:t>
            </a:r>
            <a:r>
              <a:rPr lang="en-US" sz="2500" b="0" i="1" dirty="0">
                <a:solidFill>
                  <a:srgbClr val="015593"/>
                </a:solidFill>
                <a:latin typeface="Calibri" panose="020F0502020204030204" pitchFamily="34" charset="0"/>
                <a:cs typeface="Calibri" panose="020F0502020204030204" pitchFamily="34" charset="0"/>
              </a:rPr>
              <a:t> Annual ONS Congress</a:t>
            </a:r>
          </a:p>
        </p:txBody>
      </p:sp>
      <p:sp>
        <p:nvSpPr>
          <p:cNvPr id="13" name="TextBox 12">
            <a:extLst>
              <a:ext uri="{FF2B5EF4-FFF2-40B4-BE49-F238E27FC236}">
                <a16:creationId xmlns:a16="http://schemas.microsoft.com/office/drawing/2014/main" id="{422EFAD6-C73B-3E19-5514-4A6942F678D4}"/>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lang="en-US" sz="3500" dirty="0">
                <a:solidFill>
                  <a:srgbClr val="3333CC"/>
                </a:solidFill>
                <a:latin typeface="Calibri" panose="020F0502020204030204" pitchFamily="34" charset="0"/>
                <a:cs typeface="Calibri" panose="020F0502020204030204" pitchFamily="34" charset="0"/>
              </a:rPr>
              <a:t>Recent Advances in Cancer Care — New Paradigms, </a:t>
            </a:r>
            <a:br>
              <a:rPr lang="en-US" sz="3500" dirty="0">
                <a:solidFill>
                  <a:srgbClr val="3333CC"/>
                </a:solidFill>
                <a:latin typeface="Calibri" panose="020F0502020204030204" pitchFamily="34" charset="0"/>
                <a:cs typeface="Calibri" panose="020F0502020204030204" pitchFamily="34" charset="0"/>
              </a:rPr>
            </a:br>
            <a:r>
              <a:rPr lang="en-US" sz="3500" dirty="0">
                <a:solidFill>
                  <a:srgbClr val="3333CC"/>
                </a:solidFill>
                <a:latin typeface="Calibri" panose="020F0502020204030204" pitchFamily="34" charset="0"/>
                <a:cs typeface="Calibri" panose="020F0502020204030204" pitchFamily="34" charset="0"/>
              </a:rPr>
              <a:t>Novel Agents and What It Means for the Oncology Nurse</a:t>
            </a:r>
            <a:endPar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3" name="Rectangle 4">
            <a:extLst>
              <a:ext uri="{FF2B5EF4-FFF2-40B4-BE49-F238E27FC236}">
                <a16:creationId xmlns:a16="http://schemas.microsoft.com/office/drawing/2014/main" id="{C5A23493-2B1F-4B2D-3EE1-77C76831D18D}"/>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Friday, May 15, 2026</a:t>
            </a:r>
          </a:p>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6:00 AM – 7:30 AM</a:t>
            </a:r>
          </a:p>
        </p:txBody>
      </p:sp>
    </p:spTree>
    <p:custDataLst>
      <p:tags r:id="rId1"/>
    </p:custDataLst>
    <p:extLst>
      <p:ext uri="{BB962C8B-B14F-4D97-AF65-F5344CB8AC3E}">
        <p14:creationId xmlns:p14="http://schemas.microsoft.com/office/powerpoint/2010/main" val="39721421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609600" y="2636912"/>
            <a:ext cx="10972800" cy="1143000"/>
          </a:xfrm>
        </p:spPr>
        <p:txBody>
          <a:bodyPr/>
          <a:lstStyle/>
          <a:p>
            <a:r>
              <a:rPr lang="en-US" i="1" dirty="0"/>
              <a:t>Thank you for joining us! Please take a moment to complete the survey currently up on Zoom. Your feedback is very important to us. The survey will remain open up to 5 minutes after the meeting ends.</a:t>
            </a:r>
            <a:br>
              <a:rPr lang="en-US" i="1" dirty="0"/>
            </a:br>
            <a:r>
              <a:rPr lang="en-US" i="1" dirty="0"/>
              <a:t> </a:t>
            </a:r>
            <a:br>
              <a:rPr lang="en-US" i="1" dirty="0"/>
            </a:br>
            <a:r>
              <a:rPr lang="en-US" i="1" dirty="0">
                <a:solidFill>
                  <a:srgbClr val="002060"/>
                </a:solidFill>
              </a:rPr>
              <a:t>To Claim NCPD Credit</a:t>
            </a:r>
            <a:br>
              <a:rPr lang="en-US" i="1" dirty="0"/>
            </a:br>
            <a:r>
              <a:rPr lang="en-US" i="1" dirty="0"/>
              <a:t>In-person attendees: Please refer to the program syllabus</a:t>
            </a:r>
            <a:br>
              <a:rPr lang="en-US" i="1" dirty="0"/>
            </a:br>
            <a:r>
              <a:rPr lang="en-US" i="1" dirty="0"/>
              <a:t>for the NCPD credit link or QR code.</a:t>
            </a:r>
            <a:br>
              <a:rPr lang="en-US" i="1" dirty="0"/>
            </a:br>
            <a:br>
              <a:rPr lang="en-US" i="1" dirty="0"/>
            </a:br>
            <a:r>
              <a:rPr lang="en-US" i="1" dirty="0"/>
              <a:t>Virtual attendees: The NCPD credit link is posted in the chat room.</a:t>
            </a:r>
            <a:br>
              <a:rPr lang="en-US" i="1" dirty="0"/>
            </a:br>
            <a:br>
              <a:rPr lang="en-US" i="1" dirty="0"/>
            </a:br>
            <a:r>
              <a:rPr lang="en-US" i="1" dirty="0"/>
              <a:t>NCPD/ONCC credit information will be emailed </a:t>
            </a:r>
            <a:br>
              <a:rPr lang="en-US" i="1" dirty="0"/>
            </a:br>
            <a:r>
              <a:rPr lang="en-US" i="1" dirty="0"/>
              <a:t>to each participant within 1 to 2 business days.</a:t>
            </a:r>
          </a:p>
        </p:txBody>
      </p:sp>
    </p:spTree>
    <p:extLst>
      <p:ext uri="{BB962C8B-B14F-4D97-AF65-F5344CB8AC3E}">
        <p14:creationId xmlns:p14="http://schemas.microsoft.com/office/powerpoint/2010/main" val="23213318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Basic Biology of Nonmetastatic Urothelial Bladder Cancer (UBC) </a:t>
            </a:r>
          </a:p>
          <a:p>
            <a:pPr marL="0" indent="0">
              <a:spcBef>
                <a:spcPts val="1800"/>
              </a:spcBef>
              <a:spcAft>
                <a:spcPts val="0"/>
              </a:spcAft>
              <a:buNone/>
            </a:pPr>
            <a:r>
              <a:rPr lang="en-US" sz="2500" dirty="0">
                <a:solidFill>
                  <a:srgbClr val="0432FF"/>
                </a:solidFill>
              </a:rPr>
              <a:t>Module 1: </a:t>
            </a:r>
            <a:r>
              <a:rPr lang="en-US" sz="2500" dirty="0">
                <a:solidFill>
                  <a:schemeClr val="tx1"/>
                </a:solidFill>
              </a:rPr>
              <a:t>Systemic Therapy for Cisplatin-Eligible Patients with Muscle-Invasive Bladder Cancer (MIBC) </a:t>
            </a:r>
          </a:p>
          <a:p>
            <a:pPr marL="0" indent="0">
              <a:spcBef>
                <a:spcPts val="1800"/>
              </a:spcBef>
              <a:spcAft>
                <a:spcPts val="0"/>
              </a:spcAft>
              <a:buNone/>
            </a:pPr>
            <a:r>
              <a:rPr lang="en-US" sz="2500" dirty="0">
                <a:solidFill>
                  <a:srgbClr val="0432FF"/>
                </a:solidFill>
              </a:rPr>
              <a:t>Module 2: </a:t>
            </a:r>
            <a:r>
              <a:rPr lang="en-US" sz="2500" dirty="0">
                <a:solidFill>
                  <a:schemeClr val="tx1"/>
                </a:solidFill>
              </a:rPr>
              <a:t>Evolving Approach to Systemic Therapy for Cisplatin-Ineligible Patients with MIBC </a:t>
            </a:r>
          </a:p>
          <a:p>
            <a:pPr marL="0" indent="0">
              <a:spcBef>
                <a:spcPts val="1800"/>
              </a:spcBef>
              <a:spcAft>
                <a:spcPts val="0"/>
              </a:spcAft>
              <a:buNone/>
            </a:pPr>
            <a:r>
              <a:rPr lang="en-US" sz="2500" dirty="0">
                <a:solidFill>
                  <a:srgbClr val="0432FF"/>
                </a:solidFill>
              </a:rPr>
              <a:t>Module 3: </a:t>
            </a:r>
            <a:r>
              <a:rPr lang="en-US" sz="2500" dirty="0">
                <a:solidFill>
                  <a:schemeClr val="tx1"/>
                </a:solidFill>
              </a:rPr>
              <a:t>Immune Checkpoint Inhibitors in Non-Muscle-Invasive Bladder Cancer </a:t>
            </a:r>
          </a:p>
          <a:p>
            <a:pPr marL="0" indent="0">
              <a:spcBef>
                <a:spcPts val="1800"/>
              </a:spcBef>
              <a:spcAft>
                <a:spcPts val="0"/>
              </a:spcAft>
              <a:buNone/>
            </a:pPr>
            <a:r>
              <a:rPr lang="en-US" sz="2500" dirty="0">
                <a:solidFill>
                  <a:srgbClr val="0432FF"/>
                </a:solidFill>
              </a:rPr>
              <a:t>Module 4: </a:t>
            </a:r>
            <a:r>
              <a:rPr lang="en-US" sz="2500" dirty="0">
                <a:solidFill>
                  <a:schemeClr val="tx1"/>
                </a:solidFill>
              </a:rPr>
              <a:t>Novel Intravesical Therapies for Nonmetastatic UBC</a:t>
            </a:r>
          </a:p>
        </p:txBody>
      </p:sp>
    </p:spTree>
    <p:extLst>
      <p:ext uri="{BB962C8B-B14F-4D97-AF65-F5344CB8AC3E}">
        <p14:creationId xmlns:p14="http://schemas.microsoft.com/office/powerpoint/2010/main" val="2152345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5DE3B-1D61-E114-91C6-4C38772A48E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AA67A73-3A28-213A-47FF-4E615E7A3A44}"/>
              </a:ext>
            </a:extLst>
          </p:cNvPr>
          <p:cNvSpPr/>
          <p:nvPr/>
        </p:nvSpPr>
        <p:spPr bwMode="auto">
          <a:xfrm>
            <a:off x="758948" y="1124744"/>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9F98278-C073-1975-DB2E-08A225D1708D}"/>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0C5C8A02-0DF0-588B-7A80-9F83981D5EBA}"/>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chemeClr val="bg1"/>
                </a:solidFill>
              </a:rPr>
              <a:t>Introduction: Basic Biology of Nonmetastatic Urothelial Bladder Cancer (UBC) </a:t>
            </a:r>
          </a:p>
          <a:p>
            <a:pPr marL="0" indent="0">
              <a:spcBef>
                <a:spcPts val="1800"/>
              </a:spcBef>
              <a:spcAft>
                <a:spcPts val="0"/>
              </a:spcAft>
              <a:buNone/>
            </a:pPr>
            <a:r>
              <a:rPr lang="en-US" sz="2500" dirty="0">
                <a:solidFill>
                  <a:srgbClr val="0432FF"/>
                </a:solidFill>
              </a:rPr>
              <a:t>Module 1: </a:t>
            </a:r>
            <a:r>
              <a:rPr lang="en-US" sz="2500" dirty="0">
                <a:solidFill>
                  <a:schemeClr val="tx1"/>
                </a:solidFill>
              </a:rPr>
              <a:t>Systemic Therapy for Cisplatin-Eligible Patients with Muscle-Invasive Bladder Cancer (MIBC) </a:t>
            </a:r>
          </a:p>
          <a:p>
            <a:pPr marL="0" indent="0">
              <a:spcBef>
                <a:spcPts val="1800"/>
              </a:spcBef>
              <a:spcAft>
                <a:spcPts val="0"/>
              </a:spcAft>
              <a:buNone/>
            </a:pPr>
            <a:r>
              <a:rPr lang="en-US" sz="2500" dirty="0">
                <a:solidFill>
                  <a:srgbClr val="0432FF"/>
                </a:solidFill>
              </a:rPr>
              <a:t>Module 2: </a:t>
            </a:r>
            <a:r>
              <a:rPr lang="en-US" sz="2500" dirty="0">
                <a:solidFill>
                  <a:schemeClr val="tx1"/>
                </a:solidFill>
              </a:rPr>
              <a:t>Evolving Approach to Systemic Therapy for Cisplatin-Ineligible Patients with MIBC </a:t>
            </a:r>
          </a:p>
          <a:p>
            <a:pPr marL="0" indent="0">
              <a:spcBef>
                <a:spcPts val="1800"/>
              </a:spcBef>
              <a:spcAft>
                <a:spcPts val="0"/>
              </a:spcAft>
              <a:buNone/>
            </a:pPr>
            <a:r>
              <a:rPr lang="en-US" sz="2500" dirty="0">
                <a:solidFill>
                  <a:srgbClr val="0432FF"/>
                </a:solidFill>
              </a:rPr>
              <a:t>Module 3: </a:t>
            </a:r>
            <a:r>
              <a:rPr lang="en-US" sz="2500" dirty="0">
                <a:solidFill>
                  <a:schemeClr val="tx1"/>
                </a:solidFill>
              </a:rPr>
              <a:t>Immune Checkpoint Inhibitors in Non-Muscle-Invasive Bladder Cancer </a:t>
            </a:r>
          </a:p>
          <a:p>
            <a:pPr marL="0" indent="0">
              <a:spcBef>
                <a:spcPts val="1800"/>
              </a:spcBef>
              <a:spcAft>
                <a:spcPts val="0"/>
              </a:spcAft>
              <a:buNone/>
            </a:pPr>
            <a:r>
              <a:rPr lang="en-US" sz="2500" dirty="0">
                <a:solidFill>
                  <a:srgbClr val="0432FF"/>
                </a:solidFill>
              </a:rPr>
              <a:t>Module 4: </a:t>
            </a:r>
            <a:r>
              <a:rPr lang="en-US" sz="2500" dirty="0">
                <a:solidFill>
                  <a:schemeClr val="tx1"/>
                </a:solidFill>
              </a:rPr>
              <a:t>Novel Intravesical Therapies for Nonmetastatic UBC</a:t>
            </a:r>
          </a:p>
        </p:txBody>
      </p:sp>
    </p:spTree>
    <p:extLst>
      <p:ext uri="{BB962C8B-B14F-4D97-AF65-F5344CB8AC3E}">
        <p14:creationId xmlns:p14="http://schemas.microsoft.com/office/powerpoint/2010/main" val="771894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5493"/>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1B81E3A1-A2B0-C1C7-5A64-1307D7381068}"/>
              </a:ext>
            </a:extLst>
          </p:cNvPr>
          <p:cNvSpPr>
            <a:spLocks noGrp="1" noChangeArrowheads="1"/>
          </p:cNvSpPr>
          <p:nvPr>
            <p:ph type="ctrTitle"/>
          </p:nvPr>
        </p:nvSpPr>
        <p:spPr bwMode="auto">
          <a:xfrm>
            <a:off x="143785" y="-383331"/>
            <a:ext cx="6878774" cy="356616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b" anchorCtr="0" compatLnSpc="1">
            <a:prstTxWarp prst="textNoShape">
              <a:avLst/>
            </a:prstTxWarp>
            <a:normAutofit/>
          </a:bodyPr>
          <a:lstStyle/>
          <a:p>
            <a:pPr marL="0" marR="0" lvl="0" indent="0" defTabSz="914400" rtl="0" eaLnBrk="0" fontAlgn="base" latinLnBrk="0" hangingPunct="0">
              <a:spcBef>
                <a:spcPct val="0"/>
              </a:spcBef>
              <a:spcAft>
                <a:spcPct val="0"/>
              </a:spcAft>
              <a:buClrTx/>
              <a:buSzTx/>
              <a:buFontTx/>
              <a:buNone/>
              <a:tabLst/>
            </a:pPr>
            <a:r>
              <a:rPr kumimoji="0" lang="en-US" altLang="en-US" sz="3800" b="1" i="0" u="none" strike="noStrike" cap="none" normalizeH="0" baseline="0" dirty="0">
                <a:ln>
                  <a:noFill/>
                </a:ln>
                <a:effectLst/>
                <a:latin typeface="Arial" panose="020B0604020202020204" pitchFamily="34" charset="0"/>
              </a:rPr>
              <a:t>Basic Biology of </a:t>
            </a:r>
            <a:br>
              <a:rPr kumimoji="0" lang="en-US" altLang="en-US" sz="3800" b="1" i="0" u="none" strike="noStrike" cap="none" normalizeH="0" baseline="0" dirty="0">
                <a:ln>
                  <a:noFill/>
                </a:ln>
                <a:effectLst/>
                <a:latin typeface="Arial" panose="020B0604020202020204" pitchFamily="34" charset="0"/>
              </a:rPr>
            </a:br>
            <a:r>
              <a:rPr kumimoji="0" lang="en-US" altLang="en-US" sz="3800" b="1" i="0" u="none" strike="noStrike" cap="none" normalizeH="0" baseline="0" dirty="0">
                <a:ln>
                  <a:noFill/>
                </a:ln>
                <a:effectLst/>
                <a:latin typeface="Arial" panose="020B0604020202020204" pitchFamily="34" charset="0"/>
              </a:rPr>
              <a:t>Nonmetastatic Urothelial Bladder Cancer (UBC)</a:t>
            </a:r>
          </a:p>
        </p:txBody>
      </p:sp>
      <p:sp>
        <p:nvSpPr>
          <p:cNvPr id="3" name="Subtitle 2">
            <a:extLst>
              <a:ext uri="{FF2B5EF4-FFF2-40B4-BE49-F238E27FC236}">
                <a16:creationId xmlns:a16="http://schemas.microsoft.com/office/drawing/2014/main" id="{A1F07942-A5C1-3860-8F06-3AEE57459453}"/>
              </a:ext>
            </a:extLst>
          </p:cNvPr>
          <p:cNvSpPr>
            <a:spLocks noGrp="1"/>
          </p:cNvSpPr>
          <p:nvPr>
            <p:ph type="subTitle" idx="1"/>
          </p:nvPr>
        </p:nvSpPr>
        <p:spPr>
          <a:xfrm>
            <a:off x="890338" y="4636008"/>
            <a:ext cx="5205661" cy="1572768"/>
          </a:xfrm>
        </p:spPr>
        <p:txBody>
          <a:bodyPr>
            <a:noAutofit/>
          </a:bodyPr>
          <a:lstStyle/>
          <a:p>
            <a:pPr algn="l"/>
            <a:r>
              <a:rPr lang="en-US" sz="2000" b="1" dirty="0"/>
              <a:t>Krisztina Emodi NP-C, MPH, CNS </a:t>
            </a:r>
          </a:p>
          <a:p>
            <a:pPr algn="l"/>
            <a:r>
              <a:rPr lang="en-US" sz="2000" b="1" dirty="0"/>
              <a:t>Nurse Practitioner III </a:t>
            </a:r>
          </a:p>
          <a:p>
            <a:pPr algn="l"/>
            <a:r>
              <a:rPr lang="en-US" sz="2000" b="1" dirty="0"/>
              <a:t>UCSF GU Surgical Oncology </a:t>
            </a:r>
          </a:p>
          <a:p>
            <a:pPr algn="l"/>
            <a:r>
              <a:rPr lang="en-US" sz="2000" b="1" dirty="0"/>
              <a:t>Bladder Cancer Survivorship Program Lead </a:t>
            </a:r>
          </a:p>
        </p:txBody>
      </p:sp>
      <p:pic>
        <p:nvPicPr>
          <p:cNvPr id="6" name="Picture 5" descr="Microscopic view of cells">
            <a:extLst>
              <a:ext uri="{FF2B5EF4-FFF2-40B4-BE49-F238E27FC236}">
                <a16:creationId xmlns:a16="http://schemas.microsoft.com/office/drawing/2014/main" id="{D7FE88C4-05E3-E65D-5652-B6B61AE98DFC}"/>
              </a:ext>
            </a:extLst>
          </p:cNvPr>
          <p:cNvPicPr>
            <a:picLocks noChangeAspect="1"/>
          </p:cNvPicPr>
          <p:nvPr/>
        </p:nvPicPr>
        <p:blipFill>
          <a:blip r:embed="rId2"/>
          <a:srcRect l="9121" r="24178"/>
          <a:stretch>
            <a:fillRect/>
          </a:stretch>
        </p:blipFill>
        <p:spPr>
          <a:xfrm>
            <a:off x="7166344" y="734278"/>
            <a:ext cx="4636037" cy="538944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51614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22A12-7309-9B59-627F-0C6FB8B0D1A4}"/>
              </a:ext>
            </a:extLst>
          </p:cNvPr>
          <p:cNvSpPr>
            <a:spLocks noGrp="1"/>
          </p:cNvSpPr>
          <p:nvPr>
            <p:ph type="title"/>
          </p:nvPr>
        </p:nvSpPr>
        <p:spPr>
          <a:xfrm>
            <a:off x="678712" y="138554"/>
            <a:ext cx="10515600" cy="1325563"/>
          </a:xfrm>
        </p:spPr>
        <p:txBody>
          <a:bodyPr/>
          <a:lstStyle/>
          <a:p>
            <a:pPr algn="ctr"/>
            <a:r>
              <a:rPr lang="en-US" dirty="0"/>
              <a:t>Agenda</a:t>
            </a:r>
          </a:p>
        </p:txBody>
      </p:sp>
      <p:sp>
        <p:nvSpPr>
          <p:cNvPr id="3" name="Content Placeholder 2">
            <a:extLst>
              <a:ext uri="{FF2B5EF4-FFF2-40B4-BE49-F238E27FC236}">
                <a16:creationId xmlns:a16="http://schemas.microsoft.com/office/drawing/2014/main" id="{3028A910-D6CE-DB1D-857D-BF136BB27570}"/>
              </a:ext>
            </a:extLst>
          </p:cNvPr>
          <p:cNvSpPr>
            <a:spLocks noGrp="1"/>
          </p:cNvSpPr>
          <p:nvPr>
            <p:ph idx="1"/>
          </p:nvPr>
        </p:nvSpPr>
        <p:spPr>
          <a:xfrm>
            <a:off x="838200" y="1464117"/>
            <a:ext cx="10515600" cy="5266291"/>
          </a:xfrm>
        </p:spPr>
        <p:txBody>
          <a:bodyPr>
            <a:normAutofit/>
          </a:bodyPr>
          <a:lstStyle/>
          <a:p>
            <a:r>
              <a:rPr lang="en-US" sz="3000" b="1" dirty="0"/>
              <a:t>Staging of nonmetastatic UBC; difference between non-muscle-invasive bladder cancer (NMIBC) and muscle-invasive bladder cancer (MIBC)</a:t>
            </a:r>
          </a:p>
          <a:p>
            <a:r>
              <a:rPr lang="en-US" sz="3000" b="1" dirty="0"/>
              <a:t>Role of various treatment strategies that have historically been employed in nonmetastatic UBC</a:t>
            </a:r>
          </a:p>
          <a:p>
            <a:r>
              <a:rPr lang="en-US" sz="3000" b="1" dirty="0"/>
              <a:t>Educating patients regarding expectations surrounding radical cystectomy</a:t>
            </a:r>
          </a:p>
          <a:p>
            <a:r>
              <a:rPr lang="en-US" sz="3000" b="1" dirty="0"/>
              <a:t>Criteria used to determine platinum eligibility in patients with MIBC</a:t>
            </a:r>
          </a:p>
          <a:p>
            <a:r>
              <a:rPr lang="en-US" sz="3000" b="1" dirty="0"/>
              <a:t>Case study </a:t>
            </a:r>
          </a:p>
        </p:txBody>
      </p:sp>
    </p:spTree>
    <p:extLst>
      <p:ext uri="{BB962C8B-B14F-4D97-AF65-F5344CB8AC3E}">
        <p14:creationId xmlns:p14="http://schemas.microsoft.com/office/powerpoint/2010/main" val="3715103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6A147-F435-3B51-724F-040BB10608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877A4C-466B-CABD-8521-1A4CA95CB62B}"/>
              </a:ext>
            </a:extLst>
          </p:cNvPr>
          <p:cNvSpPr>
            <a:spLocks noGrp="1"/>
          </p:cNvSpPr>
          <p:nvPr>
            <p:ph type="title"/>
          </p:nvPr>
        </p:nvSpPr>
        <p:spPr>
          <a:xfrm>
            <a:off x="912286" y="5366"/>
            <a:ext cx="10358967" cy="903354"/>
          </a:xfrm>
        </p:spPr>
        <p:txBody>
          <a:bodyPr/>
          <a:lstStyle/>
          <a:p>
            <a:r>
              <a:rPr lang="en-US" dirty="0"/>
              <a:t>Faculty</a:t>
            </a:r>
          </a:p>
        </p:txBody>
      </p:sp>
      <p:sp>
        <p:nvSpPr>
          <p:cNvPr id="12" name="Text Box 7">
            <a:extLst>
              <a:ext uri="{FF2B5EF4-FFF2-40B4-BE49-F238E27FC236}">
                <a16:creationId xmlns:a16="http://schemas.microsoft.com/office/drawing/2014/main" id="{7BA66D31-1B3E-1B00-3066-FA529B3C42C0}"/>
              </a:ext>
            </a:extLst>
          </p:cNvPr>
          <p:cNvSpPr txBox="1">
            <a:spLocks noChangeArrowheads="1"/>
          </p:cNvSpPr>
          <p:nvPr/>
        </p:nvSpPr>
        <p:spPr bwMode="auto">
          <a:xfrm>
            <a:off x="1575812" y="1228900"/>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Alexandra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Drakaki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Hematology/Oncology and Urology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Medical Director of the Genitourinary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Leader of the Genitourinary Research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California, Los Angeles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Los Angeles, California</a:t>
            </a:r>
          </a:p>
        </p:txBody>
      </p:sp>
      <p:pic>
        <p:nvPicPr>
          <p:cNvPr id="15" name="Picture 14">
            <a:extLst>
              <a:ext uri="{FF2B5EF4-FFF2-40B4-BE49-F238E27FC236}">
                <a16:creationId xmlns:a16="http://schemas.microsoft.com/office/drawing/2014/main" id="{5CEB3181-E656-E5DD-86C6-63C3FEE6A7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173" y="1228900"/>
            <a:ext cx="1261872" cy="1261872"/>
          </a:xfrm>
          <a:prstGeom prst="rect">
            <a:avLst/>
          </a:prstGeom>
        </p:spPr>
      </p:pic>
      <p:sp>
        <p:nvSpPr>
          <p:cNvPr id="14" name="Text Box 7">
            <a:extLst>
              <a:ext uri="{FF2B5EF4-FFF2-40B4-BE49-F238E27FC236}">
                <a16:creationId xmlns:a16="http://schemas.microsoft.com/office/drawing/2014/main" id="{418B6812-58D6-2640-8467-D2D180AF3E2F}"/>
              </a:ext>
            </a:extLst>
          </p:cNvPr>
          <p:cNvSpPr txBox="1">
            <a:spLocks noChangeArrowheads="1"/>
          </p:cNvSpPr>
          <p:nvPr/>
        </p:nvSpPr>
        <p:spPr bwMode="auto">
          <a:xfrm>
            <a:off x="1575812" y="3789040"/>
            <a:ext cx="4716742" cy="1531803"/>
          </a:xfrm>
          <a:prstGeom prst="rect">
            <a:avLst/>
          </a:prstGeom>
          <a:noFill/>
          <a:ln w="9525">
            <a:noFill/>
            <a:miter lim="800000"/>
            <a:headEnd/>
            <a:tailEnd/>
          </a:ln>
        </p:spPr>
        <p:txBody>
          <a:bodyPr lIns="91440" tIns="0" rIns="0" bIns="0">
            <a:prstTxWarp prst="textNoShape">
              <a:avLst/>
            </a:prstTxWarp>
          </a:bodyPr>
          <a:lstStyle/>
          <a:p>
            <a:pPr lvl="0">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Krisztina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Emodi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lang="en-US" sz="1600" dirty="0">
                <a:solidFill>
                  <a:srgbClr val="000000"/>
                </a:solidFill>
                <a:latin typeface="Calibri" panose="020F0502020204030204" pitchFamily="34" charset="0"/>
                <a:ea typeface="ＭＳ Ｐゴシック" charset="0"/>
                <a:cs typeface="Calibri" panose="020F0502020204030204" pitchFamily="34" charset="0"/>
              </a:rPr>
              <a:t>NP-C, MPH, CNS</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GU Surgical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UCSF Helen Diller Family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San Francisco, California</a:t>
            </a:r>
          </a:p>
        </p:txBody>
      </p:sp>
      <p:sp>
        <p:nvSpPr>
          <p:cNvPr id="18" name="Text Box 7">
            <a:extLst>
              <a:ext uri="{FF2B5EF4-FFF2-40B4-BE49-F238E27FC236}">
                <a16:creationId xmlns:a16="http://schemas.microsoft.com/office/drawing/2014/main" id="{5849FFE4-2936-E586-823B-CAD2C7400303}"/>
              </a:ext>
            </a:extLst>
          </p:cNvPr>
          <p:cNvSpPr txBox="1">
            <a:spLocks noChangeArrowheads="1"/>
          </p:cNvSpPr>
          <p:nvPr/>
        </p:nvSpPr>
        <p:spPr bwMode="auto">
          <a:xfrm>
            <a:off x="7849686" y="1228900"/>
            <a:ext cx="4325112" cy="137970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Margarita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Huober</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MS, AGNP-C, AOCNP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Nurse Practitioner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Genitourinary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Stanford Health Care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Palo Alto, California</a:t>
            </a:r>
          </a:p>
        </p:txBody>
      </p:sp>
      <p:sp>
        <p:nvSpPr>
          <p:cNvPr id="3" name="Text Box 9">
            <a:extLst>
              <a:ext uri="{FF2B5EF4-FFF2-40B4-BE49-F238E27FC236}">
                <a16:creationId xmlns:a16="http://schemas.microsoft.com/office/drawing/2014/main" id="{401CCEE1-BC5D-7022-422A-F3B33FD8C1C3}"/>
              </a:ext>
            </a:extLst>
          </p:cNvPr>
          <p:cNvSpPr txBox="1">
            <a:spLocks noChangeArrowheads="1"/>
          </p:cNvSpPr>
          <p:nvPr/>
        </p:nvSpPr>
        <p:spPr bwMode="auto">
          <a:xfrm>
            <a:off x="7817976" y="3789040"/>
            <a:ext cx="4038664"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Terence Friedlander, MD</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Professor of Medicine and Robert and Virginia O’Reilly Family Endowed Chair</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Chief, Division of Hematology/Oncology</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Zuckerberg San Francisco General Hospital</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Helen Diller Family Comprehensive </a:t>
            </a:r>
            <a:b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Cancer Center</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University of California, San Francisco</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San Francisco, California</a:t>
            </a:r>
          </a:p>
        </p:txBody>
      </p:sp>
      <p:pic>
        <p:nvPicPr>
          <p:cNvPr id="4" name="Picture 3">
            <a:extLst>
              <a:ext uri="{FF2B5EF4-FFF2-40B4-BE49-F238E27FC236}">
                <a16:creationId xmlns:a16="http://schemas.microsoft.com/office/drawing/2014/main" id="{53236EB2-258B-E8BB-443F-31EDE40C3E2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96337" y="3789040"/>
            <a:ext cx="1261872" cy="1261872"/>
          </a:xfrm>
          <a:prstGeom prst="rect">
            <a:avLst/>
          </a:prstGeom>
        </p:spPr>
      </p:pic>
      <p:pic>
        <p:nvPicPr>
          <p:cNvPr id="8" name="Picture 7">
            <a:extLst>
              <a:ext uri="{FF2B5EF4-FFF2-40B4-BE49-F238E27FC236}">
                <a16:creationId xmlns:a16="http://schemas.microsoft.com/office/drawing/2014/main" id="{4BFC8D17-6355-BD10-F14E-20260FE397A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4173" y="3789040"/>
            <a:ext cx="1261872" cy="1261872"/>
          </a:xfrm>
          <a:prstGeom prst="rect">
            <a:avLst/>
          </a:prstGeom>
        </p:spPr>
      </p:pic>
      <p:pic>
        <p:nvPicPr>
          <p:cNvPr id="10" name="Picture 9">
            <a:extLst>
              <a:ext uri="{FF2B5EF4-FFF2-40B4-BE49-F238E27FC236}">
                <a16:creationId xmlns:a16="http://schemas.microsoft.com/office/drawing/2014/main" id="{19DEA792-F449-783C-DF73-AE405D13D14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28048" y="1228900"/>
            <a:ext cx="1261872" cy="1261872"/>
          </a:xfrm>
          <a:prstGeom prst="rect">
            <a:avLst/>
          </a:prstGeom>
        </p:spPr>
      </p:pic>
    </p:spTree>
    <p:custDataLst>
      <p:tags r:id="rId1"/>
    </p:custDataLst>
    <p:extLst>
      <p:ext uri="{BB962C8B-B14F-4D97-AF65-F5344CB8AC3E}">
        <p14:creationId xmlns:p14="http://schemas.microsoft.com/office/powerpoint/2010/main" val="39042358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549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3BA74-AB7D-549B-3DBF-E23156E35032}"/>
              </a:ext>
            </a:extLst>
          </p:cNvPr>
          <p:cNvSpPr>
            <a:spLocks noGrp="1"/>
          </p:cNvSpPr>
          <p:nvPr>
            <p:ph type="title"/>
          </p:nvPr>
        </p:nvSpPr>
        <p:spPr>
          <a:xfrm>
            <a:off x="638881" y="217191"/>
            <a:ext cx="10909640" cy="1368614"/>
          </a:xfrm>
        </p:spPr>
        <p:txBody>
          <a:bodyPr vert="horz" lIns="91440" tIns="45720" rIns="91440" bIns="45720" rtlCol="0" anchor="ctr">
            <a:normAutofit/>
          </a:bodyPr>
          <a:lstStyle/>
          <a:p>
            <a:pPr algn="ctr"/>
            <a:r>
              <a:rPr lang="en-US" sz="5100" dirty="0"/>
              <a:t>Bladder Cancer Staging </a:t>
            </a:r>
          </a:p>
        </p:txBody>
      </p:sp>
      <p:pic>
        <p:nvPicPr>
          <p:cNvPr id="5" name="Content Placeholder 4">
            <a:extLst>
              <a:ext uri="{FF2B5EF4-FFF2-40B4-BE49-F238E27FC236}">
                <a16:creationId xmlns:a16="http://schemas.microsoft.com/office/drawing/2014/main" id="{FFF7E8C3-1C9D-C451-8B0F-376942D5A86A}"/>
              </a:ext>
            </a:extLst>
          </p:cNvPr>
          <p:cNvPicPr>
            <a:picLocks noGrp="1" noChangeAspect="1"/>
          </p:cNvPicPr>
          <p:nvPr>
            <p:ph idx="1"/>
          </p:nvPr>
        </p:nvPicPr>
        <p:blipFill>
          <a:blip r:embed="rId3"/>
          <a:stretch>
            <a:fillRect/>
          </a:stretch>
        </p:blipFill>
        <p:spPr>
          <a:xfrm>
            <a:off x="167079" y="1378645"/>
            <a:ext cx="6096000" cy="3749039"/>
          </a:xfrm>
          <a:prstGeom prst="rect">
            <a:avLst/>
          </a:prstGeom>
        </p:spPr>
      </p:pic>
      <p:pic>
        <p:nvPicPr>
          <p:cNvPr id="4" name="Picture 3">
            <a:extLst>
              <a:ext uri="{FF2B5EF4-FFF2-40B4-BE49-F238E27FC236}">
                <a16:creationId xmlns:a16="http://schemas.microsoft.com/office/drawing/2014/main" id="{D88841E7-6253-2D0E-3D87-56163BA3B832}"/>
              </a:ext>
            </a:extLst>
          </p:cNvPr>
          <p:cNvPicPr>
            <a:picLocks noChangeAspect="1"/>
          </p:cNvPicPr>
          <p:nvPr/>
        </p:nvPicPr>
        <p:blipFill>
          <a:blip r:embed="rId4"/>
          <a:stretch>
            <a:fillRect/>
          </a:stretch>
        </p:blipFill>
        <p:spPr>
          <a:xfrm>
            <a:off x="6405907" y="1378645"/>
            <a:ext cx="5614416" cy="2358054"/>
          </a:xfrm>
          <a:prstGeom prst="rect">
            <a:avLst/>
          </a:prstGeom>
        </p:spPr>
      </p:pic>
      <p:pic>
        <p:nvPicPr>
          <p:cNvPr id="9" name="Picture 8">
            <a:extLst>
              <a:ext uri="{FF2B5EF4-FFF2-40B4-BE49-F238E27FC236}">
                <a16:creationId xmlns:a16="http://schemas.microsoft.com/office/drawing/2014/main" id="{12EFCCAB-1283-C12A-0058-B1A26B6BA8EB}"/>
              </a:ext>
            </a:extLst>
          </p:cNvPr>
          <p:cNvPicPr>
            <a:picLocks noChangeAspect="1"/>
          </p:cNvPicPr>
          <p:nvPr/>
        </p:nvPicPr>
        <p:blipFill>
          <a:blip r:embed="rId5"/>
          <a:stretch>
            <a:fillRect/>
          </a:stretch>
        </p:blipFill>
        <p:spPr>
          <a:xfrm>
            <a:off x="6405907" y="3701799"/>
            <a:ext cx="5614416" cy="2939010"/>
          </a:xfrm>
          <a:prstGeom prst="rect">
            <a:avLst/>
          </a:prstGeom>
        </p:spPr>
      </p:pic>
      <p:sp>
        <p:nvSpPr>
          <p:cNvPr id="6" name="TextBox 5">
            <a:extLst>
              <a:ext uri="{FF2B5EF4-FFF2-40B4-BE49-F238E27FC236}">
                <a16:creationId xmlns:a16="http://schemas.microsoft.com/office/drawing/2014/main" id="{51EAF077-4467-41BA-A2FB-CD2FE8144D5B}"/>
              </a:ext>
            </a:extLst>
          </p:cNvPr>
          <p:cNvSpPr txBox="1"/>
          <p:nvPr/>
        </p:nvSpPr>
        <p:spPr>
          <a:xfrm>
            <a:off x="263352" y="5178761"/>
            <a:ext cx="5989945" cy="1634615"/>
          </a:xfrm>
          <a:prstGeom prst="rect">
            <a:avLst/>
          </a:prstGeom>
          <a:noFill/>
        </p:spPr>
        <p:txBody>
          <a:bodyPr wrap="square">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The Urothelium: </a:t>
            </a:r>
          </a:p>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-basal cells​</a:t>
            </a:r>
          </a:p>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-intermediate cells​</a:t>
            </a:r>
          </a:p>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-umbrella cells. ​</a:t>
            </a:r>
          </a:p>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The urothelium is the most impermeable of all human epithelia </a:t>
            </a:r>
          </a:p>
        </p:txBody>
      </p:sp>
    </p:spTree>
    <p:extLst>
      <p:ext uri="{BB962C8B-B14F-4D97-AF65-F5344CB8AC3E}">
        <p14:creationId xmlns:p14="http://schemas.microsoft.com/office/powerpoint/2010/main" val="3737368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177802"/>
            <a:ext cx="8229600" cy="715433"/>
          </a:xfrm>
        </p:spPr>
        <p:txBody>
          <a:bodyPr/>
          <a:lstStyle/>
          <a:p>
            <a:pPr algn="ctr"/>
            <a:r>
              <a:rPr lang="en-US" sz="3200" dirty="0"/>
              <a:t>AUA guidelines for risk stratification</a:t>
            </a:r>
          </a:p>
        </p:txBody>
      </p:sp>
      <p:graphicFrame>
        <p:nvGraphicFramePr>
          <p:cNvPr id="5" name="Table 4"/>
          <p:cNvGraphicFramePr>
            <a:graphicFrameLocks noGrp="1"/>
          </p:cNvGraphicFramePr>
          <p:nvPr/>
        </p:nvGraphicFramePr>
        <p:xfrm>
          <a:off x="1524000" y="985876"/>
          <a:ext cx="8871098" cy="5587995"/>
        </p:xfrm>
        <a:graphic>
          <a:graphicData uri="http://schemas.openxmlformats.org/drawingml/2006/table">
            <a:tbl>
              <a:tblPr>
                <a:tableStyleId>{5C22544A-7EE6-4342-B048-85BDC9FD1C3A}</a:tableStyleId>
              </a:tblPr>
              <a:tblGrid>
                <a:gridCol w="1991472">
                  <a:extLst>
                    <a:ext uri="{9D8B030D-6E8A-4147-A177-3AD203B41FA5}">
                      <a16:colId xmlns:a16="http://schemas.microsoft.com/office/drawing/2014/main" val="854732317"/>
                    </a:ext>
                  </a:extLst>
                </a:gridCol>
                <a:gridCol w="3168249">
                  <a:extLst>
                    <a:ext uri="{9D8B030D-6E8A-4147-A177-3AD203B41FA5}">
                      <a16:colId xmlns:a16="http://schemas.microsoft.com/office/drawing/2014/main" val="456149897"/>
                    </a:ext>
                  </a:extLst>
                </a:gridCol>
                <a:gridCol w="3711377">
                  <a:extLst>
                    <a:ext uri="{9D8B030D-6E8A-4147-A177-3AD203B41FA5}">
                      <a16:colId xmlns:a16="http://schemas.microsoft.com/office/drawing/2014/main" val="3740161021"/>
                    </a:ext>
                  </a:extLst>
                </a:gridCol>
              </a:tblGrid>
              <a:tr h="465467">
                <a:tc>
                  <a:txBody>
                    <a:bodyPr/>
                    <a:lstStyle/>
                    <a:p>
                      <a:pPr marL="0" marR="0" algn="ctr">
                        <a:lnSpc>
                          <a:spcPct val="107000"/>
                        </a:lnSpc>
                        <a:spcBef>
                          <a:spcPts val="0"/>
                        </a:spcBef>
                        <a:spcAft>
                          <a:spcPts val="800"/>
                        </a:spcAft>
                      </a:pPr>
                      <a:r>
                        <a:rPr lang="en-US" sz="1900" b="1" dirty="0">
                          <a:effectLst/>
                        </a:rPr>
                        <a:t>Low Risk</a:t>
                      </a:r>
                      <a:endParaRPr lang="en-US" sz="1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tc>
                  <a:txBody>
                    <a:bodyPr/>
                    <a:lstStyle/>
                    <a:p>
                      <a:pPr marL="0" marR="0" algn="ctr">
                        <a:lnSpc>
                          <a:spcPct val="107000"/>
                        </a:lnSpc>
                        <a:spcBef>
                          <a:spcPts val="0"/>
                        </a:spcBef>
                        <a:spcAft>
                          <a:spcPts val="800"/>
                        </a:spcAft>
                      </a:pPr>
                      <a:r>
                        <a:rPr lang="en-US" sz="1900" b="1" dirty="0">
                          <a:effectLst/>
                        </a:rPr>
                        <a:t>Intermediate Risk</a:t>
                      </a:r>
                      <a:endParaRPr lang="en-US" sz="1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tc>
                  <a:txBody>
                    <a:bodyPr/>
                    <a:lstStyle/>
                    <a:p>
                      <a:pPr marL="0" marR="0" algn="ctr">
                        <a:lnSpc>
                          <a:spcPct val="107000"/>
                        </a:lnSpc>
                        <a:spcBef>
                          <a:spcPts val="0"/>
                        </a:spcBef>
                        <a:spcAft>
                          <a:spcPts val="800"/>
                        </a:spcAft>
                      </a:pPr>
                      <a:r>
                        <a:rPr lang="en-US" sz="1900" b="1" dirty="0">
                          <a:effectLst/>
                        </a:rPr>
                        <a:t>High Risk</a:t>
                      </a:r>
                      <a:endParaRPr lang="en-US" sz="1900" b="1" dirty="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extLst>
                  <a:ext uri="{0D108BD9-81ED-4DB2-BD59-A6C34878D82A}">
                    <a16:rowId xmlns:a16="http://schemas.microsoft.com/office/drawing/2014/main" val="590661637"/>
                  </a:ext>
                </a:extLst>
              </a:tr>
              <a:tr h="709560">
                <a:tc>
                  <a:txBody>
                    <a:bodyPr/>
                    <a:lstStyle/>
                    <a:p>
                      <a:pPr marL="0" marR="0" algn="ctr">
                        <a:lnSpc>
                          <a:spcPct val="107000"/>
                        </a:lnSpc>
                        <a:spcBef>
                          <a:spcPts val="0"/>
                        </a:spcBef>
                        <a:spcAft>
                          <a:spcPts val="800"/>
                        </a:spcAft>
                      </a:pPr>
                      <a:r>
                        <a:rPr lang="en-US" sz="1900">
                          <a:effectLst/>
                        </a:rPr>
                        <a:t>LG</a:t>
                      </a:r>
                      <a:r>
                        <a:rPr lang="en-US" sz="1900" baseline="30000">
                          <a:effectLst/>
                        </a:rPr>
                        <a:t>a</a:t>
                      </a:r>
                      <a:r>
                        <a:rPr lang="en-US" sz="1900">
                          <a:effectLst/>
                        </a:rPr>
                        <a:t> solitary Ta ≤ 3cm</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tc>
                  <a:txBody>
                    <a:bodyPr/>
                    <a:lstStyle/>
                    <a:p>
                      <a:pPr marL="0" marR="0" algn="ctr">
                        <a:lnSpc>
                          <a:spcPct val="107000"/>
                        </a:lnSpc>
                        <a:spcBef>
                          <a:spcPts val="0"/>
                        </a:spcBef>
                        <a:spcAft>
                          <a:spcPts val="800"/>
                        </a:spcAft>
                      </a:pPr>
                      <a:r>
                        <a:rPr lang="en-US" sz="1900" dirty="0">
                          <a:effectLst/>
                        </a:rPr>
                        <a:t>Recurrence within 1 year, LG Ta</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tc>
                  <a:txBody>
                    <a:bodyPr/>
                    <a:lstStyle/>
                    <a:p>
                      <a:pPr marL="0" marR="0" algn="ctr">
                        <a:lnSpc>
                          <a:spcPct val="107000"/>
                        </a:lnSpc>
                        <a:spcBef>
                          <a:spcPts val="0"/>
                        </a:spcBef>
                        <a:spcAft>
                          <a:spcPts val="800"/>
                        </a:spcAft>
                      </a:pPr>
                      <a:r>
                        <a:rPr lang="en-US" sz="1900">
                          <a:effectLst/>
                        </a:rPr>
                        <a:t>HG T1</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extLst>
                  <a:ext uri="{0D108BD9-81ED-4DB2-BD59-A6C34878D82A}">
                    <a16:rowId xmlns:a16="http://schemas.microsoft.com/office/drawing/2014/main" val="4131691616"/>
                  </a:ext>
                </a:extLst>
              </a:tr>
              <a:tr h="465467">
                <a:tc>
                  <a:txBody>
                    <a:bodyPr/>
                    <a:lstStyle/>
                    <a:p>
                      <a:pPr marL="0" marR="0" algn="ctr">
                        <a:lnSpc>
                          <a:spcPct val="107000"/>
                        </a:lnSpc>
                        <a:spcBef>
                          <a:spcPts val="0"/>
                        </a:spcBef>
                        <a:spcAft>
                          <a:spcPts val="800"/>
                        </a:spcAft>
                      </a:pPr>
                      <a:r>
                        <a:rPr lang="en-US" sz="1900">
                          <a:effectLst/>
                        </a:rPr>
                        <a:t>PUNLMP</a:t>
                      </a:r>
                      <a:r>
                        <a:rPr lang="en-US" sz="1900" baseline="30000">
                          <a:effectLst/>
                        </a:rPr>
                        <a:t>b</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tc>
                  <a:txBody>
                    <a:bodyPr/>
                    <a:lstStyle/>
                    <a:p>
                      <a:pPr marL="0" marR="0" algn="ctr">
                        <a:lnSpc>
                          <a:spcPct val="107000"/>
                        </a:lnSpc>
                        <a:spcBef>
                          <a:spcPts val="0"/>
                        </a:spcBef>
                        <a:spcAft>
                          <a:spcPts val="800"/>
                        </a:spcAft>
                      </a:pPr>
                      <a:r>
                        <a:rPr lang="en-US" sz="1900">
                          <a:effectLst/>
                        </a:rPr>
                        <a:t>Solitary LG Ta &gt; 3cm</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tc>
                  <a:txBody>
                    <a:bodyPr/>
                    <a:lstStyle/>
                    <a:p>
                      <a:pPr marL="0" marR="0" algn="ctr">
                        <a:lnSpc>
                          <a:spcPct val="107000"/>
                        </a:lnSpc>
                        <a:spcBef>
                          <a:spcPts val="0"/>
                        </a:spcBef>
                        <a:spcAft>
                          <a:spcPts val="800"/>
                        </a:spcAft>
                      </a:pPr>
                      <a:r>
                        <a:rPr lang="en-US" sz="1900">
                          <a:effectLst/>
                        </a:rPr>
                        <a:t>Any recurrent, HG Ta</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extLst>
                  <a:ext uri="{0D108BD9-81ED-4DB2-BD59-A6C34878D82A}">
                    <a16:rowId xmlns:a16="http://schemas.microsoft.com/office/drawing/2014/main" val="1501144807"/>
                  </a:ext>
                </a:extLst>
              </a:tr>
              <a:tr h="465467">
                <a:tc>
                  <a:txBody>
                    <a:bodyPr/>
                    <a:lstStyle/>
                    <a:p>
                      <a:pPr marL="0" marR="0" algn="ctr">
                        <a:lnSpc>
                          <a:spcPct val="107000"/>
                        </a:lnSpc>
                        <a:spcBef>
                          <a:spcPts val="0"/>
                        </a:spcBef>
                        <a:spcAft>
                          <a:spcPts val="800"/>
                        </a:spcAft>
                      </a:pPr>
                      <a:r>
                        <a:rPr lang="en-US" sz="1900">
                          <a:effectLst/>
                        </a:rPr>
                        <a: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tc>
                  <a:txBody>
                    <a:bodyPr/>
                    <a:lstStyle/>
                    <a:p>
                      <a:pPr marL="0" marR="0" algn="ctr">
                        <a:lnSpc>
                          <a:spcPct val="107000"/>
                        </a:lnSpc>
                        <a:spcBef>
                          <a:spcPts val="0"/>
                        </a:spcBef>
                        <a:spcAft>
                          <a:spcPts val="800"/>
                        </a:spcAft>
                      </a:pPr>
                      <a:r>
                        <a:rPr lang="en-US" sz="1900">
                          <a:effectLst/>
                        </a:rPr>
                        <a:t>LG Ta, multifocal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tc>
                  <a:txBody>
                    <a:bodyPr/>
                    <a:lstStyle/>
                    <a:p>
                      <a:pPr marL="0" marR="0" algn="ctr">
                        <a:lnSpc>
                          <a:spcPct val="107000"/>
                        </a:lnSpc>
                        <a:spcBef>
                          <a:spcPts val="0"/>
                        </a:spcBef>
                        <a:spcAft>
                          <a:spcPts val="800"/>
                        </a:spcAft>
                      </a:pPr>
                      <a:r>
                        <a:rPr lang="en-US" sz="1900">
                          <a:effectLst/>
                        </a:rPr>
                        <a:t>HG Ta, &gt;3cm (or multifocal)</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extLst>
                  <a:ext uri="{0D108BD9-81ED-4DB2-BD59-A6C34878D82A}">
                    <a16:rowId xmlns:a16="http://schemas.microsoft.com/office/drawing/2014/main" val="657836159"/>
                  </a:ext>
                </a:extLst>
              </a:tr>
              <a:tr h="465467">
                <a:tc>
                  <a:txBody>
                    <a:bodyPr/>
                    <a:lstStyle/>
                    <a:p>
                      <a:pPr marL="0" marR="0" algn="ctr">
                        <a:lnSpc>
                          <a:spcPct val="107000"/>
                        </a:lnSpc>
                        <a:spcBef>
                          <a:spcPts val="0"/>
                        </a:spcBef>
                        <a:spcAft>
                          <a:spcPts val="800"/>
                        </a:spcAft>
                      </a:pPr>
                      <a:r>
                        <a:rPr lang="en-US" sz="1900">
                          <a:effectLst/>
                        </a:rPr>
                        <a: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tc>
                  <a:txBody>
                    <a:bodyPr/>
                    <a:lstStyle/>
                    <a:p>
                      <a:pPr marL="0" marR="0" algn="ctr">
                        <a:lnSpc>
                          <a:spcPct val="107000"/>
                        </a:lnSpc>
                        <a:spcBef>
                          <a:spcPts val="0"/>
                        </a:spcBef>
                        <a:spcAft>
                          <a:spcPts val="800"/>
                        </a:spcAft>
                      </a:pPr>
                      <a:r>
                        <a:rPr lang="en-US" sz="1900">
                          <a:effectLst/>
                        </a:rPr>
                        <a:t>HG</a:t>
                      </a:r>
                      <a:r>
                        <a:rPr lang="en-US" sz="1900" baseline="30000">
                          <a:effectLst/>
                        </a:rPr>
                        <a:t>c</a:t>
                      </a:r>
                      <a:r>
                        <a:rPr lang="en-US" sz="1900">
                          <a:effectLst/>
                        </a:rPr>
                        <a:t> Ta, ≤ 3cm</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tc>
                  <a:txBody>
                    <a:bodyPr/>
                    <a:lstStyle/>
                    <a:p>
                      <a:pPr marL="0" marR="0" algn="ctr">
                        <a:lnSpc>
                          <a:spcPct val="107000"/>
                        </a:lnSpc>
                        <a:spcBef>
                          <a:spcPts val="0"/>
                        </a:spcBef>
                        <a:spcAft>
                          <a:spcPts val="800"/>
                        </a:spcAft>
                      </a:pPr>
                      <a:r>
                        <a:rPr lang="en-US" sz="1900">
                          <a:effectLst/>
                        </a:rPr>
                        <a:t>Any CIS</a:t>
                      </a:r>
                      <a:r>
                        <a:rPr lang="en-US" sz="1900" baseline="30000">
                          <a:effectLst/>
                        </a:rPr>
                        <a:t>d</a:t>
                      </a:r>
                      <a:r>
                        <a:rPr lang="en-US" sz="1900">
                          <a:effectLst/>
                        </a:rPr>
                        <a: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extLst>
                  <a:ext uri="{0D108BD9-81ED-4DB2-BD59-A6C34878D82A}">
                    <a16:rowId xmlns:a16="http://schemas.microsoft.com/office/drawing/2014/main" val="798845914"/>
                  </a:ext>
                </a:extLst>
              </a:tr>
              <a:tr h="465467">
                <a:tc>
                  <a:txBody>
                    <a:bodyPr/>
                    <a:lstStyle/>
                    <a:p>
                      <a:pPr marL="0" marR="0" algn="ctr">
                        <a:lnSpc>
                          <a:spcPct val="107000"/>
                        </a:lnSpc>
                        <a:spcBef>
                          <a:spcPts val="0"/>
                        </a:spcBef>
                        <a:spcAft>
                          <a:spcPts val="800"/>
                        </a:spcAft>
                      </a:pPr>
                      <a:r>
                        <a:rPr lang="en-US" sz="1900">
                          <a:effectLst/>
                        </a:rPr>
                        <a: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tc>
                  <a:txBody>
                    <a:bodyPr/>
                    <a:lstStyle/>
                    <a:p>
                      <a:pPr marL="0" marR="0" algn="ctr">
                        <a:lnSpc>
                          <a:spcPct val="107000"/>
                        </a:lnSpc>
                        <a:spcBef>
                          <a:spcPts val="0"/>
                        </a:spcBef>
                        <a:spcAft>
                          <a:spcPts val="800"/>
                        </a:spcAft>
                      </a:pPr>
                      <a:r>
                        <a:rPr lang="en-US" sz="1900">
                          <a:effectLst/>
                        </a:rPr>
                        <a:t>LG T1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tc>
                  <a:txBody>
                    <a:bodyPr/>
                    <a:lstStyle/>
                    <a:p>
                      <a:pPr marL="0" marR="0" algn="ctr">
                        <a:lnSpc>
                          <a:spcPct val="107000"/>
                        </a:lnSpc>
                        <a:spcBef>
                          <a:spcPts val="0"/>
                        </a:spcBef>
                        <a:spcAft>
                          <a:spcPts val="800"/>
                        </a:spcAft>
                      </a:pPr>
                      <a:r>
                        <a:rPr lang="en-US" sz="1900">
                          <a:effectLst/>
                        </a:rPr>
                        <a:t>Any BCG failure in HG patient</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extLst>
                  <a:ext uri="{0D108BD9-81ED-4DB2-BD59-A6C34878D82A}">
                    <a16:rowId xmlns:a16="http://schemas.microsoft.com/office/drawing/2014/main" val="297349276"/>
                  </a:ext>
                </a:extLst>
              </a:tr>
              <a:tr h="388014">
                <a:tc>
                  <a:txBody>
                    <a:bodyPr/>
                    <a:lstStyle/>
                    <a:p>
                      <a:pPr marL="0" marR="0" algn="ctr">
                        <a:lnSpc>
                          <a:spcPct val="107000"/>
                        </a:lnSpc>
                        <a:spcBef>
                          <a:spcPts val="0"/>
                        </a:spcBef>
                        <a:spcAft>
                          <a:spcPts val="800"/>
                        </a:spcAft>
                      </a:pPr>
                      <a:r>
                        <a:rPr lang="en-US" sz="1900">
                          <a:effectLst/>
                        </a:rPr>
                        <a: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tc>
                  <a:txBody>
                    <a:bodyPr/>
                    <a:lstStyle/>
                    <a:p>
                      <a:pPr marL="0" marR="0" algn="ctr">
                        <a:lnSpc>
                          <a:spcPct val="107000"/>
                        </a:lnSpc>
                        <a:spcBef>
                          <a:spcPts val="0"/>
                        </a:spcBef>
                        <a:spcAft>
                          <a:spcPts val="800"/>
                        </a:spcAft>
                      </a:pPr>
                      <a:r>
                        <a:rPr lang="en-US" sz="1900">
                          <a:effectLst/>
                        </a:rPr>
                        <a: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tc>
                  <a:txBody>
                    <a:bodyPr/>
                    <a:lstStyle/>
                    <a:p>
                      <a:pPr marL="0" marR="0" algn="ctr">
                        <a:lnSpc>
                          <a:spcPct val="107000"/>
                        </a:lnSpc>
                        <a:spcBef>
                          <a:spcPts val="0"/>
                        </a:spcBef>
                        <a:spcAft>
                          <a:spcPts val="800"/>
                        </a:spcAft>
                      </a:pPr>
                      <a:r>
                        <a:rPr lang="en-US" sz="1900">
                          <a:effectLst/>
                        </a:rPr>
                        <a:t>Any variant histology</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extLst>
                  <a:ext uri="{0D108BD9-81ED-4DB2-BD59-A6C34878D82A}">
                    <a16:rowId xmlns:a16="http://schemas.microsoft.com/office/drawing/2014/main" val="3110064435"/>
                  </a:ext>
                </a:extLst>
              </a:tr>
              <a:tr h="388014">
                <a:tc>
                  <a:txBody>
                    <a:bodyPr/>
                    <a:lstStyle/>
                    <a:p>
                      <a:pPr marL="0" marR="0" algn="ctr">
                        <a:lnSpc>
                          <a:spcPct val="107000"/>
                        </a:lnSpc>
                        <a:spcBef>
                          <a:spcPts val="0"/>
                        </a:spcBef>
                        <a:spcAft>
                          <a:spcPts val="800"/>
                        </a:spcAft>
                      </a:pPr>
                      <a:r>
                        <a:rPr lang="en-US" sz="1900">
                          <a:effectLst/>
                        </a:rPr>
                        <a: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tc>
                  <a:txBody>
                    <a:bodyPr/>
                    <a:lstStyle/>
                    <a:p>
                      <a:pPr marL="0" marR="0" algn="ctr">
                        <a:lnSpc>
                          <a:spcPct val="107000"/>
                        </a:lnSpc>
                        <a:spcBef>
                          <a:spcPts val="0"/>
                        </a:spcBef>
                        <a:spcAft>
                          <a:spcPts val="800"/>
                        </a:spcAft>
                      </a:pPr>
                      <a:r>
                        <a:rPr lang="en-US" sz="1900">
                          <a:effectLst/>
                        </a:rPr>
                        <a: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tc>
                  <a:txBody>
                    <a:bodyPr/>
                    <a:lstStyle/>
                    <a:p>
                      <a:pPr marL="0" marR="0" algn="ctr">
                        <a:lnSpc>
                          <a:spcPct val="107000"/>
                        </a:lnSpc>
                        <a:spcBef>
                          <a:spcPts val="0"/>
                        </a:spcBef>
                        <a:spcAft>
                          <a:spcPts val="800"/>
                        </a:spcAft>
                      </a:pPr>
                      <a:r>
                        <a:rPr lang="en-US" sz="1900">
                          <a:effectLst/>
                        </a:rPr>
                        <a:t>Any LVI</a:t>
                      </a:r>
                      <a:r>
                        <a:rPr lang="en-US" sz="1900" baseline="30000">
                          <a:effectLst/>
                        </a:rPr>
                        <a:t>e</a:t>
                      </a:r>
                      <a:r>
                        <a:rPr lang="en-US" sz="1900">
                          <a:effectLst/>
                        </a:rPr>
                        <a: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extLst>
                  <a:ext uri="{0D108BD9-81ED-4DB2-BD59-A6C34878D82A}">
                    <a16:rowId xmlns:a16="http://schemas.microsoft.com/office/drawing/2014/main" val="2764309399"/>
                  </a:ext>
                </a:extLst>
              </a:tr>
              <a:tr h="709560">
                <a:tc>
                  <a:txBody>
                    <a:bodyPr/>
                    <a:lstStyle/>
                    <a:p>
                      <a:pPr marL="0" marR="0" algn="ctr">
                        <a:lnSpc>
                          <a:spcPct val="107000"/>
                        </a:lnSpc>
                        <a:spcBef>
                          <a:spcPts val="0"/>
                        </a:spcBef>
                        <a:spcAft>
                          <a:spcPts val="800"/>
                        </a:spcAft>
                      </a:pPr>
                      <a:r>
                        <a:rPr lang="en-US" sz="1900">
                          <a:effectLst/>
                        </a:rPr>
                        <a: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tc>
                  <a:txBody>
                    <a:bodyPr/>
                    <a:lstStyle/>
                    <a:p>
                      <a:pPr marL="0" marR="0" algn="ctr">
                        <a:lnSpc>
                          <a:spcPct val="107000"/>
                        </a:lnSpc>
                        <a:spcBef>
                          <a:spcPts val="0"/>
                        </a:spcBef>
                        <a:spcAft>
                          <a:spcPts val="800"/>
                        </a:spcAft>
                      </a:pPr>
                      <a:r>
                        <a:rPr lang="en-US" sz="1900">
                          <a:effectLst/>
                        </a:rPr>
                        <a: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tc>
                  <a:txBody>
                    <a:bodyPr/>
                    <a:lstStyle/>
                    <a:p>
                      <a:pPr marL="0" marR="0" algn="ctr">
                        <a:lnSpc>
                          <a:spcPct val="107000"/>
                        </a:lnSpc>
                        <a:spcBef>
                          <a:spcPts val="0"/>
                        </a:spcBef>
                        <a:spcAft>
                          <a:spcPts val="800"/>
                        </a:spcAft>
                      </a:pPr>
                      <a:r>
                        <a:rPr lang="en-US" sz="1900">
                          <a:effectLst/>
                        </a:rPr>
                        <a:t>Any HG prostatic urethral involvement</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extLst>
                  <a:ext uri="{0D108BD9-81ED-4DB2-BD59-A6C34878D82A}">
                    <a16:rowId xmlns:a16="http://schemas.microsoft.com/office/drawing/2014/main" val="542224935"/>
                  </a:ext>
                </a:extLst>
              </a:tr>
              <a:tr h="1065512">
                <a:tc gridSpan="3">
                  <a:txBody>
                    <a:bodyPr/>
                    <a:lstStyle/>
                    <a:p>
                      <a:pPr marL="0" marR="0" algn="ctr">
                        <a:lnSpc>
                          <a:spcPct val="107000"/>
                        </a:lnSpc>
                        <a:spcBef>
                          <a:spcPts val="0"/>
                        </a:spcBef>
                        <a:spcAft>
                          <a:spcPts val="800"/>
                        </a:spcAft>
                      </a:pPr>
                      <a:r>
                        <a:rPr lang="en-US" sz="1900" baseline="30000" dirty="0" err="1">
                          <a:effectLst/>
                        </a:rPr>
                        <a:t>a</a:t>
                      </a:r>
                      <a:r>
                        <a:rPr lang="en-US" sz="1900" dirty="0" err="1">
                          <a:effectLst/>
                        </a:rPr>
                        <a:t>LG</a:t>
                      </a:r>
                      <a:r>
                        <a:rPr lang="en-US" sz="1900" dirty="0">
                          <a:effectLst/>
                        </a:rPr>
                        <a:t> = low grade; </a:t>
                      </a:r>
                      <a:r>
                        <a:rPr lang="en-US" sz="1900" baseline="30000" dirty="0" err="1">
                          <a:effectLst/>
                        </a:rPr>
                        <a:t>b</a:t>
                      </a:r>
                      <a:r>
                        <a:rPr lang="en-US" sz="1900" dirty="0" err="1">
                          <a:effectLst/>
                        </a:rPr>
                        <a:t>PUNLMP</a:t>
                      </a:r>
                      <a:r>
                        <a:rPr lang="en-US" sz="1900" dirty="0">
                          <a:effectLst/>
                        </a:rPr>
                        <a:t> = papillary urothelial neoplasm of low malignant potential; </a:t>
                      </a:r>
                      <a:r>
                        <a:rPr lang="en-US" sz="1900" baseline="30000" dirty="0" err="1">
                          <a:effectLst/>
                        </a:rPr>
                        <a:t>c</a:t>
                      </a:r>
                      <a:r>
                        <a:rPr lang="en-US" sz="1900" dirty="0" err="1">
                          <a:effectLst/>
                        </a:rPr>
                        <a:t>HG</a:t>
                      </a:r>
                      <a:r>
                        <a:rPr lang="en-US" sz="1900" dirty="0">
                          <a:effectLst/>
                        </a:rPr>
                        <a:t> = high grade; </a:t>
                      </a:r>
                      <a:r>
                        <a:rPr lang="en-US" sz="1900" baseline="30000" dirty="0" err="1">
                          <a:effectLst/>
                        </a:rPr>
                        <a:t>d</a:t>
                      </a:r>
                      <a:r>
                        <a:rPr lang="en-US" sz="1900" dirty="0" err="1">
                          <a:effectLst/>
                        </a:rPr>
                        <a:t>CIS</a:t>
                      </a:r>
                      <a:r>
                        <a:rPr lang="en-US" sz="1900" dirty="0">
                          <a:effectLst/>
                        </a:rPr>
                        <a:t>=carcinoma in situ; </a:t>
                      </a:r>
                      <a:r>
                        <a:rPr lang="en-US" sz="1900" baseline="30000" dirty="0" err="1">
                          <a:effectLst/>
                        </a:rPr>
                        <a:t>e</a:t>
                      </a:r>
                      <a:r>
                        <a:rPr lang="en-US" sz="1900" dirty="0" err="1">
                          <a:effectLst/>
                        </a:rPr>
                        <a:t>LVI</a:t>
                      </a:r>
                      <a:r>
                        <a:rPr lang="en-US" sz="1900" dirty="0">
                          <a:effectLst/>
                        </a:rPr>
                        <a:t> = </a:t>
                      </a:r>
                      <a:r>
                        <a:rPr lang="en-US" sz="1900" dirty="0" err="1">
                          <a:effectLst/>
                        </a:rPr>
                        <a:t>lymphovascular</a:t>
                      </a:r>
                      <a:r>
                        <a:rPr lang="en-US" sz="1900" dirty="0">
                          <a:effectLst/>
                        </a:rPr>
                        <a:t> invasion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37252" marR="37252" marT="9199"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58350913"/>
                  </a:ext>
                </a:extLst>
              </a:tr>
            </a:tbl>
          </a:graphicData>
        </a:graphic>
      </p:graphicFrame>
    </p:spTree>
    <p:extLst>
      <p:ext uri="{BB962C8B-B14F-4D97-AF65-F5344CB8AC3E}">
        <p14:creationId xmlns:p14="http://schemas.microsoft.com/office/powerpoint/2010/main" val="3366192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2648"/>
            <a:ext cx="10515600" cy="861791"/>
          </a:xfrm>
        </p:spPr>
        <p:txBody>
          <a:bodyPr>
            <a:normAutofit fontScale="90000"/>
          </a:bodyPr>
          <a:lstStyle/>
          <a:p>
            <a:pPr algn="ctr"/>
            <a:r>
              <a:rPr lang="en-US" sz="4267" b="1" dirty="0">
                <a:solidFill>
                  <a:schemeClr val="tx2"/>
                </a:solidFill>
              </a:rPr>
              <a:t>Diagnostic Tests (Cystoscopy, Cytology, CTU)</a:t>
            </a:r>
          </a:p>
        </p:txBody>
      </p:sp>
      <p:sp>
        <p:nvSpPr>
          <p:cNvPr id="3" name="Content Placeholder 2"/>
          <p:cNvSpPr>
            <a:spLocks noGrp="1"/>
          </p:cNvSpPr>
          <p:nvPr>
            <p:ph idx="1"/>
          </p:nvPr>
        </p:nvSpPr>
        <p:spPr>
          <a:xfrm>
            <a:off x="482600" y="1458434"/>
            <a:ext cx="11176000" cy="3262422"/>
          </a:xfrm>
        </p:spPr>
        <p:txBody>
          <a:bodyPr>
            <a:noAutofit/>
          </a:bodyPr>
          <a:lstStyle/>
          <a:p>
            <a:r>
              <a:rPr lang="en-US" sz="3000" b="1" dirty="0"/>
              <a:t>Initial evaluation:</a:t>
            </a:r>
            <a:r>
              <a:rPr lang="en-US" sz="3000" dirty="0"/>
              <a:t> Office cystoscopy for hematuria or symptoms </a:t>
            </a:r>
          </a:p>
          <a:p>
            <a:r>
              <a:rPr lang="en-US" sz="3000" b="1" dirty="0"/>
              <a:t>Limitations:</a:t>
            </a:r>
            <a:r>
              <a:rPr lang="en-US" sz="3000" dirty="0"/>
              <a:t> WL cystoscopy may miss tumors; CIS can resemble normal or inflamed mucosa </a:t>
            </a:r>
          </a:p>
          <a:p>
            <a:endParaRPr lang="en-US" sz="3000" dirty="0"/>
          </a:p>
          <a:p>
            <a:r>
              <a:rPr lang="en-US" sz="3000" b="1" dirty="0"/>
              <a:t>Next step:</a:t>
            </a:r>
            <a:r>
              <a:rPr lang="en-US" sz="3000" dirty="0"/>
              <a:t> CTU, OR biopsy/resection for diagnosis and treatment (TURBT) </a:t>
            </a:r>
          </a:p>
          <a:p>
            <a:r>
              <a:rPr lang="en-US" sz="3000" b="1" dirty="0"/>
              <a:t>Cytology: </a:t>
            </a:r>
            <a:r>
              <a:rPr lang="en-US" sz="3000" dirty="0"/>
              <a:t>detects malignant cells in urine </a:t>
            </a:r>
          </a:p>
          <a:p>
            <a:r>
              <a:rPr lang="en-US" sz="3000" dirty="0"/>
              <a:t>Low sensitivity for low-grade tumors (true +)</a:t>
            </a:r>
          </a:p>
          <a:p>
            <a:pPr marL="0" indent="0">
              <a:buNone/>
            </a:pPr>
            <a:endParaRPr lang="en-US" sz="3000" dirty="0"/>
          </a:p>
        </p:txBody>
      </p:sp>
    </p:spTree>
    <p:extLst>
      <p:ext uri="{BB962C8B-B14F-4D97-AF65-F5344CB8AC3E}">
        <p14:creationId xmlns:p14="http://schemas.microsoft.com/office/powerpoint/2010/main" val="3526850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8E03-FEAD-4F1F-04B3-3960DDB9C5C2}"/>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3447597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E2164-214D-74CD-9C61-14920E036B8E}"/>
              </a:ext>
            </a:extLst>
          </p:cNvPr>
          <p:cNvSpPr>
            <a:spLocks noGrp="1"/>
          </p:cNvSpPr>
          <p:nvPr>
            <p:ph type="title"/>
          </p:nvPr>
        </p:nvSpPr>
        <p:spPr/>
        <p:txBody>
          <a:bodyPr/>
          <a:lstStyle/>
          <a:p>
            <a:pPr algn="ctr"/>
            <a:r>
              <a:rPr lang="en-US" dirty="0"/>
              <a:t>Patient Case: NMIBC  </a:t>
            </a:r>
          </a:p>
        </p:txBody>
      </p:sp>
      <p:sp>
        <p:nvSpPr>
          <p:cNvPr id="3" name="Content Placeholder 2">
            <a:extLst>
              <a:ext uri="{FF2B5EF4-FFF2-40B4-BE49-F238E27FC236}">
                <a16:creationId xmlns:a16="http://schemas.microsoft.com/office/drawing/2014/main" id="{7A9A80AA-8789-3BAB-709B-4518D0AC1E45}"/>
              </a:ext>
            </a:extLst>
          </p:cNvPr>
          <p:cNvSpPr>
            <a:spLocks noGrp="1"/>
          </p:cNvSpPr>
          <p:nvPr>
            <p:ph idx="1"/>
          </p:nvPr>
        </p:nvSpPr>
        <p:spPr>
          <a:xfrm>
            <a:off x="838200" y="1825625"/>
            <a:ext cx="10802416" cy="4351338"/>
          </a:xfrm>
        </p:spPr>
        <p:txBody>
          <a:bodyPr>
            <a:noAutofit/>
          </a:bodyPr>
          <a:lstStyle/>
          <a:p>
            <a:r>
              <a:rPr lang="en-US" sz="3000" b="1" dirty="0"/>
              <a:t>He is a 54 </a:t>
            </a:r>
            <a:r>
              <a:rPr lang="en-US" sz="3000" b="1" dirty="0" err="1"/>
              <a:t>yo</a:t>
            </a:r>
            <a:r>
              <a:rPr lang="en-US" sz="3000" b="1" dirty="0"/>
              <a:t> male who initially presented for evaluation of gross hematuria on 11/29/2022. Former smoker, quit in 2000s, no work or chemical exposures.</a:t>
            </a:r>
          </a:p>
          <a:p>
            <a:r>
              <a:rPr lang="en-US" sz="3000" b="1" dirty="0"/>
              <a:t>PMH: former smoker (quit 2000s), anxiety, childhood asthma, claustrophobia, HLD, IBS, allergies</a:t>
            </a:r>
          </a:p>
          <a:p>
            <a:r>
              <a:rPr lang="en-US" sz="3000" b="1" dirty="0"/>
              <a:t>Meds: finasteride, semaglutide </a:t>
            </a:r>
          </a:p>
          <a:p>
            <a:r>
              <a:rPr lang="en-US" sz="3000" b="1" dirty="0"/>
              <a:t>All: NKDA</a:t>
            </a:r>
          </a:p>
          <a:p>
            <a:r>
              <a:rPr lang="en-US" sz="3000" b="1" dirty="0"/>
              <a:t>Mother with </a:t>
            </a:r>
            <a:r>
              <a:rPr lang="en-US" sz="3000" b="1" dirty="0" err="1"/>
              <a:t>hx</a:t>
            </a:r>
            <a:r>
              <a:rPr lang="en-US" sz="3000" b="1" dirty="0"/>
              <a:t> of bladder cancer </a:t>
            </a:r>
          </a:p>
          <a:p>
            <a:r>
              <a:rPr lang="en-US" sz="3000" b="1" dirty="0"/>
              <a:t>Widowed and lost husband d/t leukemia. Now raising 12-yo twins alone</a:t>
            </a:r>
          </a:p>
        </p:txBody>
      </p:sp>
    </p:spTree>
    <p:extLst>
      <p:ext uri="{BB962C8B-B14F-4D97-AF65-F5344CB8AC3E}">
        <p14:creationId xmlns:p14="http://schemas.microsoft.com/office/powerpoint/2010/main" val="1564768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9219B-B56E-AF3A-8CD5-5E20F1203B04}"/>
              </a:ext>
            </a:extLst>
          </p:cNvPr>
          <p:cNvSpPr>
            <a:spLocks noGrp="1"/>
          </p:cNvSpPr>
          <p:nvPr>
            <p:ph type="title"/>
          </p:nvPr>
        </p:nvSpPr>
        <p:spPr>
          <a:xfrm>
            <a:off x="838200" y="106657"/>
            <a:ext cx="10515600" cy="1325563"/>
          </a:xfrm>
        </p:spPr>
        <p:txBody>
          <a:bodyPr/>
          <a:lstStyle/>
          <a:p>
            <a:pPr algn="ctr"/>
            <a:r>
              <a:rPr lang="en-US" dirty="0"/>
              <a:t>Transurethral resection of the bladder tumor (TURBT)</a:t>
            </a:r>
          </a:p>
        </p:txBody>
      </p:sp>
      <p:sp>
        <p:nvSpPr>
          <p:cNvPr id="3" name="Content Placeholder 2">
            <a:extLst>
              <a:ext uri="{FF2B5EF4-FFF2-40B4-BE49-F238E27FC236}">
                <a16:creationId xmlns:a16="http://schemas.microsoft.com/office/drawing/2014/main" id="{D72BE8E1-931D-2B27-30DD-0409DC7A6E47}"/>
              </a:ext>
            </a:extLst>
          </p:cNvPr>
          <p:cNvSpPr>
            <a:spLocks noGrp="1"/>
          </p:cNvSpPr>
          <p:nvPr>
            <p:ph idx="1"/>
          </p:nvPr>
        </p:nvSpPr>
        <p:spPr>
          <a:xfrm>
            <a:off x="838200" y="1432220"/>
            <a:ext cx="10515600" cy="5319124"/>
          </a:xfrm>
        </p:spPr>
        <p:txBody>
          <a:bodyPr>
            <a:noAutofit/>
          </a:bodyPr>
          <a:lstStyle/>
          <a:p>
            <a:r>
              <a:rPr lang="en-US" sz="2600" dirty="0"/>
              <a:t>Cytology on 11/29/22 was AUC (PARIS III, classified from I-IV)</a:t>
            </a:r>
          </a:p>
          <a:p>
            <a:r>
              <a:rPr lang="en-US" sz="2600" dirty="0"/>
              <a:t>12/22/22: CTU: 2.8 cm bladder mass at left wall. No hydronephrosis, renal masses or filling defects. L renal cyst 1 cm. </a:t>
            </a:r>
          </a:p>
          <a:p>
            <a:r>
              <a:rPr lang="en-US" sz="2600" dirty="0" err="1"/>
              <a:t>Cysto</a:t>
            </a:r>
            <a:r>
              <a:rPr lang="en-US" sz="2600" dirty="0"/>
              <a:t> Findings: no bladder stones, no foreign bodies, no diverticula, no active bleeding. At left bladder dome, one ~2 cm bladder tumor with wide-based stalk. Adjacent 0.5 cm papillary tumor. </a:t>
            </a:r>
          </a:p>
          <a:p>
            <a:endParaRPr lang="en-US" sz="2400" dirty="0"/>
          </a:p>
          <a:p>
            <a:r>
              <a:rPr lang="en-US" sz="2600" dirty="0"/>
              <a:t>TURBT: 1/10/22 TURBT #1</a:t>
            </a:r>
          </a:p>
          <a:p>
            <a:r>
              <a:rPr lang="en-US" sz="2600" dirty="0"/>
              <a:t>- bladder tumor #1: HG T1 UC, muscle present uninvolved </a:t>
            </a:r>
          </a:p>
          <a:p>
            <a:r>
              <a:rPr lang="en-US" sz="2600" dirty="0"/>
              <a:t>- bladder tumor #2: HG UC</a:t>
            </a:r>
          </a:p>
          <a:p>
            <a:r>
              <a:rPr lang="en-US" sz="2600" dirty="0"/>
              <a:t>- bladder tumor #3: HG Ta</a:t>
            </a:r>
            <a:r>
              <a:rPr lang="en-US" sz="2400" dirty="0"/>
              <a:t> </a:t>
            </a:r>
          </a:p>
          <a:p>
            <a:pPr marL="0" indent="0">
              <a:buNone/>
            </a:pPr>
            <a:r>
              <a:rPr lang="en-US" sz="2000" b="1" dirty="0"/>
              <a:t>				High risk NMIBC </a:t>
            </a:r>
          </a:p>
        </p:txBody>
      </p:sp>
      <p:pic>
        <p:nvPicPr>
          <p:cNvPr id="5" name="Picture 4">
            <a:extLst>
              <a:ext uri="{FF2B5EF4-FFF2-40B4-BE49-F238E27FC236}">
                <a16:creationId xmlns:a16="http://schemas.microsoft.com/office/drawing/2014/main" id="{0E9AE8C6-F8E2-C89A-4C83-2BF57E01EBF0}"/>
              </a:ext>
            </a:extLst>
          </p:cNvPr>
          <p:cNvPicPr>
            <a:picLocks noChangeAspect="1"/>
          </p:cNvPicPr>
          <p:nvPr/>
        </p:nvPicPr>
        <p:blipFill>
          <a:blip r:embed="rId2"/>
          <a:stretch>
            <a:fillRect/>
          </a:stretch>
        </p:blipFill>
        <p:spPr>
          <a:xfrm>
            <a:off x="8782471" y="4761139"/>
            <a:ext cx="3409529" cy="2096861"/>
          </a:xfrm>
          <a:prstGeom prst="rect">
            <a:avLst/>
          </a:prstGeom>
        </p:spPr>
      </p:pic>
    </p:spTree>
    <p:extLst>
      <p:ext uri="{BB962C8B-B14F-4D97-AF65-F5344CB8AC3E}">
        <p14:creationId xmlns:p14="http://schemas.microsoft.com/office/powerpoint/2010/main" val="2749593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549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165533-3FFA-8C84-EBAC-52B1BB490FD9}"/>
              </a:ext>
            </a:extLst>
          </p:cNvPr>
          <p:cNvPicPr>
            <a:picLocks noChangeAspect="1"/>
          </p:cNvPicPr>
          <p:nvPr/>
        </p:nvPicPr>
        <p:blipFill>
          <a:blip r:embed="rId2"/>
          <a:srcRect t="4253" b="638"/>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B31DB18-098F-CC72-6C67-807154A120BB}"/>
              </a:ext>
            </a:extLst>
          </p:cNvPr>
          <p:cNvSpPr>
            <a:spLocks noGrp="1"/>
          </p:cNvSpPr>
          <p:nvPr>
            <p:ph idx="1"/>
          </p:nvPr>
        </p:nvSpPr>
        <p:spPr>
          <a:xfrm>
            <a:off x="1199456" y="3992083"/>
            <a:ext cx="9433047" cy="2452687"/>
          </a:xfrm>
        </p:spPr>
        <p:txBody>
          <a:bodyPr anchor="ctr">
            <a:noAutofit/>
          </a:bodyPr>
          <a:lstStyle/>
          <a:p>
            <a:pPr marL="0" indent="0">
              <a:lnSpc>
                <a:spcPct val="100000"/>
              </a:lnSpc>
              <a:buNone/>
            </a:pPr>
            <a:r>
              <a:rPr lang="en-US" b="1" dirty="0"/>
              <a:t>3/1/2023, the patient underwent a re-resection TURBT per guidelines for T1 with blue light and urethral dilation at UCSF to confirm stage + maximal TUR</a:t>
            </a:r>
          </a:p>
          <a:p>
            <a:pPr marL="0" indent="0">
              <a:lnSpc>
                <a:spcPct val="100000"/>
              </a:lnSpc>
              <a:buNone/>
            </a:pPr>
            <a:r>
              <a:rPr lang="en-US" b="1" dirty="0"/>
              <a:t>Findings: Tight proximal penile urethral stricture, NED</a:t>
            </a:r>
          </a:p>
          <a:p>
            <a:pPr marL="0" indent="0">
              <a:lnSpc>
                <a:spcPct val="100000"/>
              </a:lnSpc>
              <a:buNone/>
            </a:pPr>
            <a:endParaRPr lang="en-US" b="1" dirty="0"/>
          </a:p>
        </p:txBody>
      </p:sp>
    </p:spTree>
    <p:extLst>
      <p:ext uri="{BB962C8B-B14F-4D97-AF65-F5344CB8AC3E}">
        <p14:creationId xmlns:p14="http://schemas.microsoft.com/office/powerpoint/2010/main" val="3813563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99A4-8C92-B3B8-2D82-56C9FCB68AAC}"/>
              </a:ext>
            </a:extLst>
          </p:cNvPr>
          <p:cNvSpPr>
            <a:spLocks noGrp="1"/>
          </p:cNvSpPr>
          <p:nvPr>
            <p:ph type="title"/>
          </p:nvPr>
        </p:nvSpPr>
        <p:spPr/>
        <p:txBody>
          <a:bodyPr/>
          <a:lstStyle/>
          <a:p>
            <a:r>
              <a:rPr lang="en-US" dirty="0"/>
              <a:t>BCG: The Gold Standard to treat HG NMIBC </a:t>
            </a:r>
          </a:p>
        </p:txBody>
      </p:sp>
      <p:sp>
        <p:nvSpPr>
          <p:cNvPr id="3" name="Content Placeholder 2">
            <a:extLst>
              <a:ext uri="{FF2B5EF4-FFF2-40B4-BE49-F238E27FC236}">
                <a16:creationId xmlns:a16="http://schemas.microsoft.com/office/drawing/2014/main" id="{B9BCE2A7-08F1-A20A-1A75-7455DE246206}"/>
              </a:ext>
            </a:extLst>
          </p:cNvPr>
          <p:cNvSpPr>
            <a:spLocks noGrp="1"/>
          </p:cNvSpPr>
          <p:nvPr>
            <p:ph idx="1"/>
          </p:nvPr>
        </p:nvSpPr>
        <p:spPr>
          <a:xfrm>
            <a:off x="838200" y="1468786"/>
            <a:ext cx="10515600" cy="2061223"/>
          </a:xfrm>
        </p:spPr>
        <p:txBody>
          <a:bodyPr>
            <a:normAutofit/>
          </a:bodyPr>
          <a:lstStyle/>
          <a:p>
            <a:r>
              <a:rPr lang="en-US" dirty="0"/>
              <a:t>BCG with a maintenance protocol</a:t>
            </a:r>
          </a:p>
          <a:p>
            <a:pPr lvl="1"/>
            <a:r>
              <a:rPr lang="en-US" dirty="0"/>
              <a:t> </a:t>
            </a:r>
            <a:r>
              <a:rPr lang="en-US" sz="2600" dirty="0"/>
              <a:t>BCG is administered as a 6-week induction 3-6 weeks after TUR</a:t>
            </a:r>
          </a:p>
          <a:p>
            <a:pPr lvl="1"/>
            <a:r>
              <a:rPr lang="en-US" sz="2600" dirty="0"/>
              <a:t> Followed by 3-week maintenance boosters at 3, 6, 12, 18, 24, 30 and 36 months. Strict </a:t>
            </a:r>
            <a:r>
              <a:rPr lang="en-US" sz="2600" dirty="0" err="1"/>
              <a:t>cystoscopic</a:t>
            </a:r>
            <a:r>
              <a:rPr lang="en-US" sz="2600" dirty="0"/>
              <a:t> and upper tract surveillance must be maintained throughout this period. </a:t>
            </a:r>
          </a:p>
        </p:txBody>
      </p:sp>
      <p:pic>
        <p:nvPicPr>
          <p:cNvPr id="5" name="Picture 4">
            <a:extLst>
              <a:ext uri="{FF2B5EF4-FFF2-40B4-BE49-F238E27FC236}">
                <a16:creationId xmlns:a16="http://schemas.microsoft.com/office/drawing/2014/main" id="{F6186E0E-141D-12FD-D801-49BB23A51E9E}"/>
              </a:ext>
            </a:extLst>
          </p:cNvPr>
          <p:cNvPicPr>
            <a:picLocks noChangeAspect="1"/>
          </p:cNvPicPr>
          <p:nvPr/>
        </p:nvPicPr>
        <p:blipFill>
          <a:blip r:embed="rId2"/>
          <a:stretch>
            <a:fillRect/>
          </a:stretch>
        </p:blipFill>
        <p:spPr>
          <a:xfrm>
            <a:off x="1100137" y="3890049"/>
            <a:ext cx="9991725" cy="2628900"/>
          </a:xfrm>
          <a:prstGeom prst="rect">
            <a:avLst/>
          </a:prstGeom>
        </p:spPr>
      </p:pic>
    </p:spTree>
    <p:extLst>
      <p:ext uri="{BB962C8B-B14F-4D97-AF65-F5344CB8AC3E}">
        <p14:creationId xmlns:p14="http://schemas.microsoft.com/office/powerpoint/2010/main" val="3589337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46265-0F3C-1514-BC8B-07A53EC9BBAD}"/>
              </a:ext>
            </a:extLst>
          </p:cNvPr>
          <p:cNvSpPr>
            <a:spLocks noGrp="1"/>
          </p:cNvSpPr>
          <p:nvPr>
            <p:ph type="title"/>
          </p:nvPr>
        </p:nvSpPr>
        <p:spPr/>
        <p:txBody>
          <a:bodyPr/>
          <a:lstStyle/>
          <a:p>
            <a:r>
              <a:rPr lang="en-US" dirty="0"/>
              <a:t>BCG Journey: Induction to Maintenance </a:t>
            </a:r>
          </a:p>
        </p:txBody>
      </p:sp>
      <p:sp>
        <p:nvSpPr>
          <p:cNvPr id="4" name="TextBox 3">
            <a:extLst>
              <a:ext uri="{FF2B5EF4-FFF2-40B4-BE49-F238E27FC236}">
                <a16:creationId xmlns:a16="http://schemas.microsoft.com/office/drawing/2014/main" id="{68122D34-C9DB-CAB3-23E3-B11B90A0799F}"/>
              </a:ext>
            </a:extLst>
          </p:cNvPr>
          <p:cNvSpPr txBox="1"/>
          <p:nvPr/>
        </p:nvSpPr>
        <p:spPr>
          <a:xfrm>
            <a:off x="744279" y="1808110"/>
            <a:ext cx="10047768"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ptos" panose="02110004020202020204"/>
                <a:ea typeface="+mn-ea"/>
                <a:cs typeface="+mn-cs"/>
              </a:rPr>
              <a:t>BCG #1-6 3/23/2023-4/26/2023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ptos" panose="02110004020202020204"/>
                <a:ea typeface="+mn-ea"/>
                <a:cs typeface="+mn-cs"/>
              </a:rPr>
              <a:t>BCG #7-9 with catheter in place: 7/5/2023-7/19/2023 </a:t>
            </a:r>
          </a:p>
        </p:txBody>
      </p:sp>
      <p:sp>
        <p:nvSpPr>
          <p:cNvPr id="6" name="TextBox 5">
            <a:extLst>
              <a:ext uri="{FF2B5EF4-FFF2-40B4-BE49-F238E27FC236}">
                <a16:creationId xmlns:a16="http://schemas.microsoft.com/office/drawing/2014/main" id="{B34CA30C-026C-FAC0-AB2F-15B8E608F529}"/>
              </a:ext>
            </a:extLst>
          </p:cNvPr>
          <p:cNvSpPr txBox="1"/>
          <p:nvPr/>
        </p:nvSpPr>
        <p:spPr>
          <a:xfrm>
            <a:off x="744279" y="2762217"/>
            <a:ext cx="9824484" cy="37856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ptos" panose="02110004020202020204"/>
                <a:ea typeface="+mn-ea"/>
                <a:cs typeface="+mn-cs"/>
              </a:rPr>
              <a:t>BCG #10-12 (3/20/24-3/27/24)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ptos" panose="02110004020202020204"/>
                <a:ea typeface="+mn-ea"/>
                <a:cs typeface="+mn-cs"/>
              </a:rPr>
              <a:t>BCG #13-15 (10/8/24-10/29/24)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ptos" panose="02110004020202020204"/>
                <a:ea typeface="+mn-ea"/>
                <a:cs typeface="+mn-cs"/>
              </a:rPr>
              <a:t>BCG #16-18 (4/11/25-4/25/25)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ptos" panose="02110004020202020204"/>
                <a:ea typeface="+mn-ea"/>
                <a:cs typeface="+mn-cs"/>
              </a:rPr>
              <a:t>BCG # 19-21 (July to Nov 2025)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ptos" panose="02110004020202020204"/>
                <a:ea typeface="+mn-ea"/>
                <a:cs typeface="+mn-cs"/>
              </a:rPr>
              <a:t>5 mm L bladder wall lesion on Cystoscopy Jan 2026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ptos" panose="02110004020202020204"/>
                <a:ea typeface="+mn-ea"/>
                <a:cs typeface="+mn-cs"/>
              </a:rPr>
              <a:t>OR/TURBT HG T1 into LP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ptos" panose="02110004020202020204"/>
                <a:ea typeface="+mn-ea"/>
                <a:cs typeface="+mn-cs"/>
              </a:rPr>
              <a:t>CTU irregular mural thickening and urothelial hyperenhancement of the left lateral bladder wall </a:t>
            </a:r>
          </a:p>
        </p:txBody>
      </p:sp>
    </p:spTree>
    <p:extLst>
      <p:ext uri="{BB962C8B-B14F-4D97-AF65-F5344CB8AC3E}">
        <p14:creationId xmlns:p14="http://schemas.microsoft.com/office/powerpoint/2010/main" val="3627403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549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549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5A1BEB1-7A52-8197-91D2-62DC36B671A6}"/>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What is next after BCG unresponsive HG T1?</a:t>
            </a:r>
          </a:p>
        </p:txBody>
      </p:sp>
      <p:graphicFrame>
        <p:nvGraphicFramePr>
          <p:cNvPr id="5" name="Content Placeholder 2">
            <a:extLst>
              <a:ext uri="{FF2B5EF4-FFF2-40B4-BE49-F238E27FC236}">
                <a16:creationId xmlns:a16="http://schemas.microsoft.com/office/drawing/2014/main" id="{57CB4005-5624-E66F-40CF-E8385624E328}"/>
              </a:ext>
            </a:extLst>
          </p:cNvPr>
          <p:cNvGraphicFramePr>
            <a:graphicFrameLocks noGrp="1"/>
          </p:cNvGraphicFramePr>
          <p:nvPr>
            <p:ph idx="1"/>
            <p:extLst>
              <p:ext uri="{D42A27DB-BD31-4B8C-83A1-F6EECF244321}">
                <p14:modId xmlns:p14="http://schemas.microsoft.com/office/powerpoint/2010/main" val="2552155084"/>
              </p:ext>
            </p:extLst>
          </p:nvPr>
        </p:nvGraphicFramePr>
        <p:xfrm>
          <a:off x="194872" y="1480457"/>
          <a:ext cx="11746757" cy="49428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3578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E413D-2FB8-1D18-316B-0D0F57C518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CE103F-B6CE-9519-E36D-F3F40771F379}"/>
              </a:ext>
            </a:extLst>
          </p:cNvPr>
          <p:cNvSpPr>
            <a:spLocks noGrp="1"/>
          </p:cNvSpPr>
          <p:nvPr>
            <p:ph type="title"/>
          </p:nvPr>
        </p:nvSpPr>
        <p:spPr>
          <a:xfrm>
            <a:off x="916516" y="116632"/>
            <a:ext cx="10358967" cy="1196752"/>
          </a:xfrm>
        </p:spPr>
        <p:txBody>
          <a:bodyPr/>
          <a:lstStyle/>
          <a:p>
            <a:r>
              <a:rPr lang="en-US" sz="3200" dirty="0">
                <a:solidFill>
                  <a:srgbClr val="0432FF"/>
                </a:solidFill>
              </a:rPr>
              <a:t>Dr </a:t>
            </a:r>
            <a:r>
              <a:rPr lang="en-US" sz="3200" dirty="0" err="1">
                <a:solidFill>
                  <a:srgbClr val="0432FF"/>
                </a:solidFill>
              </a:rPr>
              <a:t>Drakaki</a:t>
            </a:r>
            <a:r>
              <a:rPr lang="en-US" sz="3200" dirty="0">
                <a:solidFill>
                  <a:srgbClr val="0432FF"/>
                </a:solidFill>
              </a:rPr>
              <a:t> — Disclosures</a:t>
            </a:r>
          </a:p>
        </p:txBody>
      </p:sp>
      <p:graphicFrame>
        <p:nvGraphicFramePr>
          <p:cNvPr id="5" name="Content Placeholder 3">
            <a:extLst>
              <a:ext uri="{FF2B5EF4-FFF2-40B4-BE49-F238E27FC236}">
                <a16:creationId xmlns:a16="http://schemas.microsoft.com/office/drawing/2014/main" id="{E5F2F703-45F2-4B35-210B-6D58DD6F3540}"/>
              </a:ext>
            </a:extLst>
          </p:cNvPr>
          <p:cNvGraphicFramePr>
            <a:graphicFrameLocks/>
          </p:cNvGraphicFramePr>
          <p:nvPr>
            <p:extLst>
              <p:ext uri="{D42A27DB-BD31-4B8C-83A1-F6EECF244321}">
                <p14:modId xmlns:p14="http://schemas.microsoft.com/office/powerpoint/2010/main" val="2173353577"/>
              </p:ext>
            </p:extLst>
          </p:nvPr>
        </p:nvGraphicFramePr>
        <p:xfrm>
          <a:off x="527050" y="1124744"/>
          <a:ext cx="11185573" cy="4869180"/>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8280919">
                  <a:extLst>
                    <a:ext uri="{9D8B030D-6E8A-4147-A177-3AD203B41FA5}">
                      <a16:colId xmlns:a16="http://schemas.microsoft.com/office/drawing/2014/main" val="20001"/>
                    </a:ext>
                  </a:extLst>
                </a:gridCol>
              </a:tblGrid>
              <a:tr h="774235">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Bristol Myers Squibb, Daiichi Sankyo Inc, Janssen Biotech Inc, </a:t>
                      </a:r>
                      <a:r>
                        <a:rPr lang="en-US" sz="1800" b="0" kern="1200" dirty="0" err="1">
                          <a:solidFill>
                            <a:schemeClr val="tx1"/>
                          </a:solidFill>
                          <a:effectLst/>
                          <a:latin typeface="+mn-lt"/>
                          <a:ea typeface="+mn-ea"/>
                          <a:cs typeface="+mn-cs"/>
                        </a:rPr>
                        <a:t>Loxo</a:t>
                      </a:r>
                      <a:r>
                        <a:rPr lang="en-US" sz="1800" b="0" kern="1200" dirty="0">
                          <a:solidFill>
                            <a:schemeClr val="tx1"/>
                          </a:solidFill>
                          <a:effectLst/>
                          <a:latin typeface="+mn-lt"/>
                          <a:ea typeface="+mn-ea"/>
                          <a:cs typeface="+mn-cs"/>
                        </a:rPr>
                        <a:t> Oncology Inc, a wholly owned subsidiary of Eli Lilly &amp; Company,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36009">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Daiichi Sankyo Inc, </a:t>
                      </a:r>
                      <a:r>
                        <a:rPr lang="en-US" sz="1800" b="0" kern="1200" dirty="0" err="1">
                          <a:solidFill>
                            <a:schemeClr val="tx1"/>
                          </a:solidFill>
                          <a:effectLst/>
                          <a:latin typeface="+mn-lt"/>
                          <a:ea typeface="+mn-ea"/>
                          <a:cs typeface="+mn-cs"/>
                        </a:rPr>
                        <a:t>Loxo</a:t>
                      </a:r>
                      <a:r>
                        <a:rPr lang="en-US" sz="1800" b="0" kern="1200" dirty="0">
                          <a:solidFill>
                            <a:schemeClr val="tx1"/>
                          </a:solidFill>
                          <a:effectLst/>
                          <a:latin typeface="+mn-lt"/>
                          <a:ea typeface="+mn-ea"/>
                          <a:cs typeface="+mn-cs"/>
                        </a:rPr>
                        <a:t> Oncology Inc, a wholly owned subsidiary of Eli Lilly &amp; Company,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4671425"/>
                  </a:ext>
                </a:extLst>
              </a:tr>
              <a:tr h="1012461">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Acrivon</a:t>
                      </a:r>
                      <a:r>
                        <a:rPr lang="en-US" sz="1800" b="0" kern="1200" dirty="0">
                          <a:solidFill>
                            <a:schemeClr val="tx1"/>
                          </a:solidFill>
                          <a:effectLst/>
                          <a:latin typeface="+mn-lt"/>
                          <a:ea typeface="+mn-ea"/>
                          <a:cs typeface="+mn-cs"/>
                        </a:rPr>
                        <a:t> Therapeutics, </a:t>
                      </a:r>
                      <a:r>
                        <a:rPr lang="en-US" sz="1800" b="0" kern="1200" dirty="0" err="1">
                          <a:solidFill>
                            <a:schemeClr val="tx1"/>
                          </a:solidFill>
                          <a:effectLst/>
                          <a:latin typeface="+mn-lt"/>
                          <a:ea typeface="+mn-ea"/>
                          <a:cs typeface="+mn-cs"/>
                        </a:rPr>
                        <a:t>Adcentrx</a:t>
                      </a:r>
                      <a:r>
                        <a:rPr lang="en-US" sz="1800" b="0" kern="1200" dirty="0">
                          <a:solidFill>
                            <a:schemeClr val="tx1"/>
                          </a:solidFill>
                          <a:effectLst/>
                          <a:latin typeface="+mn-lt"/>
                          <a:ea typeface="+mn-ea"/>
                          <a:cs typeface="+mn-cs"/>
                        </a:rPr>
                        <a:t> Therapeutics, </a:t>
                      </a:r>
                      <a:r>
                        <a:rPr lang="en-US" sz="1800" b="0" kern="1200" dirty="0" err="1">
                          <a:solidFill>
                            <a:schemeClr val="tx1"/>
                          </a:solidFill>
                          <a:effectLst/>
                          <a:latin typeface="+mn-lt"/>
                          <a:ea typeface="+mn-ea"/>
                          <a:cs typeface="+mn-cs"/>
                        </a:rPr>
                        <a:t>Allogene</a:t>
                      </a:r>
                      <a:r>
                        <a:rPr lang="en-US" sz="1800" b="0" kern="1200" dirty="0">
                          <a:solidFill>
                            <a:schemeClr val="tx1"/>
                          </a:solidFill>
                          <a:effectLst/>
                          <a:latin typeface="+mn-lt"/>
                          <a:ea typeface="+mn-ea"/>
                          <a:cs typeface="+mn-cs"/>
                        </a:rPr>
                        <a:t> Therapeutics, Arcus Biosciences, AstraZeneca Pharmaceuticals LP, Daiichi Sankyo Inc, Genentech, a member of the Roche Group, Infinity Pharmaceuticals Inc, Kite, A Gilead Company, </a:t>
                      </a:r>
                      <a:r>
                        <a:rPr lang="en-US" sz="1800" b="0" kern="1200" dirty="0" err="1">
                          <a:solidFill>
                            <a:schemeClr val="tx1"/>
                          </a:solidFill>
                          <a:effectLst/>
                          <a:latin typeface="+mn-lt"/>
                          <a:ea typeface="+mn-ea"/>
                          <a:cs typeface="+mn-cs"/>
                        </a:rPr>
                        <a:t>Loxo</a:t>
                      </a:r>
                      <a:r>
                        <a:rPr lang="en-US" sz="1800" b="0" kern="1200" dirty="0">
                          <a:solidFill>
                            <a:schemeClr val="tx1"/>
                          </a:solidFill>
                          <a:effectLst/>
                          <a:latin typeface="+mn-lt"/>
                          <a:ea typeface="+mn-ea"/>
                          <a:cs typeface="+mn-cs"/>
                        </a:rPr>
                        <a:t> Oncology Inc, a wholly owned subsidiary of Eli Lilly &amp; Company, Merck,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5611131"/>
                  </a:ext>
                </a:extLst>
              </a:tr>
              <a:tr h="536009">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Nektar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1841958"/>
                  </a:ext>
                </a:extLst>
              </a:tr>
              <a:tr h="317742">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3837312"/>
                  </a:ext>
                </a:extLst>
              </a:tr>
              <a:tr h="536009">
                <a:tc>
                  <a:txBody>
                    <a:bodyPr/>
                    <a:lstStyle/>
                    <a:p>
                      <a:r>
                        <a:rPr lang="en-US" sz="1800" b="1" kern="1200" dirty="0">
                          <a:solidFill>
                            <a:schemeClr val="tx1"/>
                          </a:solidFill>
                          <a:effectLst/>
                          <a:latin typeface="+mn-lt"/>
                          <a:ea typeface="+mn-ea"/>
                          <a:cs typeface="+mn-cs"/>
                        </a:rPr>
                        <a:t>Stock OPTIONS — 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Athos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0782839"/>
                  </a:ext>
                </a:extLst>
              </a:tr>
              <a:tr h="536009">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Dyania</a:t>
                      </a:r>
                      <a:r>
                        <a:rPr lang="en-US" sz="1800" b="0" kern="1200" dirty="0">
                          <a:solidFill>
                            <a:schemeClr val="tx1"/>
                          </a:solidFill>
                          <a:effectLst/>
                          <a:latin typeface="+mn-lt"/>
                          <a:ea typeface="+mn-ea"/>
                          <a:cs typeface="+mn-cs"/>
                        </a:rPr>
                        <a:t> Health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1474394"/>
                  </a:ext>
                </a:extLst>
              </a:tr>
            </a:tbl>
          </a:graphicData>
        </a:graphic>
      </p:graphicFrame>
    </p:spTree>
    <p:custDataLst>
      <p:tags r:id="rId1"/>
    </p:custDataLst>
    <p:extLst>
      <p:ext uri="{BB962C8B-B14F-4D97-AF65-F5344CB8AC3E}">
        <p14:creationId xmlns:p14="http://schemas.microsoft.com/office/powerpoint/2010/main" val="1653671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BFA27-C1B6-5769-4FA9-CE952D95E133}"/>
              </a:ext>
            </a:extLst>
          </p:cNvPr>
          <p:cNvSpPr>
            <a:spLocks noGrp="1"/>
          </p:cNvSpPr>
          <p:nvPr>
            <p:ph type="title"/>
          </p:nvPr>
        </p:nvSpPr>
        <p:spPr/>
        <p:txBody>
          <a:bodyPr/>
          <a:lstStyle/>
          <a:p>
            <a:r>
              <a:rPr lang="en-US"/>
              <a:t>Radical Cystectomy as Definitive Treatment </a:t>
            </a:r>
            <a:endParaRPr lang="en-US" dirty="0"/>
          </a:p>
        </p:txBody>
      </p:sp>
      <p:sp>
        <p:nvSpPr>
          <p:cNvPr id="3" name="Content Placeholder 2">
            <a:extLst>
              <a:ext uri="{FF2B5EF4-FFF2-40B4-BE49-F238E27FC236}">
                <a16:creationId xmlns:a16="http://schemas.microsoft.com/office/drawing/2014/main" id="{BFBFAF98-1411-F285-2064-CFE3A0490D9A}"/>
              </a:ext>
            </a:extLst>
          </p:cNvPr>
          <p:cNvSpPr>
            <a:spLocks noGrp="1"/>
          </p:cNvSpPr>
          <p:nvPr>
            <p:ph idx="1"/>
          </p:nvPr>
        </p:nvSpPr>
        <p:spPr>
          <a:xfrm>
            <a:off x="838200" y="1825625"/>
            <a:ext cx="10515600" cy="4667250"/>
          </a:xfrm>
        </p:spPr>
        <p:txBody>
          <a:bodyPr>
            <a:normAutofit lnSpcReduction="10000"/>
          </a:bodyPr>
          <a:lstStyle/>
          <a:p>
            <a:r>
              <a:rPr lang="en-US" dirty="0"/>
              <a:t>High-grade T1 recurrence after BCG is one of the situations where bladder preservation carries significant risk of disease progression. It offers a 95% cure rate </a:t>
            </a:r>
          </a:p>
          <a:p>
            <a:r>
              <a:rPr lang="en-US" dirty="0"/>
              <a:t>If MIBC patients usually get NAC </a:t>
            </a:r>
          </a:p>
          <a:p>
            <a:r>
              <a:rPr lang="en-US" dirty="0"/>
              <a:t>Pre-op RC pathway, needs high volume cancer center</a:t>
            </a:r>
          </a:p>
          <a:p>
            <a:pPr lvl="1"/>
            <a:r>
              <a:rPr lang="en-US" dirty="0"/>
              <a:t>Complex surgeries w/ high readmission rates</a:t>
            </a:r>
          </a:p>
          <a:p>
            <a:pPr lvl="1"/>
            <a:r>
              <a:rPr lang="en-US" dirty="0"/>
              <a:t>Pre op materials include 22 page PDF document created by RN team</a:t>
            </a:r>
          </a:p>
          <a:p>
            <a:pPr lvl="1"/>
            <a:r>
              <a:rPr lang="en-US" dirty="0"/>
              <a:t>Ostomy practice kits, video x 30 min</a:t>
            </a:r>
          </a:p>
          <a:p>
            <a:pPr lvl="1"/>
            <a:r>
              <a:rPr lang="en-US" dirty="0"/>
              <a:t>Pre op meeting w/ NP x 60 min individually or in group visit </a:t>
            </a:r>
          </a:p>
          <a:p>
            <a:r>
              <a:rPr lang="en-US" dirty="0"/>
              <a:t>March 27, 2026- Radical Cystectomy w/ Neobladder, final pathology HG papillary tumor, pTaN0, no invasion</a:t>
            </a:r>
          </a:p>
        </p:txBody>
      </p:sp>
    </p:spTree>
    <p:extLst>
      <p:ext uri="{BB962C8B-B14F-4D97-AF65-F5344CB8AC3E}">
        <p14:creationId xmlns:p14="http://schemas.microsoft.com/office/powerpoint/2010/main" val="2277521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7CA80-8FE7-EA22-C007-9CE67189E51B}"/>
              </a:ext>
            </a:extLst>
          </p:cNvPr>
          <p:cNvSpPr>
            <a:spLocks noGrp="1"/>
          </p:cNvSpPr>
          <p:nvPr>
            <p:ph type="title"/>
          </p:nvPr>
        </p:nvSpPr>
        <p:spPr>
          <a:xfrm>
            <a:off x="551384" y="2823517"/>
            <a:ext cx="11162456" cy="1325563"/>
          </a:xfrm>
        </p:spPr>
        <p:txBody>
          <a:bodyPr>
            <a:noAutofit/>
          </a:bodyPr>
          <a:lstStyle/>
          <a:p>
            <a:pPr algn="ctr"/>
            <a:r>
              <a:rPr lang="en-US" sz="3600" b="1" kern="100" dirty="0">
                <a:effectLst/>
                <a:latin typeface="Calibri" panose="020F0502020204030204" pitchFamily="34" charset="0"/>
                <a:ea typeface="Aptos" panose="020B0004020202020204" pitchFamily="34" charset="0"/>
                <a:cs typeface="Calibri" panose="020F0502020204030204" pitchFamily="34" charset="0"/>
              </a:rPr>
              <a:t>Criteria used to Determine </a:t>
            </a:r>
            <a:r>
              <a:rPr lang="en-US" sz="3600" b="1" kern="100" dirty="0">
                <a:latin typeface="Calibri" panose="020F0502020204030204" pitchFamily="34" charset="0"/>
                <a:ea typeface="Aptos" panose="020B0004020202020204" pitchFamily="34" charset="0"/>
                <a:cs typeface="Calibri" panose="020F0502020204030204" pitchFamily="34" charset="0"/>
              </a:rPr>
              <a:t>P</a:t>
            </a:r>
            <a:r>
              <a:rPr lang="en-US" sz="3600" b="1" kern="100" dirty="0">
                <a:effectLst/>
                <a:latin typeface="Calibri" panose="020F0502020204030204" pitchFamily="34" charset="0"/>
                <a:ea typeface="Aptos" panose="020B0004020202020204" pitchFamily="34" charset="0"/>
                <a:cs typeface="Calibri" panose="020F0502020204030204" pitchFamily="34" charset="0"/>
              </a:rPr>
              <a:t>latinum </a:t>
            </a:r>
            <a:r>
              <a:rPr lang="en-US" sz="3600" b="1" kern="100" dirty="0">
                <a:latin typeface="Calibri" panose="020F0502020204030204" pitchFamily="34" charset="0"/>
                <a:ea typeface="Aptos" panose="020B0004020202020204" pitchFamily="34" charset="0"/>
                <a:cs typeface="Calibri" panose="020F0502020204030204" pitchFamily="34" charset="0"/>
              </a:rPr>
              <a:t>E</a:t>
            </a:r>
            <a:r>
              <a:rPr lang="en-US" sz="3600" b="1" kern="100" dirty="0">
                <a:effectLst/>
                <a:latin typeface="Calibri" panose="020F0502020204030204" pitchFamily="34" charset="0"/>
                <a:ea typeface="Aptos" panose="020B0004020202020204" pitchFamily="34" charset="0"/>
                <a:cs typeface="Calibri" panose="020F0502020204030204" pitchFamily="34" charset="0"/>
              </a:rPr>
              <a:t>ligibility in </a:t>
            </a:r>
            <a:br>
              <a:rPr lang="en-US" sz="3600" b="1" kern="100" dirty="0">
                <a:effectLst/>
                <a:latin typeface="Calibri" panose="020F0502020204030204" pitchFamily="34" charset="0"/>
                <a:ea typeface="Aptos" panose="020B0004020202020204" pitchFamily="34" charset="0"/>
                <a:cs typeface="Calibri" panose="020F0502020204030204" pitchFamily="34" charset="0"/>
              </a:rPr>
            </a:br>
            <a:r>
              <a:rPr lang="en-US" sz="3600" b="1" kern="100" dirty="0">
                <a:effectLst/>
                <a:latin typeface="Calibri" panose="020F0502020204030204" pitchFamily="34" charset="0"/>
                <a:ea typeface="Aptos" panose="020B0004020202020204" pitchFamily="34" charset="0"/>
                <a:cs typeface="Calibri" panose="020F0502020204030204" pitchFamily="34" charset="0"/>
              </a:rPr>
              <a:t>Patients with MIBC</a:t>
            </a:r>
            <a:br>
              <a:rPr lang="en-US" sz="3600" kern="100" dirty="0">
                <a:effectLst/>
                <a:latin typeface="Calibri" panose="020F0502020204030204" pitchFamily="34" charset="0"/>
                <a:ea typeface="Aptos" panose="020B000402020202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2590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C2166-1D45-A491-7B89-8572452B913A}"/>
              </a:ext>
            </a:extLst>
          </p:cNvPr>
          <p:cNvSpPr>
            <a:spLocks noGrp="1"/>
          </p:cNvSpPr>
          <p:nvPr>
            <p:ph type="title"/>
          </p:nvPr>
        </p:nvSpPr>
        <p:spPr>
          <a:xfrm>
            <a:off x="838200" y="99199"/>
            <a:ext cx="10515600" cy="1325563"/>
          </a:xfrm>
        </p:spPr>
        <p:txBody>
          <a:bodyPr/>
          <a:lstStyle/>
          <a:p>
            <a:pPr algn="ctr"/>
            <a:r>
              <a:rPr lang="en-US" dirty="0"/>
              <a:t>Cisplatin Eligibility </a:t>
            </a:r>
          </a:p>
        </p:txBody>
      </p:sp>
      <p:sp>
        <p:nvSpPr>
          <p:cNvPr id="3" name="Content Placeholder 2">
            <a:extLst>
              <a:ext uri="{FF2B5EF4-FFF2-40B4-BE49-F238E27FC236}">
                <a16:creationId xmlns:a16="http://schemas.microsoft.com/office/drawing/2014/main" id="{44C91CB1-1441-3F74-5CD5-D24F2A42297E}"/>
              </a:ext>
            </a:extLst>
          </p:cNvPr>
          <p:cNvSpPr>
            <a:spLocks noGrp="1"/>
          </p:cNvSpPr>
          <p:nvPr>
            <p:ph idx="1"/>
          </p:nvPr>
        </p:nvSpPr>
        <p:spPr>
          <a:xfrm>
            <a:off x="838200" y="1424762"/>
            <a:ext cx="10515600" cy="5178405"/>
          </a:xfrm>
        </p:spPr>
        <p:txBody>
          <a:bodyPr>
            <a:noAutofit/>
          </a:bodyPr>
          <a:lstStyle/>
          <a:p>
            <a:pPr fontAlgn="base"/>
            <a:r>
              <a:rPr lang="en-US" sz="2100" b="1" dirty="0"/>
              <a:t>GUMO uses the </a:t>
            </a:r>
            <a:r>
              <a:rPr lang="en-US" sz="2100" b="1" dirty="0" err="1"/>
              <a:t>Galsky</a:t>
            </a:r>
            <a:r>
              <a:rPr lang="en-US" sz="2100" b="1" dirty="0"/>
              <a:t> criteria (widely used in urothelial cancer to answer the question if a patient can get cisplatin therapy, typically gemcitabine/cisplatin or </a:t>
            </a:r>
            <a:r>
              <a:rPr lang="en-US" sz="2100" b="1" dirty="0" err="1"/>
              <a:t>ddMVAC</a:t>
            </a:r>
            <a:r>
              <a:rPr lang="en-US" sz="2100" b="1" dirty="0"/>
              <a:t>)</a:t>
            </a:r>
          </a:p>
          <a:p>
            <a:r>
              <a:rPr lang="en-US" sz="2100" b="1" dirty="0"/>
              <a:t>A patient is considered cisplatin-ineligible if they have any one of the following:</a:t>
            </a:r>
          </a:p>
          <a:p>
            <a:pPr lvl="1"/>
            <a:r>
              <a:rPr lang="en-US" sz="2100" b="1" dirty="0"/>
              <a:t>Poor performance status</a:t>
            </a:r>
          </a:p>
          <a:p>
            <a:pPr lvl="1"/>
            <a:r>
              <a:rPr lang="en-US" sz="2100" b="1" dirty="0"/>
              <a:t>ECOG performance status ≥ 2 </a:t>
            </a:r>
          </a:p>
          <a:p>
            <a:pPr lvl="1"/>
            <a:endParaRPr lang="en-US" sz="1200" b="1" dirty="0"/>
          </a:p>
          <a:p>
            <a:pPr lvl="1"/>
            <a:r>
              <a:rPr lang="en-US" sz="2100" b="1" dirty="0"/>
              <a:t>Renal dysfunction</a:t>
            </a:r>
          </a:p>
          <a:p>
            <a:pPr marL="0" indent="0">
              <a:buNone/>
            </a:pPr>
            <a:r>
              <a:rPr lang="en-US" sz="2100" b="1" dirty="0"/>
              <a:t>            Creatinine clearance &lt; 60 mL/min </a:t>
            </a:r>
          </a:p>
          <a:p>
            <a:pPr lvl="1"/>
            <a:endParaRPr lang="en-US" sz="1200" b="1" dirty="0"/>
          </a:p>
          <a:p>
            <a:pPr marL="457200" lvl="1" indent="0">
              <a:buNone/>
            </a:pPr>
            <a:r>
              <a:rPr lang="en-US" sz="2100" b="1" dirty="0"/>
              <a:t>    Hearing loss</a:t>
            </a:r>
          </a:p>
          <a:p>
            <a:pPr lvl="1"/>
            <a:r>
              <a:rPr lang="en-US" sz="2100" b="1" dirty="0"/>
              <a:t>Grade ≥ 2 audiometric hearing loss (clinically significant hearing impairment) </a:t>
            </a:r>
          </a:p>
          <a:p>
            <a:endParaRPr lang="en-US" sz="1200" b="1" dirty="0"/>
          </a:p>
          <a:p>
            <a:pPr lvl="1"/>
            <a:r>
              <a:rPr lang="en-US" sz="2100" b="1" dirty="0"/>
              <a:t>Neuropathy</a:t>
            </a:r>
          </a:p>
          <a:p>
            <a:pPr lvl="1"/>
            <a:r>
              <a:rPr lang="en-US" sz="2100" b="1" dirty="0"/>
              <a:t>Grade ≥ 2 peripheral neuropathy</a:t>
            </a:r>
          </a:p>
        </p:txBody>
      </p:sp>
    </p:spTree>
    <p:extLst>
      <p:ext uri="{BB962C8B-B14F-4D97-AF65-F5344CB8AC3E}">
        <p14:creationId xmlns:p14="http://schemas.microsoft.com/office/powerpoint/2010/main" val="2493507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E8381D-9EDF-9580-5391-7DF0B901C384}"/>
              </a:ext>
            </a:extLst>
          </p:cNvPr>
          <p:cNvSpPr>
            <a:spLocks noGrp="1"/>
          </p:cNvSpPr>
          <p:nvPr>
            <p:ph type="body" idx="1"/>
          </p:nvPr>
        </p:nvSpPr>
        <p:spPr/>
        <p:txBody>
          <a:bodyPr/>
          <a:lstStyle/>
          <a:p>
            <a:endParaRPr lang="en-US"/>
          </a:p>
        </p:txBody>
      </p:sp>
      <p:pic>
        <p:nvPicPr>
          <p:cNvPr id="8" name="Content Placeholder 7">
            <a:extLst>
              <a:ext uri="{FF2B5EF4-FFF2-40B4-BE49-F238E27FC236}">
                <a16:creationId xmlns:a16="http://schemas.microsoft.com/office/drawing/2014/main" id="{73FFE0E2-2779-2444-461F-1FE502FA3089}"/>
              </a:ext>
            </a:extLst>
          </p:cNvPr>
          <p:cNvPicPr>
            <a:picLocks noGrp="1" noChangeAspect="1"/>
          </p:cNvPicPr>
          <p:nvPr>
            <p:ph sz="half" idx="2"/>
          </p:nvPr>
        </p:nvPicPr>
        <p:blipFill>
          <a:blip r:embed="rId2"/>
          <a:stretch>
            <a:fillRect/>
          </a:stretch>
        </p:blipFill>
        <p:spPr>
          <a:xfrm>
            <a:off x="1" y="909160"/>
            <a:ext cx="3662754" cy="3191829"/>
          </a:xfrm>
          <a:prstGeom prst="rect">
            <a:avLst/>
          </a:prstGeom>
        </p:spPr>
      </p:pic>
      <p:sp>
        <p:nvSpPr>
          <p:cNvPr id="5" name="Text Placeholder 4">
            <a:extLst>
              <a:ext uri="{FF2B5EF4-FFF2-40B4-BE49-F238E27FC236}">
                <a16:creationId xmlns:a16="http://schemas.microsoft.com/office/drawing/2014/main" id="{BCF6D2CB-89B2-75A2-8741-30B592DD66E7}"/>
              </a:ext>
            </a:extLst>
          </p:cNvPr>
          <p:cNvSpPr>
            <a:spLocks noGrp="1"/>
          </p:cNvSpPr>
          <p:nvPr>
            <p:ph type="body" sz="quarter" idx="3"/>
          </p:nvPr>
        </p:nvSpPr>
        <p:spPr/>
        <p:txBody>
          <a:bodyPr/>
          <a:lstStyle/>
          <a:p>
            <a:endParaRPr lang="en-US"/>
          </a:p>
        </p:txBody>
      </p:sp>
      <p:pic>
        <p:nvPicPr>
          <p:cNvPr id="11" name="Content Placeholder 10">
            <a:extLst>
              <a:ext uri="{FF2B5EF4-FFF2-40B4-BE49-F238E27FC236}">
                <a16:creationId xmlns:a16="http://schemas.microsoft.com/office/drawing/2014/main" id="{B7D7E82D-97CE-C388-5147-52F02CBA4F66}"/>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3662755" y="1447880"/>
            <a:ext cx="8529246" cy="4899757"/>
          </a:xfrm>
          <a:prstGeom prst="rect">
            <a:avLst/>
          </a:prstGeom>
        </p:spPr>
      </p:pic>
    </p:spTree>
    <p:extLst>
      <p:ext uri="{BB962C8B-B14F-4D97-AF65-F5344CB8AC3E}">
        <p14:creationId xmlns:p14="http://schemas.microsoft.com/office/powerpoint/2010/main" val="4234663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DCFB7C-E555-EBFA-23CE-BE3BAD8A75E9}"/>
              </a:ext>
            </a:extLst>
          </p:cNvPr>
          <p:cNvPicPr>
            <a:picLocks noChangeAspect="1"/>
          </p:cNvPicPr>
          <p:nvPr/>
        </p:nvPicPr>
        <p:blipFill>
          <a:blip r:embed="rId2"/>
          <a:stretch>
            <a:fillRect/>
          </a:stretch>
        </p:blipFill>
        <p:spPr>
          <a:xfrm>
            <a:off x="368754" y="530678"/>
            <a:ext cx="5116278" cy="3181351"/>
          </a:xfrm>
          <a:prstGeom prst="rect">
            <a:avLst/>
          </a:prstGeom>
        </p:spPr>
      </p:pic>
      <p:pic>
        <p:nvPicPr>
          <p:cNvPr id="5" name="Picture 4">
            <a:extLst>
              <a:ext uri="{FF2B5EF4-FFF2-40B4-BE49-F238E27FC236}">
                <a16:creationId xmlns:a16="http://schemas.microsoft.com/office/drawing/2014/main" id="{AF35AF82-DD36-46D9-6C7F-162F7EE5C3C4}"/>
              </a:ext>
            </a:extLst>
          </p:cNvPr>
          <p:cNvPicPr>
            <a:picLocks noChangeAspect="1"/>
          </p:cNvPicPr>
          <p:nvPr/>
        </p:nvPicPr>
        <p:blipFill>
          <a:blip r:embed="rId3"/>
          <a:stretch>
            <a:fillRect/>
          </a:stretch>
        </p:blipFill>
        <p:spPr>
          <a:xfrm>
            <a:off x="8456151" y="295274"/>
            <a:ext cx="3381375" cy="3829050"/>
          </a:xfrm>
          <a:prstGeom prst="rect">
            <a:avLst/>
          </a:prstGeom>
        </p:spPr>
      </p:pic>
      <p:pic>
        <p:nvPicPr>
          <p:cNvPr id="7" name="Picture 6">
            <a:extLst>
              <a:ext uri="{FF2B5EF4-FFF2-40B4-BE49-F238E27FC236}">
                <a16:creationId xmlns:a16="http://schemas.microsoft.com/office/drawing/2014/main" id="{47390CA3-9686-321C-0CC7-39EDC41D31B0}"/>
              </a:ext>
            </a:extLst>
          </p:cNvPr>
          <p:cNvPicPr>
            <a:picLocks noChangeAspect="1"/>
          </p:cNvPicPr>
          <p:nvPr/>
        </p:nvPicPr>
        <p:blipFill>
          <a:blip r:embed="rId4"/>
          <a:stretch>
            <a:fillRect/>
          </a:stretch>
        </p:blipFill>
        <p:spPr>
          <a:xfrm>
            <a:off x="5279904" y="2982086"/>
            <a:ext cx="3381375" cy="3460215"/>
          </a:xfrm>
          <a:prstGeom prst="rect">
            <a:avLst/>
          </a:prstGeom>
        </p:spPr>
      </p:pic>
      <p:sp>
        <p:nvSpPr>
          <p:cNvPr id="8" name="TextBox 7">
            <a:extLst>
              <a:ext uri="{FF2B5EF4-FFF2-40B4-BE49-F238E27FC236}">
                <a16:creationId xmlns:a16="http://schemas.microsoft.com/office/drawing/2014/main" id="{BC90D506-0E23-7B08-EEF6-DDF8CEDB2199}"/>
              </a:ext>
            </a:extLst>
          </p:cNvPr>
          <p:cNvSpPr txBox="1"/>
          <p:nvPr/>
        </p:nvSpPr>
        <p:spPr>
          <a:xfrm>
            <a:off x="276447" y="4540102"/>
            <a:ext cx="490160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Urinary Diversion Options </a:t>
            </a:r>
          </a:p>
        </p:txBody>
      </p:sp>
    </p:spTree>
    <p:extLst>
      <p:ext uri="{BB962C8B-B14F-4D97-AF65-F5344CB8AC3E}">
        <p14:creationId xmlns:p14="http://schemas.microsoft.com/office/powerpoint/2010/main" val="2502115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565BD-8175-CDCA-0A00-1666115CD01B}"/>
              </a:ext>
            </a:extLst>
          </p:cNvPr>
          <p:cNvSpPr>
            <a:spLocks noGrp="1"/>
          </p:cNvSpPr>
          <p:nvPr>
            <p:ph type="title"/>
          </p:nvPr>
        </p:nvSpPr>
        <p:spPr/>
        <p:txBody>
          <a:bodyPr/>
          <a:lstStyle/>
          <a:p>
            <a:pPr algn="ctr"/>
            <a:r>
              <a:rPr lang="en-US" b="1" dirty="0"/>
              <a:t>Efficacy of Nursing-Led Interventions in Bladder Cancer Care</a:t>
            </a:r>
            <a:endParaRPr lang="en-US" dirty="0"/>
          </a:p>
        </p:txBody>
      </p:sp>
      <p:sp>
        <p:nvSpPr>
          <p:cNvPr id="3" name="Content Placeholder 2">
            <a:extLst>
              <a:ext uri="{FF2B5EF4-FFF2-40B4-BE49-F238E27FC236}">
                <a16:creationId xmlns:a16="http://schemas.microsoft.com/office/drawing/2014/main" id="{B5233F09-1EA8-9B1D-F55B-D5A2604CEDB9}"/>
              </a:ext>
            </a:extLst>
          </p:cNvPr>
          <p:cNvSpPr>
            <a:spLocks noGrp="1"/>
          </p:cNvSpPr>
          <p:nvPr>
            <p:ph idx="1"/>
          </p:nvPr>
        </p:nvSpPr>
        <p:spPr>
          <a:xfrm>
            <a:off x="838200" y="1825624"/>
            <a:ext cx="10515600" cy="4530205"/>
          </a:xfrm>
        </p:spPr>
        <p:txBody>
          <a:bodyPr>
            <a:normAutofit fontScale="92500" lnSpcReduction="10000"/>
          </a:bodyPr>
          <a:lstStyle/>
          <a:p>
            <a:r>
              <a:rPr lang="en-US" dirty="0"/>
              <a:t>Specialized nursing care is more efficacious and cost-effective than usual care, primarily by reducing complications and hospital length of stay (LOS) + readmissions post RC </a:t>
            </a:r>
          </a:p>
          <a:p>
            <a:r>
              <a:rPr lang="en-US" dirty="0"/>
              <a:t>High-level urological nursing catches complications before they become costly emergencies</a:t>
            </a:r>
          </a:p>
          <a:p>
            <a:r>
              <a:rPr lang="en-US" dirty="0"/>
              <a:t>Stoma Care post op and long term/WOCN</a:t>
            </a:r>
          </a:p>
          <a:p>
            <a:r>
              <a:rPr lang="en-US" dirty="0"/>
              <a:t>Long term survivorship care/holistic approach w/ biopsychosocial model </a:t>
            </a:r>
          </a:p>
          <a:p>
            <a:r>
              <a:rPr lang="en-US" dirty="0"/>
              <a:t>Sexual health/support groups led by RNs/SW </a:t>
            </a:r>
          </a:p>
          <a:p>
            <a:r>
              <a:rPr lang="en-US" dirty="0"/>
              <a:t>Continence/pelvic floor </a:t>
            </a:r>
          </a:p>
          <a:p>
            <a:r>
              <a:rPr lang="en-US" dirty="0"/>
              <a:t>Improvement in QoL </a:t>
            </a:r>
          </a:p>
        </p:txBody>
      </p:sp>
      <p:sp>
        <p:nvSpPr>
          <p:cNvPr id="4" name="TextBox 3">
            <a:extLst>
              <a:ext uri="{FF2B5EF4-FFF2-40B4-BE49-F238E27FC236}">
                <a16:creationId xmlns:a16="http://schemas.microsoft.com/office/drawing/2014/main" id="{894376A4-D9B1-84BC-A24C-2A10A4BA3DB1}"/>
              </a:ext>
            </a:extLst>
          </p:cNvPr>
          <p:cNvSpPr txBox="1"/>
          <p:nvPr/>
        </p:nvSpPr>
        <p:spPr>
          <a:xfrm>
            <a:off x="6528048" y="6171163"/>
            <a:ext cx="49016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chemeClr val="tx1"/>
                </a:solidFill>
                <a:effectLst/>
                <a:uLnTx/>
                <a:uFillTx/>
                <a:latin typeface="Aptos" panose="02110004020202020204"/>
                <a:ea typeface="+mn-ea"/>
                <a:cs typeface="+mn-cs"/>
              </a:rPr>
              <a:t>Algaisi</a:t>
            </a:r>
            <a:r>
              <a:rPr kumimoji="0" lang="en-US" sz="1800" b="0" i="0" u="none" strike="noStrike" kern="1200" cap="none" spc="0" normalizeH="0" baseline="0" noProof="0" dirty="0">
                <a:ln>
                  <a:noFill/>
                </a:ln>
                <a:solidFill>
                  <a:schemeClr val="tx1"/>
                </a:solidFill>
                <a:effectLst/>
                <a:uLnTx/>
                <a:uFillTx/>
                <a:latin typeface="Aptos" panose="02110004020202020204"/>
                <a:ea typeface="+mn-ea"/>
                <a:cs typeface="+mn-cs"/>
              </a:rPr>
              <a:t> et al, Medicina 2026  PMID: </a:t>
            </a:r>
            <a:r>
              <a:rPr kumimoji="0" lang="en-US" sz="1800" b="0" i="0" u="sng" strike="noStrike" kern="1200" cap="none" spc="0" normalizeH="0" baseline="0" noProof="0" dirty="0">
                <a:ln>
                  <a:noFill/>
                </a:ln>
                <a:solidFill>
                  <a:schemeClr val="tx1"/>
                </a:solidFill>
                <a:effectLst/>
                <a:uLnTx/>
                <a:uFillTx/>
                <a:latin typeface="Aptos" panose="02110004020202020204"/>
                <a:ea typeface="+mn-ea"/>
                <a:cs typeface="+mn-cs"/>
                <a:hlinkClick r:id="rId2">
                  <a:extLst>
                    <a:ext uri="{A12FA001-AC4F-418D-AE19-62706E023703}">
                      <ahyp:hlinkClr xmlns:ahyp="http://schemas.microsoft.com/office/drawing/2018/hyperlinkcolor" val="tx"/>
                    </a:ext>
                  </a:extLst>
                </a:hlinkClick>
              </a:rPr>
              <a:t>41597472</a:t>
            </a:r>
            <a:endParaRPr kumimoji="0" lang="en-US" sz="1800" b="0" i="0" u="none" strike="noStrike" kern="1200" cap="none" spc="0" normalizeH="0" baseline="0" noProof="0" dirty="0">
              <a:ln>
                <a:noFill/>
              </a:ln>
              <a:solidFill>
                <a:schemeClr val="tx1"/>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5782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FA7F1-6EA2-E8A4-FA38-D72E4CFFED2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737E98C-2727-DD62-E75A-58E58848B3DE}"/>
              </a:ext>
            </a:extLst>
          </p:cNvPr>
          <p:cNvSpPr/>
          <p:nvPr/>
        </p:nvSpPr>
        <p:spPr bwMode="auto">
          <a:xfrm>
            <a:off x="758948" y="1772816"/>
            <a:ext cx="10665644"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7F9DC91-91E9-93D1-E125-340E2F4A8EA7}"/>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68A0973A-09F4-8A04-7523-42934B214458}"/>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Basic Biology of Nonmetastatic Urothelial Bladder Cancer (UBC) </a:t>
            </a:r>
          </a:p>
          <a:p>
            <a:pPr marL="0" indent="0">
              <a:spcBef>
                <a:spcPts val="1800"/>
              </a:spcBef>
              <a:spcAft>
                <a:spcPts val="0"/>
              </a:spcAft>
              <a:buNone/>
            </a:pPr>
            <a:r>
              <a:rPr lang="en-US" sz="2500" dirty="0">
                <a:solidFill>
                  <a:schemeClr val="bg1"/>
                </a:solidFill>
              </a:rPr>
              <a:t>Module 1: Systemic Therapy for Cisplatin-Eligible Patients with Muscle-Invasive Bladder Cancer (MIBC) </a:t>
            </a:r>
          </a:p>
          <a:p>
            <a:pPr marL="0" indent="0">
              <a:spcBef>
                <a:spcPts val="1800"/>
              </a:spcBef>
              <a:spcAft>
                <a:spcPts val="0"/>
              </a:spcAft>
              <a:buNone/>
            </a:pPr>
            <a:r>
              <a:rPr lang="en-US" sz="2500" dirty="0">
                <a:solidFill>
                  <a:srgbClr val="0432FF"/>
                </a:solidFill>
              </a:rPr>
              <a:t>Module 2: </a:t>
            </a:r>
            <a:r>
              <a:rPr lang="en-US" sz="2500" dirty="0">
                <a:solidFill>
                  <a:schemeClr val="tx1"/>
                </a:solidFill>
              </a:rPr>
              <a:t>Evolving Approach to Systemic Therapy for Cisplatin-Ineligible Patients with MIBC </a:t>
            </a:r>
          </a:p>
          <a:p>
            <a:pPr marL="0" indent="0">
              <a:spcBef>
                <a:spcPts val="1800"/>
              </a:spcBef>
              <a:spcAft>
                <a:spcPts val="0"/>
              </a:spcAft>
              <a:buNone/>
            </a:pPr>
            <a:r>
              <a:rPr lang="en-US" sz="2500" dirty="0">
                <a:solidFill>
                  <a:srgbClr val="0432FF"/>
                </a:solidFill>
              </a:rPr>
              <a:t>Module 3: </a:t>
            </a:r>
            <a:r>
              <a:rPr lang="en-US" sz="2500" dirty="0">
                <a:solidFill>
                  <a:schemeClr val="tx1"/>
                </a:solidFill>
              </a:rPr>
              <a:t>Immune Checkpoint Inhibitors in Non-Muscle-Invasive Bladder Cancer </a:t>
            </a:r>
          </a:p>
          <a:p>
            <a:pPr marL="0" indent="0">
              <a:spcBef>
                <a:spcPts val="1800"/>
              </a:spcBef>
              <a:spcAft>
                <a:spcPts val="0"/>
              </a:spcAft>
              <a:buNone/>
            </a:pPr>
            <a:r>
              <a:rPr lang="en-US" sz="2500" dirty="0">
                <a:solidFill>
                  <a:srgbClr val="0432FF"/>
                </a:solidFill>
              </a:rPr>
              <a:t>Module 4: </a:t>
            </a:r>
            <a:r>
              <a:rPr lang="en-US" sz="2500" dirty="0">
                <a:solidFill>
                  <a:schemeClr val="tx1"/>
                </a:solidFill>
              </a:rPr>
              <a:t>Novel Intravesical Therapies for Nonmetastatic UBC</a:t>
            </a:r>
          </a:p>
        </p:txBody>
      </p:sp>
    </p:spTree>
    <p:extLst>
      <p:ext uri="{BB962C8B-B14F-4D97-AF65-F5344CB8AC3E}">
        <p14:creationId xmlns:p14="http://schemas.microsoft.com/office/powerpoint/2010/main" val="4097725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81C18-DBE4-1F27-8FBA-7EDD80ADCF3E}"/>
              </a:ext>
            </a:extLst>
          </p:cNvPr>
          <p:cNvSpPr>
            <a:spLocks noGrp="1"/>
          </p:cNvSpPr>
          <p:nvPr>
            <p:ph type="ctrTitle"/>
          </p:nvPr>
        </p:nvSpPr>
        <p:spPr>
          <a:xfrm>
            <a:off x="10633" y="457200"/>
            <a:ext cx="12191999" cy="1534886"/>
          </a:xfrm>
        </p:spPr>
        <p:txBody>
          <a:bodyPr>
            <a:noAutofit/>
          </a:bodyPr>
          <a:lstStyle/>
          <a:p>
            <a:r>
              <a:rPr lang="en-US" sz="4800" dirty="0"/>
              <a:t>Perioperative Systemic Therapy for </a:t>
            </a:r>
            <a:br>
              <a:rPr lang="en-US" sz="4800" dirty="0"/>
            </a:br>
            <a:r>
              <a:rPr lang="en-US" sz="4800" dirty="0"/>
              <a:t>Cisplatin-</a:t>
            </a:r>
            <a:r>
              <a:rPr lang="en-US" sz="4800" b="1" dirty="0"/>
              <a:t>Eligible</a:t>
            </a:r>
            <a:r>
              <a:rPr lang="en-US" sz="4800" dirty="0"/>
              <a:t> Patients with MIBC </a:t>
            </a:r>
          </a:p>
        </p:txBody>
      </p:sp>
      <p:sp>
        <p:nvSpPr>
          <p:cNvPr id="3" name="Subtitle 2">
            <a:extLst>
              <a:ext uri="{FF2B5EF4-FFF2-40B4-BE49-F238E27FC236}">
                <a16:creationId xmlns:a16="http://schemas.microsoft.com/office/drawing/2014/main" id="{A7CBC890-3851-E20B-D398-8FBE131D89B2}"/>
              </a:ext>
            </a:extLst>
          </p:cNvPr>
          <p:cNvSpPr>
            <a:spLocks noGrp="1"/>
          </p:cNvSpPr>
          <p:nvPr>
            <p:ph type="subTitle" idx="1"/>
          </p:nvPr>
        </p:nvSpPr>
        <p:spPr>
          <a:xfrm>
            <a:off x="0" y="3270778"/>
            <a:ext cx="12191998" cy="1955507"/>
          </a:xfrm>
        </p:spPr>
        <p:txBody>
          <a:bodyPr>
            <a:normAutofit fontScale="77500" lnSpcReduction="20000"/>
          </a:bodyPr>
          <a:lstStyle/>
          <a:p>
            <a:r>
              <a:rPr lang="en-US" dirty="0"/>
              <a:t>Alexandra Drakaki, MD, PhD</a:t>
            </a:r>
          </a:p>
          <a:p>
            <a:r>
              <a:rPr lang="en-US" dirty="0"/>
              <a:t>Associate Professor of Medicine, Hematology/Oncology and Urology</a:t>
            </a:r>
          </a:p>
          <a:p>
            <a:r>
              <a:rPr lang="en-US" dirty="0"/>
              <a:t>Medical Director of the Genitourinary Oncology Program</a:t>
            </a:r>
          </a:p>
          <a:p>
            <a:r>
              <a:rPr lang="en-US" dirty="0"/>
              <a:t>Leader of the Genitourinary Research Program</a:t>
            </a:r>
          </a:p>
          <a:p>
            <a:r>
              <a:rPr lang="en-US" dirty="0"/>
              <a:t>University of California, Los Angeles</a:t>
            </a:r>
          </a:p>
          <a:p>
            <a:r>
              <a:rPr lang="en-US" dirty="0"/>
              <a:t>05/14/2026</a:t>
            </a:r>
          </a:p>
          <a:p>
            <a:endParaRPr lang="en-US" dirty="0"/>
          </a:p>
          <a:p>
            <a:endParaRPr lang="en-US" dirty="0"/>
          </a:p>
        </p:txBody>
      </p:sp>
      <p:pic>
        <p:nvPicPr>
          <p:cNvPr id="5" name="Picture 2" descr="College Profile: Tell Me More about ...">
            <a:extLst>
              <a:ext uri="{FF2B5EF4-FFF2-40B4-BE49-F238E27FC236}">
                <a16:creationId xmlns:a16="http://schemas.microsoft.com/office/drawing/2014/main" id="{4969FCC0-552B-D906-DA84-5D0DE9476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3" y="5680159"/>
            <a:ext cx="2122967" cy="11630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akstone UCLA State-of-the-Art Urology 2021">
            <a:extLst>
              <a:ext uri="{FF2B5EF4-FFF2-40B4-BE49-F238E27FC236}">
                <a16:creationId xmlns:a16="http://schemas.microsoft.com/office/drawing/2014/main" id="{8D6B7A33-F2BA-ED3C-3523-00DE2609A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2943" y="5780314"/>
            <a:ext cx="1719689" cy="1079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583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1CF790-8AE0-BF9D-F6C3-AA4DC2A9908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2764465"/>
            <a:ext cx="12192000" cy="4093535"/>
          </a:xfrm>
          <a:prstGeom prst="rect">
            <a:avLst/>
          </a:prstGeom>
        </p:spPr>
      </p:pic>
      <p:pic>
        <p:nvPicPr>
          <p:cNvPr id="17" name="Picture 16">
            <a:extLst>
              <a:ext uri="{FF2B5EF4-FFF2-40B4-BE49-F238E27FC236}">
                <a16:creationId xmlns:a16="http://schemas.microsoft.com/office/drawing/2014/main" id="{A78A4108-DAB4-6A4C-73B1-0777F64B5E8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590675" y="169330"/>
            <a:ext cx="9010650" cy="2371725"/>
          </a:xfrm>
          <a:prstGeom prst="rect">
            <a:avLst/>
          </a:prstGeom>
        </p:spPr>
      </p:pic>
      <p:sp>
        <p:nvSpPr>
          <p:cNvPr id="2" name="TextBox 1">
            <a:extLst>
              <a:ext uri="{FF2B5EF4-FFF2-40B4-BE49-F238E27FC236}">
                <a16:creationId xmlns:a16="http://schemas.microsoft.com/office/drawing/2014/main" id="{A25A0B7C-2481-CD78-F9E9-3DCF03DC2372}"/>
              </a:ext>
            </a:extLst>
          </p:cNvPr>
          <p:cNvSpPr txBox="1"/>
          <p:nvPr/>
        </p:nvSpPr>
        <p:spPr>
          <a:xfrm>
            <a:off x="3178629" y="5583010"/>
            <a:ext cx="20247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09844"/>
                </a:solidFill>
                <a:effectLst/>
                <a:uLnTx/>
                <a:uFillTx/>
                <a:latin typeface="Arial" panose="020B0604020202020204" pitchFamily="34" charset="0"/>
                <a:ea typeface="+mn-ea"/>
                <a:cs typeface="Arial" panose="020B0604020202020204" pitchFamily="34" charset="0"/>
              </a:rPr>
              <a:t>EV-304</a:t>
            </a:r>
          </a:p>
        </p:txBody>
      </p:sp>
    </p:spTree>
    <p:extLst>
      <p:ext uri="{BB962C8B-B14F-4D97-AF65-F5344CB8AC3E}">
        <p14:creationId xmlns:p14="http://schemas.microsoft.com/office/powerpoint/2010/main" val="626413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743ECD-8865-CA9A-B7E1-F54C9A581EBC}"/>
              </a:ext>
            </a:extLst>
          </p:cNvPr>
          <p:cNvPicPr>
            <a:picLocks noChangeAspect="1"/>
          </p:cNvPicPr>
          <p:nvPr/>
        </p:nvPicPr>
        <p:blipFill>
          <a:blip r:embed="rId2"/>
          <a:stretch>
            <a:fillRect/>
          </a:stretch>
        </p:blipFill>
        <p:spPr>
          <a:xfrm>
            <a:off x="0" y="9114"/>
            <a:ext cx="12191999" cy="714375"/>
          </a:xfrm>
          <a:prstGeom prst="rect">
            <a:avLst/>
          </a:prstGeom>
        </p:spPr>
      </p:pic>
      <p:pic>
        <p:nvPicPr>
          <p:cNvPr id="7" name="Picture 6">
            <a:extLst>
              <a:ext uri="{FF2B5EF4-FFF2-40B4-BE49-F238E27FC236}">
                <a16:creationId xmlns:a16="http://schemas.microsoft.com/office/drawing/2014/main" id="{09B503B0-58D6-FFE6-9D5E-6A8FA05A074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745261"/>
            <a:ext cx="12134850" cy="3467100"/>
          </a:xfrm>
          <a:prstGeom prst="rect">
            <a:avLst/>
          </a:prstGeom>
        </p:spPr>
      </p:pic>
      <p:pic>
        <p:nvPicPr>
          <p:cNvPr id="9" name="Picture 8">
            <a:extLst>
              <a:ext uri="{FF2B5EF4-FFF2-40B4-BE49-F238E27FC236}">
                <a16:creationId xmlns:a16="http://schemas.microsoft.com/office/drawing/2014/main" id="{C8A83D3E-FF6F-B383-62D8-091B77F1AC0D}"/>
              </a:ext>
            </a:extLst>
          </p:cNvPr>
          <p:cNvPicPr>
            <a:picLocks noChangeAspect="1"/>
          </p:cNvPicPr>
          <p:nvPr/>
        </p:nvPicPr>
        <p:blipFill>
          <a:blip r:embed="rId5"/>
          <a:stretch>
            <a:fillRect/>
          </a:stretch>
        </p:blipFill>
        <p:spPr>
          <a:xfrm>
            <a:off x="2768841" y="4651505"/>
            <a:ext cx="6407058" cy="2206495"/>
          </a:xfrm>
          <a:prstGeom prst="rect">
            <a:avLst/>
          </a:prstGeom>
        </p:spPr>
      </p:pic>
      <p:sp>
        <p:nvSpPr>
          <p:cNvPr id="2" name="Rectangle 1">
            <a:extLst>
              <a:ext uri="{FF2B5EF4-FFF2-40B4-BE49-F238E27FC236}">
                <a16:creationId xmlns:a16="http://schemas.microsoft.com/office/drawing/2014/main" id="{0DEBDFB5-4686-45FC-A054-47DE38C2E5B1}"/>
              </a:ext>
            </a:extLst>
          </p:cNvPr>
          <p:cNvSpPr/>
          <p:nvPr/>
        </p:nvSpPr>
        <p:spPr>
          <a:xfrm flipV="1">
            <a:off x="10081" y="659977"/>
            <a:ext cx="12164704" cy="86351"/>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0439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a:solidFill>
                  <a:srgbClr val="0432FF"/>
                </a:solidFill>
              </a:rPr>
              <a:t>Ms </a:t>
            </a:r>
            <a:r>
              <a:rPr lang="en-US" sz="3200" dirty="0" err="1">
                <a:solidFill>
                  <a:srgbClr val="0432FF"/>
                </a:solidFill>
              </a:rPr>
              <a:t>Emodi</a:t>
            </a:r>
            <a:r>
              <a:rPr lang="en-US" sz="3200" dirty="0">
                <a:solidFill>
                  <a:srgbClr val="0432FF"/>
                </a:solidFill>
              </a:rPr>
              <a:t> — Disclosures</a:t>
            </a:r>
          </a:p>
        </p:txBody>
      </p:sp>
      <p:graphicFrame>
        <p:nvGraphicFramePr>
          <p:cNvPr id="6" name="Content Placeholder 3">
            <a:extLst>
              <a:ext uri="{FF2B5EF4-FFF2-40B4-BE49-F238E27FC236}">
                <a16:creationId xmlns:a16="http://schemas.microsoft.com/office/drawing/2014/main" id="{5F6C75BB-0401-7087-ACED-865E379D2A87}"/>
              </a:ext>
            </a:extLst>
          </p:cNvPr>
          <p:cNvGraphicFramePr>
            <a:graphicFrameLocks/>
          </p:cNvGraphicFramePr>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financial relationships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772563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EA2F691-6DCE-E0F1-5DCA-53C3474A7B69}"/>
              </a:ext>
            </a:extLst>
          </p:cNvPr>
          <p:cNvGrpSpPr/>
          <p:nvPr/>
        </p:nvGrpSpPr>
        <p:grpSpPr>
          <a:xfrm>
            <a:off x="0" y="-759"/>
            <a:ext cx="12192000" cy="6794202"/>
            <a:chOff x="0" y="31899"/>
            <a:chExt cx="12192000" cy="6794202"/>
          </a:xfrm>
        </p:grpSpPr>
        <p:pic>
          <p:nvPicPr>
            <p:cNvPr id="5" name="Picture 4">
              <a:extLst>
                <a:ext uri="{FF2B5EF4-FFF2-40B4-BE49-F238E27FC236}">
                  <a16:creationId xmlns:a16="http://schemas.microsoft.com/office/drawing/2014/main" id="{8F3423A5-B773-9F31-E213-355D065DBF9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5250" y="1003005"/>
              <a:ext cx="12001500" cy="3810000"/>
            </a:xfrm>
            <a:prstGeom prst="rect">
              <a:avLst/>
            </a:prstGeom>
          </p:spPr>
        </p:pic>
        <p:pic>
          <p:nvPicPr>
            <p:cNvPr id="6" name="Picture 5">
              <a:extLst>
                <a:ext uri="{FF2B5EF4-FFF2-40B4-BE49-F238E27FC236}">
                  <a16:creationId xmlns:a16="http://schemas.microsoft.com/office/drawing/2014/main" id="{A8B5D7DF-73A4-4998-F57E-ED3F7CA07C60}"/>
                </a:ext>
              </a:extLst>
            </p:cNvPr>
            <p:cNvPicPr>
              <a:picLocks noChangeAspect="1"/>
            </p:cNvPicPr>
            <p:nvPr/>
          </p:nvPicPr>
          <p:blipFill>
            <a:blip r:embed="rId4"/>
            <a:stretch>
              <a:fillRect/>
            </a:stretch>
          </p:blipFill>
          <p:spPr>
            <a:xfrm>
              <a:off x="0" y="31899"/>
              <a:ext cx="12192000" cy="660738"/>
            </a:xfrm>
            <a:prstGeom prst="rect">
              <a:avLst/>
            </a:prstGeom>
          </p:spPr>
        </p:pic>
        <p:pic>
          <p:nvPicPr>
            <p:cNvPr id="7" name="Picture 6">
              <a:extLst>
                <a:ext uri="{FF2B5EF4-FFF2-40B4-BE49-F238E27FC236}">
                  <a16:creationId xmlns:a16="http://schemas.microsoft.com/office/drawing/2014/main" id="{0B468807-C5C9-4270-7C12-4F9FA30F3A2B}"/>
                </a:ext>
              </a:extLst>
            </p:cNvPr>
            <p:cNvPicPr>
              <a:picLocks noChangeAspect="1"/>
            </p:cNvPicPr>
            <p:nvPr/>
          </p:nvPicPr>
          <p:blipFill>
            <a:blip r:embed="rId5"/>
            <a:stretch>
              <a:fillRect/>
            </a:stretch>
          </p:blipFill>
          <p:spPr>
            <a:xfrm>
              <a:off x="3519744" y="4842360"/>
              <a:ext cx="4191859" cy="1836103"/>
            </a:xfrm>
            <a:prstGeom prst="rect">
              <a:avLst/>
            </a:prstGeom>
          </p:spPr>
        </p:pic>
        <p:pic>
          <p:nvPicPr>
            <p:cNvPr id="8" name="Picture 7">
              <a:extLst>
                <a:ext uri="{FF2B5EF4-FFF2-40B4-BE49-F238E27FC236}">
                  <a16:creationId xmlns:a16="http://schemas.microsoft.com/office/drawing/2014/main" id="{093256C2-C0A1-26A1-ED4F-4D916BBC66E4}"/>
                </a:ext>
              </a:extLst>
            </p:cNvPr>
            <p:cNvPicPr>
              <a:picLocks noChangeAspect="1"/>
            </p:cNvPicPr>
            <p:nvPr/>
          </p:nvPicPr>
          <p:blipFill>
            <a:blip r:embed="rId6"/>
            <a:stretch>
              <a:fillRect/>
            </a:stretch>
          </p:blipFill>
          <p:spPr>
            <a:xfrm>
              <a:off x="7875562" y="5048974"/>
              <a:ext cx="4221188" cy="1612042"/>
            </a:xfrm>
            <a:prstGeom prst="rect">
              <a:avLst/>
            </a:prstGeom>
          </p:spPr>
        </p:pic>
        <p:pic>
          <p:nvPicPr>
            <p:cNvPr id="9" name="Picture 8">
              <a:extLst>
                <a:ext uri="{FF2B5EF4-FFF2-40B4-BE49-F238E27FC236}">
                  <a16:creationId xmlns:a16="http://schemas.microsoft.com/office/drawing/2014/main" id="{C396786E-9EF5-9EED-3F6F-895A8FBA87A9}"/>
                </a:ext>
              </a:extLst>
            </p:cNvPr>
            <p:cNvPicPr>
              <a:picLocks noChangeAspect="1"/>
            </p:cNvPicPr>
            <p:nvPr/>
          </p:nvPicPr>
          <p:blipFill>
            <a:blip r:embed="rId7"/>
            <a:stretch>
              <a:fillRect/>
            </a:stretch>
          </p:blipFill>
          <p:spPr>
            <a:xfrm>
              <a:off x="0" y="6530826"/>
              <a:ext cx="1466850" cy="295275"/>
            </a:xfrm>
            <a:prstGeom prst="rect">
              <a:avLst/>
            </a:prstGeom>
          </p:spPr>
        </p:pic>
      </p:grpSp>
      <p:sp>
        <p:nvSpPr>
          <p:cNvPr id="2" name="Rectangle 1">
            <a:extLst>
              <a:ext uri="{FF2B5EF4-FFF2-40B4-BE49-F238E27FC236}">
                <a16:creationId xmlns:a16="http://schemas.microsoft.com/office/drawing/2014/main" id="{8C83FB6A-0C56-376C-03ED-87331A1C1204}"/>
              </a:ext>
            </a:extLst>
          </p:cNvPr>
          <p:cNvSpPr/>
          <p:nvPr/>
        </p:nvSpPr>
        <p:spPr>
          <a:xfrm flipV="1">
            <a:off x="10081" y="659979"/>
            <a:ext cx="12164704" cy="86351"/>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87AB1EBF-44D8-0BCE-0F8F-933FE48C6250}"/>
              </a:ext>
            </a:extLst>
          </p:cNvPr>
          <p:cNvSpPr txBox="1"/>
          <p:nvPr/>
        </p:nvSpPr>
        <p:spPr>
          <a:xfrm>
            <a:off x="1630809" y="6594248"/>
            <a:ext cx="652698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Powles T et al. ESMO 2024;Abstract LBA5; Meeks JJ et al. AUA 2025; Abstract PD39-09.</a:t>
            </a:r>
          </a:p>
        </p:txBody>
      </p:sp>
    </p:spTree>
    <p:extLst>
      <p:ext uri="{BB962C8B-B14F-4D97-AF65-F5344CB8AC3E}">
        <p14:creationId xmlns:p14="http://schemas.microsoft.com/office/powerpoint/2010/main" val="2360288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441685F9-1292-AE66-248F-10B0A7DD1629}"/>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88895" y="1214898"/>
            <a:ext cx="3664650" cy="4912985"/>
          </a:xfrm>
          <a:prstGeom prst="rect">
            <a:avLst/>
          </a:prstGeom>
        </p:spPr>
      </p:pic>
      <p:sp>
        <p:nvSpPr>
          <p:cNvPr id="14" name="object 7">
            <a:extLst>
              <a:ext uri="{FF2B5EF4-FFF2-40B4-BE49-F238E27FC236}">
                <a16:creationId xmlns:a16="http://schemas.microsoft.com/office/drawing/2014/main" id="{1E63E0C8-5C5F-0A7A-701B-9032EE72860D}"/>
              </a:ext>
            </a:extLst>
          </p:cNvPr>
          <p:cNvSpPr txBox="1">
            <a:spLocks noGrp="1"/>
          </p:cNvSpPr>
          <p:nvPr>
            <p:ph type="title"/>
          </p:nvPr>
        </p:nvSpPr>
        <p:spPr>
          <a:xfrm>
            <a:off x="5524" y="14250"/>
            <a:ext cx="12192000" cy="720069"/>
          </a:xfrm>
          <a:prstGeom prst="rect">
            <a:avLst/>
          </a:prstGeom>
          <a:solidFill>
            <a:schemeClr val="tx2">
              <a:lumMod val="25000"/>
              <a:lumOff val="75000"/>
            </a:schemeClr>
          </a:solidFill>
        </p:spPr>
        <p:txBody>
          <a:bodyPr vert="horz" wrap="square" lIns="0" tIns="12065" rIns="0" bIns="0" rtlCol="0">
            <a:spAutoFit/>
          </a:bodyPr>
          <a:lstStyle/>
          <a:p>
            <a:pPr marL="13335" algn="ctr">
              <a:lnSpc>
                <a:spcPct val="100000"/>
              </a:lnSpc>
              <a:spcBef>
                <a:spcPts val="95"/>
              </a:spcBef>
            </a:pPr>
            <a:r>
              <a:rPr lang="en-US" sz="1000" b="1" dirty="0"/>
              <a:t>         </a:t>
            </a:r>
            <a:br>
              <a:rPr lang="en-US" sz="2600" b="1" dirty="0"/>
            </a:br>
            <a:r>
              <a:rPr sz="2600" b="1" dirty="0"/>
              <a:t>NIAGARA:</a:t>
            </a:r>
            <a:r>
              <a:rPr sz="2600" b="1" spc="-80" dirty="0"/>
              <a:t> </a:t>
            </a:r>
            <a:r>
              <a:rPr lang="en-US" sz="2600" b="1" dirty="0" err="1"/>
              <a:t>pCR</a:t>
            </a:r>
            <a:r>
              <a:rPr lang="en-US" sz="2600" b="1" dirty="0"/>
              <a:t> and EFS in Borderline Renal Function  (CrCl ≥40 to &lt;60 mL/min)</a:t>
            </a:r>
            <a:br>
              <a:rPr lang="en-US" sz="1000" b="1" dirty="0"/>
            </a:br>
            <a:r>
              <a:rPr lang="en-US" sz="1000" dirty="0"/>
              <a:t> </a:t>
            </a:r>
            <a:endParaRPr sz="1000" spc="-10" dirty="0"/>
          </a:p>
        </p:txBody>
      </p:sp>
      <p:sp>
        <p:nvSpPr>
          <p:cNvPr id="16" name="Rectangle 15">
            <a:extLst>
              <a:ext uri="{FF2B5EF4-FFF2-40B4-BE49-F238E27FC236}">
                <a16:creationId xmlns:a16="http://schemas.microsoft.com/office/drawing/2014/main" id="{536C77B5-ACCA-B0BF-56CF-A4510DB59ECD}"/>
              </a:ext>
            </a:extLst>
          </p:cNvPr>
          <p:cNvSpPr/>
          <p:nvPr/>
        </p:nvSpPr>
        <p:spPr>
          <a:xfrm flipV="1">
            <a:off x="21772" y="734319"/>
            <a:ext cx="12164704" cy="86351"/>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a:extLst>
              <a:ext uri="{FF2B5EF4-FFF2-40B4-BE49-F238E27FC236}">
                <a16:creationId xmlns:a16="http://schemas.microsoft.com/office/drawing/2014/main" id="{4A7EC6F5-4817-5C50-02B5-F32011FDDAEA}"/>
              </a:ext>
            </a:extLst>
          </p:cNvPr>
          <p:cNvPicPr>
            <a:picLocks noChangeAspect="1"/>
          </p:cNvPicPr>
          <p:nvPr/>
        </p:nvPicPr>
        <p:blipFill>
          <a:blip r:embed="rId5"/>
          <a:stretch>
            <a:fillRect/>
          </a:stretch>
        </p:blipFill>
        <p:spPr>
          <a:xfrm>
            <a:off x="3862212" y="1716380"/>
            <a:ext cx="2874382" cy="3189514"/>
          </a:xfrm>
          <a:prstGeom prst="rect">
            <a:avLst/>
          </a:prstGeom>
          <a:ln>
            <a:solidFill>
              <a:srgbClr val="0070C0"/>
            </a:solidFill>
          </a:ln>
        </p:spPr>
      </p:pic>
      <p:pic>
        <p:nvPicPr>
          <p:cNvPr id="22" name="Picture 21">
            <a:extLst>
              <a:ext uri="{FF2B5EF4-FFF2-40B4-BE49-F238E27FC236}">
                <a16:creationId xmlns:a16="http://schemas.microsoft.com/office/drawing/2014/main" id="{3A64C970-5F31-7B92-B4EC-81070E0DA84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751083" y="3331030"/>
            <a:ext cx="5270817" cy="3255564"/>
          </a:xfrm>
          <a:prstGeom prst="rect">
            <a:avLst/>
          </a:prstGeom>
          <a:ln>
            <a:solidFill>
              <a:schemeClr val="accent1">
                <a:lumMod val="75000"/>
              </a:schemeClr>
            </a:solidFill>
          </a:ln>
        </p:spPr>
      </p:pic>
      <p:sp>
        <p:nvSpPr>
          <p:cNvPr id="2" name="TextBox 1">
            <a:extLst>
              <a:ext uri="{FF2B5EF4-FFF2-40B4-BE49-F238E27FC236}">
                <a16:creationId xmlns:a16="http://schemas.microsoft.com/office/drawing/2014/main" id="{BAD25C8E-9ED6-28B4-E069-81D36DCC4D9B}"/>
              </a:ext>
            </a:extLst>
          </p:cNvPr>
          <p:cNvSpPr txBox="1"/>
          <p:nvPr/>
        </p:nvSpPr>
        <p:spPr>
          <a:xfrm>
            <a:off x="170100" y="6571981"/>
            <a:ext cx="339554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Meeks JJ et al. AUA 2025; Abstract PD39-09.</a:t>
            </a:r>
          </a:p>
        </p:txBody>
      </p:sp>
    </p:spTree>
    <p:extLst>
      <p:ext uri="{BB962C8B-B14F-4D97-AF65-F5344CB8AC3E}">
        <p14:creationId xmlns:p14="http://schemas.microsoft.com/office/powerpoint/2010/main" val="2860544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6BCFF1FB-54CD-2709-B1EC-1CBD34B6A32C}"/>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4636" y="201386"/>
            <a:ext cx="11264092" cy="6455228"/>
          </a:xfrm>
          <a:prstGeom prst="rect">
            <a:avLst/>
          </a:prstGeom>
        </p:spPr>
      </p:pic>
    </p:spTree>
    <p:extLst>
      <p:ext uri="{BB962C8B-B14F-4D97-AF65-F5344CB8AC3E}">
        <p14:creationId xmlns:p14="http://schemas.microsoft.com/office/powerpoint/2010/main" val="1716661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98E970-83FB-0512-6A6E-94575F6983D5}"/>
              </a:ext>
            </a:extLst>
          </p:cNvPr>
          <p:cNvPicPr>
            <a:picLocks noChangeAspect="1"/>
          </p:cNvPicPr>
          <p:nvPr/>
        </p:nvPicPr>
        <p:blipFill>
          <a:blip r:embed="rId2"/>
          <a:stretch>
            <a:fillRect/>
          </a:stretch>
        </p:blipFill>
        <p:spPr>
          <a:xfrm>
            <a:off x="171450" y="1404310"/>
            <a:ext cx="11849100" cy="4610100"/>
          </a:xfrm>
          <a:prstGeom prst="rect">
            <a:avLst/>
          </a:prstGeom>
        </p:spPr>
      </p:pic>
      <p:pic>
        <p:nvPicPr>
          <p:cNvPr id="7" name="Picture 6">
            <a:extLst>
              <a:ext uri="{FF2B5EF4-FFF2-40B4-BE49-F238E27FC236}">
                <a16:creationId xmlns:a16="http://schemas.microsoft.com/office/drawing/2014/main" id="{611DE5F8-F888-9FFF-61F2-AA9FE673C54A}"/>
              </a:ext>
            </a:extLst>
          </p:cNvPr>
          <p:cNvPicPr>
            <a:picLocks noChangeAspect="1"/>
          </p:cNvPicPr>
          <p:nvPr/>
        </p:nvPicPr>
        <p:blipFill>
          <a:blip r:embed="rId3"/>
          <a:stretch>
            <a:fillRect/>
          </a:stretch>
        </p:blipFill>
        <p:spPr>
          <a:xfrm>
            <a:off x="2924175" y="73425"/>
            <a:ext cx="6343650" cy="476250"/>
          </a:xfrm>
          <a:prstGeom prst="rect">
            <a:avLst/>
          </a:prstGeom>
          <a:ln>
            <a:solidFill>
              <a:schemeClr val="bg1"/>
            </a:solidFill>
          </a:ln>
        </p:spPr>
      </p:pic>
      <p:sp>
        <p:nvSpPr>
          <p:cNvPr id="2" name="Rectangle 1">
            <a:extLst>
              <a:ext uri="{FF2B5EF4-FFF2-40B4-BE49-F238E27FC236}">
                <a16:creationId xmlns:a16="http://schemas.microsoft.com/office/drawing/2014/main" id="{D82C7479-2E18-1486-88FE-07F52959E445}"/>
              </a:ext>
            </a:extLst>
          </p:cNvPr>
          <p:cNvSpPr/>
          <p:nvPr/>
        </p:nvSpPr>
        <p:spPr>
          <a:xfrm flipV="1">
            <a:off x="10081" y="540237"/>
            <a:ext cx="12164704" cy="86351"/>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2101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5C9169-D002-799C-ABAC-F3BEC7697C5E}"/>
              </a:ext>
            </a:extLst>
          </p:cNvPr>
          <p:cNvPicPr>
            <a:picLocks noChangeAspect="1"/>
          </p:cNvPicPr>
          <p:nvPr/>
        </p:nvPicPr>
        <p:blipFill>
          <a:blip r:embed="rId2"/>
          <a:stretch>
            <a:fillRect/>
          </a:stretch>
        </p:blipFill>
        <p:spPr>
          <a:xfrm>
            <a:off x="2466532" y="121389"/>
            <a:ext cx="7067550" cy="533400"/>
          </a:xfrm>
          <a:prstGeom prst="rect">
            <a:avLst/>
          </a:prstGeom>
          <a:ln>
            <a:solidFill>
              <a:schemeClr val="bg1"/>
            </a:solidFill>
          </a:ln>
        </p:spPr>
      </p:pic>
      <p:pic>
        <p:nvPicPr>
          <p:cNvPr id="7" name="Picture 6">
            <a:extLst>
              <a:ext uri="{FF2B5EF4-FFF2-40B4-BE49-F238E27FC236}">
                <a16:creationId xmlns:a16="http://schemas.microsoft.com/office/drawing/2014/main" id="{59CD3B5A-A015-0977-EAB2-4A8616956FA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75542" y="871426"/>
            <a:ext cx="11040915" cy="5534201"/>
          </a:xfrm>
          <a:prstGeom prst="rect">
            <a:avLst/>
          </a:prstGeom>
        </p:spPr>
      </p:pic>
      <p:pic>
        <p:nvPicPr>
          <p:cNvPr id="9" name="Picture 8">
            <a:extLst>
              <a:ext uri="{FF2B5EF4-FFF2-40B4-BE49-F238E27FC236}">
                <a16:creationId xmlns:a16="http://schemas.microsoft.com/office/drawing/2014/main" id="{6F3F84CB-F1AF-1758-0A4C-1AA1ED205832}"/>
              </a:ext>
            </a:extLst>
          </p:cNvPr>
          <p:cNvPicPr>
            <a:picLocks noChangeAspect="1"/>
          </p:cNvPicPr>
          <p:nvPr/>
        </p:nvPicPr>
        <p:blipFill>
          <a:blip r:embed="rId5"/>
          <a:stretch>
            <a:fillRect/>
          </a:stretch>
        </p:blipFill>
        <p:spPr>
          <a:xfrm>
            <a:off x="9696450" y="6581775"/>
            <a:ext cx="2495550" cy="276225"/>
          </a:xfrm>
          <a:prstGeom prst="rect">
            <a:avLst/>
          </a:prstGeom>
        </p:spPr>
      </p:pic>
      <p:sp>
        <p:nvSpPr>
          <p:cNvPr id="2" name="Rectangle 1">
            <a:extLst>
              <a:ext uri="{FF2B5EF4-FFF2-40B4-BE49-F238E27FC236}">
                <a16:creationId xmlns:a16="http://schemas.microsoft.com/office/drawing/2014/main" id="{6FE32E6E-5252-4EC0-6CDC-9C9312B3AEF4}"/>
              </a:ext>
            </a:extLst>
          </p:cNvPr>
          <p:cNvSpPr/>
          <p:nvPr/>
        </p:nvSpPr>
        <p:spPr>
          <a:xfrm flipV="1">
            <a:off x="10081" y="659977"/>
            <a:ext cx="12164704" cy="86351"/>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5803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51DFE1F-280B-85CF-7830-039A6FF2496C}"/>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10714" y="967891"/>
            <a:ext cx="6116541" cy="5149880"/>
          </a:xfrm>
          <a:prstGeom prst="rect">
            <a:avLst/>
          </a:prstGeom>
        </p:spPr>
      </p:pic>
      <p:sp>
        <p:nvSpPr>
          <p:cNvPr id="7" name="Rectangle 6">
            <a:extLst>
              <a:ext uri="{FF2B5EF4-FFF2-40B4-BE49-F238E27FC236}">
                <a16:creationId xmlns:a16="http://schemas.microsoft.com/office/drawing/2014/main" id="{09CAB70A-078E-FF8D-56C5-E05564EE6CBB}"/>
              </a:ext>
            </a:extLst>
          </p:cNvPr>
          <p:cNvSpPr/>
          <p:nvPr/>
        </p:nvSpPr>
        <p:spPr>
          <a:xfrm flipV="1">
            <a:off x="10081" y="659977"/>
            <a:ext cx="12164704" cy="86351"/>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itle 1">
            <a:extLst>
              <a:ext uri="{FF2B5EF4-FFF2-40B4-BE49-F238E27FC236}">
                <a16:creationId xmlns:a16="http://schemas.microsoft.com/office/drawing/2014/main" id="{BB661682-BB1C-AA0F-90DC-FD360E12BEF5}"/>
              </a:ext>
            </a:extLst>
          </p:cNvPr>
          <p:cNvSpPr>
            <a:spLocks noGrp="1"/>
          </p:cNvSpPr>
          <p:nvPr>
            <p:ph type="title"/>
          </p:nvPr>
        </p:nvSpPr>
        <p:spPr>
          <a:xfrm>
            <a:off x="17215" y="38552"/>
            <a:ext cx="12157569" cy="701675"/>
          </a:xfrm>
        </p:spPr>
        <p:txBody>
          <a:bodyPr>
            <a:normAutofit/>
          </a:bodyPr>
          <a:lstStyle/>
          <a:p>
            <a:pPr algn="ctr"/>
            <a:r>
              <a:rPr lang="en-US" sz="3800" b="1" dirty="0">
                <a:solidFill>
                  <a:srgbClr val="002060"/>
                </a:solidFill>
              </a:rPr>
              <a:t>KEYNOTE B15/EV304 : </a:t>
            </a:r>
            <a:r>
              <a:rPr lang="en-US" sz="3800" dirty="0">
                <a:solidFill>
                  <a:srgbClr val="002060"/>
                </a:solidFill>
              </a:rPr>
              <a:t>Patient Characteristics &amp; Safety</a:t>
            </a:r>
          </a:p>
        </p:txBody>
      </p:sp>
      <p:pic>
        <p:nvPicPr>
          <p:cNvPr id="10" name="Picture 9">
            <a:extLst>
              <a:ext uri="{FF2B5EF4-FFF2-40B4-BE49-F238E27FC236}">
                <a16:creationId xmlns:a16="http://schemas.microsoft.com/office/drawing/2014/main" id="{449566E6-8BE1-4F38-1576-9A4F50892BE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640287" y="1088132"/>
            <a:ext cx="5341000" cy="5029640"/>
          </a:xfrm>
          <a:prstGeom prst="rect">
            <a:avLst/>
          </a:prstGeom>
        </p:spPr>
      </p:pic>
      <p:pic>
        <p:nvPicPr>
          <p:cNvPr id="11" name="Picture 10">
            <a:extLst>
              <a:ext uri="{FF2B5EF4-FFF2-40B4-BE49-F238E27FC236}">
                <a16:creationId xmlns:a16="http://schemas.microsoft.com/office/drawing/2014/main" id="{D5C32243-7A16-947D-F7D4-3007213D7F70}"/>
              </a:ext>
            </a:extLst>
          </p:cNvPr>
          <p:cNvPicPr>
            <a:picLocks noChangeAspect="1"/>
          </p:cNvPicPr>
          <p:nvPr/>
        </p:nvPicPr>
        <p:blipFill>
          <a:blip r:embed="rId7"/>
          <a:stretch>
            <a:fillRect/>
          </a:stretch>
        </p:blipFill>
        <p:spPr>
          <a:xfrm>
            <a:off x="9696450" y="6581775"/>
            <a:ext cx="2495550" cy="276225"/>
          </a:xfrm>
          <a:prstGeom prst="rect">
            <a:avLst/>
          </a:prstGeom>
        </p:spPr>
      </p:pic>
    </p:spTree>
    <p:extLst>
      <p:ext uri="{BB962C8B-B14F-4D97-AF65-F5344CB8AC3E}">
        <p14:creationId xmlns:p14="http://schemas.microsoft.com/office/powerpoint/2010/main" val="2473804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D311F2-B612-D7D2-64BE-3FFD7F1135D7}"/>
              </a:ext>
            </a:extLst>
          </p:cNvPr>
          <p:cNvSpPr>
            <a:spLocks noGrp="1"/>
          </p:cNvSpPr>
          <p:nvPr>
            <p:ph type="title"/>
          </p:nvPr>
        </p:nvSpPr>
        <p:spPr>
          <a:xfrm>
            <a:off x="10081" y="23617"/>
            <a:ext cx="12164704" cy="647246"/>
          </a:xfrm>
        </p:spPr>
        <p:txBody>
          <a:bodyPr>
            <a:normAutofit fontScale="90000"/>
          </a:bodyPr>
          <a:lstStyle/>
          <a:p>
            <a:pPr algn="ctr"/>
            <a:r>
              <a:rPr lang="en-US" dirty="0">
                <a:solidFill>
                  <a:srgbClr val="002060"/>
                </a:solidFill>
              </a:rPr>
              <a:t>Conclusions</a:t>
            </a:r>
          </a:p>
        </p:txBody>
      </p:sp>
      <p:sp>
        <p:nvSpPr>
          <p:cNvPr id="6" name="Rectangle 5">
            <a:extLst>
              <a:ext uri="{FF2B5EF4-FFF2-40B4-BE49-F238E27FC236}">
                <a16:creationId xmlns:a16="http://schemas.microsoft.com/office/drawing/2014/main" id="{5A186C4F-1EA2-4548-CC24-93B8B99C5BE9}"/>
              </a:ext>
            </a:extLst>
          </p:cNvPr>
          <p:cNvSpPr/>
          <p:nvPr/>
        </p:nvSpPr>
        <p:spPr>
          <a:xfrm flipV="1">
            <a:off x="10081" y="670863"/>
            <a:ext cx="12164704" cy="86351"/>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2384D36D-59FC-8114-F713-78598F7C48E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0" y="1066102"/>
            <a:ext cx="11125200" cy="5791898"/>
          </a:xfrm>
          <a:prstGeom prst="rect">
            <a:avLst/>
          </a:prstGeom>
        </p:spPr>
      </p:pic>
    </p:spTree>
    <p:extLst>
      <p:ext uri="{BB962C8B-B14F-4D97-AF65-F5344CB8AC3E}">
        <p14:creationId xmlns:p14="http://schemas.microsoft.com/office/powerpoint/2010/main" val="15594840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35561-E1EF-B5FD-6510-67D9A3B8B0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6DECF8-9A4E-737D-FA6E-3FD4775FF6D8}"/>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1065035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8278B-97F6-A9E9-34D6-EFC05085FD1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F6D3698-1B09-AD68-8645-8A7ECA50E5D5}"/>
              </a:ext>
            </a:extLst>
          </p:cNvPr>
          <p:cNvSpPr txBox="1">
            <a:spLocks/>
          </p:cNvSpPr>
          <p:nvPr/>
        </p:nvSpPr>
        <p:spPr>
          <a:xfrm>
            <a:off x="8382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3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48-year-old female with new diagnosis of Muscle Invasive Bladder Cancer </a:t>
            </a:r>
          </a:p>
        </p:txBody>
      </p:sp>
      <p:sp>
        <p:nvSpPr>
          <p:cNvPr id="7" name="Content Placeholder 2">
            <a:extLst>
              <a:ext uri="{FF2B5EF4-FFF2-40B4-BE49-F238E27FC236}">
                <a16:creationId xmlns:a16="http://schemas.microsoft.com/office/drawing/2014/main" id="{888136B0-3EE7-CD63-56E3-BBE431B1ADC1}"/>
              </a:ext>
            </a:extLst>
          </p:cNvPr>
          <p:cNvSpPr>
            <a:spLocks noGrp="1"/>
          </p:cNvSpPr>
          <p:nvPr>
            <p:ph idx="1"/>
          </p:nvPr>
        </p:nvSpPr>
        <p:spPr>
          <a:xfrm>
            <a:off x="838199" y="1929384"/>
            <a:ext cx="10369269" cy="4251960"/>
          </a:xfrm>
        </p:spPr>
        <p:txBody>
          <a:bodyPr>
            <a:normAutofit fontScale="92500" lnSpcReduction="20000"/>
          </a:bodyPr>
          <a:lstStyle/>
          <a:p>
            <a:pPr marL="0" indent="0">
              <a:buNone/>
            </a:pPr>
            <a:r>
              <a:rPr lang="en-US" b="1" u="sng" dirty="0">
                <a:latin typeface="Calibri" panose="020F0502020204030204" pitchFamily="34" charset="0"/>
                <a:cs typeface="Calibri" panose="020F0502020204030204" pitchFamily="34" charset="0"/>
              </a:rPr>
              <a:t>History of Present Illness</a:t>
            </a:r>
            <a:r>
              <a:rPr lang="en-US" dirty="0">
                <a:latin typeface="Calibri" panose="020F0502020204030204" pitchFamily="34" charset="0"/>
                <a:cs typeface="Calibri" panose="020F0502020204030204" pitchFamily="34" charset="0"/>
              </a:rPr>
              <a:t>:</a:t>
            </a:r>
          </a:p>
          <a:p>
            <a:pPr marL="0" indent="0">
              <a:buNone/>
            </a:pPr>
            <a:r>
              <a:rPr lang="en-US" dirty="0">
                <a:latin typeface="Calibri" panose="020F0502020204030204" pitchFamily="34" charset="0"/>
                <a:cs typeface="Calibri" panose="020F0502020204030204" pitchFamily="34" charset="0"/>
              </a:rPr>
              <a:t>48-year-old female is seen in urology clinic for stress incontinence. She has been having chronic UTIs since she started being sexually active in her early 20s, however more recently is having dysuria and irregular bleeding that is felt to be due to being perimenopausal. She has 4 children, two pairs of twins, age 20 and 16. Both deliveries were normal but prolonged and the second was an assisted vaginal delivery. She is having pelvic floor weakening and therefore stress incontinence. Given her recent complaints of intermittent hematuria, she was seen by her Ob/Gyn who did not identify any abnormalities during the exam and therefore referred to Urology for urodynamic studies and cystoscopy to evaluate the intermittent hematuria.</a:t>
            </a:r>
          </a:p>
          <a:p>
            <a:pPr marL="0"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89162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14857-5622-5D33-069E-49219FE4D1F7}"/>
              </a:ext>
            </a:extLst>
          </p:cNvPr>
          <p:cNvSpPr>
            <a:spLocks noGrp="1"/>
          </p:cNvSpPr>
          <p:nvPr>
            <p:ph idx="1"/>
          </p:nvPr>
        </p:nvSpPr>
        <p:spPr>
          <a:xfrm>
            <a:off x="542259" y="171534"/>
            <a:ext cx="11089759" cy="5797296"/>
          </a:xfrm>
          <a:solidFill>
            <a:schemeClr val="bg1"/>
          </a:solidFill>
        </p:spPr>
        <p:txBody>
          <a:bodyPr/>
          <a:lstStyle/>
          <a:p>
            <a:pPr marL="0" indent="0" algn="ctr">
              <a:lnSpc>
                <a:spcPct val="100000"/>
              </a:lnSpc>
              <a:buNone/>
            </a:pPr>
            <a:r>
              <a:rPr lang="en-US" dirty="0">
                <a:latin typeface="Calibri" panose="020F0502020204030204" pitchFamily="34" charset="0"/>
                <a:cs typeface="Calibri" panose="020F0502020204030204" pitchFamily="34" charset="0"/>
              </a:rPr>
              <a:t>Patient underwent CT chest/abdomen/pelvis that revealed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the tumor mass but no metastatic disease</a:t>
            </a:r>
          </a:p>
        </p:txBody>
      </p:sp>
      <p:pic>
        <p:nvPicPr>
          <p:cNvPr id="6" name="Picture 5">
            <a:extLst>
              <a:ext uri="{FF2B5EF4-FFF2-40B4-BE49-F238E27FC236}">
                <a16:creationId xmlns:a16="http://schemas.microsoft.com/office/drawing/2014/main" id="{CC3F3CC8-CBB7-FCEE-8C14-F924451A2B33}"/>
              </a:ext>
            </a:extLst>
          </p:cNvPr>
          <p:cNvPicPr>
            <a:picLocks noChangeAspect="1"/>
          </p:cNvPicPr>
          <p:nvPr/>
        </p:nvPicPr>
        <p:blipFill>
          <a:blip r:embed="rId2"/>
          <a:stretch>
            <a:fillRect/>
          </a:stretch>
        </p:blipFill>
        <p:spPr>
          <a:xfrm>
            <a:off x="4423579" y="1210077"/>
            <a:ext cx="3028782" cy="2579241"/>
          </a:xfrm>
          <a:prstGeom prst="rect">
            <a:avLst/>
          </a:prstGeom>
        </p:spPr>
      </p:pic>
      <p:sp>
        <p:nvSpPr>
          <p:cNvPr id="7" name="TextBox 6">
            <a:extLst>
              <a:ext uri="{FF2B5EF4-FFF2-40B4-BE49-F238E27FC236}">
                <a16:creationId xmlns:a16="http://schemas.microsoft.com/office/drawing/2014/main" id="{AC8D6A4C-1D4E-A139-7638-4ABE1CAD611F}"/>
              </a:ext>
            </a:extLst>
          </p:cNvPr>
          <p:cNvSpPr txBox="1"/>
          <p:nvPr/>
        </p:nvSpPr>
        <p:spPr>
          <a:xfrm>
            <a:off x="774192" y="4008810"/>
            <a:ext cx="1064361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Patient had TURBT with maximum resection of the tumor.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Pathology was consistent with High Grade Urothelial carcinoma, with micropapillary features, invasion into the muscularis propria and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perivesical</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Given new diagnosis of T3N0M0, she was referred to medical oncology for evaluation and management.</a:t>
            </a:r>
          </a:p>
        </p:txBody>
      </p:sp>
    </p:spTree>
    <p:extLst>
      <p:ext uri="{BB962C8B-B14F-4D97-AF65-F5344CB8AC3E}">
        <p14:creationId xmlns:p14="http://schemas.microsoft.com/office/powerpoint/2010/main" val="1980678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C191E-DDDD-69C3-2E1D-3E75CB0EFC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316CED-F447-D0B5-6899-32A3BE22ABE6}"/>
              </a:ext>
            </a:extLst>
          </p:cNvPr>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a:t>
            </a:r>
            <a:r>
              <a:rPr lang="en-US" sz="3200" dirty="0" err="1">
                <a:solidFill>
                  <a:srgbClr val="0432FF"/>
                </a:solidFill>
              </a:rPr>
              <a:t>Huober</a:t>
            </a:r>
            <a:r>
              <a:rPr lang="en-US" sz="3200" dirty="0">
                <a:solidFill>
                  <a:srgbClr val="0432FF"/>
                </a:solidFill>
              </a:rPr>
              <a:t> — Disclosures</a:t>
            </a:r>
          </a:p>
        </p:txBody>
      </p:sp>
      <p:graphicFrame>
        <p:nvGraphicFramePr>
          <p:cNvPr id="3" name="Content Placeholder 3">
            <a:extLst>
              <a:ext uri="{FF2B5EF4-FFF2-40B4-BE49-F238E27FC236}">
                <a16:creationId xmlns:a16="http://schemas.microsoft.com/office/drawing/2014/main" id="{229379F0-C456-1B05-EC7C-FF28AA38A8F0}"/>
              </a:ext>
            </a:extLst>
          </p:cNvPr>
          <p:cNvGraphicFramePr>
            <a:graphicFrameLocks/>
          </p:cNvGraphicFramePr>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financial relationships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5364701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7943E-D01C-9109-62A9-65E15B9D6CC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8EE114-7AB7-D0C5-BA17-F46815DEBE58}"/>
              </a:ext>
            </a:extLst>
          </p:cNvPr>
          <p:cNvSpPr>
            <a:spLocks noGrp="1"/>
          </p:cNvSpPr>
          <p:nvPr>
            <p:ph idx="1"/>
          </p:nvPr>
        </p:nvSpPr>
        <p:spPr>
          <a:xfrm>
            <a:off x="632667" y="502920"/>
            <a:ext cx="10926665" cy="5852160"/>
          </a:xfrm>
          <a:solidFill>
            <a:schemeClr val="bg1"/>
          </a:solidFill>
        </p:spPr>
        <p:txBody>
          <a:bodyPr>
            <a:noAutofit/>
          </a:bodyPr>
          <a:lstStyle/>
          <a:p>
            <a:pPr marL="0" indent="0">
              <a:buNone/>
            </a:pPr>
            <a:r>
              <a:rPr lang="en-US" u="sng" dirty="0">
                <a:latin typeface="Calibri" panose="020F0502020204030204" pitchFamily="34" charset="0"/>
                <a:cs typeface="Calibri" panose="020F0502020204030204" pitchFamily="34" charset="0"/>
              </a:rPr>
              <a:t>Past Medical History: </a:t>
            </a:r>
          </a:p>
          <a:p>
            <a:pPr marL="0" indent="0">
              <a:buNone/>
            </a:pPr>
            <a:r>
              <a:rPr lang="en-US" dirty="0">
                <a:latin typeface="Calibri" panose="020F0502020204030204" pitchFamily="34" charset="0"/>
                <a:cs typeface="Calibri" panose="020F0502020204030204" pitchFamily="34" charset="0"/>
              </a:rPr>
              <a:t>Gestational Diabetes, osteopenia</a:t>
            </a:r>
          </a:p>
          <a:p>
            <a:pPr marL="0" indent="0">
              <a:buNone/>
            </a:pPr>
            <a:r>
              <a:rPr lang="en-US" u="sng" dirty="0">
                <a:latin typeface="Calibri" panose="020F0502020204030204" pitchFamily="34" charset="0"/>
                <a:cs typeface="Calibri" panose="020F0502020204030204" pitchFamily="34" charset="0"/>
              </a:rPr>
              <a:t>Past Surgical History:</a:t>
            </a:r>
          </a:p>
          <a:p>
            <a:pPr marL="0" indent="0">
              <a:buNone/>
            </a:pPr>
            <a:r>
              <a:rPr lang="en-US" dirty="0">
                <a:latin typeface="Calibri" panose="020F0502020204030204" pitchFamily="34" charset="0"/>
                <a:cs typeface="Calibri" panose="020F0502020204030204" pitchFamily="34" charset="0"/>
              </a:rPr>
              <a:t>None</a:t>
            </a:r>
            <a:endParaRPr lang="en-US" u="sng" dirty="0">
              <a:latin typeface="Calibri" panose="020F0502020204030204" pitchFamily="34" charset="0"/>
              <a:cs typeface="Calibri" panose="020F0502020204030204" pitchFamily="34" charset="0"/>
            </a:endParaRPr>
          </a:p>
          <a:p>
            <a:pPr marL="0" indent="0">
              <a:buNone/>
            </a:pPr>
            <a:r>
              <a:rPr lang="en-US" u="sng" dirty="0">
                <a:latin typeface="Calibri" panose="020F0502020204030204" pitchFamily="34" charset="0"/>
                <a:cs typeface="Calibri" panose="020F0502020204030204" pitchFamily="34" charset="0"/>
              </a:rPr>
              <a:t>Family History</a:t>
            </a:r>
            <a:r>
              <a:rPr lang="en-US" dirty="0">
                <a:latin typeface="Calibri" panose="020F0502020204030204" pitchFamily="34" charset="0"/>
                <a:cs typeface="Calibri" panose="020F0502020204030204" pitchFamily="34" charset="0"/>
              </a:rPr>
              <a:t>: </a:t>
            </a:r>
          </a:p>
          <a:p>
            <a:pPr marL="0" indent="0">
              <a:buNone/>
            </a:pPr>
            <a:r>
              <a:rPr lang="en-US" dirty="0">
                <a:latin typeface="Calibri" panose="020F0502020204030204" pitchFamily="34" charset="0"/>
                <a:cs typeface="Calibri" panose="020F0502020204030204" pitchFamily="34" charset="0"/>
              </a:rPr>
              <a:t>Mother: Ovarian Cancer, Father:Stroke, Brother: Prostate Cancer on active surveillance</a:t>
            </a:r>
            <a:endParaRPr lang="en-US" u="sng" dirty="0">
              <a:latin typeface="Calibri" panose="020F0502020204030204" pitchFamily="34" charset="0"/>
              <a:cs typeface="Calibri" panose="020F0502020204030204" pitchFamily="34" charset="0"/>
            </a:endParaRPr>
          </a:p>
          <a:p>
            <a:pPr marL="0" indent="0">
              <a:buNone/>
            </a:pPr>
            <a:r>
              <a:rPr lang="en-US" u="sng" dirty="0">
                <a:latin typeface="Calibri" panose="020F0502020204030204" pitchFamily="34" charset="0"/>
                <a:cs typeface="Calibri" panose="020F0502020204030204" pitchFamily="34" charset="0"/>
              </a:rPr>
              <a:t>Social History:</a:t>
            </a:r>
            <a:r>
              <a:rPr lang="en-US" dirty="0">
                <a:latin typeface="Calibri" panose="020F0502020204030204" pitchFamily="34" charset="0"/>
                <a:cs typeface="Calibri" panose="020F0502020204030204" pitchFamily="34" charset="0"/>
              </a:rPr>
              <a:t> </a:t>
            </a:r>
          </a:p>
          <a:p>
            <a:pPr marL="0" indent="0">
              <a:buNone/>
            </a:pPr>
            <a:r>
              <a:rPr lang="en-US" dirty="0">
                <a:latin typeface="Calibri" panose="020F0502020204030204" pitchFamily="34" charset="0"/>
                <a:cs typeface="Calibri" panose="020F0502020204030204" pitchFamily="34" charset="0"/>
              </a:rPr>
              <a:t>Works as a kindergarten teacher,  does not smoke or drink, exercises 5 days a week and is vegan</a:t>
            </a:r>
          </a:p>
        </p:txBody>
      </p:sp>
    </p:spTree>
    <p:extLst>
      <p:ext uri="{BB962C8B-B14F-4D97-AF65-F5344CB8AC3E}">
        <p14:creationId xmlns:p14="http://schemas.microsoft.com/office/powerpoint/2010/main" val="32028853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A7F69-2381-ECE8-8A35-7066455F4AF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4C60A5-515F-B04E-4E9B-DC95B95EDD70}"/>
              </a:ext>
            </a:extLst>
          </p:cNvPr>
          <p:cNvSpPr>
            <a:spLocks noGrp="1"/>
          </p:cNvSpPr>
          <p:nvPr>
            <p:ph idx="1"/>
          </p:nvPr>
        </p:nvSpPr>
        <p:spPr>
          <a:xfrm>
            <a:off x="542259" y="648586"/>
            <a:ext cx="11089759" cy="5532758"/>
          </a:xfrm>
          <a:solidFill>
            <a:schemeClr val="bg1"/>
          </a:solidFill>
        </p:spPr>
        <p:txBody>
          <a:bodyPr>
            <a:noAutofit/>
          </a:bodyPr>
          <a:lstStyle/>
          <a:p>
            <a:pPr marL="0" indent="0">
              <a:buNone/>
            </a:pPr>
            <a:r>
              <a:rPr lang="en-US" sz="2400" u="sng" dirty="0">
                <a:latin typeface="Calibri" panose="020F0502020204030204" pitchFamily="34" charset="0"/>
                <a:cs typeface="Calibri" panose="020F0502020204030204" pitchFamily="34" charset="0"/>
              </a:rPr>
              <a:t>Current Medications:</a:t>
            </a:r>
          </a:p>
          <a:p>
            <a:pPr marL="0" indent="0">
              <a:buNone/>
            </a:pPr>
            <a:r>
              <a:rPr lang="en-US" sz="2400" dirty="0">
                <a:latin typeface="Calibri" panose="020F0502020204030204" pitchFamily="34" charset="0"/>
                <a:cs typeface="Calibri" panose="020F0502020204030204" pitchFamily="34" charset="0"/>
              </a:rPr>
              <a:t>Calcium and Vitamin D, Multivitamin</a:t>
            </a:r>
          </a:p>
          <a:p>
            <a:pPr marL="0" indent="0">
              <a:buNone/>
            </a:pPr>
            <a:endParaRPr lang="en-US" sz="20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She wants to be as aggressive as possible given her young age and her young kids and is asking about combination therapies. </a:t>
            </a:r>
          </a:p>
          <a:p>
            <a:pPr marL="0" indent="0">
              <a:buNone/>
            </a:pPr>
            <a:endParaRPr lang="en-US" sz="2000" dirty="0">
              <a:latin typeface="Calibri" panose="020F0502020204030204" pitchFamily="34" charset="0"/>
              <a:cs typeface="Calibri" panose="020F0502020204030204" pitchFamily="34" charset="0"/>
            </a:endParaRPr>
          </a:p>
          <a:p>
            <a:pPr marL="0" indent="0">
              <a:buNone/>
            </a:pPr>
            <a:r>
              <a:rPr lang="en-US" sz="2400" b="1" u="sng" dirty="0">
                <a:latin typeface="Calibri" panose="020F0502020204030204" pitchFamily="34" charset="0"/>
                <a:cs typeface="Calibri" panose="020F0502020204030204" pitchFamily="34" charset="0"/>
              </a:rPr>
              <a:t>Treatment Approach:</a:t>
            </a:r>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Given that she was very healthy otherwise, she was offered full dose Cisplatin/Gemcitabine/Durvalumab in the neoadjuvant setting. Underwent radical cystectomy with lymph node dissection and total abdominal hysterectomy and bilateral </a:t>
            </a:r>
            <a:r>
              <a:rPr lang="en-US" sz="2400" dirty="0" err="1">
                <a:latin typeface="Calibri" panose="020F0502020204030204" pitchFamily="34" charset="0"/>
                <a:cs typeface="Calibri" panose="020F0502020204030204" pitchFamily="34" charset="0"/>
              </a:rPr>
              <a:t>salpingo</a:t>
            </a:r>
            <a:r>
              <a:rPr lang="en-US" sz="2400" dirty="0">
                <a:latin typeface="Calibri" panose="020F0502020204030204" pitchFamily="34" charset="0"/>
                <a:cs typeface="Calibri" panose="020F0502020204030204" pitchFamily="34" charset="0"/>
              </a:rPr>
              <a:t>-oophorectomy with ileal conduit. Her pathology revealed </a:t>
            </a:r>
            <a:r>
              <a:rPr lang="en-US" sz="2400" u="sng" dirty="0">
                <a:latin typeface="Calibri" panose="020F0502020204030204" pitchFamily="34" charset="0"/>
                <a:cs typeface="Calibri" panose="020F0502020204030204" pitchFamily="34" charset="0"/>
              </a:rPr>
              <a:t>yT1N0M0 with CIS </a:t>
            </a:r>
            <a:r>
              <a:rPr lang="en-US" sz="2400" dirty="0">
                <a:latin typeface="Calibri" panose="020F0502020204030204" pitchFamily="34" charset="0"/>
                <a:cs typeface="Calibri" panose="020F0502020204030204" pitchFamily="34" charset="0"/>
              </a:rPr>
              <a:t>and negative margins. She completed the 8 cycles of adjuvant durvalumab and currently is cancer free.</a:t>
            </a:r>
          </a:p>
        </p:txBody>
      </p:sp>
    </p:spTree>
    <p:extLst>
      <p:ext uri="{BB962C8B-B14F-4D97-AF65-F5344CB8AC3E}">
        <p14:creationId xmlns:p14="http://schemas.microsoft.com/office/powerpoint/2010/main" val="36732722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FBA04-CFDD-BEE8-D54B-741A358EBC1F}"/>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6B4F523C-0276-F820-F0F8-45BF9F7C1C5E}"/>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For which patients with MIBC are you prioritizing the use of perioperative durvalumab? </a:t>
            </a:r>
          </a:p>
          <a:p>
            <a:pPr marL="98425" indent="0">
              <a:buNone/>
            </a:pPr>
            <a:r>
              <a:rPr lang="en-US" sz="2800" kern="100" dirty="0">
                <a:solidFill>
                  <a:srgbClr val="000000"/>
                </a:solidFill>
                <a:latin typeface="Arial" panose="020B0604020202020204" pitchFamily="34" charset="0"/>
                <a:ea typeface="Aptos" panose="020B0004020202020204" pitchFamily="34" charset="0"/>
                <a:cs typeface="Arial" panose="020B0604020202020204" pitchFamily="34" charset="0"/>
              </a:rPr>
              <a:t>If </a:t>
            </a:r>
            <a:r>
              <a:rPr lang="en-US" sz="2800" dirty="0">
                <a:latin typeface="Arial" panose="020B0604020202020204" pitchFamily="34" charset="0"/>
                <a:cs typeface="Arial" panose="020B0604020202020204" pitchFamily="34" charset="0"/>
              </a:rPr>
              <a:t>perioperative </a:t>
            </a:r>
            <a:r>
              <a:rPr lang="en-US" sz="2800" kern="100" dirty="0">
                <a:solidFill>
                  <a:srgbClr val="000000"/>
                </a:solidFill>
                <a:latin typeface="Arial" panose="020B0604020202020204" pitchFamily="34" charset="0"/>
                <a:ea typeface="Aptos" panose="020B0004020202020204" pitchFamily="34" charset="0"/>
                <a:cs typeface="Arial" panose="020B0604020202020204" pitchFamily="34" charset="0"/>
              </a:rPr>
              <a:t>pembrolizumab/enfortumab vedotin were to </a:t>
            </a:r>
            <a:r>
              <a:rPr lang="en-US" sz="2800" kern="100" dirty="0">
                <a:latin typeface="Arial" panose="020B0604020202020204" pitchFamily="34" charset="0"/>
                <a:ea typeface="Aptos" panose="020B0004020202020204" pitchFamily="34" charset="0"/>
                <a:cs typeface="Arial" panose="020B0604020202020204" pitchFamily="34" charset="0"/>
              </a:rPr>
              <a:t>receive FDA approval for cisplatin-eligible patients with MIBC, how would you choose between these strategies? How would their individual side-effect profiles affect this decision? </a:t>
            </a:r>
            <a:endPar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11914532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3">
          <a:extLst>
            <a:ext uri="{FF2B5EF4-FFF2-40B4-BE49-F238E27FC236}">
              <a16:creationId xmlns:a16="http://schemas.microsoft.com/office/drawing/2014/main" id="{C98B0DC6-4530-1F20-A4AC-E1BD031F3AD5}"/>
            </a:ext>
          </a:extLst>
        </p:cNvPr>
        <p:cNvGrpSpPr/>
        <p:nvPr/>
      </p:nvGrpSpPr>
      <p:grpSpPr>
        <a:xfrm>
          <a:off x="0" y="0"/>
          <a:ext cx="0" cy="0"/>
          <a:chOff x="0" y="0"/>
          <a:chExt cx="0" cy="0"/>
        </a:xfrm>
      </p:grpSpPr>
      <p:pic>
        <p:nvPicPr>
          <p:cNvPr id="544" name="Google Shape;544;p39" descr="image.png">
            <a:extLst>
              <a:ext uri="{FF2B5EF4-FFF2-40B4-BE49-F238E27FC236}">
                <a16:creationId xmlns:a16="http://schemas.microsoft.com/office/drawing/2014/main" id="{439EDE3E-F6CC-64DF-1AB5-0B656C269825}"/>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545" name="Google Shape;545;p39" descr="image.png">
            <a:extLst>
              <a:ext uri="{FF2B5EF4-FFF2-40B4-BE49-F238E27FC236}">
                <a16:creationId xmlns:a16="http://schemas.microsoft.com/office/drawing/2014/main" id="{E418BAE5-BBC1-3423-D54A-5EEFBD96C1EF}"/>
              </a:ext>
            </a:extLst>
          </p:cNvPr>
          <p:cNvPicPr preferRelativeResize="0"/>
          <p:nvPr/>
        </p:nvPicPr>
        <p:blipFill rotWithShape="1">
          <a:blip r:embed="rId4">
            <a:alphaModFix/>
          </a:blip>
          <a:srcRect/>
          <a:stretch/>
        </p:blipFill>
        <p:spPr>
          <a:xfrm>
            <a:off x="666750" y="4094708"/>
            <a:ext cx="10858500" cy="1325760"/>
          </a:xfrm>
          <a:prstGeom prst="rect">
            <a:avLst/>
          </a:prstGeom>
          <a:noFill/>
          <a:ln>
            <a:noFill/>
          </a:ln>
        </p:spPr>
      </p:pic>
      <p:sp>
        <p:nvSpPr>
          <p:cNvPr id="546" name="Google Shape;546;p39">
            <a:extLst>
              <a:ext uri="{FF2B5EF4-FFF2-40B4-BE49-F238E27FC236}">
                <a16:creationId xmlns:a16="http://schemas.microsoft.com/office/drawing/2014/main" id="{1EB2938C-E7E3-1169-44F4-F94E404D0F36}"/>
              </a:ext>
            </a:extLst>
          </p:cNvPr>
          <p:cNvSpPr txBox="1"/>
          <p:nvPr/>
        </p:nvSpPr>
        <p:spPr>
          <a:xfrm>
            <a:off x="395250" y="1410232"/>
            <a:ext cx="11401500" cy="258994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9980"/>
              </a:lnSpc>
              <a:spcBef>
                <a:spcPts val="0"/>
              </a:spcBef>
              <a:spcAft>
                <a:spcPts val="0"/>
              </a:spcAft>
              <a:buClr>
                <a:srgbClr val="000000"/>
              </a:buClr>
              <a:buSzTx/>
              <a:buFont typeface="Arial"/>
              <a:buNone/>
              <a:tabLst/>
              <a:defRPr/>
            </a:pPr>
            <a:r>
              <a:rPr kumimoji="0" lang="en-US" sz="5100" b="1" i="0" u="none" strike="noStrike" kern="0" cap="none" spc="0" normalizeH="0" baseline="0" noProof="0">
                <a:ln>
                  <a:noFill/>
                </a:ln>
                <a:solidFill>
                  <a:srgbClr val="FFFFFF"/>
                </a:solidFill>
                <a:effectLst/>
                <a:uLnTx/>
                <a:uFillTx/>
                <a:latin typeface="Urbanist"/>
                <a:ea typeface="Urbanist"/>
                <a:cs typeface="Urbanist"/>
                <a:sym typeface="Urbanist"/>
              </a:rPr>
              <a:t>Tolerability </a:t>
            </a:r>
            <a:r>
              <a:rPr kumimoji="0" lang="en-US" sz="5100" b="1" i="0" u="none" strike="noStrike" kern="0" cap="none" spc="0" normalizeH="0" baseline="0" noProof="0" dirty="0">
                <a:ln>
                  <a:noFill/>
                </a:ln>
                <a:solidFill>
                  <a:srgbClr val="FFFFFF"/>
                </a:solidFill>
                <a:effectLst/>
                <a:uLnTx/>
                <a:uFillTx/>
                <a:latin typeface="Urbanist"/>
                <a:ea typeface="Urbanist"/>
                <a:cs typeface="Urbanist"/>
                <a:sym typeface="Urbanist"/>
              </a:rPr>
              <a:t>with the Use of Immune Checkpoint Inhibitors in Urothelial Bladder Cancer</a:t>
            </a:r>
            <a:endParaRPr kumimoji="0" sz="1400" b="0" i="0" u="none" strike="noStrike" kern="0" cap="none" spc="0" normalizeH="0" baseline="0" noProof="0" dirty="0">
              <a:ln>
                <a:noFill/>
              </a:ln>
              <a:solidFill>
                <a:srgbClr val="000000"/>
              </a:solidFill>
              <a:effectLst/>
              <a:uLnTx/>
              <a:uFillTx/>
              <a:latin typeface="Arial"/>
              <a:ea typeface="MS PGothic" charset="0"/>
              <a:cs typeface="Arial"/>
              <a:sym typeface="Arial"/>
            </a:endParaRPr>
          </a:p>
        </p:txBody>
      </p:sp>
      <p:sp>
        <p:nvSpPr>
          <p:cNvPr id="547" name="Google Shape;547;p39">
            <a:extLst>
              <a:ext uri="{FF2B5EF4-FFF2-40B4-BE49-F238E27FC236}">
                <a16:creationId xmlns:a16="http://schemas.microsoft.com/office/drawing/2014/main" id="{749E0564-BC60-27A6-8ED1-C84ADFFC54DD}"/>
              </a:ext>
            </a:extLst>
          </p:cNvPr>
          <p:cNvSpPr txBox="1"/>
          <p:nvPr/>
        </p:nvSpPr>
        <p:spPr>
          <a:xfrm>
            <a:off x="666750" y="4599533"/>
            <a:ext cx="10858500" cy="392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2550" b="1" i="0" u="none" strike="noStrike" kern="0" cap="none" spc="0" normalizeH="0" baseline="0" noProof="0">
                <a:ln>
                  <a:noFill/>
                </a:ln>
                <a:solidFill>
                  <a:srgbClr val="FFFFFF"/>
                </a:solidFill>
                <a:effectLst/>
                <a:uLnTx/>
                <a:uFillTx/>
                <a:latin typeface="Inter"/>
                <a:ea typeface="Inter"/>
                <a:cs typeface="Inter"/>
                <a:sym typeface="Inter"/>
              </a:rPr>
              <a:t>Margarita Huober, AGNP, AOCNP</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48" name="Google Shape;548;p39">
            <a:extLst>
              <a:ext uri="{FF2B5EF4-FFF2-40B4-BE49-F238E27FC236}">
                <a16:creationId xmlns:a16="http://schemas.microsoft.com/office/drawing/2014/main" id="{8BACEBF1-E14B-56EF-6F41-3A2607515792}"/>
              </a:ext>
            </a:extLst>
          </p:cNvPr>
          <p:cNvSpPr txBox="1"/>
          <p:nvPr/>
        </p:nvSpPr>
        <p:spPr>
          <a:xfrm>
            <a:off x="666750" y="5100488"/>
            <a:ext cx="10858500" cy="2772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Inter"/>
                <a:ea typeface="Inter"/>
                <a:cs typeface="Inter"/>
                <a:sym typeface="Inter"/>
              </a:rPr>
              <a:t>Stanford Health Care </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Tree>
    <p:extLst>
      <p:ext uri="{BB962C8B-B14F-4D97-AF65-F5344CB8AC3E}">
        <p14:creationId xmlns:p14="http://schemas.microsoft.com/office/powerpoint/2010/main" val="8424343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52">
          <a:extLst>
            <a:ext uri="{FF2B5EF4-FFF2-40B4-BE49-F238E27FC236}">
              <a16:creationId xmlns:a16="http://schemas.microsoft.com/office/drawing/2014/main" id="{69FB2FBF-8D43-E751-4332-674B2638CE24}"/>
            </a:ext>
          </a:extLst>
        </p:cNvPr>
        <p:cNvGrpSpPr/>
        <p:nvPr/>
      </p:nvGrpSpPr>
      <p:grpSpPr>
        <a:xfrm>
          <a:off x="0" y="0"/>
          <a:ext cx="0" cy="0"/>
          <a:chOff x="0" y="0"/>
          <a:chExt cx="0" cy="0"/>
        </a:xfrm>
      </p:grpSpPr>
      <p:pic>
        <p:nvPicPr>
          <p:cNvPr id="553" name="Google Shape;553;p40" descr="image.png">
            <a:extLst>
              <a:ext uri="{FF2B5EF4-FFF2-40B4-BE49-F238E27FC236}">
                <a16:creationId xmlns:a16="http://schemas.microsoft.com/office/drawing/2014/main" id="{E9E1F9C5-0168-5B85-0517-148345108590}"/>
              </a:ext>
            </a:extLst>
          </p:cNvPr>
          <p:cNvPicPr preferRelativeResize="0"/>
          <p:nvPr/>
        </p:nvPicPr>
        <p:blipFill rotWithShape="1">
          <a:blip r:embed="rId3">
            <a:alphaModFix/>
          </a:blip>
          <a:srcRect/>
          <a:stretch/>
        </p:blipFill>
        <p:spPr>
          <a:xfrm>
            <a:off x="571500" y="947050"/>
            <a:ext cx="5365775" cy="2194125"/>
          </a:xfrm>
          <a:prstGeom prst="rect">
            <a:avLst/>
          </a:prstGeom>
          <a:noFill/>
          <a:ln>
            <a:noFill/>
          </a:ln>
        </p:spPr>
      </p:pic>
      <p:pic>
        <p:nvPicPr>
          <p:cNvPr id="554" name="Google Shape;554;p40" descr="image.png">
            <a:extLst>
              <a:ext uri="{FF2B5EF4-FFF2-40B4-BE49-F238E27FC236}">
                <a16:creationId xmlns:a16="http://schemas.microsoft.com/office/drawing/2014/main" id="{C47CB6D0-4721-6F5A-1F1F-6E117C5A4C52}"/>
              </a:ext>
            </a:extLst>
          </p:cNvPr>
          <p:cNvPicPr preferRelativeResize="0"/>
          <p:nvPr/>
        </p:nvPicPr>
        <p:blipFill rotWithShape="1">
          <a:blip r:embed="rId4">
            <a:alphaModFix/>
          </a:blip>
          <a:srcRect/>
          <a:stretch/>
        </p:blipFill>
        <p:spPr>
          <a:xfrm>
            <a:off x="571525" y="3243100"/>
            <a:ext cx="5365775" cy="1570775"/>
          </a:xfrm>
          <a:prstGeom prst="rect">
            <a:avLst/>
          </a:prstGeom>
          <a:noFill/>
          <a:ln>
            <a:noFill/>
          </a:ln>
        </p:spPr>
      </p:pic>
      <p:pic>
        <p:nvPicPr>
          <p:cNvPr id="555" name="Google Shape;555;p40" descr="image.png">
            <a:extLst>
              <a:ext uri="{FF2B5EF4-FFF2-40B4-BE49-F238E27FC236}">
                <a16:creationId xmlns:a16="http://schemas.microsoft.com/office/drawing/2014/main" id="{51A490BA-6647-BA5E-A8B2-644A2615C793}"/>
              </a:ext>
            </a:extLst>
          </p:cNvPr>
          <p:cNvPicPr preferRelativeResize="0"/>
          <p:nvPr/>
        </p:nvPicPr>
        <p:blipFill rotWithShape="1">
          <a:blip r:embed="rId5">
            <a:alphaModFix/>
          </a:blip>
          <a:srcRect/>
          <a:stretch/>
        </p:blipFill>
        <p:spPr>
          <a:xfrm>
            <a:off x="571500" y="4870500"/>
            <a:ext cx="5329800" cy="1169700"/>
          </a:xfrm>
          <a:prstGeom prst="rect">
            <a:avLst/>
          </a:prstGeom>
          <a:noFill/>
          <a:ln>
            <a:noFill/>
          </a:ln>
        </p:spPr>
      </p:pic>
      <p:pic>
        <p:nvPicPr>
          <p:cNvPr id="556" name="Google Shape;556;p40" descr="image.png">
            <a:extLst>
              <a:ext uri="{FF2B5EF4-FFF2-40B4-BE49-F238E27FC236}">
                <a16:creationId xmlns:a16="http://schemas.microsoft.com/office/drawing/2014/main" id="{00D7E357-4316-9ABF-99D7-0AFB450A1921}"/>
              </a:ext>
            </a:extLst>
          </p:cNvPr>
          <p:cNvPicPr preferRelativeResize="0"/>
          <p:nvPr/>
        </p:nvPicPr>
        <p:blipFill rotWithShape="1">
          <a:blip r:embed="rId6">
            <a:alphaModFix/>
          </a:blip>
          <a:srcRect/>
          <a:stretch/>
        </p:blipFill>
        <p:spPr>
          <a:xfrm>
            <a:off x="0" y="6186850"/>
            <a:ext cx="12192000" cy="671150"/>
          </a:xfrm>
          <a:prstGeom prst="rect">
            <a:avLst/>
          </a:prstGeom>
          <a:noFill/>
          <a:ln>
            <a:noFill/>
          </a:ln>
        </p:spPr>
      </p:pic>
      <p:sp>
        <p:nvSpPr>
          <p:cNvPr id="557" name="Google Shape;557;p40">
            <a:extLst>
              <a:ext uri="{FF2B5EF4-FFF2-40B4-BE49-F238E27FC236}">
                <a16:creationId xmlns:a16="http://schemas.microsoft.com/office/drawing/2014/main" id="{3DD16DBA-0227-3433-18D9-89175BDD9E7C}"/>
              </a:ext>
            </a:extLst>
          </p:cNvPr>
          <p:cNvSpPr txBox="1"/>
          <p:nvPr/>
        </p:nvSpPr>
        <p:spPr>
          <a:xfrm>
            <a:off x="762000" y="264950"/>
            <a:ext cx="11401500" cy="5079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0" i="0" u="none" strike="noStrike" kern="0" cap="none" spc="0" normalizeH="0" baseline="0" noProof="0">
                <a:ln>
                  <a:noFill/>
                </a:ln>
                <a:solidFill>
                  <a:srgbClr val="002B5C"/>
                </a:solidFill>
                <a:effectLst/>
                <a:uLnTx/>
                <a:uFillTx/>
                <a:latin typeface="Urbanist ExtraBold"/>
                <a:ea typeface="Urbanist ExtraBold"/>
                <a:cs typeface="Urbanist ExtraBold"/>
                <a:sym typeface="Urbanist ExtraBold"/>
              </a:rPr>
              <a:t>MECHANISM OF ACTION: PD-1 / PD-L1 CHECKPOINT</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58" name="Google Shape;558;p40">
            <a:extLst>
              <a:ext uri="{FF2B5EF4-FFF2-40B4-BE49-F238E27FC236}">
                <a16:creationId xmlns:a16="http://schemas.microsoft.com/office/drawing/2014/main" id="{01E7EBCC-FF25-32BA-8CCF-916D64591C78}"/>
              </a:ext>
            </a:extLst>
          </p:cNvPr>
          <p:cNvSpPr/>
          <p:nvPr/>
        </p:nvSpPr>
        <p:spPr>
          <a:xfrm>
            <a:off x="571500" y="297600"/>
            <a:ext cx="142800" cy="5049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9" name="Google Shape;559;p40">
            <a:extLst>
              <a:ext uri="{FF2B5EF4-FFF2-40B4-BE49-F238E27FC236}">
                <a16:creationId xmlns:a16="http://schemas.microsoft.com/office/drawing/2014/main" id="{7D217D60-541D-16BF-CF03-65041D305CE7}"/>
              </a:ext>
            </a:extLst>
          </p:cNvPr>
          <p:cNvSpPr txBox="1"/>
          <p:nvPr/>
        </p:nvSpPr>
        <p:spPr>
          <a:xfrm>
            <a:off x="1114500" y="6315862"/>
            <a:ext cx="11049000" cy="4740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0000"/>
              </a:lnSpc>
              <a:spcBef>
                <a:spcPts val="0"/>
              </a:spcBef>
              <a:spcAft>
                <a:spcPts val="0"/>
              </a:spcAft>
              <a:buClr>
                <a:srgbClr val="000000"/>
              </a:buClr>
              <a:buSzPts val="1100"/>
              <a:buFont typeface="Arial"/>
              <a:buNone/>
              <a:tabLst/>
              <a:defRPr/>
            </a:pPr>
            <a:r>
              <a:rPr kumimoji="0" lang="en-US" sz="1400" b="1" i="0" u="none" strike="noStrike" kern="0" cap="none" spc="0" normalizeH="0" baseline="0" noProof="0" dirty="0">
                <a:ln>
                  <a:noFill/>
                </a:ln>
                <a:solidFill>
                  <a:srgbClr val="FFFFFF"/>
                </a:solidFill>
                <a:effectLst/>
                <a:uLnTx/>
                <a:uFillTx/>
                <a:latin typeface="Inter"/>
                <a:ea typeface="Inter"/>
                <a:cs typeface="Inter"/>
                <a:sym typeface="Inter"/>
              </a:rPr>
              <a:t>Atezolizumab</a:t>
            </a:r>
            <a:r>
              <a:rPr kumimoji="0" lang="en-US" sz="1400" b="0" i="0" u="none" strike="noStrike" kern="0" cap="none" spc="0" normalizeH="0" baseline="0" noProof="0" dirty="0">
                <a:ln>
                  <a:noFill/>
                </a:ln>
                <a:solidFill>
                  <a:srgbClr val="FFFFFF"/>
                </a:solidFill>
                <a:effectLst/>
                <a:uLnTx/>
                <a:uFillTx/>
                <a:latin typeface="Inter"/>
                <a:ea typeface="Inter"/>
                <a:cs typeface="Inter"/>
                <a:sym typeface="Inter"/>
              </a:rPr>
              <a:t> UC indication withdrawn 2021</a:t>
            </a:r>
            <a:endParaRPr kumimoji="0" sz="1400" b="0" i="0" u="none" strike="noStrike" kern="0" cap="none" spc="0" normalizeH="0" baseline="0" noProof="0" dirty="0">
              <a:ln>
                <a:noFill/>
              </a:ln>
              <a:solidFill>
                <a:srgbClr val="FFFFFF"/>
              </a:solidFill>
              <a:effectLst/>
              <a:uLnTx/>
              <a:uFillTx/>
              <a:latin typeface="Inter"/>
              <a:ea typeface="Inter"/>
              <a:cs typeface="Inter"/>
              <a:sym typeface="Inter"/>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Inter"/>
                <a:ea typeface="Inter"/>
                <a:cs typeface="Inter"/>
                <a:sym typeface="Inter"/>
              </a:rPr>
              <a:t>PD-1: programmed cell death 1; PD-L1: programmed cell death ligand 1; ICI: immune checkpoint inhibitor</a:t>
            </a:r>
            <a:endParaRPr kumimoji="0" sz="1400" b="0" i="0" u="none" strike="noStrike" kern="0" cap="none" spc="0" normalizeH="0" baseline="0" noProof="0" dirty="0">
              <a:ln>
                <a:noFill/>
              </a:ln>
              <a:solidFill>
                <a:srgbClr val="000000"/>
              </a:solidFill>
              <a:effectLst/>
              <a:uLnTx/>
              <a:uFillTx/>
              <a:latin typeface="Arial"/>
              <a:ea typeface="MS PGothic" charset="0"/>
              <a:cs typeface="Arial"/>
              <a:sym typeface="Arial"/>
            </a:endParaRPr>
          </a:p>
        </p:txBody>
      </p:sp>
      <p:pic>
        <p:nvPicPr>
          <p:cNvPr id="560" name="Google Shape;560;p40" title="b3518115-d20d-46e6-be18-9f47d3543b8d.png">
            <a:extLst>
              <a:ext uri="{FF2B5EF4-FFF2-40B4-BE49-F238E27FC236}">
                <a16:creationId xmlns:a16="http://schemas.microsoft.com/office/drawing/2014/main" id="{00C06A6C-3627-4963-AFFE-FDD76423FB6D}"/>
              </a:ext>
            </a:extLst>
          </p:cNvPr>
          <p:cNvPicPr preferRelativeResize="0"/>
          <p:nvPr/>
        </p:nvPicPr>
        <p:blipFill rotWithShape="1">
          <a:blip r:embed="rId7">
            <a:alphaModFix/>
          </a:blip>
          <a:srcRect/>
          <a:stretch/>
        </p:blipFill>
        <p:spPr>
          <a:xfrm>
            <a:off x="5937275" y="1048150"/>
            <a:ext cx="6159652" cy="4106401"/>
          </a:xfrm>
          <a:prstGeom prst="rect">
            <a:avLst/>
          </a:prstGeom>
          <a:noFill/>
          <a:ln>
            <a:noFill/>
          </a:ln>
        </p:spPr>
      </p:pic>
      <p:sp>
        <p:nvSpPr>
          <p:cNvPr id="561" name="Google Shape;561;p40">
            <a:extLst>
              <a:ext uri="{FF2B5EF4-FFF2-40B4-BE49-F238E27FC236}">
                <a16:creationId xmlns:a16="http://schemas.microsoft.com/office/drawing/2014/main" id="{13EACD1D-FEDD-F2C2-CBF2-4F086800BD9E}"/>
              </a:ext>
            </a:extLst>
          </p:cNvPr>
          <p:cNvSpPr txBox="1"/>
          <p:nvPr/>
        </p:nvSpPr>
        <p:spPr>
          <a:xfrm>
            <a:off x="762000" y="1157950"/>
            <a:ext cx="5139300" cy="24858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1E293B"/>
                </a:solidFill>
                <a:effectLst/>
                <a:uLnTx/>
                <a:uFillTx/>
                <a:latin typeface="Inter Black"/>
                <a:ea typeface="Inter Black"/>
                <a:cs typeface="Inter Black"/>
                <a:sym typeface="Inter Black"/>
              </a:rPr>
              <a:t>PD-1:</a:t>
            </a:r>
            <a:r>
              <a:rPr kumimoji="0" lang="en-US"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Receptor on T cells → "off switch"</a:t>
            </a:r>
            <a:endParaRPr kumimoji="0"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1E293B"/>
                </a:solidFill>
                <a:effectLst/>
                <a:uLnTx/>
                <a:uFillTx/>
                <a:latin typeface="Inter Black"/>
                <a:ea typeface="Inter Black"/>
                <a:cs typeface="Inter Black"/>
                <a:sym typeface="Inter Black"/>
              </a:rPr>
              <a:t>PD-L1:</a:t>
            </a:r>
            <a:r>
              <a:rPr kumimoji="0" lang="en-US"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On tumor cells → turns T cells OFF</a:t>
            </a:r>
            <a:endParaRPr kumimoji="0"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B91C1C"/>
                </a:solidFill>
                <a:effectLst/>
                <a:uLnTx/>
                <a:uFillTx/>
                <a:latin typeface="Inter SemiBold"/>
                <a:ea typeface="Inter SemiBold"/>
                <a:cs typeface="Inter SemiBold"/>
                <a:sym typeface="Inter SemiBold"/>
              </a:rPr>
              <a:t>Tumors use this to escape the immune system</a:t>
            </a:r>
            <a:endParaRPr kumimoji="0" sz="1900"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p:txBody>
      </p:sp>
      <p:sp>
        <p:nvSpPr>
          <p:cNvPr id="562" name="Google Shape;562;p40">
            <a:extLst>
              <a:ext uri="{FF2B5EF4-FFF2-40B4-BE49-F238E27FC236}">
                <a16:creationId xmlns:a16="http://schemas.microsoft.com/office/drawing/2014/main" id="{72DFA61D-95DF-7F07-8FCE-62CF4529DC3E}"/>
              </a:ext>
            </a:extLst>
          </p:cNvPr>
          <p:cNvSpPr txBox="1"/>
          <p:nvPr/>
        </p:nvSpPr>
        <p:spPr>
          <a:xfrm>
            <a:off x="842852" y="3515125"/>
            <a:ext cx="4977600" cy="1169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Drugs block </a:t>
            </a:r>
            <a:r>
              <a:rPr kumimoji="0" lang="en-US" sz="1900" b="0" i="0" u="none" strike="noStrike" kern="0" cap="none" spc="0" normalizeH="0" baseline="0" noProof="0">
                <a:ln>
                  <a:noFill/>
                </a:ln>
                <a:solidFill>
                  <a:srgbClr val="1E293B"/>
                </a:solidFill>
                <a:effectLst/>
                <a:uLnTx/>
                <a:uFillTx/>
                <a:latin typeface="Inter Black"/>
                <a:ea typeface="Inter Black"/>
                <a:cs typeface="Inter Black"/>
                <a:sym typeface="Inter Black"/>
              </a:rPr>
              <a:t>PD-1 / PD-L1</a:t>
            </a:r>
            <a:r>
              <a:rPr kumimoji="0" lang="en-US"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interaction</a:t>
            </a:r>
            <a:endParaRPr kumimoji="0"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T cells turn back </a:t>
            </a:r>
            <a:r>
              <a:rPr kumimoji="0" lang="en-US" sz="1900" b="0" i="0" u="none" strike="noStrike" kern="0" cap="none" spc="0" normalizeH="0" baseline="0" noProof="0">
                <a:ln>
                  <a:noFill/>
                </a:ln>
                <a:solidFill>
                  <a:srgbClr val="1E293B"/>
                </a:solidFill>
                <a:effectLst/>
                <a:uLnTx/>
                <a:uFillTx/>
                <a:latin typeface="Inter Black"/>
                <a:ea typeface="Inter Black"/>
                <a:cs typeface="Inter Black"/>
                <a:sym typeface="Inter Black"/>
              </a:rPr>
              <a:t>ON</a:t>
            </a:r>
            <a:r>
              <a:rPr kumimoji="0" lang="en-US"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and attack cancer</a:t>
            </a:r>
            <a:endParaRPr kumimoji="0" sz="1900"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p:txBody>
      </p:sp>
      <p:sp>
        <p:nvSpPr>
          <p:cNvPr id="563" name="Google Shape;563;p40">
            <a:extLst>
              <a:ext uri="{FF2B5EF4-FFF2-40B4-BE49-F238E27FC236}">
                <a16:creationId xmlns:a16="http://schemas.microsoft.com/office/drawing/2014/main" id="{F88744C4-3664-F88B-8FD3-3191338B97F7}"/>
              </a:ext>
            </a:extLst>
          </p:cNvPr>
          <p:cNvSpPr txBox="1"/>
          <p:nvPr/>
        </p:nvSpPr>
        <p:spPr>
          <a:xfrm>
            <a:off x="714288" y="4962707"/>
            <a:ext cx="4257300" cy="338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DEFF9A"/>
                </a:solidFill>
                <a:effectLst/>
                <a:uLnTx/>
                <a:uFillTx/>
                <a:latin typeface="Inter"/>
                <a:ea typeface="Inter"/>
                <a:cs typeface="Inter"/>
                <a:sym typeface="Inter"/>
              </a:rPr>
              <a:t>BLADDER CANCER AGENTS:</a:t>
            </a:r>
            <a:endParaRPr kumimoji="0" sz="2200" b="1"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64" name="Google Shape;564;p40">
            <a:extLst>
              <a:ext uri="{FF2B5EF4-FFF2-40B4-BE49-F238E27FC236}">
                <a16:creationId xmlns:a16="http://schemas.microsoft.com/office/drawing/2014/main" id="{A7053546-D910-7308-0F3D-91585D9549BD}"/>
              </a:ext>
            </a:extLst>
          </p:cNvPr>
          <p:cNvSpPr txBox="1"/>
          <p:nvPr/>
        </p:nvSpPr>
        <p:spPr>
          <a:xfrm>
            <a:off x="725113" y="5312975"/>
            <a:ext cx="5058600" cy="6030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6222"/>
              </a:lnSpc>
              <a:spcBef>
                <a:spcPts val="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DEFF9A"/>
                </a:solidFill>
                <a:effectLst/>
                <a:uLnTx/>
                <a:uFillTx/>
                <a:latin typeface="Inter"/>
                <a:ea typeface="Inter"/>
                <a:cs typeface="Inter"/>
                <a:sym typeface="Inter"/>
              </a:rPr>
              <a:t>Anti–PD-1:</a:t>
            </a:r>
            <a:r>
              <a:rPr kumimoji="0" lang="en-US" sz="1900" b="0" i="0" u="none" strike="noStrike" kern="0" cap="none" spc="0" normalizeH="0" baseline="0" noProof="0">
                <a:ln>
                  <a:noFill/>
                </a:ln>
                <a:solidFill>
                  <a:srgbClr val="FFFFFF"/>
                </a:solidFill>
                <a:effectLst/>
                <a:uLnTx/>
                <a:uFillTx/>
                <a:latin typeface="Inter"/>
                <a:ea typeface="Inter"/>
                <a:cs typeface="Inter"/>
                <a:sym typeface="Inter"/>
              </a:rPr>
              <a:t> Pembrolizumab, Nivolumab</a:t>
            </a:r>
            <a:br>
              <a:rPr kumimoji="0" lang="en-US" sz="1900" b="0" i="0" u="none" strike="noStrike" kern="0" cap="none" spc="0" normalizeH="0" baseline="0" noProof="0">
                <a:ln>
                  <a:noFill/>
                </a:ln>
                <a:solidFill>
                  <a:srgbClr val="000000"/>
                </a:solidFill>
                <a:effectLst/>
                <a:uLnTx/>
                <a:uFillTx/>
                <a:latin typeface="Calibri"/>
                <a:ea typeface="Calibri"/>
                <a:cs typeface="Calibri"/>
                <a:sym typeface="Calibri"/>
              </a:rPr>
            </a:br>
            <a:r>
              <a:rPr kumimoji="0" lang="en-US" sz="1900" b="1" i="0" u="none" strike="noStrike" kern="0" cap="none" spc="0" normalizeH="0" baseline="0" noProof="0">
                <a:ln>
                  <a:noFill/>
                </a:ln>
                <a:solidFill>
                  <a:srgbClr val="DEFF9A"/>
                </a:solidFill>
                <a:effectLst/>
                <a:uLnTx/>
                <a:uFillTx/>
                <a:latin typeface="Inter"/>
                <a:ea typeface="Inter"/>
                <a:cs typeface="Inter"/>
                <a:sym typeface="Inter"/>
              </a:rPr>
              <a:t>Anti–PD-L1:</a:t>
            </a:r>
            <a:r>
              <a:rPr kumimoji="0" lang="en-US" sz="1900" b="0" i="0" u="none" strike="noStrike" kern="0" cap="none" spc="0" normalizeH="0" baseline="0" noProof="0">
                <a:ln>
                  <a:noFill/>
                </a:ln>
                <a:solidFill>
                  <a:srgbClr val="FFFFFF"/>
                </a:solidFill>
                <a:effectLst/>
                <a:uLnTx/>
                <a:uFillTx/>
                <a:latin typeface="Inter"/>
                <a:ea typeface="Inter"/>
                <a:cs typeface="Inter"/>
                <a:sym typeface="Inter"/>
              </a:rPr>
              <a:t> Avelumab, Durvalumab </a:t>
            </a:r>
            <a:endParaRPr kumimoji="0" sz="19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Tree>
    <p:extLst>
      <p:ext uri="{BB962C8B-B14F-4D97-AF65-F5344CB8AC3E}">
        <p14:creationId xmlns:p14="http://schemas.microsoft.com/office/powerpoint/2010/main" val="895564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8">
          <a:extLst>
            <a:ext uri="{FF2B5EF4-FFF2-40B4-BE49-F238E27FC236}">
              <a16:creationId xmlns:a16="http://schemas.microsoft.com/office/drawing/2014/main" id="{C2BC6320-1D42-D3F3-7FB6-C117AD7AE75A}"/>
            </a:ext>
          </a:extLst>
        </p:cNvPr>
        <p:cNvGrpSpPr/>
        <p:nvPr/>
      </p:nvGrpSpPr>
      <p:grpSpPr>
        <a:xfrm>
          <a:off x="0" y="0"/>
          <a:ext cx="0" cy="0"/>
          <a:chOff x="0" y="0"/>
          <a:chExt cx="0" cy="0"/>
        </a:xfrm>
      </p:grpSpPr>
      <p:pic>
        <p:nvPicPr>
          <p:cNvPr id="569" name="Google Shape;569;p41" title="4a22e123-f060-4996-9dd3-3851c6cb0e23.png">
            <a:extLst>
              <a:ext uri="{FF2B5EF4-FFF2-40B4-BE49-F238E27FC236}">
                <a16:creationId xmlns:a16="http://schemas.microsoft.com/office/drawing/2014/main" id="{DA128457-C4E8-DCD4-B666-65FF4BFA3681}"/>
              </a:ext>
            </a:extLst>
          </p:cNvPr>
          <p:cNvPicPr preferRelativeResize="0"/>
          <p:nvPr/>
        </p:nvPicPr>
        <p:blipFill>
          <a:blip r:embed="rId3">
            <a:alphaModFix/>
          </a:blip>
          <a:stretch>
            <a:fillRect/>
          </a:stretch>
        </p:blipFill>
        <p:spPr>
          <a:xfrm>
            <a:off x="1347400" y="77450"/>
            <a:ext cx="9829801" cy="6553201"/>
          </a:xfrm>
          <a:prstGeom prst="rect">
            <a:avLst/>
          </a:prstGeom>
          <a:noFill/>
          <a:ln>
            <a:noFill/>
          </a:ln>
        </p:spPr>
      </p:pic>
      <p:sp>
        <p:nvSpPr>
          <p:cNvPr id="2" name="TextBox 1">
            <a:extLst>
              <a:ext uri="{FF2B5EF4-FFF2-40B4-BE49-F238E27FC236}">
                <a16:creationId xmlns:a16="http://schemas.microsoft.com/office/drawing/2014/main" id="{FA2BB619-4878-0984-18E4-D25FA2005818}"/>
              </a:ext>
            </a:extLst>
          </p:cNvPr>
          <p:cNvSpPr txBox="1"/>
          <p:nvPr/>
        </p:nvSpPr>
        <p:spPr>
          <a:xfrm>
            <a:off x="0" y="6581001"/>
            <a:ext cx="1219200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1E293B"/>
                </a:solidFill>
                <a:effectLst/>
                <a:uLnTx/>
                <a:uFillTx/>
                <a:latin typeface="Inter"/>
                <a:ea typeface="Inter"/>
                <a:cs typeface="Inter"/>
                <a:sym typeface="Inter"/>
              </a:rPr>
              <a:t>Schneider BJ et al. </a:t>
            </a:r>
            <a:r>
              <a:rPr kumimoji="0" lang="en-US" sz="1100" b="1" i="0" u="none" strike="noStrike" kern="0" cap="none" spc="0" normalizeH="0" baseline="0" noProof="0" dirty="0">
                <a:ln>
                  <a:noFill/>
                </a:ln>
                <a:solidFill>
                  <a:srgbClr val="002B5C"/>
                </a:solidFill>
                <a:effectLst/>
                <a:uLnTx/>
                <a:uFillTx/>
                <a:latin typeface="Inter"/>
                <a:ea typeface="Inter"/>
                <a:cs typeface="Inter"/>
                <a:sym typeface="Inter"/>
              </a:rPr>
              <a:t>J Clin Oncol.</a:t>
            </a:r>
            <a:r>
              <a:rPr kumimoji="0" lang="en-US" sz="1100" b="0" i="0" u="none" strike="noStrike" kern="0" cap="none" spc="0" normalizeH="0" baseline="0" noProof="0" dirty="0">
                <a:ln>
                  <a:noFill/>
                </a:ln>
                <a:solidFill>
                  <a:srgbClr val="1E293B"/>
                </a:solidFill>
                <a:effectLst/>
                <a:uLnTx/>
                <a:uFillTx/>
                <a:latin typeface="Inter"/>
                <a:ea typeface="Inter"/>
                <a:cs typeface="Inter"/>
                <a:sym typeface="Inter"/>
              </a:rPr>
              <a:t> 2021;39(36):4073-4126.  </a:t>
            </a:r>
            <a:r>
              <a:rPr kumimoji="0" lang="en-US" sz="1100" b="0" i="0" u="none" strike="noStrike" kern="0" cap="none" spc="0" normalizeH="0" baseline="0" noProof="0" dirty="0" err="1">
                <a:ln>
                  <a:noFill/>
                </a:ln>
                <a:solidFill>
                  <a:srgbClr val="1E293B"/>
                </a:solidFill>
                <a:effectLst/>
                <a:uLnTx/>
                <a:uFillTx/>
                <a:latin typeface="Inter"/>
                <a:ea typeface="Inter"/>
                <a:cs typeface="Inter"/>
                <a:sym typeface="Inter"/>
              </a:rPr>
              <a:t>Postow</a:t>
            </a:r>
            <a:r>
              <a:rPr kumimoji="0" lang="en-US" sz="1100" b="0" i="0" u="none" strike="noStrike" kern="0" cap="none" spc="0" normalizeH="0" baseline="0" noProof="0" dirty="0">
                <a:ln>
                  <a:noFill/>
                </a:ln>
                <a:solidFill>
                  <a:srgbClr val="1E293B"/>
                </a:solidFill>
                <a:effectLst/>
                <a:uLnTx/>
                <a:uFillTx/>
                <a:latin typeface="Inter"/>
                <a:ea typeface="Inter"/>
                <a:cs typeface="Inter"/>
                <a:sym typeface="Inter"/>
              </a:rPr>
              <a:t> MA, et al. </a:t>
            </a:r>
            <a:r>
              <a:rPr kumimoji="0" lang="en-US" sz="1100" b="1" i="0" u="none" strike="noStrike" kern="0" cap="none" spc="0" normalizeH="0" baseline="0" noProof="0" dirty="0">
                <a:ln>
                  <a:noFill/>
                </a:ln>
                <a:solidFill>
                  <a:srgbClr val="002B5C"/>
                </a:solidFill>
                <a:effectLst/>
                <a:uLnTx/>
                <a:uFillTx/>
                <a:latin typeface="Inter"/>
                <a:ea typeface="Inter"/>
                <a:cs typeface="Inter"/>
                <a:sym typeface="Inter"/>
              </a:rPr>
              <a:t>N Engl J Med.</a:t>
            </a:r>
            <a:r>
              <a:rPr kumimoji="0" lang="en-US" sz="1100" b="0" i="0" u="none" strike="noStrike" kern="0" cap="none" spc="0" normalizeH="0" baseline="0" noProof="0" dirty="0">
                <a:ln>
                  <a:noFill/>
                </a:ln>
                <a:solidFill>
                  <a:srgbClr val="1E293B"/>
                </a:solidFill>
                <a:effectLst/>
                <a:uLnTx/>
                <a:uFillTx/>
                <a:latin typeface="Inter"/>
                <a:ea typeface="Inter"/>
                <a:cs typeface="Inter"/>
                <a:sym typeface="Inter"/>
              </a:rPr>
              <a:t> 2018;378(2):158-168.  </a:t>
            </a:r>
            <a:r>
              <a:rPr kumimoji="0" lang="en-US" sz="1100" b="0" i="0" u="none" strike="noStrike" kern="0" cap="none" spc="0" normalizeH="0" baseline="0" noProof="0" dirty="0" err="1">
                <a:ln>
                  <a:noFill/>
                </a:ln>
                <a:solidFill>
                  <a:srgbClr val="1E293B"/>
                </a:solidFill>
                <a:effectLst/>
                <a:uLnTx/>
                <a:uFillTx/>
                <a:latin typeface="Inter"/>
                <a:ea typeface="Inter"/>
                <a:cs typeface="Inter"/>
                <a:sym typeface="Inter"/>
              </a:rPr>
              <a:t>Daetwyler</a:t>
            </a:r>
            <a:r>
              <a:rPr kumimoji="0" lang="en-US" sz="1100" b="0" i="0" u="none" strike="noStrike" kern="0" cap="none" spc="0" normalizeH="0" baseline="0" noProof="0" dirty="0">
                <a:ln>
                  <a:noFill/>
                </a:ln>
                <a:solidFill>
                  <a:srgbClr val="1E293B"/>
                </a:solidFill>
                <a:effectLst/>
                <a:uLnTx/>
                <a:uFillTx/>
                <a:latin typeface="Inter"/>
                <a:ea typeface="Inter"/>
                <a:cs typeface="Inter"/>
                <a:sym typeface="Inter"/>
              </a:rPr>
              <a:t> E, et al. </a:t>
            </a:r>
            <a:r>
              <a:rPr kumimoji="0" lang="en-US" sz="1100" b="1" i="0" u="none" strike="noStrike" kern="0" cap="none" spc="0" normalizeH="0" baseline="0" noProof="0" dirty="0">
                <a:ln>
                  <a:noFill/>
                </a:ln>
                <a:solidFill>
                  <a:srgbClr val="002B5C"/>
                </a:solidFill>
                <a:effectLst/>
                <a:uLnTx/>
                <a:uFillTx/>
                <a:latin typeface="Inter"/>
                <a:ea typeface="Inter"/>
                <a:cs typeface="Inter"/>
                <a:sym typeface="Inter"/>
              </a:rPr>
              <a:t>J </a:t>
            </a:r>
            <a:r>
              <a:rPr kumimoji="0" lang="en-US" sz="1100" b="1" i="0" u="none" strike="noStrike" kern="0" cap="none" spc="0" normalizeH="0" baseline="0" noProof="0" dirty="0" err="1">
                <a:ln>
                  <a:noFill/>
                </a:ln>
                <a:solidFill>
                  <a:srgbClr val="002B5C"/>
                </a:solidFill>
                <a:effectLst/>
                <a:uLnTx/>
                <a:uFillTx/>
                <a:latin typeface="Inter"/>
                <a:ea typeface="Inter"/>
                <a:cs typeface="Inter"/>
                <a:sym typeface="Inter"/>
              </a:rPr>
              <a:t>Immunother</a:t>
            </a:r>
            <a:r>
              <a:rPr kumimoji="0" lang="en-US" sz="1100" b="1" i="0" u="none" strike="noStrike" kern="0" cap="none" spc="0" normalizeH="0" baseline="0" noProof="0" dirty="0">
                <a:ln>
                  <a:noFill/>
                </a:ln>
                <a:solidFill>
                  <a:srgbClr val="002B5C"/>
                </a:solidFill>
                <a:effectLst/>
                <a:uLnTx/>
                <a:uFillTx/>
                <a:latin typeface="Inter"/>
                <a:ea typeface="Inter"/>
                <a:cs typeface="Inter"/>
                <a:sym typeface="Inter"/>
              </a:rPr>
              <a:t> Cancer.</a:t>
            </a:r>
            <a:r>
              <a:rPr kumimoji="0" lang="en-US" sz="1100" b="0" i="0" u="none" strike="noStrike" kern="0" cap="none" spc="0" normalizeH="0" baseline="0" noProof="0" dirty="0">
                <a:ln>
                  <a:noFill/>
                </a:ln>
                <a:solidFill>
                  <a:srgbClr val="1E293B"/>
                </a:solidFill>
                <a:effectLst/>
                <a:uLnTx/>
                <a:uFillTx/>
                <a:latin typeface="Inter"/>
                <a:ea typeface="Inter"/>
                <a:cs typeface="Inter"/>
                <a:sym typeface="Inter"/>
              </a:rPr>
              <a:t> 2024;12(1):e007409.</a:t>
            </a:r>
          </a:p>
        </p:txBody>
      </p:sp>
    </p:spTree>
    <p:extLst>
      <p:ext uri="{BB962C8B-B14F-4D97-AF65-F5344CB8AC3E}">
        <p14:creationId xmlns:p14="http://schemas.microsoft.com/office/powerpoint/2010/main" val="9439558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73">
          <a:extLst>
            <a:ext uri="{FF2B5EF4-FFF2-40B4-BE49-F238E27FC236}">
              <a16:creationId xmlns:a16="http://schemas.microsoft.com/office/drawing/2014/main" id="{89EF1D96-7DCA-6626-E207-3E6B0C9CA6EF}"/>
            </a:ext>
          </a:extLst>
        </p:cNvPr>
        <p:cNvGrpSpPr/>
        <p:nvPr/>
      </p:nvGrpSpPr>
      <p:grpSpPr>
        <a:xfrm>
          <a:off x="0" y="0"/>
          <a:ext cx="0" cy="0"/>
          <a:chOff x="0" y="0"/>
          <a:chExt cx="0" cy="0"/>
        </a:xfrm>
      </p:grpSpPr>
      <p:pic>
        <p:nvPicPr>
          <p:cNvPr id="574" name="Google Shape;574;p42" descr="image.png">
            <a:extLst>
              <a:ext uri="{FF2B5EF4-FFF2-40B4-BE49-F238E27FC236}">
                <a16:creationId xmlns:a16="http://schemas.microsoft.com/office/drawing/2014/main" id="{0AC38183-5EE1-F556-3CFB-84D93F969512}"/>
              </a:ext>
            </a:extLst>
          </p:cNvPr>
          <p:cNvPicPr preferRelativeResize="0"/>
          <p:nvPr/>
        </p:nvPicPr>
        <p:blipFill rotWithShape="1">
          <a:blip r:embed="rId3">
            <a:alphaModFix/>
          </a:blip>
          <a:srcRect/>
          <a:stretch/>
        </p:blipFill>
        <p:spPr>
          <a:xfrm>
            <a:off x="571500" y="1138575"/>
            <a:ext cx="4935575" cy="4820050"/>
          </a:xfrm>
          <a:prstGeom prst="rect">
            <a:avLst/>
          </a:prstGeom>
          <a:noFill/>
          <a:ln>
            <a:noFill/>
          </a:ln>
        </p:spPr>
      </p:pic>
      <p:pic>
        <p:nvPicPr>
          <p:cNvPr id="575" name="Google Shape;575;p42" descr="image.png">
            <a:extLst>
              <a:ext uri="{FF2B5EF4-FFF2-40B4-BE49-F238E27FC236}">
                <a16:creationId xmlns:a16="http://schemas.microsoft.com/office/drawing/2014/main" id="{81C47167-C2F0-EA50-A0C3-FA55C688E012}"/>
              </a:ext>
            </a:extLst>
          </p:cNvPr>
          <p:cNvPicPr preferRelativeResize="0"/>
          <p:nvPr/>
        </p:nvPicPr>
        <p:blipFill rotWithShape="1">
          <a:blip r:embed="rId4">
            <a:alphaModFix/>
          </a:blip>
          <a:srcRect/>
          <a:stretch/>
        </p:blipFill>
        <p:spPr>
          <a:xfrm>
            <a:off x="5697575" y="1138574"/>
            <a:ext cx="5922925" cy="2543575"/>
          </a:xfrm>
          <a:prstGeom prst="rect">
            <a:avLst/>
          </a:prstGeom>
          <a:noFill/>
          <a:ln>
            <a:noFill/>
          </a:ln>
        </p:spPr>
      </p:pic>
      <p:pic>
        <p:nvPicPr>
          <p:cNvPr id="576" name="Google Shape;576;p42" descr="image.png">
            <a:extLst>
              <a:ext uri="{FF2B5EF4-FFF2-40B4-BE49-F238E27FC236}">
                <a16:creationId xmlns:a16="http://schemas.microsoft.com/office/drawing/2014/main" id="{EB5C7524-5C3F-EB91-4413-FECF2162B95A}"/>
              </a:ext>
            </a:extLst>
          </p:cNvPr>
          <p:cNvPicPr preferRelativeResize="0"/>
          <p:nvPr/>
        </p:nvPicPr>
        <p:blipFill rotWithShape="1">
          <a:blip r:embed="rId5">
            <a:alphaModFix/>
          </a:blip>
          <a:srcRect/>
          <a:stretch/>
        </p:blipFill>
        <p:spPr>
          <a:xfrm>
            <a:off x="5697575" y="3765625"/>
            <a:ext cx="5922925" cy="2193000"/>
          </a:xfrm>
          <a:prstGeom prst="rect">
            <a:avLst/>
          </a:prstGeom>
          <a:noFill/>
          <a:ln>
            <a:noFill/>
          </a:ln>
        </p:spPr>
      </p:pic>
      <p:pic>
        <p:nvPicPr>
          <p:cNvPr id="577" name="Google Shape;577;p42" descr="image.png">
            <a:extLst>
              <a:ext uri="{FF2B5EF4-FFF2-40B4-BE49-F238E27FC236}">
                <a16:creationId xmlns:a16="http://schemas.microsoft.com/office/drawing/2014/main" id="{942DC80D-6F02-BBDA-BFED-0059818FB0F0}"/>
              </a:ext>
            </a:extLst>
          </p:cNvPr>
          <p:cNvPicPr preferRelativeResize="0"/>
          <p:nvPr/>
        </p:nvPicPr>
        <p:blipFill rotWithShape="1">
          <a:blip r:embed="rId6">
            <a:alphaModFix/>
          </a:blip>
          <a:srcRect/>
          <a:stretch/>
        </p:blipFill>
        <p:spPr>
          <a:xfrm>
            <a:off x="0" y="5953125"/>
            <a:ext cx="12192000" cy="904875"/>
          </a:xfrm>
          <a:prstGeom prst="rect">
            <a:avLst/>
          </a:prstGeom>
          <a:noFill/>
          <a:ln>
            <a:noFill/>
          </a:ln>
        </p:spPr>
      </p:pic>
      <p:sp>
        <p:nvSpPr>
          <p:cNvPr id="578" name="Google Shape;578;p42">
            <a:extLst>
              <a:ext uri="{FF2B5EF4-FFF2-40B4-BE49-F238E27FC236}">
                <a16:creationId xmlns:a16="http://schemas.microsoft.com/office/drawing/2014/main" id="{AD77E6E1-EF7F-9E95-1E7B-E3B4F4276577}"/>
              </a:ext>
            </a:extLst>
          </p:cNvPr>
          <p:cNvSpPr txBox="1"/>
          <p:nvPr/>
        </p:nvSpPr>
        <p:spPr>
          <a:xfrm>
            <a:off x="817950" y="295375"/>
            <a:ext cx="11208600" cy="492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2B5C"/>
                </a:solidFill>
                <a:effectLst/>
                <a:uLnTx/>
                <a:uFillTx/>
                <a:latin typeface="Urbanist ExtraBold"/>
                <a:ea typeface="Urbanist ExtraBold"/>
                <a:cs typeface="Urbanist ExtraBold"/>
                <a:sym typeface="Urbanist ExtraBold"/>
              </a:rPr>
              <a:t>MONITORING FOR IMMUNE-RELATED ADVERSE EVENTS</a:t>
            </a:r>
            <a:endParaRPr kumimoji="0" sz="13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79" name="Google Shape;579;p42">
            <a:extLst>
              <a:ext uri="{FF2B5EF4-FFF2-40B4-BE49-F238E27FC236}">
                <a16:creationId xmlns:a16="http://schemas.microsoft.com/office/drawing/2014/main" id="{1E6ED8DD-3D0B-472A-F13B-715B0C3AD3F4}"/>
              </a:ext>
            </a:extLst>
          </p:cNvPr>
          <p:cNvSpPr/>
          <p:nvPr/>
        </p:nvSpPr>
        <p:spPr>
          <a:xfrm>
            <a:off x="571500" y="285875"/>
            <a:ext cx="142800" cy="5049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0" name="Google Shape;580;p42">
            <a:extLst>
              <a:ext uri="{FF2B5EF4-FFF2-40B4-BE49-F238E27FC236}">
                <a16:creationId xmlns:a16="http://schemas.microsoft.com/office/drawing/2014/main" id="{BA818959-984C-B0D7-47E3-06B5813C3F37}"/>
              </a:ext>
            </a:extLst>
          </p:cNvPr>
          <p:cNvSpPr txBox="1"/>
          <p:nvPr/>
        </p:nvSpPr>
        <p:spPr>
          <a:xfrm>
            <a:off x="571500" y="6055384"/>
            <a:ext cx="11049000" cy="215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Inter"/>
                <a:ea typeface="Inter"/>
                <a:cs typeface="Inter"/>
                <a:sym typeface="Inter"/>
              </a:rPr>
              <a:t>ICI: immune checkpoint inhibitor; ULN: upper limit of normal</a:t>
            </a:r>
            <a:endParaRPr kumimoji="0" sz="1400" b="0" i="0" u="none" strike="noStrike" kern="0" cap="none" spc="0" normalizeH="0" baseline="0" noProof="0" dirty="0">
              <a:ln>
                <a:noFill/>
              </a:ln>
              <a:solidFill>
                <a:srgbClr val="000000"/>
              </a:solidFill>
              <a:effectLst/>
              <a:uLnTx/>
              <a:uFillTx/>
              <a:latin typeface="Arial"/>
              <a:ea typeface="MS PGothic" charset="0"/>
              <a:cs typeface="Arial"/>
              <a:sym typeface="Arial"/>
            </a:endParaRPr>
          </a:p>
        </p:txBody>
      </p:sp>
      <p:sp>
        <p:nvSpPr>
          <p:cNvPr id="581" name="Google Shape;581;p42">
            <a:extLst>
              <a:ext uri="{FF2B5EF4-FFF2-40B4-BE49-F238E27FC236}">
                <a16:creationId xmlns:a16="http://schemas.microsoft.com/office/drawing/2014/main" id="{061C0E21-9155-283D-AF9D-1FE398E1FDA6}"/>
              </a:ext>
            </a:extLst>
          </p:cNvPr>
          <p:cNvSpPr txBox="1"/>
          <p:nvPr/>
        </p:nvSpPr>
        <p:spPr>
          <a:xfrm>
            <a:off x="817950" y="1355708"/>
            <a:ext cx="4542300" cy="323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2B5C"/>
                </a:solidFill>
                <a:effectLst/>
                <a:uLnTx/>
                <a:uFillTx/>
                <a:latin typeface="Urbanist"/>
                <a:ea typeface="Urbanist"/>
                <a:cs typeface="Urbanist"/>
                <a:sym typeface="Urbanist"/>
              </a:rPr>
              <a:t>BASELINE (BEFORE C1)</a:t>
            </a:r>
            <a:endParaRPr kumimoji="0" sz="1400" b="1"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82" name="Google Shape;582;p42">
            <a:extLst>
              <a:ext uri="{FF2B5EF4-FFF2-40B4-BE49-F238E27FC236}">
                <a16:creationId xmlns:a16="http://schemas.microsoft.com/office/drawing/2014/main" id="{A0BB3901-0AF3-3029-B94F-747D2F2500C9}"/>
              </a:ext>
            </a:extLst>
          </p:cNvPr>
          <p:cNvSpPr/>
          <p:nvPr/>
        </p:nvSpPr>
        <p:spPr>
          <a:xfrm>
            <a:off x="817950" y="1727033"/>
            <a:ext cx="4326000" cy="381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3" name="Google Shape;583;p42">
            <a:extLst>
              <a:ext uri="{FF2B5EF4-FFF2-40B4-BE49-F238E27FC236}">
                <a16:creationId xmlns:a16="http://schemas.microsoft.com/office/drawing/2014/main" id="{83265165-FCF1-70D3-A708-9339AC5C0E06}"/>
              </a:ext>
            </a:extLst>
          </p:cNvPr>
          <p:cNvSpPr txBox="1"/>
          <p:nvPr/>
        </p:nvSpPr>
        <p:spPr>
          <a:xfrm>
            <a:off x="709800" y="1970050"/>
            <a:ext cx="4542300" cy="3478500"/>
          </a:xfrm>
          <a:prstGeom prst="rect">
            <a:avLst/>
          </a:prstGeom>
          <a:noFill/>
          <a:ln>
            <a:noFill/>
          </a:ln>
        </p:spPr>
        <p:txBody>
          <a:bodyPr spcFirstLastPara="1" wrap="square" lIns="0" tIns="0" rIns="0" bIns="0" anchor="t" anchorCtr="0">
            <a:spAutoFit/>
          </a:bodyPr>
          <a:lstStyle/>
          <a:p>
            <a:pPr marL="457200" marR="0" lvl="0" indent="-355600" algn="l" defTabSz="914400" rtl="0" eaLnBrk="1" fontAlgn="auto" latinLnBrk="0" hangingPunct="1">
              <a:lnSpc>
                <a:spcPct val="150000"/>
              </a:lnSpc>
              <a:spcBef>
                <a:spcPts val="0"/>
              </a:spcBef>
              <a:spcAft>
                <a:spcPts val="0"/>
              </a:spcAft>
              <a:buClr>
                <a:srgbClr val="000000"/>
              </a:buClr>
              <a:buSzPts val="2000"/>
              <a:buFont typeface="Arial"/>
              <a:buChar char="●"/>
              <a:tabLst/>
              <a:defRPr/>
            </a:pPr>
            <a:r>
              <a:rPr kumimoji="0" lang="en-US" sz="2000" b="0" i="0" u="none" strike="noStrike" kern="0" cap="none" spc="0" normalizeH="0" baseline="0" noProof="0">
                <a:ln>
                  <a:noFill/>
                </a:ln>
                <a:solidFill>
                  <a:srgbClr val="002B5C"/>
                </a:solidFill>
                <a:effectLst/>
                <a:uLnTx/>
                <a:uFillTx/>
                <a:latin typeface="Inter Black"/>
                <a:ea typeface="Inter Black"/>
                <a:cs typeface="Inter Black"/>
                <a:sym typeface="Inter Black"/>
              </a:rPr>
              <a:t>Labs:</a:t>
            </a:r>
            <a:r>
              <a:rPr kumimoji="0" lang="en-US" sz="20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CBC, CMP</a:t>
            </a:r>
            <a:endParaRPr kumimoji="0" sz="20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a:p>
            <a:pPr marL="457200" marR="0" lvl="0" indent="-355600" algn="l" defTabSz="914400" rtl="0" eaLnBrk="1" fontAlgn="auto" latinLnBrk="0" hangingPunct="1">
              <a:lnSpc>
                <a:spcPct val="150000"/>
              </a:lnSpc>
              <a:spcBef>
                <a:spcPts val="0"/>
              </a:spcBef>
              <a:spcAft>
                <a:spcPts val="0"/>
              </a:spcAft>
              <a:buClr>
                <a:srgbClr val="1E293B"/>
              </a:buClr>
              <a:buSzPts val="2000"/>
              <a:buFont typeface="Inter SemiBold"/>
              <a:buChar char="●"/>
              <a:tabLst/>
              <a:defRPr/>
            </a:pPr>
            <a:r>
              <a:rPr kumimoji="0" lang="en-US" sz="2000" b="0" i="0" u="none" strike="noStrike" kern="0" cap="none" spc="0" normalizeH="0" baseline="0" noProof="0">
                <a:ln>
                  <a:noFill/>
                </a:ln>
                <a:solidFill>
                  <a:srgbClr val="002B5C"/>
                </a:solidFill>
                <a:effectLst/>
                <a:uLnTx/>
                <a:uFillTx/>
                <a:latin typeface="Inter Black"/>
                <a:ea typeface="Inter Black"/>
                <a:cs typeface="Inter Black"/>
                <a:sym typeface="Inter Black"/>
              </a:rPr>
              <a:t>Endocrine:</a:t>
            </a:r>
            <a:r>
              <a:rPr kumimoji="0" lang="en-US" sz="20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TSH, free T4, AM Cortisol, ACTH</a:t>
            </a:r>
            <a:endParaRPr kumimoji="0" sz="20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a:p>
            <a:pPr marL="457200" marR="0" lvl="0" indent="-355600" algn="l" defTabSz="914400" rtl="0" eaLnBrk="1" fontAlgn="auto" latinLnBrk="0" hangingPunct="1">
              <a:lnSpc>
                <a:spcPct val="150000"/>
              </a:lnSpc>
              <a:spcBef>
                <a:spcPts val="0"/>
              </a:spcBef>
              <a:spcAft>
                <a:spcPts val="0"/>
              </a:spcAft>
              <a:buClr>
                <a:srgbClr val="1E293B"/>
              </a:buClr>
              <a:buSzPts val="2000"/>
              <a:buFont typeface="Inter SemiBold"/>
              <a:buChar char="●"/>
              <a:tabLst/>
              <a:defRPr/>
            </a:pPr>
            <a:r>
              <a:rPr kumimoji="0" lang="en-US" sz="2000" b="0" i="0" u="none" strike="noStrike" kern="0" cap="none" spc="0" normalizeH="0" baseline="0" noProof="0">
                <a:ln>
                  <a:noFill/>
                </a:ln>
                <a:solidFill>
                  <a:srgbClr val="002B5C"/>
                </a:solidFill>
                <a:effectLst/>
                <a:uLnTx/>
                <a:uFillTx/>
                <a:latin typeface="Inter Black"/>
                <a:ea typeface="Inter Black"/>
                <a:cs typeface="Inter Black"/>
                <a:sym typeface="Inter Black"/>
              </a:rPr>
              <a:t>History:</a:t>
            </a:r>
            <a:r>
              <a:rPr kumimoji="0" lang="en-US" sz="20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Screen for Autoimmune History (Risk vs. Contraindication)</a:t>
            </a:r>
            <a:endParaRPr kumimoji="0" sz="2000" b="0" i="0" u="none" strike="noStrike" kern="0" cap="none" spc="0" normalizeH="0" baseline="0" noProof="0">
              <a:ln>
                <a:noFill/>
              </a:ln>
              <a:solidFill>
                <a:srgbClr val="000000"/>
              </a:solidFill>
              <a:effectLst/>
              <a:uLnTx/>
              <a:uFillTx/>
              <a:latin typeface="Arial"/>
              <a:ea typeface="MS PGothic" charset="0"/>
              <a:cs typeface="Arial"/>
              <a:sym typeface="Arial"/>
            </a:endParaRPr>
          </a:p>
          <a:p>
            <a:pPr marL="457200" marR="0" lvl="0" indent="0" algn="l" defTabSz="914400" rtl="0" eaLnBrk="1" fontAlgn="auto" latinLnBrk="0" hangingPunct="1">
              <a:lnSpc>
                <a:spcPct val="129968"/>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a:p>
            <a:pPr marL="0" marR="0" lvl="0" indent="0" algn="l" defTabSz="914400" rtl="0" eaLnBrk="1" fontAlgn="auto" latinLnBrk="0" hangingPunct="1">
              <a:lnSpc>
                <a:spcPct val="129968"/>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p:txBody>
      </p:sp>
      <p:sp>
        <p:nvSpPr>
          <p:cNvPr id="584" name="Google Shape;584;p42">
            <a:extLst>
              <a:ext uri="{FF2B5EF4-FFF2-40B4-BE49-F238E27FC236}">
                <a16:creationId xmlns:a16="http://schemas.microsoft.com/office/drawing/2014/main" id="{9C8C75F0-55ED-E1E6-3A49-EB4EBA816DC3}"/>
              </a:ext>
            </a:extLst>
          </p:cNvPr>
          <p:cNvSpPr txBox="1"/>
          <p:nvPr/>
        </p:nvSpPr>
        <p:spPr>
          <a:xfrm>
            <a:off x="5917112" y="1355700"/>
            <a:ext cx="5579100" cy="323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2B5C"/>
                </a:solidFill>
                <a:effectLst/>
                <a:uLnTx/>
                <a:uFillTx/>
                <a:latin typeface="Urbanist"/>
                <a:ea typeface="Urbanist"/>
                <a:cs typeface="Urbanist"/>
                <a:sym typeface="Urbanist"/>
              </a:rPr>
              <a:t>EVERY CYCLE</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85" name="Google Shape;585;p42">
            <a:extLst>
              <a:ext uri="{FF2B5EF4-FFF2-40B4-BE49-F238E27FC236}">
                <a16:creationId xmlns:a16="http://schemas.microsoft.com/office/drawing/2014/main" id="{A8DF4601-EB78-FA54-7309-222FC8703DD9}"/>
              </a:ext>
            </a:extLst>
          </p:cNvPr>
          <p:cNvSpPr/>
          <p:nvPr/>
        </p:nvSpPr>
        <p:spPr>
          <a:xfrm>
            <a:off x="5917112" y="1724475"/>
            <a:ext cx="5313300" cy="381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6" name="Google Shape;586;p42">
            <a:extLst>
              <a:ext uri="{FF2B5EF4-FFF2-40B4-BE49-F238E27FC236}">
                <a16:creationId xmlns:a16="http://schemas.microsoft.com/office/drawing/2014/main" id="{E1C918AD-F27A-BA7C-AF31-212F76199022}"/>
              </a:ext>
            </a:extLst>
          </p:cNvPr>
          <p:cNvSpPr txBox="1"/>
          <p:nvPr/>
        </p:nvSpPr>
        <p:spPr>
          <a:xfrm>
            <a:off x="5944112" y="3901756"/>
            <a:ext cx="5658900" cy="323100"/>
          </a:xfrm>
          <a:prstGeom prst="rect">
            <a:avLst/>
          </a:prstGeom>
          <a:noFill/>
          <a:ln>
            <a:noFill/>
          </a:ln>
        </p:spPr>
        <p:txBody>
          <a:bodyPr spcFirstLastPara="1" wrap="square" lIns="24765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B91C1C"/>
                </a:solidFill>
                <a:effectLst/>
                <a:uLnTx/>
                <a:uFillTx/>
                <a:latin typeface="Inter"/>
                <a:ea typeface="Inter"/>
                <a:cs typeface="Inter"/>
                <a:sym typeface="Inter"/>
              </a:rPr>
              <a:t>Red Flag Labs: Act Immediately</a:t>
            </a:r>
            <a:endParaRPr kumimoji="0" sz="21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87" name="Google Shape;587;p42">
            <a:extLst>
              <a:ext uri="{FF2B5EF4-FFF2-40B4-BE49-F238E27FC236}">
                <a16:creationId xmlns:a16="http://schemas.microsoft.com/office/drawing/2014/main" id="{6BE41D26-F776-B3B9-60A4-DCBE123E73B8}"/>
              </a:ext>
            </a:extLst>
          </p:cNvPr>
          <p:cNvSpPr txBox="1"/>
          <p:nvPr/>
        </p:nvSpPr>
        <p:spPr>
          <a:xfrm>
            <a:off x="923925" y="2932658"/>
            <a:ext cx="1428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88" name="Google Shape;588;p42">
            <a:extLst>
              <a:ext uri="{FF2B5EF4-FFF2-40B4-BE49-F238E27FC236}">
                <a16:creationId xmlns:a16="http://schemas.microsoft.com/office/drawing/2014/main" id="{4154C105-949A-AFE1-FD67-3E2A3C2C4222}"/>
              </a:ext>
            </a:extLst>
          </p:cNvPr>
          <p:cNvSpPr txBox="1"/>
          <p:nvPr/>
        </p:nvSpPr>
        <p:spPr>
          <a:xfrm>
            <a:off x="923925" y="3306960"/>
            <a:ext cx="1428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89" name="Google Shape;589;p42">
            <a:extLst>
              <a:ext uri="{FF2B5EF4-FFF2-40B4-BE49-F238E27FC236}">
                <a16:creationId xmlns:a16="http://schemas.microsoft.com/office/drawing/2014/main" id="{A4A352A1-0C65-6B60-2806-ADE73638C020}"/>
              </a:ext>
            </a:extLst>
          </p:cNvPr>
          <p:cNvSpPr txBox="1"/>
          <p:nvPr/>
        </p:nvSpPr>
        <p:spPr>
          <a:xfrm>
            <a:off x="923925" y="4315569"/>
            <a:ext cx="1428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90" name="Google Shape;590;p42">
            <a:extLst>
              <a:ext uri="{FF2B5EF4-FFF2-40B4-BE49-F238E27FC236}">
                <a16:creationId xmlns:a16="http://schemas.microsoft.com/office/drawing/2014/main" id="{08678B1B-89DD-6CCB-3F23-C43F65623FDB}"/>
              </a:ext>
            </a:extLst>
          </p:cNvPr>
          <p:cNvSpPr txBox="1"/>
          <p:nvPr/>
        </p:nvSpPr>
        <p:spPr>
          <a:xfrm>
            <a:off x="5917100" y="1853775"/>
            <a:ext cx="5579100" cy="2193000"/>
          </a:xfrm>
          <a:prstGeom prst="rect">
            <a:avLst/>
          </a:prstGeom>
          <a:noFill/>
          <a:ln>
            <a:noFill/>
          </a:ln>
        </p:spPr>
        <p:txBody>
          <a:bodyPr spcFirstLastPara="1" wrap="square" lIns="0" tIns="0" rIns="0" bIns="0" anchor="t" anchorCtr="0">
            <a:spAutoFit/>
          </a:bodyPr>
          <a:lstStyle/>
          <a:p>
            <a:pPr marL="457200" marR="0" lvl="0" indent="-349250" algn="l" defTabSz="914400" rtl="0" eaLnBrk="1" fontAlgn="auto" latinLnBrk="0" hangingPunct="1">
              <a:lnSpc>
                <a:spcPct val="129968"/>
              </a:lnSpc>
              <a:spcBef>
                <a:spcPts val="0"/>
              </a:spcBef>
              <a:spcAft>
                <a:spcPts val="0"/>
              </a:spcAft>
              <a:buClr>
                <a:srgbClr val="000000"/>
              </a:buClr>
              <a:buSzPts val="1900"/>
              <a:buFont typeface="Arial"/>
              <a:buChar char="●"/>
              <a:tabLst/>
              <a:defRPr/>
            </a:pPr>
            <a:r>
              <a:rPr kumimoji="0" lang="en-US" sz="1900" b="0" i="0" u="none" strike="noStrike" kern="0" cap="none" spc="0" normalizeH="0" baseline="0" noProof="0">
                <a:ln>
                  <a:noFill/>
                </a:ln>
                <a:solidFill>
                  <a:srgbClr val="002B5C"/>
                </a:solidFill>
                <a:effectLst/>
                <a:uLnTx/>
                <a:uFillTx/>
                <a:latin typeface="Inter Black"/>
                <a:ea typeface="Inter Black"/>
                <a:cs typeface="Inter Black"/>
                <a:sym typeface="Inter Black"/>
              </a:rPr>
              <a:t>Labs:</a:t>
            </a:r>
            <a:r>
              <a:rPr kumimoji="0" lang="en-US"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CBC, CMP, TSH (6–12 wk)</a:t>
            </a:r>
            <a:endParaRPr kumimoji="0"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a:p>
            <a:pPr marL="457200" marR="0" lvl="0" indent="-349250" algn="l" defTabSz="914400" rtl="0" eaLnBrk="1" fontAlgn="auto" latinLnBrk="0" hangingPunct="1">
              <a:lnSpc>
                <a:spcPct val="129968"/>
              </a:lnSpc>
              <a:spcBef>
                <a:spcPts val="0"/>
              </a:spcBef>
              <a:spcAft>
                <a:spcPts val="0"/>
              </a:spcAft>
              <a:buClr>
                <a:srgbClr val="1E293B"/>
              </a:buClr>
              <a:buSzPts val="1900"/>
              <a:buFont typeface="Inter SemiBold"/>
              <a:buChar char="●"/>
              <a:tabLst/>
              <a:defRPr/>
            </a:pPr>
            <a:r>
              <a:rPr kumimoji="0" lang="en-US" sz="1900" b="0" i="0" u="none" strike="noStrike" kern="0" cap="none" spc="0" normalizeH="0" baseline="0" noProof="0">
                <a:ln>
                  <a:noFill/>
                </a:ln>
                <a:solidFill>
                  <a:srgbClr val="002B5C"/>
                </a:solidFill>
                <a:effectLst/>
                <a:uLnTx/>
                <a:uFillTx/>
                <a:latin typeface="Inter Black"/>
                <a:ea typeface="Inter Black"/>
                <a:cs typeface="Inter Black"/>
                <a:sym typeface="Inter Black"/>
              </a:rPr>
              <a:t>Symptom Check:</a:t>
            </a:r>
            <a:r>
              <a:rPr kumimoji="0" lang="en-US"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Fatigue, Rash, GI, Cough, Joint Pain, Vision, Numbness, Polyuria</a:t>
            </a:r>
            <a:endParaRPr kumimoji="0"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a:p>
            <a:pPr marL="457200" marR="0" lvl="0" indent="-349250" algn="l" defTabSz="914400" rtl="0" eaLnBrk="1" fontAlgn="auto" latinLnBrk="0" hangingPunct="1">
              <a:lnSpc>
                <a:spcPct val="129964"/>
              </a:lnSpc>
              <a:spcBef>
                <a:spcPts val="0"/>
              </a:spcBef>
              <a:spcAft>
                <a:spcPts val="0"/>
              </a:spcAft>
              <a:buClr>
                <a:srgbClr val="1E293B"/>
              </a:buClr>
              <a:buSzPts val="1900"/>
              <a:buFont typeface="Inter SemiBold"/>
              <a:buChar char="●"/>
              <a:tabLst/>
              <a:defRPr/>
            </a:pPr>
            <a:r>
              <a:rPr kumimoji="0" lang="en-US" sz="1900" b="0" i="1" u="none" strike="noStrike" kern="0" cap="none" spc="0" normalizeH="0" baseline="0" noProof="0">
                <a:ln>
                  <a:noFill/>
                </a:ln>
                <a:solidFill>
                  <a:srgbClr val="002B5C"/>
                </a:solidFill>
                <a:effectLst/>
                <a:uLnTx/>
                <a:uFillTx/>
                <a:latin typeface="Inter SemiBold"/>
                <a:ea typeface="Inter SemiBold"/>
                <a:cs typeface="Inter SemiBold"/>
                <a:sym typeface="Inter SemiBold"/>
              </a:rPr>
              <a:t>Ask directly — patients underreport mild symptoms</a:t>
            </a:r>
            <a:endParaRPr kumimoji="0"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a:p>
            <a:pPr marL="0" marR="0" lvl="0" indent="0" algn="l" defTabSz="914400" rtl="0" eaLnBrk="1" fontAlgn="auto" latinLnBrk="0" hangingPunct="1">
              <a:lnSpc>
                <a:spcPct val="129968"/>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p:txBody>
      </p:sp>
      <p:sp>
        <p:nvSpPr>
          <p:cNvPr id="591" name="Google Shape;591;p42">
            <a:extLst>
              <a:ext uri="{FF2B5EF4-FFF2-40B4-BE49-F238E27FC236}">
                <a16:creationId xmlns:a16="http://schemas.microsoft.com/office/drawing/2014/main" id="{5201AA88-709B-A92F-6133-78E22B912F56}"/>
              </a:ext>
            </a:extLst>
          </p:cNvPr>
          <p:cNvSpPr txBox="1"/>
          <p:nvPr/>
        </p:nvSpPr>
        <p:spPr>
          <a:xfrm>
            <a:off x="5917100" y="2967100"/>
            <a:ext cx="5712900" cy="2925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9964"/>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pic>
        <p:nvPicPr>
          <p:cNvPr id="592" name="Google Shape;592;p42" descr="image.png">
            <a:extLst>
              <a:ext uri="{FF2B5EF4-FFF2-40B4-BE49-F238E27FC236}">
                <a16:creationId xmlns:a16="http://schemas.microsoft.com/office/drawing/2014/main" id="{AF80233A-7150-06F5-03CC-F0718F22BE02}"/>
              </a:ext>
            </a:extLst>
          </p:cNvPr>
          <p:cNvPicPr preferRelativeResize="0"/>
          <p:nvPr/>
        </p:nvPicPr>
        <p:blipFill rotWithShape="1">
          <a:blip r:embed="rId7">
            <a:alphaModFix/>
          </a:blip>
          <a:srcRect/>
          <a:stretch/>
        </p:blipFill>
        <p:spPr>
          <a:xfrm>
            <a:off x="5802362" y="3930469"/>
            <a:ext cx="247650" cy="247650"/>
          </a:xfrm>
          <a:prstGeom prst="rect">
            <a:avLst/>
          </a:prstGeom>
          <a:noFill/>
          <a:ln>
            <a:noFill/>
          </a:ln>
        </p:spPr>
      </p:pic>
      <p:sp>
        <p:nvSpPr>
          <p:cNvPr id="593" name="Google Shape;593;p42">
            <a:extLst>
              <a:ext uri="{FF2B5EF4-FFF2-40B4-BE49-F238E27FC236}">
                <a16:creationId xmlns:a16="http://schemas.microsoft.com/office/drawing/2014/main" id="{F9BE7F24-1D4A-C474-AB24-1300CA398640}"/>
              </a:ext>
            </a:extLst>
          </p:cNvPr>
          <p:cNvSpPr txBox="1"/>
          <p:nvPr/>
        </p:nvSpPr>
        <p:spPr>
          <a:xfrm>
            <a:off x="6192799" y="4320175"/>
            <a:ext cx="5313300" cy="2047200"/>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991B1B"/>
                </a:solidFill>
                <a:effectLst/>
                <a:uLnTx/>
                <a:uFillTx/>
                <a:latin typeface="Inter ExtraBold"/>
                <a:ea typeface="Inter ExtraBold"/>
                <a:cs typeface="Inter ExtraBold"/>
                <a:sym typeface="Inter ExtraBold"/>
              </a:rPr>
              <a:t>Trop/BNP ↑ → Myocarditis workup</a:t>
            </a:r>
            <a:endParaRPr kumimoji="0" sz="1900" b="0" i="0" u="none" strike="noStrike" kern="0" cap="none" spc="0" normalizeH="0" baseline="0" noProof="0">
              <a:ln>
                <a:noFill/>
              </a:ln>
              <a:solidFill>
                <a:srgbClr val="991B1B"/>
              </a:solidFill>
              <a:effectLst/>
              <a:uLnTx/>
              <a:uFillTx/>
              <a:latin typeface="Inter ExtraBold"/>
              <a:ea typeface="Inter ExtraBold"/>
              <a:cs typeface="Inter ExtraBold"/>
              <a:sym typeface="Inter ExtraBold"/>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991B1B"/>
                </a:solidFill>
                <a:effectLst/>
                <a:uLnTx/>
                <a:uFillTx/>
                <a:latin typeface="Inter ExtraBold"/>
                <a:ea typeface="Inter ExtraBold"/>
                <a:cs typeface="Inter ExtraBold"/>
                <a:sym typeface="Inter ExtraBold"/>
              </a:rPr>
              <a:t>AST/ALT &gt;5x ULN → Hold ICI, start steroids</a:t>
            </a:r>
            <a:endParaRPr kumimoji="0" sz="1900" b="0" i="0" u="none" strike="noStrike" kern="0" cap="none" spc="0" normalizeH="0" baseline="0" noProof="0">
              <a:ln>
                <a:noFill/>
              </a:ln>
              <a:solidFill>
                <a:srgbClr val="991B1B"/>
              </a:solidFill>
              <a:effectLst/>
              <a:uLnTx/>
              <a:uFillTx/>
              <a:latin typeface="Inter ExtraBold"/>
              <a:ea typeface="Inter ExtraBold"/>
              <a:cs typeface="Inter ExtraBold"/>
              <a:sym typeface="Inter ExtraBold"/>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991B1B"/>
                </a:solidFill>
                <a:effectLst/>
                <a:uLnTx/>
                <a:uFillTx/>
                <a:latin typeface="Inter ExtraBold"/>
                <a:ea typeface="Inter ExtraBold"/>
                <a:cs typeface="Inter ExtraBold"/>
                <a:sym typeface="Inter ExtraBold"/>
              </a:rPr>
              <a:t>Cr Rise &gt;1.5x → Nephritis workup</a:t>
            </a:r>
            <a:endParaRPr kumimoji="0" sz="1900"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991B1B"/>
              </a:solidFill>
              <a:effectLst/>
              <a:uLnTx/>
              <a:uFillTx/>
              <a:latin typeface="Inter ExtraBold"/>
              <a:ea typeface="Inter ExtraBold"/>
              <a:cs typeface="Inter ExtraBold"/>
              <a:sym typeface="Inter ExtraBold"/>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991B1B"/>
              </a:solidFill>
              <a:effectLst/>
              <a:uLnTx/>
              <a:uFillTx/>
              <a:latin typeface="Inter ExtraBold"/>
              <a:ea typeface="Inter ExtraBold"/>
              <a:cs typeface="Inter ExtraBold"/>
              <a:sym typeface="Inter ExtraBold"/>
            </a:endParaRPr>
          </a:p>
        </p:txBody>
      </p:sp>
      <p:sp>
        <p:nvSpPr>
          <p:cNvPr id="594" name="Google Shape;594;p42">
            <a:extLst>
              <a:ext uri="{FF2B5EF4-FFF2-40B4-BE49-F238E27FC236}">
                <a16:creationId xmlns:a16="http://schemas.microsoft.com/office/drawing/2014/main" id="{148AE2CF-5D2C-D8EC-6FA8-DBA5A39579D6}"/>
              </a:ext>
            </a:extLst>
          </p:cNvPr>
          <p:cNvSpPr txBox="1"/>
          <p:nvPr/>
        </p:nvSpPr>
        <p:spPr>
          <a:xfrm>
            <a:off x="6050012" y="2124075"/>
            <a:ext cx="1428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pic>
        <p:nvPicPr>
          <p:cNvPr id="595" name="Google Shape;595;p42" descr="image.png">
            <a:extLst>
              <a:ext uri="{FF2B5EF4-FFF2-40B4-BE49-F238E27FC236}">
                <a16:creationId xmlns:a16="http://schemas.microsoft.com/office/drawing/2014/main" id="{0D6D731D-0B4D-4B86-5BC5-C556141605F9}"/>
              </a:ext>
            </a:extLst>
          </p:cNvPr>
          <p:cNvPicPr preferRelativeResize="0"/>
          <p:nvPr/>
        </p:nvPicPr>
        <p:blipFill rotWithShape="1">
          <a:blip r:embed="rId8">
            <a:alphaModFix/>
          </a:blip>
          <a:srcRect/>
          <a:stretch/>
        </p:blipFill>
        <p:spPr>
          <a:xfrm>
            <a:off x="5807125" y="4408769"/>
            <a:ext cx="238125" cy="209550"/>
          </a:xfrm>
          <a:prstGeom prst="rect">
            <a:avLst/>
          </a:prstGeom>
          <a:noFill/>
          <a:ln>
            <a:noFill/>
          </a:ln>
        </p:spPr>
      </p:pic>
      <p:pic>
        <p:nvPicPr>
          <p:cNvPr id="596" name="Google Shape;596;p42" descr="image.png">
            <a:extLst>
              <a:ext uri="{FF2B5EF4-FFF2-40B4-BE49-F238E27FC236}">
                <a16:creationId xmlns:a16="http://schemas.microsoft.com/office/drawing/2014/main" id="{01CF314E-7A55-396C-6D50-1BF52C68DE15}"/>
              </a:ext>
            </a:extLst>
          </p:cNvPr>
          <p:cNvPicPr preferRelativeResize="0"/>
          <p:nvPr/>
        </p:nvPicPr>
        <p:blipFill rotWithShape="1">
          <a:blip r:embed="rId9">
            <a:alphaModFix/>
          </a:blip>
          <a:srcRect/>
          <a:stretch/>
        </p:blipFill>
        <p:spPr>
          <a:xfrm>
            <a:off x="5807125" y="4786032"/>
            <a:ext cx="238125" cy="209550"/>
          </a:xfrm>
          <a:prstGeom prst="rect">
            <a:avLst/>
          </a:prstGeom>
          <a:noFill/>
          <a:ln>
            <a:noFill/>
          </a:ln>
        </p:spPr>
      </p:pic>
      <p:pic>
        <p:nvPicPr>
          <p:cNvPr id="597" name="Google Shape;597;p42" descr="image.png">
            <a:extLst>
              <a:ext uri="{FF2B5EF4-FFF2-40B4-BE49-F238E27FC236}">
                <a16:creationId xmlns:a16="http://schemas.microsoft.com/office/drawing/2014/main" id="{7D190152-F2E7-3B0E-7190-399364DBA168}"/>
              </a:ext>
            </a:extLst>
          </p:cNvPr>
          <p:cNvPicPr preferRelativeResize="0"/>
          <p:nvPr/>
        </p:nvPicPr>
        <p:blipFill rotWithShape="1">
          <a:blip r:embed="rId10">
            <a:alphaModFix/>
          </a:blip>
          <a:srcRect/>
          <a:stretch/>
        </p:blipFill>
        <p:spPr>
          <a:xfrm>
            <a:off x="5807137" y="5238994"/>
            <a:ext cx="238125" cy="209550"/>
          </a:xfrm>
          <a:prstGeom prst="rect">
            <a:avLst/>
          </a:prstGeom>
          <a:noFill/>
          <a:ln>
            <a:noFill/>
          </a:ln>
        </p:spPr>
      </p:pic>
      <p:sp>
        <p:nvSpPr>
          <p:cNvPr id="3" name="TextBox 2">
            <a:extLst>
              <a:ext uri="{FF2B5EF4-FFF2-40B4-BE49-F238E27FC236}">
                <a16:creationId xmlns:a16="http://schemas.microsoft.com/office/drawing/2014/main" id="{F25B9521-483E-7713-C9E8-0B4FB2FB78F0}"/>
              </a:ext>
            </a:extLst>
          </p:cNvPr>
          <p:cNvSpPr txBox="1"/>
          <p:nvPr/>
        </p:nvSpPr>
        <p:spPr>
          <a:xfrm>
            <a:off x="91802" y="6381995"/>
            <a:ext cx="1210019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Schneider BJ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J Clin Oncol.</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2021;39(36):4073-4126.  Brahmer JR,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J </a:t>
            </a:r>
            <a:r>
              <a:rPr kumimoji="0" lang="en-US" sz="1200" b="1" i="0" u="none" strike="noStrike" kern="0" cap="none" spc="0" normalizeH="0" baseline="0" noProof="0" dirty="0" err="1">
                <a:ln>
                  <a:noFill/>
                </a:ln>
                <a:solidFill>
                  <a:srgbClr val="FFFFFF"/>
                </a:solidFill>
                <a:effectLst/>
                <a:uLnTx/>
                <a:uFillTx/>
                <a:latin typeface="Inter"/>
                <a:ea typeface="Inter"/>
                <a:cs typeface="Inter"/>
                <a:sym typeface="Inter"/>
              </a:rPr>
              <a:t>Immunother</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 Cancer.</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2021;9(6):e002435.  </a:t>
            </a:r>
            <a:r>
              <a:rPr kumimoji="0" lang="en-US" sz="1200" b="0" i="0" u="none" strike="noStrike" kern="0" cap="none" spc="0" normalizeH="0" baseline="0" noProof="0" dirty="0" err="1">
                <a:ln>
                  <a:noFill/>
                </a:ln>
                <a:solidFill>
                  <a:srgbClr val="FFFFFF"/>
                </a:solidFill>
                <a:effectLst/>
                <a:uLnTx/>
                <a:uFillTx/>
                <a:latin typeface="Inter"/>
                <a:ea typeface="Inter"/>
                <a:cs typeface="Inter"/>
                <a:sym typeface="Inter"/>
              </a:rPr>
              <a:t>Postow</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MA,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N Engl J Med.</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2018;378(2):158-168.  Chan KK, Bass AR.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BMJ.</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2020;369:m736.  </a:t>
            </a:r>
            <a:r>
              <a:rPr kumimoji="0" lang="en-US" sz="1200" b="0" i="0" u="none" strike="noStrike" kern="0" cap="none" spc="0" normalizeH="0" baseline="0" noProof="0" dirty="0" err="1">
                <a:ln>
                  <a:noFill/>
                </a:ln>
                <a:solidFill>
                  <a:srgbClr val="FFFFFF"/>
                </a:solidFill>
                <a:effectLst/>
                <a:uLnTx/>
                <a:uFillTx/>
                <a:latin typeface="Inter"/>
                <a:ea typeface="Inter"/>
                <a:cs typeface="Inter"/>
                <a:sym typeface="Inter"/>
              </a:rPr>
              <a:t>Daetwyler</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E,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J </a:t>
            </a:r>
            <a:r>
              <a:rPr kumimoji="0" lang="en-US" sz="1200" b="1" i="0" u="none" strike="noStrike" kern="0" cap="none" spc="0" normalizeH="0" baseline="0" noProof="0" dirty="0" err="1">
                <a:ln>
                  <a:noFill/>
                </a:ln>
                <a:solidFill>
                  <a:srgbClr val="FFFFFF"/>
                </a:solidFill>
                <a:effectLst/>
                <a:uLnTx/>
                <a:uFillTx/>
                <a:latin typeface="Inter"/>
                <a:ea typeface="Inter"/>
                <a:cs typeface="Inter"/>
                <a:sym typeface="Inter"/>
              </a:rPr>
              <a:t>Immunother</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 Cancer.</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2024;12(1):e007409.</a:t>
            </a:r>
          </a:p>
        </p:txBody>
      </p:sp>
    </p:spTree>
    <p:extLst>
      <p:ext uri="{BB962C8B-B14F-4D97-AF65-F5344CB8AC3E}">
        <p14:creationId xmlns:p14="http://schemas.microsoft.com/office/powerpoint/2010/main" val="10682970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1">
          <a:extLst>
            <a:ext uri="{FF2B5EF4-FFF2-40B4-BE49-F238E27FC236}">
              <a16:creationId xmlns:a16="http://schemas.microsoft.com/office/drawing/2014/main" id="{A4F252C8-2CBF-4676-8C51-8F1BBC4EAF70}"/>
            </a:ext>
          </a:extLst>
        </p:cNvPr>
        <p:cNvGrpSpPr/>
        <p:nvPr/>
      </p:nvGrpSpPr>
      <p:grpSpPr>
        <a:xfrm>
          <a:off x="0" y="0"/>
          <a:ext cx="0" cy="0"/>
          <a:chOff x="0" y="0"/>
          <a:chExt cx="0" cy="0"/>
        </a:xfrm>
      </p:grpSpPr>
      <p:pic>
        <p:nvPicPr>
          <p:cNvPr id="602" name="Google Shape;602;p43" descr="image.png">
            <a:extLst>
              <a:ext uri="{FF2B5EF4-FFF2-40B4-BE49-F238E27FC236}">
                <a16:creationId xmlns:a16="http://schemas.microsoft.com/office/drawing/2014/main" id="{B002D22B-B003-C55C-4C07-72831906072A}"/>
              </a:ext>
            </a:extLst>
          </p:cNvPr>
          <p:cNvPicPr preferRelativeResize="0"/>
          <p:nvPr/>
        </p:nvPicPr>
        <p:blipFill rotWithShape="1">
          <a:blip r:embed="rId3">
            <a:alphaModFix/>
          </a:blip>
          <a:srcRect/>
          <a:stretch/>
        </p:blipFill>
        <p:spPr>
          <a:xfrm>
            <a:off x="0" y="5953125"/>
            <a:ext cx="12192000" cy="904875"/>
          </a:xfrm>
          <a:prstGeom prst="rect">
            <a:avLst/>
          </a:prstGeom>
          <a:noFill/>
          <a:ln>
            <a:noFill/>
          </a:ln>
        </p:spPr>
      </p:pic>
      <p:pic>
        <p:nvPicPr>
          <p:cNvPr id="603" name="Google Shape;603;p43" descr="image.png">
            <a:extLst>
              <a:ext uri="{FF2B5EF4-FFF2-40B4-BE49-F238E27FC236}">
                <a16:creationId xmlns:a16="http://schemas.microsoft.com/office/drawing/2014/main" id="{79E9A854-5EC3-6C66-7F5E-6E38F442B1A3}"/>
              </a:ext>
            </a:extLst>
          </p:cNvPr>
          <p:cNvPicPr preferRelativeResize="0"/>
          <p:nvPr/>
        </p:nvPicPr>
        <p:blipFill rotWithShape="1">
          <a:blip r:embed="rId4">
            <a:alphaModFix/>
          </a:blip>
          <a:srcRect/>
          <a:stretch/>
        </p:blipFill>
        <p:spPr>
          <a:xfrm>
            <a:off x="571500" y="1219200"/>
            <a:ext cx="5334000" cy="3700462"/>
          </a:xfrm>
          <a:prstGeom prst="rect">
            <a:avLst/>
          </a:prstGeom>
          <a:noFill/>
          <a:ln>
            <a:noFill/>
          </a:ln>
        </p:spPr>
      </p:pic>
      <p:pic>
        <p:nvPicPr>
          <p:cNvPr id="604" name="Google Shape;604;p43" descr="image.png">
            <a:extLst>
              <a:ext uri="{FF2B5EF4-FFF2-40B4-BE49-F238E27FC236}">
                <a16:creationId xmlns:a16="http://schemas.microsoft.com/office/drawing/2014/main" id="{877AD5EC-9A3E-3DC2-A0FB-B49F24CEC803}"/>
              </a:ext>
            </a:extLst>
          </p:cNvPr>
          <p:cNvPicPr preferRelativeResize="0"/>
          <p:nvPr/>
        </p:nvPicPr>
        <p:blipFill rotWithShape="1">
          <a:blip r:embed="rId5">
            <a:alphaModFix/>
          </a:blip>
          <a:srcRect/>
          <a:stretch/>
        </p:blipFill>
        <p:spPr>
          <a:xfrm>
            <a:off x="6286500" y="1219200"/>
            <a:ext cx="5334000" cy="3700462"/>
          </a:xfrm>
          <a:prstGeom prst="rect">
            <a:avLst/>
          </a:prstGeom>
          <a:noFill/>
          <a:ln>
            <a:noFill/>
          </a:ln>
        </p:spPr>
      </p:pic>
      <p:sp>
        <p:nvSpPr>
          <p:cNvPr id="605" name="Google Shape;605;p43">
            <a:extLst>
              <a:ext uri="{FF2B5EF4-FFF2-40B4-BE49-F238E27FC236}">
                <a16:creationId xmlns:a16="http://schemas.microsoft.com/office/drawing/2014/main" id="{A97C630E-E401-3CBF-A61C-46435FB60539}"/>
              </a:ext>
            </a:extLst>
          </p:cNvPr>
          <p:cNvSpPr txBox="1"/>
          <p:nvPr/>
        </p:nvSpPr>
        <p:spPr>
          <a:xfrm>
            <a:off x="762000" y="381000"/>
            <a:ext cx="11401500" cy="61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975" b="0" i="0" u="none" strike="noStrike" kern="0" cap="none" spc="0" normalizeH="0" baseline="0" noProof="0">
                <a:ln>
                  <a:noFill/>
                </a:ln>
                <a:solidFill>
                  <a:srgbClr val="002B5C"/>
                </a:solidFill>
                <a:effectLst/>
                <a:uLnTx/>
                <a:uFillTx/>
                <a:latin typeface="Urbanist ExtraBold"/>
                <a:ea typeface="Urbanist ExtraBold"/>
                <a:cs typeface="Urbanist ExtraBold"/>
                <a:sym typeface="Urbanist ExtraBold"/>
              </a:rPr>
              <a:t>IRAE MANAGEMENT — GRADES 1 &amp; 2</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06" name="Google Shape;606;p43">
            <a:extLst>
              <a:ext uri="{FF2B5EF4-FFF2-40B4-BE49-F238E27FC236}">
                <a16:creationId xmlns:a16="http://schemas.microsoft.com/office/drawing/2014/main" id="{599C1EDD-3E9F-A2C3-E407-022EBE01E7AD}"/>
              </a:ext>
            </a:extLst>
          </p:cNvPr>
          <p:cNvSpPr/>
          <p:nvPr/>
        </p:nvSpPr>
        <p:spPr>
          <a:xfrm>
            <a:off x="571500" y="381000"/>
            <a:ext cx="142800" cy="6000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7" name="Google Shape;607;p43">
            <a:extLst>
              <a:ext uri="{FF2B5EF4-FFF2-40B4-BE49-F238E27FC236}">
                <a16:creationId xmlns:a16="http://schemas.microsoft.com/office/drawing/2014/main" id="{DF42488D-1C57-A4DD-045F-76155DC99DBE}"/>
              </a:ext>
            </a:extLst>
          </p:cNvPr>
          <p:cNvSpPr txBox="1"/>
          <p:nvPr/>
        </p:nvSpPr>
        <p:spPr>
          <a:xfrm>
            <a:off x="571500" y="6101142"/>
            <a:ext cx="11049000" cy="215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dirty="0" err="1">
                <a:ln>
                  <a:noFill/>
                </a:ln>
                <a:solidFill>
                  <a:srgbClr val="FFFFFF"/>
                </a:solidFill>
                <a:effectLst/>
                <a:uLnTx/>
                <a:uFillTx/>
                <a:latin typeface="Inter"/>
                <a:ea typeface="Inter"/>
                <a:cs typeface="Inter"/>
                <a:sym typeface="Inter"/>
              </a:rPr>
              <a:t>irAE</a:t>
            </a:r>
            <a:r>
              <a:rPr kumimoji="0" lang="en-US" sz="1400" b="0" i="0" u="none" strike="noStrike" kern="0" cap="none" spc="0" normalizeH="0" baseline="0" noProof="0" dirty="0">
                <a:ln>
                  <a:noFill/>
                </a:ln>
                <a:solidFill>
                  <a:srgbClr val="FFFFFF"/>
                </a:solidFill>
                <a:effectLst/>
                <a:uLnTx/>
                <a:uFillTx/>
                <a:latin typeface="Inter"/>
                <a:ea typeface="Inter"/>
                <a:cs typeface="Inter"/>
                <a:sym typeface="Inter"/>
              </a:rPr>
              <a:t>: immune-related adverse event; ICI: immune checkpoint inhibitor</a:t>
            </a:r>
            <a:endParaRPr kumimoji="0" sz="1400" b="0" i="0" u="none" strike="noStrike" kern="0" cap="none" spc="0" normalizeH="0" baseline="0" noProof="0" dirty="0">
              <a:ln>
                <a:noFill/>
              </a:ln>
              <a:solidFill>
                <a:srgbClr val="000000"/>
              </a:solidFill>
              <a:effectLst/>
              <a:uLnTx/>
              <a:uFillTx/>
              <a:latin typeface="Arial"/>
              <a:ea typeface="MS PGothic" charset="0"/>
              <a:cs typeface="Arial"/>
              <a:sym typeface="Arial"/>
            </a:endParaRPr>
          </a:p>
        </p:txBody>
      </p:sp>
      <p:sp>
        <p:nvSpPr>
          <p:cNvPr id="608" name="Google Shape;608;p43">
            <a:extLst>
              <a:ext uri="{FF2B5EF4-FFF2-40B4-BE49-F238E27FC236}">
                <a16:creationId xmlns:a16="http://schemas.microsoft.com/office/drawing/2014/main" id="{E221537C-4183-CC82-C487-8F06108FD79B}"/>
              </a:ext>
            </a:extLst>
          </p:cNvPr>
          <p:cNvSpPr/>
          <p:nvPr/>
        </p:nvSpPr>
        <p:spPr>
          <a:xfrm>
            <a:off x="876300" y="3700448"/>
            <a:ext cx="4724400" cy="1035000"/>
          </a:xfrm>
          <a:prstGeom prst="rect">
            <a:avLst/>
          </a:prstGeom>
          <a:solidFill>
            <a:srgbClr val="F4CC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9" name="Google Shape;609;p43">
            <a:extLst>
              <a:ext uri="{FF2B5EF4-FFF2-40B4-BE49-F238E27FC236}">
                <a16:creationId xmlns:a16="http://schemas.microsoft.com/office/drawing/2014/main" id="{D2F29BCC-B537-51E4-BBDE-565F9CE625D7}"/>
              </a:ext>
            </a:extLst>
          </p:cNvPr>
          <p:cNvSpPr txBox="1"/>
          <p:nvPr/>
        </p:nvSpPr>
        <p:spPr>
          <a:xfrm>
            <a:off x="1019175" y="3814750"/>
            <a:ext cx="4515900" cy="831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991B1B"/>
                </a:solidFill>
                <a:effectLst/>
                <a:uLnTx/>
                <a:uFillTx/>
                <a:latin typeface="Inter"/>
                <a:ea typeface="Inter"/>
                <a:cs typeface="Inter"/>
                <a:sym typeface="Inter"/>
              </a:rPr>
              <a:t>⚠️ EXCEPTIONS: Myocarditis, Guillain-Barré, or Myasthenia → Hold/Discontinue even at Grade 1</a:t>
            </a:r>
            <a:endParaRPr kumimoji="0" sz="18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10" name="Google Shape;610;p43">
            <a:extLst>
              <a:ext uri="{FF2B5EF4-FFF2-40B4-BE49-F238E27FC236}">
                <a16:creationId xmlns:a16="http://schemas.microsoft.com/office/drawing/2014/main" id="{FC193BF6-BE1A-3E75-858E-5BA2F2277B9A}"/>
              </a:ext>
            </a:extLst>
          </p:cNvPr>
          <p:cNvSpPr/>
          <p:nvPr/>
        </p:nvSpPr>
        <p:spPr>
          <a:xfrm>
            <a:off x="876300" y="3700462"/>
            <a:ext cx="76200" cy="914400"/>
          </a:xfrm>
          <a:prstGeom prst="rect">
            <a:avLst/>
          </a:prstGeom>
          <a:solidFill>
            <a:srgbClr val="B91C1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1" name="Google Shape;611;p43">
            <a:extLst>
              <a:ext uri="{FF2B5EF4-FFF2-40B4-BE49-F238E27FC236}">
                <a16:creationId xmlns:a16="http://schemas.microsoft.com/office/drawing/2014/main" id="{8D78D100-FD34-34B7-D0BF-707B798BD8CD}"/>
              </a:ext>
            </a:extLst>
          </p:cNvPr>
          <p:cNvSpPr/>
          <p:nvPr/>
        </p:nvSpPr>
        <p:spPr>
          <a:xfrm>
            <a:off x="6591300" y="3929048"/>
            <a:ext cx="4724400" cy="806400"/>
          </a:xfrm>
          <a:prstGeom prst="rect">
            <a:avLst/>
          </a:prstGeom>
          <a:solidFill>
            <a:srgbClr val="C9DA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2" name="Google Shape;612;p43">
            <a:extLst>
              <a:ext uri="{FF2B5EF4-FFF2-40B4-BE49-F238E27FC236}">
                <a16:creationId xmlns:a16="http://schemas.microsoft.com/office/drawing/2014/main" id="{046562CB-7EAF-637A-69EB-F9C35D9426D9}"/>
              </a:ext>
            </a:extLst>
          </p:cNvPr>
          <p:cNvSpPr txBox="1"/>
          <p:nvPr/>
        </p:nvSpPr>
        <p:spPr>
          <a:xfrm>
            <a:off x="6734175" y="4043350"/>
            <a:ext cx="4581600" cy="554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2B5C"/>
                </a:solidFill>
                <a:effectLst/>
                <a:uLnTx/>
                <a:uFillTx/>
                <a:latin typeface="Inter"/>
                <a:ea typeface="Inter"/>
                <a:cs typeface="Inter"/>
                <a:sym typeface="Inter"/>
              </a:rPr>
              <a:t>Endocrinopathies: Hormone replacement, NOT steroids</a:t>
            </a:r>
            <a:endParaRPr kumimoji="0" sz="18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13" name="Google Shape;613;p43">
            <a:extLst>
              <a:ext uri="{FF2B5EF4-FFF2-40B4-BE49-F238E27FC236}">
                <a16:creationId xmlns:a16="http://schemas.microsoft.com/office/drawing/2014/main" id="{354A3A59-6CE7-8182-C7BA-06C6FC40CB18}"/>
              </a:ext>
            </a:extLst>
          </p:cNvPr>
          <p:cNvSpPr/>
          <p:nvPr/>
        </p:nvSpPr>
        <p:spPr>
          <a:xfrm>
            <a:off x="6591300" y="3929062"/>
            <a:ext cx="76200" cy="685800"/>
          </a:xfrm>
          <a:prstGeom prst="rect">
            <a:avLst/>
          </a:prstGeom>
          <a:solidFill>
            <a:srgbClr val="002B5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4" name="Google Shape;614;p43">
            <a:extLst>
              <a:ext uri="{FF2B5EF4-FFF2-40B4-BE49-F238E27FC236}">
                <a16:creationId xmlns:a16="http://schemas.microsoft.com/office/drawing/2014/main" id="{0DFC784B-4A37-CDF4-57F0-26BDEFCAAA2E}"/>
              </a:ext>
            </a:extLst>
          </p:cNvPr>
          <p:cNvSpPr txBox="1"/>
          <p:nvPr/>
        </p:nvSpPr>
        <p:spPr>
          <a:xfrm>
            <a:off x="876300" y="1524000"/>
            <a:ext cx="28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002B5C"/>
                </a:solidFill>
                <a:effectLst/>
                <a:uLnTx/>
                <a:uFillTx/>
                <a:latin typeface="Urbanist"/>
                <a:ea typeface="Urbanist"/>
                <a:cs typeface="Urbanist"/>
                <a:sym typeface="Urbanist"/>
              </a:rPr>
              <a:t>GRADE 1 (MILD)</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15" name="Google Shape;615;p43">
            <a:extLst>
              <a:ext uri="{FF2B5EF4-FFF2-40B4-BE49-F238E27FC236}">
                <a16:creationId xmlns:a16="http://schemas.microsoft.com/office/drawing/2014/main" id="{5AC8F577-DBED-147A-2D44-7ABCBAC2E834}"/>
              </a:ext>
            </a:extLst>
          </p:cNvPr>
          <p:cNvSpPr/>
          <p:nvPr/>
        </p:nvSpPr>
        <p:spPr>
          <a:xfrm>
            <a:off x="876300" y="1957388"/>
            <a:ext cx="2752800" cy="381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616" name="Google Shape;616;p43" descr="image.png">
            <a:extLst>
              <a:ext uri="{FF2B5EF4-FFF2-40B4-BE49-F238E27FC236}">
                <a16:creationId xmlns:a16="http://schemas.microsoft.com/office/drawing/2014/main" id="{8D9900BF-66A9-D95F-902D-2C00970D531C}"/>
              </a:ext>
            </a:extLst>
          </p:cNvPr>
          <p:cNvPicPr preferRelativeResize="0"/>
          <p:nvPr/>
        </p:nvPicPr>
        <p:blipFill rotWithShape="1">
          <a:blip r:embed="rId6">
            <a:alphaModFix/>
          </a:blip>
          <a:srcRect/>
          <a:stretch/>
        </p:blipFill>
        <p:spPr>
          <a:xfrm>
            <a:off x="4248150" y="1666875"/>
            <a:ext cx="1352550" cy="304800"/>
          </a:xfrm>
          <a:prstGeom prst="rect">
            <a:avLst/>
          </a:prstGeom>
          <a:noFill/>
          <a:ln>
            <a:noFill/>
          </a:ln>
        </p:spPr>
      </p:pic>
      <p:sp>
        <p:nvSpPr>
          <p:cNvPr id="617" name="Google Shape;617;p43">
            <a:extLst>
              <a:ext uri="{FF2B5EF4-FFF2-40B4-BE49-F238E27FC236}">
                <a16:creationId xmlns:a16="http://schemas.microsoft.com/office/drawing/2014/main" id="{035DBF62-B8C8-9C9E-7A6A-2B26E12FBE63}"/>
              </a:ext>
            </a:extLst>
          </p:cNvPr>
          <p:cNvSpPr txBox="1"/>
          <p:nvPr/>
        </p:nvSpPr>
        <p:spPr>
          <a:xfrm>
            <a:off x="1209675" y="2257425"/>
            <a:ext cx="4391100" cy="663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9973"/>
              </a:lnSpc>
              <a:spcBef>
                <a:spcPts val="0"/>
              </a:spcBef>
              <a:spcAft>
                <a:spcPts val="0"/>
              </a:spcAft>
              <a:buClr>
                <a:srgbClr val="000000"/>
              </a:buClr>
              <a:buSzTx/>
              <a:buFont typeface="Arial"/>
              <a:buNone/>
              <a:tabLst/>
              <a:defRPr/>
            </a:pPr>
            <a:r>
              <a:rPr kumimoji="0" lang="en-US" sz="1875"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Maintain ICI + close clinical monitoring</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18" name="Google Shape;618;p43">
            <a:extLst>
              <a:ext uri="{FF2B5EF4-FFF2-40B4-BE49-F238E27FC236}">
                <a16:creationId xmlns:a16="http://schemas.microsoft.com/office/drawing/2014/main" id="{19D71361-50B2-F1AD-8669-B44010C5364D}"/>
              </a:ext>
            </a:extLst>
          </p:cNvPr>
          <p:cNvSpPr txBox="1"/>
          <p:nvPr/>
        </p:nvSpPr>
        <p:spPr>
          <a:xfrm>
            <a:off x="1209675" y="2971800"/>
            <a:ext cx="4391100" cy="663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9973"/>
              </a:lnSpc>
              <a:spcBef>
                <a:spcPts val="0"/>
              </a:spcBef>
              <a:spcAft>
                <a:spcPts val="0"/>
              </a:spcAft>
              <a:buClr>
                <a:srgbClr val="000000"/>
              </a:buClr>
              <a:buSzTx/>
              <a:buFont typeface="Arial"/>
              <a:buNone/>
              <a:tabLst/>
              <a:defRPr/>
            </a:pPr>
            <a:r>
              <a:rPr kumimoji="0" lang="en-US" sz="1875"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Symptomatic treatment only (topicals, etc.)</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19" name="Google Shape;619;p43">
            <a:extLst>
              <a:ext uri="{FF2B5EF4-FFF2-40B4-BE49-F238E27FC236}">
                <a16:creationId xmlns:a16="http://schemas.microsoft.com/office/drawing/2014/main" id="{DF3069F3-B218-2406-4FB9-B58D861DBDEE}"/>
              </a:ext>
            </a:extLst>
          </p:cNvPr>
          <p:cNvSpPr txBox="1"/>
          <p:nvPr/>
        </p:nvSpPr>
        <p:spPr>
          <a:xfrm>
            <a:off x="6591300" y="1524000"/>
            <a:ext cx="3762300" cy="92333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002B5C"/>
                </a:solidFill>
                <a:effectLst/>
                <a:uLnTx/>
                <a:uFillTx/>
                <a:latin typeface="Urbanist"/>
                <a:ea typeface="Urbanist"/>
                <a:cs typeface="Urbanist"/>
                <a:sym typeface="Urbanist"/>
              </a:rPr>
              <a:t>GRADE 2 (MODERATE)</a:t>
            </a:r>
            <a:endParaRPr kumimoji="0" sz="1400" b="0" i="0" u="none" strike="noStrike" kern="0" cap="none" spc="0" normalizeH="0" baseline="0" noProof="0" dirty="0">
              <a:ln>
                <a:noFill/>
              </a:ln>
              <a:solidFill>
                <a:srgbClr val="000000"/>
              </a:solidFill>
              <a:effectLst/>
              <a:uLnTx/>
              <a:uFillTx/>
              <a:latin typeface="Arial"/>
              <a:ea typeface="MS PGothic" charset="0"/>
              <a:cs typeface="Arial"/>
              <a:sym typeface="Arial"/>
            </a:endParaRPr>
          </a:p>
        </p:txBody>
      </p:sp>
      <p:sp>
        <p:nvSpPr>
          <p:cNvPr id="620" name="Google Shape;620;p43">
            <a:extLst>
              <a:ext uri="{FF2B5EF4-FFF2-40B4-BE49-F238E27FC236}">
                <a16:creationId xmlns:a16="http://schemas.microsoft.com/office/drawing/2014/main" id="{3CB0DDB7-567E-FF60-8EFF-48CAF1214136}"/>
              </a:ext>
            </a:extLst>
          </p:cNvPr>
          <p:cNvSpPr/>
          <p:nvPr/>
        </p:nvSpPr>
        <p:spPr>
          <a:xfrm>
            <a:off x="6591300" y="2438400"/>
            <a:ext cx="3762300" cy="381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621" name="Google Shape;621;p43" descr="image.png">
            <a:extLst>
              <a:ext uri="{FF2B5EF4-FFF2-40B4-BE49-F238E27FC236}">
                <a16:creationId xmlns:a16="http://schemas.microsoft.com/office/drawing/2014/main" id="{E99231AA-F4CD-4F14-5647-D7F3CC6638E2}"/>
              </a:ext>
            </a:extLst>
          </p:cNvPr>
          <p:cNvPicPr preferRelativeResize="0"/>
          <p:nvPr/>
        </p:nvPicPr>
        <p:blipFill rotWithShape="1">
          <a:blip r:embed="rId7">
            <a:alphaModFix/>
          </a:blip>
          <a:srcRect/>
          <a:stretch/>
        </p:blipFill>
        <p:spPr>
          <a:xfrm>
            <a:off x="10328700" y="1619250"/>
            <a:ext cx="962025" cy="304800"/>
          </a:xfrm>
          <a:prstGeom prst="rect">
            <a:avLst/>
          </a:prstGeom>
          <a:noFill/>
          <a:ln>
            <a:noFill/>
          </a:ln>
        </p:spPr>
      </p:pic>
      <p:sp>
        <p:nvSpPr>
          <p:cNvPr id="622" name="Google Shape;622;p43">
            <a:extLst>
              <a:ext uri="{FF2B5EF4-FFF2-40B4-BE49-F238E27FC236}">
                <a16:creationId xmlns:a16="http://schemas.microsoft.com/office/drawing/2014/main" id="{0733B6C5-D367-E735-0AD0-D1879FCE8D8D}"/>
              </a:ext>
            </a:extLst>
          </p:cNvPr>
          <p:cNvSpPr txBox="1"/>
          <p:nvPr/>
        </p:nvSpPr>
        <p:spPr>
          <a:xfrm>
            <a:off x="6924675" y="2714625"/>
            <a:ext cx="4391100" cy="288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9973"/>
              </a:lnSpc>
              <a:spcBef>
                <a:spcPts val="0"/>
              </a:spcBef>
              <a:spcAft>
                <a:spcPts val="0"/>
              </a:spcAft>
              <a:buClr>
                <a:srgbClr val="000000"/>
              </a:buClr>
              <a:buSzTx/>
              <a:buFont typeface="Arial"/>
              <a:buNone/>
              <a:tabLst/>
              <a:defRPr/>
            </a:pPr>
            <a:r>
              <a:rPr kumimoji="0" lang="en-US" sz="1875"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Oral Prednisone 0.5–1 mg/kg/day</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23" name="Google Shape;623;p43">
            <a:extLst>
              <a:ext uri="{FF2B5EF4-FFF2-40B4-BE49-F238E27FC236}">
                <a16:creationId xmlns:a16="http://schemas.microsoft.com/office/drawing/2014/main" id="{1DB1DE52-E2EA-2C80-6781-3C21CEB813D0}"/>
              </a:ext>
            </a:extLst>
          </p:cNvPr>
          <p:cNvSpPr txBox="1"/>
          <p:nvPr/>
        </p:nvSpPr>
        <p:spPr>
          <a:xfrm>
            <a:off x="6924675" y="3119437"/>
            <a:ext cx="4391100" cy="288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9973"/>
              </a:lnSpc>
              <a:spcBef>
                <a:spcPts val="0"/>
              </a:spcBef>
              <a:spcAft>
                <a:spcPts val="0"/>
              </a:spcAft>
              <a:buClr>
                <a:srgbClr val="000000"/>
              </a:buClr>
              <a:buSzTx/>
              <a:buFont typeface="Arial"/>
              <a:buNone/>
              <a:tabLst/>
              <a:defRPr/>
            </a:pPr>
            <a:r>
              <a:rPr kumimoji="0" lang="en-US" sz="1875"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Prompt subspecialty referral</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24" name="Google Shape;624;p43">
            <a:extLst>
              <a:ext uri="{FF2B5EF4-FFF2-40B4-BE49-F238E27FC236}">
                <a16:creationId xmlns:a16="http://schemas.microsoft.com/office/drawing/2014/main" id="{012F4747-2F8E-2C51-7149-8C48B2CE25AD}"/>
              </a:ext>
            </a:extLst>
          </p:cNvPr>
          <p:cNvSpPr txBox="1"/>
          <p:nvPr/>
        </p:nvSpPr>
        <p:spPr>
          <a:xfrm>
            <a:off x="6924675" y="3524250"/>
            <a:ext cx="4391100" cy="288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9973"/>
              </a:lnSpc>
              <a:spcBef>
                <a:spcPts val="0"/>
              </a:spcBef>
              <a:spcAft>
                <a:spcPts val="0"/>
              </a:spcAft>
              <a:buClr>
                <a:srgbClr val="000000"/>
              </a:buClr>
              <a:buSzTx/>
              <a:buFont typeface="Arial"/>
              <a:buNone/>
              <a:tabLst/>
              <a:defRPr/>
            </a:pPr>
            <a:r>
              <a:rPr kumimoji="0" lang="en-US" sz="1875"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Taper steroids slowly over 4+ weeks</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25" name="Google Shape;625;p43">
            <a:extLst>
              <a:ext uri="{FF2B5EF4-FFF2-40B4-BE49-F238E27FC236}">
                <a16:creationId xmlns:a16="http://schemas.microsoft.com/office/drawing/2014/main" id="{D437A296-C0A5-5A2D-B843-CC0DFF6DEC37}"/>
              </a:ext>
            </a:extLst>
          </p:cNvPr>
          <p:cNvSpPr txBox="1"/>
          <p:nvPr/>
        </p:nvSpPr>
        <p:spPr>
          <a:xfrm>
            <a:off x="876300" y="2162175"/>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26" name="Google Shape;626;p43">
            <a:extLst>
              <a:ext uri="{FF2B5EF4-FFF2-40B4-BE49-F238E27FC236}">
                <a16:creationId xmlns:a16="http://schemas.microsoft.com/office/drawing/2014/main" id="{4236E43C-CE0F-F798-3F71-8BFCFA940F74}"/>
              </a:ext>
            </a:extLst>
          </p:cNvPr>
          <p:cNvSpPr txBox="1"/>
          <p:nvPr/>
        </p:nvSpPr>
        <p:spPr>
          <a:xfrm>
            <a:off x="876300" y="2876550"/>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27" name="Google Shape;627;p43">
            <a:extLst>
              <a:ext uri="{FF2B5EF4-FFF2-40B4-BE49-F238E27FC236}">
                <a16:creationId xmlns:a16="http://schemas.microsoft.com/office/drawing/2014/main" id="{F3386C15-2A4C-A93E-91BD-1631AECADFFD}"/>
              </a:ext>
            </a:extLst>
          </p:cNvPr>
          <p:cNvSpPr txBox="1"/>
          <p:nvPr/>
        </p:nvSpPr>
        <p:spPr>
          <a:xfrm>
            <a:off x="6591300" y="2619375"/>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28" name="Google Shape;628;p43">
            <a:extLst>
              <a:ext uri="{FF2B5EF4-FFF2-40B4-BE49-F238E27FC236}">
                <a16:creationId xmlns:a16="http://schemas.microsoft.com/office/drawing/2014/main" id="{591859BF-0054-8093-FD23-DE409DE5B471}"/>
              </a:ext>
            </a:extLst>
          </p:cNvPr>
          <p:cNvSpPr txBox="1"/>
          <p:nvPr/>
        </p:nvSpPr>
        <p:spPr>
          <a:xfrm>
            <a:off x="6591300" y="3024187"/>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29" name="Google Shape;629;p43">
            <a:extLst>
              <a:ext uri="{FF2B5EF4-FFF2-40B4-BE49-F238E27FC236}">
                <a16:creationId xmlns:a16="http://schemas.microsoft.com/office/drawing/2014/main" id="{D4C79A33-F977-905C-BEEE-0212AF316D34}"/>
              </a:ext>
            </a:extLst>
          </p:cNvPr>
          <p:cNvSpPr txBox="1"/>
          <p:nvPr/>
        </p:nvSpPr>
        <p:spPr>
          <a:xfrm>
            <a:off x="6591300" y="3429000"/>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 name="TextBox 1">
            <a:extLst>
              <a:ext uri="{FF2B5EF4-FFF2-40B4-BE49-F238E27FC236}">
                <a16:creationId xmlns:a16="http://schemas.microsoft.com/office/drawing/2014/main" id="{6B69592D-065A-57FE-9436-DA034D1BFC2B}"/>
              </a:ext>
            </a:extLst>
          </p:cNvPr>
          <p:cNvSpPr txBox="1"/>
          <p:nvPr/>
        </p:nvSpPr>
        <p:spPr>
          <a:xfrm>
            <a:off x="0" y="6386131"/>
            <a:ext cx="1219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Schneider BJ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J Clin Oncol.</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2021;39(36):4073-4126.  Brahmer JR,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J </a:t>
            </a:r>
            <a:r>
              <a:rPr kumimoji="0" lang="en-US" sz="1200" b="1" i="0" u="none" strike="noStrike" kern="0" cap="none" spc="0" normalizeH="0" baseline="0" noProof="0" dirty="0" err="1">
                <a:ln>
                  <a:noFill/>
                </a:ln>
                <a:solidFill>
                  <a:srgbClr val="FFFFFF"/>
                </a:solidFill>
                <a:effectLst/>
                <a:uLnTx/>
                <a:uFillTx/>
                <a:latin typeface="Inter"/>
                <a:ea typeface="Inter"/>
                <a:cs typeface="Inter"/>
                <a:sym typeface="Inter"/>
              </a:rPr>
              <a:t>Immunother</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 Cancer.</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2021;9(6):e002435.  </a:t>
            </a:r>
            <a:r>
              <a:rPr kumimoji="0" lang="en-US" sz="1200" b="0" i="0" u="none" strike="noStrike" kern="0" cap="none" spc="0" normalizeH="0" baseline="0" noProof="0" dirty="0" err="1">
                <a:ln>
                  <a:noFill/>
                </a:ln>
                <a:solidFill>
                  <a:srgbClr val="FFFFFF"/>
                </a:solidFill>
                <a:effectLst/>
                <a:uLnTx/>
                <a:uFillTx/>
                <a:latin typeface="Inter"/>
                <a:ea typeface="Inter"/>
                <a:cs typeface="Inter"/>
                <a:sym typeface="Inter"/>
              </a:rPr>
              <a:t>Postow</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MA,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N Engl J Med.</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2018;378(2):158-168.  Puzanov I,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J </a:t>
            </a:r>
            <a:r>
              <a:rPr kumimoji="0" lang="en-US" sz="1200" b="1" i="0" u="none" strike="noStrike" kern="0" cap="none" spc="0" normalizeH="0" baseline="0" noProof="0" dirty="0" err="1">
                <a:ln>
                  <a:noFill/>
                </a:ln>
                <a:solidFill>
                  <a:srgbClr val="FFFFFF"/>
                </a:solidFill>
                <a:effectLst/>
                <a:uLnTx/>
                <a:uFillTx/>
                <a:latin typeface="Inter"/>
                <a:ea typeface="Inter"/>
                <a:cs typeface="Inter"/>
                <a:sym typeface="Inter"/>
              </a:rPr>
              <a:t>Immunother</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 Cancer.</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2017;5(1):95.</a:t>
            </a:r>
            <a:endParaRPr kumimoji="0" lang="en-US" sz="1200" b="0" i="0" u="none" strike="noStrike" kern="0" cap="none" spc="0" normalizeH="0" baseline="0" noProof="0" dirty="0">
              <a:ln>
                <a:noFill/>
              </a:ln>
              <a:solidFill>
                <a:srgbClr val="FFFFFF"/>
              </a:solidFill>
              <a:effectLst/>
              <a:uLnTx/>
              <a:uFillTx/>
              <a:latin typeface="Arial"/>
              <a:ea typeface="MS PGothic" charset="0"/>
              <a:cs typeface="Arial"/>
              <a:sym typeface="Arial"/>
            </a:endParaRPr>
          </a:p>
        </p:txBody>
      </p:sp>
    </p:spTree>
    <p:extLst>
      <p:ext uri="{BB962C8B-B14F-4D97-AF65-F5344CB8AC3E}">
        <p14:creationId xmlns:p14="http://schemas.microsoft.com/office/powerpoint/2010/main" val="19524978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3">
          <a:extLst>
            <a:ext uri="{FF2B5EF4-FFF2-40B4-BE49-F238E27FC236}">
              <a16:creationId xmlns:a16="http://schemas.microsoft.com/office/drawing/2014/main" id="{0E8D3EEF-4984-C7E4-62E3-E74ABC21B85C}"/>
            </a:ext>
          </a:extLst>
        </p:cNvPr>
        <p:cNvGrpSpPr/>
        <p:nvPr/>
      </p:nvGrpSpPr>
      <p:grpSpPr>
        <a:xfrm>
          <a:off x="0" y="0"/>
          <a:ext cx="0" cy="0"/>
          <a:chOff x="0" y="0"/>
          <a:chExt cx="0" cy="0"/>
        </a:xfrm>
      </p:grpSpPr>
      <p:pic>
        <p:nvPicPr>
          <p:cNvPr id="634" name="Google Shape;634;p44" descr="image.png">
            <a:extLst>
              <a:ext uri="{FF2B5EF4-FFF2-40B4-BE49-F238E27FC236}">
                <a16:creationId xmlns:a16="http://schemas.microsoft.com/office/drawing/2014/main" id="{06761F5C-9EF9-4713-1FCE-B492F0889813}"/>
              </a:ext>
            </a:extLst>
          </p:cNvPr>
          <p:cNvPicPr preferRelativeResize="0"/>
          <p:nvPr/>
        </p:nvPicPr>
        <p:blipFill rotWithShape="1">
          <a:blip r:embed="rId3">
            <a:alphaModFix/>
          </a:blip>
          <a:srcRect/>
          <a:stretch/>
        </p:blipFill>
        <p:spPr>
          <a:xfrm>
            <a:off x="0" y="5953125"/>
            <a:ext cx="12192000" cy="904875"/>
          </a:xfrm>
          <a:prstGeom prst="rect">
            <a:avLst/>
          </a:prstGeom>
          <a:noFill/>
          <a:ln>
            <a:noFill/>
          </a:ln>
        </p:spPr>
      </p:pic>
      <p:pic>
        <p:nvPicPr>
          <p:cNvPr id="635" name="Google Shape;635;p44" descr="image.png">
            <a:extLst>
              <a:ext uri="{FF2B5EF4-FFF2-40B4-BE49-F238E27FC236}">
                <a16:creationId xmlns:a16="http://schemas.microsoft.com/office/drawing/2014/main" id="{05E6600B-1FBB-BB0B-155F-0CA4B20BB627}"/>
              </a:ext>
            </a:extLst>
          </p:cNvPr>
          <p:cNvPicPr preferRelativeResize="0"/>
          <p:nvPr/>
        </p:nvPicPr>
        <p:blipFill rotWithShape="1">
          <a:blip r:embed="rId4">
            <a:alphaModFix/>
          </a:blip>
          <a:srcRect/>
          <a:stretch/>
        </p:blipFill>
        <p:spPr>
          <a:xfrm>
            <a:off x="571500" y="1219200"/>
            <a:ext cx="5019675" cy="4629150"/>
          </a:xfrm>
          <a:prstGeom prst="rect">
            <a:avLst/>
          </a:prstGeom>
          <a:noFill/>
          <a:ln>
            <a:noFill/>
          </a:ln>
        </p:spPr>
      </p:pic>
      <p:pic>
        <p:nvPicPr>
          <p:cNvPr id="636" name="Google Shape;636;p44" descr="image.png">
            <a:extLst>
              <a:ext uri="{FF2B5EF4-FFF2-40B4-BE49-F238E27FC236}">
                <a16:creationId xmlns:a16="http://schemas.microsoft.com/office/drawing/2014/main" id="{B55C3D74-163C-BE1D-9E2C-F1EA465D5E2C}"/>
              </a:ext>
            </a:extLst>
          </p:cNvPr>
          <p:cNvPicPr preferRelativeResize="0"/>
          <p:nvPr/>
        </p:nvPicPr>
        <p:blipFill rotWithShape="1">
          <a:blip r:embed="rId5">
            <a:alphaModFix/>
          </a:blip>
          <a:srcRect/>
          <a:stretch/>
        </p:blipFill>
        <p:spPr>
          <a:xfrm>
            <a:off x="5972175" y="1219200"/>
            <a:ext cx="5648325" cy="4629150"/>
          </a:xfrm>
          <a:prstGeom prst="rect">
            <a:avLst/>
          </a:prstGeom>
          <a:noFill/>
          <a:ln>
            <a:noFill/>
          </a:ln>
        </p:spPr>
      </p:pic>
      <p:sp>
        <p:nvSpPr>
          <p:cNvPr id="637" name="Google Shape;637;p44">
            <a:extLst>
              <a:ext uri="{FF2B5EF4-FFF2-40B4-BE49-F238E27FC236}">
                <a16:creationId xmlns:a16="http://schemas.microsoft.com/office/drawing/2014/main" id="{9FA776F6-30C5-7C5E-85CC-0F01BB19D89D}"/>
              </a:ext>
            </a:extLst>
          </p:cNvPr>
          <p:cNvSpPr txBox="1"/>
          <p:nvPr/>
        </p:nvSpPr>
        <p:spPr>
          <a:xfrm>
            <a:off x="762000" y="381000"/>
            <a:ext cx="11401500" cy="61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975" b="0" i="0" u="none" strike="noStrike" kern="0" cap="none" spc="0" normalizeH="0" baseline="0" noProof="0">
                <a:ln>
                  <a:noFill/>
                </a:ln>
                <a:solidFill>
                  <a:srgbClr val="002B5C"/>
                </a:solidFill>
                <a:effectLst/>
                <a:uLnTx/>
                <a:uFillTx/>
                <a:latin typeface="Urbanist ExtraBold"/>
                <a:ea typeface="Urbanist ExtraBold"/>
                <a:cs typeface="Urbanist ExtraBold"/>
                <a:sym typeface="Urbanist ExtraBold"/>
              </a:rPr>
              <a:t>IRAE MANAGEMENT — GRADES 3 &amp; 4</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38" name="Google Shape;638;p44">
            <a:extLst>
              <a:ext uri="{FF2B5EF4-FFF2-40B4-BE49-F238E27FC236}">
                <a16:creationId xmlns:a16="http://schemas.microsoft.com/office/drawing/2014/main" id="{03A1769A-0D99-4D87-6AC6-51ADD9D58149}"/>
              </a:ext>
            </a:extLst>
          </p:cNvPr>
          <p:cNvSpPr/>
          <p:nvPr/>
        </p:nvSpPr>
        <p:spPr>
          <a:xfrm>
            <a:off x="571500" y="381000"/>
            <a:ext cx="142800" cy="6000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9" name="Google Shape;639;p44">
            <a:extLst>
              <a:ext uri="{FF2B5EF4-FFF2-40B4-BE49-F238E27FC236}">
                <a16:creationId xmlns:a16="http://schemas.microsoft.com/office/drawing/2014/main" id="{B6EFA813-B254-A184-C017-3800923679D4}"/>
              </a:ext>
            </a:extLst>
          </p:cNvPr>
          <p:cNvSpPr/>
          <p:nvPr/>
        </p:nvSpPr>
        <p:spPr>
          <a:xfrm>
            <a:off x="876300" y="4857750"/>
            <a:ext cx="4410000" cy="685800"/>
          </a:xfrm>
          <a:prstGeom prst="rect">
            <a:avLst/>
          </a:prstGeom>
          <a:solidFill>
            <a:srgbClr val="F4CC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0" name="Google Shape;640;p44">
            <a:extLst>
              <a:ext uri="{FF2B5EF4-FFF2-40B4-BE49-F238E27FC236}">
                <a16:creationId xmlns:a16="http://schemas.microsoft.com/office/drawing/2014/main" id="{CA4C24B8-4D93-5687-C09F-E0B057BE399C}"/>
              </a:ext>
            </a:extLst>
          </p:cNvPr>
          <p:cNvSpPr txBox="1"/>
          <p:nvPr/>
        </p:nvSpPr>
        <p:spPr>
          <a:xfrm>
            <a:off x="1019175" y="4972050"/>
            <a:ext cx="4124400" cy="554100"/>
          </a:xfrm>
          <a:prstGeom prst="rect">
            <a:avLst/>
          </a:prstGeom>
          <a:solidFill>
            <a:srgbClr val="F4CCCC"/>
          </a:solid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991B1B"/>
                </a:solidFill>
                <a:effectLst/>
                <a:uLnTx/>
                <a:uFillTx/>
                <a:latin typeface="Inter"/>
                <a:ea typeface="Inter"/>
                <a:cs typeface="Inter"/>
                <a:sym typeface="Inter"/>
              </a:rPr>
              <a:t>Hospitalization often required for IV management</a:t>
            </a:r>
            <a:endParaRPr kumimoji="0" sz="18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41" name="Google Shape;641;p44">
            <a:extLst>
              <a:ext uri="{FF2B5EF4-FFF2-40B4-BE49-F238E27FC236}">
                <a16:creationId xmlns:a16="http://schemas.microsoft.com/office/drawing/2014/main" id="{B86A06EC-DBFE-62EE-89E7-E48C996E9FDE}"/>
              </a:ext>
            </a:extLst>
          </p:cNvPr>
          <p:cNvSpPr/>
          <p:nvPr/>
        </p:nvSpPr>
        <p:spPr>
          <a:xfrm>
            <a:off x="876300" y="4857750"/>
            <a:ext cx="76200" cy="685800"/>
          </a:xfrm>
          <a:prstGeom prst="rect">
            <a:avLst/>
          </a:prstGeom>
          <a:solidFill>
            <a:srgbClr val="B91C1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2" name="Google Shape;642;p44">
            <a:extLst>
              <a:ext uri="{FF2B5EF4-FFF2-40B4-BE49-F238E27FC236}">
                <a16:creationId xmlns:a16="http://schemas.microsoft.com/office/drawing/2014/main" id="{8B97CEEC-E571-6430-69FD-46A470EF9D62}"/>
              </a:ext>
            </a:extLst>
          </p:cNvPr>
          <p:cNvSpPr/>
          <p:nvPr/>
        </p:nvSpPr>
        <p:spPr>
          <a:xfrm>
            <a:off x="6276975" y="4857750"/>
            <a:ext cx="5038800" cy="685800"/>
          </a:xfrm>
          <a:prstGeom prst="rect">
            <a:avLst/>
          </a:prstGeom>
          <a:solidFill>
            <a:srgbClr val="C9DA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3" name="Google Shape;643;p44">
            <a:extLst>
              <a:ext uri="{FF2B5EF4-FFF2-40B4-BE49-F238E27FC236}">
                <a16:creationId xmlns:a16="http://schemas.microsoft.com/office/drawing/2014/main" id="{5DBA87E0-59F2-CF86-493A-36BC7A0B4306}"/>
              </a:ext>
            </a:extLst>
          </p:cNvPr>
          <p:cNvSpPr txBox="1"/>
          <p:nvPr/>
        </p:nvSpPr>
        <p:spPr>
          <a:xfrm>
            <a:off x="6419850" y="4972050"/>
            <a:ext cx="4752900" cy="554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2B5C"/>
                </a:solidFill>
                <a:effectLst/>
                <a:uLnTx/>
                <a:uFillTx/>
                <a:latin typeface="Inter"/>
                <a:ea typeface="Inter"/>
                <a:cs typeface="Inter"/>
                <a:sym typeface="Inter"/>
              </a:rPr>
              <a:t>Stable Endocrinopathies on replacement: may continue ICI</a:t>
            </a:r>
            <a:endParaRPr kumimoji="0" sz="18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44" name="Google Shape;644;p44">
            <a:extLst>
              <a:ext uri="{FF2B5EF4-FFF2-40B4-BE49-F238E27FC236}">
                <a16:creationId xmlns:a16="http://schemas.microsoft.com/office/drawing/2014/main" id="{AC3A002C-BB3D-5DE8-54DB-B82FF5072D67}"/>
              </a:ext>
            </a:extLst>
          </p:cNvPr>
          <p:cNvSpPr/>
          <p:nvPr/>
        </p:nvSpPr>
        <p:spPr>
          <a:xfrm>
            <a:off x="6276975" y="4857750"/>
            <a:ext cx="76200" cy="685800"/>
          </a:xfrm>
          <a:prstGeom prst="rect">
            <a:avLst/>
          </a:prstGeom>
          <a:solidFill>
            <a:srgbClr val="002B5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5" name="Google Shape;645;p44">
            <a:extLst>
              <a:ext uri="{FF2B5EF4-FFF2-40B4-BE49-F238E27FC236}">
                <a16:creationId xmlns:a16="http://schemas.microsoft.com/office/drawing/2014/main" id="{D2D85FAA-8E32-1F59-37BC-AD65CE228C87}"/>
              </a:ext>
            </a:extLst>
          </p:cNvPr>
          <p:cNvSpPr txBox="1"/>
          <p:nvPr/>
        </p:nvSpPr>
        <p:spPr>
          <a:xfrm>
            <a:off x="876300" y="1524000"/>
            <a:ext cx="2486100" cy="923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002B5C"/>
                </a:solidFill>
                <a:effectLst/>
                <a:uLnTx/>
                <a:uFillTx/>
                <a:latin typeface="Urbanist"/>
                <a:ea typeface="Urbanist"/>
                <a:cs typeface="Urbanist"/>
                <a:sym typeface="Urbanist"/>
              </a:rPr>
              <a:t>GRADE 3 (SEVERE)</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46" name="Google Shape;646;p44">
            <a:extLst>
              <a:ext uri="{FF2B5EF4-FFF2-40B4-BE49-F238E27FC236}">
                <a16:creationId xmlns:a16="http://schemas.microsoft.com/office/drawing/2014/main" id="{4D5C7EF7-3281-1CAB-0712-F3150AFC3928}"/>
              </a:ext>
            </a:extLst>
          </p:cNvPr>
          <p:cNvSpPr/>
          <p:nvPr/>
        </p:nvSpPr>
        <p:spPr>
          <a:xfrm>
            <a:off x="876300" y="2438400"/>
            <a:ext cx="2486100" cy="381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647" name="Google Shape;647;p44" descr="image.png">
            <a:extLst>
              <a:ext uri="{FF2B5EF4-FFF2-40B4-BE49-F238E27FC236}">
                <a16:creationId xmlns:a16="http://schemas.microsoft.com/office/drawing/2014/main" id="{9AD83B00-9410-89AE-F1D3-4C25C75B5C40}"/>
              </a:ext>
            </a:extLst>
          </p:cNvPr>
          <p:cNvPicPr preferRelativeResize="0"/>
          <p:nvPr/>
        </p:nvPicPr>
        <p:blipFill rotWithShape="1">
          <a:blip r:embed="rId6">
            <a:alphaModFix/>
          </a:blip>
          <a:srcRect/>
          <a:stretch/>
        </p:blipFill>
        <p:spPr>
          <a:xfrm>
            <a:off x="3362400" y="1575530"/>
            <a:ext cx="1924050" cy="304800"/>
          </a:xfrm>
          <a:prstGeom prst="rect">
            <a:avLst/>
          </a:prstGeom>
          <a:noFill/>
          <a:ln>
            <a:noFill/>
          </a:ln>
        </p:spPr>
      </p:pic>
      <p:sp>
        <p:nvSpPr>
          <p:cNvPr id="648" name="Google Shape;648;p44">
            <a:extLst>
              <a:ext uri="{FF2B5EF4-FFF2-40B4-BE49-F238E27FC236}">
                <a16:creationId xmlns:a16="http://schemas.microsoft.com/office/drawing/2014/main" id="{9A4AF4F8-4549-5995-3C92-7A8024AE2ED7}"/>
              </a:ext>
            </a:extLst>
          </p:cNvPr>
          <p:cNvSpPr txBox="1"/>
          <p:nvPr/>
        </p:nvSpPr>
        <p:spPr>
          <a:xfrm>
            <a:off x="1209675" y="2714625"/>
            <a:ext cx="4076700" cy="663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9973"/>
              </a:lnSpc>
              <a:spcBef>
                <a:spcPts val="0"/>
              </a:spcBef>
              <a:spcAft>
                <a:spcPts val="0"/>
              </a:spcAft>
              <a:buClr>
                <a:srgbClr val="000000"/>
              </a:buClr>
              <a:buSzTx/>
              <a:buFont typeface="Arial"/>
              <a:buNone/>
              <a:tabLst/>
              <a:defRPr/>
            </a:pPr>
            <a:r>
              <a:rPr kumimoji="0" lang="en-US" sz="1875"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IV Methylprednisolone 1–2 mg/kg/day</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49" name="Google Shape;649;p44">
            <a:extLst>
              <a:ext uri="{FF2B5EF4-FFF2-40B4-BE49-F238E27FC236}">
                <a16:creationId xmlns:a16="http://schemas.microsoft.com/office/drawing/2014/main" id="{4DBD4213-2871-236C-F930-C3845F370AAE}"/>
              </a:ext>
            </a:extLst>
          </p:cNvPr>
          <p:cNvSpPr txBox="1"/>
          <p:nvPr/>
        </p:nvSpPr>
        <p:spPr>
          <a:xfrm>
            <a:off x="1209675" y="3429000"/>
            <a:ext cx="4076700" cy="663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9973"/>
              </a:lnSpc>
              <a:spcBef>
                <a:spcPts val="0"/>
              </a:spcBef>
              <a:spcAft>
                <a:spcPts val="0"/>
              </a:spcAft>
              <a:buClr>
                <a:srgbClr val="000000"/>
              </a:buClr>
              <a:buSzTx/>
              <a:buFont typeface="Arial"/>
              <a:buNone/>
              <a:tabLst/>
              <a:defRPr/>
            </a:pPr>
            <a:r>
              <a:rPr kumimoji="0" lang="en-US" sz="1875"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Consider permanent ICI discontinuation</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50" name="Google Shape;650;p44">
            <a:extLst>
              <a:ext uri="{FF2B5EF4-FFF2-40B4-BE49-F238E27FC236}">
                <a16:creationId xmlns:a16="http://schemas.microsoft.com/office/drawing/2014/main" id="{45E1A9A7-597F-AB3E-E65D-396FD1F8F3EA}"/>
              </a:ext>
            </a:extLst>
          </p:cNvPr>
          <p:cNvSpPr txBox="1"/>
          <p:nvPr/>
        </p:nvSpPr>
        <p:spPr>
          <a:xfrm>
            <a:off x="1209675" y="4143375"/>
            <a:ext cx="4076700" cy="663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9973"/>
              </a:lnSpc>
              <a:spcBef>
                <a:spcPts val="0"/>
              </a:spcBef>
              <a:spcAft>
                <a:spcPts val="0"/>
              </a:spcAft>
              <a:buClr>
                <a:srgbClr val="000000"/>
              </a:buClr>
              <a:buSzTx/>
              <a:buFont typeface="Arial"/>
              <a:buNone/>
              <a:tabLst/>
              <a:defRPr/>
            </a:pPr>
            <a:r>
              <a:rPr kumimoji="0" lang="en-US" sz="1875"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Refractory at 48–72h: Add 2nd line (Infliximab, etc.)</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51" name="Google Shape;651;p44">
            <a:extLst>
              <a:ext uri="{FF2B5EF4-FFF2-40B4-BE49-F238E27FC236}">
                <a16:creationId xmlns:a16="http://schemas.microsoft.com/office/drawing/2014/main" id="{5667BA31-D836-2D3D-DA7B-1526E21B6185}"/>
              </a:ext>
            </a:extLst>
          </p:cNvPr>
          <p:cNvSpPr txBox="1"/>
          <p:nvPr/>
        </p:nvSpPr>
        <p:spPr>
          <a:xfrm>
            <a:off x="6276975" y="1524000"/>
            <a:ext cx="4124400" cy="923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002B5C"/>
                </a:solidFill>
                <a:effectLst/>
                <a:uLnTx/>
                <a:uFillTx/>
                <a:latin typeface="Urbanist"/>
                <a:ea typeface="Urbanist"/>
                <a:cs typeface="Urbanist"/>
                <a:sym typeface="Urbanist"/>
              </a:rPr>
              <a:t>GRADE 4 </a:t>
            </a:r>
            <a:br>
              <a:rPr kumimoji="0" lang="en-US" sz="3000" b="1" i="0" u="none" strike="noStrike" kern="0" cap="none" spc="0" normalizeH="0" baseline="0" noProof="0" dirty="0">
                <a:ln>
                  <a:noFill/>
                </a:ln>
                <a:solidFill>
                  <a:srgbClr val="002B5C"/>
                </a:solidFill>
                <a:effectLst/>
                <a:uLnTx/>
                <a:uFillTx/>
                <a:latin typeface="Urbanist"/>
                <a:ea typeface="Urbanist"/>
                <a:cs typeface="Urbanist"/>
                <a:sym typeface="Urbanist"/>
              </a:rPr>
            </a:br>
            <a:r>
              <a:rPr kumimoji="0" lang="en-US" sz="3000" b="1" i="0" u="none" strike="noStrike" kern="0" cap="none" spc="0" normalizeH="0" baseline="0" noProof="0" dirty="0">
                <a:ln>
                  <a:noFill/>
                </a:ln>
                <a:solidFill>
                  <a:srgbClr val="002B5C"/>
                </a:solidFill>
                <a:effectLst/>
                <a:uLnTx/>
                <a:uFillTx/>
                <a:latin typeface="Urbanist"/>
                <a:ea typeface="Urbanist"/>
                <a:cs typeface="Urbanist"/>
                <a:sym typeface="Urbanist"/>
              </a:rPr>
              <a:t>(LIFE-THREATENING)</a:t>
            </a:r>
            <a:endParaRPr kumimoji="0" sz="1400" b="0" i="0" u="none" strike="noStrike" kern="0" cap="none" spc="0" normalizeH="0" baseline="0" noProof="0" dirty="0">
              <a:ln>
                <a:noFill/>
              </a:ln>
              <a:solidFill>
                <a:srgbClr val="000000"/>
              </a:solidFill>
              <a:effectLst/>
              <a:uLnTx/>
              <a:uFillTx/>
              <a:latin typeface="Arial"/>
              <a:ea typeface="MS PGothic" charset="0"/>
              <a:cs typeface="Arial"/>
              <a:sym typeface="Arial"/>
            </a:endParaRPr>
          </a:p>
        </p:txBody>
      </p:sp>
      <p:sp>
        <p:nvSpPr>
          <p:cNvPr id="652" name="Google Shape;652;p44">
            <a:extLst>
              <a:ext uri="{FF2B5EF4-FFF2-40B4-BE49-F238E27FC236}">
                <a16:creationId xmlns:a16="http://schemas.microsoft.com/office/drawing/2014/main" id="{BA5FDE2B-8EBC-1B5B-C690-60432F2E06C4}"/>
              </a:ext>
            </a:extLst>
          </p:cNvPr>
          <p:cNvSpPr/>
          <p:nvPr/>
        </p:nvSpPr>
        <p:spPr>
          <a:xfrm>
            <a:off x="6276975" y="2895600"/>
            <a:ext cx="2657400" cy="381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653" name="Google Shape;653;p44" descr="image.png">
            <a:extLst>
              <a:ext uri="{FF2B5EF4-FFF2-40B4-BE49-F238E27FC236}">
                <a16:creationId xmlns:a16="http://schemas.microsoft.com/office/drawing/2014/main" id="{CB76B994-C23C-BEC3-E2B2-7A8D391CEC5F}"/>
              </a:ext>
            </a:extLst>
          </p:cNvPr>
          <p:cNvPicPr preferRelativeResize="0"/>
          <p:nvPr/>
        </p:nvPicPr>
        <p:blipFill rotWithShape="1">
          <a:blip r:embed="rId7">
            <a:alphaModFix/>
          </a:blip>
          <a:srcRect/>
          <a:stretch/>
        </p:blipFill>
        <p:spPr>
          <a:xfrm>
            <a:off x="9061865" y="1582280"/>
            <a:ext cx="2381250" cy="304800"/>
          </a:xfrm>
          <a:prstGeom prst="rect">
            <a:avLst/>
          </a:prstGeom>
          <a:noFill/>
          <a:ln>
            <a:noFill/>
          </a:ln>
        </p:spPr>
      </p:pic>
      <p:sp>
        <p:nvSpPr>
          <p:cNvPr id="654" name="Google Shape;654;p44">
            <a:extLst>
              <a:ext uri="{FF2B5EF4-FFF2-40B4-BE49-F238E27FC236}">
                <a16:creationId xmlns:a16="http://schemas.microsoft.com/office/drawing/2014/main" id="{C52702E7-EED8-08DA-2769-7FCE90B36BA0}"/>
              </a:ext>
            </a:extLst>
          </p:cNvPr>
          <p:cNvSpPr txBox="1"/>
          <p:nvPr/>
        </p:nvSpPr>
        <p:spPr>
          <a:xfrm>
            <a:off x="6610350" y="3171825"/>
            <a:ext cx="4705200" cy="288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9973"/>
              </a:lnSpc>
              <a:spcBef>
                <a:spcPts val="0"/>
              </a:spcBef>
              <a:spcAft>
                <a:spcPts val="0"/>
              </a:spcAft>
              <a:buClr>
                <a:srgbClr val="000000"/>
              </a:buClr>
              <a:buSzTx/>
              <a:buFont typeface="Arial"/>
              <a:buNone/>
              <a:tabLst/>
              <a:defRPr/>
            </a:pPr>
            <a:r>
              <a:rPr kumimoji="0" lang="en-US" sz="1875"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IV Pulse Steroids ± Critical Care (ICU)</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55" name="Google Shape;655;p44">
            <a:extLst>
              <a:ext uri="{FF2B5EF4-FFF2-40B4-BE49-F238E27FC236}">
                <a16:creationId xmlns:a16="http://schemas.microsoft.com/office/drawing/2014/main" id="{48D17D65-A42E-B2C4-15CE-F20BE79003C6}"/>
              </a:ext>
            </a:extLst>
          </p:cNvPr>
          <p:cNvSpPr txBox="1"/>
          <p:nvPr/>
        </p:nvSpPr>
        <p:spPr>
          <a:xfrm>
            <a:off x="6610350" y="3576637"/>
            <a:ext cx="47052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9973"/>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56" name="Google Shape;656;p44">
            <a:extLst>
              <a:ext uri="{FF2B5EF4-FFF2-40B4-BE49-F238E27FC236}">
                <a16:creationId xmlns:a16="http://schemas.microsoft.com/office/drawing/2014/main" id="{2C2408EE-7644-5EC4-C1E2-AB110ECFCF72}"/>
              </a:ext>
            </a:extLst>
          </p:cNvPr>
          <p:cNvSpPr txBox="1"/>
          <p:nvPr/>
        </p:nvSpPr>
        <p:spPr>
          <a:xfrm>
            <a:off x="876300" y="2619375"/>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57" name="Google Shape;657;p44">
            <a:extLst>
              <a:ext uri="{FF2B5EF4-FFF2-40B4-BE49-F238E27FC236}">
                <a16:creationId xmlns:a16="http://schemas.microsoft.com/office/drawing/2014/main" id="{2B868CB1-403B-FA90-45F4-33EBC932421D}"/>
              </a:ext>
            </a:extLst>
          </p:cNvPr>
          <p:cNvSpPr txBox="1"/>
          <p:nvPr/>
        </p:nvSpPr>
        <p:spPr>
          <a:xfrm>
            <a:off x="876300" y="3333750"/>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58" name="Google Shape;658;p44">
            <a:extLst>
              <a:ext uri="{FF2B5EF4-FFF2-40B4-BE49-F238E27FC236}">
                <a16:creationId xmlns:a16="http://schemas.microsoft.com/office/drawing/2014/main" id="{9AAFABAF-6F40-10C5-E5A2-A514E94CA1AE}"/>
              </a:ext>
            </a:extLst>
          </p:cNvPr>
          <p:cNvSpPr txBox="1"/>
          <p:nvPr/>
        </p:nvSpPr>
        <p:spPr>
          <a:xfrm>
            <a:off x="876300" y="4048125"/>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59" name="Google Shape;659;p44">
            <a:extLst>
              <a:ext uri="{FF2B5EF4-FFF2-40B4-BE49-F238E27FC236}">
                <a16:creationId xmlns:a16="http://schemas.microsoft.com/office/drawing/2014/main" id="{5E9DBE95-F517-3F5D-F4CF-61920084FFC1}"/>
              </a:ext>
            </a:extLst>
          </p:cNvPr>
          <p:cNvSpPr txBox="1"/>
          <p:nvPr/>
        </p:nvSpPr>
        <p:spPr>
          <a:xfrm>
            <a:off x="6276975" y="3076575"/>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60" name="Google Shape;660;p44">
            <a:extLst>
              <a:ext uri="{FF2B5EF4-FFF2-40B4-BE49-F238E27FC236}">
                <a16:creationId xmlns:a16="http://schemas.microsoft.com/office/drawing/2014/main" id="{0F5DDA0A-75AA-CBC2-B841-944FDDA91F5E}"/>
              </a:ext>
            </a:extLst>
          </p:cNvPr>
          <p:cNvSpPr txBox="1"/>
          <p:nvPr/>
        </p:nvSpPr>
        <p:spPr>
          <a:xfrm>
            <a:off x="6276975" y="3481387"/>
            <a:ext cx="1905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61" name="Google Shape;661;p44">
            <a:extLst>
              <a:ext uri="{FF2B5EF4-FFF2-40B4-BE49-F238E27FC236}">
                <a16:creationId xmlns:a16="http://schemas.microsoft.com/office/drawing/2014/main" id="{70D2FECD-96C0-B2FE-C984-157F767275EB}"/>
              </a:ext>
            </a:extLst>
          </p:cNvPr>
          <p:cNvSpPr txBox="1"/>
          <p:nvPr/>
        </p:nvSpPr>
        <p:spPr>
          <a:xfrm>
            <a:off x="571500" y="6103005"/>
            <a:ext cx="11049000" cy="215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FFFFFF"/>
                </a:solidFill>
                <a:effectLst/>
                <a:uLnTx/>
                <a:uFillTx/>
                <a:latin typeface="Inter"/>
                <a:ea typeface="Inter"/>
                <a:cs typeface="Inter"/>
                <a:sym typeface="Inter"/>
              </a:rPr>
              <a:t>irAE</a:t>
            </a:r>
            <a:r>
              <a:rPr kumimoji="0" lang="en-US" sz="1400" b="0" i="0" u="none" strike="noStrike" kern="0" cap="none" spc="0" normalizeH="0" baseline="0" noProof="0" dirty="0">
                <a:ln>
                  <a:noFill/>
                </a:ln>
                <a:solidFill>
                  <a:srgbClr val="FFFFFF"/>
                </a:solidFill>
                <a:effectLst/>
                <a:uLnTx/>
                <a:uFillTx/>
                <a:latin typeface="Inter"/>
                <a:ea typeface="Inter"/>
                <a:cs typeface="Inter"/>
                <a:sym typeface="Inter"/>
              </a:rPr>
              <a:t>: immune-related adverse event</a:t>
            </a:r>
            <a:endParaRPr kumimoji="0" sz="1400" b="0" i="0" u="none" strike="noStrike" kern="0" cap="none" spc="0" normalizeH="0" baseline="0" noProof="0" dirty="0">
              <a:ln>
                <a:noFill/>
              </a:ln>
              <a:solidFill>
                <a:srgbClr val="000000"/>
              </a:solidFill>
              <a:effectLst/>
              <a:uLnTx/>
              <a:uFillTx/>
              <a:latin typeface="Arial"/>
              <a:ea typeface="MS PGothic" charset="0"/>
              <a:cs typeface="Arial"/>
              <a:sym typeface="Arial"/>
            </a:endParaRPr>
          </a:p>
        </p:txBody>
      </p:sp>
      <p:sp>
        <p:nvSpPr>
          <p:cNvPr id="2" name="TextBox 1">
            <a:extLst>
              <a:ext uri="{FF2B5EF4-FFF2-40B4-BE49-F238E27FC236}">
                <a16:creationId xmlns:a16="http://schemas.microsoft.com/office/drawing/2014/main" id="{9FF1CC65-0FC4-1C69-7E0A-880FC2AF4A85}"/>
              </a:ext>
            </a:extLst>
          </p:cNvPr>
          <p:cNvSpPr txBox="1"/>
          <p:nvPr/>
        </p:nvSpPr>
        <p:spPr>
          <a:xfrm>
            <a:off x="0" y="6386131"/>
            <a:ext cx="1219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Schneider BJ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J Clin Oncol.</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2021;39(36):4073-4126.  Brahmer JR,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J </a:t>
            </a:r>
            <a:r>
              <a:rPr kumimoji="0" lang="en-US" sz="1200" b="1" i="0" u="none" strike="noStrike" kern="0" cap="none" spc="0" normalizeH="0" baseline="0" noProof="0" dirty="0" err="1">
                <a:ln>
                  <a:noFill/>
                </a:ln>
                <a:solidFill>
                  <a:srgbClr val="FFFFFF"/>
                </a:solidFill>
                <a:effectLst/>
                <a:uLnTx/>
                <a:uFillTx/>
                <a:latin typeface="Inter"/>
                <a:ea typeface="Inter"/>
                <a:cs typeface="Inter"/>
                <a:sym typeface="Inter"/>
              </a:rPr>
              <a:t>Immunother</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 Cancer.</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2021;9(6):e002435.  </a:t>
            </a:r>
            <a:r>
              <a:rPr kumimoji="0" lang="en-US" sz="1200" b="0" i="0" u="none" strike="noStrike" kern="0" cap="none" spc="0" normalizeH="0" baseline="0" noProof="0" dirty="0" err="1">
                <a:ln>
                  <a:noFill/>
                </a:ln>
                <a:solidFill>
                  <a:srgbClr val="FFFFFF"/>
                </a:solidFill>
                <a:effectLst/>
                <a:uLnTx/>
                <a:uFillTx/>
                <a:latin typeface="Inter"/>
                <a:ea typeface="Inter"/>
                <a:cs typeface="Inter"/>
                <a:sym typeface="Inter"/>
              </a:rPr>
              <a:t>Postow</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MA,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N Engl J Med.</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2018;378(2):158-168.  Puzanov I,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J </a:t>
            </a:r>
            <a:r>
              <a:rPr kumimoji="0" lang="en-US" sz="1200" b="1" i="0" u="none" strike="noStrike" kern="0" cap="none" spc="0" normalizeH="0" baseline="0" noProof="0" dirty="0" err="1">
                <a:ln>
                  <a:noFill/>
                </a:ln>
                <a:solidFill>
                  <a:srgbClr val="FFFFFF"/>
                </a:solidFill>
                <a:effectLst/>
                <a:uLnTx/>
                <a:uFillTx/>
                <a:latin typeface="Inter"/>
                <a:ea typeface="Inter"/>
                <a:cs typeface="Inter"/>
                <a:sym typeface="Inter"/>
              </a:rPr>
              <a:t>Immunother</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 Cancer.</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2017;5(1):95.</a:t>
            </a:r>
            <a:endParaRPr kumimoji="0" lang="en-US" sz="1200" b="0" i="0" u="none" strike="noStrike" kern="0" cap="none" spc="0" normalizeH="0" baseline="0" noProof="0" dirty="0">
              <a:ln>
                <a:noFill/>
              </a:ln>
              <a:solidFill>
                <a:srgbClr val="FFFFFF"/>
              </a:solidFill>
              <a:effectLst/>
              <a:uLnTx/>
              <a:uFillTx/>
              <a:latin typeface="Arial"/>
              <a:ea typeface="MS PGothic" charset="0"/>
              <a:cs typeface="Arial"/>
              <a:sym typeface="Arial"/>
            </a:endParaRPr>
          </a:p>
        </p:txBody>
      </p:sp>
    </p:spTree>
    <p:extLst>
      <p:ext uri="{BB962C8B-B14F-4D97-AF65-F5344CB8AC3E}">
        <p14:creationId xmlns:p14="http://schemas.microsoft.com/office/powerpoint/2010/main" val="24198104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65">
          <a:extLst>
            <a:ext uri="{FF2B5EF4-FFF2-40B4-BE49-F238E27FC236}">
              <a16:creationId xmlns:a16="http://schemas.microsoft.com/office/drawing/2014/main" id="{95F3DC41-E98D-8AAB-7638-845987BBDBBE}"/>
            </a:ext>
          </a:extLst>
        </p:cNvPr>
        <p:cNvGrpSpPr/>
        <p:nvPr/>
      </p:nvGrpSpPr>
      <p:grpSpPr>
        <a:xfrm>
          <a:off x="0" y="0"/>
          <a:ext cx="0" cy="0"/>
          <a:chOff x="0" y="0"/>
          <a:chExt cx="0" cy="0"/>
        </a:xfrm>
      </p:grpSpPr>
      <p:pic>
        <p:nvPicPr>
          <p:cNvPr id="666" name="Google Shape;666;p45" descr="image.png">
            <a:extLst>
              <a:ext uri="{FF2B5EF4-FFF2-40B4-BE49-F238E27FC236}">
                <a16:creationId xmlns:a16="http://schemas.microsoft.com/office/drawing/2014/main" id="{5B2453F2-04C8-E9DE-0B51-A90E4E48EB72}"/>
              </a:ext>
            </a:extLst>
          </p:cNvPr>
          <p:cNvPicPr preferRelativeResize="0"/>
          <p:nvPr/>
        </p:nvPicPr>
        <p:blipFill rotWithShape="1">
          <a:blip r:embed="rId3">
            <a:alphaModFix/>
          </a:blip>
          <a:srcRect/>
          <a:stretch/>
        </p:blipFill>
        <p:spPr>
          <a:xfrm>
            <a:off x="571500" y="826675"/>
            <a:ext cx="5429250" cy="4897850"/>
          </a:xfrm>
          <a:prstGeom prst="rect">
            <a:avLst/>
          </a:prstGeom>
          <a:noFill/>
          <a:ln>
            <a:noFill/>
          </a:ln>
        </p:spPr>
      </p:pic>
      <p:pic>
        <p:nvPicPr>
          <p:cNvPr id="667" name="Google Shape;667;p45" descr="image.png">
            <a:extLst>
              <a:ext uri="{FF2B5EF4-FFF2-40B4-BE49-F238E27FC236}">
                <a16:creationId xmlns:a16="http://schemas.microsoft.com/office/drawing/2014/main" id="{293C0E80-8DBE-1438-4A6E-F0D9C04DEB3B}"/>
              </a:ext>
            </a:extLst>
          </p:cNvPr>
          <p:cNvPicPr preferRelativeResize="0"/>
          <p:nvPr/>
        </p:nvPicPr>
        <p:blipFill rotWithShape="1">
          <a:blip r:embed="rId4">
            <a:alphaModFix/>
          </a:blip>
          <a:srcRect/>
          <a:stretch/>
        </p:blipFill>
        <p:spPr>
          <a:xfrm>
            <a:off x="6191250" y="826675"/>
            <a:ext cx="5645651" cy="4897850"/>
          </a:xfrm>
          <a:prstGeom prst="rect">
            <a:avLst/>
          </a:prstGeom>
          <a:noFill/>
          <a:ln>
            <a:noFill/>
          </a:ln>
        </p:spPr>
      </p:pic>
      <p:pic>
        <p:nvPicPr>
          <p:cNvPr id="668" name="Google Shape;668;p45" descr="image.png">
            <a:extLst>
              <a:ext uri="{FF2B5EF4-FFF2-40B4-BE49-F238E27FC236}">
                <a16:creationId xmlns:a16="http://schemas.microsoft.com/office/drawing/2014/main" id="{42D449B1-B314-8F5B-7124-1EBD31C6F660}"/>
              </a:ext>
            </a:extLst>
          </p:cNvPr>
          <p:cNvPicPr preferRelativeResize="0"/>
          <p:nvPr/>
        </p:nvPicPr>
        <p:blipFill rotWithShape="1">
          <a:blip r:embed="rId5">
            <a:alphaModFix/>
          </a:blip>
          <a:srcRect/>
          <a:stretch/>
        </p:blipFill>
        <p:spPr>
          <a:xfrm>
            <a:off x="0" y="5953125"/>
            <a:ext cx="12192000" cy="904875"/>
          </a:xfrm>
          <a:prstGeom prst="rect">
            <a:avLst/>
          </a:prstGeom>
          <a:noFill/>
          <a:ln>
            <a:noFill/>
          </a:ln>
        </p:spPr>
      </p:pic>
      <p:sp>
        <p:nvSpPr>
          <p:cNvPr id="669" name="Google Shape;669;p45">
            <a:extLst>
              <a:ext uri="{FF2B5EF4-FFF2-40B4-BE49-F238E27FC236}">
                <a16:creationId xmlns:a16="http://schemas.microsoft.com/office/drawing/2014/main" id="{8B6C31F3-2168-9708-0AEC-7EFAA25678E3}"/>
              </a:ext>
            </a:extLst>
          </p:cNvPr>
          <p:cNvSpPr txBox="1"/>
          <p:nvPr/>
        </p:nvSpPr>
        <p:spPr>
          <a:xfrm>
            <a:off x="790500" y="213725"/>
            <a:ext cx="11401500" cy="5079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0" i="0" u="none" strike="noStrike" kern="0" cap="none" spc="0" normalizeH="0" baseline="0" noProof="0">
                <a:ln>
                  <a:noFill/>
                </a:ln>
                <a:solidFill>
                  <a:srgbClr val="002B5C"/>
                </a:solidFill>
                <a:effectLst/>
                <a:uLnTx/>
                <a:uFillTx/>
                <a:latin typeface="Urbanist ExtraBold"/>
                <a:ea typeface="Urbanist ExtraBold"/>
                <a:cs typeface="Urbanist ExtraBold"/>
                <a:sym typeface="Urbanist ExtraBold"/>
              </a:rPr>
              <a:t>PROMPT REPORTING CHANGES OUTCOMES</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70" name="Google Shape;670;p45">
            <a:extLst>
              <a:ext uri="{FF2B5EF4-FFF2-40B4-BE49-F238E27FC236}">
                <a16:creationId xmlns:a16="http://schemas.microsoft.com/office/drawing/2014/main" id="{D06395A4-56A7-F332-9B3B-7615EA3EA9EF}"/>
              </a:ext>
            </a:extLst>
          </p:cNvPr>
          <p:cNvSpPr/>
          <p:nvPr/>
        </p:nvSpPr>
        <p:spPr>
          <a:xfrm>
            <a:off x="571500" y="215225"/>
            <a:ext cx="142800" cy="5049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1" name="Google Shape;671;p45">
            <a:extLst>
              <a:ext uri="{FF2B5EF4-FFF2-40B4-BE49-F238E27FC236}">
                <a16:creationId xmlns:a16="http://schemas.microsoft.com/office/drawing/2014/main" id="{033B6D22-00ED-719A-8FC0-086A25AC4972}"/>
              </a:ext>
            </a:extLst>
          </p:cNvPr>
          <p:cNvSpPr txBox="1"/>
          <p:nvPr/>
        </p:nvSpPr>
        <p:spPr>
          <a:xfrm>
            <a:off x="571500" y="6103005"/>
            <a:ext cx="11049000" cy="215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Inter"/>
                <a:ea typeface="Inter"/>
                <a:cs typeface="Inter"/>
                <a:sym typeface="Inter"/>
              </a:rPr>
              <a:t>irAE: immune-related adverse event; G: grades 1-4 (1=mild, 2=moderate, 3=severe, 4=life-threatening)</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72" name="Google Shape;672;p45">
            <a:extLst>
              <a:ext uri="{FF2B5EF4-FFF2-40B4-BE49-F238E27FC236}">
                <a16:creationId xmlns:a16="http://schemas.microsoft.com/office/drawing/2014/main" id="{CC3DCC63-0077-D2C9-7D25-6C5EC6244A77}"/>
              </a:ext>
            </a:extLst>
          </p:cNvPr>
          <p:cNvSpPr txBox="1"/>
          <p:nvPr/>
        </p:nvSpPr>
        <p:spPr>
          <a:xfrm>
            <a:off x="924025" y="926515"/>
            <a:ext cx="4930500" cy="369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2B5C"/>
                </a:solidFill>
                <a:effectLst/>
                <a:uLnTx/>
                <a:uFillTx/>
                <a:latin typeface="Urbanist"/>
                <a:ea typeface="Urbanist"/>
                <a:cs typeface="Urbanist"/>
                <a:sym typeface="Urbanist"/>
              </a:rPr>
              <a:t>THE CLINICAL IMPACT</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73" name="Google Shape;673;p45">
            <a:extLst>
              <a:ext uri="{FF2B5EF4-FFF2-40B4-BE49-F238E27FC236}">
                <a16:creationId xmlns:a16="http://schemas.microsoft.com/office/drawing/2014/main" id="{9944BF9B-EC95-39B7-FD6E-3F394F609945}"/>
              </a:ext>
            </a:extLst>
          </p:cNvPr>
          <p:cNvSpPr/>
          <p:nvPr/>
        </p:nvSpPr>
        <p:spPr>
          <a:xfrm>
            <a:off x="938175" y="1355040"/>
            <a:ext cx="4695900" cy="477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4" name="Google Shape;674;p45">
            <a:extLst>
              <a:ext uri="{FF2B5EF4-FFF2-40B4-BE49-F238E27FC236}">
                <a16:creationId xmlns:a16="http://schemas.microsoft.com/office/drawing/2014/main" id="{C4EA16DD-C0D0-69BB-343D-284314FE5078}"/>
              </a:ext>
            </a:extLst>
          </p:cNvPr>
          <p:cNvSpPr txBox="1"/>
          <p:nvPr/>
        </p:nvSpPr>
        <p:spPr>
          <a:xfrm>
            <a:off x="6438950" y="938075"/>
            <a:ext cx="5100600" cy="369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DEFF9A"/>
                </a:solidFill>
                <a:effectLst/>
                <a:uLnTx/>
                <a:uFillTx/>
                <a:latin typeface="Urbanist"/>
                <a:ea typeface="Urbanist"/>
                <a:cs typeface="Urbanist"/>
                <a:sym typeface="Urbanist"/>
              </a:rPr>
              <a:t>THE "BIG 5" SYMPTOMS</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75" name="Google Shape;675;p45">
            <a:extLst>
              <a:ext uri="{FF2B5EF4-FFF2-40B4-BE49-F238E27FC236}">
                <a16:creationId xmlns:a16="http://schemas.microsoft.com/office/drawing/2014/main" id="{D592A711-33F4-DD58-3E94-A5C84E2459E8}"/>
              </a:ext>
            </a:extLst>
          </p:cNvPr>
          <p:cNvSpPr/>
          <p:nvPr/>
        </p:nvSpPr>
        <p:spPr>
          <a:xfrm>
            <a:off x="6476925" y="1402750"/>
            <a:ext cx="4857900" cy="285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6" name="Google Shape;676;p45">
            <a:extLst>
              <a:ext uri="{FF2B5EF4-FFF2-40B4-BE49-F238E27FC236}">
                <a16:creationId xmlns:a16="http://schemas.microsoft.com/office/drawing/2014/main" id="{490B7057-1C0D-01E4-D7C9-E1D12DD27143}"/>
              </a:ext>
            </a:extLst>
          </p:cNvPr>
          <p:cNvSpPr txBox="1"/>
          <p:nvPr/>
        </p:nvSpPr>
        <p:spPr>
          <a:xfrm>
            <a:off x="790500" y="1510613"/>
            <a:ext cx="5291400" cy="4679400"/>
          </a:xfrm>
          <a:prstGeom prst="rect">
            <a:avLst/>
          </a:prstGeom>
          <a:noFill/>
          <a:ln>
            <a:noFill/>
          </a:ln>
        </p:spPr>
        <p:txBody>
          <a:bodyPr spcFirstLastPara="1" wrap="square" lIns="0" tIns="0" rIns="0" bIns="0" anchor="t" anchorCtr="0">
            <a:spAutoFit/>
          </a:bodyPr>
          <a:lstStyle/>
          <a:p>
            <a:pPr marL="457200" marR="0" lvl="0" indent="-349250" algn="l" defTabSz="914400" rtl="0" eaLnBrk="1" fontAlgn="auto" latinLnBrk="0" hangingPunct="1">
              <a:lnSpc>
                <a:spcPct val="150000"/>
              </a:lnSpc>
              <a:spcBef>
                <a:spcPts val="0"/>
              </a:spcBef>
              <a:spcAft>
                <a:spcPts val="0"/>
              </a:spcAft>
              <a:buClr>
                <a:srgbClr val="1E293B"/>
              </a:buClr>
              <a:buSzPts val="1900"/>
              <a:buFont typeface="Arial"/>
              <a:buChar char="●"/>
              <a:tabLst/>
              <a:defRPr/>
            </a:pPr>
            <a:r>
              <a:rPr kumimoji="0" lang="en-US" sz="1900" b="0" i="0" u="none" strike="noStrike" kern="0" cap="none" spc="0" normalizeH="0" baseline="0" noProof="0">
                <a:ln>
                  <a:noFill/>
                </a:ln>
                <a:solidFill>
                  <a:srgbClr val="1E293B"/>
                </a:solidFill>
                <a:effectLst/>
                <a:uLnTx/>
                <a:uFillTx/>
                <a:latin typeface="Inter Black"/>
                <a:ea typeface="Inter Black"/>
                <a:cs typeface="Inter Black"/>
                <a:sym typeface="Inter Black"/>
              </a:rPr>
              <a:t>Pneumonitis:</a:t>
            </a:r>
            <a:r>
              <a:rPr kumimoji="0" lang="en-US"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#1 cause of immune-related death; early steroids improve outcomes</a:t>
            </a:r>
            <a:endParaRPr kumimoji="0"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a:p>
            <a:pPr marL="457200" marR="0" lvl="0" indent="-349250" algn="l" defTabSz="914400" rtl="0" eaLnBrk="1" fontAlgn="auto" latinLnBrk="0" hangingPunct="1">
              <a:lnSpc>
                <a:spcPct val="150000"/>
              </a:lnSpc>
              <a:spcBef>
                <a:spcPts val="0"/>
              </a:spcBef>
              <a:spcAft>
                <a:spcPts val="0"/>
              </a:spcAft>
              <a:buClr>
                <a:srgbClr val="1E293B"/>
              </a:buClr>
              <a:buSzPts val="1900"/>
              <a:buFont typeface="Arial"/>
              <a:buChar char="●"/>
              <a:tabLst/>
              <a:defRPr/>
            </a:pPr>
            <a:r>
              <a:rPr kumimoji="0" lang="en-US" sz="1900" b="1" i="0" u="none" strike="noStrike" kern="0" cap="none" spc="0" normalizeH="0" baseline="0" noProof="0">
                <a:ln>
                  <a:noFill/>
                </a:ln>
                <a:solidFill>
                  <a:srgbClr val="1E293B"/>
                </a:solidFill>
                <a:effectLst/>
                <a:uLnTx/>
                <a:uFillTx/>
                <a:latin typeface="Inter"/>
                <a:ea typeface="Inter"/>
                <a:cs typeface="Inter"/>
                <a:sym typeface="Inter"/>
              </a:rPr>
              <a:t>Myocarditis</a:t>
            </a:r>
            <a:r>
              <a:rPr kumimoji="0" lang="en-US"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Early aggressive treatment ↓ mortality from ~50% to &lt;15%</a:t>
            </a:r>
            <a:endParaRPr kumimoji="0"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a:p>
            <a:pPr marL="457200" marR="0" lvl="0" indent="-349250" algn="l" defTabSz="914400" rtl="0" eaLnBrk="1" fontAlgn="auto" latinLnBrk="0" hangingPunct="1">
              <a:lnSpc>
                <a:spcPct val="150000"/>
              </a:lnSpc>
              <a:spcBef>
                <a:spcPts val="0"/>
              </a:spcBef>
              <a:spcAft>
                <a:spcPts val="0"/>
              </a:spcAft>
              <a:buClr>
                <a:srgbClr val="1E293B"/>
              </a:buClr>
              <a:buSzPts val="1900"/>
              <a:buFont typeface="Arial"/>
              <a:buChar char="●"/>
              <a:tabLst/>
              <a:defRPr/>
            </a:pPr>
            <a:r>
              <a:rPr kumimoji="0" lang="en-US" sz="1900" b="0" i="0" u="none" strike="noStrike" kern="0" cap="none" spc="0" normalizeH="0" baseline="0" noProof="0">
                <a:ln>
                  <a:noFill/>
                </a:ln>
                <a:solidFill>
                  <a:srgbClr val="1E293B"/>
                </a:solidFill>
                <a:effectLst/>
                <a:uLnTx/>
                <a:uFillTx/>
                <a:latin typeface="Inter Black"/>
                <a:ea typeface="Inter Black"/>
                <a:cs typeface="Inter Black"/>
                <a:sym typeface="Inter Black"/>
              </a:rPr>
              <a:t>Colitis:</a:t>
            </a:r>
            <a:r>
              <a:rPr kumimoji="0" lang="en-US"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Rapid intervention reduces perforation risk and surgical needs</a:t>
            </a:r>
            <a:endParaRPr kumimoji="0"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a:p>
            <a:pPr marL="457200" marR="0" lvl="0" indent="-349250" algn="l" defTabSz="914400" rtl="0" eaLnBrk="1" fontAlgn="auto" latinLnBrk="0" hangingPunct="1">
              <a:lnSpc>
                <a:spcPct val="150000"/>
              </a:lnSpc>
              <a:spcBef>
                <a:spcPts val="0"/>
              </a:spcBef>
              <a:spcAft>
                <a:spcPts val="0"/>
              </a:spcAft>
              <a:buClr>
                <a:srgbClr val="1E293B"/>
              </a:buClr>
              <a:buSzPts val="1900"/>
              <a:buFont typeface="Arial"/>
              <a:buChar char="●"/>
              <a:tabLst/>
              <a:defRPr/>
            </a:pPr>
            <a:r>
              <a:rPr kumimoji="0" lang="en-US" sz="1900" b="0" i="0" u="none" strike="noStrike" kern="0" cap="none" spc="0" normalizeH="0" baseline="0" noProof="0">
                <a:ln>
                  <a:noFill/>
                </a:ln>
                <a:solidFill>
                  <a:srgbClr val="1E293B"/>
                </a:solidFill>
                <a:effectLst/>
                <a:uLnTx/>
                <a:uFillTx/>
                <a:latin typeface="Inter Black"/>
                <a:ea typeface="Inter Black"/>
                <a:cs typeface="Inter Black"/>
                <a:sym typeface="Inter Black"/>
              </a:rPr>
              <a:t>Hepatitis:</a:t>
            </a:r>
            <a:r>
              <a:rPr kumimoji="0" lang="en-US"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Early (G2) = Hold &amp; Monitor; Late (G3) = Prolonged Steroid Tapers</a:t>
            </a:r>
            <a:endParaRPr kumimoji="0" sz="1900" b="0" i="0" u="none" strike="noStrike" kern="0" cap="none" spc="0" normalizeH="0" baseline="0" noProof="0">
              <a:ln>
                <a:noFill/>
              </a:ln>
              <a:solidFill>
                <a:srgbClr val="000000"/>
              </a:solidFill>
              <a:effectLst/>
              <a:uLnTx/>
              <a:uFillTx/>
              <a:latin typeface="Arial"/>
              <a:ea typeface="MS PGothic" charset="0"/>
              <a:cs typeface="Arial"/>
              <a:sym typeface="Arial"/>
            </a:endParaRPr>
          </a:p>
          <a:p>
            <a:pPr marL="45720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a:p>
            <a:pPr marL="45720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p:txBody>
      </p:sp>
      <p:pic>
        <p:nvPicPr>
          <p:cNvPr id="677" name="Google Shape;677;p45" descr="image.png">
            <a:extLst>
              <a:ext uri="{FF2B5EF4-FFF2-40B4-BE49-F238E27FC236}">
                <a16:creationId xmlns:a16="http://schemas.microsoft.com/office/drawing/2014/main" id="{2769C702-A8A6-05F5-E323-891FF458786B}"/>
              </a:ext>
            </a:extLst>
          </p:cNvPr>
          <p:cNvPicPr preferRelativeResize="0"/>
          <p:nvPr/>
        </p:nvPicPr>
        <p:blipFill rotWithShape="1">
          <a:blip r:embed="rId6">
            <a:alphaModFix/>
          </a:blip>
          <a:srcRect/>
          <a:stretch/>
        </p:blipFill>
        <p:spPr>
          <a:xfrm>
            <a:off x="6445300" y="1591775"/>
            <a:ext cx="285750" cy="228600"/>
          </a:xfrm>
          <a:prstGeom prst="rect">
            <a:avLst/>
          </a:prstGeom>
          <a:noFill/>
          <a:ln>
            <a:noFill/>
          </a:ln>
        </p:spPr>
      </p:pic>
      <p:sp>
        <p:nvSpPr>
          <p:cNvPr id="678" name="Google Shape;678;p45">
            <a:extLst>
              <a:ext uri="{FF2B5EF4-FFF2-40B4-BE49-F238E27FC236}">
                <a16:creationId xmlns:a16="http://schemas.microsoft.com/office/drawing/2014/main" id="{11C95F62-7296-F70C-635B-45578A8C546F}"/>
              </a:ext>
            </a:extLst>
          </p:cNvPr>
          <p:cNvSpPr txBox="1"/>
          <p:nvPr/>
        </p:nvSpPr>
        <p:spPr>
          <a:xfrm>
            <a:off x="6873875" y="1549725"/>
            <a:ext cx="4857900" cy="52350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FFFFFF"/>
                </a:solidFill>
                <a:effectLst/>
                <a:uLnTx/>
                <a:uFillTx/>
                <a:latin typeface="Inter"/>
                <a:ea typeface="Inter"/>
                <a:cs typeface="Inter"/>
                <a:sym typeface="Inter"/>
              </a:rPr>
              <a:t>New shortness of breath or cough </a:t>
            </a:r>
            <a:r>
              <a:rPr kumimoji="0" lang="en-US" sz="1900" b="0" i="0" u="none" strike="noStrike" kern="0" cap="none" spc="0" normalizeH="0" baseline="0" noProof="0">
                <a:ln>
                  <a:noFill/>
                </a:ln>
                <a:solidFill>
                  <a:srgbClr val="DEFF9A"/>
                </a:solidFill>
                <a:effectLst/>
                <a:uLnTx/>
                <a:uFillTx/>
                <a:latin typeface="Inter Black"/>
                <a:ea typeface="Inter Black"/>
                <a:cs typeface="Inter Black"/>
                <a:sym typeface="Inter Black"/>
              </a:rPr>
              <a:t>→ Pneumonitis</a:t>
            </a:r>
            <a:endParaRPr kumimoji="0" sz="1900" b="0" i="0" u="none" strike="noStrike" kern="0" cap="none" spc="0" normalizeH="0" baseline="0" noProof="0">
              <a:ln>
                <a:noFill/>
              </a:ln>
              <a:solidFill>
                <a:srgbClr val="DEFF9A"/>
              </a:solidFill>
              <a:effectLst/>
              <a:uLnTx/>
              <a:uFillTx/>
              <a:latin typeface="Inter Black"/>
              <a:ea typeface="Inter Black"/>
              <a:cs typeface="Inter Black"/>
              <a:sym typeface="Inter Black"/>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FFFFFF"/>
                </a:solidFill>
                <a:effectLst/>
                <a:uLnTx/>
                <a:uFillTx/>
                <a:latin typeface="Inter"/>
                <a:ea typeface="Inter"/>
                <a:cs typeface="Inter"/>
                <a:sym typeface="Inter"/>
              </a:rPr>
              <a:t>Chest pain, palpitations, or swelling </a:t>
            </a:r>
            <a:r>
              <a:rPr kumimoji="0" lang="en-US" sz="1900" b="0" i="0" u="none" strike="noStrike" kern="0" cap="none" spc="0" normalizeH="0" baseline="0" noProof="0">
                <a:ln>
                  <a:noFill/>
                </a:ln>
                <a:solidFill>
                  <a:srgbClr val="DEFF9A"/>
                </a:solidFill>
                <a:effectLst/>
                <a:uLnTx/>
                <a:uFillTx/>
                <a:latin typeface="Inter Black"/>
                <a:ea typeface="Inter Black"/>
                <a:cs typeface="Inter Black"/>
                <a:sym typeface="Inter Black"/>
              </a:rPr>
              <a:t>→ Myocarditis</a:t>
            </a:r>
            <a:endParaRPr kumimoji="0" sz="1900" b="0" i="0" u="none" strike="noStrike" kern="0" cap="none" spc="0" normalizeH="0" baseline="0" noProof="0">
              <a:ln>
                <a:noFill/>
              </a:ln>
              <a:solidFill>
                <a:srgbClr val="DEFF9A"/>
              </a:solidFill>
              <a:effectLst/>
              <a:uLnTx/>
              <a:uFillTx/>
              <a:latin typeface="Inter Black"/>
              <a:ea typeface="Inter Black"/>
              <a:cs typeface="Inter Black"/>
              <a:sym typeface="Inter Black"/>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FFFFFF"/>
                </a:solidFill>
                <a:effectLst/>
                <a:uLnTx/>
                <a:uFillTx/>
                <a:latin typeface="Inter"/>
                <a:ea typeface="Inter"/>
                <a:cs typeface="Inter"/>
                <a:sym typeface="Inter"/>
              </a:rPr>
              <a:t>Severe diarrhea (≥4 stools/day above baseline) </a:t>
            </a:r>
            <a:r>
              <a:rPr kumimoji="0" lang="en-US" sz="1900" b="0" i="0" u="none" strike="noStrike" kern="0" cap="none" spc="0" normalizeH="0" baseline="0" noProof="0">
                <a:ln>
                  <a:noFill/>
                </a:ln>
                <a:solidFill>
                  <a:srgbClr val="DEFF9A"/>
                </a:solidFill>
                <a:effectLst/>
                <a:uLnTx/>
                <a:uFillTx/>
                <a:latin typeface="Inter Black"/>
                <a:ea typeface="Inter Black"/>
                <a:cs typeface="Inter Black"/>
                <a:sym typeface="Inter Black"/>
              </a:rPr>
              <a:t>→ Colitis</a:t>
            </a:r>
            <a:endParaRPr kumimoji="0" sz="1900" b="0" i="0" u="none" strike="noStrike" kern="0" cap="none" spc="0" normalizeH="0" baseline="0" noProof="0">
              <a:ln>
                <a:noFill/>
              </a:ln>
              <a:solidFill>
                <a:srgbClr val="DEFF9A"/>
              </a:solidFill>
              <a:effectLst/>
              <a:uLnTx/>
              <a:uFillTx/>
              <a:latin typeface="Inter Black"/>
              <a:ea typeface="Inter Black"/>
              <a:cs typeface="Inter Black"/>
              <a:sym typeface="Inter Black"/>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FFFFFF"/>
                </a:solidFill>
                <a:effectLst/>
                <a:uLnTx/>
                <a:uFillTx/>
                <a:latin typeface="Inter"/>
                <a:ea typeface="Inter"/>
                <a:cs typeface="Inter"/>
                <a:sym typeface="Inter"/>
              </a:rPr>
              <a:t>Yellowing of skin/eyes or dark urine </a:t>
            </a:r>
            <a:r>
              <a:rPr kumimoji="0" lang="en-US" sz="1900" b="0" i="0" u="none" strike="noStrike" kern="0" cap="none" spc="0" normalizeH="0" baseline="0" noProof="0">
                <a:ln>
                  <a:noFill/>
                </a:ln>
                <a:solidFill>
                  <a:srgbClr val="DEFF9A"/>
                </a:solidFill>
                <a:effectLst/>
                <a:uLnTx/>
                <a:uFillTx/>
                <a:latin typeface="Inter Black"/>
                <a:ea typeface="Inter Black"/>
                <a:cs typeface="Inter Black"/>
                <a:sym typeface="Inter Black"/>
              </a:rPr>
              <a:t>→ Hepatitis</a:t>
            </a:r>
            <a:endParaRPr kumimoji="0" sz="1900" b="0" i="0" u="none" strike="noStrike" kern="0" cap="none" spc="0" normalizeH="0" baseline="0" noProof="0">
              <a:ln>
                <a:noFill/>
              </a:ln>
              <a:solidFill>
                <a:srgbClr val="DEFF9A"/>
              </a:solidFill>
              <a:effectLst/>
              <a:uLnTx/>
              <a:uFillTx/>
              <a:latin typeface="Inter Black"/>
              <a:ea typeface="Inter Black"/>
              <a:cs typeface="Inter Black"/>
              <a:sym typeface="Inter Black"/>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FFFFFF"/>
                </a:solidFill>
                <a:effectLst/>
                <a:uLnTx/>
                <a:uFillTx/>
                <a:latin typeface="Inter"/>
                <a:ea typeface="Inter"/>
                <a:cs typeface="Inter"/>
                <a:sym typeface="Inter"/>
              </a:rPr>
              <a:t>Polyuria/polydipsia, severe headache, vision changes, or fatigue </a:t>
            </a:r>
            <a:r>
              <a:rPr kumimoji="0" lang="en-US" sz="1900" b="0" i="0" u="none" strike="noStrike" kern="0" cap="none" spc="0" normalizeH="0" baseline="0" noProof="0">
                <a:ln>
                  <a:noFill/>
                </a:ln>
                <a:solidFill>
                  <a:srgbClr val="DEFF9A"/>
                </a:solidFill>
                <a:effectLst/>
                <a:uLnTx/>
                <a:uFillTx/>
                <a:latin typeface="Inter Black"/>
                <a:ea typeface="Inter Black"/>
                <a:cs typeface="Inter Black"/>
                <a:sym typeface="Inter Black"/>
              </a:rPr>
              <a:t>→ Endocrinopathy</a:t>
            </a:r>
            <a:endParaRPr kumimoji="0" sz="1900"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DEFF9A"/>
              </a:solidFill>
              <a:effectLst/>
              <a:uLnTx/>
              <a:uFillTx/>
              <a:latin typeface="Inter Black"/>
              <a:ea typeface="Inter Black"/>
              <a:cs typeface="Inter Black"/>
              <a:sym typeface="Inter Black"/>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DEFF9A"/>
              </a:solidFill>
              <a:effectLst/>
              <a:uLnTx/>
              <a:uFillTx/>
              <a:latin typeface="Inter Black"/>
              <a:ea typeface="Inter Black"/>
              <a:cs typeface="Inter Black"/>
              <a:sym typeface="Inter Black"/>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DEFF9A"/>
              </a:solidFill>
              <a:effectLst/>
              <a:uLnTx/>
              <a:uFillTx/>
              <a:latin typeface="Inter Black"/>
              <a:ea typeface="Inter Black"/>
              <a:cs typeface="Inter Black"/>
              <a:sym typeface="Inter Black"/>
            </a:endParaRPr>
          </a:p>
        </p:txBody>
      </p:sp>
      <p:pic>
        <p:nvPicPr>
          <p:cNvPr id="679" name="Google Shape;679;p45" descr="image.png">
            <a:extLst>
              <a:ext uri="{FF2B5EF4-FFF2-40B4-BE49-F238E27FC236}">
                <a16:creationId xmlns:a16="http://schemas.microsoft.com/office/drawing/2014/main" id="{450AC333-FD43-37E1-3AFF-88F64D5549E5}"/>
              </a:ext>
            </a:extLst>
          </p:cNvPr>
          <p:cNvPicPr preferRelativeResize="0"/>
          <p:nvPr/>
        </p:nvPicPr>
        <p:blipFill rotWithShape="1">
          <a:blip r:embed="rId7">
            <a:alphaModFix/>
          </a:blip>
          <a:srcRect/>
          <a:stretch/>
        </p:blipFill>
        <p:spPr>
          <a:xfrm>
            <a:off x="6459588" y="2405125"/>
            <a:ext cx="257175" cy="228600"/>
          </a:xfrm>
          <a:prstGeom prst="rect">
            <a:avLst/>
          </a:prstGeom>
          <a:noFill/>
          <a:ln>
            <a:noFill/>
          </a:ln>
        </p:spPr>
      </p:pic>
      <p:pic>
        <p:nvPicPr>
          <p:cNvPr id="680" name="Google Shape;680;p45" descr="image.png">
            <a:extLst>
              <a:ext uri="{FF2B5EF4-FFF2-40B4-BE49-F238E27FC236}">
                <a16:creationId xmlns:a16="http://schemas.microsoft.com/office/drawing/2014/main" id="{80C287BC-1275-4367-E7D3-0E0DBD560A46}"/>
              </a:ext>
            </a:extLst>
          </p:cNvPr>
          <p:cNvPicPr preferRelativeResize="0"/>
          <p:nvPr/>
        </p:nvPicPr>
        <p:blipFill rotWithShape="1">
          <a:blip r:embed="rId8">
            <a:alphaModFix/>
          </a:blip>
          <a:srcRect/>
          <a:stretch/>
        </p:blipFill>
        <p:spPr>
          <a:xfrm>
            <a:off x="6508700" y="3123500"/>
            <a:ext cx="222349" cy="228600"/>
          </a:xfrm>
          <a:prstGeom prst="rect">
            <a:avLst/>
          </a:prstGeom>
          <a:noFill/>
          <a:ln>
            <a:noFill/>
          </a:ln>
        </p:spPr>
      </p:pic>
      <p:pic>
        <p:nvPicPr>
          <p:cNvPr id="681" name="Google Shape;681;p45" descr="image.png">
            <a:extLst>
              <a:ext uri="{FF2B5EF4-FFF2-40B4-BE49-F238E27FC236}">
                <a16:creationId xmlns:a16="http://schemas.microsoft.com/office/drawing/2014/main" id="{EE968F39-7B75-18E1-1969-D45BA74CC0A4}"/>
              </a:ext>
            </a:extLst>
          </p:cNvPr>
          <p:cNvPicPr preferRelativeResize="0"/>
          <p:nvPr/>
        </p:nvPicPr>
        <p:blipFill rotWithShape="1">
          <a:blip r:embed="rId9">
            <a:alphaModFix/>
          </a:blip>
          <a:srcRect/>
          <a:stretch/>
        </p:blipFill>
        <p:spPr>
          <a:xfrm>
            <a:off x="6490088" y="3893888"/>
            <a:ext cx="259556" cy="228600"/>
          </a:xfrm>
          <a:prstGeom prst="rect">
            <a:avLst/>
          </a:prstGeom>
          <a:noFill/>
          <a:ln>
            <a:noFill/>
          </a:ln>
        </p:spPr>
      </p:pic>
      <p:pic>
        <p:nvPicPr>
          <p:cNvPr id="682" name="Google Shape;682;p45" descr="image.png">
            <a:extLst>
              <a:ext uri="{FF2B5EF4-FFF2-40B4-BE49-F238E27FC236}">
                <a16:creationId xmlns:a16="http://schemas.microsoft.com/office/drawing/2014/main" id="{2B3CFBAE-FAFF-3D6B-5795-7295D544440B}"/>
              </a:ext>
            </a:extLst>
          </p:cNvPr>
          <p:cNvPicPr preferRelativeResize="0"/>
          <p:nvPr/>
        </p:nvPicPr>
        <p:blipFill rotWithShape="1">
          <a:blip r:embed="rId10">
            <a:alphaModFix/>
          </a:blip>
          <a:srcRect/>
          <a:stretch/>
        </p:blipFill>
        <p:spPr>
          <a:xfrm>
            <a:off x="6505563" y="4616200"/>
            <a:ext cx="228600" cy="228600"/>
          </a:xfrm>
          <a:prstGeom prst="rect">
            <a:avLst/>
          </a:prstGeom>
          <a:noFill/>
          <a:ln>
            <a:noFill/>
          </a:ln>
        </p:spPr>
      </p:pic>
      <p:sp>
        <p:nvSpPr>
          <p:cNvPr id="683" name="Google Shape;683;p45">
            <a:extLst>
              <a:ext uri="{FF2B5EF4-FFF2-40B4-BE49-F238E27FC236}">
                <a16:creationId xmlns:a16="http://schemas.microsoft.com/office/drawing/2014/main" id="{C5E8C613-03D5-2825-CFD5-74C6314F5D4A}"/>
              </a:ext>
            </a:extLst>
          </p:cNvPr>
          <p:cNvSpPr txBox="1"/>
          <p:nvPr/>
        </p:nvSpPr>
        <p:spPr>
          <a:xfrm>
            <a:off x="1000125" y="2449115"/>
            <a:ext cx="1716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9981"/>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84" name="Google Shape;684;p45">
            <a:extLst>
              <a:ext uri="{FF2B5EF4-FFF2-40B4-BE49-F238E27FC236}">
                <a16:creationId xmlns:a16="http://schemas.microsoft.com/office/drawing/2014/main" id="{640DFFD6-1892-144D-ED69-0FBC68933107}"/>
              </a:ext>
            </a:extLst>
          </p:cNvPr>
          <p:cNvSpPr txBox="1"/>
          <p:nvPr/>
        </p:nvSpPr>
        <p:spPr>
          <a:xfrm>
            <a:off x="1000125" y="3136701"/>
            <a:ext cx="1716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9981"/>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85" name="Google Shape;685;p45">
            <a:extLst>
              <a:ext uri="{FF2B5EF4-FFF2-40B4-BE49-F238E27FC236}">
                <a16:creationId xmlns:a16="http://schemas.microsoft.com/office/drawing/2014/main" id="{0513EC2C-24B4-83D4-2090-D881BA7CED5E}"/>
              </a:ext>
            </a:extLst>
          </p:cNvPr>
          <p:cNvSpPr txBox="1"/>
          <p:nvPr/>
        </p:nvSpPr>
        <p:spPr>
          <a:xfrm>
            <a:off x="1000125" y="3824287"/>
            <a:ext cx="1716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9981"/>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86" name="Google Shape;686;p45">
            <a:extLst>
              <a:ext uri="{FF2B5EF4-FFF2-40B4-BE49-F238E27FC236}">
                <a16:creationId xmlns:a16="http://schemas.microsoft.com/office/drawing/2014/main" id="{4F6EFB7E-7A27-DA23-535D-38949716D551}"/>
              </a:ext>
            </a:extLst>
          </p:cNvPr>
          <p:cNvSpPr txBox="1"/>
          <p:nvPr/>
        </p:nvSpPr>
        <p:spPr>
          <a:xfrm>
            <a:off x="1000125" y="4511873"/>
            <a:ext cx="1716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9981"/>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 name="TextBox 1">
            <a:extLst>
              <a:ext uri="{FF2B5EF4-FFF2-40B4-BE49-F238E27FC236}">
                <a16:creationId xmlns:a16="http://schemas.microsoft.com/office/drawing/2014/main" id="{915D0537-723D-4265-D502-937B3173BDC7}"/>
              </a:ext>
            </a:extLst>
          </p:cNvPr>
          <p:cNvSpPr txBox="1"/>
          <p:nvPr/>
        </p:nvSpPr>
        <p:spPr>
          <a:xfrm>
            <a:off x="0" y="6386131"/>
            <a:ext cx="1219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Schneider BJ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J Clin Oncol.</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2021;39(36):4073-4126.  Brahmer JR,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J </a:t>
            </a:r>
            <a:r>
              <a:rPr kumimoji="0" lang="en-US" sz="1200" b="1" i="0" u="none" strike="noStrike" kern="0" cap="none" spc="0" normalizeH="0" baseline="0" noProof="0" dirty="0" err="1">
                <a:ln>
                  <a:noFill/>
                </a:ln>
                <a:solidFill>
                  <a:srgbClr val="FFFFFF"/>
                </a:solidFill>
                <a:effectLst/>
                <a:uLnTx/>
                <a:uFillTx/>
                <a:latin typeface="Inter"/>
                <a:ea typeface="Inter"/>
                <a:cs typeface="Inter"/>
                <a:sym typeface="Inter"/>
              </a:rPr>
              <a:t>Immunother</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 Cancer.</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2021;9(6):e002435.  </a:t>
            </a:r>
            <a:r>
              <a:rPr kumimoji="0" lang="en-US" sz="1200" b="0" i="0" u="none" strike="noStrike" kern="0" cap="none" spc="0" normalizeH="0" baseline="0" noProof="0" dirty="0" err="1">
                <a:ln>
                  <a:noFill/>
                </a:ln>
                <a:solidFill>
                  <a:srgbClr val="FFFFFF"/>
                </a:solidFill>
                <a:effectLst/>
                <a:uLnTx/>
                <a:uFillTx/>
                <a:latin typeface="Inter"/>
                <a:ea typeface="Inter"/>
                <a:cs typeface="Inter"/>
                <a:sym typeface="Inter"/>
              </a:rPr>
              <a:t>Postow</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MA,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N Engl J Med.</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2018;378(2):158-168.  Puzanov I,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J </a:t>
            </a:r>
            <a:r>
              <a:rPr kumimoji="0" lang="en-US" sz="1200" b="1" i="0" u="none" strike="noStrike" kern="0" cap="none" spc="0" normalizeH="0" baseline="0" noProof="0" dirty="0" err="1">
                <a:ln>
                  <a:noFill/>
                </a:ln>
                <a:solidFill>
                  <a:srgbClr val="FFFFFF"/>
                </a:solidFill>
                <a:effectLst/>
                <a:uLnTx/>
                <a:uFillTx/>
                <a:latin typeface="Inter"/>
                <a:ea typeface="Inter"/>
                <a:cs typeface="Inter"/>
                <a:sym typeface="Inter"/>
              </a:rPr>
              <a:t>Immunother</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 Cancer.</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2017;5(1):95.</a:t>
            </a:r>
            <a:endParaRPr kumimoji="0" lang="en-US" sz="1200" b="0" i="0" u="none" strike="noStrike" kern="0" cap="none" spc="0" normalizeH="0" baseline="0" noProof="0" dirty="0">
              <a:ln>
                <a:noFill/>
              </a:ln>
              <a:solidFill>
                <a:srgbClr val="FFFFFF"/>
              </a:solidFill>
              <a:effectLst/>
              <a:uLnTx/>
              <a:uFillTx/>
              <a:latin typeface="Arial"/>
              <a:ea typeface="MS PGothic" charset="0"/>
              <a:cs typeface="Arial"/>
              <a:sym typeface="Arial"/>
            </a:endParaRPr>
          </a:p>
        </p:txBody>
      </p:sp>
    </p:spTree>
    <p:extLst>
      <p:ext uri="{BB962C8B-B14F-4D97-AF65-F5344CB8AC3E}">
        <p14:creationId xmlns:p14="http://schemas.microsoft.com/office/powerpoint/2010/main" val="2953063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EFD1C-E826-4EE9-247F-4859E8739B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E3ACF8-76D7-EBEC-C6B1-AC1DAA766BEE}"/>
              </a:ext>
            </a:extLst>
          </p:cNvPr>
          <p:cNvSpPr>
            <a:spLocks noGrp="1"/>
          </p:cNvSpPr>
          <p:nvPr>
            <p:ph type="title"/>
          </p:nvPr>
        </p:nvSpPr>
        <p:spPr>
          <a:xfrm>
            <a:off x="916516" y="116632"/>
            <a:ext cx="10358967" cy="1196752"/>
          </a:xfrm>
        </p:spPr>
        <p:txBody>
          <a:bodyPr/>
          <a:lstStyle/>
          <a:p>
            <a:r>
              <a:rPr lang="en-US" sz="3200" dirty="0">
                <a:solidFill>
                  <a:srgbClr val="0432FF"/>
                </a:solidFill>
              </a:rPr>
              <a:t>Dr Friedlander — Disclosures</a:t>
            </a:r>
          </a:p>
        </p:txBody>
      </p:sp>
      <p:graphicFrame>
        <p:nvGraphicFramePr>
          <p:cNvPr id="5" name="Content Placeholder 3">
            <a:extLst>
              <a:ext uri="{FF2B5EF4-FFF2-40B4-BE49-F238E27FC236}">
                <a16:creationId xmlns:a16="http://schemas.microsoft.com/office/drawing/2014/main" id="{427AAF8F-9B9B-899A-7DCD-E7A9F0324E45}"/>
              </a:ext>
            </a:extLst>
          </p:cNvPr>
          <p:cNvGraphicFramePr>
            <a:graphicFrameLocks/>
          </p:cNvGraphicFramePr>
          <p:nvPr>
            <p:extLst>
              <p:ext uri="{D42A27DB-BD31-4B8C-83A1-F6EECF244321}">
                <p14:modId xmlns:p14="http://schemas.microsoft.com/office/powerpoint/2010/main" val="2543904382"/>
              </p:ext>
            </p:extLst>
          </p:nvPr>
        </p:nvGraphicFramePr>
        <p:xfrm>
          <a:off x="695401" y="1556792"/>
          <a:ext cx="11017224" cy="3384377"/>
        </p:xfrm>
        <a:graphic>
          <a:graphicData uri="http://schemas.openxmlformats.org/drawingml/2006/table">
            <a:tbl>
              <a:tblPr firstRow="1" bandRow="1">
                <a:tableStyleId>{F2DE63D5-997A-4646-A377-4702673A728D}</a:tableStyleId>
              </a:tblPr>
              <a:tblGrid>
                <a:gridCol w="3024335">
                  <a:extLst>
                    <a:ext uri="{9D8B030D-6E8A-4147-A177-3AD203B41FA5}">
                      <a16:colId xmlns:a16="http://schemas.microsoft.com/office/drawing/2014/main" val="20000"/>
                    </a:ext>
                  </a:extLst>
                </a:gridCol>
                <a:gridCol w="7992889">
                  <a:extLst>
                    <a:ext uri="{9D8B030D-6E8A-4147-A177-3AD203B41FA5}">
                      <a16:colId xmlns:a16="http://schemas.microsoft.com/office/drawing/2014/main" val="20001"/>
                    </a:ext>
                  </a:extLst>
                </a:gridCol>
              </a:tblGrid>
              <a:tr h="1501546">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Aadi Bioscience, AbbVie Inc, </a:t>
                      </a:r>
                      <a:r>
                        <a:rPr lang="en-US" sz="1800" b="0" kern="1200" dirty="0" err="1">
                          <a:solidFill>
                            <a:schemeClr val="tx1"/>
                          </a:solidFill>
                          <a:effectLst/>
                          <a:latin typeface="+mn-lt"/>
                          <a:ea typeface="+mn-ea"/>
                          <a:cs typeface="+mn-cs"/>
                        </a:rPr>
                        <a:t>Adaptimmune</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Aktis</a:t>
                      </a:r>
                      <a:r>
                        <a:rPr lang="en-US" sz="1800" b="0" kern="1200" dirty="0">
                          <a:solidFill>
                            <a:schemeClr val="tx1"/>
                          </a:solidFill>
                          <a:effectLst/>
                          <a:latin typeface="+mn-lt"/>
                          <a:ea typeface="+mn-ea"/>
                          <a:cs typeface="+mn-cs"/>
                        </a:rPr>
                        <a:t> Oncology, Astellas, Bicycle Therapeutics, Bristol Myers Squibb, Gilead Sciences Inc, Merck, Pfizer Inc, Samsung </a:t>
                      </a:r>
                      <a:r>
                        <a:rPr lang="en-US" sz="1800" b="0" kern="1200" dirty="0" err="1">
                          <a:solidFill>
                            <a:schemeClr val="tx1"/>
                          </a:solidFill>
                          <a:effectLst/>
                          <a:latin typeface="+mn-lt"/>
                          <a:ea typeface="+mn-ea"/>
                          <a:cs typeface="+mn-cs"/>
                        </a:rPr>
                        <a:t>Bioepis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43299">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EMD Serono Inc,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4671425"/>
                  </a:ext>
                </a:extLst>
              </a:tr>
              <a:tr h="1039532">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Bicycle Therapeutics, Flare Therapeutics, Genentech, a member of the Roche Group, Johnson &amp; Johnson,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6922833"/>
                  </a:ext>
                </a:extLst>
              </a:tr>
            </a:tbl>
          </a:graphicData>
        </a:graphic>
      </p:graphicFrame>
    </p:spTree>
    <p:custDataLst>
      <p:tags r:id="rId1"/>
    </p:custDataLst>
    <p:extLst>
      <p:ext uri="{BB962C8B-B14F-4D97-AF65-F5344CB8AC3E}">
        <p14:creationId xmlns:p14="http://schemas.microsoft.com/office/powerpoint/2010/main" val="32820770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90">
          <a:extLst>
            <a:ext uri="{FF2B5EF4-FFF2-40B4-BE49-F238E27FC236}">
              <a16:creationId xmlns:a16="http://schemas.microsoft.com/office/drawing/2014/main" id="{0E631AD3-F464-07A3-9A28-44C2E186D4C6}"/>
            </a:ext>
          </a:extLst>
        </p:cNvPr>
        <p:cNvGrpSpPr/>
        <p:nvPr/>
      </p:nvGrpSpPr>
      <p:grpSpPr>
        <a:xfrm>
          <a:off x="0" y="0"/>
          <a:ext cx="0" cy="0"/>
          <a:chOff x="0" y="0"/>
          <a:chExt cx="0" cy="0"/>
        </a:xfrm>
      </p:grpSpPr>
      <p:pic>
        <p:nvPicPr>
          <p:cNvPr id="691" name="Google Shape;691;p46" descr="image.png">
            <a:extLst>
              <a:ext uri="{FF2B5EF4-FFF2-40B4-BE49-F238E27FC236}">
                <a16:creationId xmlns:a16="http://schemas.microsoft.com/office/drawing/2014/main" id="{C6552FC1-0D67-99A0-2630-6A76955191F0}"/>
              </a:ext>
            </a:extLst>
          </p:cNvPr>
          <p:cNvPicPr preferRelativeResize="0"/>
          <p:nvPr/>
        </p:nvPicPr>
        <p:blipFill rotWithShape="1">
          <a:blip r:embed="rId3">
            <a:alphaModFix/>
          </a:blip>
          <a:srcRect/>
          <a:stretch/>
        </p:blipFill>
        <p:spPr>
          <a:xfrm>
            <a:off x="0" y="5762625"/>
            <a:ext cx="12192000" cy="1095375"/>
          </a:xfrm>
          <a:prstGeom prst="rect">
            <a:avLst/>
          </a:prstGeom>
          <a:noFill/>
          <a:ln>
            <a:noFill/>
          </a:ln>
        </p:spPr>
      </p:pic>
      <p:pic>
        <p:nvPicPr>
          <p:cNvPr id="692" name="Google Shape;692;p46" descr="image.png">
            <a:extLst>
              <a:ext uri="{FF2B5EF4-FFF2-40B4-BE49-F238E27FC236}">
                <a16:creationId xmlns:a16="http://schemas.microsoft.com/office/drawing/2014/main" id="{CF39A7D7-92A3-5615-3F71-CBBFCE1BCA38}"/>
              </a:ext>
            </a:extLst>
          </p:cNvPr>
          <p:cNvPicPr preferRelativeResize="0"/>
          <p:nvPr/>
        </p:nvPicPr>
        <p:blipFill rotWithShape="1">
          <a:blip r:embed="rId4">
            <a:alphaModFix/>
          </a:blip>
          <a:srcRect/>
          <a:stretch/>
        </p:blipFill>
        <p:spPr>
          <a:xfrm>
            <a:off x="571500" y="1219200"/>
            <a:ext cx="2619375" cy="4291500"/>
          </a:xfrm>
          <a:prstGeom prst="rect">
            <a:avLst/>
          </a:prstGeom>
          <a:noFill/>
          <a:ln>
            <a:noFill/>
          </a:ln>
        </p:spPr>
      </p:pic>
      <p:pic>
        <p:nvPicPr>
          <p:cNvPr id="693" name="Google Shape;693;p46" descr="image.png">
            <a:extLst>
              <a:ext uri="{FF2B5EF4-FFF2-40B4-BE49-F238E27FC236}">
                <a16:creationId xmlns:a16="http://schemas.microsoft.com/office/drawing/2014/main" id="{ED4F992B-2D23-1691-53A7-F0F646857EF8}"/>
              </a:ext>
            </a:extLst>
          </p:cNvPr>
          <p:cNvPicPr preferRelativeResize="0"/>
          <p:nvPr/>
        </p:nvPicPr>
        <p:blipFill rotWithShape="1">
          <a:blip r:embed="rId5">
            <a:alphaModFix/>
          </a:blip>
          <a:srcRect/>
          <a:stretch/>
        </p:blipFill>
        <p:spPr>
          <a:xfrm>
            <a:off x="3381375" y="1219200"/>
            <a:ext cx="2619375" cy="4291500"/>
          </a:xfrm>
          <a:prstGeom prst="rect">
            <a:avLst/>
          </a:prstGeom>
          <a:noFill/>
          <a:ln>
            <a:noFill/>
          </a:ln>
        </p:spPr>
      </p:pic>
      <p:pic>
        <p:nvPicPr>
          <p:cNvPr id="694" name="Google Shape;694;p46" descr="image.png">
            <a:extLst>
              <a:ext uri="{FF2B5EF4-FFF2-40B4-BE49-F238E27FC236}">
                <a16:creationId xmlns:a16="http://schemas.microsoft.com/office/drawing/2014/main" id="{23471362-0461-AF96-A79B-FF8B5B4F5FC6}"/>
              </a:ext>
            </a:extLst>
          </p:cNvPr>
          <p:cNvPicPr preferRelativeResize="0"/>
          <p:nvPr/>
        </p:nvPicPr>
        <p:blipFill rotWithShape="1">
          <a:blip r:embed="rId4">
            <a:alphaModFix/>
          </a:blip>
          <a:srcRect/>
          <a:stretch/>
        </p:blipFill>
        <p:spPr>
          <a:xfrm>
            <a:off x="6191250" y="1219200"/>
            <a:ext cx="2619375" cy="4291500"/>
          </a:xfrm>
          <a:prstGeom prst="rect">
            <a:avLst/>
          </a:prstGeom>
          <a:noFill/>
          <a:ln>
            <a:noFill/>
          </a:ln>
        </p:spPr>
      </p:pic>
      <p:pic>
        <p:nvPicPr>
          <p:cNvPr id="695" name="Google Shape;695;p46" descr="image.png">
            <a:extLst>
              <a:ext uri="{FF2B5EF4-FFF2-40B4-BE49-F238E27FC236}">
                <a16:creationId xmlns:a16="http://schemas.microsoft.com/office/drawing/2014/main" id="{698C5742-901D-10F1-2C06-3DB1A421C29E}"/>
              </a:ext>
            </a:extLst>
          </p:cNvPr>
          <p:cNvPicPr preferRelativeResize="0"/>
          <p:nvPr/>
        </p:nvPicPr>
        <p:blipFill rotWithShape="1">
          <a:blip r:embed="rId5">
            <a:alphaModFix/>
          </a:blip>
          <a:srcRect/>
          <a:stretch/>
        </p:blipFill>
        <p:spPr>
          <a:xfrm>
            <a:off x="9001125" y="1219200"/>
            <a:ext cx="2619375" cy="4291500"/>
          </a:xfrm>
          <a:prstGeom prst="rect">
            <a:avLst/>
          </a:prstGeom>
          <a:noFill/>
          <a:ln>
            <a:noFill/>
          </a:ln>
        </p:spPr>
      </p:pic>
      <p:sp>
        <p:nvSpPr>
          <p:cNvPr id="696" name="Google Shape;696;p46">
            <a:extLst>
              <a:ext uri="{FF2B5EF4-FFF2-40B4-BE49-F238E27FC236}">
                <a16:creationId xmlns:a16="http://schemas.microsoft.com/office/drawing/2014/main" id="{C5B4C568-ADE4-6CD3-85DE-E8F7868EA64F}"/>
              </a:ext>
            </a:extLst>
          </p:cNvPr>
          <p:cNvSpPr txBox="1"/>
          <p:nvPr/>
        </p:nvSpPr>
        <p:spPr>
          <a:xfrm>
            <a:off x="762000" y="381000"/>
            <a:ext cx="11401500" cy="61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975" b="0" i="0" u="none" strike="noStrike" kern="0" cap="none" spc="0" normalizeH="0" baseline="0" noProof="0">
                <a:ln>
                  <a:noFill/>
                </a:ln>
                <a:solidFill>
                  <a:srgbClr val="002B5C"/>
                </a:solidFill>
                <a:effectLst/>
                <a:uLnTx/>
                <a:uFillTx/>
                <a:latin typeface="Urbanist ExtraBold"/>
                <a:ea typeface="Urbanist ExtraBold"/>
                <a:cs typeface="Urbanist ExtraBold"/>
                <a:sym typeface="Urbanist ExtraBold"/>
              </a:rPr>
              <a:t>FINAL TAKEAWAYS: IRAE MANAGEMENT</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97" name="Google Shape;697;p46">
            <a:extLst>
              <a:ext uri="{FF2B5EF4-FFF2-40B4-BE49-F238E27FC236}">
                <a16:creationId xmlns:a16="http://schemas.microsoft.com/office/drawing/2014/main" id="{61DED23A-5E64-8B0F-562B-F33A1F33342B}"/>
              </a:ext>
            </a:extLst>
          </p:cNvPr>
          <p:cNvSpPr/>
          <p:nvPr/>
        </p:nvSpPr>
        <p:spPr>
          <a:xfrm>
            <a:off x="571500" y="381000"/>
            <a:ext cx="142800" cy="6000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8" name="Google Shape;698;p46">
            <a:extLst>
              <a:ext uri="{FF2B5EF4-FFF2-40B4-BE49-F238E27FC236}">
                <a16:creationId xmlns:a16="http://schemas.microsoft.com/office/drawing/2014/main" id="{E7A24B22-8415-FB6E-B8C7-129515DF5EB7}"/>
              </a:ext>
            </a:extLst>
          </p:cNvPr>
          <p:cNvSpPr txBox="1"/>
          <p:nvPr/>
        </p:nvSpPr>
        <p:spPr>
          <a:xfrm>
            <a:off x="533450" y="6001125"/>
            <a:ext cx="11049000" cy="215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irAE:</a:t>
            </a:r>
            <a:r>
              <a:rPr kumimoji="0" lang="en-US" sz="1400" b="0" i="0" u="none" strike="noStrike" kern="0" cap="none" spc="0" normalizeH="0" baseline="0" noProof="0">
                <a:ln>
                  <a:noFill/>
                </a:ln>
                <a:solidFill>
                  <a:srgbClr val="FFFFFF"/>
                </a:solidFill>
                <a:effectLst/>
                <a:uLnTx/>
                <a:uFillTx/>
                <a:latin typeface="Inter"/>
                <a:ea typeface="Inter"/>
                <a:cs typeface="Inter"/>
                <a:sym typeface="Inter"/>
              </a:rPr>
              <a:t> Immune-Related Adverse Event; </a:t>
            </a: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Neuro:</a:t>
            </a:r>
            <a:r>
              <a:rPr kumimoji="0" lang="en-US" sz="1400" b="0" i="0" u="none" strike="noStrike" kern="0" cap="none" spc="0" normalizeH="0" baseline="0" noProof="0">
                <a:ln>
                  <a:noFill/>
                </a:ln>
                <a:solidFill>
                  <a:srgbClr val="FFFFFF"/>
                </a:solidFill>
                <a:effectLst/>
                <a:uLnTx/>
                <a:uFillTx/>
                <a:latin typeface="Inter"/>
                <a:ea typeface="Inter"/>
                <a:cs typeface="Inter"/>
                <a:sym typeface="Inter"/>
              </a:rPr>
              <a:t> Neurological toxicity</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pic>
        <p:nvPicPr>
          <p:cNvPr id="699" name="Google Shape;699;p46" descr="image.png">
            <a:extLst>
              <a:ext uri="{FF2B5EF4-FFF2-40B4-BE49-F238E27FC236}">
                <a16:creationId xmlns:a16="http://schemas.microsoft.com/office/drawing/2014/main" id="{6AF2BFE8-1E8B-B7E0-D6E0-91DC1F0A342C}"/>
              </a:ext>
            </a:extLst>
          </p:cNvPr>
          <p:cNvPicPr preferRelativeResize="0"/>
          <p:nvPr/>
        </p:nvPicPr>
        <p:blipFill rotWithShape="1">
          <a:blip r:embed="rId6">
            <a:alphaModFix/>
          </a:blip>
          <a:srcRect/>
          <a:stretch/>
        </p:blipFill>
        <p:spPr>
          <a:xfrm>
            <a:off x="1452562" y="1552575"/>
            <a:ext cx="857250" cy="857250"/>
          </a:xfrm>
          <a:prstGeom prst="rect">
            <a:avLst/>
          </a:prstGeom>
          <a:noFill/>
          <a:ln>
            <a:noFill/>
          </a:ln>
        </p:spPr>
      </p:pic>
      <p:sp>
        <p:nvSpPr>
          <p:cNvPr id="700" name="Google Shape;700;p46">
            <a:extLst>
              <a:ext uri="{FF2B5EF4-FFF2-40B4-BE49-F238E27FC236}">
                <a16:creationId xmlns:a16="http://schemas.microsoft.com/office/drawing/2014/main" id="{F2BBF422-75B3-E09F-4BD7-B150C21DAA0E}"/>
              </a:ext>
            </a:extLst>
          </p:cNvPr>
          <p:cNvSpPr txBox="1"/>
          <p:nvPr/>
        </p:nvSpPr>
        <p:spPr>
          <a:xfrm>
            <a:off x="1090598" y="2600325"/>
            <a:ext cx="1795800" cy="3231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2B5C"/>
                </a:solidFill>
                <a:effectLst/>
                <a:uLnTx/>
                <a:uFillTx/>
                <a:latin typeface="Inter"/>
                <a:ea typeface="Inter"/>
                <a:cs typeface="Inter"/>
                <a:sym typeface="Inter"/>
              </a:rPr>
              <a:t>Detect Early</a:t>
            </a:r>
            <a:endParaRPr kumimoji="0" sz="1400" b="1"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01" name="Google Shape;701;p46">
            <a:extLst>
              <a:ext uri="{FF2B5EF4-FFF2-40B4-BE49-F238E27FC236}">
                <a16:creationId xmlns:a16="http://schemas.microsoft.com/office/drawing/2014/main" id="{521691CA-DAD7-82BA-D1C0-51D70339185B}"/>
              </a:ext>
            </a:extLst>
          </p:cNvPr>
          <p:cNvSpPr txBox="1"/>
          <p:nvPr/>
        </p:nvSpPr>
        <p:spPr>
          <a:xfrm>
            <a:off x="828625" y="3241225"/>
            <a:ext cx="2105100" cy="1052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9925"/>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Inter SemiBold"/>
                <a:ea typeface="Inter SemiBold"/>
                <a:cs typeface="Inter SemiBold"/>
                <a:sym typeface="Inter SemiBold"/>
              </a:rPr>
              <a:t>Any organ can be affected at any time</a:t>
            </a:r>
            <a:endParaRPr kumimoji="0" sz="19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pic>
        <p:nvPicPr>
          <p:cNvPr id="702" name="Google Shape;702;p46" descr="image.png">
            <a:extLst>
              <a:ext uri="{FF2B5EF4-FFF2-40B4-BE49-F238E27FC236}">
                <a16:creationId xmlns:a16="http://schemas.microsoft.com/office/drawing/2014/main" id="{D85D64A8-DC29-66F5-53C8-5600D2640105}"/>
              </a:ext>
            </a:extLst>
          </p:cNvPr>
          <p:cNvPicPr preferRelativeResize="0"/>
          <p:nvPr/>
        </p:nvPicPr>
        <p:blipFill rotWithShape="1">
          <a:blip r:embed="rId7">
            <a:alphaModFix/>
          </a:blip>
          <a:srcRect/>
          <a:stretch/>
        </p:blipFill>
        <p:spPr>
          <a:xfrm>
            <a:off x="4262437" y="1552575"/>
            <a:ext cx="857250" cy="857250"/>
          </a:xfrm>
          <a:prstGeom prst="rect">
            <a:avLst/>
          </a:prstGeom>
          <a:noFill/>
          <a:ln>
            <a:noFill/>
          </a:ln>
        </p:spPr>
      </p:pic>
      <p:sp>
        <p:nvSpPr>
          <p:cNvPr id="703" name="Google Shape;703;p46">
            <a:extLst>
              <a:ext uri="{FF2B5EF4-FFF2-40B4-BE49-F238E27FC236}">
                <a16:creationId xmlns:a16="http://schemas.microsoft.com/office/drawing/2014/main" id="{7392A2A8-52E7-C178-BC02-A7E71283FEFB}"/>
              </a:ext>
            </a:extLst>
          </p:cNvPr>
          <p:cNvSpPr txBox="1"/>
          <p:nvPr/>
        </p:nvSpPr>
        <p:spPr>
          <a:xfrm>
            <a:off x="3667125" y="2600325"/>
            <a:ext cx="2047800" cy="3231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2B5C"/>
                </a:solidFill>
                <a:effectLst/>
                <a:uLnTx/>
                <a:uFillTx/>
                <a:latin typeface="Inter"/>
                <a:ea typeface="Inter"/>
                <a:cs typeface="Inter"/>
                <a:sym typeface="Inter"/>
              </a:rPr>
              <a:t>Monitor Always</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04" name="Google Shape;704;p46">
            <a:extLst>
              <a:ext uri="{FF2B5EF4-FFF2-40B4-BE49-F238E27FC236}">
                <a16:creationId xmlns:a16="http://schemas.microsoft.com/office/drawing/2014/main" id="{3900E436-FAD7-D9EA-BF48-22D57E0D73EE}"/>
              </a:ext>
            </a:extLst>
          </p:cNvPr>
          <p:cNvSpPr txBox="1"/>
          <p:nvPr/>
        </p:nvSpPr>
        <p:spPr>
          <a:xfrm>
            <a:off x="3638500" y="3241213"/>
            <a:ext cx="2105100" cy="1052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9925"/>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Inter SemiBold"/>
                <a:ea typeface="Inter SemiBold"/>
                <a:cs typeface="Inter SemiBold"/>
                <a:sym typeface="Inter SemiBold"/>
              </a:rPr>
              <a:t>Baseline labs + assessment every cycle</a:t>
            </a:r>
            <a:endParaRPr kumimoji="0" sz="19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pic>
        <p:nvPicPr>
          <p:cNvPr id="705" name="Google Shape;705;p46" descr="image.png">
            <a:extLst>
              <a:ext uri="{FF2B5EF4-FFF2-40B4-BE49-F238E27FC236}">
                <a16:creationId xmlns:a16="http://schemas.microsoft.com/office/drawing/2014/main" id="{A3A6587B-53C4-DF82-A2D1-4109926B9689}"/>
              </a:ext>
            </a:extLst>
          </p:cNvPr>
          <p:cNvPicPr preferRelativeResize="0"/>
          <p:nvPr/>
        </p:nvPicPr>
        <p:blipFill rotWithShape="1">
          <a:blip r:embed="rId8">
            <a:alphaModFix/>
          </a:blip>
          <a:srcRect/>
          <a:stretch/>
        </p:blipFill>
        <p:spPr>
          <a:xfrm>
            <a:off x="7072312" y="1552575"/>
            <a:ext cx="857250" cy="857250"/>
          </a:xfrm>
          <a:prstGeom prst="rect">
            <a:avLst/>
          </a:prstGeom>
          <a:noFill/>
          <a:ln>
            <a:noFill/>
          </a:ln>
        </p:spPr>
      </p:pic>
      <p:sp>
        <p:nvSpPr>
          <p:cNvPr id="706" name="Google Shape;706;p46">
            <a:extLst>
              <a:ext uri="{FF2B5EF4-FFF2-40B4-BE49-F238E27FC236}">
                <a16:creationId xmlns:a16="http://schemas.microsoft.com/office/drawing/2014/main" id="{678D562A-5033-789B-25DB-A6FF5AA2C4E4}"/>
              </a:ext>
            </a:extLst>
          </p:cNvPr>
          <p:cNvSpPr txBox="1"/>
          <p:nvPr/>
        </p:nvSpPr>
        <p:spPr>
          <a:xfrm>
            <a:off x="6715500" y="2600325"/>
            <a:ext cx="1459500" cy="3231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2B5C"/>
                </a:solidFill>
                <a:effectLst/>
                <a:uLnTx/>
                <a:uFillTx/>
                <a:latin typeface="Inter"/>
                <a:ea typeface="Inter"/>
                <a:cs typeface="Inter"/>
                <a:sym typeface="Inter"/>
              </a:rPr>
              <a:t>Act Fast</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07" name="Google Shape;707;p46">
            <a:extLst>
              <a:ext uri="{FF2B5EF4-FFF2-40B4-BE49-F238E27FC236}">
                <a16:creationId xmlns:a16="http://schemas.microsoft.com/office/drawing/2014/main" id="{239D64F2-98FE-EDBB-40B8-35EADC93402F}"/>
              </a:ext>
            </a:extLst>
          </p:cNvPr>
          <p:cNvSpPr txBox="1"/>
          <p:nvPr/>
        </p:nvSpPr>
        <p:spPr>
          <a:xfrm>
            <a:off x="6378938" y="3113925"/>
            <a:ext cx="2244000" cy="14325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9925"/>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Inter SemiBold"/>
                <a:ea typeface="Inter SemiBold"/>
                <a:cs typeface="Inter SemiBold"/>
                <a:sym typeface="Inter SemiBold"/>
              </a:rPr>
              <a:t>Treat Myocarditis/ Neurological IRAE aggressively </a:t>
            </a:r>
            <a:endParaRPr kumimoji="0" sz="1900" b="0" i="0" u="none" strike="noStrike" kern="0" cap="none" spc="0" normalizeH="0" baseline="0" noProof="0">
              <a:ln>
                <a:noFill/>
              </a:ln>
              <a:solidFill>
                <a:srgbClr val="000000"/>
              </a:solidFill>
              <a:effectLst/>
              <a:uLnTx/>
              <a:uFillTx/>
              <a:latin typeface="Inter SemiBold"/>
              <a:ea typeface="Inter SemiBold"/>
              <a:cs typeface="Inter SemiBold"/>
              <a:sym typeface="Inter SemiBold"/>
            </a:endParaRPr>
          </a:p>
          <a:p>
            <a:pPr marL="0" marR="0" lvl="0" indent="0" algn="ctr" defTabSz="914400" rtl="0" eaLnBrk="1" fontAlgn="auto" latinLnBrk="0" hangingPunct="1">
              <a:lnSpc>
                <a:spcPct val="129925"/>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pic>
        <p:nvPicPr>
          <p:cNvPr id="708" name="Google Shape;708;p46" descr="image.png">
            <a:extLst>
              <a:ext uri="{FF2B5EF4-FFF2-40B4-BE49-F238E27FC236}">
                <a16:creationId xmlns:a16="http://schemas.microsoft.com/office/drawing/2014/main" id="{86635D71-0570-844B-0EF1-F03A1214C4AD}"/>
              </a:ext>
            </a:extLst>
          </p:cNvPr>
          <p:cNvPicPr preferRelativeResize="0"/>
          <p:nvPr/>
        </p:nvPicPr>
        <p:blipFill rotWithShape="1">
          <a:blip r:embed="rId6">
            <a:alphaModFix/>
          </a:blip>
          <a:srcRect/>
          <a:stretch/>
        </p:blipFill>
        <p:spPr>
          <a:xfrm>
            <a:off x="9882187" y="1552575"/>
            <a:ext cx="857250" cy="857250"/>
          </a:xfrm>
          <a:prstGeom prst="rect">
            <a:avLst/>
          </a:prstGeom>
          <a:noFill/>
          <a:ln>
            <a:noFill/>
          </a:ln>
        </p:spPr>
      </p:pic>
      <p:sp>
        <p:nvSpPr>
          <p:cNvPr id="709" name="Google Shape;709;p46">
            <a:extLst>
              <a:ext uri="{FF2B5EF4-FFF2-40B4-BE49-F238E27FC236}">
                <a16:creationId xmlns:a16="http://schemas.microsoft.com/office/drawing/2014/main" id="{CACA10A0-9A71-99BD-01FB-6CBF1EFB21F6}"/>
              </a:ext>
            </a:extLst>
          </p:cNvPr>
          <p:cNvSpPr txBox="1"/>
          <p:nvPr/>
        </p:nvSpPr>
        <p:spPr>
          <a:xfrm>
            <a:off x="9491662" y="2600325"/>
            <a:ext cx="1638300" cy="3231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2B5C"/>
                </a:solidFill>
                <a:effectLst/>
                <a:uLnTx/>
                <a:uFillTx/>
                <a:latin typeface="Inter"/>
                <a:ea typeface="Inter"/>
                <a:cs typeface="Inter"/>
                <a:sym typeface="Inter"/>
              </a:rPr>
              <a:t>Taper Safely</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10" name="Google Shape;710;p46">
            <a:extLst>
              <a:ext uri="{FF2B5EF4-FFF2-40B4-BE49-F238E27FC236}">
                <a16:creationId xmlns:a16="http://schemas.microsoft.com/office/drawing/2014/main" id="{33DA455E-84C1-36A8-27FB-8297D061770D}"/>
              </a:ext>
            </a:extLst>
          </p:cNvPr>
          <p:cNvSpPr txBox="1"/>
          <p:nvPr/>
        </p:nvSpPr>
        <p:spPr>
          <a:xfrm>
            <a:off x="9136505" y="3152300"/>
            <a:ext cx="2390931" cy="190052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9925"/>
              </a:lnSpc>
              <a:spcBef>
                <a:spcPts val="0"/>
              </a:spcBef>
              <a:spcAft>
                <a:spcPts val="0"/>
              </a:spcAft>
              <a:buClr>
                <a:srgbClr val="000000"/>
              </a:buClr>
              <a:buSzTx/>
              <a:buFont typeface="Arial"/>
              <a:buNone/>
              <a:tabLst/>
              <a:defRPr/>
            </a:pPr>
            <a:r>
              <a:rPr kumimoji="0" lang="en-US" sz="1900" b="0" i="0" u="none" strike="noStrike" kern="0" cap="none" spc="0" normalizeH="0" baseline="0" noProof="0" dirty="0">
                <a:ln>
                  <a:noFill/>
                </a:ln>
                <a:solidFill>
                  <a:srgbClr val="000000"/>
                </a:solidFill>
                <a:effectLst/>
                <a:uLnTx/>
                <a:uFillTx/>
                <a:latin typeface="Inter SemiBold"/>
                <a:ea typeface="Inter SemiBold"/>
                <a:cs typeface="Inter SemiBold"/>
                <a:sym typeface="Inter SemiBold"/>
              </a:rPr>
              <a:t>Reduce steroids slowly (≥4–6 </a:t>
            </a:r>
            <a:r>
              <a:rPr kumimoji="0" lang="en-US" sz="1900" b="0" i="0" u="none" strike="noStrike" kern="0" cap="none" spc="0" normalizeH="0" baseline="0" noProof="0" dirty="0" err="1">
                <a:ln>
                  <a:noFill/>
                </a:ln>
                <a:solidFill>
                  <a:srgbClr val="000000"/>
                </a:solidFill>
                <a:effectLst/>
                <a:uLnTx/>
                <a:uFillTx/>
                <a:latin typeface="Inter SemiBold"/>
                <a:ea typeface="Inter SemiBold"/>
                <a:cs typeface="Inter SemiBold"/>
                <a:sym typeface="Inter SemiBold"/>
              </a:rPr>
              <a:t>wks</a:t>
            </a:r>
            <a:r>
              <a:rPr kumimoji="0" lang="en-US" sz="1900" b="0" i="0" u="none" strike="noStrike" kern="0" cap="none" spc="0" normalizeH="0" baseline="0" noProof="0" dirty="0">
                <a:ln>
                  <a:noFill/>
                </a:ln>
                <a:solidFill>
                  <a:srgbClr val="000000"/>
                </a:solidFill>
                <a:effectLst/>
                <a:uLnTx/>
                <a:uFillTx/>
                <a:latin typeface="Inter SemiBold"/>
                <a:ea typeface="Inter SemiBold"/>
                <a:cs typeface="Inter SemiBold"/>
                <a:sym typeface="Inter SemiBold"/>
              </a:rPr>
              <a:t>) Endocrinopathy = Hormones, NOT steroids</a:t>
            </a:r>
            <a:endParaRPr kumimoji="0" sz="1900" b="0" i="0" u="none" strike="noStrike" kern="0" cap="none" spc="0" normalizeH="0" baseline="0" noProof="0" dirty="0">
              <a:ln>
                <a:noFill/>
              </a:ln>
              <a:solidFill>
                <a:srgbClr val="000000"/>
              </a:solidFill>
              <a:effectLst/>
              <a:uLnTx/>
              <a:uFillTx/>
              <a:latin typeface="Arial"/>
              <a:ea typeface="MS PGothic" charset="0"/>
              <a:cs typeface="Arial"/>
              <a:sym typeface="Arial"/>
            </a:endParaRPr>
          </a:p>
        </p:txBody>
      </p:sp>
      <p:pic>
        <p:nvPicPr>
          <p:cNvPr id="711" name="Google Shape;711;p46" descr="image.png">
            <a:extLst>
              <a:ext uri="{FF2B5EF4-FFF2-40B4-BE49-F238E27FC236}">
                <a16:creationId xmlns:a16="http://schemas.microsoft.com/office/drawing/2014/main" id="{57ED681A-434B-8F06-2718-B1C9DBBE5AE9}"/>
              </a:ext>
            </a:extLst>
          </p:cNvPr>
          <p:cNvPicPr preferRelativeResize="0"/>
          <p:nvPr/>
        </p:nvPicPr>
        <p:blipFill rotWithShape="1">
          <a:blip r:embed="rId9">
            <a:alphaModFix/>
          </a:blip>
          <a:srcRect/>
          <a:stretch/>
        </p:blipFill>
        <p:spPr>
          <a:xfrm>
            <a:off x="1690687" y="1790700"/>
            <a:ext cx="381000" cy="381000"/>
          </a:xfrm>
          <a:prstGeom prst="rect">
            <a:avLst/>
          </a:prstGeom>
          <a:noFill/>
          <a:ln>
            <a:noFill/>
          </a:ln>
        </p:spPr>
      </p:pic>
      <p:pic>
        <p:nvPicPr>
          <p:cNvPr id="712" name="Google Shape;712;p46" descr="image.png">
            <a:extLst>
              <a:ext uri="{FF2B5EF4-FFF2-40B4-BE49-F238E27FC236}">
                <a16:creationId xmlns:a16="http://schemas.microsoft.com/office/drawing/2014/main" id="{2DDF143D-311E-8EEA-81B4-EF928419A63B}"/>
              </a:ext>
            </a:extLst>
          </p:cNvPr>
          <p:cNvPicPr preferRelativeResize="0"/>
          <p:nvPr/>
        </p:nvPicPr>
        <p:blipFill rotWithShape="1">
          <a:blip r:embed="rId10">
            <a:alphaModFix/>
          </a:blip>
          <a:srcRect/>
          <a:stretch/>
        </p:blipFill>
        <p:spPr>
          <a:xfrm>
            <a:off x="4548187" y="1790700"/>
            <a:ext cx="285750" cy="381000"/>
          </a:xfrm>
          <a:prstGeom prst="rect">
            <a:avLst/>
          </a:prstGeom>
          <a:noFill/>
          <a:ln>
            <a:noFill/>
          </a:ln>
        </p:spPr>
      </p:pic>
      <p:pic>
        <p:nvPicPr>
          <p:cNvPr id="713" name="Google Shape;713;p46" descr="image.png">
            <a:extLst>
              <a:ext uri="{FF2B5EF4-FFF2-40B4-BE49-F238E27FC236}">
                <a16:creationId xmlns:a16="http://schemas.microsoft.com/office/drawing/2014/main" id="{1B9F38FA-CEEC-252D-B689-DAC13B4091D2}"/>
              </a:ext>
            </a:extLst>
          </p:cNvPr>
          <p:cNvPicPr preferRelativeResize="0"/>
          <p:nvPr/>
        </p:nvPicPr>
        <p:blipFill rotWithShape="1">
          <a:blip r:embed="rId11">
            <a:alphaModFix/>
          </a:blip>
          <a:srcRect/>
          <a:stretch/>
        </p:blipFill>
        <p:spPr>
          <a:xfrm>
            <a:off x="7358062" y="1790700"/>
            <a:ext cx="285750" cy="381000"/>
          </a:xfrm>
          <a:prstGeom prst="rect">
            <a:avLst/>
          </a:prstGeom>
          <a:noFill/>
          <a:ln>
            <a:noFill/>
          </a:ln>
        </p:spPr>
      </p:pic>
      <p:pic>
        <p:nvPicPr>
          <p:cNvPr id="714" name="Google Shape;714;p46" descr="image.png">
            <a:extLst>
              <a:ext uri="{FF2B5EF4-FFF2-40B4-BE49-F238E27FC236}">
                <a16:creationId xmlns:a16="http://schemas.microsoft.com/office/drawing/2014/main" id="{C82B7023-0DF7-5848-9A8D-505C38C203FF}"/>
              </a:ext>
            </a:extLst>
          </p:cNvPr>
          <p:cNvPicPr preferRelativeResize="0"/>
          <p:nvPr/>
        </p:nvPicPr>
        <p:blipFill rotWithShape="1">
          <a:blip r:embed="rId12">
            <a:alphaModFix/>
          </a:blip>
          <a:srcRect/>
          <a:stretch/>
        </p:blipFill>
        <p:spPr>
          <a:xfrm>
            <a:off x="10120312" y="1790700"/>
            <a:ext cx="381000" cy="381000"/>
          </a:xfrm>
          <a:prstGeom prst="rect">
            <a:avLst/>
          </a:prstGeom>
          <a:noFill/>
          <a:ln>
            <a:noFill/>
          </a:ln>
        </p:spPr>
      </p:pic>
    </p:spTree>
    <p:extLst>
      <p:ext uri="{BB962C8B-B14F-4D97-AF65-F5344CB8AC3E}">
        <p14:creationId xmlns:p14="http://schemas.microsoft.com/office/powerpoint/2010/main" val="17058994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8FAFC"/>
        </a:solidFill>
        <a:effectLst/>
      </p:bgPr>
    </p:bg>
    <p:spTree>
      <p:nvGrpSpPr>
        <p:cNvPr id="1" name="Shape 718">
          <a:extLst>
            <a:ext uri="{FF2B5EF4-FFF2-40B4-BE49-F238E27FC236}">
              <a16:creationId xmlns:a16="http://schemas.microsoft.com/office/drawing/2014/main" id="{18D19FBE-D7D7-BC18-EE6A-53DBC846AE11}"/>
            </a:ext>
          </a:extLst>
        </p:cNvPr>
        <p:cNvGrpSpPr/>
        <p:nvPr/>
      </p:nvGrpSpPr>
      <p:grpSpPr>
        <a:xfrm>
          <a:off x="0" y="0"/>
          <a:ext cx="0" cy="0"/>
          <a:chOff x="0" y="0"/>
          <a:chExt cx="0" cy="0"/>
        </a:xfrm>
      </p:grpSpPr>
      <p:pic>
        <p:nvPicPr>
          <p:cNvPr id="719" name="Google Shape;719;p47" descr="image.png">
            <a:extLst>
              <a:ext uri="{FF2B5EF4-FFF2-40B4-BE49-F238E27FC236}">
                <a16:creationId xmlns:a16="http://schemas.microsoft.com/office/drawing/2014/main" id="{343774D6-DE11-589C-37A8-4ACE87FCD6C8}"/>
              </a:ext>
            </a:extLst>
          </p:cNvPr>
          <p:cNvPicPr preferRelativeResize="0"/>
          <p:nvPr/>
        </p:nvPicPr>
        <p:blipFill rotWithShape="1">
          <a:blip r:embed="rId3">
            <a:alphaModFix/>
          </a:blip>
          <a:srcRect/>
          <a:stretch/>
        </p:blipFill>
        <p:spPr>
          <a:xfrm>
            <a:off x="0" y="6000750"/>
            <a:ext cx="12192000" cy="857250"/>
          </a:xfrm>
          <a:prstGeom prst="rect">
            <a:avLst/>
          </a:prstGeom>
          <a:noFill/>
          <a:ln>
            <a:noFill/>
          </a:ln>
        </p:spPr>
      </p:pic>
      <p:sp>
        <p:nvSpPr>
          <p:cNvPr id="720" name="Google Shape;720;p47">
            <a:extLst>
              <a:ext uri="{FF2B5EF4-FFF2-40B4-BE49-F238E27FC236}">
                <a16:creationId xmlns:a16="http://schemas.microsoft.com/office/drawing/2014/main" id="{782D9EEF-4FF9-D783-1F59-43199124E80B}"/>
              </a:ext>
            </a:extLst>
          </p:cNvPr>
          <p:cNvSpPr txBox="1"/>
          <p:nvPr/>
        </p:nvSpPr>
        <p:spPr>
          <a:xfrm>
            <a:off x="1457649" y="1517800"/>
            <a:ext cx="8998200" cy="27705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500" b="1" i="0" u="none" strike="noStrike" kern="0" cap="none" spc="0" normalizeH="0" baseline="0" noProof="0">
                <a:ln>
                  <a:noFill/>
                </a:ln>
                <a:solidFill>
                  <a:srgbClr val="002B5C"/>
                </a:solidFill>
                <a:effectLst/>
                <a:uLnTx/>
                <a:uFillTx/>
                <a:latin typeface="Inter"/>
                <a:ea typeface="Inter"/>
                <a:cs typeface="Inter"/>
                <a:sym typeface="Inter"/>
              </a:rPr>
              <a:t>CASE PRESENTATION: IMMUNOTHERAPY — RESPONSE &amp; TOXICITY</a:t>
            </a:r>
            <a:endParaRPr kumimoji="0" sz="45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Tree>
    <p:extLst>
      <p:ext uri="{BB962C8B-B14F-4D97-AF65-F5344CB8AC3E}">
        <p14:creationId xmlns:p14="http://schemas.microsoft.com/office/powerpoint/2010/main" val="13124339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24">
          <a:extLst>
            <a:ext uri="{FF2B5EF4-FFF2-40B4-BE49-F238E27FC236}">
              <a16:creationId xmlns:a16="http://schemas.microsoft.com/office/drawing/2014/main" id="{5C175853-EDFC-71D8-6A18-D1077CAEC936}"/>
            </a:ext>
          </a:extLst>
        </p:cNvPr>
        <p:cNvGrpSpPr/>
        <p:nvPr/>
      </p:nvGrpSpPr>
      <p:grpSpPr>
        <a:xfrm>
          <a:off x="0" y="0"/>
          <a:ext cx="0" cy="0"/>
          <a:chOff x="0" y="0"/>
          <a:chExt cx="0" cy="0"/>
        </a:xfrm>
      </p:grpSpPr>
      <p:pic>
        <p:nvPicPr>
          <p:cNvPr id="725" name="Google Shape;725;p48" descr="image.png">
            <a:extLst>
              <a:ext uri="{FF2B5EF4-FFF2-40B4-BE49-F238E27FC236}">
                <a16:creationId xmlns:a16="http://schemas.microsoft.com/office/drawing/2014/main" id="{E8112713-654E-64D8-A881-A3A1682E159C}"/>
              </a:ext>
            </a:extLst>
          </p:cNvPr>
          <p:cNvPicPr preferRelativeResize="0"/>
          <p:nvPr/>
        </p:nvPicPr>
        <p:blipFill rotWithShape="1">
          <a:blip r:embed="rId3">
            <a:alphaModFix/>
          </a:blip>
          <a:srcRect/>
          <a:stretch/>
        </p:blipFill>
        <p:spPr>
          <a:xfrm>
            <a:off x="571500" y="1152525"/>
            <a:ext cx="3810000" cy="2449475"/>
          </a:xfrm>
          <a:prstGeom prst="rect">
            <a:avLst/>
          </a:prstGeom>
          <a:noFill/>
          <a:ln>
            <a:noFill/>
          </a:ln>
        </p:spPr>
      </p:pic>
      <p:pic>
        <p:nvPicPr>
          <p:cNvPr id="726" name="Google Shape;726;p48" descr="image.png">
            <a:extLst>
              <a:ext uri="{FF2B5EF4-FFF2-40B4-BE49-F238E27FC236}">
                <a16:creationId xmlns:a16="http://schemas.microsoft.com/office/drawing/2014/main" id="{B61B7D83-660D-01A5-BD9F-307403B315AC}"/>
              </a:ext>
            </a:extLst>
          </p:cNvPr>
          <p:cNvPicPr preferRelativeResize="0"/>
          <p:nvPr/>
        </p:nvPicPr>
        <p:blipFill rotWithShape="1">
          <a:blip r:embed="rId4">
            <a:alphaModFix/>
          </a:blip>
          <a:srcRect/>
          <a:stretch/>
        </p:blipFill>
        <p:spPr>
          <a:xfrm>
            <a:off x="571500" y="3724275"/>
            <a:ext cx="3810000" cy="2700975"/>
          </a:xfrm>
          <a:prstGeom prst="rect">
            <a:avLst/>
          </a:prstGeom>
          <a:noFill/>
          <a:ln>
            <a:noFill/>
          </a:ln>
        </p:spPr>
      </p:pic>
      <p:pic>
        <p:nvPicPr>
          <p:cNvPr id="727" name="Google Shape;727;p48" descr="image.png">
            <a:extLst>
              <a:ext uri="{FF2B5EF4-FFF2-40B4-BE49-F238E27FC236}">
                <a16:creationId xmlns:a16="http://schemas.microsoft.com/office/drawing/2014/main" id="{60DADDBD-3E4C-4DDB-3D87-68D520D44A26}"/>
              </a:ext>
            </a:extLst>
          </p:cNvPr>
          <p:cNvPicPr preferRelativeResize="0"/>
          <p:nvPr/>
        </p:nvPicPr>
        <p:blipFill rotWithShape="1">
          <a:blip r:embed="rId5">
            <a:alphaModFix/>
          </a:blip>
          <a:srcRect/>
          <a:stretch/>
        </p:blipFill>
        <p:spPr>
          <a:xfrm>
            <a:off x="4667250" y="1152525"/>
            <a:ext cx="6953250" cy="2571750"/>
          </a:xfrm>
          <a:prstGeom prst="rect">
            <a:avLst/>
          </a:prstGeom>
          <a:noFill/>
          <a:ln>
            <a:noFill/>
          </a:ln>
        </p:spPr>
      </p:pic>
      <p:pic>
        <p:nvPicPr>
          <p:cNvPr id="728" name="Google Shape;728;p48" descr="image.png">
            <a:extLst>
              <a:ext uri="{FF2B5EF4-FFF2-40B4-BE49-F238E27FC236}">
                <a16:creationId xmlns:a16="http://schemas.microsoft.com/office/drawing/2014/main" id="{5DE949C1-2621-14E7-E6D4-B3F9AB3575BA}"/>
              </a:ext>
            </a:extLst>
          </p:cNvPr>
          <p:cNvPicPr preferRelativeResize="0"/>
          <p:nvPr/>
        </p:nvPicPr>
        <p:blipFill rotWithShape="1">
          <a:blip r:embed="rId6">
            <a:alphaModFix/>
          </a:blip>
          <a:srcRect/>
          <a:stretch/>
        </p:blipFill>
        <p:spPr>
          <a:xfrm>
            <a:off x="4667250" y="3834975"/>
            <a:ext cx="6953250" cy="2449475"/>
          </a:xfrm>
          <a:prstGeom prst="rect">
            <a:avLst/>
          </a:prstGeom>
          <a:noFill/>
          <a:ln>
            <a:noFill/>
          </a:ln>
        </p:spPr>
      </p:pic>
      <p:pic>
        <p:nvPicPr>
          <p:cNvPr id="729" name="Google Shape;729;p48" descr="image.png">
            <a:extLst>
              <a:ext uri="{FF2B5EF4-FFF2-40B4-BE49-F238E27FC236}">
                <a16:creationId xmlns:a16="http://schemas.microsoft.com/office/drawing/2014/main" id="{AEB30A35-AB52-9114-9151-12D666F59813}"/>
              </a:ext>
            </a:extLst>
          </p:cNvPr>
          <p:cNvPicPr preferRelativeResize="0"/>
          <p:nvPr/>
        </p:nvPicPr>
        <p:blipFill rotWithShape="1">
          <a:blip r:embed="rId7">
            <a:alphaModFix/>
          </a:blip>
          <a:srcRect/>
          <a:stretch/>
        </p:blipFill>
        <p:spPr>
          <a:xfrm>
            <a:off x="0" y="6476650"/>
            <a:ext cx="12192000" cy="1023375"/>
          </a:xfrm>
          <a:prstGeom prst="rect">
            <a:avLst/>
          </a:prstGeom>
          <a:noFill/>
          <a:ln>
            <a:noFill/>
          </a:ln>
        </p:spPr>
      </p:pic>
      <p:sp>
        <p:nvSpPr>
          <p:cNvPr id="730" name="Google Shape;730;p48">
            <a:extLst>
              <a:ext uri="{FF2B5EF4-FFF2-40B4-BE49-F238E27FC236}">
                <a16:creationId xmlns:a16="http://schemas.microsoft.com/office/drawing/2014/main" id="{F2F45C93-BCBE-3BBB-6971-336F293CEC6D}"/>
              </a:ext>
            </a:extLst>
          </p:cNvPr>
          <p:cNvSpPr txBox="1"/>
          <p:nvPr/>
        </p:nvSpPr>
        <p:spPr>
          <a:xfrm>
            <a:off x="762000" y="381000"/>
            <a:ext cx="11401500" cy="5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50" b="0" i="0" u="none" strike="noStrike" kern="0" cap="none" spc="0" normalizeH="0" baseline="0" noProof="0">
                <a:ln>
                  <a:noFill/>
                </a:ln>
                <a:solidFill>
                  <a:srgbClr val="002B5C"/>
                </a:solidFill>
                <a:effectLst/>
                <a:uLnTx/>
                <a:uFillTx/>
                <a:latin typeface="Urbanist ExtraBold"/>
                <a:ea typeface="Urbanist ExtraBold"/>
                <a:cs typeface="Urbanist ExtraBold"/>
                <a:sym typeface="Urbanist ExtraBold"/>
              </a:rPr>
              <a:t>CASE STUDY: MEET THE PATIENT</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31" name="Google Shape;731;p48">
            <a:extLst>
              <a:ext uri="{FF2B5EF4-FFF2-40B4-BE49-F238E27FC236}">
                <a16:creationId xmlns:a16="http://schemas.microsoft.com/office/drawing/2014/main" id="{7A385815-F840-3015-92F0-B91CE5BEBA9A}"/>
              </a:ext>
            </a:extLst>
          </p:cNvPr>
          <p:cNvSpPr/>
          <p:nvPr/>
        </p:nvSpPr>
        <p:spPr>
          <a:xfrm>
            <a:off x="571500" y="381000"/>
            <a:ext cx="142800" cy="5811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2" name="Google Shape;732;p48">
            <a:extLst>
              <a:ext uri="{FF2B5EF4-FFF2-40B4-BE49-F238E27FC236}">
                <a16:creationId xmlns:a16="http://schemas.microsoft.com/office/drawing/2014/main" id="{C3A57E2A-BCC0-55BC-D313-9E24DBDBC9DC}"/>
              </a:ext>
            </a:extLst>
          </p:cNvPr>
          <p:cNvSpPr txBox="1"/>
          <p:nvPr/>
        </p:nvSpPr>
        <p:spPr>
          <a:xfrm>
            <a:off x="628650" y="6657350"/>
            <a:ext cx="11049000" cy="215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CrCl:</a:t>
            </a:r>
            <a:r>
              <a:rPr kumimoji="0" lang="en-US" sz="1400" b="0" i="0" u="none" strike="noStrike" kern="0" cap="none" spc="0" normalizeH="0" baseline="0" noProof="0">
                <a:ln>
                  <a:noFill/>
                </a:ln>
                <a:solidFill>
                  <a:srgbClr val="FFFFFF"/>
                </a:solidFill>
                <a:effectLst/>
                <a:uLnTx/>
                <a:uFillTx/>
                <a:latin typeface="Inter"/>
                <a:ea typeface="Inter"/>
                <a:cs typeface="Inter"/>
                <a:sym typeface="Inter"/>
              </a:rPr>
              <a:t> creatinine clearance; </a:t>
            </a: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EV:</a:t>
            </a:r>
            <a:r>
              <a:rPr kumimoji="0" lang="en-US" sz="1400" b="0" i="0" u="none" strike="noStrike" kern="0" cap="none" spc="0" normalizeH="0" baseline="0" noProof="0">
                <a:ln>
                  <a:noFill/>
                </a:ln>
                <a:solidFill>
                  <a:srgbClr val="FFFFFF"/>
                </a:solidFill>
                <a:effectLst/>
                <a:uLnTx/>
                <a:uFillTx/>
                <a:latin typeface="Inter"/>
                <a:ea typeface="Inter"/>
                <a:cs typeface="Inter"/>
                <a:sym typeface="Inter"/>
              </a:rPr>
              <a:t> enfortumab vedotin; </a:t>
            </a: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MIBC:</a:t>
            </a:r>
            <a:r>
              <a:rPr kumimoji="0" lang="en-US" sz="1400" b="0" i="0" u="none" strike="noStrike" kern="0" cap="none" spc="0" normalizeH="0" baseline="0" noProof="0">
                <a:ln>
                  <a:noFill/>
                </a:ln>
                <a:solidFill>
                  <a:srgbClr val="FFFFFF"/>
                </a:solidFill>
                <a:effectLst/>
                <a:uLnTx/>
                <a:uFillTx/>
                <a:latin typeface="Inter"/>
                <a:ea typeface="Inter"/>
                <a:cs typeface="Inter"/>
                <a:sym typeface="Inter"/>
              </a:rPr>
              <a:t> muscle-invasive bladder cancer; </a:t>
            </a: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PMH:</a:t>
            </a:r>
            <a:r>
              <a:rPr kumimoji="0" lang="en-US" sz="1400" b="0" i="0" u="none" strike="noStrike" kern="0" cap="none" spc="0" normalizeH="0" baseline="0" noProof="0">
                <a:ln>
                  <a:noFill/>
                </a:ln>
                <a:solidFill>
                  <a:srgbClr val="FFFFFF"/>
                </a:solidFill>
                <a:effectLst/>
                <a:uLnTx/>
                <a:uFillTx/>
                <a:latin typeface="Inter"/>
                <a:ea typeface="Inter"/>
                <a:cs typeface="Inter"/>
                <a:sym typeface="Inter"/>
              </a:rPr>
              <a:t> past medical history</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pic>
        <p:nvPicPr>
          <p:cNvPr id="733" name="Google Shape;733;p48" title="2d51109c-bf2a-429f-ba46-8b253bc1de3c.png">
            <a:extLst>
              <a:ext uri="{FF2B5EF4-FFF2-40B4-BE49-F238E27FC236}">
                <a16:creationId xmlns:a16="http://schemas.microsoft.com/office/drawing/2014/main" id="{FA3A7774-0679-E569-D295-9BA05BB6D7A7}"/>
              </a:ext>
            </a:extLst>
          </p:cNvPr>
          <p:cNvPicPr preferRelativeResize="0"/>
          <p:nvPr/>
        </p:nvPicPr>
        <p:blipFill rotWithShape="1">
          <a:blip r:embed="rId8">
            <a:alphaModFix/>
          </a:blip>
          <a:srcRect t="1447" b="1456"/>
          <a:stretch/>
        </p:blipFill>
        <p:spPr>
          <a:xfrm>
            <a:off x="628650" y="1209675"/>
            <a:ext cx="3695700" cy="2392325"/>
          </a:xfrm>
          <a:prstGeom prst="rect">
            <a:avLst/>
          </a:prstGeom>
          <a:noFill/>
          <a:ln>
            <a:noFill/>
          </a:ln>
        </p:spPr>
      </p:pic>
      <p:sp>
        <p:nvSpPr>
          <p:cNvPr id="734" name="Google Shape;734;p48">
            <a:extLst>
              <a:ext uri="{FF2B5EF4-FFF2-40B4-BE49-F238E27FC236}">
                <a16:creationId xmlns:a16="http://schemas.microsoft.com/office/drawing/2014/main" id="{6918F6EA-520F-5735-C22D-46BEF1609F33}"/>
              </a:ext>
            </a:extLst>
          </p:cNvPr>
          <p:cNvSpPr txBox="1"/>
          <p:nvPr/>
        </p:nvSpPr>
        <p:spPr>
          <a:xfrm>
            <a:off x="676200" y="3792425"/>
            <a:ext cx="3600600" cy="8313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a:noFill/>
                </a:ln>
                <a:solidFill>
                  <a:srgbClr val="DEFF9A"/>
                </a:solidFill>
                <a:effectLst/>
                <a:uLnTx/>
                <a:uFillTx/>
                <a:latin typeface="Urbanist"/>
                <a:ea typeface="Urbanist"/>
                <a:cs typeface="Urbanist"/>
                <a:sym typeface="Urbanist"/>
              </a:rPr>
              <a:t>SOCIAL &amp; FAMILY SUPPORT</a:t>
            </a:r>
            <a:endParaRPr kumimoji="0" sz="27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35" name="Google Shape;735;p48">
            <a:extLst>
              <a:ext uri="{FF2B5EF4-FFF2-40B4-BE49-F238E27FC236}">
                <a16:creationId xmlns:a16="http://schemas.microsoft.com/office/drawing/2014/main" id="{17476A82-6A26-BBBC-EAD2-67D407F498E1}"/>
              </a:ext>
            </a:extLst>
          </p:cNvPr>
          <p:cNvSpPr txBox="1"/>
          <p:nvPr/>
        </p:nvSpPr>
        <p:spPr>
          <a:xfrm>
            <a:off x="762000" y="4814138"/>
            <a:ext cx="3429000" cy="1523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Inter SemiBold"/>
                <a:ea typeface="Inter SemiBold"/>
                <a:cs typeface="Inter SemiBold"/>
                <a:sym typeface="Inter SemiBold"/>
              </a:rPr>
              <a:t>DS lives with his wife. His daughter is a nurse and calls the clinic frequently for updates regarding his status.</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36" name="Google Shape;736;p48">
            <a:extLst>
              <a:ext uri="{FF2B5EF4-FFF2-40B4-BE49-F238E27FC236}">
                <a16:creationId xmlns:a16="http://schemas.microsoft.com/office/drawing/2014/main" id="{FD47DFED-EEA8-AC41-582F-68353B5384FF}"/>
              </a:ext>
            </a:extLst>
          </p:cNvPr>
          <p:cNvSpPr txBox="1"/>
          <p:nvPr/>
        </p:nvSpPr>
        <p:spPr>
          <a:xfrm>
            <a:off x="4972050" y="1362075"/>
            <a:ext cx="3190500" cy="42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75" b="1" i="0" u="none" strike="noStrike" kern="0" cap="none" spc="0" normalizeH="0" baseline="0" noProof="0">
                <a:ln>
                  <a:noFill/>
                </a:ln>
                <a:solidFill>
                  <a:srgbClr val="002B5C"/>
                </a:solidFill>
                <a:effectLst/>
                <a:uLnTx/>
                <a:uFillTx/>
                <a:latin typeface="Urbanist"/>
                <a:ea typeface="Urbanist"/>
                <a:cs typeface="Urbanist"/>
                <a:sym typeface="Urbanist"/>
              </a:rPr>
              <a:t>CLINICAL HISTORY</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37" name="Google Shape;737;p48">
            <a:extLst>
              <a:ext uri="{FF2B5EF4-FFF2-40B4-BE49-F238E27FC236}">
                <a16:creationId xmlns:a16="http://schemas.microsoft.com/office/drawing/2014/main" id="{835611ED-DA7F-B644-C16A-9EE7E0C8FD6A}"/>
              </a:ext>
            </a:extLst>
          </p:cNvPr>
          <p:cNvSpPr/>
          <p:nvPr/>
        </p:nvSpPr>
        <p:spPr>
          <a:xfrm>
            <a:off x="4972050" y="1781175"/>
            <a:ext cx="3038400" cy="381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8" name="Google Shape;738;p48">
            <a:extLst>
              <a:ext uri="{FF2B5EF4-FFF2-40B4-BE49-F238E27FC236}">
                <a16:creationId xmlns:a16="http://schemas.microsoft.com/office/drawing/2014/main" id="{BEDCED1B-987C-0C14-3677-6F46EB896172}"/>
              </a:ext>
            </a:extLst>
          </p:cNvPr>
          <p:cNvSpPr txBox="1"/>
          <p:nvPr/>
        </p:nvSpPr>
        <p:spPr>
          <a:xfrm>
            <a:off x="4972050" y="4124325"/>
            <a:ext cx="5490600" cy="42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75" b="1" i="0" u="none" strike="noStrike" kern="0" cap="none" spc="0" normalizeH="0" baseline="0" noProof="0">
                <a:ln>
                  <a:noFill/>
                </a:ln>
                <a:solidFill>
                  <a:srgbClr val="002B5C"/>
                </a:solidFill>
                <a:effectLst/>
                <a:uLnTx/>
                <a:uFillTx/>
                <a:latin typeface="Urbanist"/>
                <a:ea typeface="Urbanist"/>
                <a:cs typeface="Urbanist"/>
                <a:sym typeface="Urbanist"/>
              </a:rPr>
              <a:t>DIAGNOSIS &amp; TREATMENT PLAN</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39" name="Google Shape;739;p48">
            <a:extLst>
              <a:ext uri="{FF2B5EF4-FFF2-40B4-BE49-F238E27FC236}">
                <a16:creationId xmlns:a16="http://schemas.microsoft.com/office/drawing/2014/main" id="{CD65A66B-5E91-8891-69E8-4F9D821107E5}"/>
              </a:ext>
            </a:extLst>
          </p:cNvPr>
          <p:cNvSpPr/>
          <p:nvPr/>
        </p:nvSpPr>
        <p:spPr>
          <a:xfrm>
            <a:off x="4972050" y="4543425"/>
            <a:ext cx="5229300" cy="381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0" name="Google Shape;740;p48">
            <a:extLst>
              <a:ext uri="{FF2B5EF4-FFF2-40B4-BE49-F238E27FC236}">
                <a16:creationId xmlns:a16="http://schemas.microsoft.com/office/drawing/2014/main" id="{A30EC017-B166-2640-4EB3-D6253A65987F}"/>
              </a:ext>
            </a:extLst>
          </p:cNvPr>
          <p:cNvSpPr txBox="1"/>
          <p:nvPr/>
        </p:nvSpPr>
        <p:spPr>
          <a:xfrm>
            <a:off x="5305425" y="1914525"/>
            <a:ext cx="6105600" cy="677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1E293B"/>
                </a:solidFill>
                <a:effectLst/>
                <a:uLnTx/>
                <a:uFillTx/>
                <a:latin typeface="Inter Black"/>
                <a:ea typeface="Inter Black"/>
                <a:cs typeface="Inter Black"/>
                <a:sym typeface="Inter Black"/>
              </a:rPr>
              <a:t>DS, 71:</a:t>
            </a:r>
            <a:r>
              <a:rPr kumimoji="0" lang="en-US" sz="20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Retired long-haul trucker; former smoker (40 pk-yr)</a:t>
            </a:r>
            <a:endParaRPr kumimoji="0" sz="20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41" name="Google Shape;741;p48">
            <a:extLst>
              <a:ext uri="{FF2B5EF4-FFF2-40B4-BE49-F238E27FC236}">
                <a16:creationId xmlns:a16="http://schemas.microsoft.com/office/drawing/2014/main" id="{8948DC77-1FC7-1278-683C-8329E6AAC5B7}"/>
              </a:ext>
            </a:extLst>
          </p:cNvPr>
          <p:cNvSpPr txBox="1"/>
          <p:nvPr/>
        </p:nvSpPr>
        <p:spPr>
          <a:xfrm>
            <a:off x="5305425" y="2676525"/>
            <a:ext cx="6105600" cy="3078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1E293B"/>
                </a:solidFill>
                <a:effectLst/>
                <a:uLnTx/>
                <a:uFillTx/>
                <a:latin typeface="Inter Black"/>
                <a:ea typeface="Inter Black"/>
                <a:cs typeface="Inter Black"/>
                <a:sym typeface="Inter Black"/>
              </a:rPr>
              <a:t>PMH:</a:t>
            </a:r>
            <a:r>
              <a:rPr kumimoji="0" lang="en-US" sz="20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Hypertension and mild COPD</a:t>
            </a:r>
            <a:endParaRPr kumimoji="0" sz="20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42" name="Google Shape;742;p48">
            <a:extLst>
              <a:ext uri="{FF2B5EF4-FFF2-40B4-BE49-F238E27FC236}">
                <a16:creationId xmlns:a16="http://schemas.microsoft.com/office/drawing/2014/main" id="{2A73DAEA-4210-CF9B-B67E-F2CE6AD951FD}"/>
              </a:ext>
            </a:extLst>
          </p:cNvPr>
          <p:cNvSpPr txBox="1"/>
          <p:nvPr/>
        </p:nvSpPr>
        <p:spPr>
          <a:xfrm>
            <a:off x="5305425" y="3095625"/>
            <a:ext cx="6105600" cy="3078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1E293B"/>
                </a:solidFill>
                <a:effectLst/>
                <a:uLnTx/>
                <a:uFillTx/>
                <a:latin typeface="Inter Black"/>
                <a:ea typeface="Inter Black"/>
                <a:cs typeface="Inter Black"/>
                <a:sym typeface="Inter Black"/>
              </a:rPr>
              <a:t>Status:</a:t>
            </a:r>
            <a:r>
              <a:rPr kumimoji="0" lang="en-US" sz="20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Cisplatin-ineligible (CrCl 47 mL/min)</a:t>
            </a:r>
            <a:endParaRPr kumimoji="0" sz="20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43" name="Google Shape;743;p48">
            <a:extLst>
              <a:ext uri="{FF2B5EF4-FFF2-40B4-BE49-F238E27FC236}">
                <a16:creationId xmlns:a16="http://schemas.microsoft.com/office/drawing/2014/main" id="{FF41123B-3D37-703A-71CE-E0D94E14827A}"/>
              </a:ext>
            </a:extLst>
          </p:cNvPr>
          <p:cNvSpPr txBox="1"/>
          <p:nvPr/>
        </p:nvSpPr>
        <p:spPr>
          <a:xfrm>
            <a:off x="5305425" y="4676775"/>
            <a:ext cx="6105600" cy="677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1E293B"/>
                </a:solidFill>
                <a:effectLst/>
                <a:uLnTx/>
                <a:uFillTx/>
                <a:latin typeface="Inter Black"/>
                <a:ea typeface="Inter Black"/>
                <a:cs typeface="Inter Black"/>
                <a:sym typeface="Inter Black"/>
              </a:rPr>
              <a:t>Diagnosis:</a:t>
            </a:r>
            <a:r>
              <a:rPr kumimoji="0" lang="en-US" sz="20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High-grade urothelial carcinoma, cT3bN0M0 (MIBC)</a:t>
            </a:r>
            <a:endParaRPr kumimoji="0" sz="20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44" name="Google Shape;744;p48">
            <a:extLst>
              <a:ext uri="{FF2B5EF4-FFF2-40B4-BE49-F238E27FC236}">
                <a16:creationId xmlns:a16="http://schemas.microsoft.com/office/drawing/2014/main" id="{96AAE465-7AD1-F70F-9966-DA6D3A63E40C}"/>
              </a:ext>
            </a:extLst>
          </p:cNvPr>
          <p:cNvSpPr txBox="1"/>
          <p:nvPr/>
        </p:nvSpPr>
        <p:spPr>
          <a:xfrm>
            <a:off x="5305425" y="5438775"/>
            <a:ext cx="6105600" cy="73866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1E293B"/>
                </a:solidFill>
                <a:effectLst/>
                <a:uLnTx/>
                <a:uFillTx/>
                <a:latin typeface="Inter Black"/>
                <a:ea typeface="Inter Black"/>
                <a:cs typeface="Inter Black"/>
                <a:sym typeface="Inter Black"/>
              </a:rPr>
              <a:t>Treatment Plan:</a:t>
            </a:r>
            <a:r>
              <a:rPr kumimoji="0" lang="en-US" sz="2000" b="0" i="0" u="none" strike="noStrike" kern="0" cap="none" spc="0" normalizeH="0" baseline="0" noProof="0" dirty="0">
                <a:ln>
                  <a:noFill/>
                </a:ln>
                <a:solidFill>
                  <a:srgbClr val="1E293B"/>
                </a:solidFill>
                <a:effectLst/>
                <a:uLnTx/>
                <a:uFillTx/>
                <a:latin typeface="Inter SemiBold"/>
                <a:ea typeface="Inter SemiBold"/>
                <a:cs typeface="Inter SemiBold"/>
                <a:sym typeface="Inter SemiBold"/>
              </a:rPr>
              <a:t> 3 cycles of perioperative EV + pembrolizumab </a:t>
            </a:r>
            <a:r>
              <a:rPr kumimoji="0" lang="en-US" sz="2000" b="0" i="0" u="none" strike="noStrike" kern="0" cap="none" spc="0" normalizeH="0" baseline="0" noProof="0" dirty="0">
                <a:ln>
                  <a:noFill/>
                </a:ln>
                <a:solidFill>
                  <a:srgbClr val="1E293B"/>
                </a:solidFill>
                <a:effectLst/>
                <a:uLnTx/>
                <a:uFillTx/>
                <a:latin typeface="Inter SemiBold"/>
                <a:ea typeface="Inter SemiBold"/>
                <a:cs typeface="Inter SemiBold"/>
                <a:sym typeface="Wingdings" pitchFamily="2" charset="2"/>
              </a:rPr>
              <a:t></a:t>
            </a:r>
            <a:r>
              <a:rPr kumimoji="0" lang="en-US" sz="2000" b="0" i="0" u="none" strike="noStrike" kern="0" cap="none" spc="0" normalizeH="0" baseline="0" noProof="0" dirty="0">
                <a:ln>
                  <a:noFill/>
                </a:ln>
                <a:solidFill>
                  <a:srgbClr val="1E293B"/>
                </a:solidFill>
                <a:effectLst/>
                <a:uLnTx/>
                <a:uFillTx/>
                <a:latin typeface="Inter SemiBold"/>
                <a:ea typeface="Inter SemiBold"/>
                <a:cs typeface="Inter SemiBold"/>
                <a:sym typeface="Inter SemiBold"/>
              </a:rPr>
              <a:t> radical cystectomy</a:t>
            </a:r>
            <a:endParaRPr kumimoji="0" sz="2000" b="0" i="0" u="none" strike="noStrike" kern="0" cap="none" spc="0" normalizeH="0" baseline="0" noProof="0" dirty="0">
              <a:ln>
                <a:noFill/>
              </a:ln>
              <a:solidFill>
                <a:srgbClr val="000000"/>
              </a:solidFill>
              <a:effectLst/>
              <a:uLnTx/>
              <a:uFillTx/>
              <a:latin typeface="Arial"/>
              <a:ea typeface="MS PGothic" charset="0"/>
              <a:cs typeface="Arial"/>
              <a:sym typeface="Arial"/>
            </a:endParaRPr>
          </a:p>
        </p:txBody>
      </p:sp>
      <p:sp>
        <p:nvSpPr>
          <p:cNvPr id="745" name="Google Shape;745;p48">
            <a:extLst>
              <a:ext uri="{FF2B5EF4-FFF2-40B4-BE49-F238E27FC236}">
                <a16:creationId xmlns:a16="http://schemas.microsoft.com/office/drawing/2014/main" id="{34D06705-49C3-FFAC-F1AC-A48AFEC0C419}"/>
              </a:ext>
            </a:extLst>
          </p:cNvPr>
          <p:cNvSpPr txBox="1"/>
          <p:nvPr/>
        </p:nvSpPr>
        <p:spPr>
          <a:xfrm>
            <a:off x="4972050" y="1819275"/>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46" name="Google Shape;746;p48">
            <a:extLst>
              <a:ext uri="{FF2B5EF4-FFF2-40B4-BE49-F238E27FC236}">
                <a16:creationId xmlns:a16="http://schemas.microsoft.com/office/drawing/2014/main" id="{C344C951-1BD6-4E8F-C691-5741E0B629EF}"/>
              </a:ext>
            </a:extLst>
          </p:cNvPr>
          <p:cNvSpPr txBox="1"/>
          <p:nvPr/>
        </p:nvSpPr>
        <p:spPr>
          <a:xfrm>
            <a:off x="4972050" y="2581275"/>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47" name="Google Shape;747;p48">
            <a:extLst>
              <a:ext uri="{FF2B5EF4-FFF2-40B4-BE49-F238E27FC236}">
                <a16:creationId xmlns:a16="http://schemas.microsoft.com/office/drawing/2014/main" id="{773BF027-D031-0394-39CC-1FECF9E21229}"/>
              </a:ext>
            </a:extLst>
          </p:cNvPr>
          <p:cNvSpPr txBox="1"/>
          <p:nvPr/>
        </p:nvSpPr>
        <p:spPr>
          <a:xfrm>
            <a:off x="4972050" y="3000375"/>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48" name="Google Shape;748;p48">
            <a:extLst>
              <a:ext uri="{FF2B5EF4-FFF2-40B4-BE49-F238E27FC236}">
                <a16:creationId xmlns:a16="http://schemas.microsoft.com/office/drawing/2014/main" id="{E7C90F66-A574-1CB7-60EC-5FF2536C7443}"/>
              </a:ext>
            </a:extLst>
          </p:cNvPr>
          <p:cNvSpPr txBox="1"/>
          <p:nvPr/>
        </p:nvSpPr>
        <p:spPr>
          <a:xfrm>
            <a:off x="4972050" y="4581525"/>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49" name="Google Shape;749;p48">
            <a:extLst>
              <a:ext uri="{FF2B5EF4-FFF2-40B4-BE49-F238E27FC236}">
                <a16:creationId xmlns:a16="http://schemas.microsoft.com/office/drawing/2014/main" id="{4D56B061-46ED-5F39-8B09-4205C0D4C09A}"/>
              </a:ext>
            </a:extLst>
          </p:cNvPr>
          <p:cNvSpPr txBox="1"/>
          <p:nvPr/>
        </p:nvSpPr>
        <p:spPr>
          <a:xfrm>
            <a:off x="4972050" y="5343525"/>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Tree>
    <p:extLst>
      <p:ext uri="{BB962C8B-B14F-4D97-AF65-F5344CB8AC3E}">
        <p14:creationId xmlns:p14="http://schemas.microsoft.com/office/powerpoint/2010/main" val="16693876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53">
          <a:extLst>
            <a:ext uri="{FF2B5EF4-FFF2-40B4-BE49-F238E27FC236}">
              <a16:creationId xmlns:a16="http://schemas.microsoft.com/office/drawing/2014/main" id="{CECFDD90-EBC9-6A6D-A392-00D677468B4E}"/>
            </a:ext>
          </a:extLst>
        </p:cNvPr>
        <p:cNvGrpSpPr/>
        <p:nvPr/>
      </p:nvGrpSpPr>
      <p:grpSpPr>
        <a:xfrm>
          <a:off x="0" y="0"/>
          <a:ext cx="0" cy="0"/>
          <a:chOff x="0" y="0"/>
          <a:chExt cx="0" cy="0"/>
        </a:xfrm>
      </p:grpSpPr>
      <p:pic>
        <p:nvPicPr>
          <p:cNvPr id="754" name="Google Shape;754;p49" descr="image.png">
            <a:extLst>
              <a:ext uri="{FF2B5EF4-FFF2-40B4-BE49-F238E27FC236}">
                <a16:creationId xmlns:a16="http://schemas.microsoft.com/office/drawing/2014/main" id="{68CEA80F-7ADD-BC18-E288-CA3ECCF76CE2}"/>
              </a:ext>
            </a:extLst>
          </p:cNvPr>
          <p:cNvPicPr preferRelativeResize="0"/>
          <p:nvPr/>
        </p:nvPicPr>
        <p:blipFill rotWithShape="1">
          <a:blip r:embed="rId3">
            <a:alphaModFix/>
          </a:blip>
          <a:srcRect/>
          <a:stretch/>
        </p:blipFill>
        <p:spPr>
          <a:xfrm>
            <a:off x="0" y="5857875"/>
            <a:ext cx="12192000" cy="1000125"/>
          </a:xfrm>
          <a:prstGeom prst="rect">
            <a:avLst/>
          </a:prstGeom>
          <a:noFill/>
          <a:ln>
            <a:noFill/>
          </a:ln>
        </p:spPr>
      </p:pic>
      <p:pic>
        <p:nvPicPr>
          <p:cNvPr id="755" name="Google Shape;755;p49" descr="image.png">
            <a:extLst>
              <a:ext uri="{FF2B5EF4-FFF2-40B4-BE49-F238E27FC236}">
                <a16:creationId xmlns:a16="http://schemas.microsoft.com/office/drawing/2014/main" id="{B5E9A520-6193-255E-3C63-15F7282EA926}"/>
              </a:ext>
            </a:extLst>
          </p:cNvPr>
          <p:cNvPicPr preferRelativeResize="0"/>
          <p:nvPr/>
        </p:nvPicPr>
        <p:blipFill rotWithShape="1">
          <a:blip r:embed="rId4">
            <a:alphaModFix/>
          </a:blip>
          <a:srcRect/>
          <a:stretch/>
        </p:blipFill>
        <p:spPr>
          <a:xfrm>
            <a:off x="571500" y="1905000"/>
            <a:ext cx="5405437" cy="1585912"/>
          </a:xfrm>
          <a:prstGeom prst="rect">
            <a:avLst/>
          </a:prstGeom>
          <a:noFill/>
          <a:ln>
            <a:noFill/>
          </a:ln>
        </p:spPr>
      </p:pic>
      <p:pic>
        <p:nvPicPr>
          <p:cNvPr id="756" name="Google Shape;756;p49" descr="image.png">
            <a:extLst>
              <a:ext uri="{FF2B5EF4-FFF2-40B4-BE49-F238E27FC236}">
                <a16:creationId xmlns:a16="http://schemas.microsoft.com/office/drawing/2014/main" id="{03027B62-B9C3-85CB-57FB-F8800E0A5449}"/>
              </a:ext>
            </a:extLst>
          </p:cNvPr>
          <p:cNvPicPr preferRelativeResize="0"/>
          <p:nvPr/>
        </p:nvPicPr>
        <p:blipFill rotWithShape="1">
          <a:blip r:embed="rId5">
            <a:alphaModFix/>
          </a:blip>
          <a:srcRect/>
          <a:stretch/>
        </p:blipFill>
        <p:spPr>
          <a:xfrm>
            <a:off x="6215062" y="1905000"/>
            <a:ext cx="5405437" cy="1585912"/>
          </a:xfrm>
          <a:prstGeom prst="rect">
            <a:avLst/>
          </a:prstGeom>
          <a:noFill/>
          <a:ln>
            <a:noFill/>
          </a:ln>
        </p:spPr>
      </p:pic>
      <p:pic>
        <p:nvPicPr>
          <p:cNvPr id="757" name="Google Shape;757;p49" descr="image.png">
            <a:extLst>
              <a:ext uri="{FF2B5EF4-FFF2-40B4-BE49-F238E27FC236}">
                <a16:creationId xmlns:a16="http://schemas.microsoft.com/office/drawing/2014/main" id="{A64F2F49-B0EF-F0CF-A554-DF95498A05E7}"/>
              </a:ext>
            </a:extLst>
          </p:cNvPr>
          <p:cNvPicPr preferRelativeResize="0"/>
          <p:nvPr/>
        </p:nvPicPr>
        <p:blipFill rotWithShape="1">
          <a:blip r:embed="rId6">
            <a:alphaModFix/>
          </a:blip>
          <a:srcRect/>
          <a:stretch/>
        </p:blipFill>
        <p:spPr>
          <a:xfrm>
            <a:off x="571500" y="3729037"/>
            <a:ext cx="5405437" cy="1585912"/>
          </a:xfrm>
          <a:prstGeom prst="rect">
            <a:avLst/>
          </a:prstGeom>
          <a:noFill/>
          <a:ln>
            <a:noFill/>
          </a:ln>
        </p:spPr>
      </p:pic>
      <p:pic>
        <p:nvPicPr>
          <p:cNvPr id="758" name="Google Shape;758;p49" descr="image.png">
            <a:extLst>
              <a:ext uri="{FF2B5EF4-FFF2-40B4-BE49-F238E27FC236}">
                <a16:creationId xmlns:a16="http://schemas.microsoft.com/office/drawing/2014/main" id="{84C9B982-976B-27EB-C983-51F2E924B28A}"/>
              </a:ext>
            </a:extLst>
          </p:cNvPr>
          <p:cNvPicPr preferRelativeResize="0"/>
          <p:nvPr/>
        </p:nvPicPr>
        <p:blipFill rotWithShape="1">
          <a:blip r:embed="rId7">
            <a:alphaModFix/>
          </a:blip>
          <a:srcRect/>
          <a:stretch/>
        </p:blipFill>
        <p:spPr>
          <a:xfrm>
            <a:off x="6215062" y="3729037"/>
            <a:ext cx="5405437" cy="1585912"/>
          </a:xfrm>
          <a:prstGeom prst="rect">
            <a:avLst/>
          </a:prstGeom>
          <a:noFill/>
          <a:ln>
            <a:noFill/>
          </a:ln>
        </p:spPr>
      </p:pic>
      <p:pic>
        <p:nvPicPr>
          <p:cNvPr id="759" name="Google Shape;759;p49" descr="image.png">
            <a:extLst>
              <a:ext uri="{FF2B5EF4-FFF2-40B4-BE49-F238E27FC236}">
                <a16:creationId xmlns:a16="http://schemas.microsoft.com/office/drawing/2014/main" id="{D6E22BC9-C47C-7405-8196-229751A5781A}"/>
              </a:ext>
            </a:extLst>
          </p:cNvPr>
          <p:cNvPicPr preferRelativeResize="0"/>
          <p:nvPr/>
        </p:nvPicPr>
        <p:blipFill rotWithShape="1">
          <a:blip r:embed="rId8">
            <a:alphaModFix/>
          </a:blip>
          <a:srcRect/>
          <a:stretch/>
        </p:blipFill>
        <p:spPr>
          <a:xfrm>
            <a:off x="10201275" y="3605212"/>
            <a:ext cx="1162050" cy="266700"/>
          </a:xfrm>
          <a:prstGeom prst="rect">
            <a:avLst/>
          </a:prstGeom>
          <a:noFill/>
          <a:ln>
            <a:noFill/>
          </a:ln>
        </p:spPr>
      </p:pic>
      <p:sp>
        <p:nvSpPr>
          <p:cNvPr id="760" name="Google Shape;760;p49">
            <a:extLst>
              <a:ext uri="{FF2B5EF4-FFF2-40B4-BE49-F238E27FC236}">
                <a16:creationId xmlns:a16="http://schemas.microsoft.com/office/drawing/2014/main" id="{E2BB3ECC-F457-BB78-9F85-395416EDE612}"/>
              </a:ext>
            </a:extLst>
          </p:cNvPr>
          <p:cNvSpPr txBox="1"/>
          <p:nvPr/>
        </p:nvSpPr>
        <p:spPr>
          <a:xfrm>
            <a:off x="762000" y="381000"/>
            <a:ext cx="11401500" cy="5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50" b="0" i="0" u="none" strike="noStrike" kern="0" cap="none" spc="0" normalizeH="0" baseline="0" noProof="0">
                <a:ln>
                  <a:noFill/>
                </a:ln>
                <a:solidFill>
                  <a:srgbClr val="002B5C"/>
                </a:solidFill>
                <a:effectLst/>
                <a:uLnTx/>
                <a:uFillTx/>
                <a:latin typeface="Urbanist ExtraBold"/>
                <a:ea typeface="Urbanist ExtraBold"/>
                <a:cs typeface="Urbanist ExtraBold"/>
                <a:sym typeface="Urbanist ExtraBold"/>
              </a:rPr>
              <a:t>CASE STUDY: THE PHONE CALL (C2, D14)</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61" name="Google Shape;761;p49">
            <a:extLst>
              <a:ext uri="{FF2B5EF4-FFF2-40B4-BE49-F238E27FC236}">
                <a16:creationId xmlns:a16="http://schemas.microsoft.com/office/drawing/2014/main" id="{5681F12C-FF57-869D-CDC4-8509FEA6CFDB}"/>
              </a:ext>
            </a:extLst>
          </p:cNvPr>
          <p:cNvSpPr/>
          <p:nvPr/>
        </p:nvSpPr>
        <p:spPr>
          <a:xfrm>
            <a:off x="571500" y="381000"/>
            <a:ext cx="142800" cy="5811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762" name="Google Shape;762;p49" descr="image.png">
            <a:extLst>
              <a:ext uri="{FF2B5EF4-FFF2-40B4-BE49-F238E27FC236}">
                <a16:creationId xmlns:a16="http://schemas.microsoft.com/office/drawing/2014/main" id="{6B0E2E67-1441-D033-939F-D78085907F29}"/>
              </a:ext>
            </a:extLst>
          </p:cNvPr>
          <p:cNvPicPr preferRelativeResize="0"/>
          <p:nvPr/>
        </p:nvPicPr>
        <p:blipFill rotWithShape="1">
          <a:blip r:embed="rId9">
            <a:alphaModFix/>
          </a:blip>
          <a:srcRect/>
          <a:stretch/>
        </p:blipFill>
        <p:spPr>
          <a:xfrm>
            <a:off x="571500" y="1281112"/>
            <a:ext cx="352425" cy="352425"/>
          </a:xfrm>
          <a:prstGeom prst="rect">
            <a:avLst/>
          </a:prstGeom>
          <a:noFill/>
          <a:ln>
            <a:noFill/>
          </a:ln>
        </p:spPr>
      </p:pic>
      <p:sp>
        <p:nvSpPr>
          <p:cNvPr id="763" name="Google Shape;763;p49">
            <a:extLst>
              <a:ext uri="{FF2B5EF4-FFF2-40B4-BE49-F238E27FC236}">
                <a16:creationId xmlns:a16="http://schemas.microsoft.com/office/drawing/2014/main" id="{7E88AAAE-1702-E788-A64B-B7A4D89BE6FC}"/>
              </a:ext>
            </a:extLst>
          </p:cNvPr>
          <p:cNvSpPr txBox="1"/>
          <p:nvPr/>
        </p:nvSpPr>
        <p:spPr>
          <a:xfrm>
            <a:off x="1066800" y="1247775"/>
            <a:ext cx="7762800" cy="42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75" b="1" i="0" u="none" strike="noStrike" kern="0" cap="none" spc="0" normalizeH="0" baseline="0" noProof="0">
                <a:ln>
                  <a:noFill/>
                </a:ln>
                <a:solidFill>
                  <a:srgbClr val="002B5C"/>
                </a:solidFill>
                <a:effectLst/>
                <a:uLnTx/>
                <a:uFillTx/>
                <a:latin typeface="Urbanist"/>
                <a:ea typeface="Urbanist"/>
                <a:cs typeface="Urbanist"/>
                <a:sym typeface="Urbanist"/>
              </a:rPr>
              <a:t>DS’s daughter calls the infusion clinic:</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64" name="Google Shape;764;p49">
            <a:extLst>
              <a:ext uri="{FF2B5EF4-FFF2-40B4-BE49-F238E27FC236}">
                <a16:creationId xmlns:a16="http://schemas.microsoft.com/office/drawing/2014/main" id="{D22FEB29-F045-F021-90EF-43A86E05DBE8}"/>
              </a:ext>
            </a:extLst>
          </p:cNvPr>
          <p:cNvSpPr txBox="1"/>
          <p:nvPr/>
        </p:nvSpPr>
        <p:spPr>
          <a:xfrm>
            <a:off x="571500" y="6250250"/>
            <a:ext cx="11049000" cy="215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C2, D14:</a:t>
            </a:r>
            <a:r>
              <a:rPr kumimoji="0" lang="en-US" sz="1400" b="0" i="0" u="none" strike="noStrike" kern="0" cap="none" spc="0" normalizeH="0" baseline="0" noProof="0">
                <a:ln>
                  <a:noFill/>
                </a:ln>
                <a:solidFill>
                  <a:srgbClr val="FFFFFF"/>
                </a:solidFill>
                <a:effectLst/>
                <a:uLnTx/>
                <a:uFillTx/>
                <a:latin typeface="Inter"/>
                <a:ea typeface="Inter"/>
                <a:cs typeface="Inter"/>
                <a:sym typeface="Inter"/>
              </a:rPr>
              <a:t> Cycle 2, Day 14</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pic>
        <p:nvPicPr>
          <p:cNvPr id="765" name="Google Shape;765;p49" descr="image.png">
            <a:extLst>
              <a:ext uri="{FF2B5EF4-FFF2-40B4-BE49-F238E27FC236}">
                <a16:creationId xmlns:a16="http://schemas.microsoft.com/office/drawing/2014/main" id="{44901179-494C-7586-66C3-F9AA0A96E715}"/>
              </a:ext>
            </a:extLst>
          </p:cNvPr>
          <p:cNvPicPr preferRelativeResize="0"/>
          <p:nvPr/>
        </p:nvPicPr>
        <p:blipFill rotWithShape="1">
          <a:blip r:embed="rId10">
            <a:alphaModFix/>
          </a:blip>
          <a:srcRect/>
          <a:stretch/>
        </p:blipFill>
        <p:spPr>
          <a:xfrm>
            <a:off x="828675" y="2316956"/>
            <a:ext cx="762000" cy="762000"/>
          </a:xfrm>
          <a:prstGeom prst="rect">
            <a:avLst/>
          </a:prstGeom>
          <a:noFill/>
          <a:ln>
            <a:noFill/>
          </a:ln>
        </p:spPr>
      </p:pic>
      <p:sp>
        <p:nvSpPr>
          <p:cNvPr id="766" name="Google Shape;766;p49">
            <a:extLst>
              <a:ext uri="{FF2B5EF4-FFF2-40B4-BE49-F238E27FC236}">
                <a16:creationId xmlns:a16="http://schemas.microsoft.com/office/drawing/2014/main" id="{EA95385F-DCE9-DB2D-ABFD-3C0C9EC19790}"/>
              </a:ext>
            </a:extLst>
          </p:cNvPr>
          <p:cNvSpPr txBox="1"/>
          <p:nvPr/>
        </p:nvSpPr>
        <p:spPr>
          <a:xfrm>
            <a:off x="1828800" y="2162175"/>
            <a:ext cx="3891000" cy="12120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4977"/>
              </a:lnSpc>
              <a:spcBef>
                <a:spcPts val="0"/>
              </a:spcBef>
              <a:spcAft>
                <a:spcPts val="0"/>
              </a:spcAft>
              <a:buClr>
                <a:srgbClr val="000000"/>
              </a:buClr>
              <a:buSzTx/>
              <a:buFont typeface="Arial"/>
              <a:buNone/>
              <a:tabLst/>
              <a:defRPr/>
            </a:pPr>
            <a:r>
              <a:rPr kumimoji="0" lang="en-US" sz="2250" b="0" i="1" u="none" strike="noStrike" kern="0" cap="none" spc="0" normalizeH="0" baseline="0" noProof="0">
                <a:ln>
                  <a:noFill/>
                </a:ln>
                <a:solidFill>
                  <a:srgbClr val="1E293B"/>
                </a:solidFill>
                <a:effectLst/>
                <a:uLnTx/>
                <a:uFillTx/>
                <a:latin typeface="Inter SemiBold"/>
                <a:ea typeface="Inter SemiBold"/>
                <a:cs typeface="Inter SemiBold"/>
                <a:sym typeface="Inter SemiBold"/>
              </a:rPr>
              <a:t>"He can barely keep his eyes open — his eyelids are drooping."</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pic>
        <p:nvPicPr>
          <p:cNvPr id="767" name="Google Shape;767;p49" descr="image.png">
            <a:extLst>
              <a:ext uri="{FF2B5EF4-FFF2-40B4-BE49-F238E27FC236}">
                <a16:creationId xmlns:a16="http://schemas.microsoft.com/office/drawing/2014/main" id="{26DB0950-A5D9-D62C-7801-E272A2AFA6D8}"/>
              </a:ext>
            </a:extLst>
          </p:cNvPr>
          <p:cNvPicPr preferRelativeResize="0"/>
          <p:nvPr/>
        </p:nvPicPr>
        <p:blipFill rotWithShape="1">
          <a:blip r:embed="rId11">
            <a:alphaModFix/>
          </a:blip>
          <a:srcRect/>
          <a:stretch/>
        </p:blipFill>
        <p:spPr>
          <a:xfrm>
            <a:off x="6472237" y="2316956"/>
            <a:ext cx="762000" cy="762000"/>
          </a:xfrm>
          <a:prstGeom prst="rect">
            <a:avLst/>
          </a:prstGeom>
          <a:noFill/>
          <a:ln>
            <a:noFill/>
          </a:ln>
        </p:spPr>
      </p:pic>
      <p:sp>
        <p:nvSpPr>
          <p:cNvPr id="768" name="Google Shape;768;p49">
            <a:extLst>
              <a:ext uri="{FF2B5EF4-FFF2-40B4-BE49-F238E27FC236}">
                <a16:creationId xmlns:a16="http://schemas.microsoft.com/office/drawing/2014/main" id="{134F0FA1-8408-8417-06A8-1B0CD342A2B1}"/>
              </a:ext>
            </a:extLst>
          </p:cNvPr>
          <p:cNvSpPr txBox="1"/>
          <p:nvPr/>
        </p:nvSpPr>
        <p:spPr>
          <a:xfrm>
            <a:off x="7472362" y="2162175"/>
            <a:ext cx="3891000" cy="12120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4977"/>
              </a:lnSpc>
              <a:spcBef>
                <a:spcPts val="0"/>
              </a:spcBef>
              <a:spcAft>
                <a:spcPts val="0"/>
              </a:spcAft>
              <a:buClr>
                <a:srgbClr val="000000"/>
              </a:buClr>
              <a:buSzTx/>
              <a:buFont typeface="Arial"/>
              <a:buNone/>
              <a:tabLst/>
              <a:defRPr/>
            </a:pPr>
            <a:r>
              <a:rPr kumimoji="0" lang="en-US" sz="2250" b="0" i="1" u="none" strike="noStrike" kern="0" cap="none" spc="0" normalizeH="0" baseline="0" noProof="0">
                <a:ln>
                  <a:noFill/>
                </a:ln>
                <a:solidFill>
                  <a:srgbClr val="1E293B"/>
                </a:solidFill>
                <a:effectLst/>
                <a:uLnTx/>
                <a:uFillTx/>
                <a:latin typeface="Inter SemiBold"/>
                <a:ea typeface="Inter SemiBold"/>
                <a:cs typeface="Inter SemiBold"/>
                <a:sym typeface="Inter SemiBold"/>
              </a:rPr>
              <a:t>"He's having trouble swallowing his pills and choked on water at dinner."</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pic>
        <p:nvPicPr>
          <p:cNvPr id="769" name="Google Shape;769;p49" descr="image.png">
            <a:extLst>
              <a:ext uri="{FF2B5EF4-FFF2-40B4-BE49-F238E27FC236}">
                <a16:creationId xmlns:a16="http://schemas.microsoft.com/office/drawing/2014/main" id="{88B96804-C789-E94D-F9B6-D7C101806FAA}"/>
              </a:ext>
            </a:extLst>
          </p:cNvPr>
          <p:cNvPicPr preferRelativeResize="0"/>
          <p:nvPr/>
        </p:nvPicPr>
        <p:blipFill rotWithShape="1">
          <a:blip r:embed="rId12">
            <a:alphaModFix/>
          </a:blip>
          <a:srcRect/>
          <a:stretch/>
        </p:blipFill>
        <p:spPr>
          <a:xfrm>
            <a:off x="828675" y="4140993"/>
            <a:ext cx="762000" cy="762000"/>
          </a:xfrm>
          <a:prstGeom prst="rect">
            <a:avLst/>
          </a:prstGeom>
          <a:noFill/>
          <a:ln>
            <a:noFill/>
          </a:ln>
        </p:spPr>
      </p:pic>
      <p:sp>
        <p:nvSpPr>
          <p:cNvPr id="770" name="Google Shape;770;p49">
            <a:extLst>
              <a:ext uri="{FF2B5EF4-FFF2-40B4-BE49-F238E27FC236}">
                <a16:creationId xmlns:a16="http://schemas.microsoft.com/office/drawing/2014/main" id="{8F97AB32-051E-28AC-4707-1C54AE2C72E1}"/>
              </a:ext>
            </a:extLst>
          </p:cNvPr>
          <p:cNvSpPr txBox="1"/>
          <p:nvPr/>
        </p:nvSpPr>
        <p:spPr>
          <a:xfrm>
            <a:off x="1828800" y="3986212"/>
            <a:ext cx="3891000" cy="12120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4977"/>
              </a:lnSpc>
              <a:spcBef>
                <a:spcPts val="0"/>
              </a:spcBef>
              <a:spcAft>
                <a:spcPts val="0"/>
              </a:spcAft>
              <a:buClr>
                <a:srgbClr val="000000"/>
              </a:buClr>
              <a:buSzTx/>
              <a:buFont typeface="Arial"/>
              <a:buNone/>
              <a:tabLst/>
              <a:defRPr/>
            </a:pPr>
            <a:r>
              <a:rPr kumimoji="0" lang="en-US" sz="2250" b="0" i="1" u="none" strike="noStrike" kern="0" cap="none" spc="0" normalizeH="0" baseline="0" noProof="0">
                <a:ln>
                  <a:noFill/>
                </a:ln>
                <a:solidFill>
                  <a:srgbClr val="1E293B"/>
                </a:solidFill>
                <a:effectLst/>
                <a:uLnTx/>
                <a:uFillTx/>
                <a:latin typeface="Inter SemiBold"/>
                <a:ea typeface="Inter SemiBold"/>
                <a:cs typeface="Inter SemiBold"/>
                <a:sym typeface="Inter SemiBold"/>
              </a:rPr>
              <a:t>"He says his legs feel heavy and he can't get up from the couch."</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pic>
        <p:nvPicPr>
          <p:cNvPr id="771" name="Google Shape;771;p49" descr="image.png">
            <a:extLst>
              <a:ext uri="{FF2B5EF4-FFF2-40B4-BE49-F238E27FC236}">
                <a16:creationId xmlns:a16="http://schemas.microsoft.com/office/drawing/2014/main" id="{B2BF853F-3DBF-DE1D-AF6E-5F379B0173F3}"/>
              </a:ext>
            </a:extLst>
          </p:cNvPr>
          <p:cNvPicPr preferRelativeResize="0"/>
          <p:nvPr/>
        </p:nvPicPr>
        <p:blipFill rotWithShape="1">
          <a:blip r:embed="rId13">
            <a:alphaModFix/>
          </a:blip>
          <a:srcRect/>
          <a:stretch/>
        </p:blipFill>
        <p:spPr>
          <a:xfrm>
            <a:off x="6472237" y="4140993"/>
            <a:ext cx="762000" cy="762000"/>
          </a:xfrm>
          <a:prstGeom prst="rect">
            <a:avLst/>
          </a:prstGeom>
          <a:noFill/>
          <a:ln>
            <a:noFill/>
          </a:ln>
        </p:spPr>
      </p:pic>
      <p:sp>
        <p:nvSpPr>
          <p:cNvPr id="772" name="Google Shape;772;p49">
            <a:extLst>
              <a:ext uri="{FF2B5EF4-FFF2-40B4-BE49-F238E27FC236}">
                <a16:creationId xmlns:a16="http://schemas.microsoft.com/office/drawing/2014/main" id="{89F65699-B639-77B7-2AD7-164055AE7794}"/>
              </a:ext>
            </a:extLst>
          </p:cNvPr>
          <p:cNvSpPr txBox="1"/>
          <p:nvPr/>
        </p:nvSpPr>
        <p:spPr>
          <a:xfrm>
            <a:off x="7472362" y="3986212"/>
            <a:ext cx="3891000" cy="12120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4977"/>
              </a:lnSpc>
              <a:spcBef>
                <a:spcPts val="0"/>
              </a:spcBef>
              <a:spcAft>
                <a:spcPts val="0"/>
              </a:spcAft>
              <a:buClr>
                <a:srgbClr val="000000"/>
              </a:buClr>
              <a:buSzTx/>
              <a:buFont typeface="Arial"/>
              <a:buNone/>
              <a:tabLst/>
              <a:defRPr/>
            </a:pPr>
            <a:r>
              <a:rPr kumimoji="0" lang="en-US" sz="2250" b="0" i="1" u="none" strike="noStrike" kern="0" cap="none" spc="0" normalizeH="0" baseline="0" noProof="0">
                <a:ln>
                  <a:noFill/>
                </a:ln>
                <a:solidFill>
                  <a:srgbClr val="1E293B"/>
                </a:solidFill>
                <a:effectLst/>
                <a:uLnTx/>
                <a:uFillTx/>
                <a:latin typeface="Inter SemiBold"/>
                <a:ea typeface="Inter SemiBold"/>
                <a:cs typeface="Inter SemiBold"/>
                <a:sym typeface="Inter SemiBold"/>
              </a:rPr>
              <a:t>"He also mentioned some chest tightness but says it's probably heartburn."</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pic>
        <p:nvPicPr>
          <p:cNvPr id="773" name="Google Shape;773;p49" descr="image.png">
            <a:extLst>
              <a:ext uri="{FF2B5EF4-FFF2-40B4-BE49-F238E27FC236}">
                <a16:creationId xmlns:a16="http://schemas.microsoft.com/office/drawing/2014/main" id="{5A548CC7-0CC7-2745-457A-4351E54DE1FC}"/>
              </a:ext>
            </a:extLst>
          </p:cNvPr>
          <p:cNvPicPr preferRelativeResize="0"/>
          <p:nvPr/>
        </p:nvPicPr>
        <p:blipFill rotWithShape="1">
          <a:blip r:embed="rId14">
            <a:alphaModFix/>
          </a:blip>
          <a:srcRect/>
          <a:stretch/>
        </p:blipFill>
        <p:spPr>
          <a:xfrm>
            <a:off x="1014412" y="2526506"/>
            <a:ext cx="390525" cy="342900"/>
          </a:xfrm>
          <a:prstGeom prst="rect">
            <a:avLst/>
          </a:prstGeom>
          <a:noFill/>
          <a:ln>
            <a:noFill/>
          </a:ln>
        </p:spPr>
      </p:pic>
      <p:pic>
        <p:nvPicPr>
          <p:cNvPr id="774" name="Google Shape;774;p49" descr="image.png">
            <a:extLst>
              <a:ext uri="{FF2B5EF4-FFF2-40B4-BE49-F238E27FC236}">
                <a16:creationId xmlns:a16="http://schemas.microsoft.com/office/drawing/2014/main" id="{5AFBAD57-F6F2-1040-900B-6716529FB222}"/>
              </a:ext>
            </a:extLst>
          </p:cNvPr>
          <p:cNvPicPr preferRelativeResize="0"/>
          <p:nvPr/>
        </p:nvPicPr>
        <p:blipFill rotWithShape="1">
          <a:blip r:embed="rId15">
            <a:alphaModFix/>
          </a:blip>
          <a:srcRect/>
          <a:stretch/>
        </p:blipFill>
        <p:spPr>
          <a:xfrm>
            <a:off x="6743700" y="2526506"/>
            <a:ext cx="219075" cy="342900"/>
          </a:xfrm>
          <a:prstGeom prst="rect">
            <a:avLst/>
          </a:prstGeom>
          <a:noFill/>
          <a:ln>
            <a:noFill/>
          </a:ln>
        </p:spPr>
      </p:pic>
      <p:pic>
        <p:nvPicPr>
          <p:cNvPr id="775" name="Google Shape;775;p49" descr="image.png">
            <a:extLst>
              <a:ext uri="{FF2B5EF4-FFF2-40B4-BE49-F238E27FC236}">
                <a16:creationId xmlns:a16="http://schemas.microsoft.com/office/drawing/2014/main" id="{21F7BB3E-C496-BF40-D14C-4CBDD2DC81BE}"/>
              </a:ext>
            </a:extLst>
          </p:cNvPr>
          <p:cNvPicPr preferRelativeResize="0"/>
          <p:nvPr/>
        </p:nvPicPr>
        <p:blipFill rotWithShape="1">
          <a:blip r:embed="rId16">
            <a:alphaModFix/>
          </a:blip>
          <a:srcRect/>
          <a:stretch/>
        </p:blipFill>
        <p:spPr>
          <a:xfrm>
            <a:off x="995362" y="4350543"/>
            <a:ext cx="428625" cy="342900"/>
          </a:xfrm>
          <a:prstGeom prst="rect">
            <a:avLst/>
          </a:prstGeom>
          <a:noFill/>
          <a:ln>
            <a:noFill/>
          </a:ln>
        </p:spPr>
      </p:pic>
      <p:pic>
        <p:nvPicPr>
          <p:cNvPr id="776" name="Google Shape;776;p49" descr="image.png">
            <a:extLst>
              <a:ext uri="{FF2B5EF4-FFF2-40B4-BE49-F238E27FC236}">
                <a16:creationId xmlns:a16="http://schemas.microsoft.com/office/drawing/2014/main" id="{F967369B-3435-0744-3C0A-358C28148C45}"/>
              </a:ext>
            </a:extLst>
          </p:cNvPr>
          <p:cNvPicPr preferRelativeResize="0"/>
          <p:nvPr/>
        </p:nvPicPr>
        <p:blipFill rotWithShape="1">
          <a:blip r:embed="rId17">
            <a:alphaModFix/>
          </a:blip>
          <a:srcRect/>
          <a:stretch/>
        </p:blipFill>
        <p:spPr>
          <a:xfrm>
            <a:off x="6681787" y="4350543"/>
            <a:ext cx="342900" cy="342900"/>
          </a:xfrm>
          <a:prstGeom prst="rect">
            <a:avLst/>
          </a:prstGeom>
          <a:noFill/>
          <a:ln>
            <a:noFill/>
          </a:ln>
        </p:spPr>
      </p:pic>
    </p:spTree>
    <p:extLst>
      <p:ext uri="{BB962C8B-B14F-4D97-AF65-F5344CB8AC3E}">
        <p14:creationId xmlns:p14="http://schemas.microsoft.com/office/powerpoint/2010/main" val="530797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80">
          <a:extLst>
            <a:ext uri="{FF2B5EF4-FFF2-40B4-BE49-F238E27FC236}">
              <a16:creationId xmlns:a16="http://schemas.microsoft.com/office/drawing/2014/main" id="{230970FF-156E-622F-BDC0-43D5BDC8B536}"/>
            </a:ext>
          </a:extLst>
        </p:cNvPr>
        <p:cNvGrpSpPr/>
        <p:nvPr/>
      </p:nvGrpSpPr>
      <p:grpSpPr>
        <a:xfrm>
          <a:off x="0" y="0"/>
          <a:ext cx="0" cy="0"/>
          <a:chOff x="0" y="0"/>
          <a:chExt cx="0" cy="0"/>
        </a:xfrm>
      </p:grpSpPr>
      <p:pic>
        <p:nvPicPr>
          <p:cNvPr id="781" name="Google Shape;781;p50" descr="image.png">
            <a:extLst>
              <a:ext uri="{FF2B5EF4-FFF2-40B4-BE49-F238E27FC236}">
                <a16:creationId xmlns:a16="http://schemas.microsoft.com/office/drawing/2014/main" id="{5AE64DE4-9C56-F0A5-41BB-AAFF14D32CB8}"/>
              </a:ext>
            </a:extLst>
          </p:cNvPr>
          <p:cNvPicPr preferRelativeResize="0"/>
          <p:nvPr/>
        </p:nvPicPr>
        <p:blipFill rotWithShape="1">
          <a:blip r:embed="rId3">
            <a:alphaModFix/>
          </a:blip>
          <a:srcRect/>
          <a:stretch/>
        </p:blipFill>
        <p:spPr>
          <a:xfrm>
            <a:off x="0" y="5810250"/>
            <a:ext cx="12192000" cy="1047750"/>
          </a:xfrm>
          <a:prstGeom prst="rect">
            <a:avLst/>
          </a:prstGeom>
          <a:noFill/>
          <a:ln>
            <a:noFill/>
          </a:ln>
        </p:spPr>
      </p:pic>
      <p:pic>
        <p:nvPicPr>
          <p:cNvPr id="782" name="Google Shape;782;p50" descr="image.png">
            <a:extLst>
              <a:ext uri="{FF2B5EF4-FFF2-40B4-BE49-F238E27FC236}">
                <a16:creationId xmlns:a16="http://schemas.microsoft.com/office/drawing/2014/main" id="{01826071-7345-0D20-5142-3AB208B836EB}"/>
              </a:ext>
            </a:extLst>
          </p:cNvPr>
          <p:cNvPicPr preferRelativeResize="0"/>
          <p:nvPr/>
        </p:nvPicPr>
        <p:blipFill rotWithShape="1">
          <a:blip r:embed="rId4">
            <a:alphaModFix/>
          </a:blip>
          <a:srcRect/>
          <a:stretch/>
        </p:blipFill>
        <p:spPr>
          <a:xfrm>
            <a:off x="571500" y="1552575"/>
            <a:ext cx="3524250" cy="2939550"/>
          </a:xfrm>
          <a:prstGeom prst="rect">
            <a:avLst/>
          </a:prstGeom>
          <a:noFill/>
          <a:ln>
            <a:noFill/>
          </a:ln>
        </p:spPr>
      </p:pic>
      <p:pic>
        <p:nvPicPr>
          <p:cNvPr id="783" name="Google Shape;783;p50" descr="image.png">
            <a:extLst>
              <a:ext uri="{FF2B5EF4-FFF2-40B4-BE49-F238E27FC236}">
                <a16:creationId xmlns:a16="http://schemas.microsoft.com/office/drawing/2014/main" id="{2E36BCA7-98BC-46EC-F506-D55258305591}"/>
              </a:ext>
            </a:extLst>
          </p:cNvPr>
          <p:cNvPicPr preferRelativeResize="0"/>
          <p:nvPr/>
        </p:nvPicPr>
        <p:blipFill rotWithShape="1">
          <a:blip r:embed="rId5">
            <a:alphaModFix/>
          </a:blip>
          <a:srcRect/>
          <a:stretch/>
        </p:blipFill>
        <p:spPr>
          <a:xfrm>
            <a:off x="4333875" y="1552575"/>
            <a:ext cx="3524250" cy="2939550"/>
          </a:xfrm>
          <a:prstGeom prst="rect">
            <a:avLst/>
          </a:prstGeom>
          <a:noFill/>
          <a:ln>
            <a:noFill/>
          </a:ln>
        </p:spPr>
      </p:pic>
      <p:pic>
        <p:nvPicPr>
          <p:cNvPr id="784" name="Google Shape;784;p50" descr="image.png">
            <a:extLst>
              <a:ext uri="{FF2B5EF4-FFF2-40B4-BE49-F238E27FC236}">
                <a16:creationId xmlns:a16="http://schemas.microsoft.com/office/drawing/2014/main" id="{030EE001-D490-D641-D836-213FC876C842}"/>
              </a:ext>
            </a:extLst>
          </p:cNvPr>
          <p:cNvPicPr preferRelativeResize="0"/>
          <p:nvPr/>
        </p:nvPicPr>
        <p:blipFill rotWithShape="1">
          <a:blip r:embed="rId4">
            <a:alphaModFix/>
          </a:blip>
          <a:srcRect/>
          <a:stretch/>
        </p:blipFill>
        <p:spPr>
          <a:xfrm>
            <a:off x="8096250" y="1552575"/>
            <a:ext cx="3524250" cy="2939550"/>
          </a:xfrm>
          <a:prstGeom prst="rect">
            <a:avLst/>
          </a:prstGeom>
          <a:noFill/>
          <a:ln>
            <a:noFill/>
          </a:ln>
        </p:spPr>
      </p:pic>
      <p:sp>
        <p:nvSpPr>
          <p:cNvPr id="785" name="Google Shape;785;p50">
            <a:extLst>
              <a:ext uri="{FF2B5EF4-FFF2-40B4-BE49-F238E27FC236}">
                <a16:creationId xmlns:a16="http://schemas.microsoft.com/office/drawing/2014/main" id="{85385310-B09D-E754-B480-FBF742D2B18C}"/>
              </a:ext>
            </a:extLst>
          </p:cNvPr>
          <p:cNvSpPr txBox="1"/>
          <p:nvPr/>
        </p:nvSpPr>
        <p:spPr>
          <a:xfrm>
            <a:off x="762000" y="381000"/>
            <a:ext cx="11401500" cy="61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975" b="0" i="0" u="none" strike="noStrike" kern="0" cap="none" spc="0" normalizeH="0" baseline="0" noProof="0">
                <a:ln>
                  <a:noFill/>
                </a:ln>
                <a:solidFill>
                  <a:srgbClr val="002B5C"/>
                </a:solidFill>
                <a:effectLst/>
                <a:uLnTx/>
                <a:uFillTx/>
                <a:latin typeface="Urbanist ExtraBold"/>
                <a:ea typeface="Urbanist ExtraBold"/>
                <a:cs typeface="Urbanist ExtraBold"/>
                <a:sym typeface="Urbanist ExtraBold"/>
              </a:rPr>
              <a:t>DIAGNOSIS — TRIPLE M SYNDROME</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86" name="Google Shape;786;p50">
            <a:extLst>
              <a:ext uri="{FF2B5EF4-FFF2-40B4-BE49-F238E27FC236}">
                <a16:creationId xmlns:a16="http://schemas.microsoft.com/office/drawing/2014/main" id="{8941AB94-ACD3-D73B-C86E-1B068110EC59}"/>
              </a:ext>
            </a:extLst>
          </p:cNvPr>
          <p:cNvSpPr/>
          <p:nvPr/>
        </p:nvSpPr>
        <p:spPr>
          <a:xfrm>
            <a:off x="571500" y="381000"/>
            <a:ext cx="142800" cy="6000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787" name="Google Shape;787;p50" descr="image.png">
            <a:extLst>
              <a:ext uri="{FF2B5EF4-FFF2-40B4-BE49-F238E27FC236}">
                <a16:creationId xmlns:a16="http://schemas.microsoft.com/office/drawing/2014/main" id="{E2EA4CB0-2823-BEFC-BAD9-02BDB550DD07}"/>
              </a:ext>
            </a:extLst>
          </p:cNvPr>
          <p:cNvPicPr preferRelativeResize="0"/>
          <p:nvPr/>
        </p:nvPicPr>
        <p:blipFill rotWithShape="1">
          <a:blip r:embed="rId6">
            <a:alphaModFix/>
          </a:blip>
          <a:srcRect/>
          <a:stretch/>
        </p:blipFill>
        <p:spPr>
          <a:xfrm>
            <a:off x="571500" y="1052512"/>
            <a:ext cx="295275" cy="238125"/>
          </a:xfrm>
          <a:prstGeom prst="rect">
            <a:avLst/>
          </a:prstGeom>
          <a:noFill/>
          <a:ln>
            <a:noFill/>
          </a:ln>
        </p:spPr>
      </p:pic>
      <p:sp>
        <p:nvSpPr>
          <p:cNvPr id="788" name="Google Shape;788;p50">
            <a:extLst>
              <a:ext uri="{FF2B5EF4-FFF2-40B4-BE49-F238E27FC236}">
                <a16:creationId xmlns:a16="http://schemas.microsoft.com/office/drawing/2014/main" id="{2ECCAFF0-0770-F08B-7598-0D8FA7774A74}"/>
              </a:ext>
            </a:extLst>
          </p:cNvPr>
          <p:cNvSpPr txBox="1"/>
          <p:nvPr/>
        </p:nvSpPr>
        <p:spPr>
          <a:xfrm>
            <a:off x="962025" y="1028700"/>
            <a:ext cx="10525200" cy="288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75" b="1" i="0" u="none" strike="noStrike" kern="0" cap="none" spc="0" normalizeH="0" baseline="0" noProof="0">
                <a:ln>
                  <a:noFill/>
                </a:ln>
                <a:solidFill>
                  <a:srgbClr val="B91C1C"/>
                </a:solidFill>
                <a:effectLst/>
                <a:uLnTx/>
                <a:uFillTx/>
                <a:latin typeface="Inter"/>
                <a:ea typeface="Inter"/>
                <a:cs typeface="Inter"/>
                <a:sym typeface="Inter"/>
              </a:rPr>
              <a:t>DS was directed to the Emergency Department  immediately for urgent evaluation</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pic>
        <p:nvPicPr>
          <p:cNvPr id="789" name="Google Shape;789;p50" descr="image.png">
            <a:extLst>
              <a:ext uri="{FF2B5EF4-FFF2-40B4-BE49-F238E27FC236}">
                <a16:creationId xmlns:a16="http://schemas.microsoft.com/office/drawing/2014/main" id="{BA6B5810-A7F3-4B7C-AA82-5FF12D5B831D}"/>
              </a:ext>
            </a:extLst>
          </p:cNvPr>
          <p:cNvPicPr preferRelativeResize="0"/>
          <p:nvPr/>
        </p:nvPicPr>
        <p:blipFill rotWithShape="1">
          <a:blip r:embed="rId7">
            <a:alphaModFix/>
          </a:blip>
          <a:srcRect/>
          <a:stretch/>
        </p:blipFill>
        <p:spPr>
          <a:xfrm>
            <a:off x="762000" y="4807743"/>
            <a:ext cx="152400" cy="152400"/>
          </a:xfrm>
          <a:prstGeom prst="rect">
            <a:avLst/>
          </a:prstGeom>
          <a:noFill/>
          <a:ln>
            <a:noFill/>
          </a:ln>
        </p:spPr>
      </p:pic>
      <p:sp>
        <p:nvSpPr>
          <p:cNvPr id="790" name="Google Shape;790;p50">
            <a:extLst>
              <a:ext uri="{FF2B5EF4-FFF2-40B4-BE49-F238E27FC236}">
                <a16:creationId xmlns:a16="http://schemas.microsoft.com/office/drawing/2014/main" id="{99819808-7ECA-B0F4-017D-A1EFD5E53B03}"/>
              </a:ext>
            </a:extLst>
          </p:cNvPr>
          <p:cNvSpPr txBox="1"/>
          <p:nvPr/>
        </p:nvSpPr>
        <p:spPr>
          <a:xfrm>
            <a:off x="571500" y="6300787"/>
            <a:ext cx="11049000" cy="215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CK:</a:t>
            </a:r>
            <a:r>
              <a:rPr kumimoji="0" lang="en-US" sz="1400" b="0" i="0" u="none" strike="noStrike" kern="0" cap="none" spc="0" normalizeH="0" baseline="0" noProof="0">
                <a:ln>
                  <a:noFill/>
                </a:ln>
                <a:solidFill>
                  <a:srgbClr val="FFFFFF"/>
                </a:solidFill>
                <a:effectLst/>
                <a:uLnTx/>
                <a:uFillTx/>
                <a:latin typeface="Inter"/>
                <a:ea typeface="Inter"/>
                <a:cs typeface="Inter"/>
                <a:sym typeface="Inter"/>
              </a:rPr>
              <a:t> Creatine Kinase</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pic>
        <p:nvPicPr>
          <p:cNvPr id="791" name="Google Shape;791;p50" descr="image.png">
            <a:extLst>
              <a:ext uri="{FF2B5EF4-FFF2-40B4-BE49-F238E27FC236}">
                <a16:creationId xmlns:a16="http://schemas.microsoft.com/office/drawing/2014/main" id="{1B9ABF88-13FB-2C6F-0883-F41E07F9D1BB}"/>
              </a:ext>
            </a:extLst>
          </p:cNvPr>
          <p:cNvPicPr preferRelativeResize="0"/>
          <p:nvPr/>
        </p:nvPicPr>
        <p:blipFill rotWithShape="1">
          <a:blip r:embed="rId8">
            <a:alphaModFix/>
          </a:blip>
          <a:srcRect/>
          <a:stretch/>
        </p:blipFill>
        <p:spPr>
          <a:xfrm>
            <a:off x="1905000" y="1885950"/>
            <a:ext cx="857250" cy="857250"/>
          </a:xfrm>
          <a:prstGeom prst="rect">
            <a:avLst/>
          </a:prstGeom>
          <a:noFill/>
          <a:ln>
            <a:noFill/>
          </a:ln>
        </p:spPr>
      </p:pic>
      <p:sp>
        <p:nvSpPr>
          <p:cNvPr id="792" name="Google Shape;792;p50">
            <a:extLst>
              <a:ext uri="{FF2B5EF4-FFF2-40B4-BE49-F238E27FC236}">
                <a16:creationId xmlns:a16="http://schemas.microsoft.com/office/drawing/2014/main" id="{073F8D1A-3396-D769-2109-A823E5A468DD}"/>
              </a:ext>
            </a:extLst>
          </p:cNvPr>
          <p:cNvSpPr txBox="1"/>
          <p:nvPr/>
        </p:nvSpPr>
        <p:spPr>
          <a:xfrm>
            <a:off x="1566847" y="2933700"/>
            <a:ext cx="1890300" cy="3231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2B5C"/>
                </a:solidFill>
                <a:effectLst/>
                <a:uLnTx/>
                <a:uFillTx/>
                <a:latin typeface="Inter"/>
                <a:ea typeface="Inter"/>
                <a:cs typeface="Inter"/>
                <a:sym typeface="Inter"/>
              </a:rPr>
              <a:t>Myocarditis</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93" name="Google Shape;793;p50">
            <a:extLst>
              <a:ext uri="{FF2B5EF4-FFF2-40B4-BE49-F238E27FC236}">
                <a16:creationId xmlns:a16="http://schemas.microsoft.com/office/drawing/2014/main" id="{3C29A216-1FF5-486A-D09C-F09EEF2B12C2}"/>
              </a:ext>
            </a:extLst>
          </p:cNvPr>
          <p:cNvSpPr txBox="1"/>
          <p:nvPr/>
        </p:nvSpPr>
        <p:spPr>
          <a:xfrm>
            <a:off x="1138237" y="3352800"/>
            <a:ext cx="2390700" cy="6492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4960"/>
              </a:lnSpc>
              <a:spcBef>
                <a:spcPts val="0"/>
              </a:spcBef>
              <a:spcAft>
                <a:spcPts val="0"/>
              </a:spcAft>
              <a:buClr>
                <a:srgbClr val="000000"/>
              </a:buClr>
              <a:buSzTx/>
              <a:buFont typeface="Arial"/>
              <a:buNone/>
              <a:tabLst/>
              <a:defRPr/>
            </a:pPr>
            <a:r>
              <a:rPr kumimoji="0" lang="en-US" sz="1875" b="1" i="0" u="none" strike="noStrike" kern="0" cap="none" spc="0" normalizeH="0" baseline="0" noProof="0">
                <a:ln>
                  <a:noFill/>
                </a:ln>
                <a:solidFill>
                  <a:srgbClr val="1E293B"/>
                </a:solidFill>
                <a:effectLst/>
                <a:uLnTx/>
                <a:uFillTx/>
                <a:latin typeface="Inter"/>
                <a:ea typeface="Inter"/>
                <a:cs typeface="Inter"/>
                <a:sym typeface="Inter"/>
              </a:rPr>
              <a:t>Heart Muscle Attack</a:t>
            </a:r>
            <a:b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br>
            <a:r>
              <a:rPr kumimoji="0" lang="en-US" sz="1875" b="1" i="0" u="none" strike="noStrike" kern="0" cap="none" spc="0" normalizeH="0" baseline="0" noProof="0">
                <a:ln>
                  <a:noFill/>
                </a:ln>
                <a:solidFill>
                  <a:srgbClr val="1E293B"/>
                </a:solidFill>
                <a:effectLst/>
                <a:uLnTx/>
                <a:uFillTx/>
                <a:latin typeface="Inter"/>
                <a:ea typeface="Inter"/>
                <a:cs typeface="Inter"/>
                <a:sym typeface="Inter"/>
              </a:rPr>
              <a:t> (Troponin Elevated)</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pic>
        <p:nvPicPr>
          <p:cNvPr id="794" name="Google Shape;794;p50" descr="image.png">
            <a:extLst>
              <a:ext uri="{FF2B5EF4-FFF2-40B4-BE49-F238E27FC236}">
                <a16:creationId xmlns:a16="http://schemas.microsoft.com/office/drawing/2014/main" id="{27D867DE-5E53-A25D-0479-513B9F35D277}"/>
              </a:ext>
            </a:extLst>
          </p:cNvPr>
          <p:cNvPicPr preferRelativeResize="0"/>
          <p:nvPr/>
        </p:nvPicPr>
        <p:blipFill rotWithShape="1">
          <a:blip r:embed="rId9">
            <a:alphaModFix/>
          </a:blip>
          <a:srcRect/>
          <a:stretch/>
        </p:blipFill>
        <p:spPr>
          <a:xfrm>
            <a:off x="5667375" y="1885950"/>
            <a:ext cx="857250" cy="857250"/>
          </a:xfrm>
          <a:prstGeom prst="rect">
            <a:avLst/>
          </a:prstGeom>
          <a:noFill/>
          <a:ln>
            <a:noFill/>
          </a:ln>
        </p:spPr>
      </p:pic>
      <p:sp>
        <p:nvSpPr>
          <p:cNvPr id="795" name="Google Shape;795;p50">
            <a:extLst>
              <a:ext uri="{FF2B5EF4-FFF2-40B4-BE49-F238E27FC236}">
                <a16:creationId xmlns:a16="http://schemas.microsoft.com/office/drawing/2014/main" id="{05F34344-C596-E9C1-D5F3-B287E1AA31B7}"/>
              </a:ext>
            </a:extLst>
          </p:cNvPr>
          <p:cNvSpPr txBox="1"/>
          <p:nvPr/>
        </p:nvSpPr>
        <p:spPr>
          <a:xfrm>
            <a:off x="5538786" y="2933700"/>
            <a:ext cx="1221777" cy="32316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rgbClr val="002B5C"/>
                </a:solidFill>
                <a:effectLst/>
                <a:uLnTx/>
                <a:uFillTx/>
                <a:latin typeface="Inter"/>
                <a:ea typeface="Inter"/>
                <a:cs typeface="Inter"/>
                <a:sym typeface="Inter"/>
              </a:rPr>
              <a:t>Myositis</a:t>
            </a:r>
            <a:endParaRPr kumimoji="0" sz="1400" b="0" i="0" u="none" strike="noStrike" kern="0" cap="none" spc="0" normalizeH="0" baseline="0" noProof="0" dirty="0">
              <a:ln>
                <a:noFill/>
              </a:ln>
              <a:solidFill>
                <a:srgbClr val="000000"/>
              </a:solidFill>
              <a:effectLst/>
              <a:uLnTx/>
              <a:uFillTx/>
              <a:latin typeface="Arial"/>
              <a:ea typeface="MS PGothic" charset="0"/>
              <a:cs typeface="Arial"/>
              <a:sym typeface="Arial"/>
            </a:endParaRPr>
          </a:p>
        </p:txBody>
      </p:sp>
      <p:sp>
        <p:nvSpPr>
          <p:cNvPr id="796" name="Google Shape;796;p50">
            <a:extLst>
              <a:ext uri="{FF2B5EF4-FFF2-40B4-BE49-F238E27FC236}">
                <a16:creationId xmlns:a16="http://schemas.microsoft.com/office/drawing/2014/main" id="{A74A3FA8-DC2E-3718-205A-4BCDE406F5BC}"/>
              </a:ext>
            </a:extLst>
          </p:cNvPr>
          <p:cNvSpPr txBox="1"/>
          <p:nvPr/>
        </p:nvSpPr>
        <p:spPr>
          <a:xfrm>
            <a:off x="4557010" y="3352800"/>
            <a:ext cx="3015515" cy="72135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4960"/>
              </a:lnSpc>
              <a:spcBef>
                <a:spcPts val="0"/>
              </a:spcBef>
              <a:spcAft>
                <a:spcPts val="0"/>
              </a:spcAft>
              <a:buClr>
                <a:srgbClr val="000000"/>
              </a:buClr>
              <a:buSzTx/>
              <a:buFont typeface="Arial"/>
              <a:buNone/>
              <a:tabLst/>
              <a:defRPr/>
            </a:pPr>
            <a:r>
              <a:rPr kumimoji="0" lang="en-US" sz="1875" b="1" i="0" u="none" strike="noStrike" kern="0" cap="none" spc="0" normalizeH="0" baseline="0" noProof="0" dirty="0">
                <a:ln>
                  <a:noFill/>
                </a:ln>
                <a:solidFill>
                  <a:srgbClr val="1E293B"/>
                </a:solidFill>
                <a:effectLst/>
                <a:uLnTx/>
                <a:uFillTx/>
                <a:latin typeface="Inter"/>
                <a:ea typeface="Inter"/>
                <a:cs typeface="Inter"/>
                <a:sym typeface="Inter"/>
              </a:rPr>
              <a:t>Muscle Inflammation</a:t>
            </a:r>
            <a:b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en-US" sz="1875" b="1" i="0" u="none" strike="noStrike" kern="0" cap="none" spc="0" normalizeH="0" baseline="0" noProof="0" dirty="0">
                <a:ln>
                  <a:noFill/>
                </a:ln>
                <a:solidFill>
                  <a:srgbClr val="1E293B"/>
                </a:solidFill>
                <a:effectLst/>
                <a:uLnTx/>
                <a:uFillTx/>
                <a:latin typeface="Inter"/>
                <a:ea typeface="Inter"/>
                <a:cs typeface="Inter"/>
                <a:sym typeface="Inter"/>
              </a:rPr>
              <a:t> (CK Elevated, Weakness)</a:t>
            </a:r>
            <a:endParaRPr kumimoji="0" sz="1400" b="0" i="0" u="none" strike="noStrike" kern="0" cap="none" spc="0" normalizeH="0" baseline="0" noProof="0" dirty="0">
              <a:ln>
                <a:noFill/>
              </a:ln>
              <a:solidFill>
                <a:srgbClr val="000000"/>
              </a:solidFill>
              <a:effectLst/>
              <a:uLnTx/>
              <a:uFillTx/>
              <a:latin typeface="Arial"/>
              <a:ea typeface="MS PGothic" charset="0"/>
              <a:cs typeface="Arial"/>
              <a:sym typeface="Arial"/>
            </a:endParaRPr>
          </a:p>
        </p:txBody>
      </p:sp>
      <p:pic>
        <p:nvPicPr>
          <p:cNvPr id="797" name="Google Shape;797;p50" descr="image.png">
            <a:extLst>
              <a:ext uri="{FF2B5EF4-FFF2-40B4-BE49-F238E27FC236}">
                <a16:creationId xmlns:a16="http://schemas.microsoft.com/office/drawing/2014/main" id="{872E356E-5F78-BDE2-4E1C-DFB14881D861}"/>
              </a:ext>
            </a:extLst>
          </p:cNvPr>
          <p:cNvPicPr preferRelativeResize="0"/>
          <p:nvPr/>
        </p:nvPicPr>
        <p:blipFill rotWithShape="1">
          <a:blip r:embed="rId10">
            <a:alphaModFix/>
          </a:blip>
          <a:srcRect/>
          <a:stretch/>
        </p:blipFill>
        <p:spPr>
          <a:xfrm>
            <a:off x="9429750" y="1885950"/>
            <a:ext cx="857250" cy="857250"/>
          </a:xfrm>
          <a:prstGeom prst="rect">
            <a:avLst/>
          </a:prstGeom>
          <a:noFill/>
          <a:ln>
            <a:noFill/>
          </a:ln>
        </p:spPr>
      </p:pic>
      <p:sp>
        <p:nvSpPr>
          <p:cNvPr id="798" name="Google Shape;798;p50">
            <a:extLst>
              <a:ext uri="{FF2B5EF4-FFF2-40B4-BE49-F238E27FC236}">
                <a16:creationId xmlns:a16="http://schemas.microsoft.com/office/drawing/2014/main" id="{ABF81042-4BA2-67D2-6CE0-37D55F919DD3}"/>
              </a:ext>
            </a:extLst>
          </p:cNvPr>
          <p:cNvSpPr txBox="1"/>
          <p:nvPr/>
        </p:nvSpPr>
        <p:spPr>
          <a:xfrm>
            <a:off x="8963200" y="2933700"/>
            <a:ext cx="1957200" cy="3231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2B5C"/>
                </a:solidFill>
                <a:effectLst/>
                <a:uLnTx/>
                <a:uFillTx/>
                <a:latin typeface="Inter"/>
                <a:ea typeface="Inter"/>
                <a:cs typeface="Inter"/>
                <a:sym typeface="Inter"/>
              </a:rPr>
              <a:t>Myasthenia</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99" name="Google Shape;799;p50">
            <a:extLst>
              <a:ext uri="{FF2B5EF4-FFF2-40B4-BE49-F238E27FC236}">
                <a16:creationId xmlns:a16="http://schemas.microsoft.com/office/drawing/2014/main" id="{51E497D8-4F1A-5C41-B7EE-C17DEB112E7B}"/>
              </a:ext>
            </a:extLst>
          </p:cNvPr>
          <p:cNvSpPr txBox="1"/>
          <p:nvPr/>
        </p:nvSpPr>
        <p:spPr>
          <a:xfrm>
            <a:off x="8662987" y="3352800"/>
            <a:ext cx="2390700" cy="6492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4960"/>
              </a:lnSpc>
              <a:spcBef>
                <a:spcPts val="0"/>
              </a:spcBef>
              <a:spcAft>
                <a:spcPts val="0"/>
              </a:spcAft>
              <a:buClr>
                <a:srgbClr val="000000"/>
              </a:buClr>
              <a:buSzTx/>
              <a:buFont typeface="Arial"/>
              <a:buNone/>
              <a:tabLst/>
              <a:defRPr/>
            </a:pPr>
            <a:r>
              <a:rPr kumimoji="0" lang="en-US" sz="1875" b="1" i="0" u="none" strike="noStrike" kern="0" cap="none" spc="0" normalizeH="0" baseline="0" noProof="0">
                <a:ln>
                  <a:noFill/>
                </a:ln>
                <a:solidFill>
                  <a:srgbClr val="1E293B"/>
                </a:solidFill>
                <a:effectLst/>
                <a:uLnTx/>
                <a:uFillTx/>
                <a:latin typeface="Inter"/>
                <a:ea typeface="Inter"/>
                <a:cs typeface="Inter"/>
                <a:sym typeface="Inter"/>
              </a:rPr>
              <a:t>Nerve-Muscle Block</a:t>
            </a:r>
            <a:b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br>
            <a:r>
              <a:rPr kumimoji="0" lang="en-US" sz="1875" b="1" i="0" u="none" strike="noStrike" kern="0" cap="none" spc="0" normalizeH="0" baseline="0" noProof="0">
                <a:ln>
                  <a:noFill/>
                </a:ln>
                <a:solidFill>
                  <a:srgbClr val="1E293B"/>
                </a:solidFill>
                <a:effectLst/>
                <a:uLnTx/>
                <a:uFillTx/>
                <a:latin typeface="Inter"/>
                <a:ea typeface="Inter"/>
                <a:cs typeface="Inter"/>
                <a:sym typeface="Inter"/>
              </a:rPr>
              <a:t> (Ptosis, Dysphagia)</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pic>
        <p:nvPicPr>
          <p:cNvPr id="800" name="Google Shape;800;p50" descr="image.png">
            <a:extLst>
              <a:ext uri="{FF2B5EF4-FFF2-40B4-BE49-F238E27FC236}">
                <a16:creationId xmlns:a16="http://schemas.microsoft.com/office/drawing/2014/main" id="{0D800A4C-AA19-8F07-C0D7-397577646C1D}"/>
              </a:ext>
            </a:extLst>
          </p:cNvPr>
          <p:cNvPicPr preferRelativeResize="0"/>
          <p:nvPr/>
        </p:nvPicPr>
        <p:blipFill rotWithShape="1">
          <a:blip r:embed="rId11">
            <a:alphaModFix/>
          </a:blip>
          <a:srcRect/>
          <a:stretch/>
        </p:blipFill>
        <p:spPr>
          <a:xfrm>
            <a:off x="2143125" y="2124075"/>
            <a:ext cx="381000" cy="381000"/>
          </a:xfrm>
          <a:prstGeom prst="rect">
            <a:avLst/>
          </a:prstGeom>
          <a:noFill/>
          <a:ln>
            <a:noFill/>
          </a:ln>
        </p:spPr>
      </p:pic>
      <p:pic>
        <p:nvPicPr>
          <p:cNvPr id="801" name="Google Shape;801;p50" descr="image.png">
            <a:extLst>
              <a:ext uri="{FF2B5EF4-FFF2-40B4-BE49-F238E27FC236}">
                <a16:creationId xmlns:a16="http://schemas.microsoft.com/office/drawing/2014/main" id="{4EE291B0-CFA9-1528-1F2D-3AAEF1292C25}"/>
              </a:ext>
            </a:extLst>
          </p:cNvPr>
          <p:cNvPicPr preferRelativeResize="0"/>
          <p:nvPr/>
        </p:nvPicPr>
        <p:blipFill rotWithShape="1">
          <a:blip r:embed="rId12">
            <a:alphaModFix/>
          </a:blip>
          <a:srcRect/>
          <a:stretch/>
        </p:blipFill>
        <p:spPr>
          <a:xfrm>
            <a:off x="5857875" y="2124075"/>
            <a:ext cx="476250" cy="381000"/>
          </a:xfrm>
          <a:prstGeom prst="rect">
            <a:avLst/>
          </a:prstGeom>
          <a:noFill/>
          <a:ln>
            <a:noFill/>
          </a:ln>
        </p:spPr>
      </p:pic>
      <p:pic>
        <p:nvPicPr>
          <p:cNvPr id="802" name="Google Shape;802;p50" descr="image.png">
            <a:extLst>
              <a:ext uri="{FF2B5EF4-FFF2-40B4-BE49-F238E27FC236}">
                <a16:creationId xmlns:a16="http://schemas.microsoft.com/office/drawing/2014/main" id="{4640F12B-B3B0-3494-7AD9-10DA140B6E50}"/>
              </a:ext>
            </a:extLst>
          </p:cNvPr>
          <p:cNvPicPr preferRelativeResize="0"/>
          <p:nvPr/>
        </p:nvPicPr>
        <p:blipFill rotWithShape="1">
          <a:blip r:embed="rId13">
            <a:alphaModFix/>
          </a:blip>
          <a:srcRect/>
          <a:stretch/>
        </p:blipFill>
        <p:spPr>
          <a:xfrm>
            <a:off x="9620250" y="2124075"/>
            <a:ext cx="476250" cy="381000"/>
          </a:xfrm>
          <a:prstGeom prst="rect">
            <a:avLst/>
          </a:prstGeom>
          <a:noFill/>
          <a:ln>
            <a:noFill/>
          </a:ln>
        </p:spPr>
      </p:pic>
      <p:sp>
        <p:nvSpPr>
          <p:cNvPr id="803" name="Google Shape;803;p50">
            <a:extLst>
              <a:ext uri="{FF2B5EF4-FFF2-40B4-BE49-F238E27FC236}">
                <a16:creationId xmlns:a16="http://schemas.microsoft.com/office/drawing/2014/main" id="{06458EB1-DAF2-4D59-3915-A2818C8516DA}"/>
              </a:ext>
            </a:extLst>
          </p:cNvPr>
          <p:cNvSpPr/>
          <p:nvPr/>
        </p:nvSpPr>
        <p:spPr>
          <a:xfrm>
            <a:off x="621900" y="4849713"/>
            <a:ext cx="10948200" cy="857400"/>
          </a:xfrm>
          <a:prstGeom prst="rect">
            <a:avLst/>
          </a:prstGeom>
          <a:solidFill>
            <a:srgbClr val="FF0000"/>
          </a:solidFill>
          <a:ln w="9525" cap="flat" cmpd="sng">
            <a:solidFill>
              <a:srgbClr val="FF0000"/>
            </a:solidFill>
            <a:prstDash val="solid"/>
            <a:round/>
            <a:headEnd type="none" w="sm" len="sm"/>
            <a:tailEnd type="none" w="sm" len="sm"/>
          </a:ln>
          <a:effectLst>
            <a:reflection stA="0" endPos="30000" dist="38100" dir="5400000" fadeDir="5400012" sy="-100000" algn="bl" rotWithShape="0"/>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4" name="Google Shape;804;p50">
            <a:extLst>
              <a:ext uri="{FF2B5EF4-FFF2-40B4-BE49-F238E27FC236}">
                <a16:creationId xmlns:a16="http://schemas.microsoft.com/office/drawing/2014/main" id="{89521BDA-DC88-F110-CF92-61EBA62E8D9F}"/>
              </a:ext>
            </a:extLst>
          </p:cNvPr>
          <p:cNvSpPr txBox="1"/>
          <p:nvPr/>
        </p:nvSpPr>
        <p:spPr>
          <a:xfrm>
            <a:off x="833475" y="4972188"/>
            <a:ext cx="10525200" cy="2925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496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FFFFFF"/>
                </a:solidFill>
                <a:effectLst/>
                <a:uLnTx/>
                <a:uFillTx/>
                <a:latin typeface="Inter Black"/>
                <a:ea typeface="Inter Black"/>
                <a:cs typeface="Inter Black"/>
                <a:sym typeface="Inter Black"/>
              </a:rPr>
              <a:t>Clinical Urgency:</a:t>
            </a:r>
            <a:r>
              <a:rPr kumimoji="0" lang="en-US" sz="1900" b="1" i="0" u="none" strike="noStrike" kern="0" cap="none" spc="0" normalizeH="0" baseline="0" noProof="0">
                <a:ln>
                  <a:noFill/>
                </a:ln>
                <a:solidFill>
                  <a:srgbClr val="FFFFFF"/>
                </a:solidFill>
                <a:effectLst/>
                <a:uLnTx/>
                <a:uFillTx/>
                <a:latin typeface="Inter"/>
                <a:ea typeface="Inter"/>
                <a:cs typeface="Inter"/>
                <a:sym typeface="Inter"/>
              </a:rPr>
              <a:t> Fatal within days if not caught early. Mortality ~25–40%.</a:t>
            </a:r>
            <a:endParaRPr kumimoji="0" sz="19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Tree>
    <p:extLst>
      <p:ext uri="{BB962C8B-B14F-4D97-AF65-F5344CB8AC3E}">
        <p14:creationId xmlns:p14="http://schemas.microsoft.com/office/powerpoint/2010/main" val="39213002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08">
          <a:extLst>
            <a:ext uri="{FF2B5EF4-FFF2-40B4-BE49-F238E27FC236}">
              <a16:creationId xmlns:a16="http://schemas.microsoft.com/office/drawing/2014/main" id="{5B560CE4-905F-560F-7CD3-2E2B10208FE4}"/>
            </a:ext>
          </a:extLst>
        </p:cNvPr>
        <p:cNvGrpSpPr/>
        <p:nvPr/>
      </p:nvGrpSpPr>
      <p:grpSpPr>
        <a:xfrm>
          <a:off x="0" y="0"/>
          <a:ext cx="0" cy="0"/>
          <a:chOff x="0" y="0"/>
          <a:chExt cx="0" cy="0"/>
        </a:xfrm>
      </p:grpSpPr>
      <p:pic>
        <p:nvPicPr>
          <p:cNvPr id="809" name="Google Shape;809;p51" descr="image.png">
            <a:extLst>
              <a:ext uri="{FF2B5EF4-FFF2-40B4-BE49-F238E27FC236}">
                <a16:creationId xmlns:a16="http://schemas.microsoft.com/office/drawing/2014/main" id="{DB3164B6-6957-065A-1F63-4B22380706D5}"/>
              </a:ext>
            </a:extLst>
          </p:cNvPr>
          <p:cNvPicPr preferRelativeResize="0"/>
          <p:nvPr/>
        </p:nvPicPr>
        <p:blipFill rotWithShape="1">
          <a:blip r:embed="rId3">
            <a:alphaModFix/>
          </a:blip>
          <a:srcRect/>
          <a:stretch/>
        </p:blipFill>
        <p:spPr>
          <a:xfrm>
            <a:off x="571500" y="4378152"/>
            <a:ext cx="11049000" cy="1009650"/>
          </a:xfrm>
          <a:prstGeom prst="rect">
            <a:avLst/>
          </a:prstGeom>
          <a:noFill/>
          <a:ln>
            <a:noFill/>
          </a:ln>
        </p:spPr>
      </p:pic>
      <p:pic>
        <p:nvPicPr>
          <p:cNvPr id="810" name="Google Shape;810;p51" descr="image.png">
            <a:extLst>
              <a:ext uri="{FF2B5EF4-FFF2-40B4-BE49-F238E27FC236}">
                <a16:creationId xmlns:a16="http://schemas.microsoft.com/office/drawing/2014/main" id="{109AC509-03E7-5DF3-46D6-4C22C36DA994}"/>
              </a:ext>
            </a:extLst>
          </p:cNvPr>
          <p:cNvPicPr preferRelativeResize="0"/>
          <p:nvPr/>
        </p:nvPicPr>
        <p:blipFill rotWithShape="1">
          <a:blip r:embed="rId4">
            <a:alphaModFix/>
          </a:blip>
          <a:srcRect/>
          <a:stretch/>
        </p:blipFill>
        <p:spPr>
          <a:xfrm>
            <a:off x="0" y="5810250"/>
            <a:ext cx="12192000" cy="1047750"/>
          </a:xfrm>
          <a:prstGeom prst="rect">
            <a:avLst/>
          </a:prstGeom>
          <a:noFill/>
          <a:ln>
            <a:noFill/>
          </a:ln>
        </p:spPr>
      </p:pic>
      <p:sp>
        <p:nvSpPr>
          <p:cNvPr id="811" name="Google Shape;811;p51">
            <a:extLst>
              <a:ext uri="{FF2B5EF4-FFF2-40B4-BE49-F238E27FC236}">
                <a16:creationId xmlns:a16="http://schemas.microsoft.com/office/drawing/2014/main" id="{63662933-4F4B-7087-EA16-4393E03C8500}"/>
              </a:ext>
            </a:extLst>
          </p:cNvPr>
          <p:cNvSpPr txBox="1"/>
          <p:nvPr/>
        </p:nvSpPr>
        <p:spPr>
          <a:xfrm>
            <a:off x="762000" y="381000"/>
            <a:ext cx="11401500" cy="5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50" b="0" i="0" u="none" strike="noStrike" kern="0" cap="none" spc="0" normalizeH="0" baseline="0" noProof="0">
                <a:ln>
                  <a:noFill/>
                </a:ln>
                <a:solidFill>
                  <a:srgbClr val="002B5C"/>
                </a:solidFill>
                <a:effectLst/>
                <a:uLnTx/>
                <a:uFillTx/>
                <a:latin typeface="Urbanist ExtraBold"/>
                <a:ea typeface="Urbanist ExtraBold"/>
                <a:cs typeface="Urbanist ExtraBold"/>
                <a:sym typeface="Urbanist ExtraBold"/>
              </a:rPr>
              <a:t>TREATMENT — WHAT HAPPENED NEXT</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12" name="Google Shape;812;p51">
            <a:extLst>
              <a:ext uri="{FF2B5EF4-FFF2-40B4-BE49-F238E27FC236}">
                <a16:creationId xmlns:a16="http://schemas.microsoft.com/office/drawing/2014/main" id="{2C5A6F1A-CFA7-FB1B-6F1E-51062432FEA2}"/>
              </a:ext>
            </a:extLst>
          </p:cNvPr>
          <p:cNvSpPr/>
          <p:nvPr/>
        </p:nvSpPr>
        <p:spPr>
          <a:xfrm>
            <a:off x="571500" y="381000"/>
            <a:ext cx="142800" cy="5811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3" name="Google Shape;813;p51">
            <a:extLst>
              <a:ext uri="{FF2B5EF4-FFF2-40B4-BE49-F238E27FC236}">
                <a16:creationId xmlns:a16="http://schemas.microsoft.com/office/drawing/2014/main" id="{3712AC4C-4744-1DC8-6668-6852E6D52CFE}"/>
              </a:ext>
            </a:extLst>
          </p:cNvPr>
          <p:cNvSpPr/>
          <p:nvPr/>
        </p:nvSpPr>
        <p:spPr>
          <a:xfrm>
            <a:off x="614250" y="1152148"/>
            <a:ext cx="57300" cy="3247800"/>
          </a:xfrm>
          <a:prstGeom prst="roundRect">
            <a:avLst>
              <a:gd name="adj" fmla="val 50000"/>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4" name="Google Shape;814;p51">
            <a:extLst>
              <a:ext uri="{FF2B5EF4-FFF2-40B4-BE49-F238E27FC236}">
                <a16:creationId xmlns:a16="http://schemas.microsoft.com/office/drawing/2014/main" id="{3626C7F7-4B43-9752-468D-B67B14ACD9F6}"/>
              </a:ext>
            </a:extLst>
          </p:cNvPr>
          <p:cNvSpPr txBox="1"/>
          <p:nvPr/>
        </p:nvSpPr>
        <p:spPr>
          <a:xfrm>
            <a:off x="1171150" y="4635627"/>
            <a:ext cx="1352100" cy="369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DEFF9A"/>
                </a:solidFill>
                <a:effectLst/>
                <a:uLnTx/>
                <a:uFillTx/>
                <a:latin typeface="Urbanist"/>
                <a:ea typeface="Urbanist"/>
                <a:cs typeface="Urbanist"/>
                <a:sym typeface="Urbanist"/>
              </a:rPr>
              <a:t>🔑 </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15" name="Google Shape;815;p51">
            <a:extLst>
              <a:ext uri="{FF2B5EF4-FFF2-40B4-BE49-F238E27FC236}">
                <a16:creationId xmlns:a16="http://schemas.microsoft.com/office/drawing/2014/main" id="{F30683A4-1472-E573-7CF9-45810242EF11}"/>
              </a:ext>
            </a:extLst>
          </p:cNvPr>
          <p:cNvSpPr txBox="1"/>
          <p:nvPr/>
        </p:nvSpPr>
        <p:spPr>
          <a:xfrm>
            <a:off x="1763925" y="4552825"/>
            <a:ext cx="9589800" cy="660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950" b="0" i="0" u="none" strike="noStrike" kern="0" cap="none" spc="0" normalizeH="0" baseline="0" noProof="0">
                <a:ln>
                  <a:noFill/>
                </a:ln>
                <a:solidFill>
                  <a:srgbClr val="FFFFFF"/>
                </a:solidFill>
                <a:effectLst/>
                <a:uLnTx/>
                <a:uFillTx/>
                <a:latin typeface="Inter SemiBold"/>
                <a:ea typeface="Inter SemiBold"/>
                <a:cs typeface="Inter SemiBold"/>
                <a:sym typeface="Inter SemiBold"/>
              </a:rPr>
              <a:t>Do not wait for steroids alone to work; Start aggressive, combination immunosuppression early</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16" name="Google Shape;816;p51">
            <a:extLst>
              <a:ext uri="{FF2B5EF4-FFF2-40B4-BE49-F238E27FC236}">
                <a16:creationId xmlns:a16="http://schemas.microsoft.com/office/drawing/2014/main" id="{2325D309-C69D-FA71-97C5-D433D2FE33A4}"/>
              </a:ext>
            </a:extLst>
          </p:cNvPr>
          <p:cNvSpPr txBox="1"/>
          <p:nvPr/>
        </p:nvSpPr>
        <p:spPr>
          <a:xfrm>
            <a:off x="571500" y="6076950"/>
            <a:ext cx="11049000" cy="215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IVIG:</a:t>
            </a:r>
            <a:r>
              <a:rPr kumimoji="0" lang="en-US" sz="1400" b="0" i="0" u="none" strike="noStrike" kern="0" cap="none" spc="0" normalizeH="0" baseline="0" noProof="0">
                <a:ln>
                  <a:noFill/>
                </a:ln>
                <a:solidFill>
                  <a:srgbClr val="FFFFFF"/>
                </a:solidFill>
                <a:effectLst/>
                <a:uLnTx/>
                <a:uFillTx/>
                <a:latin typeface="Inter"/>
                <a:ea typeface="Inter"/>
                <a:cs typeface="Inter"/>
                <a:sym typeface="Inter"/>
              </a:rPr>
              <a:t> Intravenous Immunoglobulin</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17" name="Google Shape;817;p51">
            <a:extLst>
              <a:ext uri="{FF2B5EF4-FFF2-40B4-BE49-F238E27FC236}">
                <a16:creationId xmlns:a16="http://schemas.microsoft.com/office/drawing/2014/main" id="{BE8F3C4E-F482-AF99-DA78-F9D3C104D4B6}"/>
              </a:ext>
            </a:extLst>
          </p:cNvPr>
          <p:cNvSpPr/>
          <p:nvPr/>
        </p:nvSpPr>
        <p:spPr>
          <a:xfrm>
            <a:off x="707175" y="1524998"/>
            <a:ext cx="209700" cy="209700"/>
          </a:xfrm>
          <a:prstGeom prst="roundRect">
            <a:avLst>
              <a:gd name="adj" fmla="val 50000"/>
            </a:avLst>
          </a:prstGeom>
          <a:solidFill>
            <a:srgbClr val="002B5C"/>
          </a:solidFill>
          <a:ln w="38100" cap="flat" cmpd="sng">
            <a:solidFill>
              <a:srgbClr val="DEFF9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8" name="Google Shape;818;p51">
            <a:extLst>
              <a:ext uri="{FF2B5EF4-FFF2-40B4-BE49-F238E27FC236}">
                <a16:creationId xmlns:a16="http://schemas.microsoft.com/office/drawing/2014/main" id="{043AC60D-C289-26BE-CB28-79BA053F220A}"/>
              </a:ext>
            </a:extLst>
          </p:cNvPr>
          <p:cNvSpPr txBox="1"/>
          <p:nvPr/>
        </p:nvSpPr>
        <p:spPr>
          <a:xfrm>
            <a:off x="952500" y="1416248"/>
            <a:ext cx="4500600" cy="42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75" b="1" i="0" u="none" strike="noStrike" kern="0" cap="none" spc="0" normalizeH="0" baseline="0" noProof="0">
                <a:ln>
                  <a:noFill/>
                </a:ln>
                <a:solidFill>
                  <a:srgbClr val="002B5C"/>
                </a:solidFill>
                <a:effectLst/>
                <a:uLnTx/>
                <a:uFillTx/>
                <a:latin typeface="Urbanist"/>
                <a:ea typeface="Urbanist"/>
                <a:cs typeface="Urbanist"/>
                <a:sym typeface="Urbanist"/>
              </a:rPr>
              <a:t>IMMEDIATE ACTIONS</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19" name="Google Shape;819;p51">
            <a:extLst>
              <a:ext uri="{FF2B5EF4-FFF2-40B4-BE49-F238E27FC236}">
                <a16:creationId xmlns:a16="http://schemas.microsoft.com/office/drawing/2014/main" id="{457A88D9-6346-22A3-53EC-139486529D69}"/>
              </a:ext>
            </a:extLst>
          </p:cNvPr>
          <p:cNvSpPr txBox="1"/>
          <p:nvPr/>
        </p:nvSpPr>
        <p:spPr>
          <a:xfrm>
            <a:off x="5619750" y="1048150"/>
            <a:ext cx="6000900" cy="1138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175" b="0" i="0" u="none" strike="noStrike" kern="0" cap="none" spc="0" normalizeH="0" baseline="0" noProof="0">
                <a:ln>
                  <a:noFill/>
                </a:ln>
                <a:solidFill>
                  <a:srgbClr val="334155"/>
                </a:solidFill>
                <a:effectLst/>
                <a:uLnTx/>
                <a:uFillTx/>
                <a:latin typeface="Inter SemiBold"/>
                <a:ea typeface="Inter SemiBold"/>
                <a:cs typeface="Inter SemiBold"/>
                <a:sym typeface="Inter SemiBold"/>
              </a:rPr>
              <a:t>Pembrolizumab permanently </a:t>
            </a:r>
            <a:r>
              <a:rPr kumimoji="0" lang="en-US" sz="2175" b="1" i="0" u="none" strike="noStrike" kern="0" cap="none" spc="0" normalizeH="0" baseline="0" noProof="0">
                <a:ln>
                  <a:noFill/>
                </a:ln>
                <a:solidFill>
                  <a:srgbClr val="334155"/>
                </a:solidFill>
                <a:effectLst/>
                <a:uLnTx/>
                <a:uFillTx/>
                <a:latin typeface="Inter"/>
                <a:ea typeface="Inter"/>
                <a:cs typeface="Inter"/>
                <a:sym typeface="Inter"/>
              </a:rPr>
              <a:t>discontinued</a:t>
            </a:r>
            <a:b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br>
            <a:r>
              <a:rPr kumimoji="0" lang="en-US" sz="2175" b="0" i="0" u="none" strike="noStrike" kern="0" cap="none" spc="0" normalizeH="0" baseline="0" noProof="0">
                <a:ln>
                  <a:noFill/>
                </a:ln>
                <a:solidFill>
                  <a:srgbClr val="334155"/>
                </a:solidFill>
                <a:effectLst/>
                <a:uLnTx/>
                <a:uFillTx/>
                <a:latin typeface="Inter SemiBold"/>
                <a:ea typeface="Inter SemiBold"/>
                <a:cs typeface="Inter SemiBold"/>
                <a:sym typeface="Inter SemiBold"/>
              </a:rPr>
              <a:t>High-dose IV steroids (Methylprednisolone pulse dose)</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20" name="Google Shape;820;p51">
            <a:extLst>
              <a:ext uri="{FF2B5EF4-FFF2-40B4-BE49-F238E27FC236}">
                <a16:creationId xmlns:a16="http://schemas.microsoft.com/office/drawing/2014/main" id="{37BC3275-D33A-171D-0B27-369883405942}"/>
              </a:ext>
            </a:extLst>
          </p:cNvPr>
          <p:cNvSpPr/>
          <p:nvPr/>
        </p:nvSpPr>
        <p:spPr>
          <a:xfrm>
            <a:off x="707175" y="2533935"/>
            <a:ext cx="209700" cy="209700"/>
          </a:xfrm>
          <a:prstGeom prst="roundRect">
            <a:avLst>
              <a:gd name="adj" fmla="val 50000"/>
            </a:avLst>
          </a:prstGeom>
          <a:solidFill>
            <a:srgbClr val="002B5C"/>
          </a:solidFill>
          <a:ln w="38100" cap="flat" cmpd="sng">
            <a:solidFill>
              <a:srgbClr val="DEFF9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1" name="Google Shape;821;p51">
            <a:extLst>
              <a:ext uri="{FF2B5EF4-FFF2-40B4-BE49-F238E27FC236}">
                <a16:creationId xmlns:a16="http://schemas.microsoft.com/office/drawing/2014/main" id="{5D72A4D0-5CA8-E793-96F1-789AAF6910E4}"/>
              </a:ext>
            </a:extLst>
          </p:cNvPr>
          <p:cNvSpPr txBox="1"/>
          <p:nvPr/>
        </p:nvSpPr>
        <p:spPr>
          <a:xfrm>
            <a:off x="952500" y="2423223"/>
            <a:ext cx="4500600" cy="42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75" b="1" i="0" u="none" strike="noStrike" kern="0" cap="none" spc="0" normalizeH="0" baseline="0" noProof="0">
                <a:ln>
                  <a:noFill/>
                </a:ln>
                <a:solidFill>
                  <a:srgbClr val="002B5C"/>
                </a:solidFill>
                <a:effectLst/>
                <a:uLnTx/>
                <a:uFillTx/>
                <a:latin typeface="Urbanist"/>
                <a:ea typeface="Urbanist"/>
                <a:cs typeface="Urbanist"/>
                <a:sym typeface="Urbanist"/>
              </a:rPr>
              <a:t>EARLY ESCALATION</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22" name="Google Shape;822;p51">
            <a:extLst>
              <a:ext uri="{FF2B5EF4-FFF2-40B4-BE49-F238E27FC236}">
                <a16:creationId xmlns:a16="http://schemas.microsoft.com/office/drawing/2014/main" id="{63386D4F-2D4B-077A-685A-30BB1CAAC3F4}"/>
              </a:ext>
            </a:extLst>
          </p:cNvPr>
          <p:cNvSpPr txBox="1"/>
          <p:nvPr/>
        </p:nvSpPr>
        <p:spPr>
          <a:xfrm>
            <a:off x="5619750" y="2387258"/>
            <a:ext cx="6000900" cy="7365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175" b="0" i="0" u="none" strike="noStrike" kern="0" cap="none" spc="0" normalizeH="0" baseline="0" noProof="0">
                <a:ln>
                  <a:noFill/>
                </a:ln>
                <a:solidFill>
                  <a:srgbClr val="334155"/>
                </a:solidFill>
                <a:effectLst/>
                <a:uLnTx/>
                <a:uFillTx/>
                <a:latin typeface="Inter SemiBold"/>
                <a:ea typeface="Inter SemiBold"/>
                <a:cs typeface="Inter SemiBold"/>
                <a:sym typeface="Inter SemiBold"/>
              </a:rPr>
              <a:t>Within 48 hrs: Added IVIG (myasthenia component)</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23" name="Google Shape;823;p51">
            <a:extLst>
              <a:ext uri="{FF2B5EF4-FFF2-40B4-BE49-F238E27FC236}">
                <a16:creationId xmlns:a16="http://schemas.microsoft.com/office/drawing/2014/main" id="{621EE7A6-C7B4-3CB8-FEC5-E240B8EC9255}"/>
              </a:ext>
            </a:extLst>
          </p:cNvPr>
          <p:cNvSpPr/>
          <p:nvPr/>
        </p:nvSpPr>
        <p:spPr>
          <a:xfrm>
            <a:off x="707175" y="3667616"/>
            <a:ext cx="209700" cy="209700"/>
          </a:xfrm>
          <a:prstGeom prst="roundRect">
            <a:avLst>
              <a:gd name="adj" fmla="val 50000"/>
            </a:avLst>
          </a:prstGeom>
          <a:solidFill>
            <a:srgbClr val="002B5C"/>
          </a:solidFill>
          <a:ln w="38100" cap="flat" cmpd="sng">
            <a:solidFill>
              <a:srgbClr val="DEFF9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4" name="Google Shape;824;p51">
            <a:extLst>
              <a:ext uri="{FF2B5EF4-FFF2-40B4-BE49-F238E27FC236}">
                <a16:creationId xmlns:a16="http://schemas.microsoft.com/office/drawing/2014/main" id="{CB78526B-0BA3-63B7-0EE1-D5979B5F77A0}"/>
              </a:ext>
            </a:extLst>
          </p:cNvPr>
          <p:cNvSpPr txBox="1"/>
          <p:nvPr/>
        </p:nvSpPr>
        <p:spPr>
          <a:xfrm>
            <a:off x="952500" y="3528503"/>
            <a:ext cx="4500600" cy="42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75" b="1" i="0" u="none" strike="noStrike" kern="0" cap="none" spc="0" normalizeH="0" baseline="0" noProof="0">
                <a:ln>
                  <a:noFill/>
                </a:ln>
                <a:solidFill>
                  <a:srgbClr val="002B5C"/>
                </a:solidFill>
                <a:effectLst/>
                <a:uLnTx/>
                <a:uFillTx/>
                <a:latin typeface="Urbanist"/>
                <a:ea typeface="Urbanist"/>
                <a:cs typeface="Urbanist"/>
                <a:sym typeface="Urbanist"/>
              </a:rPr>
              <a:t>ICU CARE REQUIRED</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25" name="Google Shape;825;p51">
            <a:extLst>
              <a:ext uri="{FF2B5EF4-FFF2-40B4-BE49-F238E27FC236}">
                <a16:creationId xmlns:a16="http://schemas.microsoft.com/office/drawing/2014/main" id="{7228E32D-8687-AE29-F426-E00C672DFCEC}"/>
              </a:ext>
            </a:extLst>
          </p:cNvPr>
          <p:cNvSpPr txBox="1"/>
          <p:nvPr/>
        </p:nvSpPr>
        <p:spPr>
          <a:xfrm>
            <a:off x="5619750" y="3429001"/>
            <a:ext cx="6000900" cy="728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150" b="0" i="0" u="none" strike="noStrike" kern="0" cap="none" spc="0" normalizeH="0" baseline="0" noProof="0">
                <a:ln>
                  <a:noFill/>
                </a:ln>
                <a:solidFill>
                  <a:srgbClr val="334155"/>
                </a:solidFill>
                <a:effectLst/>
                <a:uLnTx/>
                <a:uFillTx/>
                <a:latin typeface="Inter SemiBold"/>
                <a:ea typeface="Inter SemiBold"/>
                <a:cs typeface="Inter SemiBold"/>
                <a:sym typeface="Inter SemiBold"/>
              </a:rPr>
              <a:t>Telemetry | Respiratory monitoring | Serial labs (CK, troponin)</a:t>
            </a:r>
            <a:endParaRPr kumimoji="0" sz="215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Tree>
    <p:extLst>
      <p:ext uri="{BB962C8B-B14F-4D97-AF65-F5344CB8AC3E}">
        <p14:creationId xmlns:p14="http://schemas.microsoft.com/office/powerpoint/2010/main" val="37746561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29">
          <a:extLst>
            <a:ext uri="{FF2B5EF4-FFF2-40B4-BE49-F238E27FC236}">
              <a16:creationId xmlns:a16="http://schemas.microsoft.com/office/drawing/2014/main" id="{4B94D0CB-CE9C-29EA-5331-31A247FC9023}"/>
            </a:ext>
          </a:extLst>
        </p:cNvPr>
        <p:cNvGrpSpPr/>
        <p:nvPr/>
      </p:nvGrpSpPr>
      <p:grpSpPr>
        <a:xfrm>
          <a:off x="0" y="0"/>
          <a:ext cx="0" cy="0"/>
          <a:chOff x="0" y="0"/>
          <a:chExt cx="0" cy="0"/>
        </a:xfrm>
      </p:grpSpPr>
      <p:pic>
        <p:nvPicPr>
          <p:cNvPr id="830" name="Google Shape;830;p52" descr="image.png">
            <a:extLst>
              <a:ext uri="{FF2B5EF4-FFF2-40B4-BE49-F238E27FC236}">
                <a16:creationId xmlns:a16="http://schemas.microsoft.com/office/drawing/2014/main" id="{95B7C279-EF84-55D0-6586-33FC71FC5AC9}"/>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831" name="Google Shape;831;p52" descr="image.png">
            <a:extLst>
              <a:ext uri="{FF2B5EF4-FFF2-40B4-BE49-F238E27FC236}">
                <a16:creationId xmlns:a16="http://schemas.microsoft.com/office/drawing/2014/main" id="{20DD99FB-A951-1236-7AA9-B9FA4B2C2002}"/>
              </a:ext>
            </a:extLst>
          </p:cNvPr>
          <p:cNvPicPr preferRelativeResize="0"/>
          <p:nvPr/>
        </p:nvPicPr>
        <p:blipFill rotWithShape="1">
          <a:blip r:embed="rId4">
            <a:alphaModFix/>
          </a:blip>
          <a:srcRect/>
          <a:stretch/>
        </p:blipFill>
        <p:spPr>
          <a:xfrm>
            <a:off x="571500" y="1152525"/>
            <a:ext cx="11049000" cy="1121866"/>
          </a:xfrm>
          <a:prstGeom prst="rect">
            <a:avLst/>
          </a:prstGeom>
          <a:noFill/>
          <a:ln>
            <a:noFill/>
          </a:ln>
        </p:spPr>
      </p:pic>
      <p:pic>
        <p:nvPicPr>
          <p:cNvPr id="832" name="Google Shape;832;p52" descr="image.png">
            <a:extLst>
              <a:ext uri="{FF2B5EF4-FFF2-40B4-BE49-F238E27FC236}">
                <a16:creationId xmlns:a16="http://schemas.microsoft.com/office/drawing/2014/main" id="{1B493977-20B3-D5BD-614A-74B5031F7F93}"/>
              </a:ext>
            </a:extLst>
          </p:cNvPr>
          <p:cNvPicPr preferRelativeResize="0"/>
          <p:nvPr/>
        </p:nvPicPr>
        <p:blipFill rotWithShape="1">
          <a:blip r:embed="rId5">
            <a:alphaModFix/>
          </a:blip>
          <a:srcRect/>
          <a:stretch/>
        </p:blipFill>
        <p:spPr>
          <a:xfrm>
            <a:off x="0" y="5905500"/>
            <a:ext cx="12192000" cy="952500"/>
          </a:xfrm>
          <a:prstGeom prst="rect">
            <a:avLst/>
          </a:prstGeom>
          <a:noFill/>
          <a:ln>
            <a:noFill/>
          </a:ln>
        </p:spPr>
      </p:pic>
      <p:pic>
        <p:nvPicPr>
          <p:cNvPr id="833" name="Google Shape;833;p52" descr="image.png">
            <a:extLst>
              <a:ext uri="{FF2B5EF4-FFF2-40B4-BE49-F238E27FC236}">
                <a16:creationId xmlns:a16="http://schemas.microsoft.com/office/drawing/2014/main" id="{CD78E190-965D-8060-A4DF-D447E8E402F7}"/>
              </a:ext>
            </a:extLst>
          </p:cNvPr>
          <p:cNvPicPr preferRelativeResize="0"/>
          <p:nvPr/>
        </p:nvPicPr>
        <p:blipFill rotWithShape="1">
          <a:blip r:embed="rId6">
            <a:alphaModFix/>
          </a:blip>
          <a:srcRect/>
          <a:stretch/>
        </p:blipFill>
        <p:spPr>
          <a:xfrm>
            <a:off x="571500" y="4280296"/>
            <a:ext cx="3603575" cy="1533525"/>
          </a:xfrm>
          <a:prstGeom prst="rect">
            <a:avLst/>
          </a:prstGeom>
          <a:noFill/>
          <a:ln>
            <a:noFill/>
          </a:ln>
        </p:spPr>
      </p:pic>
      <p:sp>
        <p:nvSpPr>
          <p:cNvPr id="834" name="Google Shape;834;p52">
            <a:extLst>
              <a:ext uri="{FF2B5EF4-FFF2-40B4-BE49-F238E27FC236}">
                <a16:creationId xmlns:a16="http://schemas.microsoft.com/office/drawing/2014/main" id="{9DBAB1E7-4279-B4E1-54BC-3D20F0464FAD}"/>
              </a:ext>
            </a:extLst>
          </p:cNvPr>
          <p:cNvSpPr txBox="1"/>
          <p:nvPr/>
        </p:nvSpPr>
        <p:spPr>
          <a:xfrm>
            <a:off x="762000" y="381000"/>
            <a:ext cx="11401500" cy="5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50" b="0" i="0" u="none" strike="noStrike" kern="0" cap="none" spc="0" normalizeH="0" baseline="0" noProof="0">
                <a:ln>
                  <a:noFill/>
                </a:ln>
                <a:solidFill>
                  <a:srgbClr val="002B5C"/>
                </a:solidFill>
                <a:effectLst/>
                <a:uLnTx/>
                <a:uFillTx/>
                <a:latin typeface="Urbanist ExtraBold"/>
                <a:ea typeface="Urbanist ExtraBold"/>
                <a:cs typeface="Urbanist ExtraBold"/>
                <a:sym typeface="Urbanist ExtraBold"/>
              </a:rPr>
              <a:t>OUTCOME &amp; TAKEAWAYS</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35" name="Google Shape;835;p52">
            <a:extLst>
              <a:ext uri="{FF2B5EF4-FFF2-40B4-BE49-F238E27FC236}">
                <a16:creationId xmlns:a16="http://schemas.microsoft.com/office/drawing/2014/main" id="{1639963D-394A-775E-DC04-C1988F987581}"/>
              </a:ext>
            </a:extLst>
          </p:cNvPr>
          <p:cNvSpPr/>
          <p:nvPr/>
        </p:nvSpPr>
        <p:spPr>
          <a:xfrm>
            <a:off x="571500" y="381000"/>
            <a:ext cx="142800" cy="5811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836" name="Google Shape;836;p52" descr="image.png">
            <a:extLst>
              <a:ext uri="{FF2B5EF4-FFF2-40B4-BE49-F238E27FC236}">
                <a16:creationId xmlns:a16="http://schemas.microsoft.com/office/drawing/2014/main" id="{CBB59517-38F5-1C7D-4FE9-510A88922324}"/>
              </a:ext>
            </a:extLst>
          </p:cNvPr>
          <p:cNvPicPr preferRelativeResize="0"/>
          <p:nvPr/>
        </p:nvPicPr>
        <p:blipFill rotWithShape="1">
          <a:blip r:embed="rId7">
            <a:alphaModFix/>
          </a:blip>
          <a:srcRect/>
          <a:stretch/>
        </p:blipFill>
        <p:spPr>
          <a:xfrm>
            <a:off x="866775" y="2991594"/>
            <a:ext cx="571500" cy="571500"/>
          </a:xfrm>
          <a:prstGeom prst="rect">
            <a:avLst/>
          </a:prstGeom>
          <a:noFill/>
          <a:ln>
            <a:noFill/>
          </a:ln>
        </p:spPr>
      </p:pic>
      <p:sp>
        <p:nvSpPr>
          <p:cNvPr id="837" name="Google Shape;837;p52">
            <a:extLst>
              <a:ext uri="{FF2B5EF4-FFF2-40B4-BE49-F238E27FC236}">
                <a16:creationId xmlns:a16="http://schemas.microsoft.com/office/drawing/2014/main" id="{C0230265-9E7F-B631-5B0E-FD6854AEBB49}"/>
              </a:ext>
            </a:extLst>
          </p:cNvPr>
          <p:cNvSpPr txBox="1"/>
          <p:nvPr/>
        </p:nvSpPr>
        <p:spPr>
          <a:xfrm>
            <a:off x="219000" y="6124575"/>
            <a:ext cx="11401500" cy="215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EV:</a:t>
            </a:r>
            <a:r>
              <a:rPr kumimoji="0" lang="en-US" sz="1400" b="0" i="0" u="none" strike="noStrike" kern="0" cap="none" spc="0" normalizeH="0" baseline="0" noProof="0">
                <a:ln>
                  <a:noFill/>
                </a:ln>
                <a:solidFill>
                  <a:srgbClr val="FFFFFF"/>
                </a:solidFill>
                <a:effectLst/>
                <a:uLnTx/>
                <a:uFillTx/>
                <a:latin typeface="Inter Medium"/>
                <a:ea typeface="Inter Medium"/>
                <a:cs typeface="Inter Medium"/>
                <a:sym typeface="Inter Medium"/>
              </a:rPr>
              <a:t> enfortumab vedotin;  </a:t>
            </a:r>
            <a:r>
              <a:rPr kumimoji="0" lang="en-US" sz="1400" b="1" i="0" u="none" strike="noStrike" kern="0" cap="none" spc="0" normalizeH="0" baseline="0" noProof="0">
                <a:ln>
                  <a:noFill/>
                </a:ln>
                <a:solidFill>
                  <a:srgbClr val="FFFFFF"/>
                </a:solidFill>
                <a:effectLst/>
                <a:uLnTx/>
                <a:uFillTx/>
                <a:latin typeface="Inter"/>
                <a:ea typeface="Inter"/>
                <a:cs typeface="Inter"/>
                <a:sym typeface="Inter"/>
              </a:rPr>
              <a:t>Triple M:</a:t>
            </a:r>
            <a:r>
              <a:rPr kumimoji="0" lang="en-US" sz="1400" b="0" i="0" u="none" strike="noStrike" kern="0" cap="none" spc="0" normalizeH="0" baseline="0" noProof="0">
                <a:ln>
                  <a:noFill/>
                </a:ln>
                <a:solidFill>
                  <a:srgbClr val="FFFFFF"/>
                </a:solidFill>
                <a:effectLst/>
                <a:uLnTx/>
                <a:uFillTx/>
                <a:latin typeface="Inter Medium"/>
                <a:ea typeface="Inter Medium"/>
                <a:cs typeface="Inter Medium"/>
                <a:sym typeface="Inter Medium"/>
              </a:rPr>
              <a:t> Myocarditis, Myositis, Myasthenia</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38" name="Google Shape;838;p52">
            <a:extLst>
              <a:ext uri="{FF2B5EF4-FFF2-40B4-BE49-F238E27FC236}">
                <a16:creationId xmlns:a16="http://schemas.microsoft.com/office/drawing/2014/main" id="{93D67E80-6471-9E93-D6E1-C84926A959F3}"/>
              </a:ext>
            </a:extLst>
          </p:cNvPr>
          <p:cNvSpPr txBox="1"/>
          <p:nvPr/>
        </p:nvSpPr>
        <p:spPr>
          <a:xfrm>
            <a:off x="971550" y="1343025"/>
            <a:ext cx="3114600" cy="2079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50" b="1" i="0" u="none" strike="noStrike" kern="0" cap="none" spc="0" normalizeH="0" baseline="0" noProof="0">
                <a:ln>
                  <a:noFill/>
                </a:ln>
                <a:solidFill>
                  <a:srgbClr val="002B5C"/>
                </a:solidFill>
                <a:effectLst/>
                <a:uLnTx/>
                <a:uFillTx/>
                <a:latin typeface="Inter"/>
                <a:ea typeface="Inter"/>
                <a:cs typeface="Inter"/>
                <a:sym typeface="Inter"/>
              </a:rPr>
              <a:t>PATIENT STATUS</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39" name="Google Shape;839;p52">
            <a:extLst>
              <a:ext uri="{FF2B5EF4-FFF2-40B4-BE49-F238E27FC236}">
                <a16:creationId xmlns:a16="http://schemas.microsoft.com/office/drawing/2014/main" id="{00B64BC4-5A83-961B-A72A-61EAAE5CDA6D}"/>
              </a:ext>
            </a:extLst>
          </p:cNvPr>
          <p:cNvSpPr txBox="1"/>
          <p:nvPr/>
        </p:nvSpPr>
        <p:spPr>
          <a:xfrm>
            <a:off x="971550" y="1581150"/>
            <a:ext cx="3114600" cy="558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9939"/>
              </a:lnSpc>
              <a:spcBef>
                <a:spcPts val="0"/>
              </a:spcBef>
              <a:spcAft>
                <a:spcPts val="0"/>
              </a:spcAft>
              <a:buClr>
                <a:srgbClr val="000000"/>
              </a:buClr>
              <a:buSzTx/>
              <a:buFont typeface="Arial"/>
              <a:buNone/>
              <a:tabLst/>
              <a:defRPr/>
            </a:pPr>
            <a:r>
              <a:rPr kumimoji="0" lang="en-US" sz="165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Stabilized in ICU → Transferred to floor</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40" name="Google Shape;840;p52">
            <a:extLst>
              <a:ext uri="{FF2B5EF4-FFF2-40B4-BE49-F238E27FC236}">
                <a16:creationId xmlns:a16="http://schemas.microsoft.com/office/drawing/2014/main" id="{516FFED7-D677-7358-F3B9-86DCF366197F}"/>
              </a:ext>
            </a:extLst>
          </p:cNvPr>
          <p:cNvSpPr txBox="1"/>
          <p:nvPr/>
        </p:nvSpPr>
        <p:spPr>
          <a:xfrm>
            <a:off x="4524375" y="1343025"/>
            <a:ext cx="3114600" cy="2079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50" b="1" i="0" u="none" strike="noStrike" kern="0" cap="none" spc="0" normalizeH="0" baseline="0" noProof="0">
                <a:ln>
                  <a:noFill/>
                </a:ln>
                <a:solidFill>
                  <a:srgbClr val="002B5C"/>
                </a:solidFill>
                <a:effectLst/>
                <a:uLnTx/>
                <a:uFillTx/>
                <a:latin typeface="Inter"/>
                <a:ea typeface="Inter"/>
                <a:cs typeface="Inter"/>
                <a:sym typeface="Inter"/>
              </a:rPr>
              <a:t>THERAPY UPDATE</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41" name="Google Shape;841;p52">
            <a:extLst>
              <a:ext uri="{FF2B5EF4-FFF2-40B4-BE49-F238E27FC236}">
                <a16:creationId xmlns:a16="http://schemas.microsoft.com/office/drawing/2014/main" id="{0A74F99F-56C4-4CA2-6565-1558B9D1EC42}"/>
              </a:ext>
            </a:extLst>
          </p:cNvPr>
          <p:cNvSpPr txBox="1"/>
          <p:nvPr/>
        </p:nvSpPr>
        <p:spPr>
          <a:xfrm>
            <a:off x="4524375" y="1581150"/>
            <a:ext cx="3114600" cy="558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9939"/>
              </a:lnSpc>
              <a:spcBef>
                <a:spcPts val="0"/>
              </a:spcBef>
              <a:spcAft>
                <a:spcPts val="0"/>
              </a:spcAft>
              <a:buClr>
                <a:srgbClr val="000000"/>
              </a:buClr>
              <a:buSzTx/>
              <a:buFont typeface="Arial"/>
              <a:buNone/>
              <a:tabLst/>
              <a:defRPr/>
            </a:pPr>
            <a:r>
              <a:rPr kumimoji="0" lang="en-US" sz="165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Pembro discontinued; Completed with EV alone</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42" name="Google Shape;842;p52">
            <a:extLst>
              <a:ext uri="{FF2B5EF4-FFF2-40B4-BE49-F238E27FC236}">
                <a16:creationId xmlns:a16="http://schemas.microsoft.com/office/drawing/2014/main" id="{735A5DD3-FA1D-A61F-64D1-CA889C0E5A0C}"/>
              </a:ext>
            </a:extLst>
          </p:cNvPr>
          <p:cNvSpPr txBox="1"/>
          <p:nvPr/>
        </p:nvSpPr>
        <p:spPr>
          <a:xfrm>
            <a:off x="8077200" y="1343025"/>
            <a:ext cx="3114600" cy="2079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50" b="1" i="0" u="none" strike="noStrike" kern="0" cap="none" spc="0" normalizeH="0" baseline="0" noProof="0">
                <a:ln>
                  <a:noFill/>
                </a:ln>
                <a:solidFill>
                  <a:srgbClr val="002B5C"/>
                </a:solidFill>
                <a:effectLst/>
                <a:uLnTx/>
                <a:uFillTx/>
                <a:latin typeface="Inter"/>
                <a:ea typeface="Inter"/>
                <a:cs typeface="Inter"/>
                <a:sym typeface="Inter"/>
              </a:rPr>
              <a:t>FINAL RESULT</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43" name="Google Shape;843;p52">
            <a:extLst>
              <a:ext uri="{FF2B5EF4-FFF2-40B4-BE49-F238E27FC236}">
                <a16:creationId xmlns:a16="http://schemas.microsoft.com/office/drawing/2014/main" id="{436B259E-36E9-3DCB-AC7D-1BDB06D53467}"/>
              </a:ext>
            </a:extLst>
          </p:cNvPr>
          <p:cNvSpPr txBox="1"/>
          <p:nvPr/>
        </p:nvSpPr>
        <p:spPr>
          <a:xfrm>
            <a:off x="8077200" y="1581150"/>
            <a:ext cx="3114600" cy="558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9939"/>
              </a:lnSpc>
              <a:spcBef>
                <a:spcPts val="0"/>
              </a:spcBef>
              <a:spcAft>
                <a:spcPts val="0"/>
              </a:spcAft>
              <a:buClr>
                <a:srgbClr val="000000"/>
              </a:buClr>
              <a:buSzTx/>
              <a:buFont typeface="Arial"/>
              <a:buNone/>
              <a:tabLst/>
              <a:defRPr/>
            </a:pPr>
            <a:r>
              <a:rPr kumimoji="0" lang="en-US" sz="1650" b="0" i="0" u="none" strike="noStrike" kern="0" cap="none" spc="0" normalizeH="0" baseline="0" noProof="0">
                <a:ln>
                  <a:noFill/>
                </a:ln>
                <a:solidFill>
                  <a:srgbClr val="166534"/>
                </a:solidFill>
                <a:effectLst/>
                <a:uLnTx/>
                <a:uFillTx/>
                <a:latin typeface="Inter ExtraBold"/>
                <a:ea typeface="Inter ExtraBold"/>
                <a:cs typeface="Inter ExtraBold"/>
                <a:sym typeface="Inter ExtraBold"/>
              </a:rPr>
              <a:t>Cystectomy → Pathologic Complete Response (pT0)</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44" name="Google Shape;844;p52">
            <a:extLst>
              <a:ext uri="{FF2B5EF4-FFF2-40B4-BE49-F238E27FC236}">
                <a16:creationId xmlns:a16="http://schemas.microsoft.com/office/drawing/2014/main" id="{C11BA030-C5ED-B109-B13F-C7014F7E5A4B}"/>
              </a:ext>
            </a:extLst>
          </p:cNvPr>
          <p:cNvSpPr txBox="1"/>
          <p:nvPr/>
        </p:nvSpPr>
        <p:spPr>
          <a:xfrm>
            <a:off x="1724025" y="2750641"/>
            <a:ext cx="10081200" cy="4155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a:noFill/>
                </a:ln>
                <a:solidFill>
                  <a:srgbClr val="FFFFFF"/>
                </a:solidFill>
                <a:effectLst/>
                <a:uLnTx/>
                <a:uFillTx/>
                <a:latin typeface="Urbanist"/>
                <a:ea typeface="Urbanist"/>
                <a:cs typeface="Urbanist"/>
                <a:sym typeface="Urbanist"/>
              </a:rPr>
              <a:t>🔴 REMEMBER “TRIPLE M SYNDROME”</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45" name="Google Shape;845;p52">
            <a:extLst>
              <a:ext uri="{FF2B5EF4-FFF2-40B4-BE49-F238E27FC236}">
                <a16:creationId xmlns:a16="http://schemas.microsoft.com/office/drawing/2014/main" id="{82A8D120-AC85-0BE3-A15E-E6F6886040BA}"/>
              </a:ext>
            </a:extLst>
          </p:cNvPr>
          <p:cNvSpPr txBox="1"/>
          <p:nvPr/>
        </p:nvSpPr>
        <p:spPr>
          <a:xfrm>
            <a:off x="1816425" y="3165150"/>
            <a:ext cx="9896400" cy="323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FFFFFF"/>
                </a:solidFill>
                <a:effectLst/>
                <a:uLnTx/>
                <a:uFillTx/>
                <a:latin typeface="Inter ExtraBold"/>
                <a:ea typeface="Inter ExtraBold"/>
                <a:cs typeface="Inter ExtraBold"/>
                <a:sym typeface="Inter ExtraBold"/>
              </a:rPr>
              <a:t>PTOSIS + DYSPHAGIA + WEAKNESS + CHEST SYMPTOMS = EMERGENCY</a:t>
            </a:r>
            <a:endParaRPr kumimoji="0" sz="1400" b="0" i="0" u="none" strike="noStrike" kern="0" cap="none" spc="0" normalizeH="0" baseline="0" noProof="0">
              <a:ln>
                <a:noFill/>
              </a:ln>
              <a:solidFill>
                <a:srgbClr val="FFFFFF"/>
              </a:solidFill>
              <a:effectLst/>
              <a:uLnTx/>
              <a:uFillTx/>
              <a:latin typeface="Arial"/>
              <a:ea typeface="MS PGothic" charset="0"/>
              <a:cs typeface="Arial"/>
              <a:sym typeface="Arial"/>
            </a:endParaRPr>
          </a:p>
        </p:txBody>
      </p:sp>
      <p:sp>
        <p:nvSpPr>
          <p:cNvPr id="846" name="Google Shape;846;p52">
            <a:extLst>
              <a:ext uri="{FF2B5EF4-FFF2-40B4-BE49-F238E27FC236}">
                <a16:creationId xmlns:a16="http://schemas.microsoft.com/office/drawing/2014/main" id="{B48BFA20-0D64-E1CA-AB28-DE66C6CE78A2}"/>
              </a:ext>
            </a:extLst>
          </p:cNvPr>
          <p:cNvSpPr txBox="1"/>
          <p:nvPr/>
        </p:nvSpPr>
        <p:spPr>
          <a:xfrm>
            <a:off x="1816425" y="3576971"/>
            <a:ext cx="96012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Inter Medium"/>
                <a:ea typeface="Inter Medium"/>
                <a:cs typeface="Inter Medium"/>
                <a:sym typeface="Inter Medium"/>
              </a:rPr>
              <a:t>Do not wait — escalate immediately. </a:t>
            </a:r>
            <a:r>
              <a:rPr kumimoji="0" lang="en-US" sz="1800" b="1" i="0" u="none" strike="noStrike" kern="0" cap="none" spc="0" normalizeH="0" baseline="0" noProof="0">
                <a:ln>
                  <a:noFill/>
                </a:ln>
                <a:solidFill>
                  <a:srgbClr val="FFFFFF"/>
                </a:solidFill>
                <a:effectLst/>
                <a:uLnTx/>
                <a:uFillTx/>
                <a:latin typeface="Inter"/>
                <a:ea typeface="Inter"/>
                <a:cs typeface="Inter"/>
                <a:sym typeface="Inter"/>
              </a:rPr>
              <a:t>Triple M</a:t>
            </a:r>
            <a:r>
              <a:rPr kumimoji="0" lang="en-US" sz="1800" b="0" i="0" u="none" strike="noStrike" kern="0" cap="none" spc="0" normalizeH="0" baseline="0" noProof="0">
                <a:ln>
                  <a:noFill/>
                </a:ln>
                <a:solidFill>
                  <a:srgbClr val="FFFFFF"/>
                </a:solidFill>
                <a:effectLst/>
                <a:uLnTx/>
                <a:uFillTx/>
                <a:latin typeface="Inter Medium"/>
                <a:ea typeface="Inter Medium"/>
                <a:cs typeface="Inter Medium"/>
                <a:sym typeface="Inter Medium"/>
              </a:rPr>
              <a:t> can progress rapidly to respiratory failure</a:t>
            </a:r>
            <a:endParaRPr kumimoji="0" sz="18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47" name="Google Shape;847;p52">
            <a:extLst>
              <a:ext uri="{FF2B5EF4-FFF2-40B4-BE49-F238E27FC236}">
                <a16:creationId xmlns:a16="http://schemas.microsoft.com/office/drawing/2014/main" id="{8D926B2F-B2C2-FB38-ED47-3E9F8B1801AF}"/>
              </a:ext>
            </a:extLst>
          </p:cNvPr>
          <p:cNvSpPr txBox="1"/>
          <p:nvPr/>
        </p:nvSpPr>
        <p:spPr>
          <a:xfrm>
            <a:off x="781050" y="4489846"/>
            <a:ext cx="33438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2B5C"/>
                </a:solidFill>
                <a:effectLst/>
                <a:uLnTx/>
                <a:uFillTx/>
                <a:latin typeface="Urbanist"/>
                <a:ea typeface="Urbanist"/>
                <a:cs typeface="Urbanist"/>
                <a:sym typeface="Urbanist"/>
              </a:rPr>
              <a:t>PROACTIVE SCREENING</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48" name="Google Shape;848;p52">
            <a:extLst>
              <a:ext uri="{FF2B5EF4-FFF2-40B4-BE49-F238E27FC236}">
                <a16:creationId xmlns:a16="http://schemas.microsoft.com/office/drawing/2014/main" id="{DFFC4D72-22D4-475F-73C7-B5E075263DEA}"/>
              </a:ext>
            </a:extLst>
          </p:cNvPr>
          <p:cNvSpPr txBox="1"/>
          <p:nvPr/>
        </p:nvSpPr>
        <p:spPr>
          <a:xfrm>
            <a:off x="781050" y="4861321"/>
            <a:ext cx="3184500" cy="831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334155"/>
                </a:solidFill>
                <a:effectLst/>
                <a:uLnTx/>
                <a:uFillTx/>
                <a:latin typeface="Inter SemiBold"/>
                <a:ea typeface="Inter SemiBold"/>
                <a:cs typeface="Inter SemiBold"/>
                <a:sym typeface="Inter SemiBold"/>
              </a:rPr>
              <a:t>Ask directly during every assessment. Do not rely on patient self-reporting.</a:t>
            </a:r>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pic>
        <p:nvPicPr>
          <p:cNvPr id="849" name="Google Shape;849;p52" descr="image.png">
            <a:extLst>
              <a:ext uri="{FF2B5EF4-FFF2-40B4-BE49-F238E27FC236}">
                <a16:creationId xmlns:a16="http://schemas.microsoft.com/office/drawing/2014/main" id="{5E213AE8-37C6-7519-3767-50E9E6D2AEDD}"/>
              </a:ext>
            </a:extLst>
          </p:cNvPr>
          <p:cNvPicPr preferRelativeResize="0"/>
          <p:nvPr/>
        </p:nvPicPr>
        <p:blipFill rotWithShape="1">
          <a:blip r:embed="rId8">
            <a:alphaModFix/>
          </a:blip>
          <a:srcRect/>
          <a:stretch/>
        </p:blipFill>
        <p:spPr>
          <a:xfrm>
            <a:off x="4603700" y="4513659"/>
            <a:ext cx="285750" cy="228600"/>
          </a:xfrm>
          <a:prstGeom prst="rect">
            <a:avLst/>
          </a:prstGeom>
          <a:noFill/>
          <a:ln>
            <a:noFill/>
          </a:ln>
        </p:spPr>
      </p:pic>
      <p:sp>
        <p:nvSpPr>
          <p:cNvPr id="850" name="Google Shape;850;p52">
            <a:extLst>
              <a:ext uri="{FF2B5EF4-FFF2-40B4-BE49-F238E27FC236}">
                <a16:creationId xmlns:a16="http://schemas.microsoft.com/office/drawing/2014/main" id="{8A908A09-16F4-EA15-D830-AB4937AC2BC1}"/>
              </a:ext>
            </a:extLst>
          </p:cNvPr>
          <p:cNvSpPr txBox="1"/>
          <p:nvPr/>
        </p:nvSpPr>
        <p:spPr>
          <a:xfrm>
            <a:off x="5032325" y="4513650"/>
            <a:ext cx="2800200" cy="2925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FFFFFF"/>
                </a:solidFill>
                <a:effectLst/>
                <a:uLnTx/>
                <a:uFillTx/>
                <a:latin typeface="Inter SemiBold"/>
                <a:ea typeface="Inter SemiBold"/>
                <a:cs typeface="Inter SemiBold"/>
                <a:sym typeface="Inter SemiBold"/>
              </a:rPr>
              <a:t>Droopy eyelids</a:t>
            </a:r>
            <a:endParaRPr kumimoji="0" sz="19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pic>
        <p:nvPicPr>
          <p:cNvPr id="851" name="Google Shape;851;p52" descr="image.png">
            <a:extLst>
              <a:ext uri="{FF2B5EF4-FFF2-40B4-BE49-F238E27FC236}">
                <a16:creationId xmlns:a16="http://schemas.microsoft.com/office/drawing/2014/main" id="{75662434-8EAD-0739-A15A-55B6DF0F8937}"/>
              </a:ext>
            </a:extLst>
          </p:cNvPr>
          <p:cNvPicPr preferRelativeResize="0"/>
          <p:nvPr/>
        </p:nvPicPr>
        <p:blipFill rotWithShape="1">
          <a:blip r:embed="rId9">
            <a:alphaModFix/>
          </a:blip>
          <a:srcRect/>
          <a:stretch/>
        </p:blipFill>
        <p:spPr>
          <a:xfrm>
            <a:off x="8278713" y="4513659"/>
            <a:ext cx="142875" cy="228600"/>
          </a:xfrm>
          <a:prstGeom prst="rect">
            <a:avLst/>
          </a:prstGeom>
          <a:noFill/>
          <a:ln>
            <a:noFill/>
          </a:ln>
        </p:spPr>
      </p:pic>
      <p:sp>
        <p:nvSpPr>
          <p:cNvPr id="852" name="Google Shape;852;p52">
            <a:extLst>
              <a:ext uri="{FF2B5EF4-FFF2-40B4-BE49-F238E27FC236}">
                <a16:creationId xmlns:a16="http://schemas.microsoft.com/office/drawing/2014/main" id="{8B9D5890-BE53-D631-6EB4-3A2D15374AFB}"/>
              </a:ext>
            </a:extLst>
          </p:cNvPr>
          <p:cNvSpPr txBox="1"/>
          <p:nvPr/>
        </p:nvSpPr>
        <p:spPr>
          <a:xfrm>
            <a:off x="8564481" y="4513650"/>
            <a:ext cx="2730300" cy="2925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FFFFFF"/>
                </a:solidFill>
                <a:effectLst/>
                <a:uLnTx/>
                <a:uFillTx/>
                <a:latin typeface="Inter SemiBold"/>
                <a:ea typeface="Inter SemiBold"/>
                <a:cs typeface="Inter SemiBold"/>
                <a:sym typeface="Inter SemiBold"/>
              </a:rPr>
              <a:t>Trouble swallowing</a:t>
            </a:r>
            <a:endParaRPr kumimoji="0" sz="19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pic>
        <p:nvPicPr>
          <p:cNvPr id="853" name="Google Shape;853;p52" descr="image.png">
            <a:extLst>
              <a:ext uri="{FF2B5EF4-FFF2-40B4-BE49-F238E27FC236}">
                <a16:creationId xmlns:a16="http://schemas.microsoft.com/office/drawing/2014/main" id="{B719549A-E46D-0333-0115-BC31DFF70EE1}"/>
              </a:ext>
            </a:extLst>
          </p:cNvPr>
          <p:cNvPicPr preferRelativeResize="0"/>
          <p:nvPr/>
        </p:nvPicPr>
        <p:blipFill rotWithShape="1">
          <a:blip r:embed="rId10">
            <a:alphaModFix/>
          </a:blip>
          <a:srcRect/>
          <a:stretch/>
        </p:blipFill>
        <p:spPr>
          <a:xfrm>
            <a:off x="4603700" y="5351859"/>
            <a:ext cx="228600" cy="228600"/>
          </a:xfrm>
          <a:prstGeom prst="rect">
            <a:avLst/>
          </a:prstGeom>
          <a:noFill/>
          <a:ln>
            <a:noFill/>
          </a:ln>
        </p:spPr>
      </p:pic>
      <p:sp>
        <p:nvSpPr>
          <p:cNvPr id="854" name="Google Shape;854;p52">
            <a:extLst>
              <a:ext uri="{FF2B5EF4-FFF2-40B4-BE49-F238E27FC236}">
                <a16:creationId xmlns:a16="http://schemas.microsoft.com/office/drawing/2014/main" id="{227C7C0D-2C1D-070C-592B-1FA2683C1109}"/>
              </a:ext>
            </a:extLst>
          </p:cNvPr>
          <p:cNvSpPr txBox="1"/>
          <p:nvPr/>
        </p:nvSpPr>
        <p:spPr>
          <a:xfrm>
            <a:off x="4975175" y="5351850"/>
            <a:ext cx="2642400" cy="2925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FFFFFF"/>
                </a:solidFill>
                <a:effectLst/>
                <a:uLnTx/>
                <a:uFillTx/>
                <a:latin typeface="Inter SemiBold"/>
                <a:ea typeface="Inter SemiBold"/>
                <a:cs typeface="Inter SemiBold"/>
                <a:sym typeface="Inter SemiBold"/>
              </a:rPr>
              <a:t>New weakness</a:t>
            </a:r>
            <a:endParaRPr kumimoji="0" sz="19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pic>
        <p:nvPicPr>
          <p:cNvPr id="855" name="Google Shape;855;p52" descr="image.png">
            <a:extLst>
              <a:ext uri="{FF2B5EF4-FFF2-40B4-BE49-F238E27FC236}">
                <a16:creationId xmlns:a16="http://schemas.microsoft.com/office/drawing/2014/main" id="{3D671CF9-A4F7-DE5F-C295-B783E0C5EF78}"/>
              </a:ext>
            </a:extLst>
          </p:cNvPr>
          <p:cNvPicPr preferRelativeResize="0"/>
          <p:nvPr/>
        </p:nvPicPr>
        <p:blipFill rotWithShape="1">
          <a:blip r:embed="rId11">
            <a:alphaModFix/>
          </a:blip>
          <a:srcRect/>
          <a:stretch/>
        </p:blipFill>
        <p:spPr>
          <a:xfrm>
            <a:off x="8278713" y="5351859"/>
            <a:ext cx="228600" cy="228600"/>
          </a:xfrm>
          <a:prstGeom prst="rect">
            <a:avLst/>
          </a:prstGeom>
          <a:noFill/>
          <a:ln>
            <a:noFill/>
          </a:ln>
        </p:spPr>
      </p:pic>
      <p:sp>
        <p:nvSpPr>
          <p:cNvPr id="856" name="Google Shape;856;p52">
            <a:extLst>
              <a:ext uri="{FF2B5EF4-FFF2-40B4-BE49-F238E27FC236}">
                <a16:creationId xmlns:a16="http://schemas.microsoft.com/office/drawing/2014/main" id="{A8322B64-6658-52B7-59DE-C1C8CB366C4D}"/>
              </a:ext>
            </a:extLst>
          </p:cNvPr>
          <p:cNvSpPr txBox="1"/>
          <p:nvPr/>
        </p:nvSpPr>
        <p:spPr>
          <a:xfrm>
            <a:off x="8650207" y="5351850"/>
            <a:ext cx="2492400" cy="2925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FFFFFF"/>
                </a:solidFill>
                <a:effectLst/>
                <a:uLnTx/>
                <a:uFillTx/>
                <a:latin typeface="Inter SemiBold"/>
                <a:ea typeface="Inter SemiBold"/>
                <a:cs typeface="Inter SemiBold"/>
                <a:sym typeface="Inter SemiBold"/>
              </a:rPr>
              <a:t>Chest discomfort</a:t>
            </a:r>
            <a:endParaRPr kumimoji="0" sz="19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Tree>
    <p:extLst>
      <p:ext uri="{BB962C8B-B14F-4D97-AF65-F5344CB8AC3E}">
        <p14:creationId xmlns:p14="http://schemas.microsoft.com/office/powerpoint/2010/main" val="11638867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577C9-F208-6313-7AB7-3646929C8F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D22266-6C16-869E-0F04-64CC7E213003}"/>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9E7B47C7-F416-6AC2-E290-FC2C4E061C71}"/>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If a patient with nonmetastatic UBC were to ask you the likelihood that they will experience an immune-related adverse event (irAE) while receiving an anti-PD-1/PD-L1 antibody, how would you respond? What about an irreversible irAE? What about a severe or life-threatening  event?</a:t>
            </a:r>
            <a:endPar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2697628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2BC0A-F40B-52D5-4F00-9A7D6A3FA2A0}"/>
              </a:ext>
            </a:extLst>
          </p:cNvPr>
          <p:cNvSpPr>
            <a:spLocks noGrp="1"/>
          </p:cNvSpPr>
          <p:nvPr>
            <p:ph type="title"/>
          </p:nvPr>
        </p:nvSpPr>
        <p:spPr>
          <a:xfrm>
            <a:off x="623392" y="2852936"/>
            <a:ext cx="10872346" cy="1143000"/>
          </a:xfrm>
        </p:spPr>
        <p:txBody>
          <a:bodyPr/>
          <a:lstStyle/>
          <a:p>
            <a:r>
              <a:rPr lang="en-US" dirty="0"/>
              <a:t>Potential Role of ctDNA in Nonmetastatic UBC</a:t>
            </a:r>
          </a:p>
        </p:txBody>
      </p:sp>
    </p:spTree>
    <p:extLst>
      <p:ext uri="{BB962C8B-B14F-4D97-AF65-F5344CB8AC3E}">
        <p14:creationId xmlns:p14="http://schemas.microsoft.com/office/powerpoint/2010/main" val="33346657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124FC-1334-60B2-7779-91E4CBDE357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CA83976-9019-2847-52E3-352FF5AE9D5E}"/>
              </a:ext>
            </a:extLst>
          </p:cNvPr>
          <p:cNvSpPr txBox="1"/>
          <p:nvPr/>
        </p:nvSpPr>
        <p:spPr>
          <a:xfrm>
            <a:off x="3046428" y="129249"/>
            <a:ext cx="609914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S PGothic" charset="0"/>
                <a:cs typeface="+mn-cs"/>
              </a:rPr>
              <a:t>IMvigor011 Study Design</a:t>
            </a:r>
          </a:p>
        </p:txBody>
      </p:sp>
      <p:sp>
        <p:nvSpPr>
          <p:cNvPr id="7" name="TextBox 6">
            <a:extLst>
              <a:ext uri="{FF2B5EF4-FFF2-40B4-BE49-F238E27FC236}">
                <a16:creationId xmlns:a16="http://schemas.microsoft.com/office/drawing/2014/main" id="{A63EBC92-D27B-E9CD-6A48-0510D4FE07CA}"/>
              </a:ext>
            </a:extLst>
          </p:cNvPr>
          <p:cNvSpPr txBox="1"/>
          <p:nvPr/>
        </p:nvSpPr>
        <p:spPr>
          <a:xfrm>
            <a:off x="9145570" y="6568496"/>
            <a:ext cx="307785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Powles et al. ESMO 2021;Abstract 716TiP.</a:t>
            </a:r>
          </a:p>
        </p:txBody>
      </p:sp>
      <p:pic>
        <p:nvPicPr>
          <p:cNvPr id="2" name="Picture 1">
            <a:extLst>
              <a:ext uri="{FF2B5EF4-FFF2-40B4-BE49-F238E27FC236}">
                <a16:creationId xmlns:a16="http://schemas.microsoft.com/office/drawing/2014/main" id="{1F7BAC81-9A4F-27BA-4878-63F4D17B0687}"/>
              </a:ext>
            </a:extLst>
          </p:cNvPr>
          <p:cNvPicPr>
            <a:picLocks noChangeAspect="1"/>
          </p:cNvPicPr>
          <p:nvPr/>
        </p:nvPicPr>
        <p:blipFill>
          <a:blip r:embed="rId2"/>
          <a:stretch>
            <a:fillRect/>
          </a:stretch>
        </p:blipFill>
        <p:spPr>
          <a:xfrm>
            <a:off x="943202" y="714024"/>
            <a:ext cx="10305595" cy="5854472"/>
          </a:xfrm>
          <a:prstGeom prst="rect">
            <a:avLst/>
          </a:prstGeom>
        </p:spPr>
      </p:pic>
    </p:spTree>
    <p:extLst>
      <p:ext uri="{BB962C8B-B14F-4D97-AF65-F5344CB8AC3E}">
        <p14:creationId xmlns:p14="http://schemas.microsoft.com/office/powerpoint/2010/main" val="1239646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AstraZeneca Pharmaceuticals LP, Johnson &amp; Johnson, and Merck.</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a:t>
            </a:r>
            <a:r>
              <a:rPr lang="en-US" sz="2500" b="0" kern="0" dirty="0"/>
              <a:t>financial relationships to </a:t>
            </a: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9171BE1-5841-CAA8-755F-7107290B4CCB}"/>
              </a:ext>
            </a:extLst>
          </p:cNvPr>
          <p:cNvGrpSpPr/>
          <p:nvPr/>
        </p:nvGrpSpPr>
        <p:grpSpPr>
          <a:xfrm>
            <a:off x="1055440" y="1045865"/>
            <a:ext cx="9577064" cy="5119439"/>
            <a:chOff x="-1840" y="0"/>
            <a:chExt cx="7774240" cy="4371975"/>
          </a:xfrm>
        </p:grpSpPr>
        <p:pic>
          <p:nvPicPr>
            <p:cNvPr id="5" name="Picture 4" descr="A blue and white text with a building and a tower&#10;&#10;AI-generated content may be incorrect.">
              <a:extLst>
                <a:ext uri="{FF2B5EF4-FFF2-40B4-BE49-F238E27FC236}">
                  <a16:creationId xmlns:a16="http://schemas.microsoft.com/office/drawing/2014/main" id="{AC4374FF-215B-4FD8-9EC8-B3D732EC5F1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7772400" cy="4371975"/>
            </a:xfrm>
            <a:prstGeom prst="rect">
              <a:avLst/>
            </a:prstGeom>
          </p:spPr>
        </p:pic>
        <p:sp>
          <p:nvSpPr>
            <p:cNvPr id="8" name="TextBox 7">
              <a:extLst>
                <a:ext uri="{FF2B5EF4-FFF2-40B4-BE49-F238E27FC236}">
                  <a16:creationId xmlns:a16="http://schemas.microsoft.com/office/drawing/2014/main" id="{C3993606-2CAC-6E36-2988-518579C620A0}"/>
                </a:ext>
              </a:extLst>
            </p:cNvPr>
            <p:cNvSpPr txBox="1"/>
            <p:nvPr/>
          </p:nvSpPr>
          <p:spPr>
            <a:xfrm>
              <a:off x="-1840" y="0"/>
              <a:ext cx="1967205"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72" charset="0"/>
                  <a:ea typeface="MS PGothic" charset="0"/>
                </a:rPr>
                <a:t>Abstract LBA8</a:t>
              </a:r>
            </a:p>
          </p:txBody>
        </p:sp>
      </p:grpSp>
    </p:spTree>
    <p:extLst>
      <p:ext uri="{BB962C8B-B14F-4D97-AF65-F5344CB8AC3E}">
        <p14:creationId xmlns:p14="http://schemas.microsoft.com/office/powerpoint/2010/main" val="4019678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83CEE-21B6-1FCD-4F3B-CA8EC8D3E5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0A6BE1-A02D-2577-B085-AA82953E7B4D}"/>
              </a:ext>
            </a:extLst>
          </p:cNvPr>
          <p:cNvSpPr>
            <a:spLocks noGrp="1"/>
          </p:cNvSpPr>
          <p:nvPr>
            <p:ph type="title"/>
          </p:nvPr>
        </p:nvSpPr>
        <p:spPr/>
        <p:txBody>
          <a:bodyPr/>
          <a:lstStyle/>
          <a:p>
            <a:pPr algn="l"/>
            <a:r>
              <a:rPr lang="en-US" dirty="0"/>
              <a:t>Phase III IMvigor011: Investigator-Assessed Disease-Free Survival for Patients Whose Disease Tested ctDNA Positive</a:t>
            </a:r>
          </a:p>
        </p:txBody>
      </p:sp>
      <p:pic>
        <p:nvPicPr>
          <p:cNvPr id="6" name="Picture 5" descr="A graph of a patient's growth&#10;&#10;AI-generated content may be incorrect.">
            <a:extLst>
              <a:ext uri="{FF2B5EF4-FFF2-40B4-BE49-F238E27FC236}">
                <a16:creationId xmlns:a16="http://schemas.microsoft.com/office/drawing/2014/main" id="{474DD2DA-D9CD-F58F-7715-D66549AEDFB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72285" y="1357292"/>
            <a:ext cx="10647430" cy="4723283"/>
          </a:xfrm>
          <a:prstGeom prst="rect">
            <a:avLst/>
          </a:prstGeom>
        </p:spPr>
      </p:pic>
      <p:sp>
        <p:nvSpPr>
          <p:cNvPr id="3" name="TextBox 2">
            <a:extLst>
              <a:ext uri="{FF2B5EF4-FFF2-40B4-BE49-F238E27FC236}">
                <a16:creationId xmlns:a16="http://schemas.microsoft.com/office/drawing/2014/main" id="{FA6DA63B-4B61-058C-65F5-BE4D97AC9D12}"/>
              </a:ext>
            </a:extLst>
          </p:cNvPr>
          <p:cNvSpPr txBox="1"/>
          <p:nvPr/>
        </p:nvSpPr>
        <p:spPr>
          <a:xfrm>
            <a:off x="119336" y="6477098"/>
            <a:ext cx="343350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T et al. ESMO 2025;Abstract LBA8.</a:t>
            </a:r>
          </a:p>
        </p:txBody>
      </p:sp>
    </p:spTree>
    <p:extLst>
      <p:ext uri="{BB962C8B-B14F-4D97-AF65-F5344CB8AC3E}">
        <p14:creationId xmlns:p14="http://schemas.microsoft.com/office/powerpoint/2010/main" val="867878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C45F6-F578-2828-3DA0-12FAB395B9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11957-BBFB-BC3D-95F9-5F93D797DDD5}"/>
              </a:ext>
            </a:extLst>
          </p:cNvPr>
          <p:cNvSpPr>
            <a:spLocks noGrp="1"/>
          </p:cNvSpPr>
          <p:nvPr>
            <p:ph type="title"/>
          </p:nvPr>
        </p:nvSpPr>
        <p:spPr>
          <a:xfrm>
            <a:off x="0" y="57737"/>
            <a:ext cx="12192000" cy="1143000"/>
          </a:xfrm>
        </p:spPr>
        <p:txBody>
          <a:bodyPr/>
          <a:lstStyle/>
          <a:p>
            <a:r>
              <a:rPr lang="en-US" sz="2800" dirty="0"/>
              <a:t>Phase III IMvigor011: OS for Patients Whose Disease Tested ctDNA Positive</a:t>
            </a:r>
          </a:p>
        </p:txBody>
      </p:sp>
      <p:pic>
        <p:nvPicPr>
          <p:cNvPr id="5" name="Picture 4" descr="A graph of a number of patients&#10;&#10;AI-generated content may be incorrect.">
            <a:extLst>
              <a:ext uri="{FF2B5EF4-FFF2-40B4-BE49-F238E27FC236}">
                <a16:creationId xmlns:a16="http://schemas.microsoft.com/office/drawing/2014/main" id="{FA7FA704-9F62-4282-E823-EEC80830AE9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27173" y="993665"/>
            <a:ext cx="10729192" cy="4870670"/>
          </a:xfrm>
          <a:prstGeom prst="rect">
            <a:avLst/>
          </a:prstGeom>
        </p:spPr>
      </p:pic>
      <p:sp>
        <p:nvSpPr>
          <p:cNvPr id="3" name="TextBox 2">
            <a:extLst>
              <a:ext uri="{FF2B5EF4-FFF2-40B4-BE49-F238E27FC236}">
                <a16:creationId xmlns:a16="http://schemas.microsoft.com/office/drawing/2014/main" id="{B049FB8D-A169-3BEC-4A3C-9AEAFA1A7B85}"/>
              </a:ext>
            </a:extLst>
          </p:cNvPr>
          <p:cNvSpPr txBox="1"/>
          <p:nvPr/>
        </p:nvSpPr>
        <p:spPr>
          <a:xfrm>
            <a:off x="119336" y="6477098"/>
            <a:ext cx="343350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T et al. ESMO 2025;Abstract LBA8.</a:t>
            </a:r>
          </a:p>
        </p:txBody>
      </p:sp>
    </p:spTree>
    <p:extLst>
      <p:ext uri="{BB962C8B-B14F-4D97-AF65-F5344CB8AC3E}">
        <p14:creationId xmlns:p14="http://schemas.microsoft.com/office/powerpoint/2010/main" val="3360449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F0820-42E1-D865-BFCE-272755B4CC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472D4C-390B-FC26-1331-34786E609EA2}"/>
              </a:ext>
            </a:extLst>
          </p:cNvPr>
          <p:cNvSpPr>
            <a:spLocks noGrp="1"/>
          </p:cNvSpPr>
          <p:nvPr>
            <p:ph type="title"/>
          </p:nvPr>
        </p:nvSpPr>
        <p:spPr/>
        <p:txBody>
          <a:bodyPr/>
          <a:lstStyle/>
          <a:p>
            <a:r>
              <a:rPr lang="en-US" dirty="0"/>
              <a:t>Phase III IMvigor011: Authors’ Conclusions</a:t>
            </a:r>
          </a:p>
        </p:txBody>
      </p:sp>
      <p:sp>
        <p:nvSpPr>
          <p:cNvPr id="3" name="TextBox 2">
            <a:extLst>
              <a:ext uri="{FF2B5EF4-FFF2-40B4-BE49-F238E27FC236}">
                <a16:creationId xmlns:a16="http://schemas.microsoft.com/office/drawing/2014/main" id="{CE521FF6-16C2-3AC0-E594-ACA945086747}"/>
              </a:ext>
            </a:extLst>
          </p:cNvPr>
          <p:cNvSpPr txBox="1"/>
          <p:nvPr/>
        </p:nvSpPr>
        <p:spPr>
          <a:xfrm>
            <a:off x="119336" y="6477098"/>
            <a:ext cx="343350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T et al. ESMO 2025;Abstract LBA8.</a:t>
            </a:r>
          </a:p>
        </p:txBody>
      </p:sp>
      <p:pic>
        <p:nvPicPr>
          <p:cNvPr id="5" name="Picture 4" descr="A screenshot of a medical report&#10;&#10;AI-generated content may be incorrect.">
            <a:extLst>
              <a:ext uri="{FF2B5EF4-FFF2-40B4-BE49-F238E27FC236}">
                <a16:creationId xmlns:a16="http://schemas.microsoft.com/office/drawing/2014/main" id="{10ACCDAC-9438-73D1-D2B4-E7E1BB563E7C}"/>
              </a:ext>
            </a:extLst>
          </p:cNvPr>
          <p:cNvPicPr>
            <a:picLocks noChangeAspect="1"/>
          </p:cNvPicPr>
          <p:nvPr/>
        </p:nvPicPr>
        <p:blipFill>
          <a:blip r:embed="rId2">
            <a:extLst>
              <a:ext uri="{28A0092B-C50C-407E-A947-70E740481C1C}">
                <a14:useLocalDpi xmlns:a14="http://schemas.microsoft.com/office/drawing/2010/main" val="0"/>
              </a:ext>
            </a:extLst>
          </a:blip>
          <a:srcRect t="12335" b="16842"/>
          <a:stretch>
            <a:fillRect/>
          </a:stretch>
        </p:blipFill>
        <p:spPr>
          <a:xfrm>
            <a:off x="443372" y="1370013"/>
            <a:ext cx="11305256" cy="4503753"/>
          </a:xfrm>
          <a:prstGeom prst="rect">
            <a:avLst/>
          </a:prstGeom>
        </p:spPr>
      </p:pic>
      <p:sp>
        <p:nvSpPr>
          <p:cNvPr id="4" name="TextBox 3">
            <a:extLst>
              <a:ext uri="{FF2B5EF4-FFF2-40B4-BE49-F238E27FC236}">
                <a16:creationId xmlns:a16="http://schemas.microsoft.com/office/drawing/2014/main" id="{4733B687-268C-06C1-3EB5-A9AE81678652}"/>
              </a:ext>
            </a:extLst>
          </p:cNvPr>
          <p:cNvSpPr txBox="1"/>
          <p:nvPr/>
        </p:nvSpPr>
        <p:spPr>
          <a:xfrm>
            <a:off x="478151" y="5898364"/>
            <a:ext cx="282385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MRD = molecular residual disease</a:t>
            </a:r>
          </a:p>
        </p:txBody>
      </p:sp>
    </p:spTree>
    <p:extLst>
      <p:ext uri="{BB962C8B-B14F-4D97-AF65-F5344CB8AC3E}">
        <p14:creationId xmlns:p14="http://schemas.microsoft.com/office/powerpoint/2010/main" val="2578719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E7B73-D3F0-2B1D-B56F-A23C768538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1F1708-F931-35C0-E875-C4695772C37D}"/>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F9574638-74B7-0BE6-9C03-D1A91A015776}"/>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Do you believe ctDNA will be used to inform treatment decision-making for patients with nonmetastatic UBC in routine practice in the near future? How so? </a:t>
            </a:r>
          </a:p>
          <a:p>
            <a:pPr marL="98425" indent="0">
              <a:buNone/>
            </a:pPr>
            <a:r>
              <a:rPr lang="en-US" sz="2800" dirty="0">
                <a:latin typeface="Arial" panose="020B0604020202020204" pitchFamily="34" charset="0"/>
                <a:cs typeface="Arial" panose="020B0604020202020204" pitchFamily="34" charset="0"/>
              </a:rPr>
              <a:t>Are you using ctDNA analysis in your own practice today? What role might oncology nurses play in identifying patients for whom ctDNA analysis might be appropriate and helping them understand their test results? </a:t>
            </a:r>
          </a:p>
          <a:p>
            <a:pPr marL="98425"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07033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D7DA7-9B7B-39AF-6434-378E343EDC6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C35A817-9499-5BB0-6EC6-17FA72F45A34}"/>
              </a:ext>
            </a:extLst>
          </p:cNvPr>
          <p:cNvSpPr/>
          <p:nvPr/>
        </p:nvSpPr>
        <p:spPr bwMode="auto">
          <a:xfrm>
            <a:off x="758948" y="2708920"/>
            <a:ext cx="10665644"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31358BC-2560-34FC-6DCA-03AE59F6F50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79AF88A7-2033-5130-ED04-15AD1E486821}"/>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Basic Biology of Nonmetastatic Urothelial Bladder Cancer (UBC) </a:t>
            </a:r>
          </a:p>
          <a:p>
            <a:pPr marL="0" indent="0">
              <a:spcBef>
                <a:spcPts val="1800"/>
              </a:spcBef>
              <a:spcAft>
                <a:spcPts val="0"/>
              </a:spcAft>
              <a:buNone/>
            </a:pPr>
            <a:r>
              <a:rPr lang="en-US" sz="2500" dirty="0">
                <a:solidFill>
                  <a:srgbClr val="0432FF"/>
                </a:solidFill>
              </a:rPr>
              <a:t>Module 1: </a:t>
            </a:r>
            <a:r>
              <a:rPr lang="en-US" sz="2500" dirty="0">
                <a:solidFill>
                  <a:schemeClr val="tx1"/>
                </a:solidFill>
              </a:rPr>
              <a:t>Systemic Therapy for Cisplatin-Eligible Patients with Muscle-Invasive Bladder Cancer (MIBC) </a:t>
            </a:r>
          </a:p>
          <a:p>
            <a:pPr marL="0" indent="0">
              <a:spcBef>
                <a:spcPts val="1800"/>
              </a:spcBef>
              <a:spcAft>
                <a:spcPts val="0"/>
              </a:spcAft>
              <a:buNone/>
            </a:pPr>
            <a:r>
              <a:rPr lang="en-US" sz="2500" dirty="0">
                <a:solidFill>
                  <a:schemeClr val="bg1"/>
                </a:solidFill>
              </a:rPr>
              <a:t>Module 2: Evolving Approach to Systemic Therapy for Cisplatin-Ineligible Patients with MIBC </a:t>
            </a:r>
          </a:p>
          <a:p>
            <a:pPr marL="0" indent="0">
              <a:spcBef>
                <a:spcPts val="1800"/>
              </a:spcBef>
              <a:spcAft>
                <a:spcPts val="0"/>
              </a:spcAft>
              <a:buNone/>
            </a:pPr>
            <a:r>
              <a:rPr lang="en-US" sz="2500" dirty="0">
                <a:solidFill>
                  <a:srgbClr val="0432FF"/>
                </a:solidFill>
              </a:rPr>
              <a:t>Module 3: </a:t>
            </a:r>
            <a:r>
              <a:rPr lang="en-US" sz="2500" dirty="0">
                <a:solidFill>
                  <a:schemeClr val="tx1"/>
                </a:solidFill>
              </a:rPr>
              <a:t>Immune Checkpoint Inhibitors in Non-Muscle-Invasive Bladder Cancer </a:t>
            </a:r>
          </a:p>
          <a:p>
            <a:pPr marL="0" indent="0">
              <a:spcBef>
                <a:spcPts val="1800"/>
              </a:spcBef>
              <a:spcAft>
                <a:spcPts val="0"/>
              </a:spcAft>
              <a:buNone/>
            </a:pPr>
            <a:r>
              <a:rPr lang="en-US" sz="2500" dirty="0">
                <a:solidFill>
                  <a:srgbClr val="0432FF"/>
                </a:solidFill>
              </a:rPr>
              <a:t>Module 4: </a:t>
            </a:r>
            <a:r>
              <a:rPr lang="en-US" sz="2500" dirty="0">
                <a:solidFill>
                  <a:schemeClr val="tx1"/>
                </a:solidFill>
              </a:rPr>
              <a:t>Novel Intravesical Therapies for Nonmetastatic UBC</a:t>
            </a:r>
          </a:p>
        </p:txBody>
      </p:sp>
    </p:spTree>
    <p:extLst>
      <p:ext uri="{BB962C8B-B14F-4D97-AF65-F5344CB8AC3E}">
        <p14:creationId xmlns:p14="http://schemas.microsoft.com/office/powerpoint/2010/main" val="2767321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81C18-DBE4-1F27-8FBA-7EDD80ADCF3E}"/>
              </a:ext>
            </a:extLst>
          </p:cNvPr>
          <p:cNvSpPr>
            <a:spLocks noGrp="1"/>
          </p:cNvSpPr>
          <p:nvPr>
            <p:ph type="ctrTitle"/>
          </p:nvPr>
        </p:nvSpPr>
        <p:spPr>
          <a:xfrm>
            <a:off x="10633" y="457200"/>
            <a:ext cx="12191999" cy="1534886"/>
          </a:xfrm>
        </p:spPr>
        <p:txBody>
          <a:bodyPr>
            <a:noAutofit/>
          </a:bodyPr>
          <a:lstStyle/>
          <a:p>
            <a:r>
              <a:rPr lang="en-US" sz="4800" dirty="0"/>
              <a:t>Perioperative Systemic Therapy for </a:t>
            </a:r>
            <a:br>
              <a:rPr lang="en-US" sz="4800" dirty="0"/>
            </a:br>
            <a:r>
              <a:rPr lang="en-US" sz="4800" dirty="0"/>
              <a:t>Cisplatin-</a:t>
            </a:r>
            <a:r>
              <a:rPr lang="en-US" sz="4800" b="1" dirty="0"/>
              <a:t>Ineligible</a:t>
            </a:r>
            <a:r>
              <a:rPr lang="en-US" sz="4800" dirty="0"/>
              <a:t> Patients with MIBC </a:t>
            </a:r>
          </a:p>
        </p:txBody>
      </p:sp>
      <p:sp>
        <p:nvSpPr>
          <p:cNvPr id="3" name="Subtitle 2">
            <a:extLst>
              <a:ext uri="{FF2B5EF4-FFF2-40B4-BE49-F238E27FC236}">
                <a16:creationId xmlns:a16="http://schemas.microsoft.com/office/drawing/2014/main" id="{A7CBC890-3851-E20B-D398-8FBE131D89B2}"/>
              </a:ext>
            </a:extLst>
          </p:cNvPr>
          <p:cNvSpPr>
            <a:spLocks noGrp="1"/>
          </p:cNvSpPr>
          <p:nvPr>
            <p:ph type="subTitle" idx="1"/>
          </p:nvPr>
        </p:nvSpPr>
        <p:spPr>
          <a:xfrm>
            <a:off x="0" y="2951288"/>
            <a:ext cx="12191998" cy="1955507"/>
          </a:xfrm>
        </p:spPr>
        <p:txBody>
          <a:bodyPr>
            <a:normAutofit fontScale="77500" lnSpcReduction="20000"/>
          </a:bodyPr>
          <a:lstStyle/>
          <a:p>
            <a:r>
              <a:rPr lang="en-US" dirty="0"/>
              <a:t>Alexandra Drakaki, MD, PhD</a:t>
            </a:r>
          </a:p>
          <a:p>
            <a:r>
              <a:rPr lang="en-US" dirty="0"/>
              <a:t>Associate Professor of Medicine, Hematology/Oncology and Urology</a:t>
            </a:r>
          </a:p>
          <a:p>
            <a:r>
              <a:rPr lang="en-US" dirty="0"/>
              <a:t>Medical Director of the Genitourinary Oncology Program</a:t>
            </a:r>
          </a:p>
          <a:p>
            <a:r>
              <a:rPr lang="en-US" dirty="0"/>
              <a:t>Leader of the Genitourinary Research Program</a:t>
            </a:r>
          </a:p>
          <a:p>
            <a:r>
              <a:rPr lang="en-US" dirty="0"/>
              <a:t>University of California, Los Angeles</a:t>
            </a:r>
          </a:p>
          <a:p>
            <a:r>
              <a:rPr lang="en-US" dirty="0"/>
              <a:t>05/14/2026</a:t>
            </a:r>
          </a:p>
          <a:p>
            <a:endParaRPr lang="en-US" dirty="0"/>
          </a:p>
          <a:p>
            <a:endParaRPr lang="en-US" dirty="0"/>
          </a:p>
        </p:txBody>
      </p:sp>
      <p:pic>
        <p:nvPicPr>
          <p:cNvPr id="5" name="Picture 2" descr="College Profile: Tell Me More about ...">
            <a:extLst>
              <a:ext uri="{FF2B5EF4-FFF2-40B4-BE49-F238E27FC236}">
                <a16:creationId xmlns:a16="http://schemas.microsoft.com/office/drawing/2014/main" id="{4969FCC0-552B-D906-DA84-5D0DE9476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3" y="5680159"/>
            <a:ext cx="2122967" cy="11630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akstone UCLA State-of-the-Art Urology 2021">
            <a:extLst>
              <a:ext uri="{FF2B5EF4-FFF2-40B4-BE49-F238E27FC236}">
                <a16:creationId xmlns:a16="http://schemas.microsoft.com/office/drawing/2014/main" id="{8D6B7A33-F2BA-ED3C-3523-00DE2609A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2943" y="5780314"/>
            <a:ext cx="1719689" cy="1079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9251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849D7EA-3AB2-A893-7D58-D5ECBF9BC8FB}"/>
              </a:ext>
            </a:extLst>
          </p:cNvPr>
          <p:cNvSpPr/>
          <p:nvPr/>
        </p:nvSpPr>
        <p:spPr>
          <a:xfrm>
            <a:off x="6345382" y="3616960"/>
            <a:ext cx="5846618" cy="3210560"/>
          </a:xfrm>
          <a:prstGeom prst="rect">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srgbClr val="C00000"/>
                </a:solidFill>
              </a:ln>
              <a:noFill/>
              <a:effectLst/>
              <a:uLnTx/>
              <a:uFillTx/>
              <a:latin typeface="Aptos" panose="02110004020202020204"/>
              <a:ea typeface="+mn-ea"/>
              <a:cs typeface="+mn-cs"/>
            </a:endParaRPr>
          </a:p>
        </p:txBody>
      </p:sp>
      <p:sp>
        <p:nvSpPr>
          <p:cNvPr id="17" name="Rectangle 16"/>
          <p:cNvSpPr/>
          <p:nvPr/>
        </p:nvSpPr>
        <p:spPr>
          <a:xfrm>
            <a:off x="2521528" y="4932219"/>
            <a:ext cx="2530764" cy="181032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Aptos" panose="02110004020202020204"/>
                <a:ea typeface="+mn-ea"/>
                <a:cs typeface="+mn-cs"/>
              </a:rPr>
              <a:t>NEOADJUVANT CHEMO </a:t>
            </a:r>
            <a:endParaRPr kumimoji="0" lang="en-US" sz="1800" b="0" i="0" u="none" strike="noStrike" kern="1200" cap="none" spc="0" normalizeH="0" baseline="0" noProof="0" dirty="0">
              <a:ln>
                <a:noFill/>
              </a:ln>
              <a:solidFill>
                <a:prstClr val="white">
                  <a:lumMod val="65000"/>
                </a:prstClr>
              </a:solidFill>
              <a:effectLst/>
              <a:uLnTx/>
              <a:uFillTx/>
              <a:latin typeface="Aptos" panose="02110004020202020204"/>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65000"/>
                </a:prstClr>
              </a:solidFill>
              <a:effectLst/>
              <a:uLnTx/>
              <a:uFillTx/>
              <a:latin typeface="Aptos" panose="02110004020202020204"/>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Aptos" panose="02110004020202020204"/>
                <a:ea typeface="+mn-ea"/>
                <a:cs typeface="+mn-cs"/>
                <a:sym typeface="Wingdings" panose="05000000000000000000" pitchFamily="2" charset="2"/>
              </a:rPr>
              <a:t>SURGERY</a:t>
            </a:r>
            <a:endParaRPr kumimoji="0" lang="en-US" sz="1800" b="0" i="0" u="none" strike="noStrike" kern="1200" cap="none" spc="0" normalizeH="0" baseline="0" noProof="0" dirty="0">
              <a:ln>
                <a:noFill/>
              </a:ln>
              <a:solidFill>
                <a:prstClr val="white">
                  <a:lumMod val="65000"/>
                </a:prstClr>
              </a:solidFill>
              <a:effectLst/>
              <a:uLnTx/>
              <a:uFillTx/>
              <a:latin typeface="Aptos" panose="02110004020202020204"/>
              <a:ea typeface="+mn-ea"/>
              <a:cs typeface="+mn-cs"/>
            </a:endParaRPr>
          </a:p>
        </p:txBody>
      </p:sp>
      <p:sp>
        <p:nvSpPr>
          <p:cNvPr id="2" name="Title 1"/>
          <p:cNvSpPr>
            <a:spLocks noGrp="1"/>
          </p:cNvSpPr>
          <p:nvPr>
            <p:ph type="title"/>
          </p:nvPr>
        </p:nvSpPr>
        <p:spPr>
          <a:xfrm>
            <a:off x="3067627" y="9430"/>
            <a:ext cx="6269182" cy="824282"/>
          </a:xfrm>
          <a:solidFill>
            <a:schemeClr val="tx2">
              <a:lumMod val="25000"/>
              <a:lumOff val="75000"/>
            </a:schemeClr>
          </a:solidFill>
        </p:spPr>
        <p:txBody>
          <a:bodyPr>
            <a:normAutofit/>
          </a:bodyPr>
          <a:lstStyle/>
          <a:p>
            <a:pPr algn="ctr"/>
            <a:r>
              <a:rPr lang="en-US" sz="3400" dirty="0"/>
              <a:t>How to think in bladder cancer</a:t>
            </a:r>
          </a:p>
        </p:txBody>
      </p:sp>
      <p:pic>
        <p:nvPicPr>
          <p:cNvPr id="1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09992" y="1059397"/>
            <a:ext cx="10427853" cy="206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28437" y="3943928"/>
            <a:ext cx="5116945" cy="56341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lumMod val="65000"/>
                  </a:prstClr>
                </a:solidFill>
                <a:effectLst/>
                <a:uLnTx/>
                <a:uFillTx/>
                <a:latin typeface="Aptos" panose="02110004020202020204"/>
                <a:ea typeface="+mn-ea"/>
                <a:cs typeface="+mn-cs"/>
              </a:rPr>
              <a:t>CISPLATIN ELIGIBLE </a:t>
            </a:r>
          </a:p>
        </p:txBody>
      </p:sp>
      <p:sp>
        <p:nvSpPr>
          <p:cNvPr id="11" name="Rectangle 10"/>
          <p:cNvSpPr/>
          <p:nvPr/>
        </p:nvSpPr>
        <p:spPr>
          <a:xfrm>
            <a:off x="6345382" y="3943928"/>
            <a:ext cx="5070763" cy="563418"/>
          </a:xfrm>
          <a:prstGeom prst="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196B24">
                    <a:lumMod val="75000"/>
                  </a:srgbClr>
                </a:solidFill>
                <a:effectLst/>
                <a:uLnTx/>
                <a:uFillTx/>
                <a:latin typeface="Aptos" panose="02110004020202020204"/>
                <a:ea typeface="+mn-ea"/>
                <a:cs typeface="+mn-cs"/>
              </a:rPr>
              <a:t>CISPLATIN INELIGIBLE </a:t>
            </a:r>
            <a:endParaRPr kumimoji="0" lang="en-US" sz="2100" b="1" i="0" u="none" strike="noStrike" kern="1200" cap="none" spc="0" normalizeH="0" baseline="0" noProof="0" dirty="0">
              <a:ln>
                <a:noFill/>
              </a:ln>
              <a:solidFill>
                <a:srgbClr val="196B24">
                  <a:lumMod val="75000"/>
                </a:srgbClr>
              </a:solidFill>
              <a:effectLst/>
              <a:uLnTx/>
              <a:uFillTx/>
              <a:latin typeface="Aptos" panose="02110004020202020204"/>
              <a:ea typeface="+mn-ea"/>
              <a:cs typeface="+mn-cs"/>
            </a:endParaRPr>
          </a:p>
        </p:txBody>
      </p:sp>
      <p:sp>
        <p:nvSpPr>
          <p:cNvPr id="12" name="Down Arrow 11"/>
          <p:cNvSpPr/>
          <p:nvPr/>
        </p:nvSpPr>
        <p:spPr>
          <a:xfrm>
            <a:off x="3703781" y="4507345"/>
            <a:ext cx="180110" cy="424873"/>
          </a:xfrm>
          <a:prstGeom prst="down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Down Arrow 12"/>
          <p:cNvSpPr/>
          <p:nvPr/>
        </p:nvSpPr>
        <p:spPr>
          <a:xfrm flipH="1">
            <a:off x="8659090" y="4507345"/>
            <a:ext cx="147782" cy="4248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Down Arrow 14"/>
          <p:cNvSpPr/>
          <p:nvPr/>
        </p:nvSpPr>
        <p:spPr>
          <a:xfrm>
            <a:off x="3696854" y="5624941"/>
            <a:ext cx="180110" cy="424873"/>
          </a:xfrm>
          <a:prstGeom prst="down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65000"/>
                </a:prstClr>
              </a:solidFill>
              <a:effectLst/>
              <a:uLnTx/>
              <a:uFillTx/>
              <a:latin typeface="Aptos" panose="02110004020202020204"/>
              <a:ea typeface="+mn-ea"/>
              <a:cs typeface="+mn-cs"/>
            </a:endParaRPr>
          </a:p>
        </p:txBody>
      </p:sp>
      <p:sp>
        <p:nvSpPr>
          <p:cNvPr id="18" name="Rectangle 17"/>
          <p:cNvSpPr/>
          <p:nvPr/>
        </p:nvSpPr>
        <p:spPr>
          <a:xfrm>
            <a:off x="7079672" y="4932217"/>
            <a:ext cx="2590800" cy="1810325"/>
          </a:xfrm>
          <a:prstGeom prst="rect">
            <a:avLst/>
          </a:prstGeom>
          <a:solidFill>
            <a:schemeClr val="tx2">
              <a:lumMod val="10000"/>
              <a:lumOff val="90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GFR &lt;60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NEUROPATHY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ECOG &gt;2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HEARING PROBLEM</a:t>
            </a:r>
          </a:p>
        </p:txBody>
      </p:sp>
      <p:sp>
        <p:nvSpPr>
          <p:cNvPr id="19" name="Right Arrow 18"/>
          <p:cNvSpPr/>
          <p:nvPr/>
        </p:nvSpPr>
        <p:spPr>
          <a:xfrm>
            <a:off x="9704893" y="5735779"/>
            <a:ext cx="637309" cy="2031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TextBox 19"/>
          <p:cNvSpPr txBox="1"/>
          <p:nvPr/>
        </p:nvSpPr>
        <p:spPr>
          <a:xfrm>
            <a:off x="10175447" y="5151048"/>
            <a:ext cx="2016553" cy="1446550"/>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E97132"/>
                  </a:solidFill>
                  <a:prstDash val="solid"/>
                </a:ln>
                <a:solidFill>
                  <a:srgbClr val="196B24">
                    <a:lumMod val="75000"/>
                  </a:srgbClr>
                </a:solidFill>
                <a:effectLst/>
                <a:uLnTx/>
                <a:uFillTx/>
                <a:latin typeface="Adobe Fangsong Std R" panose="02020400000000000000" pitchFamily="18" charset="-128"/>
                <a:ea typeface="Adobe Fangsong Std R" panose="02020400000000000000" pitchFamily="18" charset="-128"/>
                <a:cs typeface="+mn-cs"/>
              </a:rPr>
              <a:t>SURGERY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E97132"/>
                  </a:solidFill>
                  <a:prstDash val="solid"/>
                </a:ln>
                <a:solidFill>
                  <a:srgbClr val="196B24">
                    <a:lumMod val="75000"/>
                  </a:srgbClr>
                </a:solidFill>
                <a:effectLst/>
                <a:uLnTx/>
                <a:uFillTx/>
                <a:latin typeface="Adobe Fangsong Std R" panose="02020400000000000000" pitchFamily="18" charset="-128"/>
                <a:ea typeface="Adobe Fangsong Std R" panose="02020400000000000000" pitchFamily="18" charset="-128"/>
                <a:cs typeface="+mn-cs"/>
              </a:rPr>
              <a:t>      </a:t>
            </a:r>
            <a:r>
              <a:rPr kumimoji="0" lang="en-US" sz="3000" b="1" i="0" u="none" strike="noStrike" kern="1200" cap="none" spc="0" normalizeH="0" baseline="0" noProof="0" dirty="0">
                <a:ln w="22225">
                  <a:solidFill>
                    <a:srgbClr val="E97132"/>
                  </a:solidFill>
                  <a:prstDash val="solid"/>
                </a:ln>
                <a:solidFill>
                  <a:srgbClr val="196B24">
                    <a:lumMod val="75000"/>
                  </a:srgbClr>
                </a:solidFill>
                <a:effectLst/>
                <a:uLnTx/>
                <a:uFillTx/>
                <a:latin typeface="Adobe Fangsong Std R" panose="02020400000000000000" pitchFamily="18" charset="-128"/>
                <a:ea typeface="Adobe Fangsong Std R" panose="02020400000000000000" pitchFamily="18"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97132"/>
                  </a:solidFill>
                  <a:prstDash val="solid"/>
                </a:ln>
                <a:solidFill>
                  <a:srgbClr val="196B24">
                    <a:lumMod val="75000"/>
                  </a:srgbClr>
                </a:solidFill>
                <a:effectLst/>
                <a:uLnTx/>
                <a:uFillTx/>
                <a:latin typeface="Adobe Fangsong Std R" panose="02020400000000000000" pitchFamily="18" charset="-128"/>
                <a:ea typeface="Adobe Fangsong Std R" panose="02020400000000000000" pitchFamily="18" charset="-128"/>
                <a:cs typeface="+mn-cs"/>
              </a:rPr>
              <a:t>  TRIALS</a:t>
            </a:r>
            <a:endParaRPr kumimoji="0" lang="en-US" sz="3000" b="1" i="0" u="none" strike="noStrike" kern="1200" cap="none" spc="0" normalizeH="0" baseline="0" noProof="0" dirty="0">
              <a:ln w="22225">
                <a:solidFill>
                  <a:srgbClr val="E97132"/>
                </a:solidFill>
                <a:prstDash val="solid"/>
              </a:ln>
              <a:solidFill>
                <a:srgbClr val="196B24">
                  <a:lumMod val="75000"/>
                </a:srgbClr>
              </a:solidFill>
              <a:effectLst/>
              <a:uLnTx/>
              <a:uFillTx/>
              <a:latin typeface="Aptos" panose="02110004020202020204"/>
              <a:ea typeface="+mn-ea"/>
              <a:cs typeface="+mn-cs"/>
            </a:endParaRPr>
          </a:p>
        </p:txBody>
      </p:sp>
      <p:cxnSp>
        <p:nvCxnSpPr>
          <p:cNvPr id="5" name="Straight Connector 4">
            <a:extLst>
              <a:ext uri="{FF2B5EF4-FFF2-40B4-BE49-F238E27FC236}">
                <a16:creationId xmlns:a16="http://schemas.microsoft.com/office/drawing/2014/main" id="{3EBB6C77-1A0C-4660-835D-9C3240500E23}"/>
              </a:ext>
            </a:extLst>
          </p:cNvPr>
          <p:cNvCxnSpPr>
            <a:cxnSpLocks/>
          </p:cNvCxnSpPr>
          <p:nvPr/>
        </p:nvCxnSpPr>
        <p:spPr>
          <a:xfrm>
            <a:off x="8624915" y="3228109"/>
            <a:ext cx="136857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C7A686D-6CA4-621F-3B85-F1DBF2BA5453}"/>
              </a:ext>
            </a:extLst>
          </p:cNvPr>
          <p:cNvSpPr/>
          <p:nvPr/>
        </p:nvSpPr>
        <p:spPr>
          <a:xfrm flipV="1">
            <a:off x="10081" y="747065"/>
            <a:ext cx="12164704" cy="86351"/>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61279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7BB1E-B86D-4E3E-7253-DB0FFEBCC64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638115C-8860-825B-BB91-F2D429BB1B78}"/>
              </a:ext>
            </a:extLst>
          </p:cNvPr>
          <p:cNvSpPr>
            <a:spLocks noGrp="1"/>
          </p:cNvSpPr>
          <p:nvPr>
            <p:ph type="title"/>
          </p:nvPr>
        </p:nvSpPr>
        <p:spPr>
          <a:xfrm>
            <a:off x="1195663" y="577546"/>
            <a:ext cx="9803219" cy="430847"/>
          </a:xfrm>
        </p:spPr>
        <p:txBody>
          <a:bodyPr>
            <a:noAutofit/>
          </a:bodyPr>
          <a:lstStyle/>
          <a:p>
            <a:pPr algn="ctr"/>
            <a:r>
              <a:rPr lang="it-IT" sz="3300" dirty="0"/>
              <a:t>Perioperative Phase 3 Studies in </a:t>
            </a:r>
            <a:br>
              <a:rPr lang="it-IT" sz="3300" dirty="0"/>
            </a:br>
            <a:r>
              <a:rPr lang="it-IT" sz="3300" dirty="0"/>
              <a:t>Cis-Ineligible MIBC</a:t>
            </a:r>
          </a:p>
        </p:txBody>
      </p:sp>
      <p:pic>
        <p:nvPicPr>
          <p:cNvPr id="20" name="Picture 19">
            <a:extLst>
              <a:ext uri="{FF2B5EF4-FFF2-40B4-BE49-F238E27FC236}">
                <a16:creationId xmlns:a16="http://schemas.microsoft.com/office/drawing/2014/main" id="{3659624A-E93F-5072-C00F-A8BA3FF9375C}"/>
              </a:ext>
            </a:extLst>
          </p:cNvPr>
          <p:cNvPicPr>
            <a:picLocks noChangeAspect="1"/>
          </p:cNvPicPr>
          <p:nvPr/>
        </p:nvPicPr>
        <p:blipFill>
          <a:blip r:embed="rId3"/>
          <a:stretch>
            <a:fillRect/>
          </a:stretch>
        </p:blipFill>
        <p:spPr>
          <a:xfrm>
            <a:off x="10716618" y="58755"/>
            <a:ext cx="1386888" cy="1381477"/>
          </a:xfrm>
          <a:prstGeom prst="rect">
            <a:avLst/>
          </a:prstGeom>
        </p:spPr>
      </p:pic>
      <p:cxnSp>
        <p:nvCxnSpPr>
          <p:cNvPr id="21" name="Straight Connector 20">
            <a:extLst>
              <a:ext uri="{FF2B5EF4-FFF2-40B4-BE49-F238E27FC236}">
                <a16:creationId xmlns:a16="http://schemas.microsoft.com/office/drawing/2014/main" id="{12EAA14F-A43D-2D4E-E7CD-B9EBE1A16904}"/>
              </a:ext>
            </a:extLst>
          </p:cNvPr>
          <p:cNvCxnSpPr>
            <a:cxnSpLocks/>
          </p:cNvCxnSpPr>
          <p:nvPr/>
        </p:nvCxnSpPr>
        <p:spPr>
          <a:xfrm flipH="1">
            <a:off x="16356" y="1476808"/>
            <a:ext cx="1217564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35CB7B4-6245-D3F9-45FA-8E829C29AEB1}"/>
              </a:ext>
            </a:extLst>
          </p:cNvPr>
          <p:cNvPicPr>
            <a:picLocks noChangeAspect="1"/>
          </p:cNvPicPr>
          <p:nvPr/>
        </p:nvPicPr>
        <p:blipFill>
          <a:blip r:embed="rId4"/>
          <a:stretch>
            <a:fillRect/>
          </a:stretch>
        </p:blipFill>
        <p:spPr>
          <a:xfrm>
            <a:off x="16356" y="1"/>
            <a:ext cx="1504950" cy="1440232"/>
          </a:xfrm>
          <a:prstGeom prst="rect">
            <a:avLst/>
          </a:prstGeom>
        </p:spPr>
      </p:pic>
      <p:pic>
        <p:nvPicPr>
          <p:cNvPr id="10" name="Picture 9">
            <a:extLst>
              <a:ext uri="{FF2B5EF4-FFF2-40B4-BE49-F238E27FC236}">
                <a16:creationId xmlns:a16="http://schemas.microsoft.com/office/drawing/2014/main" id="{B8C33B93-0AAB-13AD-C794-1B49BA7B52CA}"/>
              </a:ext>
            </a:extLst>
          </p:cNvPr>
          <p:cNvPicPr>
            <a:picLocks noChangeAspect="1"/>
          </p:cNvPicPr>
          <p:nvPr/>
        </p:nvPicPr>
        <p:blipFill>
          <a:blip r:embed="rId5"/>
          <a:stretch>
            <a:fillRect/>
          </a:stretch>
        </p:blipFill>
        <p:spPr>
          <a:xfrm>
            <a:off x="10716618" y="17733"/>
            <a:ext cx="1475382" cy="1404767"/>
          </a:xfrm>
          <a:prstGeom prst="rect">
            <a:avLst/>
          </a:prstGeom>
        </p:spPr>
      </p:pic>
      <p:pic>
        <p:nvPicPr>
          <p:cNvPr id="14" name="Picture 13">
            <a:extLst>
              <a:ext uri="{FF2B5EF4-FFF2-40B4-BE49-F238E27FC236}">
                <a16:creationId xmlns:a16="http://schemas.microsoft.com/office/drawing/2014/main" id="{1614BD90-BBEF-F5A1-AB00-9B754AB11E0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179515" y="1585938"/>
            <a:ext cx="7987742" cy="2801004"/>
          </a:xfrm>
          <a:prstGeom prst="rect">
            <a:avLst/>
          </a:prstGeom>
        </p:spPr>
      </p:pic>
      <p:pic>
        <p:nvPicPr>
          <p:cNvPr id="15" name="Picture 14">
            <a:extLst>
              <a:ext uri="{FF2B5EF4-FFF2-40B4-BE49-F238E27FC236}">
                <a16:creationId xmlns:a16="http://schemas.microsoft.com/office/drawing/2014/main" id="{28981287-B6BF-B922-066C-99308A45C55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6422571" y="4604931"/>
            <a:ext cx="3744686" cy="2057126"/>
          </a:xfrm>
          <a:prstGeom prst="rect">
            <a:avLst/>
          </a:prstGeom>
          <a:ln w="38100">
            <a:solidFill>
              <a:schemeClr val="accent6"/>
            </a:solidFill>
          </a:ln>
        </p:spPr>
      </p:pic>
      <p:pic>
        <p:nvPicPr>
          <p:cNvPr id="19" name="Picture 18">
            <a:extLst>
              <a:ext uri="{FF2B5EF4-FFF2-40B4-BE49-F238E27FC236}">
                <a16:creationId xmlns:a16="http://schemas.microsoft.com/office/drawing/2014/main" id="{6DDF8AB0-82BF-9339-8681-C063DEF3324F}"/>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2189399" y="4604931"/>
            <a:ext cx="3906601" cy="2057126"/>
          </a:xfrm>
          <a:prstGeom prst="rect">
            <a:avLst/>
          </a:prstGeom>
          <a:ln w="38100">
            <a:solidFill>
              <a:schemeClr val="accent6"/>
            </a:solidFill>
          </a:ln>
        </p:spPr>
      </p:pic>
      <p:sp>
        <p:nvSpPr>
          <p:cNvPr id="3" name="Rectangle 2">
            <a:extLst>
              <a:ext uri="{FF2B5EF4-FFF2-40B4-BE49-F238E27FC236}">
                <a16:creationId xmlns:a16="http://schemas.microsoft.com/office/drawing/2014/main" id="{97373B52-5CEA-0905-AF73-859AE5B00955}"/>
              </a:ext>
            </a:extLst>
          </p:cNvPr>
          <p:cNvSpPr/>
          <p:nvPr/>
        </p:nvSpPr>
        <p:spPr>
          <a:xfrm>
            <a:off x="2566930" y="4626965"/>
            <a:ext cx="352540" cy="1763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4810D849-2071-BF75-1EFC-FEC5665C36D3}"/>
              </a:ext>
            </a:extLst>
          </p:cNvPr>
          <p:cNvSpPr txBox="1"/>
          <p:nvPr/>
        </p:nvSpPr>
        <p:spPr>
          <a:xfrm>
            <a:off x="2189399" y="4576659"/>
            <a:ext cx="14912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Dreaming Outloud Pro" panose="020F0502020204030204" pitchFamily="34" charset="0"/>
                <a:ea typeface="+mn-ea"/>
                <a:cs typeface="Dreaming Outloud Pro" panose="020F0502020204030204" pitchFamily="34" charset="0"/>
              </a:rPr>
              <a:t>Enfortumab</a:t>
            </a:r>
            <a:r>
              <a:rPr kumimoji="0" lang="en-US" sz="1200" b="0" i="0" u="none" strike="noStrike" kern="1200" cap="none" spc="0" normalizeH="0" baseline="0" noProof="0" dirty="0">
                <a:ln>
                  <a:noFill/>
                </a:ln>
                <a:solidFill>
                  <a:prstClr val="black"/>
                </a:solidFill>
                <a:effectLst/>
                <a:uLnTx/>
                <a:uFillTx/>
                <a:latin typeface="Dreaming Outloud Pro" panose="020F0502020204030204" pitchFamily="34" charset="0"/>
                <a:ea typeface="+mn-ea"/>
                <a:cs typeface="Dreaming Outloud Pro"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Dreaming Outloud Pro" panose="020F0502020204030204" pitchFamily="34" charset="0"/>
                <a:ea typeface="+mn-ea"/>
                <a:cs typeface="Dreaming Outloud Pro" panose="020F0502020204030204" pitchFamily="34" charset="0"/>
              </a:rPr>
              <a:t>vedotin</a:t>
            </a:r>
            <a:endParaRPr kumimoji="0" lang="en-US" sz="1200" b="0" i="0" u="none" strike="noStrike" kern="1200" cap="none" spc="0" normalizeH="0" baseline="0" noProof="0" dirty="0">
              <a:ln>
                <a:noFill/>
              </a:ln>
              <a:solidFill>
                <a:prstClr val="black"/>
              </a:solidFill>
              <a:effectLst/>
              <a:uLnTx/>
              <a:uFillTx/>
              <a:latin typeface="Dreaming Outloud Pro" panose="020F0502020204030204" pitchFamily="34" charset="0"/>
              <a:ea typeface="+mn-ea"/>
              <a:cs typeface="Dreaming Outloud Pro" panose="020F0502020204030204" pitchFamily="34" charset="0"/>
            </a:endParaRPr>
          </a:p>
        </p:txBody>
      </p:sp>
      <p:sp>
        <p:nvSpPr>
          <p:cNvPr id="5" name="Rectangle 4">
            <a:extLst>
              <a:ext uri="{FF2B5EF4-FFF2-40B4-BE49-F238E27FC236}">
                <a16:creationId xmlns:a16="http://schemas.microsoft.com/office/drawing/2014/main" id="{DDA156E8-246B-F30E-BAF2-A85E3C84E50E}"/>
              </a:ext>
            </a:extLst>
          </p:cNvPr>
          <p:cNvSpPr/>
          <p:nvPr/>
        </p:nvSpPr>
        <p:spPr>
          <a:xfrm>
            <a:off x="2189399" y="6257581"/>
            <a:ext cx="1203796" cy="4044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16F7127A-1A0A-05F8-3E2A-233D6B618474}"/>
              </a:ext>
            </a:extLst>
          </p:cNvPr>
          <p:cNvSpPr txBox="1"/>
          <p:nvPr/>
        </p:nvSpPr>
        <p:spPr>
          <a:xfrm>
            <a:off x="2241953" y="6205903"/>
            <a:ext cx="1386133"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Dreaming Outloud Pro" panose="020F0502020204030204" pitchFamily="34" charset="0"/>
                <a:ea typeface="+mn-ea"/>
                <a:cs typeface="Dreaming Outloud Pro" panose="020F0502020204030204" pitchFamily="34" charset="0"/>
              </a:rPr>
              <a:t>the antibody portion</a:t>
            </a:r>
            <a:br>
              <a:rPr kumimoji="0" lang="en-US" sz="900" b="1" i="0" u="none" strike="noStrike" kern="1200" cap="none" spc="0" normalizeH="0" baseline="0" noProof="0" dirty="0">
                <a:ln>
                  <a:noFill/>
                </a:ln>
                <a:solidFill>
                  <a:prstClr val="black"/>
                </a:solidFill>
                <a:effectLst/>
                <a:uLnTx/>
                <a:uFillTx/>
                <a:latin typeface="Dreaming Outloud Pro" panose="020F0502020204030204" pitchFamily="34" charset="0"/>
                <a:ea typeface="+mn-ea"/>
                <a:cs typeface="Dreaming Outloud Pro" panose="020F0502020204030204" pitchFamily="34" charset="0"/>
              </a:rPr>
            </a:br>
            <a:r>
              <a:rPr kumimoji="0" lang="en-US" sz="900" b="1" i="0" u="none" strike="noStrike" kern="1200" cap="none" spc="0" normalizeH="0" baseline="0" noProof="0" dirty="0">
                <a:ln>
                  <a:noFill/>
                </a:ln>
                <a:solidFill>
                  <a:prstClr val="black"/>
                </a:solidFill>
                <a:effectLst/>
                <a:uLnTx/>
                <a:uFillTx/>
                <a:latin typeface="Dreaming Outloud Pro" panose="020F0502020204030204" pitchFamily="34" charset="0"/>
                <a:ea typeface="+mn-ea"/>
                <a:cs typeface="Dreaming Outloud Pro" panose="020F0502020204030204" pitchFamily="34" charset="0"/>
              </a:rPr>
              <a:t>binds to Nectin-4 on</a:t>
            </a:r>
            <a:br>
              <a:rPr kumimoji="0" lang="en-US" sz="900" b="1" i="0" u="none" strike="noStrike" kern="1200" cap="none" spc="0" normalizeH="0" baseline="0" noProof="0" dirty="0">
                <a:ln>
                  <a:noFill/>
                </a:ln>
                <a:solidFill>
                  <a:prstClr val="black"/>
                </a:solidFill>
                <a:effectLst/>
                <a:uLnTx/>
                <a:uFillTx/>
                <a:latin typeface="Dreaming Outloud Pro" panose="020F0502020204030204" pitchFamily="34" charset="0"/>
                <a:ea typeface="+mn-ea"/>
                <a:cs typeface="Dreaming Outloud Pro" panose="020F0502020204030204" pitchFamily="34" charset="0"/>
              </a:rPr>
            </a:br>
            <a:r>
              <a:rPr kumimoji="0" lang="en-US" sz="900" b="1" i="0" u="none" strike="noStrike" kern="1200" cap="none" spc="0" normalizeH="0" baseline="0" noProof="0" dirty="0">
                <a:ln>
                  <a:noFill/>
                </a:ln>
                <a:solidFill>
                  <a:prstClr val="black"/>
                </a:solidFill>
                <a:effectLst/>
                <a:uLnTx/>
                <a:uFillTx/>
                <a:latin typeface="Dreaming Outloud Pro" panose="020F0502020204030204" pitchFamily="34" charset="0"/>
                <a:ea typeface="+mn-ea"/>
                <a:cs typeface="Dreaming Outloud Pro" panose="020F0502020204030204" pitchFamily="34" charset="0"/>
              </a:rPr>
              <a:t>the cancer cell surface</a:t>
            </a:r>
          </a:p>
        </p:txBody>
      </p:sp>
    </p:spTree>
    <p:extLst>
      <p:ext uri="{BB962C8B-B14F-4D97-AF65-F5344CB8AC3E}">
        <p14:creationId xmlns:p14="http://schemas.microsoft.com/office/powerpoint/2010/main" val="19325220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E05334-F091-5C30-E3E7-7C7DE586F2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9187" y="1162588"/>
            <a:ext cx="11913626" cy="5056470"/>
          </a:xfrm>
          <a:prstGeom prst="rect">
            <a:avLst/>
          </a:prstGeom>
        </p:spPr>
      </p:pic>
      <p:pic>
        <p:nvPicPr>
          <p:cNvPr id="7" name="Picture 6">
            <a:extLst>
              <a:ext uri="{FF2B5EF4-FFF2-40B4-BE49-F238E27FC236}">
                <a16:creationId xmlns:a16="http://schemas.microsoft.com/office/drawing/2014/main" id="{33724EC2-88A1-14C5-0C7F-55D894C6DAE5}"/>
              </a:ext>
            </a:extLst>
          </p:cNvPr>
          <p:cNvPicPr>
            <a:picLocks noChangeAspect="1"/>
          </p:cNvPicPr>
          <p:nvPr/>
        </p:nvPicPr>
        <p:blipFill>
          <a:blip r:embed="rId4"/>
          <a:stretch>
            <a:fillRect/>
          </a:stretch>
        </p:blipFill>
        <p:spPr>
          <a:xfrm>
            <a:off x="2684193" y="98604"/>
            <a:ext cx="7106642" cy="695422"/>
          </a:xfrm>
          <a:prstGeom prst="rect">
            <a:avLst/>
          </a:prstGeom>
        </p:spPr>
      </p:pic>
      <p:sp>
        <p:nvSpPr>
          <p:cNvPr id="8" name="Rectangle 7">
            <a:extLst>
              <a:ext uri="{FF2B5EF4-FFF2-40B4-BE49-F238E27FC236}">
                <a16:creationId xmlns:a16="http://schemas.microsoft.com/office/drawing/2014/main" id="{8FAD12FC-9980-E401-A157-251469115D40}"/>
              </a:ext>
            </a:extLst>
          </p:cNvPr>
          <p:cNvSpPr/>
          <p:nvPr/>
        </p:nvSpPr>
        <p:spPr>
          <a:xfrm flipV="1">
            <a:off x="10081" y="747065"/>
            <a:ext cx="12164704" cy="86351"/>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6B0D4AC9-B95F-2904-6988-F0B3842A4B1D}"/>
              </a:ext>
            </a:extLst>
          </p:cNvPr>
          <p:cNvPicPr>
            <a:picLocks noChangeAspect="1"/>
          </p:cNvPicPr>
          <p:nvPr/>
        </p:nvPicPr>
        <p:blipFill>
          <a:blip r:embed="rId5"/>
          <a:stretch>
            <a:fillRect/>
          </a:stretch>
        </p:blipFill>
        <p:spPr>
          <a:xfrm>
            <a:off x="9858375" y="6534150"/>
            <a:ext cx="2333625" cy="323850"/>
          </a:xfrm>
          <a:prstGeom prst="rect">
            <a:avLst/>
          </a:prstGeom>
        </p:spPr>
      </p:pic>
    </p:spTree>
    <p:extLst>
      <p:ext uri="{BB962C8B-B14F-4D97-AF65-F5344CB8AC3E}">
        <p14:creationId xmlns:p14="http://schemas.microsoft.com/office/powerpoint/2010/main" val="2365339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4">
            <a:extLst>
              <a:ext uri="{FF2B5EF4-FFF2-40B4-BE49-F238E27FC236}">
                <a16:creationId xmlns:a16="http://schemas.microsoft.com/office/drawing/2014/main" id="{CE67AA06-DEBB-267F-D99F-C00920AE50B6}"/>
              </a:ext>
            </a:extLst>
          </p:cNvPr>
          <p:cNvGraphicFramePr>
            <a:graphicFrameLocks noGrp="1"/>
          </p:cNvGraphicFramePr>
          <p:nvPr/>
        </p:nvGraphicFramePr>
        <p:xfrm>
          <a:off x="2580335" y="1295400"/>
          <a:ext cx="6857578" cy="5219696"/>
        </p:xfrm>
        <a:graphic>
          <a:graphicData uri="http://schemas.openxmlformats.org/drawingml/2006/table">
            <a:tbl>
              <a:tblPr firstRow="1" bandRow="1">
                <a:tableStyleId>{93296810-A885-4BE3-A3E7-6D5BEEA58F35}</a:tableStyleId>
              </a:tblPr>
              <a:tblGrid>
                <a:gridCol w="1325092">
                  <a:extLst>
                    <a:ext uri="{9D8B030D-6E8A-4147-A177-3AD203B41FA5}">
                      <a16:colId xmlns:a16="http://schemas.microsoft.com/office/drawing/2014/main" val="20000"/>
                    </a:ext>
                  </a:extLst>
                </a:gridCol>
                <a:gridCol w="2309166">
                  <a:extLst>
                    <a:ext uri="{9D8B030D-6E8A-4147-A177-3AD203B41FA5}">
                      <a16:colId xmlns:a16="http://schemas.microsoft.com/office/drawing/2014/main" val="121560256"/>
                    </a:ext>
                  </a:extLst>
                </a:gridCol>
                <a:gridCol w="1620422">
                  <a:extLst>
                    <a:ext uri="{9D8B030D-6E8A-4147-A177-3AD203B41FA5}">
                      <a16:colId xmlns:a16="http://schemas.microsoft.com/office/drawing/2014/main" val="20002"/>
                    </a:ext>
                  </a:extLst>
                </a:gridCol>
                <a:gridCol w="1602898">
                  <a:extLst>
                    <a:ext uri="{9D8B030D-6E8A-4147-A177-3AD203B41FA5}">
                      <a16:colId xmlns:a16="http://schemas.microsoft.com/office/drawing/2014/main" val="20003"/>
                    </a:ext>
                  </a:extLst>
                </a:gridCol>
              </a:tblGrid>
              <a:tr h="677508">
                <a:tc gridSpan="2">
                  <a:txBody>
                    <a:bodyPr/>
                    <a:lstStyle/>
                    <a:p>
                      <a:pPr marL="91440">
                        <a:lnSpc>
                          <a:spcPts val="1770"/>
                        </a:lnSpc>
                      </a:pPr>
                      <a:r>
                        <a:rPr lang="en-US" sz="1400" dirty="0"/>
                        <a:t>Characteristics, %</a:t>
                      </a:r>
                      <a:endParaRPr sz="1400" dirty="0">
                        <a:latin typeface="+mn-lt"/>
                        <a:cs typeface="Arial Narrow"/>
                      </a:endParaRP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a:txBody>
                    <a:bodyPr/>
                    <a:lstStyle/>
                    <a:p>
                      <a:pPr algn="ctr">
                        <a:lnSpc>
                          <a:spcPts val="1770"/>
                        </a:lnSpc>
                      </a:pPr>
                      <a:r>
                        <a:rPr lang="en-US" sz="1400" dirty="0"/>
                        <a:t>EV + Pembro</a:t>
                      </a:r>
                    </a:p>
                    <a:p>
                      <a:pPr algn="ctr">
                        <a:lnSpc>
                          <a:spcPts val="1770"/>
                        </a:lnSpc>
                      </a:pPr>
                      <a:r>
                        <a:rPr lang="en-US" sz="1400" dirty="0"/>
                        <a:t>(n=170)</a:t>
                      </a:r>
                      <a:endParaRPr sz="14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tc>
                  <a:txBody>
                    <a:bodyPr/>
                    <a:lstStyle/>
                    <a:p>
                      <a:pPr marL="635" algn="ctr">
                        <a:lnSpc>
                          <a:spcPts val="1770"/>
                        </a:lnSpc>
                      </a:pPr>
                      <a:r>
                        <a:rPr lang="en-US" sz="1400" dirty="0"/>
                        <a:t>Observation </a:t>
                      </a:r>
                    </a:p>
                    <a:p>
                      <a:pPr marL="635" algn="ctr">
                        <a:lnSpc>
                          <a:spcPts val="1770"/>
                        </a:lnSpc>
                      </a:pPr>
                      <a:r>
                        <a:rPr lang="en-US" sz="1400" dirty="0"/>
                        <a:t>(n=174)</a:t>
                      </a:r>
                      <a:endParaRPr sz="14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861479623"/>
                  </a:ext>
                </a:extLst>
              </a:tr>
              <a:tr h="324442">
                <a:tc gridSpan="2">
                  <a:txBody>
                    <a:bodyPr/>
                    <a:lstStyle/>
                    <a:p>
                      <a:pPr marL="91440">
                        <a:lnSpc>
                          <a:spcPts val="1770"/>
                        </a:lnSpc>
                      </a:pPr>
                      <a:r>
                        <a:rPr lang="en-US" sz="1200" b="1" spc="-25" dirty="0"/>
                        <a:t>Median age (range), years </a:t>
                      </a:r>
                      <a:endParaRPr sz="1200" dirty="0">
                        <a:latin typeface="+mn-lt"/>
                        <a:cs typeface="Arial Narrow"/>
                      </a:endParaRPr>
                    </a:p>
                  </a:txBody>
                  <a:tcPr marL="36000" marR="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DCE5"/>
                    </a:solidFill>
                  </a:tcPr>
                </a:tc>
                <a:tc hMerge="1">
                  <a:txBody>
                    <a:bodyPr/>
                    <a:lstStyle/>
                    <a:p>
                      <a:endParaRPr lang="en-US"/>
                    </a:p>
                  </a:txBody>
                  <a:tcPr/>
                </a:tc>
                <a:tc>
                  <a:txBody>
                    <a:bodyPr/>
                    <a:lstStyle/>
                    <a:p>
                      <a:pPr algn="ctr">
                        <a:lnSpc>
                          <a:spcPts val="1770"/>
                        </a:lnSpc>
                      </a:pPr>
                      <a:r>
                        <a:rPr lang="en-US" sz="1200" dirty="0"/>
                        <a:t>74</a:t>
                      </a:r>
                      <a:r>
                        <a:rPr sz="1200" spc="-20" dirty="0"/>
                        <a:t> </a:t>
                      </a:r>
                      <a:r>
                        <a:rPr sz="1200" spc="-10" dirty="0"/>
                        <a:t>(</a:t>
                      </a:r>
                      <a:r>
                        <a:rPr lang="en-US" sz="1200" spc="-10" dirty="0"/>
                        <a:t>47-87</a:t>
                      </a:r>
                      <a:r>
                        <a:rPr sz="1200" spc="-10" dirty="0"/>
                        <a:t>)</a:t>
                      </a:r>
                      <a:endParaRPr sz="12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DCE5"/>
                    </a:solidFill>
                  </a:tcPr>
                </a:tc>
                <a:tc>
                  <a:txBody>
                    <a:bodyPr/>
                    <a:lstStyle/>
                    <a:p>
                      <a:pPr marL="635" algn="ctr">
                        <a:lnSpc>
                          <a:spcPts val="1770"/>
                        </a:lnSpc>
                      </a:pPr>
                      <a:r>
                        <a:rPr lang="en-US" sz="1200" dirty="0"/>
                        <a:t>72.5</a:t>
                      </a:r>
                      <a:r>
                        <a:rPr sz="1200" spc="-20" dirty="0"/>
                        <a:t> </a:t>
                      </a:r>
                      <a:r>
                        <a:rPr sz="1200" spc="-10" dirty="0"/>
                        <a:t>(</a:t>
                      </a:r>
                      <a:r>
                        <a:rPr lang="en-US" sz="1200" spc="-10" dirty="0"/>
                        <a:t>46-87</a:t>
                      </a:r>
                      <a:r>
                        <a:rPr sz="1200" spc="-10" dirty="0"/>
                        <a:t>)</a:t>
                      </a:r>
                      <a:endParaRPr sz="12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DCE5"/>
                    </a:solidFill>
                  </a:tcPr>
                </a:tc>
                <a:extLst>
                  <a:ext uri="{0D108BD9-81ED-4DB2-BD59-A6C34878D82A}">
                    <a16:rowId xmlns:a16="http://schemas.microsoft.com/office/drawing/2014/main" val="10001"/>
                  </a:ext>
                </a:extLst>
              </a:tr>
              <a:tr h="324442">
                <a:tc gridSpan="2">
                  <a:txBody>
                    <a:bodyPr/>
                    <a:lstStyle/>
                    <a:p>
                      <a:pPr marL="228600" indent="0">
                        <a:lnSpc>
                          <a:spcPts val="1770"/>
                        </a:lnSpc>
                      </a:pPr>
                      <a:r>
                        <a:rPr lang="en-US" sz="1200" dirty="0"/>
                        <a:t>≥65 to &lt;75 years/≥75 years</a:t>
                      </a:r>
                      <a:endParaRPr sz="1200" dirty="0">
                        <a:latin typeface="+mn-lt"/>
                        <a:cs typeface="Arial Narrow"/>
                      </a:endParaRPr>
                    </a:p>
                  </a:txBody>
                  <a:tcPr marL="36000" marR="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DCE5"/>
                    </a:solidFill>
                  </a:tcPr>
                </a:tc>
                <a:tc hMerge="1">
                  <a:txBody>
                    <a:bodyPr/>
                    <a:lstStyle/>
                    <a:p>
                      <a:endParaRPr lang="en-US"/>
                    </a:p>
                  </a:txBody>
                  <a:tcPr/>
                </a:tc>
                <a:tc>
                  <a:txBody>
                    <a:bodyPr/>
                    <a:lstStyle/>
                    <a:p>
                      <a:pPr algn="ctr">
                        <a:lnSpc>
                          <a:spcPts val="1770"/>
                        </a:lnSpc>
                      </a:pPr>
                      <a:r>
                        <a:rPr lang="en-US" sz="1200" dirty="0">
                          <a:latin typeface="+mn-lt"/>
                          <a:cs typeface="Arial Narrow"/>
                        </a:rPr>
                        <a:t>37/46</a:t>
                      </a:r>
                      <a:endParaRPr sz="12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DCE5"/>
                    </a:solidFill>
                  </a:tcPr>
                </a:tc>
                <a:tc>
                  <a:txBody>
                    <a:bodyPr/>
                    <a:lstStyle/>
                    <a:p>
                      <a:pPr marL="635" algn="ctr">
                        <a:lnSpc>
                          <a:spcPts val="1770"/>
                        </a:lnSpc>
                      </a:pPr>
                      <a:r>
                        <a:rPr lang="en-US" sz="1200" dirty="0">
                          <a:latin typeface="+mn-lt"/>
                          <a:cs typeface="Arial Narrow"/>
                        </a:rPr>
                        <a:t>44/39</a:t>
                      </a:r>
                      <a:endParaRPr sz="12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DCE5"/>
                    </a:solidFill>
                  </a:tcPr>
                </a:tc>
                <a:extLst>
                  <a:ext uri="{0D108BD9-81ED-4DB2-BD59-A6C34878D82A}">
                    <a16:rowId xmlns:a16="http://schemas.microsoft.com/office/drawing/2014/main" val="4190430950"/>
                  </a:ext>
                </a:extLst>
              </a:tr>
              <a:tr h="324442">
                <a:tc gridSpan="2">
                  <a:txBody>
                    <a:bodyPr/>
                    <a:lstStyle/>
                    <a:p>
                      <a:pPr marL="91440">
                        <a:lnSpc>
                          <a:spcPts val="1764"/>
                        </a:lnSpc>
                      </a:pPr>
                      <a:r>
                        <a:rPr lang="en-US" sz="1200" b="1" dirty="0"/>
                        <a:t>Male (%)</a:t>
                      </a:r>
                      <a:endParaRPr sz="1200" dirty="0">
                        <a:latin typeface="+mn-lt"/>
                        <a:cs typeface="Arial Narrow"/>
                      </a:endParaRPr>
                    </a:p>
                  </a:txBody>
                  <a:tcPr marL="36000" marR="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hMerge="1">
                  <a:txBody>
                    <a:bodyPr/>
                    <a:lstStyle/>
                    <a:p>
                      <a:endParaRPr lang="en-US"/>
                    </a:p>
                  </a:txBody>
                  <a:tcPr/>
                </a:tc>
                <a:tc>
                  <a:txBody>
                    <a:bodyPr/>
                    <a:lstStyle/>
                    <a:p>
                      <a:pPr marL="1905" algn="ctr">
                        <a:lnSpc>
                          <a:spcPts val="1764"/>
                        </a:lnSpc>
                      </a:pPr>
                      <a:r>
                        <a:rPr sz="1200" spc="-25" dirty="0"/>
                        <a:t>8</a:t>
                      </a:r>
                      <a:r>
                        <a:rPr lang="en-US" sz="1200" spc="-25" dirty="0"/>
                        <a:t>1</a:t>
                      </a:r>
                      <a:endParaRPr sz="12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a:txBody>
                    <a:bodyPr/>
                    <a:lstStyle/>
                    <a:p>
                      <a:pPr marL="2540" algn="ctr">
                        <a:lnSpc>
                          <a:spcPts val="1764"/>
                        </a:lnSpc>
                      </a:pPr>
                      <a:r>
                        <a:rPr lang="en-US" sz="1200" spc="-25" dirty="0"/>
                        <a:t>75</a:t>
                      </a:r>
                      <a:endParaRPr sz="12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EF3"/>
                    </a:solidFill>
                  </a:tcPr>
                </a:tc>
                <a:extLst>
                  <a:ext uri="{0D108BD9-81ED-4DB2-BD59-A6C34878D82A}">
                    <a16:rowId xmlns:a16="http://schemas.microsoft.com/office/drawing/2014/main" val="10002"/>
                  </a:ext>
                </a:extLst>
              </a:tr>
              <a:tr h="324442">
                <a:tc>
                  <a:txBody>
                    <a:bodyPr/>
                    <a:lstStyle/>
                    <a:p>
                      <a:pPr marL="91440">
                        <a:lnSpc>
                          <a:spcPts val="1770"/>
                        </a:lnSpc>
                      </a:pPr>
                      <a:r>
                        <a:rPr sz="1200" b="1" dirty="0"/>
                        <a:t>ECOG</a:t>
                      </a:r>
                      <a:r>
                        <a:rPr sz="1200" b="1" spc="-35" dirty="0"/>
                        <a:t> </a:t>
                      </a:r>
                      <a:r>
                        <a:rPr sz="1200" b="1" dirty="0"/>
                        <a:t>PS</a:t>
                      </a:r>
                      <a:r>
                        <a:rPr lang="en-US" sz="1200" b="1" dirty="0"/>
                        <a:t> (%)</a:t>
                      </a:r>
                      <a:endParaRPr sz="1200" dirty="0">
                        <a:latin typeface="+mn-lt"/>
                        <a:cs typeface="Arial Narrow"/>
                      </a:endParaRPr>
                    </a:p>
                  </a:txBody>
                  <a:tcPr marL="36000" marR="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BDCE5"/>
                    </a:solidFill>
                  </a:tcPr>
                </a:tc>
                <a:tc>
                  <a:txBody>
                    <a:bodyPr/>
                    <a:lstStyle/>
                    <a:p>
                      <a:pPr marL="91440">
                        <a:lnSpc>
                          <a:spcPts val="1770"/>
                        </a:lnSpc>
                      </a:pPr>
                      <a:r>
                        <a:rPr lang="en-US" sz="1200" spc="-50" dirty="0"/>
                        <a:t>0/1/2</a:t>
                      </a:r>
                      <a:endParaRPr sz="1400" dirty="0">
                        <a:latin typeface="+mn-lt"/>
                        <a:cs typeface="Arial Narrow"/>
                      </a:endParaRP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BDCE5"/>
                    </a:solidFill>
                  </a:tcPr>
                </a:tc>
                <a:tc>
                  <a:txBody>
                    <a:bodyPr/>
                    <a:lstStyle/>
                    <a:p>
                      <a:pPr marL="1905" algn="ctr">
                        <a:lnSpc>
                          <a:spcPts val="1770"/>
                        </a:lnSpc>
                      </a:pPr>
                      <a:r>
                        <a:rPr lang="en-US" sz="1200" dirty="0">
                          <a:latin typeface="+mn-lt"/>
                          <a:cs typeface="Arial Narrow"/>
                        </a:rPr>
                        <a:t>60/28/12</a:t>
                      </a:r>
                      <a:endParaRPr sz="12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BDCE5"/>
                    </a:solidFill>
                  </a:tcPr>
                </a:tc>
                <a:tc>
                  <a:txBody>
                    <a:bodyPr/>
                    <a:lstStyle/>
                    <a:p>
                      <a:pPr marL="2540" algn="ctr">
                        <a:lnSpc>
                          <a:spcPts val="1770"/>
                        </a:lnSpc>
                      </a:pPr>
                      <a:r>
                        <a:rPr lang="en-US" sz="1200" dirty="0">
                          <a:latin typeface="+mn-lt"/>
                          <a:cs typeface="Arial Narrow"/>
                        </a:rPr>
                        <a:t>55/31/15</a:t>
                      </a:r>
                      <a:endParaRPr sz="12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BDCE5"/>
                    </a:solidFill>
                  </a:tcPr>
                </a:tc>
                <a:extLst>
                  <a:ext uri="{0D108BD9-81ED-4DB2-BD59-A6C34878D82A}">
                    <a16:rowId xmlns:a16="http://schemas.microsoft.com/office/drawing/2014/main" val="10007"/>
                  </a:ext>
                </a:extLst>
              </a:tr>
              <a:tr h="324442">
                <a:tc rowSpan="3">
                  <a:txBody>
                    <a:bodyPr/>
                    <a:lstStyle/>
                    <a:p>
                      <a:pPr marL="91440">
                        <a:lnSpc>
                          <a:spcPts val="1770"/>
                        </a:lnSpc>
                      </a:pPr>
                      <a:r>
                        <a:rPr sz="1200" b="1" dirty="0"/>
                        <a:t>Renal</a:t>
                      </a:r>
                      <a:r>
                        <a:rPr sz="1200" b="1" spc="-25" dirty="0"/>
                        <a:t> </a:t>
                      </a:r>
                      <a:endParaRPr lang="en-CA" sz="1200" b="1" spc="-25" dirty="0"/>
                    </a:p>
                    <a:p>
                      <a:pPr marL="91440">
                        <a:lnSpc>
                          <a:spcPts val="1770"/>
                        </a:lnSpc>
                      </a:pPr>
                      <a:r>
                        <a:rPr lang="en-US" sz="1200" b="1" dirty="0"/>
                        <a:t>F</a:t>
                      </a:r>
                      <a:r>
                        <a:rPr sz="1200" b="1" dirty="0"/>
                        <a:t>unction</a:t>
                      </a:r>
                      <a:r>
                        <a:rPr lang="en-US" sz="1200" b="1" dirty="0"/>
                        <a:t> (%)</a:t>
                      </a:r>
                      <a:endParaRPr sz="1200" dirty="0">
                        <a:latin typeface="+mn-lt"/>
                        <a:cs typeface="Arial Narrow"/>
                      </a:endParaRPr>
                    </a:p>
                  </a:txBody>
                  <a:tcPr marL="36000" marR="0" marT="0" marB="0" anchor="ctr">
                    <a:lnL w="19050" cap="flat" cmpd="sng" algn="ctr">
                      <a:solidFill>
                        <a:srgbClr val="C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a:txBody>
                    <a:bodyPr/>
                    <a:lstStyle/>
                    <a:p>
                      <a:pPr marL="0" indent="0">
                        <a:lnSpc>
                          <a:spcPts val="1770"/>
                        </a:lnSpc>
                      </a:pPr>
                      <a:r>
                        <a:rPr lang="en-US" sz="1200" dirty="0"/>
                        <a:t>CrCl</a:t>
                      </a:r>
                      <a:r>
                        <a:rPr lang="en-US" sz="1200" spc="-40" dirty="0"/>
                        <a:t> </a:t>
                      </a:r>
                      <a:r>
                        <a:rPr lang="en-US" sz="1200" dirty="0"/>
                        <a:t>≥60</a:t>
                      </a:r>
                      <a:r>
                        <a:rPr lang="en-US" sz="1200" spc="-35" dirty="0"/>
                        <a:t> </a:t>
                      </a:r>
                      <a:r>
                        <a:rPr lang="en-US" sz="1200" spc="-10" dirty="0"/>
                        <a:t>mL/min</a:t>
                      </a:r>
                      <a:endParaRPr sz="1200" dirty="0">
                        <a:latin typeface="+mn-lt"/>
                        <a:cs typeface="Arial Narrow"/>
                      </a:endParaRP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C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a:txBody>
                    <a:bodyPr/>
                    <a:lstStyle/>
                    <a:p>
                      <a:pPr marL="1905" algn="ctr">
                        <a:lnSpc>
                          <a:spcPts val="1770"/>
                        </a:lnSpc>
                      </a:pPr>
                      <a:r>
                        <a:rPr lang="en-US" sz="1200" spc="-25" dirty="0"/>
                        <a:t>40</a:t>
                      </a:r>
                      <a:endParaRPr sz="12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C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a:txBody>
                    <a:bodyPr/>
                    <a:lstStyle/>
                    <a:p>
                      <a:pPr marL="2540" algn="ctr">
                        <a:lnSpc>
                          <a:spcPts val="1770"/>
                        </a:lnSpc>
                      </a:pPr>
                      <a:r>
                        <a:rPr lang="en-US" sz="1200" spc="-25" dirty="0"/>
                        <a:t>41</a:t>
                      </a:r>
                      <a:endParaRPr sz="12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EF3"/>
                    </a:solidFill>
                  </a:tcPr>
                </a:tc>
                <a:extLst>
                  <a:ext uri="{0D108BD9-81ED-4DB2-BD59-A6C34878D82A}">
                    <a16:rowId xmlns:a16="http://schemas.microsoft.com/office/drawing/2014/main" val="10010"/>
                  </a:ext>
                </a:extLst>
              </a:tr>
              <a:tr h="324442">
                <a:tc vMerge="1">
                  <a:txBody>
                    <a:bodyPr/>
                    <a:lstStyle/>
                    <a:p>
                      <a:endParaRPr lang="en-US"/>
                    </a:p>
                  </a:txBody>
                  <a:tcPr/>
                </a:tc>
                <a:tc>
                  <a:txBody>
                    <a:bodyPr/>
                    <a:lstStyle/>
                    <a:p>
                      <a:pPr marL="0" marR="0" lvl="0" indent="0" algn="l" defTabSz="914400" rtl="0" eaLnBrk="1" fontAlgn="auto" latinLnBrk="0" hangingPunct="1">
                        <a:lnSpc>
                          <a:spcPts val="1770"/>
                        </a:lnSpc>
                        <a:spcBef>
                          <a:spcPts val="0"/>
                        </a:spcBef>
                        <a:spcAft>
                          <a:spcPts val="0"/>
                        </a:spcAft>
                        <a:buClrTx/>
                        <a:buSzTx/>
                        <a:buFontTx/>
                        <a:buNone/>
                        <a:tabLst/>
                        <a:defRPr/>
                      </a:pPr>
                      <a:r>
                        <a:rPr lang="en-US" sz="1200" dirty="0"/>
                        <a:t>CrCl</a:t>
                      </a:r>
                      <a:r>
                        <a:rPr lang="en-US" sz="1200" spc="-60" dirty="0"/>
                        <a:t> </a:t>
                      </a:r>
                      <a:r>
                        <a:rPr lang="en-US" sz="1200" dirty="0"/>
                        <a:t>≥30 to &lt;60</a:t>
                      </a:r>
                      <a:r>
                        <a:rPr lang="en-US" sz="1200" spc="-50" dirty="0"/>
                        <a:t> </a:t>
                      </a:r>
                      <a:r>
                        <a:rPr lang="en-US" sz="1200" spc="-10" dirty="0"/>
                        <a:t>mL/min</a:t>
                      </a:r>
                      <a:endParaRPr lang="en-US" sz="1200" dirty="0"/>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a:txBody>
                    <a:bodyPr/>
                    <a:lstStyle/>
                    <a:p>
                      <a:pPr marL="1905" algn="ctr">
                        <a:lnSpc>
                          <a:spcPts val="1770"/>
                        </a:lnSpc>
                      </a:pPr>
                      <a:r>
                        <a:rPr lang="en-US" sz="1200" dirty="0">
                          <a:latin typeface="+mn-lt"/>
                          <a:cs typeface="Arial Narrow"/>
                        </a:rPr>
                        <a:t>60</a:t>
                      </a:r>
                      <a:endParaRPr sz="12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a:txBody>
                    <a:bodyPr/>
                    <a:lstStyle/>
                    <a:p>
                      <a:pPr marL="2540" algn="ctr">
                        <a:lnSpc>
                          <a:spcPts val="1770"/>
                        </a:lnSpc>
                      </a:pPr>
                      <a:r>
                        <a:rPr lang="en-US" sz="1200" dirty="0">
                          <a:latin typeface="+mn-lt"/>
                          <a:cs typeface="Arial Narrow"/>
                        </a:rPr>
                        <a:t>58</a:t>
                      </a:r>
                      <a:endParaRPr sz="12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9050" cap="flat" cmpd="sng" algn="ctr">
                      <a:solidFill>
                        <a:srgbClr val="C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EF3"/>
                    </a:solidFill>
                  </a:tcPr>
                </a:tc>
                <a:extLst>
                  <a:ext uri="{0D108BD9-81ED-4DB2-BD59-A6C34878D82A}">
                    <a16:rowId xmlns:a16="http://schemas.microsoft.com/office/drawing/2014/main" val="4154551747"/>
                  </a:ext>
                </a:extLst>
              </a:tr>
              <a:tr h="324442">
                <a:tc vMerge="1">
                  <a:txBody>
                    <a:bodyPr/>
                    <a:lstStyle/>
                    <a:p>
                      <a:pPr>
                        <a:lnSpc>
                          <a:spcPct val="100000"/>
                        </a:lnSpc>
                      </a:pPr>
                      <a:endParaRPr sz="1200">
                        <a:latin typeface="+mn-lt"/>
                        <a:cs typeface="Times New Roman"/>
                      </a:endParaRPr>
                    </a:p>
                  </a:txBody>
                  <a:tcPr marL="0" marR="0" marT="0" marB="0"/>
                </a:tc>
                <a:tc>
                  <a:txBody>
                    <a:bodyPr/>
                    <a:lstStyle/>
                    <a:p>
                      <a:r>
                        <a:rPr lang="en-US" sz="1200" dirty="0"/>
                        <a:t>CrCl</a:t>
                      </a:r>
                      <a:r>
                        <a:rPr lang="en-US" sz="1200" spc="-60" dirty="0"/>
                        <a:t> </a:t>
                      </a:r>
                      <a:r>
                        <a:rPr lang="en-US" sz="1200" dirty="0"/>
                        <a:t>&lt;30</a:t>
                      </a:r>
                      <a:r>
                        <a:rPr lang="en-US" sz="1200" spc="-50" dirty="0"/>
                        <a:t> </a:t>
                      </a:r>
                      <a:r>
                        <a:rPr lang="en-US" sz="1200" spc="-10" dirty="0"/>
                        <a:t>mL/min</a:t>
                      </a:r>
                      <a:endParaRPr lang="en-US" sz="1200" dirty="0"/>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a:txBody>
                    <a:bodyPr/>
                    <a:lstStyle/>
                    <a:p>
                      <a:pPr marL="1905" algn="ctr">
                        <a:lnSpc>
                          <a:spcPct val="100000"/>
                        </a:lnSpc>
                      </a:pPr>
                      <a:r>
                        <a:rPr lang="en-US" sz="1200" spc="-25" dirty="0"/>
                        <a:t>0</a:t>
                      </a:r>
                      <a:endParaRPr sz="12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a:txBody>
                    <a:bodyPr/>
                    <a:lstStyle/>
                    <a:p>
                      <a:pPr marL="2540" algn="ctr">
                        <a:lnSpc>
                          <a:spcPct val="100000"/>
                        </a:lnSpc>
                      </a:pPr>
                      <a:r>
                        <a:rPr lang="en-US" sz="1200" spc="-25" dirty="0"/>
                        <a:t>1</a:t>
                      </a:r>
                      <a:endParaRPr sz="12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9050" cap="flat" cmpd="sng" algn="ctr">
                      <a:solidFill>
                        <a:srgbClr val="C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E7EEF3"/>
                    </a:solidFill>
                  </a:tcPr>
                </a:tc>
                <a:extLst>
                  <a:ext uri="{0D108BD9-81ED-4DB2-BD59-A6C34878D82A}">
                    <a16:rowId xmlns:a16="http://schemas.microsoft.com/office/drawing/2014/main" val="10011"/>
                  </a:ext>
                </a:extLst>
              </a:tr>
              <a:tr h="324442">
                <a:tc gridSpan="2">
                  <a:txBody>
                    <a:bodyPr/>
                    <a:lstStyle/>
                    <a:p>
                      <a:pPr marL="91440">
                        <a:lnSpc>
                          <a:spcPts val="1770"/>
                        </a:lnSpc>
                      </a:pPr>
                      <a:r>
                        <a:rPr lang="en-US" sz="1200" b="1" dirty="0"/>
                        <a:t>PD-L1 CPS ≥10</a:t>
                      </a:r>
                      <a:endParaRPr sz="1200" dirty="0">
                        <a:latin typeface="+mn-lt"/>
                        <a:cs typeface="Arial Narrow"/>
                      </a:endParaRPr>
                    </a:p>
                  </a:txBody>
                  <a:tcPr marL="36000" marR="0" marT="0" marB="0" anchor="ctr">
                    <a:lnL w="12700" cmpd="sng">
                      <a:noFill/>
                    </a:lnL>
                    <a:lnR w="12700" cap="flat" cmpd="sng" algn="ctr">
                      <a:solidFill>
                        <a:schemeClr val="bg1"/>
                      </a:solidFill>
                      <a:prstDash val="solid"/>
                      <a:round/>
                      <a:headEnd type="none" w="med" len="med"/>
                      <a:tailEnd type="none" w="med" len="med"/>
                    </a:lnR>
                    <a:lnT w="19050" cap="flat" cmpd="sng" algn="ctr">
                      <a:solidFill>
                        <a:srgbClr val="C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DCE5"/>
                    </a:solidFill>
                  </a:tcPr>
                </a:tc>
                <a:tc hMerge="1">
                  <a:txBody>
                    <a:bodyPr/>
                    <a:lstStyle/>
                    <a:p>
                      <a:pPr marL="0" indent="0">
                        <a:lnSpc>
                          <a:spcPts val="1770"/>
                        </a:lnSpc>
                      </a:pPr>
                      <a:endParaRPr sz="1200">
                        <a:latin typeface="+mn-lt"/>
                        <a:cs typeface="Arial Narrow"/>
                      </a:endParaRPr>
                    </a:p>
                  </a:txBody>
                  <a:tcPr marL="72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DCE5"/>
                    </a:solidFill>
                  </a:tcPr>
                </a:tc>
                <a:tc>
                  <a:txBody>
                    <a:bodyPr/>
                    <a:lstStyle/>
                    <a:p>
                      <a:pPr marL="1905" algn="ctr">
                        <a:lnSpc>
                          <a:spcPts val="1770"/>
                        </a:lnSpc>
                      </a:pPr>
                      <a:r>
                        <a:rPr lang="en-US" sz="1200" spc="-25" dirty="0"/>
                        <a:t>47</a:t>
                      </a:r>
                      <a:endParaRPr sz="12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C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DCE5"/>
                    </a:solidFill>
                  </a:tcPr>
                </a:tc>
                <a:tc>
                  <a:txBody>
                    <a:bodyPr/>
                    <a:lstStyle/>
                    <a:p>
                      <a:pPr marL="2540" algn="ctr">
                        <a:lnSpc>
                          <a:spcPts val="1770"/>
                        </a:lnSpc>
                      </a:pPr>
                      <a:r>
                        <a:rPr lang="en-US" sz="1200" spc="-25" dirty="0"/>
                        <a:t>48</a:t>
                      </a:r>
                      <a:endParaRPr sz="12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2700" cmpd="sng">
                      <a:noFill/>
                    </a:lnR>
                    <a:lnT w="19050" cap="flat" cmpd="sng" algn="ctr">
                      <a:solidFill>
                        <a:srgbClr val="C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DCE5"/>
                    </a:solidFill>
                  </a:tcPr>
                </a:tc>
                <a:extLst>
                  <a:ext uri="{0D108BD9-81ED-4DB2-BD59-A6C34878D82A}">
                    <a16:rowId xmlns:a16="http://schemas.microsoft.com/office/drawing/2014/main" val="10012"/>
                  </a:ext>
                </a:extLst>
              </a:tr>
              <a:tr h="324442">
                <a:tc rowSpan="2">
                  <a:txBody>
                    <a:bodyPr/>
                    <a:lstStyle/>
                    <a:p>
                      <a:pPr marL="91440">
                        <a:lnSpc>
                          <a:spcPts val="1775"/>
                        </a:lnSpc>
                      </a:pPr>
                      <a:r>
                        <a:rPr lang="en-US" sz="1200" b="1" spc="-20" dirty="0"/>
                        <a:t>Cisplatin eligibility (%)</a:t>
                      </a:r>
                      <a:endParaRPr sz="1200" dirty="0">
                        <a:latin typeface="+mn-lt"/>
                        <a:cs typeface="Arial Narrow"/>
                      </a:endParaRPr>
                    </a:p>
                  </a:txBody>
                  <a:tcPr marL="36000" marR="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a:txBody>
                    <a:bodyPr/>
                    <a:lstStyle/>
                    <a:p>
                      <a:pPr marL="0" indent="0">
                        <a:lnSpc>
                          <a:spcPts val="1775"/>
                        </a:lnSpc>
                      </a:pPr>
                      <a:r>
                        <a:rPr lang="en-US" sz="1200" spc="-20" dirty="0"/>
                        <a:t>Ineligible</a:t>
                      </a:r>
                      <a:endParaRPr sz="1200" dirty="0">
                        <a:latin typeface="+mn-lt"/>
                        <a:cs typeface="Arial Narrow"/>
                      </a:endParaRP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a:txBody>
                    <a:bodyPr/>
                    <a:lstStyle/>
                    <a:p>
                      <a:pPr marL="1905" algn="ctr">
                        <a:lnSpc>
                          <a:spcPts val="1775"/>
                        </a:lnSpc>
                      </a:pPr>
                      <a:r>
                        <a:rPr lang="en-US" sz="1200" spc="-25" dirty="0"/>
                        <a:t>84</a:t>
                      </a:r>
                      <a:endParaRPr sz="12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a:txBody>
                    <a:bodyPr/>
                    <a:lstStyle/>
                    <a:p>
                      <a:pPr marL="2540" algn="ctr">
                        <a:lnSpc>
                          <a:spcPts val="1775"/>
                        </a:lnSpc>
                      </a:pPr>
                      <a:r>
                        <a:rPr lang="en-US" sz="1200" spc="-25" dirty="0"/>
                        <a:t>80</a:t>
                      </a:r>
                      <a:endParaRPr sz="12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EF3"/>
                    </a:solidFill>
                  </a:tcPr>
                </a:tc>
                <a:extLst>
                  <a:ext uri="{0D108BD9-81ED-4DB2-BD59-A6C34878D82A}">
                    <a16:rowId xmlns:a16="http://schemas.microsoft.com/office/drawing/2014/main" val="10014"/>
                  </a:ext>
                </a:extLst>
              </a:tr>
              <a:tr h="324442">
                <a:tc vMerge="1">
                  <a:txBody>
                    <a:bodyPr/>
                    <a:lstStyle/>
                    <a:p>
                      <a:pPr>
                        <a:lnSpc>
                          <a:spcPct val="100000"/>
                        </a:lnSpc>
                      </a:pPr>
                      <a:endParaRPr sz="1200">
                        <a:latin typeface="+mn-lt"/>
                        <a:cs typeface="Times New Roman"/>
                      </a:endParaRPr>
                    </a:p>
                  </a:txBody>
                  <a:tcPr marL="0" marR="0" marT="0" marB="0"/>
                </a:tc>
                <a:tc>
                  <a:txBody>
                    <a:bodyPr/>
                    <a:lstStyle/>
                    <a:p>
                      <a:r>
                        <a:rPr lang="en-US" sz="1200" spc="-10" dirty="0"/>
                        <a:t>Eligible but declining</a:t>
                      </a:r>
                      <a:endParaRPr lang="en-US" sz="1200" dirty="0"/>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a:txBody>
                    <a:bodyPr/>
                    <a:lstStyle/>
                    <a:p>
                      <a:pPr marL="1905" algn="ctr">
                        <a:lnSpc>
                          <a:spcPct val="100000"/>
                        </a:lnSpc>
                      </a:pPr>
                      <a:r>
                        <a:rPr lang="en-US" sz="1200" spc="-25" dirty="0"/>
                        <a:t>17</a:t>
                      </a:r>
                      <a:endParaRPr sz="12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a:txBody>
                    <a:bodyPr/>
                    <a:lstStyle/>
                    <a:p>
                      <a:pPr marL="2540" algn="ctr">
                        <a:lnSpc>
                          <a:spcPct val="100000"/>
                        </a:lnSpc>
                      </a:pPr>
                      <a:r>
                        <a:rPr lang="en-US" sz="1200" spc="-25" dirty="0"/>
                        <a:t>20</a:t>
                      </a:r>
                      <a:endParaRPr sz="12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E7EEF3"/>
                    </a:solidFill>
                  </a:tcPr>
                </a:tc>
                <a:extLst>
                  <a:ext uri="{0D108BD9-81ED-4DB2-BD59-A6C34878D82A}">
                    <a16:rowId xmlns:a16="http://schemas.microsoft.com/office/drawing/2014/main" val="10015"/>
                  </a:ext>
                </a:extLst>
              </a:tr>
              <a:tr h="324442">
                <a:tc rowSpan="3">
                  <a:txBody>
                    <a:bodyPr/>
                    <a:lstStyle/>
                    <a:p>
                      <a:pPr marL="91440">
                        <a:lnSpc>
                          <a:spcPts val="1770"/>
                        </a:lnSpc>
                      </a:pPr>
                      <a:r>
                        <a:rPr lang="en-US" sz="1200" b="1" dirty="0"/>
                        <a:t>Tumor</a:t>
                      </a:r>
                      <a:r>
                        <a:rPr lang="en-US" sz="1200" b="1" spc="-55" dirty="0"/>
                        <a:t> </a:t>
                      </a:r>
                    </a:p>
                    <a:p>
                      <a:pPr marL="91440">
                        <a:lnSpc>
                          <a:spcPts val="1770"/>
                        </a:lnSpc>
                      </a:pPr>
                      <a:r>
                        <a:rPr lang="en-US" sz="1200" b="1" dirty="0"/>
                        <a:t>Stage (%)</a:t>
                      </a:r>
                      <a:endParaRPr lang="en-US" sz="1200" dirty="0">
                        <a:latin typeface="+mn-lt"/>
                        <a:cs typeface="Arial Narrow"/>
                      </a:endParaRPr>
                    </a:p>
                  </a:txBody>
                  <a:tcPr marL="36000" marR="0" marT="0" marB="0" anchor="ctr">
                    <a:lnL w="12700" cmpd="sng">
                      <a:noFill/>
                    </a:lnL>
                    <a:lnR w="19050" cap="flat" cmpd="sng" algn="ctr">
                      <a:solidFill>
                        <a:srgbClr val="C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BDCE5"/>
                    </a:solidFill>
                  </a:tcPr>
                </a:tc>
                <a:tc>
                  <a:txBody>
                    <a:bodyPr/>
                    <a:lstStyle/>
                    <a:p>
                      <a:pPr marL="0" indent="0">
                        <a:lnSpc>
                          <a:spcPts val="1770"/>
                        </a:lnSpc>
                      </a:pPr>
                      <a:r>
                        <a:rPr lang="en-US" sz="1200" spc="-20" dirty="0"/>
                        <a:t>T2N0</a:t>
                      </a:r>
                      <a:endParaRPr sz="1200" dirty="0">
                        <a:latin typeface="+mn-lt"/>
                        <a:cs typeface="Arial Narrow"/>
                      </a:endParaRPr>
                    </a:p>
                  </a:txBody>
                  <a:tcPr marL="36000" marR="0" marT="0" marB="0" anchor="ctr">
                    <a:lnL w="19050" cap="flat" cmpd="sng" algn="ctr">
                      <a:solidFill>
                        <a:srgbClr val="C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BDCE5"/>
                    </a:solidFill>
                  </a:tcPr>
                </a:tc>
                <a:tc>
                  <a:txBody>
                    <a:bodyPr/>
                    <a:lstStyle/>
                    <a:p>
                      <a:pPr marL="1905" algn="ctr">
                        <a:lnSpc>
                          <a:spcPts val="1770"/>
                        </a:lnSpc>
                      </a:pPr>
                      <a:r>
                        <a:rPr lang="en-US" sz="1200" spc="-25" dirty="0"/>
                        <a:t>18</a:t>
                      </a:r>
                      <a:endParaRPr sz="120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BDCE5"/>
                    </a:solidFill>
                  </a:tcPr>
                </a:tc>
                <a:tc>
                  <a:txBody>
                    <a:bodyPr/>
                    <a:lstStyle/>
                    <a:p>
                      <a:pPr marL="2540" algn="ctr">
                        <a:lnSpc>
                          <a:spcPts val="1770"/>
                        </a:lnSpc>
                      </a:pPr>
                      <a:r>
                        <a:rPr lang="en-US" sz="1200" spc="-25" dirty="0"/>
                        <a:t>18</a:t>
                      </a:r>
                      <a:endParaRPr sz="1200" dirty="0"/>
                    </a:p>
                  </a:txBody>
                  <a:tcPr marL="0" marR="0" marT="0" marB="0" anchor="ctr">
                    <a:lnL w="12700" cap="flat" cmpd="sng" algn="ctr">
                      <a:solidFill>
                        <a:schemeClr val="bg1"/>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BDCE5"/>
                    </a:solidFill>
                  </a:tcPr>
                </a:tc>
                <a:extLst>
                  <a:ext uri="{0D108BD9-81ED-4DB2-BD59-A6C34878D82A}">
                    <a16:rowId xmlns:a16="http://schemas.microsoft.com/office/drawing/2014/main" val="10016"/>
                  </a:ext>
                </a:extLst>
              </a:tr>
              <a:tr h="324442">
                <a:tc vMerge="1">
                  <a:txBody>
                    <a:bodyPr/>
                    <a:lstStyle/>
                    <a:p>
                      <a:endParaRPr lang="en-US"/>
                    </a:p>
                  </a:txBody>
                  <a:tcPr/>
                </a:tc>
                <a:tc>
                  <a:txBody>
                    <a:bodyPr/>
                    <a:lstStyle/>
                    <a:p>
                      <a:pPr marL="0" indent="0">
                        <a:lnSpc>
                          <a:spcPts val="1770"/>
                        </a:lnSpc>
                      </a:pPr>
                      <a:r>
                        <a:rPr lang="en-US" sz="1200" dirty="0">
                          <a:latin typeface="+mn-lt"/>
                          <a:cs typeface="Arial Narrow"/>
                        </a:rPr>
                        <a:t>T3/T4aNO</a:t>
                      </a:r>
                      <a:endParaRPr sz="1200" dirty="0">
                        <a:latin typeface="+mn-lt"/>
                        <a:cs typeface="Arial Narrow"/>
                      </a:endParaRP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C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DCE5"/>
                    </a:solidFill>
                  </a:tcPr>
                </a:tc>
                <a:tc>
                  <a:txBody>
                    <a:bodyPr/>
                    <a:lstStyle/>
                    <a:p>
                      <a:pPr marL="1905" algn="ctr">
                        <a:lnSpc>
                          <a:spcPts val="1770"/>
                        </a:lnSpc>
                      </a:pPr>
                      <a:r>
                        <a:rPr lang="en-US" sz="1200" dirty="0"/>
                        <a:t>78</a:t>
                      </a:r>
                      <a:endParaRPr sz="120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C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DCE5"/>
                    </a:solidFill>
                  </a:tcPr>
                </a:tc>
                <a:tc>
                  <a:txBody>
                    <a:bodyPr/>
                    <a:lstStyle/>
                    <a:p>
                      <a:pPr marL="2540" algn="ctr">
                        <a:lnSpc>
                          <a:spcPts val="1770"/>
                        </a:lnSpc>
                      </a:pPr>
                      <a:r>
                        <a:rPr lang="en-US" sz="1200" dirty="0"/>
                        <a:t>76</a:t>
                      </a:r>
                      <a:endParaRPr sz="1200" dirty="0"/>
                    </a:p>
                  </a:txBody>
                  <a:tcPr marL="0" marR="0" marT="0" marB="0" anchor="ctr">
                    <a:lnL w="12700" cap="flat" cmpd="sng" algn="ctr">
                      <a:solidFill>
                        <a:schemeClr val="bg1"/>
                      </a:solidFill>
                      <a:prstDash val="solid"/>
                      <a:round/>
                      <a:headEnd type="none" w="med" len="med"/>
                      <a:tailEnd type="none" w="med" len="med"/>
                    </a:lnL>
                    <a:lnR w="12700" cmpd="sng">
                      <a:noFill/>
                    </a:lnR>
                    <a:lnT w="19050" cap="flat" cmpd="sng" algn="ctr">
                      <a:solidFill>
                        <a:srgbClr val="C0000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DCE5"/>
                    </a:solidFill>
                  </a:tcPr>
                </a:tc>
                <a:extLst>
                  <a:ext uri="{0D108BD9-81ED-4DB2-BD59-A6C34878D82A}">
                    <a16:rowId xmlns:a16="http://schemas.microsoft.com/office/drawing/2014/main" val="716397857"/>
                  </a:ext>
                </a:extLst>
              </a:tr>
              <a:tr h="324442">
                <a:tc vMerge="1">
                  <a:txBody>
                    <a:bodyPr/>
                    <a:lstStyle/>
                    <a:p>
                      <a:endParaRPr lang="en-US"/>
                    </a:p>
                  </a:txBody>
                  <a:tcPr/>
                </a:tc>
                <a:tc>
                  <a:txBody>
                    <a:bodyPr/>
                    <a:lstStyle/>
                    <a:p>
                      <a:r>
                        <a:rPr lang="en-US" sz="1200" dirty="0"/>
                        <a:t>T1-4aN1</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BDCE5"/>
                    </a:solidFill>
                  </a:tcPr>
                </a:tc>
                <a:tc>
                  <a:txBody>
                    <a:bodyPr/>
                    <a:lstStyle/>
                    <a:p>
                      <a:pPr marL="1905" marR="0" lvl="0" indent="0" algn="ctr" defTabSz="914400" rtl="0" eaLnBrk="1" fontAlgn="auto" latinLnBrk="0" hangingPunct="1">
                        <a:lnSpc>
                          <a:spcPct val="100000"/>
                        </a:lnSpc>
                        <a:spcBef>
                          <a:spcPts val="0"/>
                        </a:spcBef>
                        <a:spcAft>
                          <a:spcPts val="0"/>
                        </a:spcAft>
                        <a:buClrTx/>
                        <a:buSzTx/>
                        <a:buFontTx/>
                        <a:buNone/>
                        <a:tabLst/>
                        <a:defRPr/>
                      </a:pPr>
                      <a:r>
                        <a:rPr lang="en-US" sz="1200" spc="-25" dirty="0"/>
                        <a:t>4</a:t>
                      </a:r>
                      <a:endParaRPr lang="en-US" sz="1200"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BDCE5"/>
                    </a:solidFill>
                  </a:tcPr>
                </a:tc>
                <a:tc>
                  <a:txBody>
                    <a:bodyPr/>
                    <a:lstStyle/>
                    <a:p>
                      <a:pPr marL="2540" marR="0" lvl="0" indent="0" algn="ctr" defTabSz="914400" rtl="0" eaLnBrk="1" fontAlgn="auto" latinLnBrk="0" hangingPunct="1">
                        <a:lnSpc>
                          <a:spcPct val="100000"/>
                        </a:lnSpc>
                        <a:spcBef>
                          <a:spcPts val="0"/>
                        </a:spcBef>
                        <a:spcAft>
                          <a:spcPts val="0"/>
                        </a:spcAft>
                        <a:buClrTx/>
                        <a:buSzTx/>
                        <a:buFontTx/>
                        <a:buNone/>
                        <a:tabLst/>
                        <a:defRPr/>
                      </a:pPr>
                      <a:r>
                        <a:rPr lang="en-US" sz="1200" spc="-25" dirty="0"/>
                        <a:t>6</a:t>
                      </a:r>
                      <a:endParaRPr lang="en-US" sz="1200" dirty="0"/>
                    </a:p>
                  </a:txBody>
                  <a:tcPr marL="0" marR="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BDCE5"/>
                    </a:solidFill>
                  </a:tcPr>
                </a:tc>
                <a:extLst>
                  <a:ext uri="{0D108BD9-81ED-4DB2-BD59-A6C34878D82A}">
                    <a16:rowId xmlns:a16="http://schemas.microsoft.com/office/drawing/2014/main" val="1430424058"/>
                  </a:ext>
                </a:extLst>
              </a:tr>
              <a:tr h="324442">
                <a:tc gridSpan="2">
                  <a:txBody>
                    <a:bodyPr/>
                    <a:lstStyle/>
                    <a:p>
                      <a:pPr marL="90170">
                        <a:lnSpc>
                          <a:spcPts val="1770"/>
                        </a:lnSpc>
                      </a:pPr>
                      <a:r>
                        <a:rPr lang="en-US" sz="1200" b="1" dirty="0"/>
                        <a:t>Pure urothelial carcinoma histology (%)</a:t>
                      </a:r>
                      <a:endParaRPr sz="1200" b="1" dirty="0">
                        <a:latin typeface="+mn-lt"/>
                        <a:cs typeface="Arial Narrow"/>
                      </a:endParaRPr>
                    </a:p>
                  </a:txBody>
                  <a:tcPr marL="36000" marR="0" marT="0" marB="0" anchor="ctr">
                    <a:lnL w="19050" cap="flat" cmpd="sng" algn="ctr">
                      <a:solidFill>
                        <a:srgbClr val="C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hMerge="1">
                  <a:txBody>
                    <a:bodyPr/>
                    <a:lstStyle/>
                    <a:p>
                      <a:pPr marL="90170">
                        <a:lnSpc>
                          <a:spcPts val="1770"/>
                        </a:lnSpc>
                      </a:pPr>
                      <a:endParaRPr sz="1200" b="1">
                        <a:latin typeface="+mn-lt"/>
                        <a:cs typeface="Arial Narrow"/>
                      </a:endParaRPr>
                    </a:p>
                  </a:txBody>
                  <a:tcPr marL="72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7EEF3"/>
                    </a:solidFill>
                  </a:tcPr>
                </a:tc>
                <a:tc>
                  <a:txBody>
                    <a:bodyPr/>
                    <a:lstStyle/>
                    <a:p>
                      <a:pPr marL="1905" algn="ctr">
                        <a:lnSpc>
                          <a:spcPct val="100000"/>
                        </a:lnSpc>
                      </a:pPr>
                      <a:r>
                        <a:rPr lang="en-US" sz="1200" dirty="0"/>
                        <a:t>89</a:t>
                      </a:r>
                      <a:endParaRPr sz="12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E7EEF3"/>
                    </a:solidFill>
                  </a:tcPr>
                </a:tc>
                <a:tc>
                  <a:txBody>
                    <a:bodyPr/>
                    <a:lstStyle/>
                    <a:p>
                      <a:pPr marL="2540" algn="ctr">
                        <a:lnSpc>
                          <a:spcPct val="100000"/>
                        </a:lnSpc>
                      </a:pPr>
                      <a:r>
                        <a:rPr lang="en-US" sz="1200" dirty="0"/>
                        <a:t>92</a:t>
                      </a:r>
                      <a:endParaRPr sz="1200" dirty="0">
                        <a:latin typeface="+mn-lt"/>
                        <a:cs typeface="Arial Narrow"/>
                      </a:endParaRPr>
                    </a:p>
                  </a:txBody>
                  <a:tcPr marL="0" marR="0" marT="0" marB="0" anchor="ctr">
                    <a:lnL w="12700" cap="flat" cmpd="sng" algn="ctr">
                      <a:solidFill>
                        <a:schemeClr val="bg1"/>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E7EEF3"/>
                    </a:solidFill>
                  </a:tcPr>
                </a:tc>
                <a:extLst>
                  <a:ext uri="{0D108BD9-81ED-4DB2-BD59-A6C34878D82A}">
                    <a16:rowId xmlns:a16="http://schemas.microsoft.com/office/drawing/2014/main" val="375714871"/>
                  </a:ext>
                </a:extLst>
              </a:tr>
            </a:tbl>
          </a:graphicData>
        </a:graphic>
      </p:graphicFrame>
      <p:sp>
        <p:nvSpPr>
          <p:cNvPr id="5" name="Rectangle 4">
            <a:extLst>
              <a:ext uri="{FF2B5EF4-FFF2-40B4-BE49-F238E27FC236}">
                <a16:creationId xmlns:a16="http://schemas.microsoft.com/office/drawing/2014/main" id="{F06064BA-F27C-ECCE-F0FD-8610AFA792AC}"/>
              </a:ext>
            </a:extLst>
          </p:cNvPr>
          <p:cNvSpPr/>
          <p:nvPr/>
        </p:nvSpPr>
        <p:spPr>
          <a:xfrm flipV="1">
            <a:off x="10081" y="747065"/>
            <a:ext cx="12164704" cy="86351"/>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itle 1">
            <a:extLst>
              <a:ext uri="{FF2B5EF4-FFF2-40B4-BE49-F238E27FC236}">
                <a16:creationId xmlns:a16="http://schemas.microsoft.com/office/drawing/2014/main" id="{174B048B-DBB6-5A6D-5F62-417D61B13554}"/>
              </a:ext>
            </a:extLst>
          </p:cNvPr>
          <p:cNvSpPr>
            <a:spLocks noGrp="1"/>
          </p:cNvSpPr>
          <p:nvPr>
            <p:ph type="title"/>
          </p:nvPr>
        </p:nvSpPr>
        <p:spPr>
          <a:xfrm>
            <a:off x="1" y="114589"/>
            <a:ext cx="12174784" cy="675651"/>
          </a:xfrm>
        </p:spPr>
        <p:txBody>
          <a:bodyPr>
            <a:normAutofit/>
          </a:bodyPr>
          <a:lstStyle/>
          <a:p>
            <a:pPr algn="ctr"/>
            <a:r>
              <a:rPr lang="en-US" sz="3800" b="1" dirty="0">
                <a:solidFill>
                  <a:schemeClr val="tx2">
                    <a:lumMod val="90000"/>
                    <a:lumOff val="10000"/>
                  </a:schemeClr>
                </a:solidFill>
              </a:rPr>
              <a:t>KEYNOTE 905/EV303: </a:t>
            </a:r>
            <a:r>
              <a:rPr lang="en-US" sz="3800" dirty="0">
                <a:solidFill>
                  <a:schemeClr val="tx2">
                    <a:lumMod val="90000"/>
                    <a:lumOff val="10000"/>
                  </a:schemeClr>
                </a:solidFill>
              </a:rPr>
              <a:t>Patient Characteristics</a:t>
            </a:r>
          </a:p>
        </p:txBody>
      </p:sp>
      <p:sp>
        <p:nvSpPr>
          <p:cNvPr id="2" name="TextBox 1">
            <a:extLst>
              <a:ext uri="{FF2B5EF4-FFF2-40B4-BE49-F238E27FC236}">
                <a16:creationId xmlns:a16="http://schemas.microsoft.com/office/drawing/2014/main" id="{DD66975E-5A7F-B984-F0E9-C961EE552E6B}"/>
              </a:ext>
            </a:extLst>
          </p:cNvPr>
          <p:cNvSpPr txBox="1"/>
          <p:nvPr/>
        </p:nvSpPr>
        <p:spPr>
          <a:xfrm>
            <a:off x="6523461" y="6530463"/>
            <a:ext cx="58289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Christof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Vulsteke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ESMO 2025;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 Engl J Med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2026;394(13):1257-69. </a:t>
            </a:r>
          </a:p>
        </p:txBody>
      </p:sp>
    </p:spTree>
    <p:extLst>
      <p:ext uri="{BB962C8B-B14F-4D97-AF65-F5344CB8AC3E}">
        <p14:creationId xmlns:p14="http://schemas.microsoft.com/office/powerpoint/2010/main" val="42360355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571424-8590-BE0F-42DF-A8FAA547AB16}"/>
              </a:ext>
            </a:extLst>
          </p:cNvPr>
          <p:cNvPicPr>
            <a:picLocks noChangeAspect="1"/>
          </p:cNvPicPr>
          <p:nvPr/>
        </p:nvPicPr>
        <p:blipFill>
          <a:blip r:embed="rId2"/>
          <a:stretch>
            <a:fillRect/>
          </a:stretch>
        </p:blipFill>
        <p:spPr>
          <a:xfrm>
            <a:off x="2468007" y="31899"/>
            <a:ext cx="7755200" cy="616689"/>
          </a:xfrm>
          <a:prstGeom prst="rect">
            <a:avLst/>
          </a:prstGeom>
          <a:ln>
            <a:solidFill>
              <a:schemeClr val="bg1"/>
            </a:solidFill>
          </a:ln>
        </p:spPr>
      </p:pic>
      <p:pic>
        <p:nvPicPr>
          <p:cNvPr id="7" name="Picture 6">
            <a:extLst>
              <a:ext uri="{FF2B5EF4-FFF2-40B4-BE49-F238E27FC236}">
                <a16:creationId xmlns:a16="http://schemas.microsoft.com/office/drawing/2014/main" id="{D33B36CD-C514-739A-46B8-B8B27B18AEF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1070621"/>
            <a:ext cx="11984515" cy="5305920"/>
          </a:xfrm>
          <a:prstGeom prst="rect">
            <a:avLst/>
          </a:prstGeom>
        </p:spPr>
      </p:pic>
      <p:sp>
        <p:nvSpPr>
          <p:cNvPr id="2" name="Rectangle 1">
            <a:extLst>
              <a:ext uri="{FF2B5EF4-FFF2-40B4-BE49-F238E27FC236}">
                <a16:creationId xmlns:a16="http://schemas.microsoft.com/office/drawing/2014/main" id="{EA50A683-A850-1CAC-688C-3E316791A153}"/>
              </a:ext>
            </a:extLst>
          </p:cNvPr>
          <p:cNvSpPr/>
          <p:nvPr/>
        </p:nvSpPr>
        <p:spPr>
          <a:xfrm flipV="1">
            <a:off x="10081" y="714407"/>
            <a:ext cx="12164704" cy="86351"/>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30AB6A33-4131-9AEC-0A45-DF7F2C63C153}"/>
              </a:ext>
            </a:extLst>
          </p:cNvPr>
          <p:cNvSpPr txBox="1"/>
          <p:nvPr/>
        </p:nvSpPr>
        <p:spPr>
          <a:xfrm>
            <a:off x="6523461" y="6530463"/>
            <a:ext cx="58289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Christof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Vulsteke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ESMO 2025;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 Engl J Med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2026;394(13):1257-69. </a:t>
            </a:r>
          </a:p>
        </p:txBody>
      </p:sp>
    </p:spTree>
    <p:extLst>
      <p:ext uri="{BB962C8B-B14F-4D97-AF65-F5344CB8AC3E}">
        <p14:creationId xmlns:p14="http://schemas.microsoft.com/office/powerpoint/2010/main" val="22589127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A05F3-57A3-0024-AFD1-42BA846F6513}"/>
            </a:ext>
          </a:extLst>
        </p:cNvPr>
        <p:cNvGrpSpPr/>
        <p:nvPr/>
      </p:nvGrpSpPr>
      <p:grpSpPr>
        <a:xfrm>
          <a:off x="0" y="0"/>
          <a:ext cx="0" cy="0"/>
          <a:chOff x="0" y="0"/>
          <a:chExt cx="0" cy="0"/>
        </a:xfrm>
      </p:grpSpPr>
      <p:sp>
        <p:nvSpPr>
          <p:cNvPr id="38" name="Title 6">
            <a:extLst>
              <a:ext uri="{FF2B5EF4-FFF2-40B4-BE49-F238E27FC236}">
                <a16:creationId xmlns:a16="http://schemas.microsoft.com/office/drawing/2014/main" id="{70A4AA81-1FE5-14E6-B587-CBB25C3C821A}"/>
              </a:ext>
            </a:extLst>
          </p:cNvPr>
          <p:cNvSpPr txBox="1">
            <a:spLocks/>
          </p:cNvSpPr>
          <p:nvPr/>
        </p:nvSpPr>
        <p:spPr>
          <a:xfrm>
            <a:off x="1744139" y="465378"/>
            <a:ext cx="8660857" cy="568229"/>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ptos Display" panose="02110004020202020204"/>
                <a:ea typeface="+mj-ea"/>
                <a:cs typeface="+mj-cs"/>
              </a:rPr>
              <a:t>Phase 3 Study of </a:t>
            </a:r>
            <a:r>
              <a:rPr kumimoji="0" lang="en-US" sz="2600" b="1" i="0" u="none" strike="noStrike" kern="1200" cap="none" spc="0" normalizeH="0" baseline="0" noProof="0" dirty="0" err="1">
                <a:ln>
                  <a:noFill/>
                </a:ln>
                <a:solidFill>
                  <a:prstClr val="black"/>
                </a:solidFill>
                <a:effectLst/>
                <a:uLnTx/>
                <a:uFillTx/>
                <a:latin typeface="Aptos Display" panose="02110004020202020204"/>
                <a:ea typeface="+mj-ea"/>
                <a:cs typeface="+mj-cs"/>
              </a:rPr>
              <a:t>Durvalumab</a:t>
            </a:r>
            <a:r>
              <a:rPr kumimoji="0" lang="en-US" sz="2600" b="1" i="0" u="none" strike="noStrike" kern="1200" cap="none" spc="0" normalizeH="0" baseline="0" noProof="0" dirty="0">
                <a:ln>
                  <a:noFill/>
                </a:ln>
                <a:solidFill>
                  <a:prstClr val="black"/>
                </a:solidFill>
                <a:effectLst/>
                <a:uLnTx/>
                <a:uFillTx/>
                <a:latin typeface="Aptos Display" panose="02110004020202020204"/>
                <a:ea typeface="+mj-ea"/>
                <a:cs typeface="+mj-cs"/>
              </a:rPr>
              <a:t> (D) + </a:t>
            </a:r>
            <a:r>
              <a:rPr kumimoji="0" lang="en-US" sz="2600" b="1" i="0" u="none" strike="noStrike" kern="1200" cap="none" spc="0" normalizeH="0" baseline="0" noProof="0" dirty="0" err="1">
                <a:ln>
                  <a:noFill/>
                </a:ln>
                <a:solidFill>
                  <a:prstClr val="black"/>
                </a:solidFill>
                <a:effectLst/>
                <a:uLnTx/>
                <a:uFillTx/>
                <a:latin typeface="Aptos Display" panose="02110004020202020204"/>
                <a:ea typeface="+mj-ea"/>
                <a:cs typeface="+mj-cs"/>
              </a:rPr>
              <a:t>Tremelimumab</a:t>
            </a:r>
            <a:r>
              <a:rPr kumimoji="0" lang="en-US" sz="2600" b="1" i="0" u="none" strike="noStrike" kern="1200" cap="none" spc="0" normalizeH="0" baseline="0" noProof="0" dirty="0">
                <a:ln>
                  <a:noFill/>
                </a:ln>
                <a:solidFill>
                  <a:prstClr val="black"/>
                </a:solidFill>
                <a:effectLst/>
                <a:uLnTx/>
                <a:uFillTx/>
                <a:latin typeface="Aptos Display" panose="02110004020202020204"/>
                <a:ea typeface="+mj-ea"/>
                <a:cs typeface="+mj-cs"/>
              </a:rPr>
              <a:t> (T)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ptos Display" panose="02110004020202020204"/>
                <a:ea typeface="+mj-ea"/>
                <a:cs typeface="+mj-cs"/>
              </a:rPr>
              <a:t> </a:t>
            </a:r>
            <a:r>
              <a:rPr kumimoji="0" lang="en-US" sz="2600" b="1" i="0" u="none" strike="noStrike" kern="1200" cap="none" spc="0" normalizeH="0" baseline="0" noProof="0" dirty="0" err="1">
                <a:ln>
                  <a:noFill/>
                </a:ln>
                <a:solidFill>
                  <a:prstClr val="black"/>
                </a:solidFill>
                <a:effectLst/>
                <a:uLnTx/>
                <a:uFillTx/>
                <a:latin typeface="Aptos Display" panose="02110004020202020204"/>
                <a:ea typeface="+mj-ea"/>
                <a:cs typeface="+mj-cs"/>
              </a:rPr>
              <a:t>Enfortumab</a:t>
            </a:r>
            <a:r>
              <a:rPr kumimoji="0" lang="en-US" sz="2600" b="1" i="0" u="none" strike="noStrike" kern="1200" cap="none" spc="0" normalizeH="0" baseline="0" noProof="0" dirty="0">
                <a:ln>
                  <a:noFill/>
                </a:ln>
                <a:solidFill>
                  <a:prstClr val="black"/>
                </a:solidFill>
                <a:effectLst/>
                <a:uLnTx/>
                <a:uFillTx/>
                <a:latin typeface="Aptos Display" panose="02110004020202020204"/>
                <a:ea typeface="+mj-ea"/>
                <a:cs typeface="+mj-cs"/>
              </a:rPr>
              <a:t> </a:t>
            </a:r>
            <a:r>
              <a:rPr kumimoji="0" lang="en-US" sz="2600" b="1" i="0" u="none" strike="noStrike" kern="1200" cap="none" spc="0" normalizeH="0" baseline="0" noProof="0" dirty="0" err="1">
                <a:ln>
                  <a:noFill/>
                </a:ln>
                <a:solidFill>
                  <a:prstClr val="black"/>
                </a:solidFill>
                <a:effectLst/>
                <a:uLnTx/>
                <a:uFillTx/>
                <a:latin typeface="Aptos Display" panose="02110004020202020204"/>
                <a:ea typeface="+mj-ea"/>
                <a:cs typeface="+mj-cs"/>
              </a:rPr>
              <a:t>Vedotin</a:t>
            </a:r>
            <a:r>
              <a:rPr kumimoji="0" lang="en-US" sz="2600" b="1" i="0" u="none" strike="noStrike" kern="1200" cap="none" spc="0" normalizeH="0" baseline="0" noProof="0" dirty="0">
                <a:ln>
                  <a:noFill/>
                </a:ln>
                <a:solidFill>
                  <a:prstClr val="black"/>
                </a:solidFill>
                <a:effectLst/>
                <a:uLnTx/>
                <a:uFillTx/>
                <a:latin typeface="Aptos Display" panose="02110004020202020204"/>
                <a:ea typeface="+mj-ea"/>
                <a:cs typeface="+mj-cs"/>
              </a:rPr>
              <a:t> (EV) or D + EV In Neoadjuvant Cisplatin-Ineligible Muscle-Invasive Bladder Cancer (VOLGA) </a:t>
            </a:r>
          </a:p>
        </p:txBody>
      </p:sp>
      <p:pic>
        <p:nvPicPr>
          <p:cNvPr id="2" name="Picture 1">
            <a:extLst>
              <a:ext uri="{FF2B5EF4-FFF2-40B4-BE49-F238E27FC236}">
                <a16:creationId xmlns:a16="http://schemas.microsoft.com/office/drawing/2014/main" id="{DF3C3227-A570-95E0-90C0-ABED347F4317}"/>
              </a:ext>
            </a:extLst>
          </p:cNvPr>
          <p:cNvPicPr>
            <a:picLocks noChangeAspect="1"/>
          </p:cNvPicPr>
          <p:nvPr/>
        </p:nvPicPr>
        <p:blipFill>
          <a:blip r:embed="rId2"/>
          <a:stretch>
            <a:fillRect/>
          </a:stretch>
        </p:blipFill>
        <p:spPr>
          <a:xfrm>
            <a:off x="0" y="5256443"/>
            <a:ext cx="12192000" cy="1577234"/>
          </a:xfrm>
          <a:prstGeom prst="rect">
            <a:avLst/>
          </a:prstGeom>
        </p:spPr>
      </p:pic>
      <p:pic>
        <p:nvPicPr>
          <p:cNvPr id="4" name="Picture 3">
            <a:extLst>
              <a:ext uri="{FF2B5EF4-FFF2-40B4-BE49-F238E27FC236}">
                <a16:creationId xmlns:a16="http://schemas.microsoft.com/office/drawing/2014/main" id="{A95AEA67-8A9E-CABF-AAE0-75F53630C87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1656590"/>
            <a:ext cx="12149137" cy="3316793"/>
          </a:xfrm>
          <a:prstGeom prst="rect">
            <a:avLst/>
          </a:prstGeom>
        </p:spPr>
      </p:pic>
      <p:cxnSp>
        <p:nvCxnSpPr>
          <p:cNvPr id="41" name="Connettore 1 2">
            <a:extLst>
              <a:ext uri="{FF2B5EF4-FFF2-40B4-BE49-F238E27FC236}">
                <a16:creationId xmlns:a16="http://schemas.microsoft.com/office/drawing/2014/main" id="{40B71155-D102-106A-A300-015FD11E3A0E}"/>
              </a:ext>
            </a:extLst>
          </p:cNvPr>
          <p:cNvCxnSpPr/>
          <p:nvPr/>
        </p:nvCxnSpPr>
        <p:spPr>
          <a:xfrm>
            <a:off x="0" y="1536499"/>
            <a:ext cx="12192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653055A-0C96-0927-BB6A-C890877F1507}"/>
              </a:ext>
            </a:extLst>
          </p:cNvPr>
          <p:cNvPicPr>
            <a:picLocks noChangeAspect="1"/>
          </p:cNvPicPr>
          <p:nvPr/>
        </p:nvPicPr>
        <p:blipFill>
          <a:blip r:embed="rId5"/>
          <a:stretch>
            <a:fillRect/>
          </a:stretch>
        </p:blipFill>
        <p:spPr>
          <a:xfrm>
            <a:off x="10716618" y="58755"/>
            <a:ext cx="1386888" cy="1381477"/>
          </a:xfrm>
          <a:prstGeom prst="rect">
            <a:avLst/>
          </a:prstGeom>
        </p:spPr>
      </p:pic>
      <p:pic>
        <p:nvPicPr>
          <p:cNvPr id="8" name="Picture 7">
            <a:extLst>
              <a:ext uri="{FF2B5EF4-FFF2-40B4-BE49-F238E27FC236}">
                <a16:creationId xmlns:a16="http://schemas.microsoft.com/office/drawing/2014/main" id="{E17F239C-C5DF-405F-8DBF-3860E8BD6DD7}"/>
              </a:ext>
            </a:extLst>
          </p:cNvPr>
          <p:cNvPicPr>
            <a:picLocks noChangeAspect="1"/>
          </p:cNvPicPr>
          <p:nvPr/>
        </p:nvPicPr>
        <p:blipFill>
          <a:blip r:embed="rId6"/>
          <a:stretch>
            <a:fillRect/>
          </a:stretch>
        </p:blipFill>
        <p:spPr>
          <a:xfrm>
            <a:off x="27108" y="24323"/>
            <a:ext cx="1381068" cy="1415907"/>
          </a:xfrm>
          <a:prstGeom prst="rect">
            <a:avLst/>
          </a:prstGeom>
        </p:spPr>
      </p:pic>
      <p:pic>
        <p:nvPicPr>
          <p:cNvPr id="9" name="Picture 8">
            <a:extLst>
              <a:ext uri="{FF2B5EF4-FFF2-40B4-BE49-F238E27FC236}">
                <a16:creationId xmlns:a16="http://schemas.microsoft.com/office/drawing/2014/main" id="{42F801E5-9507-8B77-A38B-6E01F6FB0D55}"/>
              </a:ext>
            </a:extLst>
          </p:cNvPr>
          <p:cNvPicPr>
            <a:picLocks noChangeAspect="1"/>
          </p:cNvPicPr>
          <p:nvPr/>
        </p:nvPicPr>
        <p:blipFill>
          <a:blip r:embed="rId7"/>
          <a:stretch>
            <a:fillRect/>
          </a:stretch>
        </p:blipFill>
        <p:spPr>
          <a:xfrm>
            <a:off x="10683778" y="37900"/>
            <a:ext cx="1508222" cy="1404767"/>
          </a:xfrm>
          <a:prstGeom prst="rect">
            <a:avLst/>
          </a:prstGeom>
        </p:spPr>
      </p:pic>
      <p:sp>
        <p:nvSpPr>
          <p:cNvPr id="3" name="Rectangle 2">
            <a:extLst>
              <a:ext uri="{FF2B5EF4-FFF2-40B4-BE49-F238E27FC236}">
                <a16:creationId xmlns:a16="http://schemas.microsoft.com/office/drawing/2014/main" id="{B15B4239-9083-1F9E-53C5-D9F2632F4BCA}"/>
              </a:ext>
            </a:extLst>
          </p:cNvPr>
          <p:cNvSpPr/>
          <p:nvPr/>
        </p:nvSpPr>
        <p:spPr>
          <a:xfrm flipV="1">
            <a:off x="10081" y="1476407"/>
            <a:ext cx="12164704" cy="86351"/>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16037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593119" y="548680"/>
            <a:ext cx="10214951" cy="1196752"/>
          </a:xfrm>
        </p:spPr>
        <p:txBody>
          <a:bodyPr/>
          <a:lstStyle/>
          <a:p>
            <a:pPr algn="l"/>
            <a:r>
              <a:rPr lang="en-US" dirty="0"/>
              <a:t>Interim Analysis of the Phase III VOLGA Trial Demonstrated Significant Improvement in Event-Free and Overall Survival With Perioperative Durvalumab Plus Neoadjuvant EV in Muscle-Invasive Bladder Cancer</a:t>
            </a:r>
            <a:br>
              <a:rPr lang="en-US" b="1" dirty="0"/>
            </a:br>
            <a:r>
              <a:rPr lang="en-US" sz="2400" dirty="0"/>
              <a:t>Press Release: May 14, 2026</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593119" y="2326725"/>
            <a:ext cx="10863023" cy="4214845"/>
          </a:xfrm>
        </p:spPr>
        <p:txBody>
          <a:bodyPr wrap="square"/>
          <a:lstStyle/>
          <a:p>
            <a:pPr marL="17463" indent="0">
              <a:spcBef>
                <a:spcPts val="1000"/>
              </a:spcBef>
              <a:spcAft>
                <a:spcPts val="0"/>
              </a:spcAft>
              <a:buNone/>
            </a:pPr>
            <a:r>
              <a:rPr lang="en-US" sz="2000" b="0" dirty="0"/>
              <a:t>“High-level results from a planned interim analysis of the VOLGA Phase III trial showed perioperative treatment with durvalumab in combination with neoadjuvant </a:t>
            </a:r>
            <a:r>
              <a:rPr lang="en-US" sz="2000" b="0" dirty="0" err="1"/>
              <a:t>enfortumab</a:t>
            </a:r>
            <a:r>
              <a:rPr lang="en-US" sz="2000" b="0" dirty="0"/>
              <a:t> </a:t>
            </a:r>
            <a:r>
              <a:rPr lang="en-US" sz="2000" b="0" dirty="0" err="1"/>
              <a:t>vedotin</a:t>
            </a:r>
            <a:r>
              <a:rPr lang="en-US" sz="2000" b="0" dirty="0"/>
              <a:t> (EV) demonstrated statistically significant and clinically meaningful improvements in event-free survival (EFS) and overall survival (OS) in patients with muscle-invasive bladder cancer (MIBC) versus standard of care. Patients were ineligible for or had declined cisplatin-based chemotherapy. Patients in the comparator arm had a radical cystectomy (surgery to remove the bladder) with or without approved adjuvant treatment.</a:t>
            </a:r>
          </a:p>
          <a:p>
            <a:pPr marL="17463" indent="0">
              <a:spcBef>
                <a:spcPts val="1000"/>
              </a:spcBef>
              <a:spcAft>
                <a:spcPts val="0"/>
              </a:spcAft>
              <a:buNone/>
            </a:pPr>
            <a:r>
              <a:rPr lang="en-US" sz="2000" b="0" dirty="0"/>
              <a:t>Perioperative durvalumab plus </a:t>
            </a:r>
            <a:r>
              <a:rPr lang="en-US" sz="2000" b="0" dirty="0" err="1"/>
              <a:t>tremelimumab</a:t>
            </a:r>
            <a:r>
              <a:rPr lang="en-US" sz="2000" b="0" dirty="0"/>
              <a:t> in combination with neoadjuvant EV demonstrated a statistically significant and clinically meaningful improvement in EFS and a </a:t>
            </a:r>
            <a:r>
              <a:rPr lang="en-US" sz="2000" b="0" dirty="0" err="1"/>
              <a:t>favourable</a:t>
            </a:r>
            <a:r>
              <a:rPr lang="en-US" sz="2000" b="0" dirty="0"/>
              <a:t> trend for OS; however, the OS data were not statistically significant at this planned interim analysis and will be formally reassessed at a subsequent analysis.”</a:t>
            </a:r>
          </a:p>
          <a:p>
            <a:pPr marL="17463" indent="0">
              <a:spcBef>
                <a:spcPts val="1000"/>
              </a:spcBef>
              <a:spcAft>
                <a:spcPts val="0"/>
              </a:spcAft>
              <a:buNone/>
            </a:pPr>
            <a:endParaRPr lang="en-US" sz="2000" b="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263352" y="6534835"/>
            <a:ext cx="10358967" cy="323165"/>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www.astrazeneca.com</a:t>
            </a:r>
            <a:r>
              <a:rPr lang="en-US" sz="1500" b="0" dirty="0">
                <a:solidFill>
                  <a:srgbClr val="000000"/>
                </a:solidFill>
                <a:latin typeface="Calibri" panose="020F0502020204030204" pitchFamily="34" charset="0"/>
                <a:cs typeface="Calibri" panose="020F0502020204030204" pitchFamily="34" charset="0"/>
              </a:rPr>
              <a:t>/media-</a:t>
            </a:r>
            <a:r>
              <a:rPr lang="en-US" sz="1500" b="0" dirty="0" err="1">
                <a:solidFill>
                  <a:srgbClr val="000000"/>
                </a:solidFill>
                <a:latin typeface="Calibri" panose="020F0502020204030204" pitchFamily="34" charset="0"/>
                <a:cs typeface="Calibri" panose="020F0502020204030204" pitchFamily="34" charset="0"/>
              </a:rPr>
              <a:t>centre</a:t>
            </a:r>
            <a:r>
              <a:rPr lang="en-US" sz="1500" b="0" dirty="0">
                <a:solidFill>
                  <a:srgbClr val="000000"/>
                </a:solidFill>
                <a:latin typeface="Calibri" panose="020F0502020204030204" pitchFamily="34" charset="0"/>
                <a:cs typeface="Calibri" panose="020F0502020204030204" pitchFamily="34" charset="0"/>
              </a:rPr>
              <a:t>/press-releases/2026/</a:t>
            </a:r>
            <a:r>
              <a:rPr lang="en-US" sz="1500" b="0" dirty="0" err="1">
                <a:solidFill>
                  <a:srgbClr val="000000"/>
                </a:solidFill>
                <a:latin typeface="Calibri" panose="020F0502020204030204" pitchFamily="34" charset="0"/>
                <a:cs typeface="Calibri" panose="020F0502020204030204" pitchFamily="34" charset="0"/>
              </a:rPr>
              <a:t>imfinzi</a:t>
            </a:r>
            <a:r>
              <a:rPr lang="en-US" sz="1500" b="0" dirty="0">
                <a:solidFill>
                  <a:srgbClr val="000000"/>
                </a:solidFill>
                <a:latin typeface="Calibri" panose="020F0502020204030204" pitchFamily="34" charset="0"/>
                <a:cs typeface="Calibri" panose="020F0502020204030204" pitchFamily="34" charset="0"/>
              </a:rPr>
              <a:t>-</a:t>
            </a:r>
            <a:r>
              <a:rPr lang="en-US" sz="1500" b="0" dirty="0" err="1">
                <a:solidFill>
                  <a:srgbClr val="000000"/>
                </a:solidFill>
                <a:latin typeface="Calibri" panose="020F0502020204030204" pitchFamily="34" charset="0"/>
                <a:cs typeface="Calibri" panose="020F0502020204030204" pitchFamily="34" charset="0"/>
              </a:rPr>
              <a:t>ev</a:t>
            </a:r>
            <a:r>
              <a:rPr lang="en-US" sz="1500" b="0" dirty="0">
                <a:solidFill>
                  <a:srgbClr val="000000"/>
                </a:solidFill>
                <a:latin typeface="Calibri" panose="020F0502020204030204" pitchFamily="34" charset="0"/>
                <a:cs typeface="Calibri" panose="020F0502020204030204" pitchFamily="34" charset="0"/>
              </a:rPr>
              <a:t>-improves-</a:t>
            </a:r>
            <a:r>
              <a:rPr lang="en-US" sz="1500" b="0" dirty="0" err="1">
                <a:solidFill>
                  <a:srgbClr val="000000"/>
                </a:solidFill>
                <a:latin typeface="Calibri" panose="020F0502020204030204" pitchFamily="34" charset="0"/>
                <a:cs typeface="Calibri" panose="020F0502020204030204" pitchFamily="34" charset="0"/>
              </a:rPr>
              <a:t>efs</a:t>
            </a:r>
            <a:r>
              <a:rPr lang="en-US" sz="1500" b="0" dirty="0">
                <a:solidFill>
                  <a:srgbClr val="000000"/>
                </a:solidFill>
                <a:latin typeface="Calibri" panose="020F0502020204030204" pitchFamily="34" charset="0"/>
                <a:cs typeface="Calibri" panose="020F0502020204030204" pitchFamily="34" charset="0"/>
              </a:rPr>
              <a:t>-</a:t>
            </a:r>
            <a:r>
              <a:rPr lang="en-US" sz="1500" b="0" dirty="0" err="1">
                <a:solidFill>
                  <a:srgbClr val="000000"/>
                </a:solidFill>
                <a:latin typeface="Calibri" panose="020F0502020204030204" pitchFamily="34" charset="0"/>
                <a:cs typeface="Calibri" panose="020F0502020204030204" pitchFamily="34" charset="0"/>
              </a:rPr>
              <a:t>os</a:t>
            </a:r>
            <a:r>
              <a:rPr lang="en-US" sz="1500" b="0" dirty="0">
                <a:solidFill>
                  <a:srgbClr val="000000"/>
                </a:solidFill>
                <a:latin typeface="Calibri" panose="020F0502020204030204" pitchFamily="34" charset="0"/>
                <a:cs typeface="Calibri" panose="020F0502020204030204" pitchFamily="34" charset="0"/>
              </a:rPr>
              <a:t>-in-bladder-</a:t>
            </a:r>
            <a:r>
              <a:rPr lang="en-US" sz="1500" b="0" dirty="0" err="1">
                <a:solidFill>
                  <a:srgbClr val="000000"/>
                </a:solidFill>
                <a:latin typeface="Calibri" panose="020F0502020204030204" pitchFamily="34" charset="0"/>
                <a:cs typeface="Calibri" panose="020F0502020204030204" pitchFamily="34" charset="0"/>
              </a:rPr>
              <a:t>cancer.html</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42643403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D311F2-B612-D7D2-64BE-3FFD7F1135D7}"/>
              </a:ext>
            </a:extLst>
          </p:cNvPr>
          <p:cNvSpPr>
            <a:spLocks noGrp="1"/>
          </p:cNvSpPr>
          <p:nvPr>
            <p:ph type="title"/>
          </p:nvPr>
        </p:nvSpPr>
        <p:spPr>
          <a:xfrm>
            <a:off x="10081" y="23617"/>
            <a:ext cx="12164704" cy="647246"/>
          </a:xfrm>
        </p:spPr>
        <p:txBody>
          <a:bodyPr>
            <a:normAutofit fontScale="90000"/>
          </a:bodyPr>
          <a:lstStyle/>
          <a:p>
            <a:pPr algn="ctr"/>
            <a:r>
              <a:rPr lang="en-US" dirty="0">
                <a:solidFill>
                  <a:srgbClr val="002060"/>
                </a:solidFill>
              </a:rPr>
              <a:t>Conclusions</a:t>
            </a:r>
          </a:p>
        </p:txBody>
      </p:sp>
      <p:sp>
        <p:nvSpPr>
          <p:cNvPr id="6" name="Rectangle 5">
            <a:extLst>
              <a:ext uri="{FF2B5EF4-FFF2-40B4-BE49-F238E27FC236}">
                <a16:creationId xmlns:a16="http://schemas.microsoft.com/office/drawing/2014/main" id="{5A186C4F-1EA2-4548-CC24-93B8B99C5BE9}"/>
              </a:ext>
            </a:extLst>
          </p:cNvPr>
          <p:cNvSpPr/>
          <p:nvPr/>
        </p:nvSpPr>
        <p:spPr>
          <a:xfrm flipV="1">
            <a:off x="10081" y="670863"/>
            <a:ext cx="12164704" cy="86351"/>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81F2DCC6-4CD4-1DF6-56C8-2B7A91863B4D}"/>
              </a:ext>
            </a:extLst>
          </p:cNvPr>
          <p:cNvPicPr>
            <a:picLocks noChangeAspect="1"/>
          </p:cNvPicPr>
          <p:nvPr/>
        </p:nvPicPr>
        <p:blipFill>
          <a:blip r:embed="rId3"/>
          <a:stretch>
            <a:fillRect/>
          </a:stretch>
        </p:blipFill>
        <p:spPr>
          <a:xfrm>
            <a:off x="2926772" y="1718667"/>
            <a:ext cx="6630885" cy="3109136"/>
          </a:xfrm>
          <a:prstGeom prst="rect">
            <a:avLst/>
          </a:prstGeom>
        </p:spPr>
      </p:pic>
      <p:sp>
        <p:nvSpPr>
          <p:cNvPr id="8" name="Title 4">
            <a:extLst>
              <a:ext uri="{FF2B5EF4-FFF2-40B4-BE49-F238E27FC236}">
                <a16:creationId xmlns:a16="http://schemas.microsoft.com/office/drawing/2014/main" id="{4F4FCE60-C8DD-C920-09D6-6ED26DE930BA}"/>
              </a:ext>
            </a:extLst>
          </p:cNvPr>
          <p:cNvSpPr txBox="1">
            <a:spLocks/>
          </p:cNvSpPr>
          <p:nvPr/>
        </p:nvSpPr>
        <p:spPr>
          <a:xfrm>
            <a:off x="0" y="6187137"/>
            <a:ext cx="12164704" cy="647246"/>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Aptos Display" panose="02110004020202020204"/>
                <a:ea typeface="+mj-ea"/>
                <a:cs typeface="+mj-cs"/>
              </a:rPr>
              <a:t>New Era in management of Cis-Ineligible MIBC</a:t>
            </a:r>
          </a:p>
        </p:txBody>
      </p:sp>
      <p:sp>
        <p:nvSpPr>
          <p:cNvPr id="9" name="Rectangle 8">
            <a:extLst>
              <a:ext uri="{FF2B5EF4-FFF2-40B4-BE49-F238E27FC236}">
                <a16:creationId xmlns:a16="http://schemas.microsoft.com/office/drawing/2014/main" id="{001300A5-F298-216B-CA05-C949FB8B0CD7}"/>
              </a:ext>
            </a:extLst>
          </p:cNvPr>
          <p:cNvSpPr/>
          <p:nvPr/>
        </p:nvSpPr>
        <p:spPr>
          <a:xfrm flipV="1">
            <a:off x="10081" y="6057610"/>
            <a:ext cx="12164704" cy="86351"/>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46674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27478-762E-1209-F59F-63A9C6DC0C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FA8DC8-A7B8-ADA2-39AA-118D6FE2DF49}"/>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2921897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26225FC-987B-FA60-0741-4DEB55DBB182}"/>
              </a:ext>
            </a:extLst>
          </p:cNvPr>
          <p:cNvSpPr txBox="1">
            <a:spLocks/>
          </p:cNvSpPr>
          <p:nvPr/>
        </p:nvSpPr>
        <p:spPr>
          <a:xfrm>
            <a:off x="8382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65-year-old male with new diagnosis of Muscle Invasive Bladder Cancer</a:t>
            </a:r>
          </a:p>
        </p:txBody>
      </p:sp>
      <p:sp>
        <p:nvSpPr>
          <p:cNvPr id="7" name="Content Placeholder 2">
            <a:extLst>
              <a:ext uri="{FF2B5EF4-FFF2-40B4-BE49-F238E27FC236}">
                <a16:creationId xmlns:a16="http://schemas.microsoft.com/office/drawing/2014/main" id="{9772ABF6-BE28-2E96-7777-E0F50612A3A4}"/>
              </a:ext>
            </a:extLst>
          </p:cNvPr>
          <p:cNvSpPr>
            <a:spLocks noGrp="1"/>
          </p:cNvSpPr>
          <p:nvPr>
            <p:ph idx="1"/>
          </p:nvPr>
        </p:nvSpPr>
        <p:spPr>
          <a:xfrm>
            <a:off x="838199" y="1929384"/>
            <a:ext cx="10369269" cy="4251960"/>
          </a:xfrm>
        </p:spPr>
        <p:txBody>
          <a:bodyPr/>
          <a:lstStyle/>
          <a:p>
            <a:pPr marL="0" indent="0">
              <a:buNone/>
            </a:pPr>
            <a:r>
              <a:rPr lang="en-US" b="1" u="sng" dirty="0">
                <a:latin typeface="Calibri" panose="020F0502020204030204" pitchFamily="34" charset="0"/>
                <a:cs typeface="Calibri" panose="020F0502020204030204" pitchFamily="34" charset="0"/>
              </a:rPr>
              <a:t>History of Present Illness</a:t>
            </a:r>
            <a:r>
              <a:rPr lang="en-US" dirty="0">
                <a:latin typeface="Calibri" panose="020F0502020204030204" pitchFamily="34" charset="0"/>
                <a:cs typeface="Calibri" panose="020F0502020204030204" pitchFamily="34" charset="0"/>
              </a:rPr>
              <a:t>:</a:t>
            </a:r>
          </a:p>
          <a:p>
            <a:pPr marL="0" indent="0">
              <a:buNone/>
            </a:pPr>
            <a:r>
              <a:rPr lang="en-US" dirty="0">
                <a:latin typeface="Calibri" panose="020F0502020204030204" pitchFamily="34" charset="0"/>
                <a:cs typeface="Calibri" panose="020F0502020204030204" pitchFamily="34" charset="0"/>
              </a:rPr>
              <a:t>65-year-old male presented with a year-long history of left flank pain and hematuria after intense workout. </a:t>
            </a:r>
          </a:p>
          <a:p>
            <a:pPr marL="0" indent="0">
              <a:buNone/>
            </a:pPr>
            <a:r>
              <a:rPr lang="en-US" dirty="0">
                <a:latin typeface="Calibri" panose="020F0502020204030204" pitchFamily="34" charset="0"/>
                <a:cs typeface="Calibri" panose="020F0502020204030204" pitchFamily="34" charset="0"/>
              </a:rPr>
              <a:t>CT chest did not reveal any evidence of metastatic disease, but the CT </a:t>
            </a:r>
            <a:r>
              <a:rPr lang="en-US" dirty="0" err="1">
                <a:latin typeface="Calibri" panose="020F0502020204030204" pitchFamily="34" charset="0"/>
                <a:cs typeface="Calibri" panose="020F0502020204030204" pitchFamily="34" charset="0"/>
              </a:rPr>
              <a:t>urogram</a:t>
            </a:r>
            <a:r>
              <a:rPr lang="en-US" dirty="0">
                <a:latin typeface="Calibri" panose="020F0502020204030204" pitchFamily="34" charset="0"/>
                <a:cs typeface="Calibri" panose="020F0502020204030204" pitchFamily="34" charset="0"/>
              </a:rPr>
              <a:t> was consistent with left sided mild hydronephrosis. Upon evaluation by Urology, he underwent TURBT that showed high grade urothelial cancer with muscularis propria invasion. </a:t>
            </a:r>
          </a:p>
          <a:p>
            <a:pPr marL="0"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82780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FD1C6-413D-30AB-7751-470386CBD23C}"/>
              </a:ext>
            </a:extLst>
          </p:cNvPr>
          <p:cNvSpPr>
            <a:spLocks noGrp="1"/>
          </p:cNvSpPr>
          <p:nvPr>
            <p:ph idx="1"/>
          </p:nvPr>
        </p:nvSpPr>
        <p:spPr>
          <a:xfrm>
            <a:off x="731520" y="374904"/>
            <a:ext cx="10780776" cy="5806440"/>
          </a:xfrm>
          <a:solidFill>
            <a:schemeClr val="bg1"/>
          </a:solidFill>
        </p:spPr>
        <p:txBody>
          <a:bodyPr>
            <a:normAutofit/>
          </a:bodyPr>
          <a:lstStyle/>
          <a:p>
            <a:pPr marL="0" indent="0" algn="ctr">
              <a:buNone/>
            </a:pPr>
            <a:r>
              <a:rPr lang="en-US" sz="2400" dirty="0">
                <a:latin typeface="Calibri" panose="020F0502020204030204" pitchFamily="34" charset="0"/>
                <a:cs typeface="Calibri" panose="020F0502020204030204" pitchFamily="34" charset="0"/>
              </a:rPr>
              <a:t>Therefore, patient was referred to medical oncology with the new diagnosis of </a:t>
            </a:r>
            <a:endParaRPr lang="en-US" sz="2400" b="1" i="1" u="sng" dirty="0">
              <a:latin typeface="Calibri" panose="020F0502020204030204" pitchFamily="34" charset="0"/>
              <a:cs typeface="Calibri" panose="020F0502020204030204" pitchFamily="34" charset="0"/>
            </a:endParaRPr>
          </a:p>
          <a:p>
            <a:pPr marL="0" indent="0" algn="ctr">
              <a:buNone/>
            </a:pPr>
            <a:r>
              <a:rPr lang="en-US" sz="2400" b="1" i="1" u="sng" dirty="0">
                <a:latin typeface="Calibri" panose="020F0502020204030204" pitchFamily="34" charset="0"/>
                <a:cs typeface="Calibri" panose="020F0502020204030204" pitchFamily="34" charset="0"/>
              </a:rPr>
              <a:t>T3N0M0</a:t>
            </a:r>
            <a:r>
              <a:rPr lang="en-US" sz="2400" dirty="0">
                <a:latin typeface="Calibri" panose="020F0502020204030204" pitchFamily="34" charset="0"/>
                <a:cs typeface="Calibri" panose="020F0502020204030204" pitchFamily="34" charset="0"/>
              </a:rPr>
              <a:t> muscle invasive bladder cancer with </a:t>
            </a:r>
            <a:r>
              <a:rPr lang="en-US" sz="2400" u="sng" dirty="0">
                <a:latin typeface="Calibri" panose="020F0502020204030204" pitchFamily="34" charset="0"/>
                <a:cs typeface="Calibri" panose="020F0502020204030204" pitchFamily="34" charset="0"/>
              </a:rPr>
              <a:t>Left sided</a:t>
            </a:r>
            <a:r>
              <a:rPr lang="en-US" sz="3300" u="sng" dirty="0">
                <a:latin typeface="Calibri" panose="020F0502020204030204" pitchFamily="34" charset="0"/>
                <a:cs typeface="Calibri" panose="020F0502020204030204" pitchFamily="34" charset="0"/>
              </a:rPr>
              <a:t> hydronephrosis</a:t>
            </a:r>
          </a:p>
        </p:txBody>
      </p:sp>
      <p:pic>
        <p:nvPicPr>
          <p:cNvPr id="5" name="Picture 4">
            <a:extLst>
              <a:ext uri="{FF2B5EF4-FFF2-40B4-BE49-F238E27FC236}">
                <a16:creationId xmlns:a16="http://schemas.microsoft.com/office/drawing/2014/main" id="{8EFAD5B4-21F6-CE9C-5D2A-85AEC1CF146D}"/>
              </a:ext>
            </a:extLst>
          </p:cNvPr>
          <p:cNvPicPr>
            <a:picLocks noChangeAspect="1"/>
          </p:cNvPicPr>
          <p:nvPr/>
        </p:nvPicPr>
        <p:blipFill>
          <a:blip r:embed="rId2"/>
          <a:stretch>
            <a:fillRect/>
          </a:stretch>
        </p:blipFill>
        <p:spPr>
          <a:xfrm>
            <a:off x="4067174" y="1853470"/>
            <a:ext cx="3746037" cy="4092892"/>
          </a:xfrm>
          <a:prstGeom prst="rect">
            <a:avLst/>
          </a:prstGeom>
        </p:spPr>
      </p:pic>
      <p:sp>
        <p:nvSpPr>
          <p:cNvPr id="6" name="Arrow: Right 5">
            <a:extLst>
              <a:ext uri="{FF2B5EF4-FFF2-40B4-BE49-F238E27FC236}">
                <a16:creationId xmlns:a16="http://schemas.microsoft.com/office/drawing/2014/main" id="{58F9F72D-E7AB-8E84-DC5C-B00D71D4E69D}"/>
              </a:ext>
            </a:extLst>
          </p:cNvPr>
          <p:cNvSpPr/>
          <p:nvPr/>
        </p:nvSpPr>
        <p:spPr>
          <a:xfrm rot="12576540">
            <a:off x="6794542" y="3824113"/>
            <a:ext cx="1052905" cy="13968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Arrow: Right 7">
            <a:extLst>
              <a:ext uri="{FF2B5EF4-FFF2-40B4-BE49-F238E27FC236}">
                <a16:creationId xmlns:a16="http://schemas.microsoft.com/office/drawing/2014/main" id="{C71795F4-893A-CF22-3A37-5ED16BDC2987}"/>
              </a:ext>
            </a:extLst>
          </p:cNvPr>
          <p:cNvSpPr/>
          <p:nvPr/>
        </p:nvSpPr>
        <p:spPr>
          <a:xfrm rot="12576540">
            <a:off x="6162305" y="5431635"/>
            <a:ext cx="1516656" cy="14983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3C3FC15B-B947-AE53-E313-7F0CD5B23FF7}"/>
              </a:ext>
            </a:extLst>
          </p:cNvPr>
          <p:cNvSpPr txBox="1"/>
          <p:nvPr/>
        </p:nvSpPr>
        <p:spPr>
          <a:xfrm>
            <a:off x="2960750" y="5577030"/>
            <a:ext cx="1106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PreTURBT</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Image</a:t>
            </a:r>
          </a:p>
        </p:txBody>
      </p:sp>
    </p:spTree>
    <p:extLst>
      <p:ext uri="{BB962C8B-B14F-4D97-AF65-F5344CB8AC3E}">
        <p14:creationId xmlns:p14="http://schemas.microsoft.com/office/powerpoint/2010/main" val="39859369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7DC2E-E691-E220-507A-CBEC6CC310C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0271FE-2341-8B0C-FD12-DDD42F208847}"/>
              </a:ext>
            </a:extLst>
          </p:cNvPr>
          <p:cNvSpPr>
            <a:spLocks noGrp="1"/>
          </p:cNvSpPr>
          <p:nvPr>
            <p:ph idx="1"/>
          </p:nvPr>
        </p:nvSpPr>
        <p:spPr>
          <a:xfrm>
            <a:off x="631179" y="501705"/>
            <a:ext cx="11118456" cy="6036659"/>
          </a:xfrm>
          <a:solidFill>
            <a:schemeClr val="bg1"/>
          </a:solidFill>
        </p:spPr>
        <p:txBody>
          <a:bodyPr>
            <a:normAutofit fontScale="85000" lnSpcReduction="20000"/>
          </a:bodyPr>
          <a:lstStyle/>
          <a:p>
            <a:pPr marL="0" indent="0">
              <a:buNone/>
            </a:pPr>
            <a:r>
              <a:rPr lang="en-US" b="1" u="sng" dirty="0">
                <a:latin typeface="Calibri" panose="020F0502020204030204" pitchFamily="34" charset="0"/>
                <a:cs typeface="Calibri" panose="020F0502020204030204" pitchFamily="34" charset="0"/>
              </a:rPr>
              <a:t>Past Medical History:</a:t>
            </a:r>
          </a:p>
          <a:p>
            <a:pPr marL="0" indent="0">
              <a:buNone/>
            </a:pPr>
            <a:r>
              <a:rPr lang="en-US" dirty="0">
                <a:latin typeface="Calibri" panose="020F0502020204030204" pitchFamily="34" charset="0"/>
                <a:cs typeface="Calibri" panose="020F0502020204030204" pitchFamily="34" charset="0"/>
              </a:rPr>
              <a:t>Childhood asthma, mild hypertension, eczema</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b="1" u="sng" dirty="0">
                <a:latin typeface="Calibri" panose="020F0502020204030204" pitchFamily="34" charset="0"/>
                <a:cs typeface="Calibri" panose="020F0502020204030204" pitchFamily="34" charset="0"/>
              </a:rPr>
              <a:t>Past Surgical History:</a:t>
            </a:r>
          </a:p>
          <a:p>
            <a:pPr marL="0" indent="0">
              <a:buNone/>
            </a:pPr>
            <a:r>
              <a:rPr lang="en-US" dirty="0">
                <a:latin typeface="Calibri" panose="020F0502020204030204" pitchFamily="34" charset="0"/>
                <a:cs typeface="Calibri" panose="020F0502020204030204" pitchFamily="34" charset="0"/>
              </a:rPr>
              <a:t>Knee surgery</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b="1" u="sng" dirty="0">
                <a:latin typeface="Calibri" panose="020F0502020204030204" pitchFamily="34" charset="0"/>
                <a:cs typeface="Calibri" panose="020F0502020204030204" pitchFamily="34" charset="0"/>
              </a:rPr>
              <a:t>Family History:</a:t>
            </a:r>
          </a:p>
          <a:p>
            <a:pPr marL="0" indent="0">
              <a:buNone/>
            </a:pPr>
            <a:r>
              <a:rPr lang="en-US" dirty="0">
                <a:latin typeface="Calibri" panose="020F0502020204030204" pitchFamily="34" charset="0"/>
                <a:cs typeface="Calibri" panose="020F0502020204030204" pitchFamily="34" charset="0"/>
              </a:rPr>
              <a:t>Mother with uterine cancer, brother with prostate cancer</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b="1" u="sng" dirty="0">
                <a:latin typeface="Calibri" panose="020F0502020204030204" pitchFamily="34" charset="0"/>
                <a:cs typeface="Calibri" panose="020F0502020204030204" pitchFamily="34" charset="0"/>
              </a:rPr>
              <a:t>Social History:</a:t>
            </a:r>
          </a:p>
          <a:p>
            <a:pPr marL="0" indent="0">
              <a:buNone/>
            </a:pPr>
            <a:r>
              <a:rPr lang="en-US" dirty="0">
                <a:latin typeface="Calibri" panose="020F0502020204030204" pitchFamily="34" charset="0"/>
                <a:cs typeface="Calibri" panose="020F0502020204030204" pitchFamily="34" charset="0"/>
              </a:rPr>
              <a:t>Works as a hairdresser, does not drink alcohol, does not smoke cigarettes but using marijuana occasionally,  No IVDU.</a:t>
            </a:r>
          </a:p>
          <a:p>
            <a:pPr marL="0" indent="0">
              <a:buNone/>
            </a:pPr>
            <a:r>
              <a:rPr lang="en-US" dirty="0">
                <a:latin typeface="Calibri" panose="020F0502020204030204" pitchFamily="34" charset="0"/>
                <a:cs typeface="Calibri" panose="020F0502020204030204" pitchFamily="34" charset="0"/>
              </a:rPr>
              <a:t>Married with a 30-year-old healthy son</a:t>
            </a:r>
          </a:p>
        </p:txBody>
      </p:sp>
    </p:spTree>
    <p:extLst>
      <p:ext uri="{BB962C8B-B14F-4D97-AF65-F5344CB8AC3E}">
        <p14:creationId xmlns:p14="http://schemas.microsoft.com/office/powerpoint/2010/main" val="8423749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F4F63-A1BB-3C98-E73F-56D6115EA0B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5D9C81-E446-35E4-048D-56252A6FC1E2}"/>
              </a:ext>
            </a:extLst>
          </p:cNvPr>
          <p:cNvSpPr>
            <a:spLocks noGrp="1"/>
          </p:cNvSpPr>
          <p:nvPr>
            <p:ph idx="1"/>
          </p:nvPr>
        </p:nvSpPr>
        <p:spPr>
          <a:xfrm>
            <a:off x="631179" y="501705"/>
            <a:ext cx="11118456" cy="6036659"/>
          </a:xfrm>
          <a:solidFill>
            <a:schemeClr val="bg1"/>
          </a:solidFill>
        </p:spPr>
        <p:txBody>
          <a:bodyPr>
            <a:normAutofit fontScale="92500" lnSpcReduction="10000"/>
          </a:bodyPr>
          <a:lstStyle/>
          <a:p>
            <a:pPr marL="0" indent="0">
              <a:buNone/>
            </a:pPr>
            <a:r>
              <a:rPr lang="en-US" b="1" u="sng" dirty="0">
                <a:latin typeface="Calibri" panose="020F0502020204030204" pitchFamily="34" charset="0"/>
                <a:cs typeface="Calibri" panose="020F0502020204030204" pitchFamily="34" charset="0"/>
              </a:rPr>
              <a:t>Current Medications:</a:t>
            </a:r>
          </a:p>
          <a:p>
            <a:pPr marL="0" indent="0">
              <a:buNone/>
            </a:pPr>
            <a:r>
              <a:rPr lang="en-US" dirty="0">
                <a:latin typeface="Calibri" panose="020F0502020204030204" pitchFamily="34" charset="0"/>
                <a:cs typeface="Calibri" panose="020F0502020204030204" pitchFamily="34" charset="0"/>
              </a:rPr>
              <a:t>Multivitamin, Albuterol as needed, Cortisone cream as needed</a:t>
            </a:r>
          </a:p>
          <a:p>
            <a:pPr marL="0" indent="0">
              <a:buNone/>
            </a:pPr>
            <a:endParaRPr lang="en-US" b="1" u="sng" dirty="0">
              <a:latin typeface="Calibri" panose="020F0502020204030204" pitchFamily="34" charset="0"/>
              <a:cs typeface="Calibri" panose="020F0502020204030204" pitchFamily="34" charset="0"/>
            </a:endParaRPr>
          </a:p>
          <a:p>
            <a:pPr marL="0" indent="0">
              <a:buNone/>
            </a:pPr>
            <a:r>
              <a:rPr lang="en-US" b="1" u="sng" dirty="0">
                <a:latin typeface="Calibri" panose="020F0502020204030204" pitchFamily="34" charset="0"/>
                <a:cs typeface="Calibri" panose="020F0502020204030204" pitchFamily="34" charset="0"/>
              </a:rPr>
              <a:t>Muscle Invasive Bladder Cancer Treatment Approach:</a:t>
            </a:r>
          </a:p>
          <a:p>
            <a:pPr marL="0" indent="0">
              <a:buNone/>
            </a:pPr>
            <a:r>
              <a:rPr lang="en-US" dirty="0">
                <a:latin typeface="Calibri" panose="020F0502020204030204" pitchFamily="34" charset="0"/>
                <a:cs typeface="Calibri" panose="020F0502020204030204" pitchFamily="34" charset="0"/>
              </a:rPr>
              <a:t>Patient is Cisplatin Ineligible with </a:t>
            </a:r>
            <a:r>
              <a:rPr lang="en-US" b="1" i="1" u="sng" dirty="0">
                <a:latin typeface="Calibri" panose="020F0502020204030204" pitchFamily="34" charset="0"/>
                <a:cs typeface="Calibri" panose="020F0502020204030204" pitchFamily="34" charset="0"/>
              </a:rPr>
              <a:t>creatinine clearance of 45 </a:t>
            </a:r>
            <a:r>
              <a:rPr lang="en-US" dirty="0">
                <a:latin typeface="Calibri" panose="020F0502020204030204" pitchFamily="34" charset="0"/>
                <a:cs typeface="Calibri" panose="020F0502020204030204" pitchFamily="34" charset="0"/>
              </a:rPr>
              <a:t>and therefore started on the Neoadjuvant regimen with</a:t>
            </a:r>
          </a:p>
          <a:p>
            <a:pPr marL="0" indent="0">
              <a:buNone/>
            </a:pPr>
            <a:r>
              <a:rPr lang="en-US" dirty="0" err="1">
                <a:latin typeface="Calibri" panose="020F0502020204030204" pitchFamily="34" charset="0"/>
                <a:cs typeface="Calibri" panose="020F0502020204030204" pitchFamily="34" charset="0"/>
              </a:rPr>
              <a:t>Enfortumab</a:t>
            </a:r>
            <a:r>
              <a:rPr lang="en-US" dirty="0">
                <a:latin typeface="Calibri" panose="020F0502020204030204" pitchFamily="34" charset="0"/>
                <a:cs typeface="Calibri" panose="020F0502020204030204" pitchFamily="34" charset="0"/>
              </a:rPr>
              <a:t> Vedotin/Pembrolizumab, followed by </a:t>
            </a:r>
            <a:r>
              <a:rPr lang="en-US" dirty="0" err="1">
                <a:latin typeface="Calibri" panose="020F0502020204030204" pitchFamily="34" charset="0"/>
                <a:cs typeface="Calibri" panose="020F0502020204030204" pitchFamily="34" charset="0"/>
              </a:rPr>
              <a:t>cystoprostatectomy</a:t>
            </a:r>
            <a:r>
              <a:rPr lang="en-US" dirty="0">
                <a:latin typeface="Calibri" panose="020F0502020204030204" pitchFamily="34" charset="0"/>
                <a:cs typeface="Calibri" panose="020F0502020204030204" pitchFamily="34" charset="0"/>
              </a:rPr>
              <a:t> and LN dissection that revealed pathologic complete response and completed the adjuvant therapy with 6 more cycles of </a:t>
            </a:r>
            <a:r>
              <a:rPr lang="en-US" dirty="0" err="1">
                <a:latin typeface="Calibri" panose="020F0502020204030204" pitchFamily="34" charset="0"/>
                <a:cs typeface="Calibri" panose="020F0502020204030204" pitchFamily="34" charset="0"/>
              </a:rPr>
              <a:t>enfortumab</a:t>
            </a:r>
            <a:r>
              <a:rPr lang="en-US" dirty="0">
                <a:latin typeface="Calibri" panose="020F0502020204030204" pitchFamily="34" charset="0"/>
                <a:cs typeface="Calibri" panose="020F0502020204030204" pitchFamily="34" charset="0"/>
              </a:rPr>
              <a:t> and 14 cycles of pembrolizumab.</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Patient remains cancer free 3 years later</a:t>
            </a:r>
          </a:p>
        </p:txBody>
      </p:sp>
    </p:spTree>
    <p:extLst>
      <p:ext uri="{BB962C8B-B14F-4D97-AF65-F5344CB8AC3E}">
        <p14:creationId xmlns:p14="http://schemas.microsoft.com/office/powerpoint/2010/main" val="3583321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935649"/>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30264606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618BC-78FF-58DF-E9C5-9D84A7E8F2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CA9CD2-1663-2258-0634-7D350ADFA63B}"/>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A3DCCBC8-DCBA-DFC1-1359-1916403A2335}"/>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Now that perioperative pembrolizumab/enfortumab vedotin is available for cisplatin-ineligible patients with MIBC, are you recommending it in most cases? In which ones, if any, are you not?</a:t>
            </a:r>
          </a:p>
          <a:p>
            <a:pPr marL="98425" indent="0">
              <a:buNone/>
            </a:pPr>
            <a:endParaRPr lang="en-US" sz="2800" dirty="0">
              <a:latin typeface="Arial" panose="020B0604020202020204" pitchFamily="34" charset="0"/>
              <a:cs typeface="Arial" panose="020B0604020202020204" pitchFamily="34" charset="0"/>
            </a:endParaRPr>
          </a:p>
          <a:p>
            <a:pPr marL="98425"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00249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5" descr="image.png"/>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60" name="Google Shape;160;p25" descr="image.png"/>
          <p:cNvPicPr preferRelativeResize="0"/>
          <p:nvPr/>
        </p:nvPicPr>
        <p:blipFill rotWithShape="1">
          <a:blip r:embed="rId4">
            <a:alphaModFix/>
          </a:blip>
          <a:srcRect/>
          <a:stretch/>
        </p:blipFill>
        <p:spPr>
          <a:xfrm>
            <a:off x="666750" y="4094708"/>
            <a:ext cx="10858500" cy="1325760"/>
          </a:xfrm>
          <a:prstGeom prst="rect">
            <a:avLst/>
          </a:prstGeom>
          <a:noFill/>
          <a:ln>
            <a:noFill/>
          </a:ln>
        </p:spPr>
      </p:pic>
      <p:sp>
        <p:nvSpPr>
          <p:cNvPr id="161" name="Google Shape;161;p25"/>
          <p:cNvSpPr txBox="1"/>
          <p:nvPr/>
        </p:nvSpPr>
        <p:spPr>
          <a:xfrm>
            <a:off x="395300" y="1684557"/>
            <a:ext cx="11401500" cy="16485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9980"/>
              </a:lnSpc>
              <a:spcBef>
                <a:spcPts val="0"/>
              </a:spcBef>
              <a:spcAft>
                <a:spcPts val="0"/>
              </a:spcAft>
              <a:buClr>
                <a:srgbClr val="000000"/>
              </a:buClr>
              <a:buSzTx/>
              <a:buFont typeface="Arial"/>
              <a:buNone/>
              <a:tabLst/>
              <a:defRPr/>
            </a:pPr>
            <a:r>
              <a:rPr kumimoji="0" lang="en-US" sz="5100" b="1" i="0" u="none" strike="noStrike" kern="0" cap="none" spc="0" normalizeH="0" baseline="0" noProof="0">
                <a:ln>
                  <a:noFill/>
                </a:ln>
                <a:solidFill>
                  <a:srgbClr val="FFFFFF"/>
                </a:solidFill>
                <a:effectLst/>
                <a:uLnTx/>
                <a:uFillTx/>
                <a:latin typeface="Urbanist"/>
                <a:ea typeface="Urbanist"/>
                <a:cs typeface="Urbanist"/>
                <a:sym typeface="Urbanist"/>
              </a:rPr>
              <a:t>Tolerability and Toxicity Profile of Enfortumab Vedotin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25"/>
          <p:cNvSpPr txBox="1"/>
          <p:nvPr/>
        </p:nvSpPr>
        <p:spPr>
          <a:xfrm>
            <a:off x="666750" y="4599533"/>
            <a:ext cx="10858500" cy="392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2550" b="1" i="0" u="none" strike="noStrike" kern="0" cap="none" spc="0" normalizeH="0" baseline="0" noProof="0">
                <a:ln>
                  <a:noFill/>
                </a:ln>
                <a:solidFill>
                  <a:srgbClr val="FFFFFF"/>
                </a:solidFill>
                <a:effectLst/>
                <a:uLnTx/>
                <a:uFillTx/>
                <a:latin typeface="Inter"/>
                <a:ea typeface="Inter"/>
                <a:cs typeface="Inter"/>
                <a:sym typeface="Inter"/>
              </a:rPr>
              <a:t>Margarita Huober, AGNP, AOCNP</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25"/>
          <p:cNvSpPr txBox="1"/>
          <p:nvPr/>
        </p:nvSpPr>
        <p:spPr>
          <a:xfrm>
            <a:off x="666750" y="5100488"/>
            <a:ext cx="10858500" cy="2772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Inter"/>
                <a:ea typeface="Inter"/>
                <a:cs typeface="Inter"/>
                <a:sym typeface="Inter"/>
              </a:rPr>
              <a:t>Stanford Health Care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
        <p:cNvGrpSpPr/>
        <p:nvPr/>
      </p:nvGrpSpPr>
      <p:grpSpPr>
        <a:xfrm>
          <a:off x="0" y="0"/>
          <a:ext cx="0" cy="0"/>
          <a:chOff x="0" y="0"/>
          <a:chExt cx="0" cy="0"/>
        </a:xfrm>
      </p:grpSpPr>
      <p:pic>
        <p:nvPicPr>
          <p:cNvPr id="168" name="Google Shape;168;p26" descr="image.png"/>
          <p:cNvPicPr preferRelativeResize="0"/>
          <p:nvPr/>
        </p:nvPicPr>
        <p:blipFill rotWithShape="1">
          <a:blip r:embed="rId3">
            <a:alphaModFix/>
          </a:blip>
          <a:srcRect/>
          <a:stretch/>
        </p:blipFill>
        <p:spPr>
          <a:xfrm>
            <a:off x="6593681" y="1352550"/>
            <a:ext cx="4931568" cy="3810000"/>
          </a:xfrm>
          <a:prstGeom prst="rect">
            <a:avLst/>
          </a:prstGeom>
          <a:noFill/>
          <a:ln>
            <a:noFill/>
          </a:ln>
        </p:spPr>
      </p:pic>
      <p:pic>
        <p:nvPicPr>
          <p:cNvPr id="169" name="Google Shape;169;p26" descr="image.png"/>
          <p:cNvPicPr preferRelativeResize="0"/>
          <p:nvPr/>
        </p:nvPicPr>
        <p:blipFill rotWithShape="1">
          <a:blip r:embed="rId4">
            <a:alphaModFix/>
          </a:blip>
          <a:srcRect/>
          <a:stretch/>
        </p:blipFill>
        <p:spPr>
          <a:xfrm>
            <a:off x="0" y="6147850"/>
            <a:ext cx="12192000" cy="710150"/>
          </a:xfrm>
          <a:prstGeom prst="rect">
            <a:avLst/>
          </a:prstGeom>
          <a:noFill/>
          <a:ln>
            <a:noFill/>
          </a:ln>
        </p:spPr>
      </p:pic>
      <p:sp>
        <p:nvSpPr>
          <p:cNvPr id="170" name="Google Shape;170;p26"/>
          <p:cNvSpPr txBox="1"/>
          <p:nvPr/>
        </p:nvSpPr>
        <p:spPr>
          <a:xfrm>
            <a:off x="904875" y="355575"/>
            <a:ext cx="11151300" cy="600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900" b="1" i="0" u="none" strike="noStrike" kern="0" cap="none" spc="0" normalizeH="0" baseline="0" noProof="0">
                <a:ln>
                  <a:noFill/>
                </a:ln>
                <a:solidFill>
                  <a:srgbClr val="002B5C"/>
                </a:solidFill>
                <a:effectLst/>
                <a:uLnTx/>
                <a:uFillTx/>
                <a:latin typeface="Urbanist"/>
                <a:ea typeface="Urbanist"/>
                <a:cs typeface="Urbanist"/>
                <a:sym typeface="Urbanist"/>
              </a:rPr>
              <a:t>SELECTIVE CYTOTOXIC DELIVERY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26"/>
          <p:cNvSpPr/>
          <p:nvPr/>
        </p:nvSpPr>
        <p:spPr>
          <a:xfrm>
            <a:off x="666750" y="360375"/>
            <a:ext cx="142800" cy="5907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 name="Google Shape;172;p26"/>
          <p:cNvSpPr txBox="1"/>
          <p:nvPr/>
        </p:nvSpPr>
        <p:spPr>
          <a:xfrm>
            <a:off x="284625" y="6336975"/>
            <a:ext cx="69771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Inter"/>
                <a:ea typeface="Inter"/>
                <a:cs typeface="Inter"/>
                <a:sym typeface="Inter"/>
              </a:rPr>
              <a:t> MMAE: monomethyl auristatin E; Nectin-4: cell surface adhesion molecule.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26"/>
          <p:cNvSpPr txBox="1"/>
          <p:nvPr/>
        </p:nvSpPr>
        <p:spPr>
          <a:xfrm>
            <a:off x="809550" y="1046375"/>
            <a:ext cx="5723100" cy="438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50" b="1" i="0" u="none" strike="noStrike" kern="0" cap="none" spc="0" normalizeH="0" baseline="0" noProof="0">
                <a:ln>
                  <a:noFill/>
                </a:ln>
                <a:solidFill>
                  <a:srgbClr val="005088"/>
                </a:solidFill>
                <a:effectLst/>
                <a:uLnTx/>
                <a:uFillTx/>
                <a:latin typeface="Urbanist"/>
                <a:ea typeface="Urbanist"/>
                <a:cs typeface="Urbanist"/>
                <a:sym typeface="Urbanist"/>
              </a:rPr>
              <a:t>How It Works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74" name="Google Shape;174;p26" descr="image.png"/>
          <p:cNvPicPr preferRelativeResize="0"/>
          <p:nvPr/>
        </p:nvPicPr>
        <p:blipFill rotWithShape="1">
          <a:blip r:embed="rId5">
            <a:alphaModFix/>
          </a:blip>
          <a:srcRect/>
          <a:stretch/>
        </p:blipFill>
        <p:spPr>
          <a:xfrm>
            <a:off x="6671200" y="1215700"/>
            <a:ext cx="5141775" cy="3963290"/>
          </a:xfrm>
          <a:prstGeom prst="rect">
            <a:avLst/>
          </a:prstGeom>
          <a:noFill/>
          <a:ln>
            <a:noFill/>
          </a:ln>
        </p:spPr>
      </p:pic>
      <p:sp>
        <p:nvSpPr>
          <p:cNvPr id="175" name="Google Shape;175;p26"/>
          <p:cNvSpPr txBox="1"/>
          <p:nvPr/>
        </p:nvSpPr>
        <p:spPr>
          <a:xfrm>
            <a:off x="1009650" y="1935480"/>
            <a:ext cx="85725" cy="3429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50" b="0" i="0" u="none" strike="noStrike" kern="0" cap="none" spc="0" normalizeH="0" baseline="0" noProof="0">
                <a:ln>
                  <a:noFill/>
                </a:ln>
                <a:solidFill>
                  <a:srgbClr val="1E293B"/>
                </a:solidFill>
                <a:effectLst/>
                <a:uLnTx/>
                <a:uFillTx/>
                <a:latin typeface="Inter"/>
                <a:ea typeface="Inter"/>
                <a:cs typeface="Inter"/>
                <a:sym typeface="Inter"/>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26"/>
          <p:cNvSpPr txBox="1"/>
          <p:nvPr/>
        </p:nvSpPr>
        <p:spPr>
          <a:xfrm>
            <a:off x="195400" y="1575475"/>
            <a:ext cx="6398400" cy="4956300"/>
          </a:xfrm>
          <a:prstGeom prst="rect">
            <a:avLst/>
          </a:prstGeom>
          <a:noFill/>
          <a:ln>
            <a:noFill/>
          </a:ln>
        </p:spPr>
        <p:txBody>
          <a:bodyPr spcFirstLastPara="1" wrap="square" lIns="85725" tIns="0" rIns="0" bIns="0" anchor="t" anchorCtr="0">
            <a:spAutoFit/>
          </a:bodyPr>
          <a:lstStyle/>
          <a:p>
            <a:pPr marL="0" marR="0" lvl="0" indent="0" algn="l" defTabSz="914400" rtl="0" eaLnBrk="1" fontAlgn="auto" latinLnBrk="0" hangingPunct="1">
              <a:lnSpc>
                <a:spcPct val="145000"/>
              </a:lnSpc>
              <a:spcBef>
                <a:spcPts val="1600"/>
              </a:spcBef>
              <a:spcAft>
                <a:spcPts val="0"/>
              </a:spcAft>
              <a:buClr>
                <a:srgbClr val="000000"/>
              </a:buClr>
              <a:buSzPts val="1100"/>
              <a:buFont typeface="Arial"/>
              <a:buNone/>
              <a:tabLst/>
              <a:defRPr/>
            </a:pPr>
            <a:r>
              <a:rPr kumimoji="0" lang="en-US" sz="1900" b="0" i="0" u="none" strike="noStrike" kern="0" cap="none" spc="0" normalizeH="0" baseline="0" noProof="0">
                <a:ln>
                  <a:noFill/>
                </a:ln>
                <a:solidFill>
                  <a:srgbClr val="334155"/>
                </a:solidFill>
                <a:effectLst/>
                <a:highlight>
                  <a:srgbClr val="FFFFFF"/>
                </a:highlight>
                <a:uLnTx/>
                <a:uFillTx/>
                <a:latin typeface="Inter"/>
                <a:ea typeface="Inter"/>
                <a:cs typeface="Inter"/>
                <a:sym typeface="Inter"/>
              </a:rPr>
              <a:t>Enfortumab Vedotin (EV) is a precision-targeted </a:t>
            </a:r>
            <a:r>
              <a:rPr kumimoji="0" lang="en-US" sz="1900" b="1" i="0" u="none" strike="noStrike" kern="0" cap="none" spc="0" normalizeH="0" baseline="0" noProof="0">
                <a:ln>
                  <a:noFill/>
                </a:ln>
                <a:solidFill>
                  <a:srgbClr val="005088"/>
                </a:solidFill>
                <a:effectLst/>
                <a:highlight>
                  <a:srgbClr val="FFFFFF"/>
                </a:highlight>
                <a:uLnTx/>
                <a:uFillTx/>
                <a:latin typeface="Inter"/>
                <a:ea typeface="Inter"/>
                <a:cs typeface="Inter"/>
                <a:sym typeface="Inter"/>
              </a:rPr>
              <a:t>Antibody-Drug Conjugate (ADC)</a:t>
            </a:r>
            <a:endParaRPr kumimoji="0" sz="1900" b="0" i="0" u="none" strike="noStrike" kern="0" cap="none" spc="0" normalizeH="0" baseline="0" noProof="0">
              <a:ln>
                <a:noFill/>
              </a:ln>
              <a:solidFill>
                <a:srgbClr val="334155"/>
              </a:solidFill>
              <a:effectLst/>
              <a:highlight>
                <a:srgbClr val="FFFFFF"/>
              </a:highlight>
              <a:uLnTx/>
              <a:uFillTx/>
              <a:latin typeface="Inter"/>
              <a:ea typeface="Inter"/>
              <a:cs typeface="Inter"/>
              <a:sym typeface="Inter"/>
            </a:endParaRPr>
          </a:p>
          <a:p>
            <a:pPr marL="457200" marR="0" lvl="0" indent="-349250" algn="l" defTabSz="914400" rtl="0" eaLnBrk="1" fontAlgn="auto" latinLnBrk="0" hangingPunct="1">
              <a:lnSpc>
                <a:spcPct val="145000"/>
              </a:lnSpc>
              <a:spcBef>
                <a:spcPts val="1200"/>
              </a:spcBef>
              <a:spcAft>
                <a:spcPts val="0"/>
              </a:spcAft>
              <a:buClr>
                <a:srgbClr val="334155"/>
              </a:buClr>
              <a:buSzPts val="1900"/>
              <a:buFont typeface="Inter"/>
              <a:buChar char="■"/>
              <a:tabLst/>
              <a:defRPr/>
            </a:pPr>
            <a:r>
              <a:rPr kumimoji="0" lang="en-US" sz="1900" b="1" i="0" u="none" strike="noStrike" kern="0" cap="none" spc="0" normalizeH="0" baseline="0" noProof="0">
                <a:ln>
                  <a:noFill/>
                </a:ln>
                <a:solidFill>
                  <a:srgbClr val="005088"/>
                </a:solidFill>
                <a:effectLst/>
                <a:highlight>
                  <a:srgbClr val="FFFFFF"/>
                </a:highlight>
                <a:uLnTx/>
                <a:uFillTx/>
                <a:latin typeface="Inter"/>
                <a:ea typeface="Inter"/>
                <a:cs typeface="Inter"/>
                <a:sym typeface="Inter"/>
              </a:rPr>
              <a:t>The Target:</a:t>
            </a:r>
            <a:r>
              <a:rPr kumimoji="0" lang="en-US" sz="1900" b="0" i="0" u="none" strike="noStrike" kern="0" cap="none" spc="0" normalizeH="0" baseline="0" noProof="0">
                <a:ln>
                  <a:noFill/>
                </a:ln>
                <a:solidFill>
                  <a:srgbClr val="334155"/>
                </a:solidFill>
                <a:effectLst/>
                <a:highlight>
                  <a:srgbClr val="FFFFFF"/>
                </a:highlight>
                <a:uLnTx/>
                <a:uFillTx/>
                <a:latin typeface="Inter"/>
                <a:ea typeface="Inter"/>
                <a:cs typeface="Inter"/>
                <a:sym typeface="Inter"/>
              </a:rPr>
              <a:t> High affinity for </a:t>
            </a:r>
            <a:r>
              <a:rPr kumimoji="0" lang="en-US" sz="1900" b="1" i="0" u="none" strike="noStrike" kern="0" cap="none" spc="0" normalizeH="0" baseline="0" noProof="0">
                <a:ln>
                  <a:noFill/>
                </a:ln>
                <a:solidFill>
                  <a:srgbClr val="005088"/>
                </a:solidFill>
                <a:effectLst/>
                <a:highlight>
                  <a:srgbClr val="FFFFFF"/>
                </a:highlight>
                <a:uLnTx/>
                <a:uFillTx/>
                <a:latin typeface="Inter"/>
                <a:ea typeface="Inter"/>
                <a:cs typeface="Inter"/>
                <a:sym typeface="Inter"/>
              </a:rPr>
              <a:t>Nectin-4</a:t>
            </a:r>
            <a:r>
              <a:rPr kumimoji="0" lang="en-US" sz="1900" b="0" i="0" u="none" strike="noStrike" kern="0" cap="none" spc="0" normalizeH="0" baseline="0" noProof="0">
                <a:ln>
                  <a:noFill/>
                </a:ln>
                <a:solidFill>
                  <a:srgbClr val="334155"/>
                </a:solidFill>
                <a:effectLst/>
                <a:highlight>
                  <a:srgbClr val="FFFFFF"/>
                </a:highlight>
                <a:uLnTx/>
                <a:uFillTx/>
                <a:latin typeface="Inter"/>
                <a:ea typeface="Inter"/>
                <a:cs typeface="Inter"/>
                <a:sym typeface="Inter"/>
              </a:rPr>
              <a:t>, a protein found in ~97% of bladder cancers</a:t>
            </a:r>
            <a:endParaRPr kumimoji="0" sz="1900" b="0" i="0" u="none" strike="noStrike" kern="0" cap="none" spc="0" normalizeH="0" baseline="0" noProof="0">
              <a:ln>
                <a:noFill/>
              </a:ln>
              <a:solidFill>
                <a:srgbClr val="334155"/>
              </a:solidFill>
              <a:effectLst/>
              <a:highlight>
                <a:srgbClr val="FFFFFF"/>
              </a:highlight>
              <a:uLnTx/>
              <a:uFillTx/>
              <a:latin typeface="Inter"/>
              <a:ea typeface="Inter"/>
              <a:cs typeface="Inter"/>
              <a:sym typeface="Inter"/>
            </a:endParaRPr>
          </a:p>
          <a:p>
            <a:pPr marL="457200" marR="0" lvl="0" indent="-349250" algn="l" defTabSz="914400" rtl="0" eaLnBrk="1" fontAlgn="auto" latinLnBrk="0" hangingPunct="1">
              <a:lnSpc>
                <a:spcPct val="145000"/>
              </a:lnSpc>
              <a:spcBef>
                <a:spcPts val="0"/>
              </a:spcBef>
              <a:spcAft>
                <a:spcPts val="0"/>
              </a:spcAft>
              <a:buClr>
                <a:srgbClr val="334155"/>
              </a:buClr>
              <a:buSzPts val="1900"/>
              <a:buFont typeface="Inter"/>
              <a:buChar char="■"/>
              <a:tabLst/>
              <a:defRPr/>
            </a:pPr>
            <a:r>
              <a:rPr kumimoji="0" lang="en-US" sz="1900" b="1" i="0" u="none" strike="noStrike" kern="0" cap="none" spc="0" normalizeH="0" baseline="0" noProof="0">
                <a:ln>
                  <a:noFill/>
                </a:ln>
                <a:solidFill>
                  <a:srgbClr val="005088"/>
                </a:solidFill>
                <a:effectLst/>
                <a:highlight>
                  <a:srgbClr val="FFFFFF"/>
                </a:highlight>
                <a:uLnTx/>
                <a:uFillTx/>
                <a:latin typeface="Inter"/>
                <a:ea typeface="Inter"/>
                <a:cs typeface="Inter"/>
                <a:sym typeface="Inter"/>
              </a:rPr>
              <a:t>The Payload:</a:t>
            </a:r>
            <a:r>
              <a:rPr kumimoji="0" lang="en-US" sz="1900" b="0" i="0" u="none" strike="noStrike" kern="0" cap="none" spc="0" normalizeH="0" baseline="0" noProof="0">
                <a:ln>
                  <a:noFill/>
                </a:ln>
                <a:solidFill>
                  <a:srgbClr val="334155"/>
                </a:solidFill>
                <a:effectLst/>
                <a:highlight>
                  <a:srgbClr val="FFFFFF"/>
                </a:highlight>
                <a:uLnTx/>
                <a:uFillTx/>
                <a:latin typeface="Inter"/>
                <a:ea typeface="Inter"/>
                <a:cs typeface="Inter"/>
                <a:sym typeface="Inter"/>
              </a:rPr>
              <a:t> MMAE, a potent chemotherapy-like medicine, is attached to the antibody</a:t>
            </a:r>
            <a:endParaRPr kumimoji="0" sz="1900" b="0" i="0" u="none" strike="noStrike" kern="0" cap="none" spc="0" normalizeH="0" baseline="0" noProof="0">
              <a:ln>
                <a:noFill/>
              </a:ln>
              <a:solidFill>
                <a:srgbClr val="334155"/>
              </a:solidFill>
              <a:effectLst/>
              <a:highlight>
                <a:srgbClr val="FFFFFF"/>
              </a:highlight>
              <a:uLnTx/>
              <a:uFillTx/>
              <a:latin typeface="Inter"/>
              <a:ea typeface="Inter"/>
              <a:cs typeface="Inter"/>
              <a:sym typeface="Inter"/>
            </a:endParaRPr>
          </a:p>
          <a:p>
            <a:pPr marL="457200" marR="0" lvl="0" indent="-349250" algn="l" defTabSz="914400" rtl="0" eaLnBrk="1" fontAlgn="auto" latinLnBrk="0" hangingPunct="1">
              <a:lnSpc>
                <a:spcPct val="145000"/>
              </a:lnSpc>
              <a:spcBef>
                <a:spcPts val="0"/>
              </a:spcBef>
              <a:spcAft>
                <a:spcPts val="0"/>
              </a:spcAft>
              <a:buClr>
                <a:srgbClr val="334155"/>
              </a:buClr>
              <a:buSzPts val="1900"/>
              <a:buFont typeface="Inter"/>
              <a:buChar char="■"/>
              <a:tabLst/>
              <a:defRPr/>
            </a:pPr>
            <a:r>
              <a:rPr kumimoji="0" lang="en-US" sz="1900" b="1" i="0" u="none" strike="noStrike" kern="0" cap="none" spc="0" normalizeH="0" baseline="0" noProof="0">
                <a:ln>
                  <a:noFill/>
                </a:ln>
                <a:solidFill>
                  <a:srgbClr val="005088"/>
                </a:solidFill>
                <a:effectLst/>
                <a:highlight>
                  <a:srgbClr val="FFFFFF"/>
                </a:highlight>
                <a:uLnTx/>
                <a:uFillTx/>
                <a:latin typeface="Inter"/>
                <a:ea typeface="Inter"/>
                <a:cs typeface="Inter"/>
                <a:sym typeface="Inter"/>
              </a:rPr>
              <a:t>The Action:</a:t>
            </a:r>
            <a:r>
              <a:rPr kumimoji="0" lang="en-US" sz="1900" b="0" i="0" u="none" strike="noStrike" kern="0" cap="none" spc="0" normalizeH="0" baseline="0" noProof="0">
                <a:ln>
                  <a:noFill/>
                </a:ln>
                <a:solidFill>
                  <a:srgbClr val="334155"/>
                </a:solidFill>
                <a:effectLst/>
                <a:highlight>
                  <a:srgbClr val="FFFFFF"/>
                </a:highlight>
                <a:uLnTx/>
                <a:uFillTx/>
                <a:latin typeface="Inter"/>
                <a:ea typeface="Inter"/>
                <a:cs typeface="Inter"/>
                <a:sym typeface="Inter"/>
              </a:rPr>
              <a:t> The antibody binds to the cancer cell and releases the payload directly inside</a:t>
            </a:r>
            <a:endParaRPr kumimoji="0" sz="1900" b="0" i="0" u="none" strike="noStrike" kern="0" cap="none" spc="0" normalizeH="0" baseline="0" noProof="0">
              <a:ln>
                <a:noFill/>
              </a:ln>
              <a:solidFill>
                <a:srgbClr val="334155"/>
              </a:solidFill>
              <a:effectLst/>
              <a:highlight>
                <a:srgbClr val="FFFFFF"/>
              </a:highlight>
              <a:uLnTx/>
              <a:uFillTx/>
              <a:latin typeface="Inter"/>
              <a:ea typeface="Inter"/>
              <a:cs typeface="Inter"/>
              <a:sym typeface="Inter"/>
            </a:endParaRPr>
          </a:p>
          <a:p>
            <a:pPr marL="457200" marR="0" lvl="0" indent="-349250" algn="l" defTabSz="914400" rtl="0" eaLnBrk="1" fontAlgn="auto" latinLnBrk="0" hangingPunct="1">
              <a:lnSpc>
                <a:spcPct val="145000"/>
              </a:lnSpc>
              <a:spcBef>
                <a:spcPts val="0"/>
              </a:spcBef>
              <a:spcAft>
                <a:spcPts val="0"/>
              </a:spcAft>
              <a:buClr>
                <a:srgbClr val="334155"/>
              </a:buClr>
              <a:buSzPts val="1900"/>
              <a:buFont typeface="Inter"/>
              <a:buChar char="■"/>
              <a:tabLst/>
              <a:defRPr/>
            </a:pPr>
            <a:r>
              <a:rPr kumimoji="0" lang="en-US" sz="1900" b="1" i="0" u="none" strike="noStrike" kern="0" cap="none" spc="0" normalizeH="0" baseline="0" noProof="0">
                <a:ln>
                  <a:noFill/>
                </a:ln>
                <a:solidFill>
                  <a:srgbClr val="005088"/>
                </a:solidFill>
                <a:effectLst/>
                <a:highlight>
                  <a:srgbClr val="FFFFFF"/>
                </a:highlight>
                <a:uLnTx/>
                <a:uFillTx/>
                <a:latin typeface="Inter"/>
                <a:ea typeface="Inter"/>
                <a:cs typeface="Inter"/>
                <a:sym typeface="Inter"/>
              </a:rPr>
              <a:t>Result:</a:t>
            </a:r>
            <a:r>
              <a:rPr kumimoji="0" lang="en-US" sz="1900" b="0" i="0" u="none" strike="noStrike" kern="0" cap="none" spc="0" normalizeH="0" baseline="0" noProof="0">
                <a:ln>
                  <a:noFill/>
                </a:ln>
                <a:solidFill>
                  <a:srgbClr val="334155"/>
                </a:solidFill>
                <a:effectLst/>
                <a:highlight>
                  <a:srgbClr val="FFFFFF"/>
                </a:highlight>
                <a:uLnTx/>
                <a:uFillTx/>
                <a:latin typeface="Inter"/>
                <a:ea typeface="Inter"/>
                <a:cs typeface="Inter"/>
                <a:sym typeface="Inter"/>
              </a:rPr>
              <a:t> Disrupts cell cycle, leading to the death of the cancer cell</a:t>
            </a:r>
            <a:endParaRPr kumimoji="0" sz="1900" b="0" i="0" u="none" strike="noStrike" kern="0" cap="none" spc="0" normalizeH="0" baseline="0" noProof="0">
              <a:ln>
                <a:noFill/>
              </a:ln>
              <a:solidFill>
                <a:srgbClr val="334155"/>
              </a:solidFill>
              <a:effectLst/>
              <a:highlight>
                <a:srgbClr val="FFFFFF"/>
              </a:highlight>
              <a:uLnTx/>
              <a:uFillTx/>
              <a:latin typeface="Inter"/>
              <a:ea typeface="Inter"/>
              <a:cs typeface="Inter"/>
              <a:sym typeface="Inter"/>
            </a:endParaRPr>
          </a:p>
          <a:p>
            <a:pPr marL="0" marR="0" lvl="0" indent="0" algn="l" defTabSz="914400" rtl="0" eaLnBrk="1" fontAlgn="auto" latinLnBrk="0" hangingPunct="1">
              <a:lnSpc>
                <a:spcPct val="139948"/>
              </a:lnSpc>
              <a:spcBef>
                <a:spcPts val="2100"/>
              </a:spcBef>
              <a:spcAft>
                <a:spcPts val="0"/>
              </a:spcAft>
              <a:buClr>
                <a:srgbClr val="000000"/>
              </a:buClr>
              <a:buSzTx/>
              <a:buFont typeface="Arial"/>
              <a:buNone/>
              <a:tabLst/>
              <a:defRPr/>
            </a:pPr>
            <a:endParaRPr kumimoji="0" sz="1900" b="1" i="0" u="none" strike="noStrike" kern="0" cap="none" spc="0" normalizeH="0" baseline="0" noProof="0">
              <a:ln>
                <a:noFill/>
              </a:ln>
              <a:solidFill>
                <a:srgbClr val="005088"/>
              </a:solidFill>
              <a:effectLst/>
              <a:uLnTx/>
              <a:uFillTx/>
              <a:latin typeface="Inter"/>
              <a:ea typeface="Inter"/>
              <a:cs typeface="Inter"/>
              <a:sym typeface="Inter"/>
            </a:endParaRPr>
          </a:p>
        </p:txBody>
      </p:sp>
      <p:sp>
        <p:nvSpPr>
          <p:cNvPr id="177" name="Google Shape;177;p26"/>
          <p:cNvSpPr txBox="1"/>
          <p:nvPr/>
        </p:nvSpPr>
        <p:spPr>
          <a:xfrm>
            <a:off x="1009650" y="3089642"/>
            <a:ext cx="858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26"/>
          <p:cNvSpPr txBox="1"/>
          <p:nvPr/>
        </p:nvSpPr>
        <p:spPr>
          <a:xfrm>
            <a:off x="1009650" y="3897183"/>
            <a:ext cx="858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26"/>
          <p:cNvSpPr txBox="1"/>
          <p:nvPr/>
        </p:nvSpPr>
        <p:spPr>
          <a:xfrm>
            <a:off x="1009650" y="4704724"/>
            <a:ext cx="858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3"/>
        <p:cNvGrpSpPr/>
        <p:nvPr/>
      </p:nvGrpSpPr>
      <p:grpSpPr>
        <a:xfrm>
          <a:off x="0" y="0"/>
          <a:ext cx="0" cy="0"/>
          <a:chOff x="0" y="0"/>
          <a:chExt cx="0" cy="0"/>
        </a:xfrm>
      </p:grpSpPr>
      <p:pic>
        <p:nvPicPr>
          <p:cNvPr id="184" name="Google Shape;184;p27" descr="image.png"/>
          <p:cNvPicPr preferRelativeResize="0"/>
          <p:nvPr/>
        </p:nvPicPr>
        <p:blipFill rotWithShape="1">
          <a:blip r:embed="rId3">
            <a:alphaModFix/>
          </a:blip>
          <a:srcRect/>
          <a:stretch/>
        </p:blipFill>
        <p:spPr>
          <a:xfrm>
            <a:off x="762000" y="1847850"/>
            <a:ext cx="5214937" cy="1457325"/>
          </a:xfrm>
          <a:prstGeom prst="rect">
            <a:avLst/>
          </a:prstGeom>
          <a:noFill/>
          <a:ln>
            <a:noFill/>
          </a:ln>
        </p:spPr>
      </p:pic>
      <p:pic>
        <p:nvPicPr>
          <p:cNvPr id="185" name="Google Shape;185;p27" descr="image.png"/>
          <p:cNvPicPr preferRelativeResize="0"/>
          <p:nvPr/>
        </p:nvPicPr>
        <p:blipFill rotWithShape="1">
          <a:blip r:embed="rId4">
            <a:alphaModFix/>
          </a:blip>
          <a:srcRect/>
          <a:stretch/>
        </p:blipFill>
        <p:spPr>
          <a:xfrm>
            <a:off x="6215062" y="1847850"/>
            <a:ext cx="5214937" cy="1457325"/>
          </a:xfrm>
          <a:prstGeom prst="rect">
            <a:avLst/>
          </a:prstGeom>
          <a:noFill/>
          <a:ln>
            <a:noFill/>
          </a:ln>
        </p:spPr>
      </p:pic>
      <p:pic>
        <p:nvPicPr>
          <p:cNvPr id="186" name="Google Shape;186;p27" descr="image.png"/>
          <p:cNvPicPr preferRelativeResize="0"/>
          <p:nvPr/>
        </p:nvPicPr>
        <p:blipFill rotWithShape="1">
          <a:blip r:embed="rId3">
            <a:alphaModFix/>
          </a:blip>
          <a:srcRect/>
          <a:stretch/>
        </p:blipFill>
        <p:spPr>
          <a:xfrm>
            <a:off x="762000" y="3543300"/>
            <a:ext cx="5214937" cy="1457325"/>
          </a:xfrm>
          <a:prstGeom prst="rect">
            <a:avLst/>
          </a:prstGeom>
          <a:noFill/>
          <a:ln>
            <a:noFill/>
          </a:ln>
        </p:spPr>
      </p:pic>
      <p:pic>
        <p:nvPicPr>
          <p:cNvPr id="187" name="Google Shape;187;p27" descr="image.png"/>
          <p:cNvPicPr preferRelativeResize="0"/>
          <p:nvPr/>
        </p:nvPicPr>
        <p:blipFill rotWithShape="1">
          <a:blip r:embed="rId4">
            <a:alphaModFix/>
          </a:blip>
          <a:srcRect/>
          <a:stretch/>
        </p:blipFill>
        <p:spPr>
          <a:xfrm>
            <a:off x="6215062" y="3543300"/>
            <a:ext cx="5214937" cy="1457325"/>
          </a:xfrm>
          <a:prstGeom prst="rect">
            <a:avLst/>
          </a:prstGeom>
          <a:noFill/>
          <a:ln>
            <a:noFill/>
          </a:ln>
        </p:spPr>
      </p:pic>
      <p:pic>
        <p:nvPicPr>
          <p:cNvPr id="188" name="Google Shape;188;p27" descr="image.png"/>
          <p:cNvPicPr preferRelativeResize="0"/>
          <p:nvPr/>
        </p:nvPicPr>
        <p:blipFill rotWithShape="1">
          <a:blip r:embed="rId5">
            <a:alphaModFix/>
          </a:blip>
          <a:srcRect/>
          <a:stretch/>
        </p:blipFill>
        <p:spPr>
          <a:xfrm>
            <a:off x="0" y="5905500"/>
            <a:ext cx="12192000" cy="952500"/>
          </a:xfrm>
          <a:prstGeom prst="rect">
            <a:avLst/>
          </a:prstGeom>
          <a:noFill/>
          <a:ln>
            <a:noFill/>
          </a:ln>
        </p:spPr>
      </p:pic>
      <p:sp>
        <p:nvSpPr>
          <p:cNvPr id="189" name="Google Shape;189;p27"/>
          <p:cNvSpPr txBox="1"/>
          <p:nvPr/>
        </p:nvSpPr>
        <p:spPr>
          <a:xfrm>
            <a:off x="990600" y="333900"/>
            <a:ext cx="10951500" cy="1200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900" b="1" i="0" u="none" strike="noStrike" kern="0" cap="none" spc="0" normalizeH="0" baseline="0" noProof="0">
                <a:ln>
                  <a:noFill/>
                </a:ln>
                <a:solidFill>
                  <a:srgbClr val="002B5C"/>
                </a:solidFill>
                <a:effectLst/>
                <a:uLnTx/>
                <a:uFillTx/>
                <a:latin typeface="Urbanist"/>
                <a:ea typeface="Urbanist"/>
                <a:cs typeface="Urbanist"/>
                <a:sym typeface="Urbanist"/>
              </a:rPr>
              <a:t>SPECTRUM &amp; INCIDENCE OF EV-RELATED ADVERSE EVENTS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7"/>
          <p:cNvSpPr/>
          <p:nvPr/>
        </p:nvSpPr>
        <p:spPr>
          <a:xfrm>
            <a:off x="762000" y="448750"/>
            <a:ext cx="142800" cy="6003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27"/>
          <p:cNvSpPr txBox="1"/>
          <p:nvPr/>
        </p:nvSpPr>
        <p:spPr>
          <a:xfrm>
            <a:off x="170750" y="6248400"/>
            <a:ext cx="8384700" cy="431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Inter"/>
                <a:ea typeface="Inter"/>
                <a:cs typeface="Inter"/>
                <a:sym typeface="Inter"/>
              </a:rPr>
              <a:t> EV: </a:t>
            </a:r>
            <a:r>
              <a:rPr kumimoji="0" lang="en-US" sz="1400" b="0" i="0" u="none" strike="noStrike" kern="0" cap="none" spc="0" normalizeH="0" baseline="0" noProof="0" dirty="0" err="1">
                <a:ln>
                  <a:noFill/>
                </a:ln>
                <a:solidFill>
                  <a:srgbClr val="FFFFFF"/>
                </a:solidFill>
                <a:effectLst/>
                <a:uLnTx/>
                <a:uFillTx/>
                <a:latin typeface="Inter"/>
                <a:ea typeface="Inter"/>
                <a:cs typeface="Inter"/>
                <a:sym typeface="Inter"/>
              </a:rPr>
              <a:t>enfortumab</a:t>
            </a:r>
            <a:r>
              <a:rPr kumimoji="0" lang="en-US" sz="1400" b="0" i="0" u="none" strike="noStrike" kern="0" cap="none" spc="0" normalizeH="0" baseline="0" noProof="0" dirty="0">
                <a:ln>
                  <a:noFill/>
                </a:ln>
                <a:solidFill>
                  <a:srgbClr val="FFFFFF"/>
                </a:solidFill>
                <a:effectLst/>
                <a:uLnTx/>
                <a:uFillTx/>
                <a:latin typeface="Inter"/>
                <a:ea typeface="Inter"/>
                <a:cs typeface="Inter"/>
                <a:sym typeface="Inter"/>
              </a:rPr>
              <a:t> vedotin; G: grade; TRAE: treatment-related adverse event. </a:t>
            </a:r>
            <a:b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b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2" name="Google Shape;192;p27"/>
          <p:cNvSpPr txBox="1"/>
          <p:nvPr/>
        </p:nvSpPr>
        <p:spPr>
          <a:xfrm>
            <a:off x="1409700" y="2076450"/>
            <a:ext cx="4555500" cy="369300"/>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5088"/>
                </a:solidFill>
                <a:effectLst/>
                <a:uLnTx/>
                <a:uFillTx/>
                <a:latin typeface="Urbanist"/>
                <a:ea typeface="Urbanist"/>
                <a:cs typeface="Urbanist"/>
                <a:sym typeface="Urbanist"/>
              </a:rPr>
              <a:t>Skin Reactions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27"/>
          <p:cNvSpPr txBox="1"/>
          <p:nvPr/>
        </p:nvSpPr>
        <p:spPr>
          <a:xfrm>
            <a:off x="990600" y="2514600"/>
            <a:ext cx="47577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1E293B"/>
                </a:solidFill>
                <a:effectLst/>
                <a:uLnTx/>
                <a:uFillTx/>
                <a:latin typeface="Inter"/>
                <a:ea typeface="Inter"/>
                <a:cs typeface="Inter"/>
                <a:sym typeface="Inter"/>
              </a:rPr>
              <a:t>Any Grade: ~67%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27"/>
          <p:cNvSpPr txBox="1"/>
          <p:nvPr/>
        </p:nvSpPr>
        <p:spPr>
          <a:xfrm>
            <a:off x="990600" y="2847975"/>
            <a:ext cx="47577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a:ln>
                  <a:noFill/>
                </a:ln>
                <a:solidFill>
                  <a:srgbClr val="475569"/>
                </a:solidFill>
                <a:effectLst/>
                <a:uLnTx/>
                <a:uFillTx/>
                <a:latin typeface="Inter"/>
                <a:ea typeface="Inter"/>
                <a:cs typeface="Inter"/>
                <a:sym typeface="Inter"/>
              </a:rPr>
              <a:t>Median Onset: 0.6 months (Early)</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27"/>
          <p:cNvSpPr txBox="1"/>
          <p:nvPr/>
        </p:nvSpPr>
        <p:spPr>
          <a:xfrm>
            <a:off x="6862762" y="2076450"/>
            <a:ext cx="4555500" cy="369300"/>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5088"/>
                </a:solidFill>
                <a:effectLst/>
                <a:uLnTx/>
                <a:uFillTx/>
                <a:latin typeface="Urbanist"/>
                <a:ea typeface="Urbanist"/>
                <a:cs typeface="Urbanist"/>
                <a:sym typeface="Urbanist"/>
              </a:rPr>
              <a:t>Peripheral Neuropathy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27"/>
          <p:cNvSpPr txBox="1"/>
          <p:nvPr/>
        </p:nvSpPr>
        <p:spPr>
          <a:xfrm>
            <a:off x="6443662" y="2514600"/>
            <a:ext cx="47577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1E293B"/>
                </a:solidFill>
                <a:effectLst/>
                <a:uLnTx/>
                <a:uFillTx/>
                <a:latin typeface="Inter"/>
                <a:ea typeface="Inter"/>
                <a:cs typeface="Inter"/>
                <a:sym typeface="Inter"/>
              </a:rPr>
              <a:t>Any Grade: ~50%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7"/>
          <p:cNvSpPr txBox="1"/>
          <p:nvPr/>
        </p:nvSpPr>
        <p:spPr>
          <a:xfrm>
            <a:off x="6443662" y="2847975"/>
            <a:ext cx="47577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a:ln>
                  <a:noFill/>
                </a:ln>
                <a:solidFill>
                  <a:srgbClr val="475569"/>
                </a:solidFill>
                <a:effectLst/>
                <a:uLnTx/>
                <a:uFillTx/>
                <a:latin typeface="Inter"/>
                <a:ea typeface="Inter"/>
                <a:cs typeface="Inter"/>
                <a:sym typeface="Inter"/>
              </a:rPr>
              <a:t>Median Onset: 6 months (Cumulative)</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7"/>
          <p:cNvSpPr txBox="1"/>
          <p:nvPr/>
        </p:nvSpPr>
        <p:spPr>
          <a:xfrm>
            <a:off x="1333500" y="3771900"/>
            <a:ext cx="4635600" cy="369300"/>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5088"/>
                </a:solidFill>
                <a:effectLst/>
                <a:uLnTx/>
                <a:uFillTx/>
                <a:latin typeface="Urbanist"/>
                <a:ea typeface="Urbanist"/>
                <a:cs typeface="Urbanist"/>
                <a:sym typeface="Urbanist"/>
              </a:rPr>
              <a:t>Hyperglycemia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7"/>
          <p:cNvSpPr txBox="1"/>
          <p:nvPr/>
        </p:nvSpPr>
        <p:spPr>
          <a:xfrm>
            <a:off x="990600" y="4210050"/>
            <a:ext cx="47577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1E293B"/>
                </a:solidFill>
                <a:effectLst/>
                <a:uLnTx/>
                <a:uFillTx/>
                <a:latin typeface="Inter"/>
                <a:ea typeface="Inter"/>
                <a:cs typeface="Inter"/>
                <a:sym typeface="Inter"/>
              </a:rPr>
              <a:t>Any Grade: ~12%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7"/>
          <p:cNvSpPr txBox="1"/>
          <p:nvPr/>
        </p:nvSpPr>
        <p:spPr>
          <a:xfrm>
            <a:off x="990600" y="4543425"/>
            <a:ext cx="47577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a:ln>
                  <a:noFill/>
                </a:ln>
                <a:solidFill>
                  <a:srgbClr val="475569"/>
                </a:solidFill>
                <a:effectLst/>
                <a:uLnTx/>
                <a:uFillTx/>
                <a:latin typeface="Inter"/>
                <a:ea typeface="Inter"/>
                <a:cs typeface="Inter"/>
                <a:sym typeface="Inter"/>
              </a:rPr>
              <a:t>Median Onset: 0.5 months (Rapid)</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7"/>
          <p:cNvSpPr txBox="1"/>
          <p:nvPr/>
        </p:nvSpPr>
        <p:spPr>
          <a:xfrm>
            <a:off x="6900862" y="3771900"/>
            <a:ext cx="4515600" cy="369300"/>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5088"/>
                </a:solidFill>
                <a:effectLst/>
                <a:uLnTx/>
                <a:uFillTx/>
                <a:latin typeface="Urbanist"/>
                <a:ea typeface="Urbanist"/>
                <a:cs typeface="Urbanist"/>
                <a:sym typeface="Urbanist"/>
              </a:rPr>
              <a:t>Ocular Disorders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7"/>
          <p:cNvSpPr txBox="1"/>
          <p:nvPr/>
        </p:nvSpPr>
        <p:spPr>
          <a:xfrm>
            <a:off x="6443662" y="4210050"/>
            <a:ext cx="47577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1E293B"/>
                </a:solidFill>
                <a:effectLst/>
                <a:uLnTx/>
                <a:uFillTx/>
                <a:latin typeface="Inter"/>
                <a:ea typeface="Inter"/>
                <a:cs typeface="Inter"/>
                <a:sym typeface="Inter"/>
              </a:rPr>
              <a:t>Any Grade: ~21%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27"/>
          <p:cNvSpPr txBox="1"/>
          <p:nvPr/>
        </p:nvSpPr>
        <p:spPr>
          <a:xfrm>
            <a:off x="6443662" y="4543425"/>
            <a:ext cx="47577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a:ln>
                  <a:noFill/>
                </a:ln>
                <a:solidFill>
                  <a:srgbClr val="475569"/>
                </a:solidFill>
                <a:effectLst/>
                <a:uLnTx/>
                <a:uFillTx/>
                <a:latin typeface="Inter"/>
                <a:ea typeface="Inter"/>
                <a:cs typeface="Inter"/>
                <a:sym typeface="Inter"/>
              </a:rPr>
              <a:t>Secondary: Fatigue, Dry eye, Blurred vision</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pic>
        <p:nvPicPr>
          <p:cNvPr id="204" name="Google Shape;204;p27" descr="image.png"/>
          <p:cNvPicPr preferRelativeResize="0"/>
          <p:nvPr/>
        </p:nvPicPr>
        <p:blipFill rotWithShape="1">
          <a:blip r:embed="rId6">
            <a:alphaModFix/>
          </a:blip>
          <a:srcRect/>
          <a:stretch/>
        </p:blipFill>
        <p:spPr>
          <a:xfrm>
            <a:off x="990600" y="2105025"/>
            <a:ext cx="304800" cy="304800"/>
          </a:xfrm>
          <a:prstGeom prst="rect">
            <a:avLst/>
          </a:prstGeom>
          <a:noFill/>
          <a:ln>
            <a:noFill/>
          </a:ln>
        </p:spPr>
      </p:pic>
      <p:pic>
        <p:nvPicPr>
          <p:cNvPr id="205" name="Google Shape;205;p27" descr="image.png"/>
          <p:cNvPicPr preferRelativeResize="0"/>
          <p:nvPr/>
        </p:nvPicPr>
        <p:blipFill rotWithShape="1">
          <a:blip r:embed="rId7">
            <a:alphaModFix/>
          </a:blip>
          <a:srcRect/>
          <a:stretch/>
        </p:blipFill>
        <p:spPr>
          <a:xfrm>
            <a:off x="3171825" y="2552700"/>
            <a:ext cx="1533525" cy="238125"/>
          </a:xfrm>
          <a:prstGeom prst="rect">
            <a:avLst/>
          </a:prstGeom>
          <a:noFill/>
          <a:ln>
            <a:noFill/>
          </a:ln>
        </p:spPr>
      </p:pic>
      <p:pic>
        <p:nvPicPr>
          <p:cNvPr id="206" name="Google Shape;206;p27" descr="image.png"/>
          <p:cNvPicPr preferRelativeResize="0"/>
          <p:nvPr/>
        </p:nvPicPr>
        <p:blipFill rotWithShape="1">
          <a:blip r:embed="rId8">
            <a:alphaModFix/>
          </a:blip>
          <a:srcRect/>
          <a:stretch/>
        </p:blipFill>
        <p:spPr>
          <a:xfrm>
            <a:off x="6443662" y="2105025"/>
            <a:ext cx="304800" cy="304800"/>
          </a:xfrm>
          <a:prstGeom prst="rect">
            <a:avLst/>
          </a:prstGeom>
          <a:noFill/>
          <a:ln>
            <a:noFill/>
          </a:ln>
        </p:spPr>
      </p:pic>
      <p:pic>
        <p:nvPicPr>
          <p:cNvPr id="207" name="Google Shape;207;p27" descr="image.png"/>
          <p:cNvPicPr preferRelativeResize="0"/>
          <p:nvPr/>
        </p:nvPicPr>
        <p:blipFill rotWithShape="1">
          <a:blip r:embed="rId9">
            <a:alphaModFix/>
          </a:blip>
          <a:srcRect/>
          <a:stretch/>
        </p:blipFill>
        <p:spPr>
          <a:xfrm>
            <a:off x="8634412" y="2552700"/>
            <a:ext cx="1428750" cy="238125"/>
          </a:xfrm>
          <a:prstGeom prst="rect">
            <a:avLst/>
          </a:prstGeom>
          <a:noFill/>
          <a:ln>
            <a:noFill/>
          </a:ln>
        </p:spPr>
      </p:pic>
      <p:pic>
        <p:nvPicPr>
          <p:cNvPr id="208" name="Google Shape;208;p27" descr="image.png"/>
          <p:cNvPicPr preferRelativeResize="0"/>
          <p:nvPr/>
        </p:nvPicPr>
        <p:blipFill rotWithShape="1">
          <a:blip r:embed="rId10">
            <a:alphaModFix/>
          </a:blip>
          <a:srcRect/>
          <a:stretch/>
        </p:blipFill>
        <p:spPr>
          <a:xfrm>
            <a:off x="990600" y="3800475"/>
            <a:ext cx="228600" cy="304800"/>
          </a:xfrm>
          <a:prstGeom prst="rect">
            <a:avLst/>
          </a:prstGeom>
          <a:noFill/>
          <a:ln>
            <a:noFill/>
          </a:ln>
        </p:spPr>
      </p:pic>
      <p:pic>
        <p:nvPicPr>
          <p:cNvPr id="209" name="Google Shape;209;p27" descr="image.png"/>
          <p:cNvPicPr preferRelativeResize="0"/>
          <p:nvPr/>
        </p:nvPicPr>
        <p:blipFill rotWithShape="1">
          <a:blip r:embed="rId11">
            <a:alphaModFix/>
          </a:blip>
          <a:srcRect/>
          <a:stretch/>
        </p:blipFill>
        <p:spPr>
          <a:xfrm>
            <a:off x="3124200" y="4248150"/>
            <a:ext cx="1457325" cy="238125"/>
          </a:xfrm>
          <a:prstGeom prst="rect">
            <a:avLst/>
          </a:prstGeom>
          <a:noFill/>
          <a:ln>
            <a:noFill/>
          </a:ln>
        </p:spPr>
      </p:pic>
      <p:pic>
        <p:nvPicPr>
          <p:cNvPr id="210" name="Google Shape;210;p27" descr="image.png"/>
          <p:cNvPicPr preferRelativeResize="0"/>
          <p:nvPr/>
        </p:nvPicPr>
        <p:blipFill rotWithShape="1">
          <a:blip r:embed="rId12">
            <a:alphaModFix/>
          </a:blip>
          <a:srcRect/>
          <a:stretch/>
        </p:blipFill>
        <p:spPr>
          <a:xfrm>
            <a:off x="6443662" y="3800475"/>
            <a:ext cx="342900" cy="304800"/>
          </a:xfrm>
          <a:prstGeom prst="rect">
            <a:avLst/>
          </a:prstGeom>
          <a:noFill/>
          <a:ln>
            <a:noFill/>
          </a:ln>
        </p:spPr>
      </p:pic>
      <p:pic>
        <p:nvPicPr>
          <p:cNvPr id="211" name="Google Shape;211;p27" descr="image.png"/>
          <p:cNvPicPr preferRelativeResize="0"/>
          <p:nvPr/>
        </p:nvPicPr>
        <p:blipFill rotWithShape="1">
          <a:blip r:embed="rId13">
            <a:alphaModFix/>
          </a:blip>
          <a:srcRect/>
          <a:stretch/>
        </p:blipFill>
        <p:spPr>
          <a:xfrm>
            <a:off x="8615362" y="4248150"/>
            <a:ext cx="1419225" cy="238125"/>
          </a:xfrm>
          <a:prstGeom prst="rect">
            <a:avLst/>
          </a:prstGeom>
          <a:noFill/>
          <a:ln>
            <a:noFill/>
          </a:ln>
        </p:spPr>
      </p:pic>
      <p:sp>
        <p:nvSpPr>
          <p:cNvPr id="212" name="Google Shape;212;p27"/>
          <p:cNvSpPr txBox="1"/>
          <p:nvPr/>
        </p:nvSpPr>
        <p:spPr>
          <a:xfrm>
            <a:off x="636300" y="5326013"/>
            <a:ext cx="11049000" cy="2772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2B5C"/>
                </a:solidFill>
                <a:effectLst/>
                <a:uLnTx/>
                <a:uFillTx/>
                <a:latin typeface="Inter"/>
                <a:ea typeface="Inter"/>
                <a:cs typeface="Inter"/>
                <a:sym typeface="Inter"/>
              </a:rPr>
              <a:t>All-Cause Grade ≥3 TRAE INCIDENCE: ~56%</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9E2642B6-287B-1BAC-5C15-C641F8F954FA}"/>
              </a:ext>
            </a:extLst>
          </p:cNvPr>
          <p:cNvSpPr txBox="1"/>
          <p:nvPr/>
        </p:nvSpPr>
        <p:spPr>
          <a:xfrm>
            <a:off x="0" y="6581001"/>
            <a:ext cx="1210019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Enfortumab Vedotin Package Insert</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6"/>
        <p:cNvGrpSpPr/>
        <p:nvPr/>
      </p:nvGrpSpPr>
      <p:grpSpPr>
        <a:xfrm>
          <a:off x="0" y="0"/>
          <a:ext cx="0" cy="0"/>
          <a:chOff x="0" y="0"/>
          <a:chExt cx="0" cy="0"/>
        </a:xfrm>
      </p:grpSpPr>
      <p:pic>
        <p:nvPicPr>
          <p:cNvPr id="217" name="Google Shape;217;p28" descr="image.png"/>
          <p:cNvPicPr preferRelativeResize="0"/>
          <p:nvPr/>
        </p:nvPicPr>
        <p:blipFill rotWithShape="1">
          <a:blip r:embed="rId3">
            <a:alphaModFix/>
          </a:blip>
          <a:srcRect/>
          <a:stretch/>
        </p:blipFill>
        <p:spPr>
          <a:xfrm>
            <a:off x="0" y="5619750"/>
            <a:ext cx="12192000" cy="1238250"/>
          </a:xfrm>
          <a:prstGeom prst="rect">
            <a:avLst/>
          </a:prstGeom>
          <a:noFill/>
          <a:ln>
            <a:noFill/>
          </a:ln>
        </p:spPr>
      </p:pic>
      <p:sp>
        <p:nvSpPr>
          <p:cNvPr id="218" name="Google Shape;218;p28"/>
          <p:cNvSpPr txBox="1"/>
          <p:nvPr/>
        </p:nvSpPr>
        <p:spPr>
          <a:xfrm>
            <a:off x="762000" y="381000"/>
            <a:ext cx="11401500" cy="4848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50" b="1" i="0" u="none" strike="noStrike" kern="0" cap="none" spc="0" normalizeH="0" baseline="0" noProof="0">
                <a:ln>
                  <a:noFill/>
                </a:ln>
                <a:solidFill>
                  <a:srgbClr val="002B5C"/>
                </a:solidFill>
                <a:effectLst/>
                <a:uLnTx/>
                <a:uFillTx/>
                <a:latin typeface="Urbanist"/>
                <a:ea typeface="Urbanist"/>
                <a:cs typeface="Urbanist"/>
                <a:sym typeface="Urbanist"/>
              </a:rPr>
              <a:t>EV TOXICITY VS. PEMBRO IRAE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28"/>
          <p:cNvSpPr/>
          <p:nvPr/>
        </p:nvSpPr>
        <p:spPr>
          <a:xfrm>
            <a:off x="571500" y="381000"/>
            <a:ext cx="114300" cy="4857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aphicFrame>
        <p:nvGraphicFramePr>
          <p:cNvPr id="220" name="Google Shape;220;p28"/>
          <p:cNvGraphicFramePr/>
          <p:nvPr/>
        </p:nvGraphicFramePr>
        <p:xfrm>
          <a:off x="585788" y="947650"/>
          <a:ext cx="11020425" cy="4363000"/>
        </p:xfrm>
        <a:graphic>
          <a:graphicData uri="http://schemas.openxmlformats.org/drawingml/2006/table">
            <a:tbl>
              <a:tblPr firstRow="1" bandRow="1">
                <a:noFill/>
              </a:tblPr>
              <a:tblGrid>
                <a:gridCol w="1768950">
                  <a:extLst>
                    <a:ext uri="{9D8B030D-6E8A-4147-A177-3AD203B41FA5}">
                      <a16:colId xmlns:a16="http://schemas.microsoft.com/office/drawing/2014/main" val="20000"/>
                    </a:ext>
                  </a:extLst>
                </a:gridCol>
                <a:gridCol w="2985025">
                  <a:extLst>
                    <a:ext uri="{9D8B030D-6E8A-4147-A177-3AD203B41FA5}">
                      <a16:colId xmlns:a16="http://schemas.microsoft.com/office/drawing/2014/main" val="20001"/>
                    </a:ext>
                  </a:extLst>
                </a:gridCol>
                <a:gridCol w="3056375">
                  <a:extLst>
                    <a:ext uri="{9D8B030D-6E8A-4147-A177-3AD203B41FA5}">
                      <a16:colId xmlns:a16="http://schemas.microsoft.com/office/drawing/2014/main" val="20002"/>
                    </a:ext>
                  </a:extLst>
                </a:gridCol>
                <a:gridCol w="3210075">
                  <a:extLst>
                    <a:ext uri="{9D8B030D-6E8A-4147-A177-3AD203B41FA5}">
                      <a16:colId xmlns:a16="http://schemas.microsoft.com/office/drawing/2014/main" val="20003"/>
                    </a:ext>
                  </a:extLst>
                </a:gridCol>
              </a:tblGrid>
              <a:tr h="817300">
                <a:tc>
                  <a:txBody>
                    <a:bodyPr/>
                    <a:lstStyle/>
                    <a:p>
                      <a:pPr marL="0" marR="0" lvl="0" indent="0" algn="l" rtl="0">
                        <a:spcBef>
                          <a:spcPts val="0"/>
                        </a:spcBef>
                        <a:spcAft>
                          <a:spcPts val="0"/>
                        </a:spcAft>
                        <a:buNone/>
                      </a:pPr>
                      <a:r>
                        <a:rPr lang="en-US" sz="1700" i="0" u="none" strike="noStrike" cap="none">
                          <a:solidFill>
                            <a:srgbClr val="FFFFFF"/>
                          </a:solidFill>
                          <a:latin typeface="Inter"/>
                          <a:ea typeface="Inter"/>
                          <a:cs typeface="Inter"/>
                          <a:sym typeface="Inter"/>
                        </a:rPr>
                        <a:t>Toxicity</a:t>
                      </a:r>
                      <a:endParaRPr sz="1700">
                        <a:latin typeface="Inter"/>
                        <a:ea typeface="Inter"/>
                        <a:cs typeface="Inter"/>
                        <a:sym typeface="Inter"/>
                      </a:endParaRPr>
                    </a:p>
                  </a:txBody>
                  <a:tcPr marL="63500" marR="635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2B5C"/>
                    </a:solidFill>
                  </a:tcPr>
                </a:tc>
                <a:tc>
                  <a:txBody>
                    <a:bodyPr/>
                    <a:lstStyle/>
                    <a:p>
                      <a:pPr marL="0" marR="0" lvl="0" indent="0" algn="l" rtl="0">
                        <a:spcBef>
                          <a:spcPts val="0"/>
                        </a:spcBef>
                        <a:spcAft>
                          <a:spcPts val="0"/>
                        </a:spcAft>
                        <a:buNone/>
                      </a:pPr>
                      <a:r>
                        <a:rPr lang="en-US" sz="1700" i="0" u="none" strike="noStrike" cap="none">
                          <a:solidFill>
                            <a:srgbClr val="FFFFFF"/>
                          </a:solidFill>
                          <a:latin typeface="Inter"/>
                          <a:ea typeface="Inter"/>
                          <a:cs typeface="Inter"/>
                          <a:sym typeface="Inter"/>
                        </a:rPr>
                        <a:t>EV </a:t>
                      </a:r>
                      <a:endParaRPr sz="1700">
                        <a:latin typeface="Inter"/>
                        <a:ea typeface="Inter"/>
                        <a:cs typeface="Inter"/>
                        <a:sym typeface="Inter"/>
                      </a:endParaRPr>
                    </a:p>
                  </a:txBody>
                  <a:tcPr marL="63500" marR="635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2B5C"/>
                    </a:solidFill>
                  </a:tcPr>
                </a:tc>
                <a:tc>
                  <a:txBody>
                    <a:bodyPr/>
                    <a:lstStyle/>
                    <a:p>
                      <a:pPr marL="0" marR="0" lvl="0" indent="0" algn="l" rtl="0">
                        <a:spcBef>
                          <a:spcPts val="0"/>
                        </a:spcBef>
                        <a:spcAft>
                          <a:spcPts val="0"/>
                        </a:spcAft>
                        <a:buNone/>
                      </a:pPr>
                      <a:r>
                        <a:rPr lang="en-US" sz="1700" i="0" u="none" strike="noStrike" cap="none">
                          <a:solidFill>
                            <a:srgbClr val="FFFFFF"/>
                          </a:solidFill>
                          <a:latin typeface="Inter"/>
                          <a:ea typeface="Inter"/>
                          <a:cs typeface="Inter"/>
                          <a:sym typeface="Inter"/>
                        </a:rPr>
                        <a:t>Pembro</a:t>
                      </a:r>
                      <a:endParaRPr sz="1700">
                        <a:latin typeface="Inter"/>
                        <a:ea typeface="Inter"/>
                        <a:cs typeface="Inter"/>
                        <a:sym typeface="Inter"/>
                      </a:endParaRPr>
                    </a:p>
                  </a:txBody>
                  <a:tcPr marL="63500" marR="635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2B5C"/>
                    </a:solidFill>
                  </a:tcPr>
                </a:tc>
                <a:tc>
                  <a:txBody>
                    <a:bodyPr/>
                    <a:lstStyle/>
                    <a:p>
                      <a:pPr marL="0" marR="0" lvl="0" indent="0" algn="l" rtl="0">
                        <a:spcBef>
                          <a:spcPts val="0"/>
                        </a:spcBef>
                        <a:spcAft>
                          <a:spcPts val="0"/>
                        </a:spcAft>
                        <a:buNone/>
                      </a:pPr>
                      <a:r>
                        <a:rPr lang="en-US" sz="1700" i="0" u="none" strike="noStrike" cap="none">
                          <a:solidFill>
                            <a:srgbClr val="FFFFFF"/>
                          </a:solidFill>
                          <a:latin typeface="Inter"/>
                          <a:ea typeface="Inter"/>
                          <a:cs typeface="Inter"/>
                          <a:sym typeface="Inter"/>
                        </a:rPr>
                        <a:t>Quick Clinical Tip</a:t>
                      </a:r>
                      <a:endParaRPr sz="1700">
                        <a:latin typeface="Inter"/>
                        <a:ea typeface="Inter"/>
                        <a:cs typeface="Inter"/>
                        <a:sym typeface="Inter"/>
                      </a:endParaRPr>
                    </a:p>
                  </a:txBody>
                  <a:tcPr marL="63500" marR="635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solidFill>
                      <a:srgbClr val="002B5C"/>
                    </a:solidFill>
                  </a:tcPr>
                </a:tc>
                <a:extLst>
                  <a:ext uri="{0D108BD9-81ED-4DB2-BD59-A6C34878D82A}">
                    <a16:rowId xmlns:a16="http://schemas.microsoft.com/office/drawing/2014/main" val="10000"/>
                  </a:ext>
                </a:extLst>
              </a:tr>
              <a:tr h="824200">
                <a:tc>
                  <a:txBody>
                    <a:bodyPr/>
                    <a:lstStyle/>
                    <a:p>
                      <a:pPr marL="0" marR="0" lvl="0" indent="0" algn="l" rtl="0">
                        <a:spcBef>
                          <a:spcPts val="0"/>
                        </a:spcBef>
                        <a:spcAft>
                          <a:spcPts val="0"/>
                        </a:spcAft>
                        <a:buNone/>
                      </a:pPr>
                      <a:r>
                        <a:rPr lang="en-US" sz="1700" i="0" u="none" strike="noStrike" cap="none">
                          <a:solidFill>
                            <a:srgbClr val="005088"/>
                          </a:solidFill>
                          <a:latin typeface="Inter ExtraBold"/>
                          <a:ea typeface="Inter ExtraBold"/>
                          <a:cs typeface="Inter ExtraBold"/>
                          <a:sym typeface="Inter ExtraBold"/>
                        </a:rPr>
                        <a:t>Skin Rash</a:t>
                      </a:r>
                      <a:endParaRPr sz="1700">
                        <a:latin typeface="Inter"/>
                        <a:ea typeface="Inter"/>
                        <a:cs typeface="Inter"/>
                        <a:sym typeface="Inter"/>
                      </a:endParaRPr>
                    </a:p>
                  </a:txBody>
                  <a:tcPr marL="63500" marR="635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8FAFC"/>
                    </a:solidFill>
                  </a:tcPr>
                </a:tc>
                <a:tc>
                  <a:txBody>
                    <a:bodyPr/>
                    <a:lstStyle/>
                    <a:p>
                      <a:pPr marL="0" marR="0" lvl="0" indent="0" algn="l" rtl="0">
                        <a:spcBef>
                          <a:spcPts val="0"/>
                        </a:spcBef>
                        <a:spcAft>
                          <a:spcPts val="0"/>
                        </a:spcAft>
                        <a:buNone/>
                      </a:pPr>
                      <a:r>
                        <a:rPr lang="en-US" sz="1700" i="0" u="none" strike="noStrike" cap="none">
                          <a:solidFill>
                            <a:srgbClr val="1E293B"/>
                          </a:solidFill>
                          <a:latin typeface="Inter"/>
                          <a:ea typeface="Inter"/>
                          <a:cs typeface="Inter"/>
                          <a:sym typeface="Inter"/>
                        </a:rPr>
                        <a:t>Flexural (groin, axillae); </a:t>
                      </a:r>
                      <a:br>
                        <a:rPr lang="en-US" sz="1700" u="none" strike="noStrike" cap="none">
                          <a:solidFill>
                            <a:schemeClr val="dk1"/>
                          </a:solidFill>
                          <a:latin typeface="Inter"/>
                          <a:ea typeface="Inter"/>
                          <a:cs typeface="Inter"/>
                          <a:sym typeface="Inter"/>
                        </a:rPr>
                      </a:br>
                      <a:r>
                        <a:rPr lang="en-US" sz="1700" i="0" u="sng" strike="noStrike" cap="none">
                          <a:solidFill>
                            <a:srgbClr val="1E293B"/>
                          </a:solidFill>
                          <a:latin typeface="Inter"/>
                          <a:ea typeface="Inter"/>
                          <a:cs typeface="Inter"/>
                          <a:sym typeface="Inter"/>
                        </a:rPr>
                        <a:t>Onset:</a:t>
                      </a:r>
                      <a:r>
                        <a:rPr lang="en-US" sz="1700" i="0" u="none" strike="noStrike" cap="none">
                          <a:solidFill>
                            <a:srgbClr val="1E293B"/>
                          </a:solidFill>
                          <a:latin typeface="Inter"/>
                          <a:ea typeface="Inter"/>
                          <a:cs typeface="Inter"/>
                          <a:sym typeface="Inter"/>
                        </a:rPr>
                        <a:t> Days 1–14</a:t>
                      </a:r>
                      <a:endParaRPr sz="1700">
                        <a:latin typeface="Inter"/>
                        <a:ea typeface="Inter"/>
                        <a:cs typeface="Inter"/>
                        <a:sym typeface="Inter"/>
                      </a:endParaRPr>
                    </a:p>
                  </a:txBody>
                  <a:tcPr marL="63500" marR="635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700" i="0" u="none" strike="noStrike" cap="none">
                          <a:solidFill>
                            <a:srgbClr val="1E293B"/>
                          </a:solidFill>
                          <a:latin typeface="Inter"/>
                          <a:ea typeface="Inter"/>
                          <a:cs typeface="Inter"/>
                          <a:sym typeface="Inter"/>
                        </a:rPr>
                        <a:t>Trunk-first, diffuse; </a:t>
                      </a:r>
                      <a:br>
                        <a:rPr lang="en-US" sz="1700" u="none" strike="noStrike" cap="none">
                          <a:solidFill>
                            <a:schemeClr val="dk1"/>
                          </a:solidFill>
                          <a:latin typeface="Inter"/>
                          <a:ea typeface="Inter"/>
                          <a:cs typeface="Inter"/>
                          <a:sym typeface="Inter"/>
                        </a:rPr>
                      </a:br>
                      <a:r>
                        <a:rPr lang="en-US" sz="1700" i="0" u="none" strike="noStrike" cap="none">
                          <a:solidFill>
                            <a:srgbClr val="1E293B"/>
                          </a:solidFill>
                          <a:latin typeface="Inter"/>
                          <a:ea typeface="Inter"/>
                          <a:cs typeface="Inter"/>
                          <a:sym typeface="Inter"/>
                        </a:rPr>
                        <a:t> </a:t>
                      </a:r>
                      <a:r>
                        <a:rPr lang="en-US" sz="1700" i="0" u="sng" strike="noStrike" cap="none">
                          <a:solidFill>
                            <a:srgbClr val="1E293B"/>
                          </a:solidFill>
                          <a:latin typeface="Inter"/>
                          <a:ea typeface="Inter"/>
                          <a:cs typeface="Inter"/>
                          <a:sym typeface="Inter"/>
                        </a:rPr>
                        <a:t>Onset:</a:t>
                      </a:r>
                      <a:r>
                        <a:rPr lang="en-US" sz="1700" i="0" u="none" strike="noStrike" cap="none">
                          <a:solidFill>
                            <a:srgbClr val="1E293B"/>
                          </a:solidFill>
                          <a:latin typeface="Inter"/>
                          <a:ea typeface="Inter"/>
                          <a:cs typeface="Inter"/>
                          <a:sym typeface="Inter"/>
                        </a:rPr>
                        <a:t> Weeks–Months</a:t>
                      </a:r>
                      <a:endParaRPr sz="1700">
                        <a:latin typeface="Inter"/>
                        <a:ea typeface="Inter"/>
                        <a:cs typeface="Inter"/>
                        <a:sym typeface="Inter"/>
                      </a:endParaRPr>
                    </a:p>
                  </a:txBody>
                  <a:tcPr marL="63500" marR="63500" marT="25400" marB="2540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700" b="1" i="0" u="none" strike="noStrike" cap="none">
                          <a:solidFill>
                            <a:srgbClr val="002B5C"/>
                          </a:solidFill>
                          <a:latin typeface="Inter"/>
                          <a:ea typeface="Inter"/>
                          <a:cs typeface="Inter"/>
                          <a:sym typeface="Inter"/>
                        </a:rPr>
                        <a:t>Steroids fix pembro, not EV</a:t>
                      </a:r>
                      <a:endParaRPr sz="1700">
                        <a:latin typeface="Inter"/>
                        <a:ea typeface="Inter"/>
                        <a:cs typeface="Inter"/>
                        <a:sym typeface="Inter"/>
                      </a:endParaRPr>
                    </a:p>
                  </a:txBody>
                  <a:tcPr marL="63500" marR="63500" marT="25400" marB="254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824200">
                <a:tc>
                  <a:txBody>
                    <a:bodyPr/>
                    <a:lstStyle/>
                    <a:p>
                      <a:pPr marL="0" marR="0" lvl="0" indent="0" algn="l" rtl="0">
                        <a:spcBef>
                          <a:spcPts val="0"/>
                        </a:spcBef>
                        <a:spcAft>
                          <a:spcPts val="0"/>
                        </a:spcAft>
                        <a:buNone/>
                      </a:pPr>
                      <a:r>
                        <a:rPr lang="en-US" sz="1700" i="0" u="none" strike="noStrike" cap="none">
                          <a:solidFill>
                            <a:srgbClr val="005088"/>
                          </a:solidFill>
                          <a:latin typeface="Inter ExtraBold"/>
                          <a:ea typeface="Inter ExtraBold"/>
                          <a:cs typeface="Inter ExtraBold"/>
                          <a:sym typeface="Inter ExtraBold"/>
                        </a:rPr>
                        <a:t>Neuropathy</a:t>
                      </a:r>
                      <a:endParaRPr sz="1700">
                        <a:latin typeface="Inter"/>
                        <a:ea typeface="Inter"/>
                        <a:cs typeface="Inter"/>
                        <a:sym typeface="Inter"/>
                      </a:endParaRPr>
                    </a:p>
                  </a:txBody>
                  <a:tcPr marL="63500" marR="635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8FAFC"/>
                    </a:solidFill>
                  </a:tcPr>
                </a:tc>
                <a:tc>
                  <a:txBody>
                    <a:bodyPr/>
                    <a:lstStyle/>
                    <a:p>
                      <a:pPr marL="0" marR="0" lvl="0" indent="0" algn="l" rtl="0">
                        <a:spcBef>
                          <a:spcPts val="0"/>
                        </a:spcBef>
                        <a:spcAft>
                          <a:spcPts val="0"/>
                        </a:spcAft>
                        <a:buNone/>
                      </a:pPr>
                      <a:r>
                        <a:rPr lang="en-US" sz="1700" i="0" u="none" strike="noStrike" cap="none">
                          <a:solidFill>
                            <a:srgbClr val="1E293B"/>
                          </a:solidFill>
                          <a:latin typeface="Inter"/>
                          <a:ea typeface="Inter"/>
                          <a:cs typeface="Inter"/>
                          <a:sym typeface="Inter"/>
                        </a:rPr>
                        <a:t>~50%; Symmetric, sensory, </a:t>
                      </a:r>
                      <a:br>
                        <a:rPr lang="en-US" sz="1700" u="none" strike="noStrike" cap="none">
                          <a:solidFill>
                            <a:schemeClr val="dk1"/>
                          </a:solidFill>
                          <a:latin typeface="Inter"/>
                          <a:ea typeface="Inter"/>
                          <a:cs typeface="Inter"/>
                          <a:sym typeface="Inter"/>
                        </a:rPr>
                      </a:br>
                      <a:r>
                        <a:rPr lang="en-US" sz="1700" i="0" u="none" strike="noStrike" cap="none">
                          <a:solidFill>
                            <a:srgbClr val="1E293B"/>
                          </a:solidFill>
                          <a:latin typeface="Inter"/>
                          <a:ea typeface="Inter"/>
                          <a:cs typeface="Inter"/>
                          <a:sym typeface="Inter"/>
                        </a:rPr>
                        <a:t>Gradual/Cumulative</a:t>
                      </a:r>
                      <a:endParaRPr sz="1700">
                        <a:latin typeface="Inter"/>
                        <a:ea typeface="Inter"/>
                        <a:cs typeface="Inter"/>
                        <a:sym typeface="Inter"/>
                      </a:endParaRPr>
                    </a:p>
                  </a:txBody>
                  <a:tcPr marL="63500" marR="635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700" i="0" u="none" strike="noStrike" cap="none">
                          <a:solidFill>
                            <a:srgbClr val="1E293B"/>
                          </a:solidFill>
                          <a:latin typeface="Inter"/>
                          <a:ea typeface="Inter"/>
                          <a:cs typeface="Inter"/>
                          <a:sym typeface="Inter"/>
                        </a:rPr>
                        <a:t>~1%; Asymmetric, motor, </a:t>
                      </a:r>
                      <a:br>
                        <a:rPr lang="en-US" sz="1700" u="none" strike="noStrike" cap="none">
                          <a:solidFill>
                            <a:schemeClr val="dk1"/>
                          </a:solidFill>
                          <a:latin typeface="Inter"/>
                          <a:ea typeface="Inter"/>
                          <a:cs typeface="Inter"/>
                          <a:sym typeface="Inter"/>
                        </a:rPr>
                      </a:br>
                      <a:r>
                        <a:rPr lang="en-US" sz="1700" i="0" u="none" strike="noStrike" cap="none">
                          <a:solidFill>
                            <a:srgbClr val="1E293B"/>
                          </a:solidFill>
                          <a:latin typeface="Inter"/>
                          <a:ea typeface="Inter"/>
                          <a:cs typeface="Inter"/>
                          <a:sym typeface="Inter"/>
                        </a:rPr>
                        <a:t>Acute </a:t>
                      </a:r>
                      <a:r>
                        <a:rPr lang="en-US" sz="1700" i="0" u="sng" strike="noStrike" cap="none">
                          <a:solidFill>
                            <a:srgbClr val="1E293B"/>
                          </a:solidFill>
                          <a:latin typeface="Inter"/>
                          <a:ea typeface="Inter"/>
                          <a:cs typeface="Inter"/>
                          <a:sym typeface="Inter"/>
                        </a:rPr>
                        <a:t>onset</a:t>
                      </a:r>
                      <a:endParaRPr sz="1700" u="sng">
                        <a:latin typeface="Inter"/>
                        <a:ea typeface="Inter"/>
                        <a:cs typeface="Inter"/>
                        <a:sym typeface="Inter"/>
                      </a:endParaRPr>
                    </a:p>
                  </a:txBody>
                  <a:tcPr marL="63500" marR="63500" marT="25400" marB="2540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700" b="1" i="0" u="none" strike="noStrike" cap="none">
                          <a:solidFill>
                            <a:srgbClr val="002B5C"/>
                          </a:solidFill>
                          <a:latin typeface="Inter"/>
                          <a:ea typeface="Inter"/>
                          <a:cs typeface="Inter"/>
                          <a:sym typeface="Inter"/>
                        </a:rPr>
                        <a:t>Slow over cycles → EV </a:t>
                      </a:r>
                      <a:br>
                        <a:rPr lang="en-US" sz="1700" u="none" strike="noStrike" cap="none">
                          <a:solidFill>
                            <a:schemeClr val="dk1"/>
                          </a:solidFill>
                          <a:latin typeface="Inter"/>
                          <a:ea typeface="Inter"/>
                          <a:cs typeface="Inter"/>
                          <a:sym typeface="Inter"/>
                        </a:rPr>
                      </a:br>
                      <a:r>
                        <a:rPr lang="en-US" sz="1700" b="1" i="0" u="none" strike="noStrike" cap="none">
                          <a:solidFill>
                            <a:srgbClr val="002B5C"/>
                          </a:solidFill>
                          <a:latin typeface="Inter"/>
                          <a:ea typeface="Inter"/>
                          <a:cs typeface="Inter"/>
                          <a:sym typeface="Inter"/>
                        </a:rPr>
                        <a:t>Sudden + weakness → Pembro</a:t>
                      </a:r>
                      <a:endParaRPr sz="1700">
                        <a:latin typeface="Inter"/>
                        <a:ea typeface="Inter"/>
                        <a:cs typeface="Inter"/>
                        <a:sym typeface="Inter"/>
                      </a:endParaRPr>
                    </a:p>
                  </a:txBody>
                  <a:tcPr marL="63500" marR="63500" marT="25400" marB="254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817300">
                <a:tc>
                  <a:txBody>
                    <a:bodyPr/>
                    <a:lstStyle/>
                    <a:p>
                      <a:pPr marL="0" marR="0" lvl="0" indent="0" algn="l" rtl="0">
                        <a:spcBef>
                          <a:spcPts val="0"/>
                        </a:spcBef>
                        <a:spcAft>
                          <a:spcPts val="0"/>
                        </a:spcAft>
                        <a:buNone/>
                      </a:pPr>
                      <a:r>
                        <a:rPr lang="en-US" sz="1700" i="0" u="none" strike="noStrike" cap="none">
                          <a:solidFill>
                            <a:srgbClr val="005088"/>
                          </a:solidFill>
                          <a:latin typeface="Inter ExtraBold"/>
                          <a:ea typeface="Inter ExtraBold"/>
                          <a:cs typeface="Inter ExtraBold"/>
                          <a:sym typeface="Inter ExtraBold"/>
                        </a:rPr>
                        <a:t>Hyperglycemia</a:t>
                      </a:r>
                      <a:endParaRPr sz="1700">
                        <a:latin typeface="Inter"/>
                        <a:ea typeface="Inter"/>
                        <a:cs typeface="Inter"/>
                        <a:sym typeface="Inter"/>
                      </a:endParaRPr>
                    </a:p>
                  </a:txBody>
                  <a:tcPr marL="63500" marR="635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8FAFC"/>
                    </a:solidFill>
                  </a:tcPr>
                </a:tc>
                <a:tc>
                  <a:txBody>
                    <a:bodyPr/>
                    <a:lstStyle/>
                    <a:p>
                      <a:pPr marL="0" marR="0" lvl="0" indent="0" algn="l" rtl="0">
                        <a:spcBef>
                          <a:spcPts val="0"/>
                        </a:spcBef>
                        <a:spcAft>
                          <a:spcPts val="0"/>
                        </a:spcAft>
                        <a:buNone/>
                      </a:pPr>
                      <a:r>
                        <a:rPr lang="en-US" sz="1700" i="0" u="none" strike="noStrike" cap="none">
                          <a:solidFill>
                            <a:srgbClr val="1E293B"/>
                          </a:solidFill>
                          <a:latin typeface="Inter"/>
                          <a:ea typeface="Inter"/>
                          <a:cs typeface="Inter"/>
                          <a:sym typeface="Inter"/>
                        </a:rPr>
                        <a:t>Common (6% G≥3); Gradual; </a:t>
                      </a:r>
                      <a:br>
                        <a:rPr lang="en-US" sz="1700" u="none" strike="noStrike" cap="none">
                          <a:solidFill>
                            <a:schemeClr val="dk1"/>
                          </a:solidFill>
                          <a:latin typeface="Inter"/>
                          <a:ea typeface="Inter"/>
                          <a:cs typeface="Inter"/>
                          <a:sym typeface="Inter"/>
                        </a:rPr>
                      </a:br>
                      <a:r>
                        <a:rPr lang="en-US" sz="1700" i="0" u="none" strike="noStrike" cap="none">
                          <a:solidFill>
                            <a:srgbClr val="1E293B"/>
                          </a:solidFill>
                          <a:latin typeface="Inter"/>
                          <a:ea typeface="Inter"/>
                          <a:cs typeface="Inter"/>
                          <a:sym typeface="Inter"/>
                        </a:rPr>
                        <a:t> No autoantibodies</a:t>
                      </a:r>
                      <a:endParaRPr sz="1700">
                        <a:latin typeface="Inter"/>
                        <a:ea typeface="Inter"/>
                        <a:cs typeface="Inter"/>
                        <a:sym typeface="Inter"/>
                      </a:endParaRPr>
                    </a:p>
                  </a:txBody>
                  <a:tcPr marL="63500" marR="635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700" i="0" u="none" strike="noStrike" cap="none">
                          <a:solidFill>
                            <a:srgbClr val="1E293B"/>
                          </a:solidFill>
                          <a:latin typeface="Inter"/>
                          <a:ea typeface="Inter"/>
                          <a:cs typeface="Inter"/>
                          <a:sym typeface="Inter"/>
                        </a:rPr>
                        <a:t>Rare (1%); New-onset T1DM </a:t>
                      </a:r>
                      <a:br>
                        <a:rPr lang="en-US" sz="1700" u="none" strike="noStrike" cap="none">
                          <a:solidFill>
                            <a:schemeClr val="dk1"/>
                          </a:solidFill>
                          <a:latin typeface="Inter"/>
                          <a:ea typeface="Inter"/>
                          <a:cs typeface="Inter"/>
                          <a:sym typeface="Inter"/>
                        </a:rPr>
                      </a:br>
                      <a:r>
                        <a:rPr lang="en-US" sz="1700" i="0" u="none" strike="noStrike" cap="none">
                          <a:solidFill>
                            <a:srgbClr val="1E293B"/>
                          </a:solidFill>
                          <a:latin typeface="Inter"/>
                          <a:ea typeface="Inter"/>
                          <a:cs typeface="Inter"/>
                          <a:sym typeface="Inter"/>
                        </a:rPr>
                        <a:t>with DKA; </a:t>
                      </a:r>
                      <a:r>
                        <a:rPr lang="en-US" sz="1700" b="1" i="0" u="none" strike="noStrike" cap="none">
                          <a:solidFill>
                            <a:srgbClr val="1E293B"/>
                          </a:solidFill>
                          <a:latin typeface="Inter"/>
                          <a:ea typeface="Inter"/>
                          <a:cs typeface="Inter"/>
                          <a:sym typeface="Inter"/>
                        </a:rPr>
                        <a:t>+ Antibodies</a:t>
                      </a:r>
                      <a:endParaRPr sz="1700">
                        <a:latin typeface="Inter"/>
                        <a:ea typeface="Inter"/>
                        <a:cs typeface="Inter"/>
                        <a:sym typeface="Inter"/>
                      </a:endParaRPr>
                    </a:p>
                  </a:txBody>
                  <a:tcPr marL="63500" marR="63500" marT="25400" marB="2540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700" b="1" i="0" u="none" strike="noStrike" cap="none">
                          <a:solidFill>
                            <a:srgbClr val="002B5C"/>
                          </a:solidFill>
                          <a:latin typeface="Inter"/>
                          <a:ea typeface="Inter"/>
                          <a:cs typeface="Inter"/>
                          <a:sym typeface="Inter"/>
                        </a:rPr>
                        <a:t>Check </a:t>
                      </a:r>
                      <a:r>
                        <a:rPr lang="en-US" sz="1700" b="1">
                          <a:solidFill>
                            <a:srgbClr val="002B5C"/>
                          </a:solidFill>
                          <a:latin typeface="Inter"/>
                          <a:ea typeface="Inter"/>
                          <a:cs typeface="Inter"/>
                          <a:sym typeface="Inter"/>
                        </a:rPr>
                        <a:t>T1DM Antibodies</a:t>
                      </a:r>
                      <a:br>
                        <a:rPr lang="en-US" sz="1700" u="none" strike="noStrike" cap="none">
                          <a:solidFill>
                            <a:schemeClr val="dk1"/>
                          </a:solidFill>
                          <a:latin typeface="Inter"/>
                          <a:ea typeface="Inter"/>
                          <a:cs typeface="Inter"/>
                          <a:sym typeface="Inter"/>
                        </a:rPr>
                      </a:br>
                      <a:r>
                        <a:rPr lang="en-US" sz="1700" b="1" i="0" u="none" strike="noStrike" cap="none">
                          <a:solidFill>
                            <a:srgbClr val="002B5C"/>
                          </a:solidFill>
                          <a:latin typeface="Inter"/>
                          <a:ea typeface="Inter"/>
                          <a:cs typeface="Inter"/>
                          <a:sym typeface="Inter"/>
                        </a:rPr>
                        <a:t>Positive result → Pembro</a:t>
                      </a:r>
                      <a:endParaRPr sz="1700">
                        <a:latin typeface="Inter"/>
                        <a:ea typeface="Inter"/>
                        <a:cs typeface="Inter"/>
                        <a:sym typeface="Inter"/>
                      </a:endParaRPr>
                    </a:p>
                  </a:txBody>
                  <a:tcPr marL="63500" marR="63500" marT="25400" marB="254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1080000">
                <a:tc>
                  <a:txBody>
                    <a:bodyPr/>
                    <a:lstStyle/>
                    <a:p>
                      <a:pPr marL="0" marR="0" lvl="0" indent="0" algn="l" rtl="0">
                        <a:spcBef>
                          <a:spcPts val="0"/>
                        </a:spcBef>
                        <a:spcAft>
                          <a:spcPts val="0"/>
                        </a:spcAft>
                        <a:buNone/>
                      </a:pPr>
                      <a:r>
                        <a:rPr lang="en-US" sz="1700" i="0" u="none" strike="noStrike" cap="none">
                          <a:solidFill>
                            <a:srgbClr val="005088"/>
                          </a:solidFill>
                          <a:latin typeface="Inter ExtraBold"/>
                          <a:ea typeface="Inter ExtraBold"/>
                          <a:cs typeface="Inter ExtraBold"/>
                          <a:sym typeface="Inter ExtraBold"/>
                        </a:rPr>
                        <a:t>Ocular</a:t>
                      </a:r>
                      <a:endParaRPr sz="1700">
                        <a:latin typeface="Inter"/>
                        <a:ea typeface="Inter"/>
                        <a:cs typeface="Inter"/>
                        <a:sym typeface="Inter"/>
                      </a:endParaRPr>
                    </a:p>
                  </a:txBody>
                  <a:tcPr marL="63500" marR="635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8FAFC"/>
                    </a:solidFill>
                  </a:tcPr>
                </a:tc>
                <a:tc>
                  <a:txBody>
                    <a:bodyPr/>
                    <a:lstStyle/>
                    <a:p>
                      <a:pPr marL="0" marR="0" lvl="0" indent="0" algn="l" rtl="0">
                        <a:spcBef>
                          <a:spcPts val="0"/>
                        </a:spcBef>
                        <a:spcAft>
                          <a:spcPts val="0"/>
                        </a:spcAft>
                        <a:buNone/>
                      </a:pPr>
                      <a:r>
                        <a:rPr lang="en-US" sz="1700" i="0" u="none" strike="noStrike" cap="none">
                          <a:solidFill>
                            <a:srgbClr val="1E293B"/>
                          </a:solidFill>
                          <a:latin typeface="Inter"/>
                          <a:ea typeface="Inter"/>
                          <a:cs typeface="Inter"/>
                          <a:sym typeface="Inter"/>
                        </a:rPr>
                        <a:t>~21% (Dry eye, blur); </a:t>
                      </a:r>
                      <a:br>
                        <a:rPr lang="en-US" sz="1700" u="none" strike="noStrike" cap="none">
                          <a:solidFill>
                            <a:schemeClr val="dk1"/>
                          </a:solidFill>
                          <a:latin typeface="Inter"/>
                          <a:ea typeface="Inter"/>
                          <a:cs typeface="Inter"/>
                          <a:sym typeface="Inter"/>
                        </a:rPr>
                      </a:br>
                      <a:r>
                        <a:rPr lang="en-US" sz="1700" i="0" u="none" strike="noStrike" cap="none">
                          <a:solidFill>
                            <a:srgbClr val="1E293B"/>
                          </a:solidFill>
                          <a:latin typeface="Inter"/>
                          <a:ea typeface="Inter"/>
                          <a:cs typeface="Inter"/>
                          <a:sym typeface="Inter"/>
                        </a:rPr>
                        <a:t>Nectin-4 in epithelium</a:t>
                      </a:r>
                      <a:endParaRPr sz="1700">
                        <a:latin typeface="Inter"/>
                        <a:ea typeface="Inter"/>
                        <a:cs typeface="Inter"/>
                        <a:sym typeface="Inter"/>
                      </a:endParaRPr>
                    </a:p>
                  </a:txBody>
                  <a:tcPr marL="63500" marR="635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700" i="0" u="none" strike="noStrike" cap="none">
                          <a:solidFill>
                            <a:srgbClr val="1E293B"/>
                          </a:solidFill>
                          <a:latin typeface="Inter"/>
                          <a:ea typeface="Inter"/>
                          <a:cs typeface="Inter"/>
                          <a:sym typeface="Inter"/>
                        </a:rPr>
                        <a:t>Rare (Uveitis)</a:t>
                      </a:r>
                      <a:endParaRPr sz="1700">
                        <a:latin typeface="Inter"/>
                        <a:ea typeface="Inter"/>
                        <a:cs typeface="Inter"/>
                        <a:sym typeface="Inter"/>
                      </a:endParaRPr>
                    </a:p>
                  </a:txBody>
                  <a:tcPr marL="63500" marR="63500" marT="25400" marB="2540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700" b="1" i="0" u="none" strike="noStrike" cap="none">
                          <a:solidFill>
                            <a:srgbClr val="002B5C"/>
                          </a:solidFill>
                          <a:latin typeface="Inter"/>
                          <a:ea typeface="Inter"/>
                          <a:cs typeface="Inter"/>
                          <a:sym typeface="Inter"/>
                        </a:rPr>
                        <a:t>Almost always EV </a:t>
                      </a:r>
                      <a:br>
                        <a:rPr lang="en-US" sz="1700" u="none" strike="noStrike" cap="none">
                          <a:solidFill>
                            <a:schemeClr val="dk1"/>
                          </a:solidFill>
                          <a:latin typeface="Inter"/>
                          <a:ea typeface="Inter"/>
                          <a:cs typeface="Inter"/>
                          <a:sym typeface="Inter"/>
                        </a:rPr>
                      </a:br>
                      <a:r>
                        <a:rPr lang="en-US" sz="1700" b="1" i="0" u="none" strike="noStrike" cap="none">
                          <a:solidFill>
                            <a:srgbClr val="002B5C"/>
                          </a:solidFill>
                          <a:latin typeface="Inter"/>
                          <a:ea typeface="Inter"/>
                          <a:cs typeface="Inter"/>
                          <a:sym typeface="Inter"/>
                        </a:rPr>
                        <a:t>Uveitis with</a:t>
                      </a:r>
                      <a:r>
                        <a:rPr lang="en-US" sz="1700" b="1">
                          <a:solidFill>
                            <a:srgbClr val="002B5C"/>
                          </a:solidFill>
                          <a:latin typeface="Inter"/>
                          <a:ea typeface="Inter"/>
                          <a:cs typeface="Inter"/>
                          <a:sym typeface="Inter"/>
                        </a:rPr>
                        <a:t> </a:t>
                      </a:r>
                      <a:r>
                        <a:rPr lang="en-US" sz="1700" b="1" i="0" u="none" strike="noStrike" cap="none">
                          <a:solidFill>
                            <a:srgbClr val="002B5C"/>
                          </a:solidFill>
                          <a:latin typeface="Inter"/>
                          <a:ea typeface="Inter"/>
                          <a:cs typeface="Inter"/>
                          <a:sym typeface="Inter"/>
                        </a:rPr>
                        <a:t>pain/photophobia → Pembro</a:t>
                      </a:r>
                      <a:endParaRPr sz="1700">
                        <a:latin typeface="Inter"/>
                        <a:ea typeface="Inter"/>
                        <a:cs typeface="Inter"/>
                        <a:sym typeface="Inter"/>
                      </a:endParaRPr>
                    </a:p>
                  </a:txBody>
                  <a:tcPr marL="63500" marR="63500" marT="25400" marB="254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bl>
          </a:graphicData>
        </a:graphic>
      </p:graphicFrame>
      <p:sp>
        <p:nvSpPr>
          <p:cNvPr id="221" name="Google Shape;221;p28"/>
          <p:cNvSpPr txBox="1"/>
          <p:nvPr/>
        </p:nvSpPr>
        <p:spPr>
          <a:xfrm>
            <a:off x="395250" y="5951474"/>
            <a:ext cx="11401500" cy="215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Inter"/>
                <a:ea typeface="Inter"/>
                <a:cs typeface="Inter"/>
                <a:sym typeface="Inter"/>
              </a:rPr>
              <a:t>IRAE: immune-related adverse event; DKA: diabetic ketoacidosis | EV: </a:t>
            </a:r>
            <a:r>
              <a:rPr kumimoji="0" lang="en-US" sz="1400" b="0" i="0" u="none" strike="noStrike" kern="0" cap="none" spc="0" normalizeH="0" baseline="0" noProof="0" dirty="0" err="1">
                <a:ln>
                  <a:noFill/>
                </a:ln>
                <a:solidFill>
                  <a:srgbClr val="FFFFFF"/>
                </a:solidFill>
                <a:effectLst/>
                <a:uLnTx/>
                <a:uFillTx/>
                <a:latin typeface="Inter"/>
                <a:ea typeface="Inter"/>
                <a:cs typeface="Inter"/>
                <a:sym typeface="Inter"/>
              </a:rPr>
              <a:t>enfortumab</a:t>
            </a:r>
            <a:r>
              <a:rPr kumimoji="0" lang="en-US" sz="1400" b="0" i="0" u="none" strike="noStrike" kern="0" cap="none" spc="0" normalizeH="0" baseline="0" noProof="0" dirty="0">
                <a:ln>
                  <a:noFill/>
                </a:ln>
                <a:solidFill>
                  <a:srgbClr val="FFFFFF"/>
                </a:solidFill>
                <a:effectLst/>
                <a:uLnTx/>
                <a:uFillTx/>
                <a:latin typeface="Inter"/>
                <a:ea typeface="Inter"/>
                <a:cs typeface="Inter"/>
                <a:sym typeface="Inter"/>
              </a:rPr>
              <a:t> vedotin | G: grade | T1DM: type 1 diabetes mellitus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1E1D471B-3972-46F6-048A-7685E5840D53}"/>
              </a:ext>
            </a:extLst>
          </p:cNvPr>
          <p:cNvSpPr txBox="1"/>
          <p:nvPr/>
        </p:nvSpPr>
        <p:spPr>
          <a:xfrm>
            <a:off x="45901" y="6396335"/>
            <a:ext cx="1210019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srgbClr val="FFFFFF"/>
                </a:solidFill>
                <a:effectLst/>
                <a:uLnTx/>
                <a:uFillTx/>
                <a:latin typeface="Inter"/>
                <a:ea typeface="Inter"/>
                <a:cs typeface="Inter"/>
                <a:sym typeface="Inter"/>
              </a:rPr>
              <a:t>Postow</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MA,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N Engl J Med.</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2018;378(2):158-168. Powles T,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N Engl J Med.</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2024;390(10):875-888.  </a:t>
            </a:r>
            <a:r>
              <a:rPr kumimoji="0" lang="en-US" sz="1200" b="0" i="0" u="none" strike="noStrike" kern="0" cap="none" spc="0" normalizeH="0" baseline="0" noProof="0" dirty="0" err="1">
                <a:ln>
                  <a:noFill/>
                </a:ln>
                <a:solidFill>
                  <a:srgbClr val="FFFFFF"/>
                </a:solidFill>
                <a:effectLst/>
                <a:uLnTx/>
                <a:uFillTx/>
                <a:latin typeface="Inter"/>
                <a:ea typeface="Inter"/>
                <a:cs typeface="Inter"/>
                <a:sym typeface="Inter"/>
              </a:rPr>
              <a:t>Vulsteke</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C,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N Engl J Med.</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2026.  Yajima S,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JAMA </a:t>
            </a:r>
            <a:r>
              <a:rPr kumimoji="0" lang="en-US" sz="1200" b="1" i="0" u="none" strike="noStrike" kern="0" cap="none" spc="0" normalizeH="0" baseline="0" noProof="0" dirty="0" err="1">
                <a:ln>
                  <a:noFill/>
                </a:ln>
                <a:solidFill>
                  <a:srgbClr val="FFFFFF"/>
                </a:solidFill>
                <a:effectLst/>
                <a:uLnTx/>
                <a:uFillTx/>
                <a:latin typeface="Inter"/>
                <a:ea typeface="Inter"/>
                <a:cs typeface="Inter"/>
                <a:sym typeface="Inter"/>
              </a:rPr>
              <a:t>Netw</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 Open.</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2025;8(3):e250250.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5"/>
        <p:cNvGrpSpPr/>
        <p:nvPr/>
      </p:nvGrpSpPr>
      <p:grpSpPr>
        <a:xfrm>
          <a:off x="0" y="0"/>
          <a:ext cx="0" cy="0"/>
          <a:chOff x="0" y="0"/>
          <a:chExt cx="0" cy="0"/>
        </a:xfrm>
      </p:grpSpPr>
      <p:pic>
        <p:nvPicPr>
          <p:cNvPr id="226" name="Google Shape;226;p29" descr="image.png"/>
          <p:cNvPicPr preferRelativeResize="0"/>
          <p:nvPr/>
        </p:nvPicPr>
        <p:blipFill rotWithShape="1">
          <a:blip r:embed="rId3">
            <a:alphaModFix/>
          </a:blip>
          <a:srcRect/>
          <a:stretch/>
        </p:blipFill>
        <p:spPr>
          <a:xfrm>
            <a:off x="381000" y="901225"/>
            <a:ext cx="11430000" cy="737075"/>
          </a:xfrm>
          <a:prstGeom prst="rect">
            <a:avLst/>
          </a:prstGeom>
          <a:noFill/>
          <a:ln>
            <a:noFill/>
          </a:ln>
        </p:spPr>
      </p:pic>
      <p:pic>
        <p:nvPicPr>
          <p:cNvPr id="227" name="Google Shape;227;p29" descr="image.png"/>
          <p:cNvPicPr preferRelativeResize="0"/>
          <p:nvPr/>
        </p:nvPicPr>
        <p:blipFill rotWithShape="1">
          <a:blip r:embed="rId4">
            <a:alphaModFix/>
          </a:blip>
          <a:srcRect/>
          <a:stretch/>
        </p:blipFill>
        <p:spPr>
          <a:xfrm>
            <a:off x="0" y="5905500"/>
            <a:ext cx="12192000" cy="952500"/>
          </a:xfrm>
          <a:prstGeom prst="rect">
            <a:avLst/>
          </a:prstGeom>
          <a:noFill/>
          <a:ln>
            <a:noFill/>
          </a:ln>
        </p:spPr>
      </p:pic>
      <p:pic>
        <p:nvPicPr>
          <p:cNvPr id="228" name="Google Shape;228;p29" descr="image.png"/>
          <p:cNvPicPr preferRelativeResize="0"/>
          <p:nvPr/>
        </p:nvPicPr>
        <p:blipFill rotWithShape="1">
          <a:blip r:embed="rId5">
            <a:alphaModFix/>
          </a:blip>
          <a:srcRect/>
          <a:stretch/>
        </p:blipFill>
        <p:spPr>
          <a:xfrm>
            <a:off x="381000" y="1713250"/>
            <a:ext cx="2750343" cy="3886200"/>
          </a:xfrm>
          <a:prstGeom prst="rect">
            <a:avLst/>
          </a:prstGeom>
          <a:noFill/>
          <a:ln>
            <a:noFill/>
          </a:ln>
        </p:spPr>
      </p:pic>
      <p:pic>
        <p:nvPicPr>
          <p:cNvPr id="229" name="Google Shape;229;p29" descr="image.png"/>
          <p:cNvPicPr preferRelativeResize="0"/>
          <p:nvPr/>
        </p:nvPicPr>
        <p:blipFill rotWithShape="1">
          <a:blip r:embed="rId6">
            <a:alphaModFix/>
          </a:blip>
          <a:srcRect/>
          <a:stretch/>
        </p:blipFill>
        <p:spPr>
          <a:xfrm>
            <a:off x="3274218" y="1713250"/>
            <a:ext cx="2750343" cy="3886200"/>
          </a:xfrm>
          <a:prstGeom prst="rect">
            <a:avLst/>
          </a:prstGeom>
          <a:noFill/>
          <a:ln>
            <a:noFill/>
          </a:ln>
        </p:spPr>
      </p:pic>
      <p:pic>
        <p:nvPicPr>
          <p:cNvPr id="230" name="Google Shape;230;p29" descr="image.png"/>
          <p:cNvPicPr preferRelativeResize="0"/>
          <p:nvPr/>
        </p:nvPicPr>
        <p:blipFill rotWithShape="1">
          <a:blip r:embed="rId7">
            <a:alphaModFix/>
          </a:blip>
          <a:srcRect/>
          <a:stretch/>
        </p:blipFill>
        <p:spPr>
          <a:xfrm>
            <a:off x="6167425" y="1713250"/>
            <a:ext cx="2750350" cy="4058050"/>
          </a:xfrm>
          <a:prstGeom prst="rect">
            <a:avLst/>
          </a:prstGeom>
          <a:noFill/>
          <a:ln>
            <a:noFill/>
          </a:ln>
        </p:spPr>
      </p:pic>
      <p:pic>
        <p:nvPicPr>
          <p:cNvPr id="231" name="Google Shape;231;p29" descr="image.png"/>
          <p:cNvPicPr preferRelativeResize="0"/>
          <p:nvPr/>
        </p:nvPicPr>
        <p:blipFill rotWithShape="1">
          <a:blip r:embed="rId8">
            <a:alphaModFix/>
          </a:blip>
          <a:srcRect/>
          <a:stretch/>
        </p:blipFill>
        <p:spPr>
          <a:xfrm>
            <a:off x="9060656" y="1713250"/>
            <a:ext cx="2750343" cy="3886200"/>
          </a:xfrm>
          <a:prstGeom prst="rect">
            <a:avLst/>
          </a:prstGeom>
          <a:noFill/>
          <a:ln>
            <a:noFill/>
          </a:ln>
        </p:spPr>
      </p:pic>
      <p:sp>
        <p:nvSpPr>
          <p:cNvPr id="232" name="Google Shape;232;p29"/>
          <p:cNvSpPr txBox="1"/>
          <p:nvPr/>
        </p:nvSpPr>
        <p:spPr>
          <a:xfrm>
            <a:off x="523875" y="285750"/>
            <a:ext cx="11668200" cy="554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2B5C"/>
                </a:solidFill>
                <a:effectLst/>
                <a:uLnTx/>
                <a:uFillTx/>
                <a:latin typeface="Urbanist ExtraBold"/>
                <a:ea typeface="Urbanist ExtraBold"/>
                <a:cs typeface="Urbanist ExtraBold"/>
                <a:sym typeface="Urbanist ExtraBold"/>
              </a:rPr>
              <a:t>EV SKIN TOXICITY: CLINICAL MANAGEMENT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29"/>
          <p:cNvSpPr/>
          <p:nvPr/>
        </p:nvSpPr>
        <p:spPr>
          <a:xfrm>
            <a:off x="381000" y="285750"/>
            <a:ext cx="114300" cy="5526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4" name="Google Shape;234;p29"/>
          <p:cNvSpPr txBox="1"/>
          <p:nvPr/>
        </p:nvSpPr>
        <p:spPr>
          <a:xfrm>
            <a:off x="542925" y="985125"/>
            <a:ext cx="2180100" cy="5079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50" b="1" i="0" u="none" strike="noStrike" kern="0" cap="none" spc="0" normalizeH="0" baseline="0" noProof="0">
                <a:ln>
                  <a:noFill/>
                </a:ln>
                <a:solidFill>
                  <a:srgbClr val="DEFF9A"/>
                </a:solidFill>
                <a:effectLst/>
                <a:uLnTx/>
                <a:uFillTx/>
                <a:latin typeface="Inter"/>
                <a:ea typeface="Inter"/>
                <a:cs typeface="Inter"/>
                <a:sym typeface="Inter"/>
              </a:rPr>
              <a:t>DOSE MANAGEMENT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29"/>
          <p:cNvSpPr txBox="1"/>
          <p:nvPr/>
        </p:nvSpPr>
        <p:spPr>
          <a:xfrm>
            <a:off x="2339075" y="1190300"/>
            <a:ext cx="9431400" cy="254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50" b="0" i="0" u="none" strike="noStrike" kern="0" cap="none" spc="0" normalizeH="0" baseline="0" noProof="0">
                <a:ln>
                  <a:noFill/>
                </a:ln>
                <a:solidFill>
                  <a:srgbClr val="FFFFFF"/>
                </a:solidFill>
                <a:effectLst/>
                <a:uLnTx/>
                <a:uFillTx/>
                <a:latin typeface="Inter SemiBold"/>
                <a:ea typeface="Inter SemiBold"/>
                <a:cs typeface="Inter SemiBold"/>
                <a:sym typeface="Inter SemiBold"/>
              </a:rPr>
              <a:t>G1: Continue | G2–3: Hold → Resume same dose or reduce| Recurrent G3 or G4: discontinue</a:t>
            </a:r>
            <a:endParaRPr kumimoji="0" sz="165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29"/>
          <p:cNvSpPr txBox="1"/>
          <p:nvPr/>
        </p:nvSpPr>
        <p:spPr>
          <a:xfrm>
            <a:off x="381000" y="6101200"/>
            <a:ext cx="11430000" cy="215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Inter"/>
                <a:ea typeface="Inter"/>
                <a:cs typeface="Inter"/>
                <a:sym typeface="Inter"/>
              </a:rPr>
              <a:t>BSA:</a:t>
            </a:r>
            <a:r>
              <a:rPr kumimoji="0" lang="en-US" sz="1400" b="0" i="0" u="none" strike="noStrike" kern="0" cap="none" spc="0" normalizeH="0" baseline="0" noProof="0" dirty="0">
                <a:ln>
                  <a:noFill/>
                </a:ln>
                <a:solidFill>
                  <a:srgbClr val="FFFFFF"/>
                </a:solidFill>
                <a:effectLst/>
                <a:uLnTx/>
                <a:uFillTx/>
                <a:latin typeface="Inter Medium"/>
                <a:ea typeface="Inter Medium"/>
                <a:cs typeface="Inter Medium"/>
                <a:sym typeface="Inter Medium"/>
              </a:rPr>
              <a:t> Body Surface Area; </a:t>
            </a:r>
            <a:r>
              <a:rPr kumimoji="0" lang="en-US" sz="1400" b="1" i="0" u="none" strike="noStrike" kern="0" cap="none" spc="0" normalizeH="0" baseline="0" noProof="0" dirty="0">
                <a:ln>
                  <a:noFill/>
                </a:ln>
                <a:solidFill>
                  <a:srgbClr val="FFFFFF"/>
                </a:solidFill>
                <a:effectLst/>
                <a:uLnTx/>
                <a:uFillTx/>
                <a:latin typeface="Inter"/>
                <a:ea typeface="Inter"/>
                <a:cs typeface="Inter"/>
                <a:sym typeface="Inter"/>
              </a:rPr>
              <a:t>G1-4:</a:t>
            </a:r>
            <a:r>
              <a:rPr kumimoji="0" lang="en-US" sz="1400" b="0" i="0" u="none" strike="noStrike" kern="0" cap="none" spc="0" normalizeH="0" baseline="0" noProof="0" dirty="0">
                <a:ln>
                  <a:noFill/>
                </a:ln>
                <a:solidFill>
                  <a:srgbClr val="FFFFFF"/>
                </a:solidFill>
                <a:effectLst/>
                <a:uLnTx/>
                <a:uFillTx/>
                <a:latin typeface="Inter Medium"/>
                <a:ea typeface="Inter Medium"/>
                <a:cs typeface="Inter Medium"/>
                <a:sym typeface="Inter Medium"/>
              </a:rPr>
              <a:t> Toxicity Grade; </a:t>
            </a:r>
            <a:r>
              <a:rPr kumimoji="0" lang="en-US" sz="1400" b="1" i="0" u="none" strike="noStrike" kern="0" cap="none" spc="0" normalizeH="0" baseline="0" noProof="0" dirty="0">
                <a:ln>
                  <a:noFill/>
                </a:ln>
                <a:solidFill>
                  <a:srgbClr val="FFFFFF"/>
                </a:solidFill>
                <a:effectLst/>
                <a:uLnTx/>
                <a:uFillTx/>
                <a:latin typeface="Inter"/>
                <a:ea typeface="Inter"/>
                <a:cs typeface="Inter"/>
                <a:sym typeface="Inter"/>
              </a:rPr>
              <a:t>SJS: Stevens-Johnson syndrome; TEN:</a:t>
            </a:r>
            <a:r>
              <a:rPr kumimoji="0" lang="en-US" sz="1400" b="0" i="0" u="none" strike="noStrike" kern="0" cap="none" spc="0" normalizeH="0" baseline="0" noProof="0" dirty="0">
                <a:ln>
                  <a:noFill/>
                </a:ln>
                <a:solidFill>
                  <a:srgbClr val="FFFFFF"/>
                </a:solidFill>
                <a:effectLst/>
                <a:uLnTx/>
                <a:uFillTx/>
                <a:latin typeface="Inter Medium"/>
                <a:ea typeface="Inter Medium"/>
                <a:cs typeface="Inter Medium"/>
                <a:sym typeface="Inter Medium"/>
              </a:rPr>
              <a:t> Toxic Epidermal Necrolysis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7" name="Google Shape;237;p29"/>
          <p:cNvSpPr txBox="1"/>
          <p:nvPr/>
        </p:nvSpPr>
        <p:spPr>
          <a:xfrm>
            <a:off x="542925" y="1951375"/>
            <a:ext cx="2547900" cy="300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950" b="1" i="0" u="none" strike="noStrike" kern="0" cap="none" spc="0" normalizeH="0" baseline="0" noProof="0">
                <a:ln>
                  <a:noFill/>
                </a:ln>
                <a:solidFill>
                  <a:srgbClr val="002B5C"/>
                </a:solidFill>
                <a:effectLst/>
                <a:uLnTx/>
                <a:uFillTx/>
                <a:latin typeface="Urbanist"/>
                <a:ea typeface="Urbanist"/>
                <a:cs typeface="Urbanist"/>
                <a:sym typeface="Urbanist"/>
              </a:rPr>
              <a:t>Grade 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29"/>
          <p:cNvSpPr txBox="1"/>
          <p:nvPr/>
        </p:nvSpPr>
        <p:spPr>
          <a:xfrm>
            <a:off x="542925" y="2299930"/>
            <a:ext cx="24264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64748B"/>
                </a:solidFill>
                <a:effectLst/>
                <a:uLnTx/>
                <a:uFillTx/>
                <a:latin typeface="Inter ExtraBold"/>
                <a:ea typeface="Inter ExtraBold"/>
                <a:cs typeface="Inter ExtraBold"/>
                <a:sym typeface="Inter ExtraBold"/>
              </a:rPr>
              <a:t>&lt;10% BSA</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29"/>
          <p:cNvSpPr txBox="1"/>
          <p:nvPr/>
        </p:nvSpPr>
        <p:spPr>
          <a:xfrm>
            <a:off x="3436143" y="1951375"/>
            <a:ext cx="2547900" cy="300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950" b="1" i="0" u="none" strike="noStrike" kern="0" cap="none" spc="0" normalizeH="0" baseline="0" noProof="0">
                <a:ln>
                  <a:noFill/>
                </a:ln>
                <a:solidFill>
                  <a:srgbClr val="002B5C"/>
                </a:solidFill>
                <a:effectLst/>
                <a:uLnTx/>
                <a:uFillTx/>
                <a:latin typeface="Urbanist"/>
                <a:ea typeface="Urbanist"/>
                <a:cs typeface="Urbanist"/>
                <a:sym typeface="Urbanist"/>
              </a:rPr>
              <a:t>Grade 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29"/>
          <p:cNvSpPr txBox="1"/>
          <p:nvPr/>
        </p:nvSpPr>
        <p:spPr>
          <a:xfrm>
            <a:off x="3436143" y="2299930"/>
            <a:ext cx="24264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64748B"/>
                </a:solidFill>
                <a:effectLst/>
                <a:uLnTx/>
                <a:uFillTx/>
                <a:latin typeface="Inter ExtraBold"/>
                <a:ea typeface="Inter ExtraBold"/>
                <a:cs typeface="Inter ExtraBold"/>
                <a:sym typeface="Inter ExtraBold"/>
              </a:rPr>
              <a:t>10–30% BSA</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29"/>
          <p:cNvSpPr txBox="1"/>
          <p:nvPr/>
        </p:nvSpPr>
        <p:spPr>
          <a:xfrm>
            <a:off x="6329362" y="1951375"/>
            <a:ext cx="2547900" cy="300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950" b="1" i="0" u="none" strike="noStrike" kern="0" cap="none" spc="0" normalizeH="0" baseline="0" noProof="0">
                <a:ln>
                  <a:noFill/>
                </a:ln>
                <a:solidFill>
                  <a:srgbClr val="002B5C"/>
                </a:solidFill>
                <a:effectLst/>
                <a:uLnTx/>
                <a:uFillTx/>
                <a:latin typeface="Urbanist"/>
                <a:ea typeface="Urbanist"/>
                <a:cs typeface="Urbanist"/>
                <a:sym typeface="Urbanist"/>
              </a:rPr>
              <a:t>Grade 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29"/>
          <p:cNvSpPr txBox="1"/>
          <p:nvPr/>
        </p:nvSpPr>
        <p:spPr>
          <a:xfrm>
            <a:off x="6329362" y="2299930"/>
            <a:ext cx="24264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64748B"/>
                </a:solidFill>
                <a:effectLst/>
                <a:uLnTx/>
                <a:uFillTx/>
                <a:latin typeface="Inter ExtraBold"/>
                <a:ea typeface="Inter ExtraBold"/>
                <a:cs typeface="Inter ExtraBold"/>
                <a:sym typeface="Inter ExtraBold"/>
              </a:rPr>
              <a:t>&gt;30% BSA / ADL</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29"/>
          <p:cNvSpPr txBox="1"/>
          <p:nvPr/>
        </p:nvSpPr>
        <p:spPr>
          <a:xfrm>
            <a:off x="9222581" y="1951375"/>
            <a:ext cx="2547900" cy="300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950" b="1" i="0" u="none" strike="noStrike" kern="0" cap="none" spc="0" normalizeH="0" baseline="0" noProof="0">
                <a:ln>
                  <a:noFill/>
                </a:ln>
                <a:solidFill>
                  <a:srgbClr val="002B5C"/>
                </a:solidFill>
                <a:effectLst/>
                <a:uLnTx/>
                <a:uFillTx/>
                <a:latin typeface="Urbanist"/>
                <a:ea typeface="Urbanist"/>
                <a:cs typeface="Urbanist"/>
                <a:sym typeface="Urbanist"/>
              </a:rPr>
              <a:t>Grade 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29"/>
          <p:cNvSpPr txBox="1"/>
          <p:nvPr/>
        </p:nvSpPr>
        <p:spPr>
          <a:xfrm>
            <a:off x="9222581" y="2299930"/>
            <a:ext cx="24264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64748B"/>
                </a:solidFill>
                <a:effectLst/>
                <a:uLnTx/>
                <a:uFillTx/>
                <a:latin typeface="Inter ExtraBold"/>
                <a:ea typeface="Inter ExtraBold"/>
                <a:cs typeface="Inter ExtraBold"/>
                <a:sym typeface="Inter ExtraBold"/>
              </a:rPr>
              <a:t>EMERGENCY</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29"/>
          <p:cNvSpPr txBox="1"/>
          <p:nvPr/>
        </p:nvSpPr>
        <p:spPr>
          <a:xfrm>
            <a:off x="542925" y="2557100"/>
            <a:ext cx="2426400" cy="2047200"/>
          </a:xfrm>
          <a:prstGeom prst="rect">
            <a:avLst/>
          </a:prstGeom>
          <a:noFill/>
          <a:ln>
            <a:noFill/>
          </a:ln>
        </p:spPr>
        <p:txBody>
          <a:bodyPr spcFirstLastPara="1" wrap="square" lIns="0" tIns="0" rIns="0" bIns="0" anchor="t" anchorCtr="0">
            <a:spAutoFit/>
          </a:bodyPr>
          <a:lstStyle/>
          <a:p>
            <a:pPr marL="457200" marR="0" lvl="0" indent="-349250" algn="l" defTabSz="914400" rtl="0" eaLnBrk="1" fontAlgn="auto" latinLnBrk="0" hangingPunct="1">
              <a:lnSpc>
                <a:spcPct val="120000"/>
              </a:lnSpc>
              <a:spcBef>
                <a:spcPts val="0"/>
              </a:spcBef>
              <a:spcAft>
                <a:spcPts val="0"/>
              </a:spcAft>
              <a:buClr>
                <a:srgbClr val="1E293B"/>
              </a:buClr>
              <a:buSzPts val="1900"/>
              <a:buFont typeface="Inter SemiBold"/>
              <a:buChar char="●"/>
              <a:tabLst/>
              <a:defRPr/>
            </a:pPr>
            <a:r>
              <a:rPr kumimoji="0" lang="en-US" sz="1900" b="0" i="0" u="none" strike="noStrike" kern="0" cap="none" spc="0" normalizeH="0" baseline="0" noProof="0" dirty="0">
                <a:ln>
                  <a:noFill/>
                </a:ln>
                <a:solidFill>
                  <a:srgbClr val="1E293B"/>
                </a:solidFill>
                <a:effectLst/>
                <a:uLnTx/>
                <a:uFillTx/>
                <a:latin typeface="Inter SemiBold"/>
                <a:ea typeface="Inter SemiBold"/>
                <a:cs typeface="Inter SemiBold"/>
                <a:sym typeface="Inter SemiBold"/>
              </a:rPr>
              <a:t>Moderate topical steroids (Triamcinolone)</a:t>
            </a:r>
            <a:endParaRPr kumimoji="0" sz="1900" b="0" i="0" u="none" strike="noStrike" kern="0" cap="none" spc="0" normalizeH="0" baseline="0" noProof="0" dirty="0">
              <a:ln>
                <a:noFill/>
              </a:ln>
              <a:solidFill>
                <a:srgbClr val="1E293B"/>
              </a:solidFill>
              <a:effectLst/>
              <a:uLnTx/>
              <a:uFillTx/>
              <a:latin typeface="Inter SemiBold"/>
              <a:ea typeface="Inter SemiBold"/>
              <a:cs typeface="Inter SemiBold"/>
              <a:sym typeface="Inter SemiBold"/>
            </a:endParaRPr>
          </a:p>
          <a:p>
            <a:pPr marL="457200" marR="0" lvl="0" indent="-349250" algn="l" defTabSz="914400" rtl="0" eaLnBrk="1" fontAlgn="auto" latinLnBrk="0" hangingPunct="1">
              <a:lnSpc>
                <a:spcPct val="120000"/>
              </a:lnSpc>
              <a:spcBef>
                <a:spcPts val="0"/>
              </a:spcBef>
              <a:spcAft>
                <a:spcPts val="0"/>
              </a:spcAft>
              <a:buClr>
                <a:srgbClr val="1E293B"/>
              </a:buClr>
              <a:buSzPts val="1900"/>
              <a:buFont typeface="Inter SemiBold"/>
              <a:buChar char="●"/>
              <a:tabLst/>
              <a:defRPr/>
            </a:pPr>
            <a:r>
              <a:rPr kumimoji="0" lang="en-US" sz="1900" b="0" i="0" u="none" strike="noStrike" kern="0" cap="none" spc="0" normalizeH="0" baseline="0" noProof="0" dirty="0">
                <a:ln>
                  <a:noFill/>
                </a:ln>
                <a:solidFill>
                  <a:srgbClr val="1E293B"/>
                </a:solidFill>
                <a:effectLst/>
                <a:uLnTx/>
                <a:uFillTx/>
                <a:latin typeface="Inter SemiBold"/>
                <a:ea typeface="Inter SemiBold"/>
                <a:cs typeface="Inter SemiBold"/>
                <a:sym typeface="Inter SemiBold"/>
              </a:rPr>
              <a:t>Emollients</a:t>
            </a:r>
            <a:endParaRPr kumimoji="0" sz="1900" b="0" i="0" u="none" strike="noStrike" kern="0" cap="none" spc="0" normalizeH="0" baseline="0" noProof="0" dirty="0">
              <a:ln>
                <a:noFill/>
              </a:ln>
              <a:solidFill>
                <a:srgbClr val="1E293B"/>
              </a:solidFill>
              <a:effectLst/>
              <a:uLnTx/>
              <a:uFillTx/>
              <a:latin typeface="Inter SemiBold"/>
              <a:ea typeface="Inter SemiBold"/>
              <a:cs typeface="Inter SemiBold"/>
              <a:sym typeface="Inter SemiBold"/>
            </a:endParaRPr>
          </a:p>
          <a:p>
            <a:pPr marL="457200" marR="0" lvl="0" indent="-349250" algn="l" defTabSz="914400" rtl="0" eaLnBrk="1" fontAlgn="auto" latinLnBrk="0" hangingPunct="1">
              <a:lnSpc>
                <a:spcPct val="120000"/>
              </a:lnSpc>
              <a:spcBef>
                <a:spcPts val="0"/>
              </a:spcBef>
              <a:spcAft>
                <a:spcPts val="0"/>
              </a:spcAft>
              <a:buClr>
                <a:srgbClr val="1E293B"/>
              </a:buClr>
              <a:buSzPts val="1900"/>
              <a:buFont typeface="Inter SemiBold"/>
              <a:buChar char="●"/>
              <a:tabLst/>
              <a:defRPr/>
            </a:pPr>
            <a:r>
              <a:rPr kumimoji="0" lang="en-US" sz="1900" b="0" i="0" u="none" strike="noStrike" kern="0" cap="none" spc="0" normalizeH="0" baseline="0" noProof="0" dirty="0">
                <a:ln>
                  <a:noFill/>
                </a:ln>
                <a:solidFill>
                  <a:srgbClr val="1E293B"/>
                </a:solidFill>
                <a:effectLst/>
                <a:uLnTx/>
                <a:uFillTx/>
                <a:latin typeface="Inter SemiBold"/>
                <a:ea typeface="Inter SemiBold"/>
                <a:cs typeface="Inter SemiBold"/>
                <a:sym typeface="Inter SemiBold"/>
              </a:rPr>
              <a:t>Antihistamines</a:t>
            </a:r>
            <a:endParaRPr kumimoji="0" sz="1900" b="0" i="0" u="none" strike="noStrike" kern="0" cap="none" spc="0" normalizeH="0" baseline="0" noProof="0" dirty="0">
              <a:ln>
                <a:noFill/>
              </a:ln>
              <a:solidFill>
                <a:srgbClr val="1E293B"/>
              </a:solidFill>
              <a:effectLst/>
              <a:uLnTx/>
              <a:uFillTx/>
              <a:latin typeface="Inter SemiBold"/>
              <a:ea typeface="Inter SemiBold"/>
              <a:cs typeface="Inter SemiBold"/>
              <a:sym typeface="Inter SemiBold"/>
            </a:endParaRPr>
          </a:p>
          <a:p>
            <a:pPr marL="45720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sz="1900" b="0" i="0" u="none" strike="noStrike" kern="0" cap="none" spc="0" normalizeH="0" baseline="0" noProof="0" dirty="0">
              <a:ln>
                <a:noFill/>
              </a:ln>
              <a:solidFill>
                <a:srgbClr val="1E293B"/>
              </a:solidFill>
              <a:effectLst/>
              <a:uLnTx/>
              <a:uFillTx/>
              <a:latin typeface="Inter SemiBold"/>
              <a:ea typeface="Inter SemiBold"/>
              <a:cs typeface="Inter SemiBold"/>
              <a:sym typeface="Inter SemiBold"/>
            </a:endParaRPr>
          </a:p>
        </p:txBody>
      </p:sp>
      <p:sp>
        <p:nvSpPr>
          <p:cNvPr id="246" name="Google Shape;246;p29"/>
          <p:cNvSpPr txBox="1"/>
          <p:nvPr/>
        </p:nvSpPr>
        <p:spPr>
          <a:xfrm>
            <a:off x="3314650" y="2557100"/>
            <a:ext cx="2669400" cy="2046300"/>
          </a:xfrm>
          <a:prstGeom prst="rect">
            <a:avLst/>
          </a:prstGeom>
          <a:noFill/>
          <a:ln>
            <a:noFill/>
          </a:ln>
        </p:spPr>
        <p:txBody>
          <a:bodyPr spcFirstLastPara="1" wrap="square" lIns="0" tIns="0" rIns="0" bIns="0" anchor="t" anchorCtr="0">
            <a:spAutoFit/>
          </a:bodyPr>
          <a:lstStyle/>
          <a:p>
            <a:pPr marL="457200" marR="0" lvl="0" indent="-349250" algn="l" defTabSz="914400" rtl="0" eaLnBrk="1" fontAlgn="auto" latinLnBrk="0" hangingPunct="1">
              <a:lnSpc>
                <a:spcPct val="119939"/>
              </a:lnSpc>
              <a:spcBef>
                <a:spcPts val="0"/>
              </a:spcBef>
              <a:spcAft>
                <a:spcPts val="0"/>
              </a:spcAft>
              <a:buClr>
                <a:srgbClr val="1E293B"/>
              </a:buClr>
              <a:buSzPts val="1900"/>
              <a:buFont typeface="Inter SemiBold"/>
              <a:buChar char="●"/>
              <a:tabLst/>
              <a:defRPr/>
            </a:pPr>
            <a:r>
              <a:rPr kumimoji="0" lang="en-US"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High-potency topical steroids</a:t>
            </a:r>
            <a:endParaRPr kumimoji="0"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a:p>
            <a:pPr marL="457200" marR="0" lvl="0" indent="-349250" algn="l" defTabSz="914400" rtl="0" eaLnBrk="1" fontAlgn="auto" latinLnBrk="0" hangingPunct="1">
              <a:lnSpc>
                <a:spcPct val="119939"/>
              </a:lnSpc>
              <a:spcBef>
                <a:spcPts val="0"/>
              </a:spcBef>
              <a:spcAft>
                <a:spcPts val="0"/>
              </a:spcAft>
              <a:buClr>
                <a:srgbClr val="1E293B"/>
              </a:buClr>
              <a:buSzPts val="1900"/>
              <a:buFont typeface="Inter SemiBold"/>
              <a:buChar char="●"/>
              <a:tabLst/>
              <a:defRPr/>
            </a:pPr>
            <a:r>
              <a:rPr kumimoji="0" lang="en-US"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Antihistamines</a:t>
            </a:r>
            <a:endParaRPr kumimoji="0"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a:p>
            <a:pPr marL="457200" marR="0" lvl="0" indent="-349250" algn="l" defTabSz="914400" rtl="0" eaLnBrk="1" fontAlgn="auto" latinLnBrk="0" hangingPunct="1">
              <a:lnSpc>
                <a:spcPct val="119939"/>
              </a:lnSpc>
              <a:spcBef>
                <a:spcPts val="0"/>
              </a:spcBef>
              <a:spcAft>
                <a:spcPts val="0"/>
              </a:spcAft>
              <a:buClr>
                <a:srgbClr val="1E293B"/>
              </a:buClr>
              <a:buSzPts val="1900"/>
              <a:buFont typeface="Inter SemiBold"/>
              <a:buChar char="●"/>
              <a:tabLst/>
              <a:defRPr/>
            </a:pPr>
            <a:r>
              <a:rPr kumimoji="0" lang="en-US"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Consider Dermatology referral</a:t>
            </a:r>
            <a:endParaRPr kumimoji="0"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p:txBody>
      </p:sp>
      <p:sp>
        <p:nvSpPr>
          <p:cNvPr id="247" name="Google Shape;247;p29"/>
          <p:cNvSpPr txBox="1"/>
          <p:nvPr/>
        </p:nvSpPr>
        <p:spPr>
          <a:xfrm>
            <a:off x="6159225" y="2557100"/>
            <a:ext cx="2669400" cy="3098700"/>
          </a:xfrm>
          <a:prstGeom prst="rect">
            <a:avLst/>
          </a:prstGeom>
          <a:noFill/>
          <a:ln>
            <a:noFill/>
          </a:ln>
        </p:spPr>
        <p:txBody>
          <a:bodyPr spcFirstLastPara="1" wrap="square" lIns="0" tIns="0" rIns="0" bIns="0" anchor="t" anchorCtr="0">
            <a:spAutoFit/>
          </a:bodyPr>
          <a:lstStyle/>
          <a:p>
            <a:pPr marL="457200" marR="0" lvl="0" indent="-349250" algn="l" defTabSz="914400" rtl="0" eaLnBrk="1" fontAlgn="auto" latinLnBrk="0" hangingPunct="1">
              <a:lnSpc>
                <a:spcPct val="119939"/>
              </a:lnSpc>
              <a:spcBef>
                <a:spcPts val="0"/>
              </a:spcBef>
              <a:spcAft>
                <a:spcPts val="0"/>
              </a:spcAft>
              <a:buClr>
                <a:srgbClr val="1E293B"/>
              </a:buClr>
              <a:buSzPts val="1900"/>
              <a:buFont typeface="Inter SemiBold"/>
              <a:buChar char="●"/>
              <a:tabLst/>
              <a:defRPr/>
            </a:pPr>
            <a:r>
              <a:rPr kumimoji="0" lang="en-US" sz="1900" b="0" i="0" u="none" strike="noStrike" kern="0" cap="none" spc="0" normalizeH="0" baseline="0" noProof="0" dirty="0">
                <a:ln>
                  <a:noFill/>
                </a:ln>
                <a:solidFill>
                  <a:srgbClr val="1E293B"/>
                </a:solidFill>
                <a:effectLst/>
                <a:uLnTx/>
                <a:uFillTx/>
                <a:latin typeface="Inter SemiBold"/>
                <a:ea typeface="Inter SemiBold"/>
                <a:cs typeface="Inter SemiBold"/>
                <a:sym typeface="Inter SemiBold"/>
              </a:rPr>
              <a:t>High-potency topicals (Clobetasol 0.05%)</a:t>
            </a:r>
            <a:endParaRPr kumimoji="0" sz="1900" b="0" i="0" u="none" strike="noStrike" kern="0" cap="none" spc="0" normalizeH="0" baseline="0" noProof="0" dirty="0">
              <a:ln>
                <a:noFill/>
              </a:ln>
              <a:solidFill>
                <a:srgbClr val="1E293B"/>
              </a:solidFill>
              <a:effectLst/>
              <a:uLnTx/>
              <a:uFillTx/>
              <a:latin typeface="Inter SemiBold"/>
              <a:ea typeface="Inter SemiBold"/>
              <a:cs typeface="Inter SemiBold"/>
              <a:sym typeface="Inter SemiBold"/>
            </a:endParaRPr>
          </a:p>
          <a:p>
            <a:pPr marL="457200" marR="0" lvl="0" indent="-349250" algn="l" defTabSz="914400" rtl="0" eaLnBrk="1" fontAlgn="auto" latinLnBrk="0" hangingPunct="1">
              <a:lnSpc>
                <a:spcPct val="119939"/>
              </a:lnSpc>
              <a:spcBef>
                <a:spcPts val="0"/>
              </a:spcBef>
              <a:spcAft>
                <a:spcPts val="0"/>
              </a:spcAft>
              <a:buClr>
                <a:srgbClr val="1E293B"/>
              </a:buClr>
              <a:buSzPts val="1900"/>
              <a:buFont typeface="Inter SemiBold"/>
              <a:buChar char="●"/>
              <a:tabLst/>
              <a:defRPr/>
            </a:pPr>
            <a:r>
              <a:rPr kumimoji="0" lang="en-US" sz="1900" b="0" i="0" u="none" strike="noStrike" kern="0" cap="none" spc="0" normalizeH="0" baseline="0" noProof="0" dirty="0">
                <a:ln>
                  <a:noFill/>
                </a:ln>
                <a:solidFill>
                  <a:srgbClr val="1E293B"/>
                </a:solidFill>
                <a:effectLst/>
                <a:uLnTx/>
                <a:uFillTx/>
                <a:latin typeface="Inter SemiBold"/>
                <a:ea typeface="Inter SemiBold"/>
                <a:cs typeface="Inter SemiBold"/>
                <a:sym typeface="Inter SemiBold"/>
              </a:rPr>
              <a:t>Prednisone 0.5–1 mg/kg </a:t>
            </a:r>
            <a:endParaRPr kumimoji="0" sz="1900" b="0" i="0" u="none" strike="noStrike" kern="0" cap="none" spc="0" normalizeH="0" baseline="0" noProof="0" dirty="0">
              <a:ln>
                <a:noFill/>
              </a:ln>
              <a:solidFill>
                <a:srgbClr val="1E293B"/>
              </a:solidFill>
              <a:effectLst/>
              <a:uLnTx/>
              <a:uFillTx/>
              <a:latin typeface="Inter SemiBold"/>
              <a:ea typeface="Inter SemiBold"/>
              <a:cs typeface="Inter SemiBold"/>
              <a:sym typeface="Inter SemiBold"/>
            </a:endParaRPr>
          </a:p>
          <a:p>
            <a:pPr marL="457200" marR="0" lvl="0" indent="-349250" algn="l" defTabSz="914400" rtl="0" eaLnBrk="1" fontAlgn="auto" latinLnBrk="0" hangingPunct="1">
              <a:lnSpc>
                <a:spcPct val="119939"/>
              </a:lnSpc>
              <a:spcBef>
                <a:spcPts val="0"/>
              </a:spcBef>
              <a:spcAft>
                <a:spcPts val="0"/>
              </a:spcAft>
              <a:buClr>
                <a:srgbClr val="B91C1C"/>
              </a:buClr>
              <a:buSzPts val="1900"/>
              <a:buFont typeface="Inter ExtraBold"/>
              <a:buChar char="●"/>
              <a:tabLst/>
              <a:defRPr/>
            </a:pPr>
            <a:r>
              <a:rPr kumimoji="0" lang="en-US" sz="1900" b="0" i="0" u="none" strike="noStrike" kern="0" cap="none" spc="0" normalizeH="0" baseline="0" noProof="0" dirty="0">
                <a:ln>
                  <a:noFill/>
                </a:ln>
                <a:solidFill>
                  <a:srgbClr val="B91C1C"/>
                </a:solidFill>
                <a:effectLst/>
                <a:uLnTx/>
                <a:uFillTx/>
                <a:latin typeface="Inter ExtraBold"/>
                <a:ea typeface="Inter ExtraBold"/>
                <a:cs typeface="Inter ExtraBold"/>
                <a:sym typeface="Inter ExtraBold"/>
              </a:rPr>
              <a:t>Urgent Derm consult / consider inpatient care</a:t>
            </a:r>
            <a:endParaRPr kumimoji="0" sz="1900" b="0" i="0" u="none" strike="noStrike" kern="0" cap="none" spc="0" normalizeH="0" baseline="0" noProof="0" dirty="0">
              <a:ln>
                <a:noFill/>
              </a:ln>
              <a:solidFill>
                <a:srgbClr val="1E293B"/>
              </a:solidFill>
              <a:effectLst/>
              <a:uLnTx/>
              <a:uFillTx/>
              <a:latin typeface="Inter SemiBold"/>
              <a:ea typeface="Inter SemiBold"/>
              <a:cs typeface="Inter SemiBold"/>
              <a:sym typeface="Inter SemiBold"/>
            </a:endParaRPr>
          </a:p>
        </p:txBody>
      </p:sp>
      <p:sp>
        <p:nvSpPr>
          <p:cNvPr id="248" name="Google Shape;248;p29"/>
          <p:cNvSpPr txBox="1"/>
          <p:nvPr/>
        </p:nvSpPr>
        <p:spPr>
          <a:xfrm>
            <a:off x="6519862" y="3136046"/>
            <a:ext cx="22359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9939"/>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29"/>
          <p:cNvSpPr txBox="1"/>
          <p:nvPr/>
        </p:nvSpPr>
        <p:spPr>
          <a:xfrm>
            <a:off x="9161875" y="2625375"/>
            <a:ext cx="2547900" cy="3098700"/>
          </a:xfrm>
          <a:prstGeom prst="rect">
            <a:avLst/>
          </a:prstGeom>
          <a:noFill/>
          <a:ln>
            <a:noFill/>
          </a:ln>
        </p:spPr>
        <p:txBody>
          <a:bodyPr spcFirstLastPara="1" wrap="square" lIns="0" tIns="0" rIns="0" bIns="0" anchor="t" anchorCtr="0">
            <a:spAutoFit/>
          </a:bodyPr>
          <a:lstStyle/>
          <a:p>
            <a:pPr marL="457200" marR="0" lvl="0" indent="-349250" algn="l" defTabSz="914400" rtl="0" eaLnBrk="1" fontAlgn="auto" latinLnBrk="0" hangingPunct="1">
              <a:lnSpc>
                <a:spcPct val="119939"/>
              </a:lnSpc>
              <a:spcBef>
                <a:spcPts val="0"/>
              </a:spcBef>
              <a:spcAft>
                <a:spcPts val="0"/>
              </a:spcAft>
              <a:buClr>
                <a:srgbClr val="B91C1C"/>
              </a:buClr>
              <a:buSzPts val="1900"/>
              <a:buFont typeface="Inter ExtraBold"/>
              <a:buChar char="●"/>
              <a:tabLst/>
              <a:defRPr/>
            </a:pPr>
            <a:r>
              <a:rPr kumimoji="0" lang="en-US" sz="1900" b="0" i="0" u="none" strike="noStrike" kern="0" cap="none" spc="0" normalizeH="0" baseline="0" noProof="0">
                <a:ln>
                  <a:noFill/>
                </a:ln>
                <a:solidFill>
                  <a:srgbClr val="B91C1C"/>
                </a:solidFill>
                <a:effectLst/>
                <a:uLnTx/>
                <a:uFillTx/>
                <a:latin typeface="Inter ExtraBold"/>
                <a:ea typeface="Inter ExtraBold"/>
                <a:cs typeface="Inter ExtraBold"/>
                <a:sym typeface="Inter ExtraBold"/>
              </a:rPr>
              <a:t>Immediate specialized inpatient (Burn Unit/ICU)</a:t>
            </a:r>
            <a:endParaRPr kumimoji="0" sz="1900" b="0" i="0" u="none" strike="noStrike" kern="0" cap="none" spc="0" normalizeH="0" baseline="0" noProof="0">
              <a:ln>
                <a:noFill/>
              </a:ln>
              <a:solidFill>
                <a:srgbClr val="B91C1C"/>
              </a:solidFill>
              <a:effectLst/>
              <a:uLnTx/>
              <a:uFillTx/>
              <a:latin typeface="Inter ExtraBold"/>
              <a:ea typeface="Inter ExtraBold"/>
              <a:cs typeface="Inter ExtraBold"/>
              <a:sym typeface="Inter ExtraBold"/>
            </a:endParaRPr>
          </a:p>
          <a:p>
            <a:pPr marL="457200" marR="0" lvl="0" indent="-349250" algn="l" defTabSz="914400" rtl="0" eaLnBrk="1" fontAlgn="auto" latinLnBrk="0" hangingPunct="1">
              <a:lnSpc>
                <a:spcPct val="119939"/>
              </a:lnSpc>
              <a:spcBef>
                <a:spcPts val="0"/>
              </a:spcBef>
              <a:spcAft>
                <a:spcPts val="0"/>
              </a:spcAft>
              <a:buClr>
                <a:srgbClr val="1E293B"/>
              </a:buClr>
              <a:buSzPts val="1900"/>
              <a:buFont typeface="Inter SemiBold"/>
              <a:buChar char="●"/>
              <a:tabLst/>
              <a:defRPr/>
            </a:pPr>
            <a:r>
              <a:rPr kumimoji="0" lang="en-US" sz="19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Intensive management (SJS/TEN protocols)</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9939"/>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B91C1C"/>
              </a:solidFill>
              <a:effectLst/>
              <a:uLnTx/>
              <a:uFillTx/>
              <a:latin typeface="Inter ExtraBold"/>
              <a:ea typeface="Inter ExtraBold"/>
              <a:cs typeface="Inter ExtraBold"/>
              <a:sym typeface="Inter ExtraBold"/>
            </a:endParaRPr>
          </a:p>
        </p:txBody>
      </p:sp>
      <p:sp>
        <p:nvSpPr>
          <p:cNvPr id="250" name="Google Shape;250;p29"/>
          <p:cNvSpPr txBox="1"/>
          <p:nvPr/>
        </p:nvSpPr>
        <p:spPr>
          <a:xfrm>
            <a:off x="542925" y="2461855"/>
            <a:ext cx="1428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29"/>
          <p:cNvSpPr txBox="1"/>
          <p:nvPr/>
        </p:nvSpPr>
        <p:spPr>
          <a:xfrm>
            <a:off x="542925" y="3292167"/>
            <a:ext cx="1428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29"/>
          <p:cNvSpPr txBox="1"/>
          <p:nvPr/>
        </p:nvSpPr>
        <p:spPr>
          <a:xfrm>
            <a:off x="3436143" y="3040796"/>
            <a:ext cx="1428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29"/>
          <p:cNvSpPr txBox="1"/>
          <p:nvPr/>
        </p:nvSpPr>
        <p:spPr>
          <a:xfrm>
            <a:off x="3436143" y="3368367"/>
            <a:ext cx="1428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29"/>
          <p:cNvSpPr txBox="1"/>
          <p:nvPr/>
        </p:nvSpPr>
        <p:spPr>
          <a:xfrm>
            <a:off x="3436143" y="4198679"/>
            <a:ext cx="1428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29"/>
          <p:cNvSpPr txBox="1"/>
          <p:nvPr/>
        </p:nvSpPr>
        <p:spPr>
          <a:xfrm>
            <a:off x="6329362" y="2461855"/>
            <a:ext cx="1428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29"/>
          <p:cNvSpPr txBox="1"/>
          <p:nvPr/>
        </p:nvSpPr>
        <p:spPr>
          <a:xfrm>
            <a:off x="6329362" y="3040796"/>
            <a:ext cx="1428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29"/>
          <p:cNvSpPr txBox="1"/>
          <p:nvPr/>
        </p:nvSpPr>
        <p:spPr>
          <a:xfrm>
            <a:off x="6329362" y="3619738"/>
            <a:ext cx="1335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E1885390-CB9A-FBF7-1516-9EA0B5AF223F}"/>
              </a:ext>
            </a:extLst>
          </p:cNvPr>
          <p:cNvSpPr txBox="1"/>
          <p:nvPr/>
        </p:nvSpPr>
        <p:spPr>
          <a:xfrm>
            <a:off x="45901" y="6396335"/>
            <a:ext cx="1210019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srgbClr val="FFFFFF"/>
                </a:solidFill>
                <a:effectLst/>
                <a:uLnTx/>
                <a:uFillTx/>
                <a:latin typeface="Inter"/>
                <a:ea typeface="Inter"/>
                <a:cs typeface="Inter"/>
                <a:sym typeface="Inter"/>
              </a:rPr>
              <a:t>Postow</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MA,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N Engl J Med.</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2018;378(2):158-168. Powles T,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N Engl J Med.</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2024;390(10):875-888.  </a:t>
            </a:r>
            <a:r>
              <a:rPr kumimoji="0" lang="en-US" sz="1200" b="0" i="0" u="none" strike="noStrike" kern="0" cap="none" spc="0" normalizeH="0" baseline="0" noProof="0" dirty="0" err="1">
                <a:ln>
                  <a:noFill/>
                </a:ln>
                <a:solidFill>
                  <a:srgbClr val="FFFFFF"/>
                </a:solidFill>
                <a:effectLst/>
                <a:uLnTx/>
                <a:uFillTx/>
                <a:latin typeface="Inter"/>
                <a:ea typeface="Inter"/>
                <a:cs typeface="Inter"/>
                <a:sym typeface="Inter"/>
              </a:rPr>
              <a:t>Vulsteke</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C,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N Engl J Med.</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2026.  Yajima S,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JAMA </a:t>
            </a:r>
            <a:r>
              <a:rPr kumimoji="0" lang="en-US" sz="1200" b="1" i="0" u="none" strike="noStrike" kern="0" cap="none" spc="0" normalizeH="0" baseline="0" noProof="0" dirty="0" err="1">
                <a:ln>
                  <a:noFill/>
                </a:ln>
                <a:solidFill>
                  <a:srgbClr val="FFFFFF"/>
                </a:solidFill>
                <a:effectLst/>
                <a:uLnTx/>
                <a:uFillTx/>
                <a:latin typeface="Inter"/>
                <a:ea typeface="Inter"/>
                <a:cs typeface="Inter"/>
                <a:sym typeface="Inter"/>
              </a:rPr>
              <a:t>Netw</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 Open.</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2025;8(3):e250250.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1"/>
        <p:cNvGrpSpPr/>
        <p:nvPr/>
      </p:nvGrpSpPr>
      <p:grpSpPr>
        <a:xfrm>
          <a:off x="0" y="0"/>
          <a:ext cx="0" cy="0"/>
          <a:chOff x="0" y="0"/>
          <a:chExt cx="0" cy="0"/>
        </a:xfrm>
      </p:grpSpPr>
      <p:pic>
        <p:nvPicPr>
          <p:cNvPr id="262" name="Google Shape;262;p30" descr="image.png"/>
          <p:cNvPicPr preferRelativeResize="0"/>
          <p:nvPr/>
        </p:nvPicPr>
        <p:blipFill rotWithShape="1">
          <a:blip r:embed="rId3">
            <a:alphaModFix/>
          </a:blip>
          <a:srcRect/>
          <a:stretch/>
        </p:blipFill>
        <p:spPr>
          <a:xfrm>
            <a:off x="0" y="5810250"/>
            <a:ext cx="12192000" cy="1047750"/>
          </a:xfrm>
          <a:prstGeom prst="rect">
            <a:avLst/>
          </a:prstGeom>
          <a:noFill/>
          <a:ln>
            <a:noFill/>
          </a:ln>
        </p:spPr>
      </p:pic>
      <p:pic>
        <p:nvPicPr>
          <p:cNvPr id="263" name="Google Shape;263;p30" descr="image.png"/>
          <p:cNvPicPr preferRelativeResize="0"/>
          <p:nvPr/>
        </p:nvPicPr>
        <p:blipFill rotWithShape="1">
          <a:blip r:embed="rId4">
            <a:alphaModFix/>
          </a:blip>
          <a:srcRect/>
          <a:stretch/>
        </p:blipFill>
        <p:spPr>
          <a:xfrm>
            <a:off x="381000" y="1371600"/>
            <a:ext cx="2771775" cy="4243982"/>
          </a:xfrm>
          <a:prstGeom prst="rect">
            <a:avLst/>
          </a:prstGeom>
          <a:noFill/>
          <a:ln>
            <a:noFill/>
          </a:ln>
        </p:spPr>
      </p:pic>
      <p:pic>
        <p:nvPicPr>
          <p:cNvPr id="264" name="Google Shape;264;p30" descr="image.png"/>
          <p:cNvPicPr preferRelativeResize="0"/>
          <p:nvPr/>
        </p:nvPicPr>
        <p:blipFill rotWithShape="1">
          <a:blip r:embed="rId5">
            <a:alphaModFix/>
          </a:blip>
          <a:srcRect/>
          <a:stretch/>
        </p:blipFill>
        <p:spPr>
          <a:xfrm>
            <a:off x="3267075" y="1371600"/>
            <a:ext cx="2771775" cy="4243982"/>
          </a:xfrm>
          <a:prstGeom prst="rect">
            <a:avLst/>
          </a:prstGeom>
          <a:noFill/>
          <a:ln>
            <a:noFill/>
          </a:ln>
        </p:spPr>
      </p:pic>
      <p:pic>
        <p:nvPicPr>
          <p:cNvPr id="265" name="Google Shape;265;p30" descr="image.png"/>
          <p:cNvPicPr preferRelativeResize="0"/>
          <p:nvPr/>
        </p:nvPicPr>
        <p:blipFill rotWithShape="1">
          <a:blip r:embed="rId6">
            <a:alphaModFix/>
          </a:blip>
          <a:srcRect/>
          <a:stretch/>
        </p:blipFill>
        <p:spPr>
          <a:xfrm>
            <a:off x="6153150" y="1371600"/>
            <a:ext cx="2771775" cy="4243982"/>
          </a:xfrm>
          <a:prstGeom prst="rect">
            <a:avLst/>
          </a:prstGeom>
          <a:noFill/>
          <a:ln>
            <a:noFill/>
          </a:ln>
        </p:spPr>
      </p:pic>
      <p:pic>
        <p:nvPicPr>
          <p:cNvPr id="266" name="Google Shape;266;p30" descr="image.png"/>
          <p:cNvPicPr preferRelativeResize="0"/>
          <p:nvPr/>
        </p:nvPicPr>
        <p:blipFill rotWithShape="1">
          <a:blip r:embed="rId7">
            <a:alphaModFix/>
          </a:blip>
          <a:srcRect/>
          <a:stretch/>
        </p:blipFill>
        <p:spPr>
          <a:xfrm>
            <a:off x="9039225" y="1371600"/>
            <a:ext cx="2771775" cy="4243982"/>
          </a:xfrm>
          <a:prstGeom prst="rect">
            <a:avLst/>
          </a:prstGeom>
          <a:noFill/>
          <a:ln>
            <a:noFill/>
          </a:ln>
        </p:spPr>
      </p:pic>
      <p:pic>
        <p:nvPicPr>
          <p:cNvPr id="267" name="Google Shape;267;p30" descr="image.png"/>
          <p:cNvPicPr preferRelativeResize="0"/>
          <p:nvPr/>
        </p:nvPicPr>
        <p:blipFill rotWithShape="1">
          <a:blip r:embed="rId8">
            <a:alphaModFix/>
          </a:blip>
          <a:srcRect/>
          <a:stretch/>
        </p:blipFill>
        <p:spPr>
          <a:xfrm>
            <a:off x="571500" y="4839832"/>
            <a:ext cx="2390775" cy="685800"/>
          </a:xfrm>
          <a:prstGeom prst="rect">
            <a:avLst/>
          </a:prstGeom>
          <a:noFill/>
          <a:ln>
            <a:noFill/>
          </a:ln>
        </p:spPr>
      </p:pic>
      <p:pic>
        <p:nvPicPr>
          <p:cNvPr id="268" name="Google Shape;268;p30" descr="image.png"/>
          <p:cNvPicPr preferRelativeResize="0"/>
          <p:nvPr/>
        </p:nvPicPr>
        <p:blipFill rotWithShape="1">
          <a:blip r:embed="rId9">
            <a:alphaModFix/>
          </a:blip>
          <a:srcRect/>
          <a:stretch/>
        </p:blipFill>
        <p:spPr>
          <a:xfrm>
            <a:off x="3457575" y="4839832"/>
            <a:ext cx="2390775" cy="685800"/>
          </a:xfrm>
          <a:prstGeom prst="rect">
            <a:avLst/>
          </a:prstGeom>
          <a:noFill/>
          <a:ln>
            <a:noFill/>
          </a:ln>
        </p:spPr>
      </p:pic>
      <p:pic>
        <p:nvPicPr>
          <p:cNvPr id="269" name="Google Shape;269;p30" descr="image.png"/>
          <p:cNvPicPr preferRelativeResize="0"/>
          <p:nvPr/>
        </p:nvPicPr>
        <p:blipFill rotWithShape="1">
          <a:blip r:embed="rId10">
            <a:alphaModFix/>
          </a:blip>
          <a:srcRect/>
          <a:stretch/>
        </p:blipFill>
        <p:spPr>
          <a:xfrm>
            <a:off x="6343650" y="4839832"/>
            <a:ext cx="2390775" cy="685800"/>
          </a:xfrm>
          <a:prstGeom prst="rect">
            <a:avLst/>
          </a:prstGeom>
          <a:noFill/>
          <a:ln>
            <a:noFill/>
          </a:ln>
        </p:spPr>
      </p:pic>
      <p:pic>
        <p:nvPicPr>
          <p:cNvPr id="270" name="Google Shape;270;p30" descr="image.png"/>
          <p:cNvPicPr preferRelativeResize="0"/>
          <p:nvPr/>
        </p:nvPicPr>
        <p:blipFill rotWithShape="1">
          <a:blip r:embed="rId11">
            <a:alphaModFix/>
          </a:blip>
          <a:srcRect/>
          <a:stretch/>
        </p:blipFill>
        <p:spPr>
          <a:xfrm>
            <a:off x="9229725" y="4839832"/>
            <a:ext cx="2390775" cy="685800"/>
          </a:xfrm>
          <a:prstGeom prst="rect">
            <a:avLst/>
          </a:prstGeom>
          <a:noFill/>
          <a:ln>
            <a:noFill/>
          </a:ln>
        </p:spPr>
      </p:pic>
      <p:sp>
        <p:nvSpPr>
          <p:cNvPr id="271" name="Google Shape;271;p30"/>
          <p:cNvSpPr txBox="1"/>
          <p:nvPr/>
        </p:nvSpPr>
        <p:spPr>
          <a:xfrm>
            <a:off x="571500" y="285750"/>
            <a:ext cx="11620500" cy="554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2B5C"/>
                </a:solidFill>
                <a:effectLst/>
                <a:uLnTx/>
                <a:uFillTx/>
                <a:latin typeface="Urbanist ExtraBold"/>
                <a:ea typeface="Urbanist ExtraBold"/>
                <a:cs typeface="Urbanist ExtraBold"/>
                <a:sym typeface="Urbanist ExtraBold"/>
              </a:rPr>
              <a:t>EV PERIPHERAL NEUROPATHY: MANAGEMENT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30"/>
          <p:cNvSpPr/>
          <p:nvPr/>
        </p:nvSpPr>
        <p:spPr>
          <a:xfrm>
            <a:off x="381000" y="285750"/>
            <a:ext cx="142800" cy="5526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3" name="Google Shape;273;p30"/>
          <p:cNvSpPr txBox="1"/>
          <p:nvPr/>
        </p:nvSpPr>
        <p:spPr>
          <a:xfrm>
            <a:off x="381000" y="933450"/>
            <a:ext cx="11430000" cy="300300"/>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50" b="1" i="0" u="none" strike="noStrike" kern="0" cap="none" spc="0" normalizeH="0" baseline="0" noProof="0">
                <a:ln>
                  <a:noFill/>
                </a:ln>
                <a:solidFill>
                  <a:srgbClr val="1E293B"/>
                </a:solidFill>
                <a:effectLst/>
                <a:uLnTx/>
                <a:uFillTx/>
                <a:latin typeface="Inter"/>
                <a:ea typeface="Inter"/>
                <a:cs typeface="Inter"/>
                <a:sym typeface="Inter"/>
              </a:rPr>
              <a:t>Dose Reductions: 1.25 mg/kg        </a:t>
            </a:r>
            <a:r>
              <a:rPr kumimoji="0" lang="en-US" sz="1950" b="1" i="0" u="none" strike="noStrike" kern="0" cap="none" spc="0" normalizeH="0" baseline="0" noProof="0">
                <a:ln>
                  <a:noFill/>
                </a:ln>
                <a:solidFill>
                  <a:srgbClr val="B91C1C"/>
                </a:solidFill>
                <a:effectLst/>
                <a:uLnTx/>
                <a:uFillTx/>
                <a:latin typeface="Inter"/>
                <a:ea typeface="Inter"/>
                <a:cs typeface="Inter"/>
                <a:sym typeface="Inter"/>
              </a:rPr>
              <a:t>1.0 mg/kg</a:t>
            </a:r>
            <a:r>
              <a:rPr kumimoji="0" lang="en-US" sz="1950" b="1" i="0" u="none" strike="noStrike" kern="0" cap="none" spc="0" normalizeH="0" baseline="0" noProof="0">
                <a:ln>
                  <a:noFill/>
                </a:ln>
                <a:solidFill>
                  <a:srgbClr val="1E293B"/>
                </a:solidFill>
                <a:effectLst/>
                <a:uLnTx/>
                <a:uFillTx/>
                <a:latin typeface="Inter"/>
                <a:ea typeface="Inter"/>
                <a:cs typeface="Inter"/>
                <a:sym typeface="Inter"/>
              </a:rPr>
              <a:t>        </a:t>
            </a:r>
            <a:r>
              <a:rPr kumimoji="0" lang="en-US" sz="1950" b="1" i="0" u="none" strike="noStrike" kern="0" cap="none" spc="0" normalizeH="0" baseline="0" noProof="0">
                <a:ln>
                  <a:noFill/>
                </a:ln>
                <a:solidFill>
                  <a:srgbClr val="B91C1C"/>
                </a:solidFill>
                <a:effectLst/>
                <a:uLnTx/>
                <a:uFillTx/>
                <a:latin typeface="Inter"/>
                <a:ea typeface="Inter"/>
                <a:cs typeface="Inter"/>
                <a:sym typeface="Inter"/>
              </a:rPr>
              <a:t>0.75 mg/kg</a:t>
            </a:r>
            <a:r>
              <a:rPr kumimoji="0" lang="en-US" sz="1950" b="1" i="0" u="none" strike="noStrike" kern="0" cap="none" spc="0" normalizeH="0" baseline="0" noProof="0">
                <a:ln>
                  <a:noFill/>
                </a:ln>
                <a:solidFill>
                  <a:srgbClr val="1E293B"/>
                </a:solidFill>
                <a:effectLst/>
                <a:uLnTx/>
                <a:uFillTx/>
                <a:latin typeface="Inter"/>
                <a:ea typeface="Inter"/>
                <a:cs typeface="Inter"/>
                <a:sym typeface="Inter"/>
              </a:rPr>
              <a:t>       </a:t>
            </a:r>
            <a:r>
              <a:rPr kumimoji="0" lang="en-US" sz="1950" b="1" i="0" u="none" strike="noStrike" kern="0" cap="none" spc="0" normalizeH="0" baseline="0" noProof="0">
                <a:ln>
                  <a:noFill/>
                </a:ln>
                <a:solidFill>
                  <a:srgbClr val="B91C1C"/>
                </a:solidFill>
                <a:effectLst/>
                <a:uLnTx/>
                <a:uFillTx/>
                <a:latin typeface="Inter"/>
                <a:ea typeface="Inter"/>
                <a:cs typeface="Inter"/>
                <a:sym typeface="Inter"/>
              </a:rPr>
              <a:t>0.5 mg/kg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74" name="Google Shape;274;p30" descr="image.png"/>
          <p:cNvPicPr preferRelativeResize="0"/>
          <p:nvPr/>
        </p:nvPicPr>
        <p:blipFill rotWithShape="1">
          <a:blip r:embed="rId12">
            <a:alphaModFix/>
          </a:blip>
          <a:srcRect/>
          <a:stretch/>
        </p:blipFill>
        <p:spPr>
          <a:xfrm>
            <a:off x="3503712" y="981912"/>
            <a:ext cx="219075" cy="247650"/>
          </a:xfrm>
          <a:prstGeom prst="rect">
            <a:avLst/>
          </a:prstGeom>
          <a:noFill/>
          <a:ln>
            <a:noFill/>
          </a:ln>
        </p:spPr>
      </p:pic>
      <p:pic>
        <p:nvPicPr>
          <p:cNvPr id="275" name="Google Shape;275;p30" descr="image.png"/>
          <p:cNvPicPr preferRelativeResize="0"/>
          <p:nvPr/>
        </p:nvPicPr>
        <p:blipFill rotWithShape="1">
          <a:blip r:embed="rId12">
            <a:alphaModFix/>
          </a:blip>
          <a:srcRect/>
          <a:stretch/>
        </p:blipFill>
        <p:spPr>
          <a:xfrm>
            <a:off x="5012829" y="981912"/>
            <a:ext cx="219075" cy="247650"/>
          </a:xfrm>
          <a:prstGeom prst="rect">
            <a:avLst/>
          </a:prstGeom>
          <a:noFill/>
          <a:ln>
            <a:noFill/>
          </a:ln>
        </p:spPr>
      </p:pic>
      <p:pic>
        <p:nvPicPr>
          <p:cNvPr id="276" name="Google Shape;276;p30" descr="image.png"/>
          <p:cNvPicPr preferRelativeResize="0"/>
          <p:nvPr/>
        </p:nvPicPr>
        <p:blipFill rotWithShape="1">
          <a:blip r:embed="rId12">
            <a:alphaModFix/>
          </a:blip>
          <a:srcRect/>
          <a:stretch/>
        </p:blipFill>
        <p:spPr>
          <a:xfrm>
            <a:off x="6528048" y="981912"/>
            <a:ext cx="219075" cy="247650"/>
          </a:xfrm>
          <a:prstGeom prst="rect">
            <a:avLst/>
          </a:prstGeom>
          <a:noFill/>
          <a:ln>
            <a:noFill/>
          </a:ln>
        </p:spPr>
      </p:pic>
      <p:sp>
        <p:nvSpPr>
          <p:cNvPr id="277" name="Google Shape;277;p30"/>
          <p:cNvSpPr txBox="1"/>
          <p:nvPr/>
        </p:nvSpPr>
        <p:spPr>
          <a:xfrm>
            <a:off x="381000" y="6035880"/>
            <a:ext cx="11430000" cy="1983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055"/>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Inter"/>
                <a:ea typeface="Inter"/>
                <a:cs typeface="Inter"/>
                <a:sym typeface="Inter"/>
              </a:rPr>
              <a:t>ADL:</a:t>
            </a:r>
            <a:r>
              <a:rPr kumimoji="0" lang="en-US" sz="1400" b="0" i="0" u="none" strike="noStrike" kern="0" cap="none" spc="0" normalizeH="0" baseline="0" noProof="0" dirty="0">
                <a:ln>
                  <a:noFill/>
                </a:ln>
                <a:solidFill>
                  <a:srgbClr val="FFFFFF"/>
                </a:solidFill>
                <a:effectLst/>
                <a:uLnTx/>
                <a:uFillTx/>
                <a:latin typeface="Inter"/>
                <a:ea typeface="Inter"/>
                <a:cs typeface="Inter"/>
                <a:sym typeface="Inter"/>
              </a:rPr>
              <a:t> activities of daily living | </a:t>
            </a:r>
            <a:r>
              <a:rPr kumimoji="0" lang="en-US" sz="1400" b="1" i="0" u="none" strike="noStrike" kern="0" cap="none" spc="0" normalizeH="0" baseline="0" noProof="0" dirty="0">
                <a:ln>
                  <a:noFill/>
                </a:ln>
                <a:solidFill>
                  <a:srgbClr val="FFFFFF"/>
                </a:solidFill>
                <a:effectLst/>
                <a:uLnTx/>
                <a:uFillTx/>
                <a:latin typeface="Inter"/>
                <a:ea typeface="Inter"/>
                <a:cs typeface="Inter"/>
                <a:sym typeface="Inter"/>
              </a:rPr>
              <a:t>DTR:</a:t>
            </a:r>
            <a:r>
              <a:rPr kumimoji="0" lang="en-US" sz="1400" b="0" i="0" u="none" strike="noStrike" kern="0" cap="none" spc="0" normalizeH="0" baseline="0" noProof="0" dirty="0">
                <a:ln>
                  <a:noFill/>
                </a:ln>
                <a:solidFill>
                  <a:srgbClr val="FFFFFF"/>
                </a:solidFill>
                <a:effectLst/>
                <a:uLnTx/>
                <a:uFillTx/>
                <a:latin typeface="Inter"/>
                <a:ea typeface="Inter"/>
                <a:cs typeface="Inter"/>
                <a:sym typeface="Inter"/>
              </a:rPr>
              <a:t> deep tendon reflex | </a:t>
            </a:r>
            <a:r>
              <a:rPr kumimoji="0" lang="en-US" sz="1400" b="1" i="0" u="none" strike="noStrike" kern="0" cap="none" spc="0" normalizeH="0" baseline="0" noProof="0" dirty="0">
                <a:ln>
                  <a:noFill/>
                </a:ln>
                <a:solidFill>
                  <a:srgbClr val="FFFFFF"/>
                </a:solidFill>
                <a:effectLst/>
                <a:uLnTx/>
                <a:uFillTx/>
                <a:latin typeface="Inter"/>
                <a:ea typeface="Inter"/>
                <a:cs typeface="Inter"/>
                <a:sym typeface="Inter"/>
              </a:rPr>
              <a:t>EV:</a:t>
            </a:r>
            <a:r>
              <a:rPr kumimoji="0" lang="en-US" sz="1400" b="0" i="0" u="none" strike="noStrike" kern="0" cap="none" spc="0" normalizeH="0" baseline="0" noProof="0" dirty="0">
                <a:ln>
                  <a:noFill/>
                </a:ln>
                <a:solidFill>
                  <a:srgbClr val="FFFFFF"/>
                </a:solidFill>
                <a:effectLst/>
                <a:uLnTx/>
                <a:uFillTx/>
                <a:latin typeface="Inter"/>
                <a:ea typeface="Inter"/>
                <a:cs typeface="Inter"/>
                <a:sym typeface="Inter"/>
              </a:rPr>
              <a:t> </a:t>
            </a:r>
            <a:r>
              <a:rPr kumimoji="0" lang="en-US" sz="1400" b="0" i="0" u="none" strike="noStrike" kern="0" cap="none" spc="0" normalizeH="0" baseline="0" noProof="0" dirty="0" err="1">
                <a:ln>
                  <a:noFill/>
                </a:ln>
                <a:solidFill>
                  <a:srgbClr val="FFFFFF"/>
                </a:solidFill>
                <a:effectLst/>
                <a:uLnTx/>
                <a:uFillTx/>
                <a:latin typeface="Inter"/>
                <a:ea typeface="Inter"/>
                <a:cs typeface="Inter"/>
                <a:sym typeface="Inter"/>
              </a:rPr>
              <a:t>enfortumab</a:t>
            </a:r>
            <a:r>
              <a:rPr kumimoji="0" lang="en-US" sz="1400" b="0" i="0" u="none" strike="noStrike" kern="0" cap="none" spc="0" normalizeH="0" baseline="0" noProof="0" dirty="0">
                <a:ln>
                  <a:noFill/>
                </a:ln>
                <a:solidFill>
                  <a:srgbClr val="FFFFFF"/>
                </a:solidFill>
                <a:effectLst/>
                <a:uLnTx/>
                <a:uFillTx/>
                <a:latin typeface="Inter"/>
                <a:ea typeface="Inter"/>
                <a:cs typeface="Inter"/>
                <a:sym typeface="Inter"/>
              </a:rPr>
              <a:t> vedotin | </a:t>
            </a:r>
            <a:r>
              <a:rPr kumimoji="0" lang="en-US" sz="1400" b="1" i="0" u="none" strike="noStrike" kern="0" cap="none" spc="0" normalizeH="0" baseline="0" noProof="0" dirty="0">
                <a:ln>
                  <a:noFill/>
                </a:ln>
                <a:solidFill>
                  <a:srgbClr val="FFFFFF"/>
                </a:solidFill>
                <a:effectLst/>
                <a:uLnTx/>
                <a:uFillTx/>
                <a:latin typeface="Inter"/>
                <a:ea typeface="Inter"/>
                <a:cs typeface="Inter"/>
                <a:sym typeface="Inter"/>
              </a:rPr>
              <a:t>G:</a:t>
            </a:r>
            <a:r>
              <a:rPr kumimoji="0" lang="en-US" sz="1400" b="0" i="0" u="none" strike="noStrike" kern="0" cap="none" spc="0" normalizeH="0" baseline="0" noProof="0" dirty="0">
                <a:ln>
                  <a:noFill/>
                </a:ln>
                <a:solidFill>
                  <a:srgbClr val="FFFFFF"/>
                </a:solidFill>
                <a:effectLst/>
                <a:uLnTx/>
                <a:uFillTx/>
                <a:latin typeface="Inter"/>
                <a:ea typeface="Inter"/>
                <a:cs typeface="Inter"/>
                <a:sym typeface="Inter"/>
              </a:rPr>
              <a:t> grade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8" name="Google Shape;278;p30"/>
          <p:cNvSpPr txBox="1"/>
          <p:nvPr/>
        </p:nvSpPr>
        <p:spPr>
          <a:xfrm>
            <a:off x="571500" y="1638300"/>
            <a:ext cx="2390700" cy="300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50" b="0" i="0" u="none" strike="noStrike" kern="0" cap="none" spc="0" normalizeH="0" baseline="0" noProof="0">
                <a:ln>
                  <a:noFill/>
                </a:ln>
                <a:solidFill>
                  <a:srgbClr val="002B5C"/>
                </a:solidFill>
                <a:effectLst/>
                <a:uLnTx/>
                <a:uFillTx/>
                <a:latin typeface="Urbanist"/>
                <a:ea typeface="Urbanist"/>
                <a:cs typeface="Urbanist"/>
                <a:sym typeface="Urbanist"/>
              </a:rPr>
              <a:t>G1: MILD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30"/>
          <p:cNvSpPr txBox="1"/>
          <p:nvPr/>
        </p:nvSpPr>
        <p:spPr>
          <a:xfrm>
            <a:off x="571500" y="1990725"/>
            <a:ext cx="2390700" cy="1848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64748B"/>
                </a:solidFill>
                <a:effectLst/>
                <a:uLnTx/>
                <a:uFillTx/>
                <a:latin typeface="Inter ExtraBold"/>
                <a:ea typeface="Inter ExtraBold"/>
                <a:cs typeface="Inter ExtraBold"/>
                <a:sym typeface="Inter ExtraBold"/>
              </a:rPr>
              <a:t>CLINICAL DEFINITION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0"/>
          <p:cNvSpPr/>
          <p:nvPr/>
        </p:nvSpPr>
        <p:spPr>
          <a:xfrm>
            <a:off x="571500" y="2181225"/>
            <a:ext cx="2390700" cy="192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1" name="Google Shape;281;p30"/>
          <p:cNvSpPr txBox="1"/>
          <p:nvPr/>
        </p:nvSpPr>
        <p:spPr>
          <a:xfrm>
            <a:off x="571500" y="2276475"/>
            <a:ext cx="2390700" cy="11910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9944"/>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Asymptomatic paresthesia or loss of DTRs; </a:t>
            </a:r>
            <a:r>
              <a:rPr kumimoji="0" lang="en-US" sz="1800" b="0" i="0" u="none" strike="noStrike" kern="0" cap="none" spc="0" normalizeH="0" baseline="0" noProof="0">
                <a:ln>
                  <a:noFill/>
                </a:ln>
                <a:solidFill>
                  <a:srgbClr val="1E293B"/>
                </a:solidFill>
                <a:effectLst/>
                <a:uLnTx/>
                <a:uFillTx/>
                <a:latin typeface="Inter Black"/>
                <a:ea typeface="Inter Black"/>
                <a:cs typeface="Inter Black"/>
                <a:sym typeface="Inter Black"/>
              </a:rPr>
              <a:t>no functional impact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82" name="Google Shape;282;p30" descr="image.png"/>
          <p:cNvPicPr preferRelativeResize="0"/>
          <p:nvPr/>
        </p:nvPicPr>
        <p:blipFill rotWithShape="1">
          <a:blip r:embed="rId13">
            <a:alphaModFix/>
          </a:blip>
          <a:srcRect/>
          <a:stretch/>
        </p:blipFill>
        <p:spPr>
          <a:xfrm>
            <a:off x="571500" y="3539120"/>
            <a:ext cx="2390775" cy="1200150"/>
          </a:xfrm>
          <a:prstGeom prst="rect">
            <a:avLst/>
          </a:prstGeom>
          <a:noFill/>
          <a:ln>
            <a:noFill/>
          </a:ln>
        </p:spPr>
      </p:pic>
      <p:sp>
        <p:nvSpPr>
          <p:cNvPr id="283" name="Google Shape;283;p30"/>
          <p:cNvSpPr txBox="1"/>
          <p:nvPr/>
        </p:nvSpPr>
        <p:spPr>
          <a:xfrm>
            <a:off x="3457575" y="1638300"/>
            <a:ext cx="2390700" cy="300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50" b="0" i="0" u="none" strike="noStrike" kern="0" cap="none" spc="0" normalizeH="0" baseline="0" noProof="0">
                <a:ln>
                  <a:noFill/>
                </a:ln>
                <a:solidFill>
                  <a:srgbClr val="002B5C"/>
                </a:solidFill>
                <a:effectLst/>
                <a:uLnTx/>
                <a:uFillTx/>
                <a:latin typeface="Urbanist"/>
                <a:ea typeface="Urbanist"/>
                <a:cs typeface="Urbanist"/>
                <a:sym typeface="Urbanist"/>
              </a:rPr>
              <a:t>G2: MODERATE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0"/>
          <p:cNvSpPr txBox="1"/>
          <p:nvPr/>
        </p:nvSpPr>
        <p:spPr>
          <a:xfrm>
            <a:off x="3457575" y="1990725"/>
            <a:ext cx="2390700" cy="1848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64748B"/>
                </a:solidFill>
                <a:effectLst/>
                <a:uLnTx/>
                <a:uFillTx/>
                <a:latin typeface="Inter ExtraBold"/>
                <a:ea typeface="Inter ExtraBold"/>
                <a:cs typeface="Inter ExtraBold"/>
                <a:sym typeface="Inter ExtraBold"/>
              </a:rPr>
              <a:t>CLINICAL DEFINITION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0"/>
          <p:cNvSpPr/>
          <p:nvPr/>
        </p:nvSpPr>
        <p:spPr>
          <a:xfrm>
            <a:off x="3457575" y="2181225"/>
            <a:ext cx="2390700" cy="192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6" name="Google Shape;286;p30"/>
          <p:cNvSpPr txBox="1"/>
          <p:nvPr/>
        </p:nvSpPr>
        <p:spPr>
          <a:xfrm>
            <a:off x="3457575" y="2276475"/>
            <a:ext cx="2390700" cy="11910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9944"/>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Sensory loss </a:t>
            </a:r>
            <a:r>
              <a:rPr kumimoji="0" lang="en-US" sz="1800" b="0" i="0" u="none" strike="noStrike" kern="0" cap="none" spc="0" normalizeH="0" baseline="0" noProof="0">
                <a:ln>
                  <a:noFill/>
                </a:ln>
                <a:solidFill>
                  <a:srgbClr val="1E293B"/>
                </a:solidFill>
                <a:effectLst/>
                <a:uLnTx/>
                <a:uFillTx/>
                <a:latin typeface="Inter Black"/>
                <a:ea typeface="Inter Black"/>
                <a:cs typeface="Inter Black"/>
                <a:sym typeface="Inter Black"/>
              </a:rPr>
              <a:t>interfering with function</a:t>
            </a: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(e.g., buttoning clothes)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87" name="Google Shape;287;p30" descr="image.png"/>
          <p:cNvPicPr preferRelativeResize="0"/>
          <p:nvPr/>
        </p:nvPicPr>
        <p:blipFill rotWithShape="1">
          <a:blip r:embed="rId14">
            <a:alphaModFix/>
          </a:blip>
          <a:srcRect/>
          <a:stretch/>
        </p:blipFill>
        <p:spPr>
          <a:xfrm>
            <a:off x="3457575" y="3539120"/>
            <a:ext cx="2390775" cy="1200150"/>
          </a:xfrm>
          <a:prstGeom prst="rect">
            <a:avLst/>
          </a:prstGeom>
          <a:noFill/>
          <a:ln>
            <a:noFill/>
          </a:ln>
        </p:spPr>
      </p:pic>
      <p:sp>
        <p:nvSpPr>
          <p:cNvPr id="288" name="Google Shape;288;p30"/>
          <p:cNvSpPr txBox="1"/>
          <p:nvPr/>
        </p:nvSpPr>
        <p:spPr>
          <a:xfrm>
            <a:off x="6343650" y="1638300"/>
            <a:ext cx="2390700" cy="300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50" b="0" i="0" u="none" strike="noStrike" kern="0" cap="none" spc="0" normalizeH="0" baseline="0" noProof="0">
                <a:ln>
                  <a:noFill/>
                </a:ln>
                <a:solidFill>
                  <a:srgbClr val="002B5C"/>
                </a:solidFill>
                <a:effectLst/>
                <a:uLnTx/>
                <a:uFillTx/>
                <a:latin typeface="Urbanist"/>
                <a:ea typeface="Urbanist"/>
                <a:cs typeface="Urbanist"/>
                <a:sym typeface="Urbanist"/>
              </a:rPr>
              <a:t>G2: RECURRENT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0"/>
          <p:cNvSpPr txBox="1"/>
          <p:nvPr/>
        </p:nvSpPr>
        <p:spPr>
          <a:xfrm>
            <a:off x="6343650" y="1990725"/>
            <a:ext cx="2390700" cy="1848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64748B"/>
                </a:solidFill>
                <a:effectLst/>
                <a:uLnTx/>
                <a:uFillTx/>
                <a:latin typeface="Inter ExtraBold"/>
                <a:ea typeface="Inter ExtraBold"/>
                <a:cs typeface="Inter ExtraBold"/>
                <a:sym typeface="Inter ExtraBold"/>
              </a:rPr>
              <a:t>CLINICAL DEFINITION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30"/>
          <p:cNvSpPr/>
          <p:nvPr/>
        </p:nvSpPr>
        <p:spPr>
          <a:xfrm>
            <a:off x="6343650" y="2181225"/>
            <a:ext cx="2390700" cy="192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1" name="Google Shape;291;p30"/>
          <p:cNvSpPr txBox="1"/>
          <p:nvPr/>
        </p:nvSpPr>
        <p:spPr>
          <a:xfrm>
            <a:off x="6343650" y="2276475"/>
            <a:ext cx="2390700" cy="11910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9944"/>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Functional interference </a:t>
            </a:r>
            <a:r>
              <a:rPr kumimoji="0" lang="en-US" sz="1800" b="0" i="0" u="none" strike="noStrike" kern="0" cap="none" spc="0" normalizeH="0" baseline="0" noProof="0">
                <a:ln>
                  <a:noFill/>
                </a:ln>
                <a:solidFill>
                  <a:srgbClr val="1E293B"/>
                </a:solidFill>
                <a:effectLst/>
                <a:uLnTx/>
                <a:uFillTx/>
                <a:latin typeface="Inter Black"/>
                <a:ea typeface="Inter Black"/>
                <a:cs typeface="Inter Black"/>
                <a:sym typeface="Inter Black"/>
              </a:rPr>
              <a:t>repeating</a:t>
            </a: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after prior G2 event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92" name="Google Shape;292;p30" descr="image.png"/>
          <p:cNvPicPr preferRelativeResize="0"/>
          <p:nvPr/>
        </p:nvPicPr>
        <p:blipFill rotWithShape="1">
          <a:blip r:embed="rId15">
            <a:alphaModFix/>
          </a:blip>
          <a:srcRect/>
          <a:stretch/>
        </p:blipFill>
        <p:spPr>
          <a:xfrm>
            <a:off x="6343650" y="3539132"/>
            <a:ext cx="2390775" cy="1200150"/>
          </a:xfrm>
          <a:prstGeom prst="rect">
            <a:avLst/>
          </a:prstGeom>
          <a:noFill/>
          <a:ln>
            <a:noFill/>
          </a:ln>
        </p:spPr>
      </p:pic>
      <p:sp>
        <p:nvSpPr>
          <p:cNvPr id="293" name="Google Shape;293;p30"/>
          <p:cNvSpPr txBox="1"/>
          <p:nvPr/>
        </p:nvSpPr>
        <p:spPr>
          <a:xfrm>
            <a:off x="9229725" y="1638300"/>
            <a:ext cx="2390700" cy="300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50" b="0" i="0" u="none" strike="noStrike" kern="0" cap="none" spc="0" normalizeH="0" baseline="0" noProof="0">
                <a:ln>
                  <a:noFill/>
                </a:ln>
                <a:solidFill>
                  <a:srgbClr val="002B5C"/>
                </a:solidFill>
                <a:effectLst/>
                <a:uLnTx/>
                <a:uFillTx/>
                <a:latin typeface="Urbanist"/>
                <a:ea typeface="Urbanist"/>
                <a:cs typeface="Urbanist"/>
                <a:sym typeface="Urbanist"/>
              </a:rPr>
              <a:t>G3+: SEVERE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0"/>
          <p:cNvSpPr txBox="1"/>
          <p:nvPr/>
        </p:nvSpPr>
        <p:spPr>
          <a:xfrm>
            <a:off x="9229725" y="1990725"/>
            <a:ext cx="2390700" cy="1848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64748B"/>
                </a:solidFill>
                <a:effectLst/>
                <a:uLnTx/>
                <a:uFillTx/>
                <a:latin typeface="Inter ExtraBold"/>
                <a:ea typeface="Inter ExtraBold"/>
                <a:cs typeface="Inter ExtraBold"/>
                <a:sym typeface="Inter ExtraBold"/>
              </a:rPr>
              <a:t>CLINICAL DEFINITION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0"/>
          <p:cNvSpPr/>
          <p:nvPr/>
        </p:nvSpPr>
        <p:spPr>
          <a:xfrm>
            <a:off x="9229725" y="2181225"/>
            <a:ext cx="2390700" cy="192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6" name="Google Shape;296;p30"/>
          <p:cNvSpPr txBox="1"/>
          <p:nvPr/>
        </p:nvSpPr>
        <p:spPr>
          <a:xfrm>
            <a:off x="9229725" y="2276475"/>
            <a:ext cx="2390700" cy="11910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9944"/>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Severe symptoms; </a:t>
            </a:r>
            <a:r>
              <a:rPr kumimoji="0" lang="en-US" sz="1800" b="0" i="0" u="none" strike="noStrike" kern="0" cap="none" spc="0" normalizeH="0" baseline="0" noProof="0">
                <a:ln>
                  <a:noFill/>
                </a:ln>
                <a:solidFill>
                  <a:srgbClr val="1E293B"/>
                </a:solidFill>
                <a:effectLst/>
                <a:uLnTx/>
                <a:uFillTx/>
                <a:latin typeface="Inter Black"/>
                <a:ea typeface="Inter Black"/>
                <a:cs typeface="Inter Black"/>
                <a:sym typeface="Inter Black"/>
              </a:rPr>
              <a:t>limiting self-care ADLs</a:t>
            </a: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(bathing, feeding)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97" name="Google Shape;297;p30" descr="image.png"/>
          <p:cNvPicPr preferRelativeResize="0"/>
          <p:nvPr/>
        </p:nvPicPr>
        <p:blipFill rotWithShape="1">
          <a:blip r:embed="rId16">
            <a:alphaModFix/>
          </a:blip>
          <a:srcRect/>
          <a:stretch/>
        </p:blipFill>
        <p:spPr>
          <a:xfrm>
            <a:off x="9229725" y="3539132"/>
            <a:ext cx="2390775" cy="1200150"/>
          </a:xfrm>
          <a:prstGeom prst="rect">
            <a:avLst/>
          </a:prstGeom>
          <a:noFill/>
          <a:ln>
            <a:noFill/>
          </a:ln>
        </p:spPr>
      </p:pic>
      <p:sp>
        <p:nvSpPr>
          <p:cNvPr id="2" name="TextBox 1">
            <a:extLst>
              <a:ext uri="{FF2B5EF4-FFF2-40B4-BE49-F238E27FC236}">
                <a16:creationId xmlns:a16="http://schemas.microsoft.com/office/drawing/2014/main" id="{F02F187D-65CB-0E5D-4108-A85F94326360}"/>
              </a:ext>
            </a:extLst>
          </p:cNvPr>
          <p:cNvSpPr txBox="1"/>
          <p:nvPr/>
        </p:nvSpPr>
        <p:spPr>
          <a:xfrm>
            <a:off x="45901" y="6396335"/>
            <a:ext cx="1210019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srgbClr val="FFFFFF"/>
                </a:solidFill>
                <a:effectLst/>
                <a:uLnTx/>
                <a:uFillTx/>
                <a:latin typeface="Inter"/>
                <a:ea typeface="Inter"/>
                <a:cs typeface="Inter"/>
                <a:sym typeface="Inter"/>
              </a:rPr>
              <a:t>Postow</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MA,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N Engl J Med.</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2018;378(2):158-168. Powles T,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N Engl J Med.</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2024;390(10):875-888.  </a:t>
            </a:r>
            <a:r>
              <a:rPr kumimoji="0" lang="en-US" sz="1200" b="0" i="0" u="none" strike="noStrike" kern="0" cap="none" spc="0" normalizeH="0" baseline="0" noProof="0" dirty="0" err="1">
                <a:ln>
                  <a:noFill/>
                </a:ln>
                <a:solidFill>
                  <a:srgbClr val="FFFFFF"/>
                </a:solidFill>
                <a:effectLst/>
                <a:uLnTx/>
                <a:uFillTx/>
                <a:latin typeface="Inter"/>
                <a:ea typeface="Inter"/>
                <a:cs typeface="Inter"/>
                <a:sym typeface="Inter"/>
              </a:rPr>
              <a:t>Vulsteke</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C,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N Engl J Med.</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2026.  Yajima S,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JAMA </a:t>
            </a:r>
            <a:r>
              <a:rPr kumimoji="0" lang="en-US" sz="1200" b="1" i="0" u="none" strike="noStrike" kern="0" cap="none" spc="0" normalizeH="0" baseline="0" noProof="0" dirty="0" err="1">
                <a:ln>
                  <a:noFill/>
                </a:ln>
                <a:solidFill>
                  <a:srgbClr val="FFFFFF"/>
                </a:solidFill>
                <a:effectLst/>
                <a:uLnTx/>
                <a:uFillTx/>
                <a:latin typeface="Inter"/>
                <a:ea typeface="Inter"/>
                <a:cs typeface="Inter"/>
                <a:sym typeface="Inter"/>
              </a:rPr>
              <a:t>Netw</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 Open.</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2025;8(3):e250250.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1"/>
        <p:cNvGrpSpPr/>
        <p:nvPr/>
      </p:nvGrpSpPr>
      <p:grpSpPr>
        <a:xfrm>
          <a:off x="0" y="0"/>
          <a:ext cx="0" cy="0"/>
          <a:chOff x="0" y="0"/>
          <a:chExt cx="0" cy="0"/>
        </a:xfrm>
      </p:grpSpPr>
      <p:pic>
        <p:nvPicPr>
          <p:cNvPr id="302" name="Google Shape;302;p31" descr="image.png"/>
          <p:cNvPicPr preferRelativeResize="0"/>
          <p:nvPr/>
        </p:nvPicPr>
        <p:blipFill rotWithShape="1">
          <a:blip r:embed="rId3">
            <a:alphaModFix/>
          </a:blip>
          <a:srcRect/>
          <a:stretch/>
        </p:blipFill>
        <p:spPr>
          <a:xfrm>
            <a:off x="476250" y="933450"/>
            <a:ext cx="11239500" cy="1164431"/>
          </a:xfrm>
          <a:prstGeom prst="rect">
            <a:avLst/>
          </a:prstGeom>
          <a:noFill/>
          <a:ln>
            <a:noFill/>
          </a:ln>
        </p:spPr>
      </p:pic>
      <p:pic>
        <p:nvPicPr>
          <p:cNvPr id="303" name="Google Shape;303;p31" descr="image.png"/>
          <p:cNvPicPr preferRelativeResize="0"/>
          <p:nvPr/>
        </p:nvPicPr>
        <p:blipFill rotWithShape="1">
          <a:blip r:embed="rId4">
            <a:alphaModFix/>
          </a:blip>
          <a:srcRect/>
          <a:stretch/>
        </p:blipFill>
        <p:spPr>
          <a:xfrm>
            <a:off x="476250" y="2212181"/>
            <a:ext cx="11239500" cy="1173956"/>
          </a:xfrm>
          <a:prstGeom prst="rect">
            <a:avLst/>
          </a:prstGeom>
          <a:noFill/>
          <a:ln>
            <a:noFill/>
          </a:ln>
        </p:spPr>
      </p:pic>
      <p:pic>
        <p:nvPicPr>
          <p:cNvPr id="304" name="Google Shape;304;p31" descr="image.png"/>
          <p:cNvPicPr preferRelativeResize="0"/>
          <p:nvPr/>
        </p:nvPicPr>
        <p:blipFill rotWithShape="1">
          <a:blip r:embed="rId5">
            <a:alphaModFix/>
          </a:blip>
          <a:srcRect/>
          <a:stretch/>
        </p:blipFill>
        <p:spPr>
          <a:xfrm>
            <a:off x="476250" y="3500437"/>
            <a:ext cx="11239500" cy="1164431"/>
          </a:xfrm>
          <a:prstGeom prst="rect">
            <a:avLst/>
          </a:prstGeom>
          <a:noFill/>
          <a:ln>
            <a:noFill/>
          </a:ln>
        </p:spPr>
      </p:pic>
      <p:pic>
        <p:nvPicPr>
          <p:cNvPr id="305" name="Google Shape;305;p31" descr="image.png"/>
          <p:cNvPicPr preferRelativeResize="0"/>
          <p:nvPr/>
        </p:nvPicPr>
        <p:blipFill rotWithShape="1">
          <a:blip r:embed="rId6">
            <a:alphaModFix/>
          </a:blip>
          <a:srcRect/>
          <a:stretch/>
        </p:blipFill>
        <p:spPr>
          <a:xfrm>
            <a:off x="476250" y="4779168"/>
            <a:ext cx="11239500" cy="1126331"/>
          </a:xfrm>
          <a:prstGeom prst="rect">
            <a:avLst/>
          </a:prstGeom>
          <a:noFill/>
          <a:ln>
            <a:noFill/>
          </a:ln>
        </p:spPr>
      </p:pic>
      <p:pic>
        <p:nvPicPr>
          <p:cNvPr id="306" name="Google Shape;306;p31" descr="image.png"/>
          <p:cNvPicPr preferRelativeResize="0"/>
          <p:nvPr/>
        </p:nvPicPr>
        <p:blipFill rotWithShape="1">
          <a:blip r:embed="rId7">
            <a:alphaModFix/>
          </a:blip>
          <a:srcRect/>
          <a:stretch/>
        </p:blipFill>
        <p:spPr>
          <a:xfrm>
            <a:off x="590550" y="952500"/>
            <a:ext cx="1905000" cy="1126331"/>
          </a:xfrm>
          <a:prstGeom prst="rect">
            <a:avLst/>
          </a:prstGeom>
          <a:noFill/>
          <a:ln>
            <a:noFill/>
          </a:ln>
        </p:spPr>
      </p:pic>
      <p:pic>
        <p:nvPicPr>
          <p:cNvPr id="307" name="Google Shape;307;p31" descr="image.png"/>
          <p:cNvPicPr preferRelativeResize="0"/>
          <p:nvPr/>
        </p:nvPicPr>
        <p:blipFill rotWithShape="1">
          <a:blip r:embed="rId8">
            <a:alphaModFix/>
          </a:blip>
          <a:srcRect/>
          <a:stretch/>
        </p:blipFill>
        <p:spPr>
          <a:xfrm>
            <a:off x="9029700" y="952500"/>
            <a:ext cx="2667000" cy="1126331"/>
          </a:xfrm>
          <a:prstGeom prst="rect">
            <a:avLst/>
          </a:prstGeom>
          <a:noFill/>
          <a:ln>
            <a:noFill/>
          </a:ln>
        </p:spPr>
      </p:pic>
      <p:pic>
        <p:nvPicPr>
          <p:cNvPr id="308" name="Google Shape;308;p31" descr="image.png"/>
          <p:cNvPicPr preferRelativeResize="0"/>
          <p:nvPr/>
        </p:nvPicPr>
        <p:blipFill rotWithShape="1">
          <a:blip r:embed="rId9">
            <a:alphaModFix/>
          </a:blip>
          <a:srcRect/>
          <a:stretch/>
        </p:blipFill>
        <p:spPr>
          <a:xfrm>
            <a:off x="590550" y="2231231"/>
            <a:ext cx="1905000" cy="1135856"/>
          </a:xfrm>
          <a:prstGeom prst="rect">
            <a:avLst/>
          </a:prstGeom>
          <a:noFill/>
          <a:ln>
            <a:noFill/>
          </a:ln>
        </p:spPr>
      </p:pic>
      <p:pic>
        <p:nvPicPr>
          <p:cNvPr id="309" name="Google Shape;309;p31" descr="image.png"/>
          <p:cNvPicPr preferRelativeResize="0"/>
          <p:nvPr/>
        </p:nvPicPr>
        <p:blipFill rotWithShape="1">
          <a:blip r:embed="rId10">
            <a:alphaModFix/>
          </a:blip>
          <a:srcRect/>
          <a:stretch/>
        </p:blipFill>
        <p:spPr>
          <a:xfrm>
            <a:off x="9029700" y="2231231"/>
            <a:ext cx="2667000" cy="1135856"/>
          </a:xfrm>
          <a:prstGeom prst="rect">
            <a:avLst/>
          </a:prstGeom>
          <a:noFill/>
          <a:ln>
            <a:noFill/>
          </a:ln>
        </p:spPr>
      </p:pic>
      <p:pic>
        <p:nvPicPr>
          <p:cNvPr id="310" name="Google Shape;310;p31" descr="image.png"/>
          <p:cNvPicPr preferRelativeResize="0"/>
          <p:nvPr/>
        </p:nvPicPr>
        <p:blipFill rotWithShape="1">
          <a:blip r:embed="rId11">
            <a:alphaModFix/>
          </a:blip>
          <a:srcRect/>
          <a:stretch/>
        </p:blipFill>
        <p:spPr>
          <a:xfrm>
            <a:off x="590550" y="3519487"/>
            <a:ext cx="1905000" cy="1126331"/>
          </a:xfrm>
          <a:prstGeom prst="rect">
            <a:avLst/>
          </a:prstGeom>
          <a:noFill/>
          <a:ln>
            <a:noFill/>
          </a:ln>
        </p:spPr>
      </p:pic>
      <p:pic>
        <p:nvPicPr>
          <p:cNvPr id="311" name="Google Shape;311;p31" descr="image.png"/>
          <p:cNvPicPr preferRelativeResize="0"/>
          <p:nvPr/>
        </p:nvPicPr>
        <p:blipFill rotWithShape="1">
          <a:blip r:embed="rId12">
            <a:alphaModFix/>
          </a:blip>
          <a:srcRect/>
          <a:stretch/>
        </p:blipFill>
        <p:spPr>
          <a:xfrm>
            <a:off x="9029700" y="3519487"/>
            <a:ext cx="2667000" cy="1126331"/>
          </a:xfrm>
          <a:prstGeom prst="rect">
            <a:avLst/>
          </a:prstGeom>
          <a:noFill/>
          <a:ln>
            <a:noFill/>
          </a:ln>
        </p:spPr>
      </p:pic>
      <p:pic>
        <p:nvPicPr>
          <p:cNvPr id="312" name="Google Shape;312;p31" descr="image.png"/>
          <p:cNvPicPr preferRelativeResize="0"/>
          <p:nvPr/>
        </p:nvPicPr>
        <p:blipFill rotWithShape="1">
          <a:blip r:embed="rId13">
            <a:alphaModFix/>
          </a:blip>
          <a:srcRect/>
          <a:stretch/>
        </p:blipFill>
        <p:spPr>
          <a:xfrm>
            <a:off x="590550" y="4798218"/>
            <a:ext cx="1905000" cy="1088231"/>
          </a:xfrm>
          <a:prstGeom prst="rect">
            <a:avLst/>
          </a:prstGeom>
          <a:noFill/>
          <a:ln>
            <a:noFill/>
          </a:ln>
        </p:spPr>
      </p:pic>
      <p:pic>
        <p:nvPicPr>
          <p:cNvPr id="313" name="Google Shape;313;p31" descr="image.png"/>
          <p:cNvPicPr preferRelativeResize="0"/>
          <p:nvPr/>
        </p:nvPicPr>
        <p:blipFill rotWithShape="1">
          <a:blip r:embed="rId14">
            <a:alphaModFix/>
          </a:blip>
          <a:srcRect/>
          <a:stretch/>
        </p:blipFill>
        <p:spPr>
          <a:xfrm>
            <a:off x="9029700" y="4798218"/>
            <a:ext cx="2667000" cy="1088231"/>
          </a:xfrm>
          <a:prstGeom prst="rect">
            <a:avLst/>
          </a:prstGeom>
          <a:noFill/>
          <a:ln>
            <a:noFill/>
          </a:ln>
        </p:spPr>
      </p:pic>
      <p:pic>
        <p:nvPicPr>
          <p:cNvPr id="314" name="Google Shape;314;p31" descr="image.png"/>
          <p:cNvPicPr preferRelativeResize="0"/>
          <p:nvPr/>
        </p:nvPicPr>
        <p:blipFill rotWithShape="1">
          <a:blip r:embed="rId15">
            <a:alphaModFix/>
          </a:blip>
          <a:srcRect/>
          <a:stretch/>
        </p:blipFill>
        <p:spPr>
          <a:xfrm>
            <a:off x="9220200" y="1097607"/>
            <a:ext cx="2286000" cy="390525"/>
          </a:xfrm>
          <a:prstGeom prst="rect">
            <a:avLst/>
          </a:prstGeom>
          <a:noFill/>
          <a:ln>
            <a:noFill/>
          </a:ln>
        </p:spPr>
      </p:pic>
      <p:pic>
        <p:nvPicPr>
          <p:cNvPr id="315" name="Google Shape;315;p31" descr="image.png"/>
          <p:cNvPicPr preferRelativeResize="0"/>
          <p:nvPr/>
        </p:nvPicPr>
        <p:blipFill rotWithShape="1">
          <a:blip r:embed="rId16">
            <a:alphaModFix/>
          </a:blip>
          <a:srcRect/>
          <a:stretch/>
        </p:blipFill>
        <p:spPr>
          <a:xfrm>
            <a:off x="9220200" y="2376338"/>
            <a:ext cx="2286000" cy="400050"/>
          </a:xfrm>
          <a:prstGeom prst="rect">
            <a:avLst/>
          </a:prstGeom>
          <a:noFill/>
          <a:ln>
            <a:noFill/>
          </a:ln>
        </p:spPr>
      </p:pic>
      <p:pic>
        <p:nvPicPr>
          <p:cNvPr id="316" name="Google Shape;316;p31" descr="image.png"/>
          <p:cNvPicPr preferRelativeResize="0"/>
          <p:nvPr/>
        </p:nvPicPr>
        <p:blipFill rotWithShape="1">
          <a:blip r:embed="rId17">
            <a:alphaModFix/>
          </a:blip>
          <a:srcRect/>
          <a:stretch/>
        </p:blipFill>
        <p:spPr>
          <a:xfrm>
            <a:off x="9220200" y="3664594"/>
            <a:ext cx="2286000" cy="390525"/>
          </a:xfrm>
          <a:prstGeom prst="rect">
            <a:avLst/>
          </a:prstGeom>
          <a:noFill/>
          <a:ln>
            <a:noFill/>
          </a:ln>
        </p:spPr>
      </p:pic>
      <p:pic>
        <p:nvPicPr>
          <p:cNvPr id="317" name="Google Shape;317;p31" descr="image.png"/>
          <p:cNvPicPr preferRelativeResize="0"/>
          <p:nvPr/>
        </p:nvPicPr>
        <p:blipFill rotWithShape="1">
          <a:blip r:embed="rId18">
            <a:alphaModFix/>
          </a:blip>
          <a:srcRect/>
          <a:stretch/>
        </p:blipFill>
        <p:spPr>
          <a:xfrm>
            <a:off x="9220200" y="4943326"/>
            <a:ext cx="2286000" cy="352425"/>
          </a:xfrm>
          <a:prstGeom prst="rect">
            <a:avLst/>
          </a:prstGeom>
          <a:noFill/>
          <a:ln>
            <a:noFill/>
          </a:ln>
        </p:spPr>
      </p:pic>
      <p:pic>
        <p:nvPicPr>
          <p:cNvPr id="318" name="Google Shape;318;p31" descr="image.png"/>
          <p:cNvPicPr preferRelativeResize="0"/>
          <p:nvPr/>
        </p:nvPicPr>
        <p:blipFill rotWithShape="1">
          <a:blip r:embed="rId19">
            <a:alphaModFix/>
          </a:blip>
          <a:srcRect/>
          <a:stretch/>
        </p:blipFill>
        <p:spPr>
          <a:xfrm>
            <a:off x="0" y="6143625"/>
            <a:ext cx="12192000" cy="714375"/>
          </a:xfrm>
          <a:prstGeom prst="rect">
            <a:avLst/>
          </a:prstGeom>
          <a:noFill/>
          <a:ln>
            <a:noFill/>
          </a:ln>
        </p:spPr>
      </p:pic>
      <p:sp>
        <p:nvSpPr>
          <p:cNvPr id="319" name="Google Shape;319;p31"/>
          <p:cNvSpPr txBox="1"/>
          <p:nvPr/>
        </p:nvSpPr>
        <p:spPr>
          <a:xfrm>
            <a:off x="666750" y="285750"/>
            <a:ext cx="11525400" cy="5079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a:ln>
                  <a:noFill/>
                </a:ln>
                <a:solidFill>
                  <a:srgbClr val="002B5C"/>
                </a:solidFill>
                <a:effectLst/>
                <a:uLnTx/>
                <a:uFillTx/>
                <a:latin typeface="Urbanist"/>
                <a:ea typeface="Urbanist"/>
                <a:cs typeface="Urbanist"/>
                <a:sym typeface="Urbanist"/>
              </a:rPr>
              <a:t>EV HYPERGLYCEMIA MANAGEMENT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31"/>
          <p:cNvSpPr/>
          <p:nvPr/>
        </p:nvSpPr>
        <p:spPr>
          <a:xfrm>
            <a:off x="476250" y="285750"/>
            <a:ext cx="142800" cy="5049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1" name="Google Shape;321;p31"/>
          <p:cNvSpPr txBox="1"/>
          <p:nvPr/>
        </p:nvSpPr>
        <p:spPr>
          <a:xfrm>
            <a:off x="476250" y="6310661"/>
            <a:ext cx="6991500" cy="2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Inter"/>
                <a:ea typeface="Inter"/>
                <a:cs typeface="Inter"/>
                <a:sym typeface="Inter"/>
              </a:rPr>
              <a:t>DKA: diabetic ketoacidosis | EV: </a:t>
            </a:r>
            <a:r>
              <a:rPr kumimoji="0" lang="en-US" sz="1400" b="0" i="0" u="none" strike="noStrike" kern="0" cap="none" spc="0" normalizeH="0" baseline="0" noProof="0" dirty="0" err="1">
                <a:ln>
                  <a:noFill/>
                </a:ln>
                <a:solidFill>
                  <a:srgbClr val="FFFFFF"/>
                </a:solidFill>
                <a:effectLst/>
                <a:uLnTx/>
                <a:uFillTx/>
                <a:latin typeface="Inter"/>
                <a:ea typeface="Inter"/>
                <a:cs typeface="Inter"/>
                <a:sym typeface="Inter"/>
              </a:rPr>
              <a:t>enfortumab</a:t>
            </a:r>
            <a:r>
              <a:rPr kumimoji="0" lang="en-US" sz="1400" b="0" i="0" u="none" strike="noStrike" kern="0" cap="none" spc="0" normalizeH="0" baseline="0" noProof="0" dirty="0">
                <a:ln>
                  <a:noFill/>
                </a:ln>
                <a:solidFill>
                  <a:srgbClr val="FFFFFF"/>
                </a:solidFill>
                <a:effectLst/>
                <a:uLnTx/>
                <a:uFillTx/>
                <a:latin typeface="Inter"/>
                <a:ea typeface="Inter"/>
                <a:cs typeface="Inter"/>
                <a:sym typeface="Inter"/>
              </a:rPr>
              <a:t> vedotin | HbA1c: hemoglobin A1c</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2" name="Google Shape;322;p31"/>
          <p:cNvSpPr txBox="1"/>
          <p:nvPr/>
        </p:nvSpPr>
        <p:spPr>
          <a:xfrm>
            <a:off x="2733675" y="1057390"/>
            <a:ext cx="6340800" cy="246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64748B"/>
                </a:solidFill>
                <a:effectLst/>
                <a:uLnTx/>
                <a:uFillTx/>
                <a:latin typeface="Inter ExtraBold"/>
                <a:ea typeface="Inter ExtraBold"/>
                <a:cs typeface="Inter ExtraBold"/>
                <a:sym typeface="Inter ExtraBold"/>
              </a:rPr>
              <a:t>SCREENING &amp; MONITORING</a:t>
            </a: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1"/>
          <p:cNvSpPr txBox="1"/>
          <p:nvPr/>
        </p:nvSpPr>
        <p:spPr>
          <a:xfrm>
            <a:off x="2733675" y="1353740"/>
            <a:ext cx="6039000" cy="623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4969"/>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Check </a:t>
            </a:r>
            <a:r>
              <a:rPr kumimoji="0" lang="en-US" sz="1800" b="0" i="0" u="none" strike="noStrike" kern="0" cap="none" spc="0" normalizeH="0" baseline="0" noProof="0">
                <a:ln>
                  <a:noFill/>
                </a:ln>
                <a:solidFill>
                  <a:srgbClr val="002B5C"/>
                </a:solidFill>
                <a:effectLst/>
                <a:uLnTx/>
                <a:uFillTx/>
                <a:latin typeface="Inter ExtraBold"/>
                <a:ea typeface="Inter ExtraBold"/>
                <a:cs typeface="Inter ExtraBold"/>
                <a:sym typeface="Inter ExtraBold"/>
              </a:rPr>
              <a:t>Baseline HbA1c</a:t>
            </a: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before C1D1. </a:t>
            </a:r>
            <a:endParaRPr kumimoji="0"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endParaRPr>
          </a:p>
          <a:p>
            <a:pPr marL="0" marR="0" lvl="0" indent="0" algn="l" defTabSz="914400" rtl="0" eaLnBrk="1" fontAlgn="auto" latinLnBrk="0" hangingPunct="1">
              <a:lnSpc>
                <a:spcPct val="124969"/>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Monitor blood glucose </a:t>
            </a:r>
            <a:r>
              <a:rPr kumimoji="0" lang="en-US" sz="1800" b="0" i="0" u="none" strike="noStrike" kern="0" cap="none" spc="0" normalizeH="0" baseline="0" noProof="0">
                <a:ln>
                  <a:noFill/>
                </a:ln>
                <a:solidFill>
                  <a:srgbClr val="002B5C"/>
                </a:solidFill>
                <a:effectLst/>
                <a:uLnTx/>
                <a:uFillTx/>
                <a:latin typeface="Inter ExtraBold"/>
                <a:ea typeface="Inter ExtraBold"/>
                <a:cs typeface="Inter ExtraBold"/>
                <a:sym typeface="Inter ExtraBold"/>
              </a:rPr>
              <a:t>before each cycle</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31"/>
          <p:cNvSpPr txBox="1"/>
          <p:nvPr/>
        </p:nvSpPr>
        <p:spPr>
          <a:xfrm>
            <a:off x="9220200" y="1545282"/>
            <a:ext cx="2286000" cy="541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2B5C"/>
                </a:solidFill>
                <a:effectLst/>
                <a:uLnTx/>
                <a:uFillTx/>
                <a:latin typeface="Inter"/>
                <a:ea typeface="Inter"/>
                <a:cs typeface="Inter"/>
                <a:sym typeface="Inter"/>
              </a:rPr>
              <a:t>Early identification of risk factors is critical</a:t>
            </a: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31"/>
          <p:cNvSpPr txBox="1"/>
          <p:nvPr/>
        </p:nvSpPr>
        <p:spPr>
          <a:xfrm>
            <a:off x="2733675" y="2349434"/>
            <a:ext cx="6340800" cy="261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64748B"/>
                </a:solidFill>
                <a:effectLst/>
                <a:uLnTx/>
                <a:uFillTx/>
                <a:latin typeface="Inter ExtraBold"/>
                <a:ea typeface="Inter ExtraBold"/>
                <a:cs typeface="Inter ExtraBold"/>
                <a:sym typeface="Inter ExtraBold"/>
              </a:rPr>
              <a:t>WITHHOLD THRESHOLD</a:t>
            </a:r>
            <a:endParaRPr kumimoji="0" sz="17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31"/>
          <p:cNvSpPr txBox="1"/>
          <p:nvPr/>
        </p:nvSpPr>
        <p:spPr>
          <a:xfrm>
            <a:off x="2733675" y="2637234"/>
            <a:ext cx="6039000" cy="623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4969"/>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Glucose </a:t>
            </a:r>
            <a:r>
              <a:rPr kumimoji="0" lang="en-US" sz="1800" b="0" i="0" u="none" strike="noStrike" kern="0" cap="none" spc="0" normalizeH="0" baseline="0" noProof="0">
                <a:ln>
                  <a:noFill/>
                </a:ln>
                <a:solidFill>
                  <a:srgbClr val="002B5C"/>
                </a:solidFill>
                <a:effectLst/>
                <a:uLnTx/>
                <a:uFillTx/>
                <a:latin typeface="Inter ExtraBold"/>
                <a:ea typeface="Inter ExtraBold"/>
                <a:cs typeface="Inter ExtraBold"/>
                <a:sym typeface="Inter ExtraBold"/>
              </a:rPr>
              <a:t>&gt;250 mg/dL</a:t>
            </a: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 Withhold EV until glucose improves to </a:t>
            </a:r>
            <a:r>
              <a:rPr kumimoji="0" lang="en-US" sz="1800" b="0" i="0" u="none" strike="noStrike" kern="0" cap="none" spc="0" normalizeH="0" baseline="0" noProof="0">
                <a:ln>
                  <a:noFill/>
                </a:ln>
                <a:solidFill>
                  <a:srgbClr val="002B5C"/>
                </a:solidFill>
                <a:effectLst/>
                <a:uLnTx/>
                <a:uFillTx/>
                <a:latin typeface="Inter ExtraBold"/>
                <a:ea typeface="Inter ExtraBold"/>
                <a:cs typeface="Inter ExtraBold"/>
                <a:sym typeface="Inter ExtraBold"/>
              </a:rPr>
              <a:t>≤250 mg/dL</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31"/>
          <p:cNvSpPr txBox="1"/>
          <p:nvPr/>
        </p:nvSpPr>
        <p:spPr>
          <a:xfrm>
            <a:off x="9220200" y="2833550"/>
            <a:ext cx="2476500" cy="418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2B5C"/>
                </a:solidFill>
                <a:effectLst/>
                <a:uLnTx/>
                <a:uFillTx/>
                <a:latin typeface="Inter"/>
                <a:ea typeface="Inter"/>
                <a:cs typeface="Inter"/>
                <a:sym typeface="Inter"/>
              </a:rPr>
              <a:t>Resume at </a:t>
            </a:r>
            <a:r>
              <a:rPr kumimoji="0" lang="en-US" sz="1600" b="0" i="0" u="none" strike="noStrike" kern="0" cap="none" spc="0" normalizeH="0" baseline="0" noProof="0">
                <a:ln>
                  <a:noFill/>
                </a:ln>
                <a:solidFill>
                  <a:srgbClr val="002B5C"/>
                </a:solidFill>
                <a:effectLst/>
                <a:uLnTx/>
                <a:uFillTx/>
                <a:latin typeface="Inter ExtraBold"/>
                <a:ea typeface="Inter ExtraBold"/>
                <a:cs typeface="Inter ExtraBold"/>
                <a:sym typeface="Inter ExtraBold"/>
              </a:rPr>
              <a:t>Same Dose</a:t>
            </a:r>
            <a:b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br>
            <a:r>
              <a:rPr kumimoji="0" lang="en-US" sz="1600" b="1" i="0" u="none" strike="noStrike" kern="0" cap="none" spc="0" normalizeH="0" baseline="0" noProof="0">
                <a:ln>
                  <a:noFill/>
                </a:ln>
                <a:solidFill>
                  <a:srgbClr val="002B5C"/>
                </a:solidFill>
                <a:effectLst/>
                <a:uLnTx/>
                <a:uFillTx/>
                <a:latin typeface="Inter"/>
                <a:ea typeface="Inter"/>
                <a:cs typeface="Inter"/>
                <a:sym typeface="Inter"/>
              </a:rPr>
              <a:t> (No reduction required)</a:t>
            </a: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1"/>
          <p:cNvSpPr txBox="1"/>
          <p:nvPr/>
        </p:nvSpPr>
        <p:spPr>
          <a:xfrm>
            <a:off x="2733675" y="3566028"/>
            <a:ext cx="63408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64748B"/>
                </a:solidFill>
                <a:effectLst/>
                <a:uLnTx/>
                <a:uFillTx/>
                <a:latin typeface="Inter ExtraBold"/>
                <a:ea typeface="Inter ExtraBold"/>
                <a:cs typeface="Inter ExtraBold"/>
                <a:sym typeface="Inter ExtraBold"/>
              </a:rPr>
              <a:t>ADA STANDARDS</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1"/>
          <p:cNvSpPr txBox="1"/>
          <p:nvPr/>
        </p:nvSpPr>
        <p:spPr>
          <a:xfrm>
            <a:off x="2733675" y="3920728"/>
            <a:ext cx="6039000" cy="623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4969"/>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B5C"/>
                </a:solidFill>
                <a:effectLst/>
                <a:uLnTx/>
                <a:uFillTx/>
                <a:latin typeface="Inter ExtraBold"/>
                <a:ea typeface="Inter ExtraBold"/>
                <a:cs typeface="Inter ExtraBold"/>
                <a:sym typeface="Inter ExtraBold"/>
              </a:rPr>
              <a:t>Metformin</a:t>
            </a: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is first-line for drug-induced insulin resistance; some patients may require </a:t>
            </a:r>
            <a:r>
              <a:rPr kumimoji="0" lang="en-US" sz="1800" b="1" i="0" u="none" strike="noStrike" kern="0" cap="none" spc="0" normalizeH="0" baseline="0" noProof="0">
                <a:ln>
                  <a:noFill/>
                </a:ln>
                <a:solidFill>
                  <a:srgbClr val="1E293B"/>
                </a:solidFill>
                <a:effectLst/>
                <a:uLnTx/>
                <a:uFillTx/>
                <a:latin typeface="Inter"/>
                <a:ea typeface="Inter"/>
                <a:cs typeface="Inter"/>
                <a:sym typeface="Inter"/>
              </a:rPr>
              <a:t>insulin</a:t>
            </a:r>
            <a:endParaRPr kumimoji="0" sz="1800" b="1"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31"/>
          <p:cNvSpPr txBox="1"/>
          <p:nvPr/>
        </p:nvSpPr>
        <p:spPr>
          <a:xfrm>
            <a:off x="9220200" y="4112269"/>
            <a:ext cx="2286000" cy="541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2B5C"/>
                </a:solidFill>
                <a:effectLst/>
                <a:uLnTx/>
                <a:uFillTx/>
                <a:latin typeface="Inter"/>
                <a:ea typeface="Inter"/>
                <a:cs typeface="Inter"/>
                <a:sym typeface="Inter"/>
              </a:rPr>
              <a:t>Most cases controlled without stopping EV</a:t>
            </a: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31"/>
          <p:cNvSpPr txBox="1"/>
          <p:nvPr/>
        </p:nvSpPr>
        <p:spPr>
          <a:xfrm>
            <a:off x="2733675" y="4904684"/>
            <a:ext cx="63408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64748B"/>
                </a:solidFill>
                <a:effectLst/>
                <a:uLnTx/>
                <a:uFillTx/>
                <a:latin typeface="Inter ExtraBold"/>
                <a:ea typeface="Inter ExtraBold"/>
                <a:cs typeface="Inter ExtraBold"/>
                <a:sym typeface="Inter ExtraBold"/>
              </a:rPr>
              <a:t>DKA SAFETY EDUCATION</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31"/>
          <p:cNvSpPr txBox="1"/>
          <p:nvPr/>
        </p:nvSpPr>
        <p:spPr>
          <a:xfrm>
            <a:off x="2733675" y="5180409"/>
            <a:ext cx="60390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4969"/>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Educate on thirst, polyuria, nausea, and confusion </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31"/>
          <p:cNvSpPr txBox="1"/>
          <p:nvPr/>
        </p:nvSpPr>
        <p:spPr>
          <a:xfrm>
            <a:off x="9220200" y="5352901"/>
            <a:ext cx="2286000" cy="541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B91C1C"/>
                </a:solidFill>
                <a:effectLst/>
                <a:uLnTx/>
                <a:uFillTx/>
                <a:latin typeface="Inter"/>
                <a:ea typeface="Inter"/>
                <a:cs typeface="Inter"/>
                <a:sym typeface="Inter"/>
              </a:rPr>
              <a:t>Report symptoms immediately</a:t>
            </a: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D6DBF03D-D320-4195-3537-ACA16F1507D8}"/>
              </a:ext>
            </a:extLst>
          </p:cNvPr>
          <p:cNvSpPr txBox="1"/>
          <p:nvPr/>
        </p:nvSpPr>
        <p:spPr>
          <a:xfrm>
            <a:off x="45901" y="6612464"/>
            <a:ext cx="12100197"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srgbClr val="FFFFFF"/>
                </a:solidFill>
                <a:effectLst/>
                <a:uLnTx/>
                <a:uFillTx/>
                <a:latin typeface="Inter"/>
                <a:ea typeface="Inter"/>
                <a:cs typeface="Inter"/>
                <a:sym typeface="Inter"/>
              </a:rPr>
              <a:t>Postow</a:t>
            </a:r>
            <a:r>
              <a:rPr kumimoji="0" lang="en-US" sz="900" b="0" i="0" u="none" strike="noStrike" kern="0" cap="none" spc="0" normalizeH="0" baseline="0" noProof="0" dirty="0">
                <a:ln>
                  <a:noFill/>
                </a:ln>
                <a:solidFill>
                  <a:srgbClr val="FFFFFF"/>
                </a:solidFill>
                <a:effectLst/>
                <a:uLnTx/>
                <a:uFillTx/>
                <a:latin typeface="Inter"/>
                <a:ea typeface="Inter"/>
                <a:cs typeface="Inter"/>
                <a:sym typeface="Inter"/>
              </a:rPr>
              <a:t> MA, et al. </a:t>
            </a:r>
            <a:r>
              <a:rPr kumimoji="0" lang="en-US" sz="900" b="1" i="0" u="none" strike="noStrike" kern="0" cap="none" spc="0" normalizeH="0" baseline="0" noProof="0" dirty="0">
                <a:ln>
                  <a:noFill/>
                </a:ln>
                <a:solidFill>
                  <a:srgbClr val="FFFFFF"/>
                </a:solidFill>
                <a:effectLst/>
                <a:uLnTx/>
                <a:uFillTx/>
                <a:latin typeface="Inter"/>
                <a:ea typeface="Inter"/>
                <a:cs typeface="Inter"/>
                <a:sym typeface="Inter"/>
              </a:rPr>
              <a:t>N Engl J Med.</a:t>
            </a:r>
            <a:r>
              <a:rPr kumimoji="0" lang="en-US" sz="900" b="0" i="0" u="none" strike="noStrike" kern="0" cap="none" spc="0" normalizeH="0" baseline="0" noProof="0" dirty="0">
                <a:ln>
                  <a:noFill/>
                </a:ln>
                <a:solidFill>
                  <a:srgbClr val="FFFFFF"/>
                </a:solidFill>
                <a:effectLst/>
                <a:uLnTx/>
                <a:uFillTx/>
                <a:latin typeface="Inter"/>
                <a:ea typeface="Inter"/>
                <a:cs typeface="Inter"/>
                <a:sym typeface="Inter"/>
              </a:rPr>
              <a:t> 2018;378(2):158-168. Powles T, et al. </a:t>
            </a:r>
            <a:r>
              <a:rPr kumimoji="0" lang="en-US" sz="900" b="1" i="0" u="none" strike="noStrike" kern="0" cap="none" spc="0" normalizeH="0" baseline="0" noProof="0" dirty="0">
                <a:ln>
                  <a:noFill/>
                </a:ln>
                <a:solidFill>
                  <a:srgbClr val="FFFFFF"/>
                </a:solidFill>
                <a:effectLst/>
                <a:uLnTx/>
                <a:uFillTx/>
                <a:latin typeface="Inter"/>
                <a:ea typeface="Inter"/>
                <a:cs typeface="Inter"/>
                <a:sym typeface="Inter"/>
              </a:rPr>
              <a:t>N Engl J Med.</a:t>
            </a:r>
            <a:r>
              <a:rPr kumimoji="0" lang="en-US" sz="900" b="0" i="0" u="none" strike="noStrike" kern="0" cap="none" spc="0" normalizeH="0" baseline="0" noProof="0" dirty="0">
                <a:ln>
                  <a:noFill/>
                </a:ln>
                <a:solidFill>
                  <a:srgbClr val="FFFFFF"/>
                </a:solidFill>
                <a:effectLst/>
                <a:uLnTx/>
                <a:uFillTx/>
                <a:latin typeface="Inter"/>
                <a:ea typeface="Inter"/>
                <a:cs typeface="Inter"/>
                <a:sym typeface="Inter"/>
              </a:rPr>
              <a:t> 2024;390(10):875-888.  </a:t>
            </a:r>
            <a:r>
              <a:rPr kumimoji="0" lang="en-US" sz="900" b="0" i="0" u="none" strike="noStrike" kern="0" cap="none" spc="0" normalizeH="0" baseline="0" noProof="0" dirty="0" err="1">
                <a:ln>
                  <a:noFill/>
                </a:ln>
                <a:solidFill>
                  <a:srgbClr val="FFFFFF"/>
                </a:solidFill>
                <a:effectLst/>
                <a:uLnTx/>
                <a:uFillTx/>
                <a:latin typeface="Inter"/>
                <a:ea typeface="Inter"/>
                <a:cs typeface="Inter"/>
                <a:sym typeface="Inter"/>
              </a:rPr>
              <a:t>Vulsteke</a:t>
            </a:r>
            <a:r>
              <a:rPr kumimoji="0" lang="en-US" sz="900" b="0" i="0" u="none" strike="noStrike" kern="0" cap="none" spc="0" normalizeH="0" baseline="0" noProof="0" dirty="0">
                <a:ln>
                  <a:noFill/>
                </a:ln>
                <a:solidFill>
                  <a:srgbClr val="FFFFFF"/>
                </a:solidFill>
                <a:effectLst/>
                <a:uLnTx/>
                <a:uFillTx/>
                <a:latin typeface="Inter"/>
                <a:ea typeface="Inter"/>
                <a:cs typeface="Inter"/>
                <a:sym typeface="Inter"/>
              </a:rPr>
              <a:t> C, et al. </a:t>
            </a:r>
            <a:r>
              <a:rPr kumimoji="0" lang="en-US" sz="900" b="1" i="0" u="none" strike="noStrike" kern="0" cap="none" spc="0" normalizeH="0" baseline="0" noProof="0" dirty="0">
                <a:ln>
                  <a:noFill/>
                </a:ln>
                <a:solidFill>
                  <a:srgbClr val="FFFFFF"/>
                </a:solidFill>
                <a:effectLst/>
                <a:uLnTx/>
                <a:uFillTx/>
                <a:latin typeface="Inter"/>
                <a:ea typeface="Inter"/>
                <a:cs typeface="Inter"/>
                <a:sym typeface="Inter"/>
              </a:rPr>
              <a:t>N Engl J Med.</a:t>
            </a:r>
            <a:r>
              <a:rPr kumimoji="0" lang="en-US" sz="900" b="0" i="0" u="none" strike="noStrike" kern="0" cap="none" spc="0" normalizeH="0" baseline="0" noProof="0" dirty="0">
                <a:ln>
                  <a:noFill/>
                </a:ln>
                <a:solidFill>
                  <a:srgbClr val="FFFFFF"/>
                </a:solidFill>
                <a:effectLst/>
                <a:uLnTx/>
                <a:uFillTx/>
                <a:latin typeface="Inter"/>
                <a:ea typeface="Inter"/>
                <a:cs typeface="Inter"/>
                <a:sym typeface="Inter"/>
              </a:rPr>
              <a:t> 2026.  Yajima S, et al. </a:t>
            </a:r>
            <a:r>
              <a:rPr kumimoji="0" lang="en-US" sz="900" b="1" i="0" u="none" strike="noStrike" kern="0" cap="none" spc="0" normalizeH="0" baseline="0" noProof="0" dirty="0">
                <a:ln>
                  <a:noFill/>
                </a:ln>
                <a:solidFill>
                  <a:srgbClr val="FFFFFF"/>
                </a:solidFill>
                <a:effectLst/>
                <a:uLnTx/>
                <a:uFillTx/>
                <a:latin typeface="Inter"/>
                <a:ea typeface="Inter"/>
                <a:cs typeface="Inter"/>
                <a:sym typeface="Inter"/>
              </a:rPr>
              <a:t>JAMA </a:t>
            </a:r>
            <a:r>
              <a:rPr kumimoji="0" lang="en-US" sz="900" b="1" i="0" u="none" strike="noStrike" kern="0" cap="none" spc="0" normalizeH="0" baseline="0" noProof="0" dirty="0" err="1">
                <a:ln>
                  <a:noFill/>
                </a:ln>
                <a:solidFill>
                  <a:srgbClr val="FFFFFF"/>
                </a:solidFill>
                <a:effectLst/>
                <a:uLnTx/>
                <a:uFillTx/>
                <a:latin typeface="Inter"/>
                <a:ea typeface="Inter"/>
                <a:cs typeface="Inter"/>
                <a:sym typeface="Inter"/>
              </a:rPr>
              <a:t>Netw</a:t>
            </a:r>
            <a:r>
              <a:rPr kumimoji="0" lang="en-US" sz="900" b="1" i="0" u="none" strike="noStrike" kern="0" cap="none" spc="0" normalizeH="0" baseline="0" noProof="0" dirty="0">
                <a:ln>
                  <a:noFill/>
                </a:ln>
                <a:solidFill>
                  <a:srgbClr val="FFFFFF"/>
                </a:solidFill>
                <a:effectLst/>
                <a:uLnTx/>
                <a:uFillTx/>
                <a:latin typeface="Inter"/>
                <a:ea typeface="Inter"/>
                <a:cs typeface="Inter"/>
                <a:sym typeface="Inter"/>
              </a:rPr>
              <a:t> Open.</a:t>
            </a:r>
            <a:r>
              <a:rPr kumimoji="0" lang="en-US" sz="900" b="0" i="0" u="none" strike="noStrike" kern="0" cap="none" spc="0" normalizeH="0" baseline="0" noProof="0" dirty="0">
                <a:ln>
                  <a:noFill/>
                </a:ln>
                <a:solidFill>
                  <a:srgbClr val="FFFFFF"/>
                </a:solidFill>
                <a:effectLst/>
                <a:uLnTx/>
                <a:uFillTx/>
                <a:latin typeface="Inter"/>
                <a:ea typeface="Inter"/>
                <a:cs typeface="Inter"/>
                <a:sym typeface="Inter"/>
              </a:rPr>
              <a:t> 2025;8(3):e250250.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7"/>
        <p:cNvGrpSpPr/>
        <p:nvPr/>
      </p:nvGrpSpPr>
      <p:grpSpPr>
        <a:xfrm>
          <a:off x="0" y="0"/>
          <a:ext cx="0" cy="0"/>
          <a:chOff x="0" y="0"/>
          <a:chExt cx="0" cy="0"/>
        </a:xfrm>
      </p:grpSpPr>
      <p:pic>
        <p:nvPicPr>
          <p:cNvPr id="338" name="Google Shape;338;p32" descr="image.png"/>
          <p:cNvPicPr preferRelativeResize="0"/>
          <p:nvPr/>
        </p:nvPicPr>
        <p:blipFill rotWithShape="1">
          <a:blip r:embed="rId3">
            <a:alphaModFix/>
          </a:blip>
          <a:srcRect/>
          <a:stretch/>
        </p:blipFill>
        <p:spPr>
          <a:xfrm>
            <a:off x="0" y="6064450"/>
            <a:ext cx="12192000" cy="793550"/>
          </a:xfrm>
          <a:prstGeom prst="rect">
            <a:avLst/>
          </a:prstGeom>
          <a:noFill/>
          <a:ln>
            <a:noFill/>
          </a:ln>
        </p:spPr>
      </p:pic>
      <p:pic>
        <p:nvPicPr>
          <p:cNvPr id="339" name="Google Shape;339;p32" descr="image.png"/>
          <p:cNvPicPr preferRelativeResize="0"/>
          <p:nvPr/>
        </p:nvPicPr>
        <p:blipFill rotWithShape="1">
          <a:blip r:embed="rId4">
            <a:alphaModFix/>
          </a:blip>
          <a:srcRect/>
          <a:stretch/>
        </p:blipFill>
        <p:spPr>
          <a:xfrm>
            <a:off x="381000" y="1028700"/>
            <a:ext cx="2750350" cy="4866050"/>
          </a:xfrm>
          <a:prstGeom prst="rect">
            <a:avLst/>
          </a:prstGeom>
          <a:noFill/>
          <a:ln>
            <a:noFill/>
          </a:ln>
        </p:spPr>
      </p:pic>
      <p:pic>
        <p:nvPicPr>
          <p:cNvPr id="340" name="Google Shape;340;p32" descr="image.png"/>
          <p:cNvPicPr preferRelativeResize="0"/>
          <p:nvPr/>
        </p:nvPicPr>
        <p:blipFill rotWithShape="1">
          <a:blip r:embed="rId5">
            <a:alphaModFix/>
          </a:blip>
          <a:srcRect/>
          <a:stretch/>
        </p:blipFill>
        <p:spPr>
          <a:xfrm>
            <a:off x="3274225" y="1028700"/>
            <a:ext cx="2750325" cy="4866050"/>
          </a:xfrm>
          <a:prstGeom prst="rect">
            <a:avLst/>
          </a:prstGeom>
          <a:noFill/>
          <a:ln>
            <a:noFill/>
          </a:ln>
        </p:spPr>
      </p:pic>
      <p:pic>
        <p:nvPicPr>
          <p:cNvPr id="341" name="Google Shape;341;p32" descr="image.png"/>
          <p:cNvPicPr preferRelativeResize="0"/>
          <p:nvPr/>
        </p:nvPicPr>
        <p:blipFill rotWithShape="1">
          <a:blip r:embed="rId6">
            <a:alphaModFix/>
          </a:blip>
          <a:srcRect/>
          <a:stretch/>
        </p:blipFill>
        <p:spPr>
          <a:xfrm>
            <a:off x="6167425" y="1028700"/>
            <a:ext cx="2750350" cy="4866050"/>
          </a:xfrm>
          <a:prstGeom prst="rect">
            <a:avLst/>
          </a:prstGeom>
          <a:noFill/>
          <a:ln>
            <a:noFill/>
          </a:ln>
        </p:spPr>
      </p:pic>
      <p:pic>
        <p:nvPicPr>
          <p:cNvPr id="342" name="Google Shape;342;p32" descr="image.png"/>
          <p:cNvPicPr preferRelativeResize="0"/>
          <p:nvPr/>
        </p:nvPicPr>
        <p:blipFill rotWithShape="1">
          <a:blip r:embed="rId7">
            <a:alphaModFix/>
          </a:blip>
          <a:srcRect/>
          <a:stretch/>
        </p:blipFill>
        <p:spPr>
          <a:xfrm>
            <a:off x="9060650" y="1028700"/>
            <a:ext cx="2750350" cy="4866050"/>
          </a:xfrm>
          <a:prstGeom prst="rect">
            <a:avLst/>
          </a:prstGeom>
          <a:noFill/>
          <a:ln>
            <a:noFill/>
          </a:ln>
        </p:spPr>
      </p:pic>
      <p:pic>
        <p:nvPicPr>
          <p:cNvPr id="343" name="Google Shape;343;p32" descr="image.png"/>
          <p:cNvPicPr preferRelativeResize="0"/>
          <p:nvPr/>
        </p:nvPicPr>
        <p:blipFill rotWithShape="1">
          <a:blip r:embed="rId8">
            <a:alphaModFix/>
          </a:blip>
          <a:srcRect/>
          <a:stretch/>
        </p:blipFill>
        <p:spPr>
          <a:xfrm>
            <a:off x="571500" y="1314450"/>
            <a:ext cx="2369343" cy="466725"/>
          </a:xfrm>
          <a:prstGeom prst="rect">
            <a:avLst/>
          </a:prstGeom>
          <a:noFill/>
          <a:ln>
            <a:noFill/>
          </a:ln>
        </p:spPr>
      </p:pic>
      <p:pic>
        <p:nvPicPr>
          <p:cNvPr id="344" name="Google Shape;344;p32" descr="image.png"/>
          <p:cNvPicPr preferRelativeResize="0"/>
          <p:nvPr/>
        </p:nvPicPr>
        <p:blipFill rotWithShape="1">
          <a:blip r:embed="rId9">
            <a:alphaModFix/>
          </a:blip>
          <a:srcRect/>
          <a:stretch/>
        </p:blipFill>
        <p:spPr>
          <a:xfrm>
            <a:off x="3464718" y="1314450"/>
            <a:ext cx="2369343" cy="466725"/>
          </a:xfrm>
          <a:prstGeom prst="rect">
            <a:avLst/>
          </a:prstGeom>
          <a:noFill/>
          <a:ln>
            <a:noFill/>
          </a:ln>
        </p:spPr>
      </p:pic>
      <p:pic>
        <p:nvPicPr>
          <p:cNvPr id="345" name="Google Shape;345;p32" descr="image.png"/>
          <p:cNvPicPr preferRelativeResize="0"/>
          <p:nvPr/>
        </p:nvPicPr>
        <p:blipFill rotWithShape="1">
          <a:blip r:embed="rId10">
            <a:alphaModFix/>
          </a:blip>
          <a:srcRect/>
          <a:stretch/>
        </p:blipFill>
        <p:spPr>
          <a:xfrm>
            <a:off x="6357937" y="1314450"/>
            <a:ext cx="2369343" cy="466725"/>
          </a:xfrm>
          <a:prstGeom prst="rect">
            <a:avLst/>
          </a:prstGeom>
          <a:noFill/>
          <a:ln>
            <a:noFill/>
          </a:ln>
        </p:spPr>
      </p:pic>
      <p:pic>
        <p:nvPicPr>
          <p:cNvPr id="346" name="Google Shape;346;p32" descr="image.png"/>
          <p:cNvPicPr preferRelativeResize="0"/>
          <p:nvPr/>
        </p:nvPicPr>
        <p:blipFill rotWithShape="1">
          <a:blip r:embed="rId11">
            <a:alphaModFix/>
          </a:blip>
          <a:srcRect/>
          <a:stretch/>
        </p:blipFill>
        <p:spPr>
          <a:xfrm>
            <a:off x="9251156" y="1314450"/>
            <a:ext cx="2369343" cy="742950"/>
          </a:xfrm>
          <a:prstGeom prst="rect">
            <a:avLst/>
          </a:prstGeom>
          <a:noFill/>
          <a:ln>
            <a:noFill/>
          </a:ln>
        </p:spPr>
      </p:pic>
      <p:sp>
        <p:nvSpPr>
          <p:cNvPr id="347" name="Google Shape;347;p32"/>
          <p:cNvSpPr txBox="1"/>
          <p:nvPr/>
        </p:nvSpPr>
        <p:spPr>
          <a:xfrm>
            <a:off x="571500" y="285750"/>
            <a:ext cx="11620500" cy="554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2B5C"/>
                </a:solidFill>
                <a:effectLst/>
                <a:uLnTx/>
                <a:uFillTx/>
                <a:latin typeface="Urbanist ExtraBold"/>
                <a:ea typeface="Urbanist ExtraBold"/>
                <a:cs typeface="Urbanist ExtraBold"/>
                <a:sym typeface="Urbanist ExtraBold"/>
              </a:rPr>
              <a:t>EV OCULAR TOXICITY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32"/>
          <p:cNvSpPr/>
          <p:nvPr/>
        </p:nvSpPr>
        <p:spPr>
          <a:xfrm>
            <a:off x="381000" y="285750"/>
            <a:ext cx="142800" cy="5526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9" name="Google Shape;349;p32"/>
          <p:cNvSpPr txBox="1"/>
          <p:nvPr/>
        </p:nvSpPr>
        <p:spPr>
          <a:xfrm>
            <a:off x="381000" y="6299857"/>
            <a:ext cx="11430000" cy="1983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2055"/>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Inter"/>
                <a:ea typeface="Inter"/>
                <a:cs typeface="Inter"/>
                <a:sym typeface="Inter"/>
              </a:rPr>
              <a:t>EV:</a:t>
            </a:r>
            <a:r>
              <a:rPr kumimoji="0" lang="en-US" sz="1400" b="0" i="0" u="none" strike="noStrike" kern="0" cap="none" spc="0" normalizeH="0" baseline="0" noProof="0" dirty="0">
                <a:ln>
                  <a:noFill/>
                </a:ln>
                <a:solidFill>
                  <a:srgbClr val="FFFFFF"/>
                </a:solidFill>
                <a:effectLst/>
                <a:uLnTx/>
                <a:uFillTx/>
                <a:latin typeface="Inter"/>
                <a:ea typeface="Inter"/>
                <a:cs typeface="Inter"/>
                <a:sym typeface="Inter"/>
              </a:rPr>
              <a:t> </a:t>
            </a:r>
            <a:r>
              <a:rPr kumimoji="0" lang="en-US" sz="1400" b="0" i="0" u="none" strike="noStrike" kern="0" cap="none" spc="0" normalizeH="0" baseline="0" noProof="0" dirty="0" err="1">
                <a:ln>
                  <a:noFill/>
                </a:ln>
                <a:solidFill>
                  <a:srgbClr val="FFFFFF"/>
                </a:solidFill>
                <a:effectLst/>
                <a:uLnTx/>
                <a:uFillTx/>
                <a:latin typeface="Inter"/>
                <a:ea typeface="Inter"/>
                <a:cs typeface="Inter"/>
                <a:sym typeface="Inter"/>
              </a:rPr>
              <a:t>enfortumab</a:t>
            </a:r>
            <a:r>
              <a:rPr kumimoji="0" lang="en-US" sz="1400" b="0" i="0" u="none" strike="noStrike" kern="0" cap="none" spc="0" normalizeH="0" baseline="0" noProof="0" dirty="0">
                <a:ln>
                  <a:noFill/>
                </a:ln>
                <a:solidFill>
                  <a:srgbClr val="FFFFFF"/>
                </a:solidFill>
                <a:effectLst/>
                <a:uLnTx/>
                <a:uFillTx/>
                <a:latin typeface="Inter"/>
                <a:ea typeface="Inter"/>
                <a:cs typeface="Inter"/>
                <a:sym typeface="Inter"/>
              </a:rPr>
              <a:t> vedotin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350" name="Google Shape;350;p32"/>
          <p:cNvGraphicFramePr/>
          <p:nvPr/>
        </p:nvGraphicFramePr>
        <p:xfrm>
          <a:off x="9251156" y="3811785"/>
          <a:ext cx="2369350" cy="1295400"/>
        </p:xfrm>
        <a:graphic>
          <a:graphicData uri="http://schemas.openxmlformats.org/drawingml/2006/table">
            <a:tbl>
              <a:tblPr firstRow="1" bandRow="1">
                <a:noFill/>
              </a:tblPr>
              <a:tblGrid>
                <a:gridCol w="1162500">
                  <a:extLst>
                    <a:ext uri="{9D8B030D-6E8A-4147-A177-3AD203B41FA5}">
                      <a16:colId xmlns:a16="http://schemas.microsoft.com/office/drawing/2014/main" val="20000"/>
                    </a:ext>
                  </a:extLst>
                </a:gridCol>
                <a:gridCol w="1206850">
                  <a:extLst>
                    <a:ext uri="{9D8B030D-6E8A-4147-A177-3AD203B41FA5}">
                      <a16:colId xmlns:a16="http://schemas.microsoft.com/office/drawing/2014/main" val="20001"/>
                    </a:ext>
                  </a:extLst>
                </a:gridCol>
              </a:tblGrid>
              <a:tr h="323850">
                <a:tc>
                  <a:txBody>
                    <a:bodyPr/>
                    <a:lstStyle/>
                    <a:p>
                      <a:pPr marL="0" marR="0" lvl="0" indent="0" algn="l" rtl="0">
                        <a:spcBef>
                          <a:spcPts val="0"/>
                        </a:spcBef>
                        <a:spcAft>
                          <a:spcPts val="0"/>
                        </a:spcAft>
                        <a:buNone/>
                      </a:pPr>
                      <a:r>
                        <a:rPr lang="en-US" sz="1350" b="0" i="0" u="none" strike="noStrike" cap="none">
                          <a:solidFill>
                            <a:srgbClr val="000000"/>
                          </a:solidFill>
                          <a:latin typeface="Inter"/>
                          <a:ea typeface="Inter"/>
                          <a:cs typeface="Inter"/>
                          <a:sym typeface="Inter"/>
                        </a:rPr>
                        <a:t>Starting</a:t>
                      </a:r>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350" b="0" i="0" u="none" strike="noStrike" cap="none">
                          <a:solidFill>
                            <a:srgbClr val="000000"/>
                          </a:solidFill>
                          <a:latin typeface="Inter"/>
                          <a:ea typeface="Inter"/>
                          <a:cs typeface="Inter"/>
                          <a:sym typeface="Inter"/>
                        </a:rPr>
                        <a:t>1.25 mg/kg</a:t>
                      </a:r>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23850">
                <a:tc>
                  <a:txBody>
                    <a:bodyPr/>
                    <a:lstStyle/>
                    <a:p>
                      <a:pPr marL="0" marR="0" lvl="0" indent="0" algn="l" rtl="0">
                        <a:spcBef>
                          <a:spcPts val="0"/>
                        </a:spcBef>
                        <a:spcAft>
                          <a:spcPts val="0"/>
                        </a:spcAft>
                        <a:buNone/>
                      </a:pPr>
                      <a:r>
                        <a:rPr lang="en-US" sz="1350" b="0" i="0" u="none" strike="noStrike" cap="none">
                          <a:solidFill>
                            <a:srgbClr val="000000"/>
                          </a:solidFill>
                          <a:latin typeface="Inter"/>
                          <a:ea typeface="Inter"/>
                          <a:cs typeface="Inter"/>
                          <a:sym typeface="Inter"/>
                        </a:rPr>
                        <a:t>1st Redux</a:t>
                      </a:r>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350" b="1" i="0" u="none" strike="noStrike" cap="none">
                          <a:solidFill>
                            <a:srgbClr val="000000"/>
                          </a:solidFill>
                          <a:latin typeface="Inter"/>
                          <a:ea typeface="Inter"/>
                          <a:cs typeface="Inter"/>
                          <a:sym typeface="Inter"/>
                        </a:rPr>
                        <a:t>1.0 mg/kg</a:t>
                      </a:r>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23850">
                <a:tc>
                  <a:txBody>
                    <a:bodyPr/>
                    <a:lstStyle/>
                    <a:p>
                      <a:pPr marL="0" marR="0" lvl="0" indent="0" algn="l" rtl="0">
                        <a:spcBef>
                          <a:spcPts val="0"/>
                        </a:spcBef>
                        <a:spcAft>
                          <a:spcPts val="0"/>
                        </a:spcAft>
                        <a:buNone/>
                      </a:pPr>
                      <a:r>
                        <a:rPr lang="en-US" sz="1350" b="0" i="0" u="none" strike="noStrike" cap="none">
                          <a:solidFill>
                            <a:srgbClr val="000000"/>
                          </a:solidFill>
                          <a:latin typeface="Inter"/>
                          <a:ea typeface="Inter"/>
                          <a:cs typeface="Inter"/>
                          <a:sym typeface="Inter"/>
                        </a:rPr>
                        <a:t>2nd Redux</a:t>
                      </a:r>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350" b="1" i="0" u="none" strike="noStrike" cap="none">
                          <a:solidFill>
                            <a:srgbClr val="000000"/>
                          </a:solidFill>
                          <a:latin typeface="Inter"/>
                          <a:ea typeface="Inter"/>
                          <a:cs typeface="Inter"/>
                          <a:sym typeface="Inter"/>
                        </a:rPr>
                        <a:t>0.75 mg/kg</a:t>
                      </a:r>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23850">
                <a:tc>
                  <a:txBody>
                    <a:bodyPr/>
                    <a:lstStyle/>
                    <a:p>
                      <a:pPr marL="0" marR="0" lvl="0" indent="0" algn="l" rtl="0">
                        <a:spcBef>
                          <a:spcPts val="0"/>
                        </a:spcBef>
                        <a:spcAft>
                          <a:spcPts val="0"/>
                        </a:spcAft>
                        <a:buNone/>
                      </a:pPr>
                      <a:r>
                        <a:rPr lang="en-US" sz="1350" b="0" i="0" u="none" strike="noStrike" cap="none">
                          <a:solidFill>
                            <a:srgbClr val="000000"/>
                          </a:solidFill>
                          <a:latin typeface="Inter"/>
                          <a:ea typeface="Inter"/>
                          <a:cs typeface="Inter"/>
                          <a:sym typeface="Inter"/>
                        </a:rPr>
                        <a:t>3rd Redux</a:t>
                      </a:r>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350" b="1" i="0" u="none" strike="noStrike" cap="none">
                          <a:solidFill>
                            <a:srgbClr val="000000"/>
                          </a:solidFill>
                          <a:latin typeface="Inter"/>
                          <a:ea typeface="Inter"/>
                          <a:cs typeface="Inter"/>
                          <a:sym typeface="Inter"/>
                        </a:rPr>
                        <a:t>0.5 mg/kg</a:t>
                      </a:r>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351" name="Google Shape;351;p32" descr="image.png"/>
          <p:cNvPicPr preferRelativeResize="0"/>
          <p:nvPr/>
        </p:nvPicPr>
        <p:blipFill rotWithShape="1">
          <a:blip r:embed="rId12">
            <a:alphaModFix/>
          </a:blip>
          <a:srcRect/>
          <a:stretch/>
        </p:blipFill>
        <p:spPr>
          <a:xfrm>
            <a:off x="571500" y="1962150"/>
            <a:ext cx="238125" cy="209550"/>
          </a:xfrm>
          <a:prstGeom prst="rect">
            <a:avLst/>
          </a:prstGeom>
          <a:noFill/>
          <a:ln>
            <a:noFill/>
          </a:ln>
        </p:spPr>
      </p:pic>
      <p:sp>
        <p:nvSpPr>
          <p:cNvPr id="352" name="Google Shape;352;p32"/>
          <p:cNvSpPr txBox="1"/>
          <p:nvPr/>
        </p:nvSpPr>
        <p:spPr>
          <a:xfrm>
            <a:off x="904875" y="1924050"/>
            <a:ext cx="2036100" cy="609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Dry eye, blurred vision, irritation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53" name="Google Shape;353;p32" descr="image.png"/>
          <p:cNvPicPr preferRelativeResize="0"/>
          <p:nvPr/>
        </p:nvPicPr>
        <p:blipFill rotWithShape="1">
          <a:blip r:embed="rId13">
            <a:alphaModFix/>
          </a:blip>
          <a:srcRect/>
          <a:stretch/>
        </p:blipFill>
        <p:spPr>
          <a:xfrm>
            <a:off x="571500" y="2720280"/>
            <a:ext cx="209550" cy="209550"/>
          </a:xfrm>
          <a:prstGeom prst="rect">
            <a:avLst/>
          </a:prstGeom>
          <a:noFill/>
          <a:ln>
            <a:noFill/>
          </a:ln>
        </p:spPr>
      </p:pic>
      <p:sp>
        <p:nvSpPr>
          <p:cNvPr id="354" name="Google Shape;354;p32"/>
          <p:cNvSpPr txBox="1"/>
          <p:nvPr/>
        </p:nvSpPr>
        <p:spPr>
          <a:xfrm>
            <a:off x="876300" y="2682180"/>
            <a:ext cx="2064600" cy="609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Pain or foreign body sensation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55" name="Google Shape;355;p32" descr="image.png"/>
          <p:cNvPicPr preferRelativeResize="0"/>
          <p:nvPr/>
        </p:nvPicPr>
        <p:blipFill rotWithShape="1">
          <a:blip r:embed="rId14">
            <a:alphaModFix/>
          </a:blip>
          <a:srcRect/>
          <a:stretch/>
        </p:blipFill>
        <p:spPr>
          <a:xfrm>
            <a:off x="3464718" y="1962150"/>
            <a:ext cx="161925" cy="209550"/>
          </a:xfrm>
          <a:prstGeom prst="rect">
            <a:avLst/>
          </a:prstGeom>
          <a:noFill/>
          <a:ln>
            <a:noFill/>
          </a:ln>
        </p:spPr>
      </p:pic>
      <p:sp>
        <p:nvSpPr>
          <p:cNvPr id="356" name="Google Shape;356;p32"/>
          <p:cNvSpPr txBox="1"/>
          <p:nvPr/>
        </p:nvSpPr>
        <p:spPr>
          <a:xfrm>
            <a:off x="3721893" y="1924050"/>
            <a:ext cx="2112300" cy="609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Artificial Tears (4x daily)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57" name="Google Shape;357;p32" descr="image.png"/>
          <p:cNvPicPr preferRelativeResize="0"/>
          <p:nvPr/>
        </p:nvPicPr>
        <p:blipFill rotWithShape="1">
          <a:blip r:embed="rId15">
            <a:alphaModFix/>
          </a:blip>
          <a:srcRect/>
          <a:stretch/>
        </p:blipFill>
        <p:spPr>
          <a:xfrm>
            <a:off x="3464718" y="2720280"/>
            <a:ext cx="266700" cy="209550"/>
          </a:xfrm>
          <a:prstGeom prst="rect">
            <a:avLst/>
          </a:prstGeom>
          <a:noFill/>
          <a:ln>
            <a:noFill/>
          </a:ln>
        </p:spPr>
      </p:pic>
      <p:sp>
        <p:nvSpPr>
          <p:cNvPr id="358" name="Google Shape;358;p32"/>
          <p:cNvSpPr txBox="1"/>
          <p:nvPr/>
        </p:nvSpPr>
        <p:spPr>
          <a:xfrm>
            <a:off x="3826668" y="2682180"/>
            <a:ext cx="2007300" cy="609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Avoid contact lenses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59" name="Google Shape;359;p32" descr="image.png"/>
          <p:cNvPicPr preferRelativeResize="0"/>
          <p:nvPr/>
        </p:nvPicPr>
        <p:blipFill rotWithShape="1">
          <a:blip r:embed="rId16">
            <a:alphaModFix/>
          </a:blip>
          <a:srcRect/>
          <a:stretch/>
        </p:blipFill>
        <p:spPr>
          <a:xfrm>
            <a:off x="3464718" y="3478410"/>
            <a:ext cx="209550" cy="209550"/>
          </a:xfrm>
          <a:prstGeom prst="rect">
            <a:avLst/>
          </a:prstGeom>
          <a:noFill/>
          <a:ln>
            <a:noFill/>
          </a:ln>
        </p:spPr>
      </p:pic>
      <p:sp>
        <p:nvSpPr>
          <p:cNvPr id="360" name="Google Shape;360;p32"/>
          <p:cNvSpPr txBox="1"/>
          <p:nvPr/>
        </p:nvSpPr>
        <p:spPr>
          <a:xfrm>
            <a:off x="3769518" y="3440310"/>
            <a:ext cx="2064600" cy="609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Warm compresses + lid hygiene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61" name="Google Shape;361;p32" descr="image.png"/>
          <p:cNvPicPr preferRelativeResize="0"/>
          <p:nvPr/>
        </p:nvPicPr>
        <p:blipFill rotWithShape="1">
          <a:blip r:embed="rId17">
            <a:alphaModFix/>
          </a:blip>
          <a:srcRect/>
          <a:stretch/>
        </p:blipFill>
        <p:spPr>
          <a:xfrm>
            <a:off x="6357937" y="1962150"/>
            <a:ext cx="180975" cy="209550"/>
          </a:xfrm>
          <a:prstGeom prst="rect">
            <a:avLst/>
          </a:prstGeom>
          <a:noFill/>
          <a:ln>
            <a:noFill/>
          </a:ln>
        </p:spPr>
      </p:pic>
      <p:sp>
        <p:nvSpPr>
          <p:cNvPr id="362" name="Google Shape;362;p32"/>
          <p:cNvSpPr txBox="1"/>
          <p:nvPr/>
        </p:nvSpPr>
        <p:spPr>
          <a:xfrm>
            <a:off x="6634162" y="1924050"/>
            <a:ext cx="2093100" cy="609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Baseline vision exam pre-Cycle 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63" name="Google Shape;363;p32" descr="image.png"/>
          <p:cNvPicPr preferRelativeResize="0"/>
          <p:nvPr/>
        </p:nvPicPr>
        <p:blipFill rotWithShape="1">
          <a:blip r:embed="rId18">
            <a:alphaModFix/>
          </a:blip>
          <a:srcRect/>
          <a:stretch/>
        </p:blipFill>
        <p:spPr>
          <a:xfrm>
            <a:off x="6357937" y="2720280"/>
            <a:ext cx="180975" cy="209550"/>
          </a:xfrm>
          <a:prstGeom prst="rect">
            <a:avLst/>
          </a:prstGeom>
          <a:noFill/>
          <a:ln>
            <a:noFill/>
          </a:ln>
        </p:spPr>
      </p:pic>
      <p:sp>
        <p:nvSpPr>
          <p:cNvPr id="364" name="Google Shape;364;p32"/>
          <p:cNvSpPr txBox="1"/>
          <p:nvPr/>
        </p:nvSpPr>
        <p:spPr>
          <a:xfrm>
            <a:off x="6634162" y="2682180"/>
            <a:ext cx="2093100" cy="9420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Evaluate for vision changes at every visit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65" name="Google Shape;365;p32" descr="image.png"/>
          <p:cNvPicPr preferRelativeResize="0"/>
          <p:nvPr/>
        </p:nvPicPr>
        <p:blipFill rotWithShape="1">
          <a:blip r:embed="rId19">
            <a:alphaModFix/>
          </a:blip>
          <a:srcRect/>
          <a:stretch/>
        </p:blipFill>
        <p:spPr>
          <a:xfrm>
            <a:off x="9251156" y="2238375"/>
            <a:ext cx="238125" cy="209550"/>
          </a:xfrm>
          <a:prstGeom prst="rect">
            <a:avLst/>
          </a:prstGeom>
          <a:noFill/>
          <a:ln>
            <a:noFill/>
          </a:ln>
        </p:spPr>
      </p:pic>
      <p:sp>
        <p:nvSpPr>
          <p:cNvPr id="366" name="Google Shape;366;p32"/>
          <p:cNvSpPr txBox="1"/>
          <p:nvPr/>
        </p:nvSpPr>
        <p:spPr>
          <a:xfrm>
            <a:off x="9584531" y="2200275"/>
            <a:ext cx="2036100" cy="609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Refer to Ophthalmology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67" name="Google Shape;367;p32" descr="image.png"/>
          <p:cNvPicPr preferRelativeResize="0"/>
          <p:nvPr/>
        </p:nvPicPr>
        <p:blipFill rotWithShape="1">
          <a:blip r:embed="rId20">
            <a:alphaModFix/>
          </a:blip>
          <a:srcRect/>
          <a:stretch/>
        </p:blipFill>
        <p:spPr>
          <a:xfrm>
            <a:off x="9251156" y="2996505"/>
            <a:ext cx="209550" cy="209550"/>
          </a:xfrm>
          <a:prstGeom prst="rect">
            <a:avLst/>
          </a:prstGeom>
          <a:noFill/>
          <a:ln>
            <a:noFill/>
          </a:ln>
        </p:spPr>
      </p:pic>
      <p:sp>
        <p:nvSpPr>
          <p:cNvPr id="368" name="Google Shape;368;p32"/>
          <p:cNvSpPr txBox="1"/>
          <p:nvPr/>
        </p:nvSpPr>
        <p:spPr>
          <a:xfrm>
            <a:off x="9555956" y="2958405"/>
            <a:ext cx="2064600" cy="609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Withhold/Reduce if symptomatic</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2"/>
          <p:cNvSpPr/>
          <p:nvPr/>
        </p:nvSpPr>
        <p:spPr>
          <a:xfrm>
            <a:off x="9251156" y="4121348"/>
            <a:ext cx="1162500" cy="9600"/>
          </a:xfrm>
          <a:prstGeom prst="rect">
            <a:avLst/>
          </a:prstGeom>
          <a:solidFill>
            <a:srgbClr val="CBD5E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0" name="Google Shape;370;p32"/>
          <p:cNvSpPr/>
          <p:nvPr/>
        </p:nvSpPr>
        <p:spPr>
          <a:xfrm>
            <a:off x="10413652" y="4121348"/>
            <a:ext cx="1206900" cy="9600"/>
          </a:xfrm>
          <a:prstGeom prst="rect">
            <a:avLst/>
          </a:prstGeom>
          <a:solidFill>
            <a:srgbClr val="CBD5E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1" name="Google Shape;371;p32"/>
          <p:cNvSpPr/>
          <p:nvPr/>
        </p:nvSpPr>
        <p:spPr>
          <a:xfrm>
            <a:off x="9251156" y="4445198"/>
            <a:ext cx="1162500" cy="9600"/>
          </a:xfrm>
          <a:prstGeom prst="rect">
            <a:avLst/>
          </a:prstGeom>
          <a:solidFill>
            <a:srgbClr val="CBD5E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2" name="Google Shape;372;p32"/>
          <p:cNvSpPr/>
          <p:nvPr/>
        </p:nvSpPr>
        <p:spPr>
          <a:xfrm>
            <a:off x="10413652" y="4445198"/>
            <a:ext cx="1206900" cy="9600"/>
          </a:xfrm>
          <a:prstGeom prst="rect">
            <a:avLst/>
          </a:prstGeom>
          <a:solidFill>
            <a:srgbClr val="CBD5E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3" name="Google Shape;373;p32"/>
          <p:cNvSpPr/>
          <p:nvPr/>
        </p:nvSpPr>
        <p:spPr>
          <a:xfrm>
            <a:off x="9251156" y="4769048"/>
            <a:ext cx="1162500" cy="9600"/>
          </a:xfrm>
          <a:prstGeom prst="rect">
            <a:avLst/>
          </a:prstGeom>
          <a:solidFill>
            <a:srgbClr val="CBD5E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4" name="Google Shape;374;p32"/>
          <p:cNvSpPr/>
          <p:nvPr/>
        </p:nvSpPr>
        <p:spPr>
          <a:xfrm>
            <a:off x="10413652" y="4769048"/>
            <a:ext cx="1206900" cy="9600"/>
          </a:xfrm>
          <a:prstGeom prst="rect">
            <a:avLst/>
          </a:prstGeom>
          <a:solidFill>
            <a:srgbClr val="CBD5E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5" name="Google Shape;375;p32"/>
          <p:cNvSpPr/>
          <p:nvPr/>
        </p:nvSpPr>
        <p:spPr>
          <a:xfrm>
            <a:off x="9251156" y="5092898"/>
            <a:ext cx="1162500" cy="9600"/>
          </a:xfrm>
          <a:prstGeom prst="rect">
            <a:avLst/>
          </a:prstGeom>
          <a:solidFill>
            <a:srgbClr val="CBD5E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6" name="Google Shape;376;p32"/>
          <p:cNvSpPr/>
          <p:nvPr/>
        </p:nvSpPr>
        <p:spPr>
          <a:xfrm>
            <a:off x="10413652" y="5092898"/>
            <a:ext cx="1206900" cy="9600"/>
          </a:xfrm>
          <a:prstGeom prst="rect">
            <a:avLst/>
          </a:prstGeom>
          <a:solidFill>
            <a:srgbClr val="CBD5E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2CDA489D-351D-99F1-6EDB-A1837383D305}"/>
              </a:ext>
            </a:extLst>
          </p:cNvPr>
          <p:cNvSpPr txBox="1"/>
          <p:nvPr/>
        </p:nvSpPr>
        <p:spPr>
          <a:xfrm>
            <a:off x="45901" y="6595839"/>
            <a:ext cx="12100197"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FFFFFF"/>
                </a:solidFill>
                <a:effectLst/>
                <a:uLnTx/>
                <a:uFillTx/>
                <a:latin typeface="Inter"/>
                <a:ea typeface="Inter"/>
                <a:cs typeface="Inter"/>
                <a:sym typeface="Inter"/>
              </a:rPr>
              <a:t>Chen H, et al. </a:t>
            </a:r>
            <a:r>
              <a:rPr kumimoji="0" lang="en-US" sz="1050" b="1" i="0" u="none" strike="noStrike" kern="0" cap="none" spc="0" normalizeH="0" baseline="0" noProof="0" dirty="0">
                <a:ln>
                  <a:noFill/>
                </a:ln>
                <a:solidFill>
                  <a:srgbClr val="FFFFFF"/>
                </a:solidFill>
                <a:effectLst/>
                <a:uLnTx/>
                <a:uFillTx/>
                <a:latin typeface="Inter"/>
                <a:ea typeface="Inter"/>
                <a:cs typeface="Inter"/>
                <a:sym typeface="Inter"/>
              </a:rPr>
              <a:t>Front Immunol.</a:t>
            </a:r>
            <a:r>
              <a:rPr kumimoji="0" lang="en-US" sz="1050" b="0" i="0" u="none" strike="noStrike" kern="0" cap="none" spc="0" normalizeH="0" baseline="0" noProof="0" dirty="0">
                <a:ln>
                  <a:noFill/>
                </a:ln>
                <a:solidFill>
                  <a:srgbClr val="FFFFFF"/>
                </a:solidFill>
                <a:effectLst/>
                <a:uLnTx/>
                <a:uFillTx/>
                <a:latin typeface="Inter"/>
                <a:ea typeface="Inter"/>
                <a:cs typeface="Inter"/>
                <a:sym typeface="Inter"/>
              </a:rPr>
              <a:t> 2024;15:1495137.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0"/>
        <p:cNvGrpSpPr/>
        <p:nvPr/>
      </p:nvGrpSpPr>
      <p:grpSpPr>
        <a:xfrm>
          <a:off x="0" y="0"/>
          <a:ext cx="0" cy="0"/>
          <a:chOff x="0" y="0"/>
          <a:chExt cx="0" cy="0"/>
        </a:xfrm>
      </p:grpSpPr>
      <p:pic>
        <p:nvPicPr>
          <p:cNvPr id="381" name="Google Shape;381;p33" descr="image.png"/>
          <p:cNvPicPr preferRelativeResize="0"/>
          <p:nvPr/>
        </p:nvPicPr>
        <p:blipFill rotWithShape="1">
          <a:blip r:embed="rId3">
            <a:alphaModFix/>
          </a:blip>
          <a:srcRect/>
          <a:stretch/>
        </p:blipFill>
        <p:spPr>
          <a:xfrm>
            <a:off x="0" y="5715000"/>
            <a:ext cx="12192000" cy="1143000"/>
          </a:xfrm>
          <a:prstGeom prst="rect">
            <a:avLst/>
          </a:prstGeom>
          <a:noFill/>
          <a:ln>
            <a:noFill/>
          </a:ln>
        </p:spPr>
      </p:pic>
      <p:pic>
        <p:nvPicPr>
          <p:cNvPr id="382" name="Google Shape;382;p33" descr="image.png"/>
          <p:cNvPicPr preferRelativeResize="0"/>
          <p:nvPr/>
        </p:nvPicPr>
        <p:blipFill rotWithShape="1">
          <a:blip r:embed="rId4">
            <a:alphaModFix/>
          </a:blip>
          <a:srcRect/>
          <a:stretch/>
        </p:blipFill>
        <p:spPr>
          <a:xfrm>
            <a:off x="571500" y="1219200"/>
            <a:ext cx="5405437" cy="2266950"/>
          </a:xfrm>
          <a:prstGeom prst="rect">
            <a:avLst/>
          </a:prstGeom>
          <a:noFill/>
          <a:ln>
            <a:noFill/>
          </a:ln>
        </p:spPr>
      </p:pic>
      <p:pic>
        <p:nvPicPr>
          <p:cNvPr id="383" name="Google Shape;383;p33" descr="image.png"/>
          <p:cNvPicPr preferRelativeResize="0"/>
          <p:nvPr/>
        </p:nvPicPr>
        <p:blipFill rotWithShape="1">
          <a:blip r:embed="rId5">
            <a:alphaModFix/>
          </a:blip>
          <a:srcRect/>
          <a:stretch/>
        </p:blipFill>
        <p:spPr>
          <a:xfrm>
            <a:off x="6215062" y="1219200"/>
            <a:ext cx="5405437" cy="2266950"/>
          </a:xfrm>
          <a:prstGeom prst="rect">
            <a:avLst/>
          </a:prstGeom>
          <a:noFill/>
          <a:ln>
            <a:noFill/>
          </a:ln>
        </p:spPr>
      </p:pic>
      <p:pic>
        <p:nvPicPr>
          <p:cNvPr id="384" name="Google Shape;384;p33" descr="image.png"/>
          <p:cNvPicPr preferRelativeResize="0"/>
          <p:nvPr/>
        </p:nvPicPr>
        <p:blipFill rotWithShape="1">
          <a:blip r:embed="rId6">
            <a:alphaModFix/>
          </a:blip>
          <a:srcRect/>
          <a:stretch/>
        </p:blipFill>
        <p:spPr>
          <a:xfrm>
            <a:off x="571500" y="3724275"/>
            <a:ext cx="5405425" cy="1934400"/>
          </a:xfrm>
          <a:prstGeom prst="rect">
            <a:avLst/>
          </a:prstGeom>
          <a:noFill/>
          <a:ln>
            <a:noFill/>
          </a:ln>
        </p:spPr>
      </p:pic>
      <p:pic>
        <p:nvPicPr>
          <p:cNvPr id="385" name="Google Shape;385;p33" descr="image.png"/>
          <p:cNvPicPr preferRelativeResize="0"/>
          <p:nvPr/>
        </p:nvPicPr>
        <p:blipFill rotWithShape="1">
          <a:blip r:embed="rId7">
            <a:alphaModFix/>
          </a:blip>
          <a:srcRect/>
          <a:stretch/>
        </p:blipFill>
        <p:spPr>
          <a:xfrm>
            <a:off x="6215050" y="3724275"/>
            <a:ext cx="5405450" cy="1934400"/>
          </a:xfrm>
          <a:prstGeom prst="rect">
            <a:avLst/>
          </a:prstGeom>
          <a:noFill/>
          <a:ln>
            <a:noFill/>
          </a:ln>
        </p:spPr>
      </p:pic>
      <p:sp>
        <p:nvSpPr>
          <p:cNvPr id="386" name="Google Shape;386;p33"/>
          <p:cNvSpPr txBox="1"/>
          <p:nvPr/>
        </p:nvSpPr>
        <p:spPr>
          <a:xfrm>
            <a:off x="762000" y="381000"/>
            <a:ext cx="11401500" cy="554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2B5C"/>
                </a:solidFill>
                <a:effectLst/>
                <a:uLnTx/>
                <a:uFillTx/>
                <a:latin typeface="Urbanist ExtraBold"/>
                <a:ea typeface="Urbanist ExtraBold"/>
                <a:cs typeface="Urbanist ExtraBold"/>
                <a:sym typeface="Urbanist ExtraBold"/>
              </a:rPr>
              <a:t>EV TOXICITY: TAKEAWAYS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3"/>
          <p:cNvSpPr/>
          <p:nvPr/>
        </p:nvSpPr>
        <p:spPr>
          <a:xfrm>
            <a:off x="571500" y="381000"/>
            <a:ext cx="142800" cy="552600"/>
          </a:xfrm>
          <a:prstGeom prst="rect">
            <a:avLst/>
          </a:prstGeom>
          <a:solidFill>
            <a:srgbClr val="DEFF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8" name="Google Shape;388;p33"/>
          <p:cNvSpPr txBox="1"/>
          <p:nvPr/>
        </p:nvSpPr>
        <p:spPr>
          <a:xfrm>
            <a:off x="381000" y="6021365"/>
            <a:ext cx="11430000" cy="6030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3277"/>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Inter"/>
                <a:ea typeface="Inter"/>
                <a:cs typeface="Inter"/>
                <a:sym typeface="Inter"/>
              </a:rPr>
              <a:t>EV: </a:t>
            </a:r>
            <a:r>
              <a:rPr kumimoji="0" lang="en-US" sz="1400" b="0" i="0" u="none" strike="noStrike" kern="0" cap="none" spc="0" normalizeH="0" baseline="0" noProof="0" dirty="0" err="1">
                <a:ln>
                  <a:noFill/>
                </a:ln>
                <a:solidFill>
                  <a:srgbClr val="FFFFFF"/>
                </a:solidFill>
                <a:effectLst/>
                <a:uLnTx/>
                <a:uFillTx/>
                <a:latin typeface="Inter"/>
                <a:ea typeface="Inter"/>
                <a:cs typeface="Inter"/>
                <a:sym typeface="Inter"/>
              </a:rPr>
              <a:t>enfortumab</a:t>
            </a:r>
            <a:r>
              <a:rPr kumimoji="0" lang="en-US" sz="1400" b="0" i="0" u="none" strike="noStrike" kern="0" cap="none" spc="0" normalizeH="0" baseline="0" noProof="0" dirty="0">
                <a:ln>
                  <a:noFill/>
                </a:ln>
                <a:solidFill>
                  <a:srgbClr val="FFFFFF"/>
                </a:solidFill>
                <a:effectLst/>
                <a:uLnTx/>
                <a:uFillTx/>
                <a:latin typeface="Inter"/>
                <a:ea typeface="Inter"/>
                <a:cs typeface="Inter"/>
                <a:sym typeface="Inter"/>
              </a:rPr>
              <a:t> vedotin; IO: immunotherapy; DKA: Diabetic Ketoacidosis </a:t>
            </a:r>
            <a:endParaRPr kumimoji="0" sz="1400" b="0" i="0" u="none" strike="noStrike" kern="0" cap="none" spc="0" normalizeH="0" baseline="0" noProof="0" dirty="0">
              <a:ln>
                <a:noFill/>
              </a:ln>
              <a:solidFill>
                <a:srgbClr val="FFFFFF"/>
              </a:solidFill>
              <a:effectLst/>
              <a:uLnTx/>
              <a:uFillTx/>
              <a:latin typeface="Inter"/>
              <a:ea typeface="Inter"/>
              <a:cs typeface="Inter"/>
              <a:sym typeface="Inter"/>
            </a:endParaRPr>
          </a:p>
          <a:p>
            <a:pPr marL="0" marR="0" lvl="0" indent="0" algn="ctr" defTabSz="914400" rtl="0" eaLnBrk="1" fontAlgn="auto" latinLnBrk="0" hangingPunct="1">
              <a:lnSpc>
                <a:spcPct val="93277"/>
              </a:lnSpc>
              <a:spcBef>
                <a:spcPts val="0"/>
              </a:spcBef>
              <a:spcAft>
                <a:spcPts val="0"/>
              </a:spcAft>
              <a:buClr>
                <a:srgbClr val="000000"/>
              </a:buClr>
              <a:buSzPts val="1100"/>
              <a:buFont typeface="Arial"/>
              <a:buNone/>
              <a:tabLst/>
              <a:defRPr/>
            </a:pPr>
            <a:endParaRPr kumimoji="0" sz="1400" b="0" i="0" u="none" strike="noStrike" kern="0" cap="none" spc="0" normalizeH="0" baseline="0" noProof="0" dirty="0">
              <a:ln>
                <a:noFill/>
              </a:ln>
              <a:solidFill>
                <a:srgbClr val="FFFFFF"/>
              </a:solidFill>
              <a:effectLst/>
              <a:uLnTx/>
              <a:uFillTx/>
              <a:latin typeface="Inter"/>
              <a:ea typeface="Inter"/>
              <a:cs typeface="Inter"/>
              <a:sym typeface="Inter"/>
            </a:endParaRPr>
          </a:p>
          <a:p>
            <a:pPr marL="0" marR="0" lvl="0" indent="0" algn="ctr" defTabSz="914400" rtl="0" eaLnBrk="1" fontAlgn="auto" latinLnBrk="0" hangingPunct="1">
              <a:lnSpc>
                <a:spcPct val="93277"/>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Inter"/>
              <a:ea typeface="Inter"/>
              <a:cs typeface="Inter"/>
              <a:sym typeface="Inter"/>
            </a:endParaRPr>
          </a:p>
        </p:txBody>
      </p:sp>
      <p:sp>
        <p:nvSpPr>
          <p:cNvPr id="389" name="Google Shape;389;p33"/>
          <p:cNvSpPr txBox="1"/>
          <p:nvPr/>
        </p:nvSpPr>
        <p:spPr>
          <a:xfrm>
            <a:off x="1238250" y="1428750"/>
            <a:ext cx="4755600" cy="369300"/>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2B5C"/>
                </a:solidFill>
                <a:effectLst/>
                <a:uLnTx/>
                <a:uFillTx/>
                <a:latin typeface="Urbanist"/>
                <a:ea typeface="Urbanist"/>
                <a:cs typeface="Urbanist"/>
                <a:sym typeface="Urbanist"/>
              </a:rPr>
              <a:t>RECOGNIZE EARLY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33"/>
          <p:cNvSpPr txBox="1"/>
          <p:nvPr/>
        </p:nvSpPr>
        <p:spPr>
          <a:xfrm>
            <a:off x="6853237" y="1428750"/>
            <a:ext cx="4785600" cy="369300"/>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2B5C"/>
                </a:solidFill>
                <a:effectLst/>
                <a:uLnTx/>
                <a:uFillTx/>
                <a:latin typeface="Urbanist"/>
                <a:ea typeface="Urbanist"/>
                <a:cs typeface="Urbanist"/>
                <a:sym typeface="Urbanist"/>
              </a:rPr>
              <a:t>ACT EARLY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33"/>
          <p:cNvSpPr txBox="1"/>
          <p:nvPr/>
        </p:nvSpPr>
        <p:spPr>
          <a:xfrm>
            <a:off x="1209675" y="3933825"/>
            <a:ext cx="4785600" cy="369300"/>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2B5C"/>
                </a:solidFill>
                <a:effectLst/>
                <a:uLnTx/>
                <a:uFillTx/>
                <a:latin typeface="Urbanist"/>
                <a:ea typeface="Urbanist"/>
                <a:cs typeface="Urbanist"/>
                <a:sym typeface="Urbanist"/>
              </a:rPr>
              <a:t>TOXICITY DRIVERS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33"/>
          <p:cNvSpPr txBox="1"/>
          <p:nvPr/>
        </p:nvSpPr>
        <p:spPr>
          <a:xfrm>
            <a:off x="6881812" y="3933825"/>
            <a:ext cx="4755600" cy="369300"/>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2B5C"/>
                </a:solidFill>
                <a:effectLst/>
                <a:uLnTx/>
                <a:uFillTx/>
                <a:latin typeface="Urbanist"/>
                <a:ea typeface="Urbanist"/>
                <a:cs typeface="Urbanist"/>
                <a:sym typeface="Urbanist"/>
              </a:rPr>
              <a:t>WHY THIS MATTERS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93" name="Google Shape;393;p33" descr="image.png"/>
          <p:cNvPicPr preferRelativeResize="0"/>
          <p:nvPr/>
        </p:nvPicPr>
        <p:blipFill rotWithShape="1">
          <a:blip r:embed="rId8">
            <a:alphaModFix/>
          </a:blip>
          <a:srcRect/>
          <a:stretch/>
        </p:blipFill>
        <p:spPr>
          <a:xfrm>
            <a:off x="857250" y="1476375"/>
            <a:ext cx="266700" cy="266700"/>
          </a:xfrm>
          <a:prstGeom prst="rect">
            <a:avLst/>
          </a:prstGeom>
          <a:noFill/>
          <a:ln>
            <a:noFill/>
          </a:ln>
        </p:spPr>
      </p:pic>
      <p:sp>
        <p:nvSpPr>
          <p:cNvPr id="394" name="Google Shape;394;p33"/>
          <p:cNvSpPr txBox="1"/>
          <p:nvPr/>
        </p:nvSpPr>
        <p:spPr>
          <a:xfrm>
            <a:off x="1143000" y="1905000"/>
            <a:ext cx="46245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Black"/>
                <a:ea typeface="Inter Black"/>
                <a:cs typeface="Inter Black"/>
                <a:sym typeface="Inter Black"/>
              </a:rPr>
              <a:t>Skin:</a:t>
            </a: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Typically early onset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33"/>
          <p:cNvSpPr txBox="1"/>
          <p:nvPr/>
        </p:nvSpPr>
        <p:spPr>
          <a:xfrm>
            <a:off x="1143000" y="2247900"/>
            <a:ext cx="46245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Black"/>
                <a:ea typeface="Inter Black"/>
                <a:cs typeface="Inter Black"/>
                <a:sym typeface="Inter Black"/>
              </a:rPr>
              <a:t>Neuropathy:</a:t>
            </a: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Cumulative burden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33"/>
          <p:cNvSpPr txBox="1"/>
          <p:nvPr/>
        </p:nvSpPr>
        <p:spPr>
          <a:xfrm>
            <a:off x="1143000" y="2590800"/>
            <a:ext cx="46245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Black"/>
                <a:ea typeface="Inter Black"/>
                <a:cs typeface="Inter Black"/>
                <a:sym typeface="Inter Black"/>
              </a:rPr>
              <a:t>Hyperglycemia:</a:t>
            </a: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risk for DKA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33"/>
          <p:cNvSpPr txBox="1"/>
          <p:nvPr/>
        </p:nvSpPr>
        <p:spPr>
          <a:xfrm>
            <a:off x="1143000" y="2933700"/>
            <a:ext cx="46245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Black"/>
                <a:ea typeface="Inter Black"/>
                <a:cs typeface="Inter Black"/>
                <a:sym typeface="Inter Black"/>
              </a:rPr>
              <a:t>Ocular:</a:t>
            </a: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Corneal surface / dry eye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98" name="Google Shape;398;p33" descr="image.png"/>
          <p:cNvPicPr preferRelativeResize="0"/>
          <p:nvPr/>
        </p:nvPicPr>
        <p:blipFill rotWithShape="1">
          <a:blip r:embed="rId9">
            <a:alphaModFix/>
          </a:blip>
          <a:srcRect/>
          <a:stretch/>
        </p:blipFill>
        <p:spPr>
          <a:xfrm>
            <a:off x="6500812" y="1476375"/>
            <a:ext cx="238125" cy="266700"/>
          </a:xfrm>
          <a:prstGeom prst="rect">
            <a:avLst/>
          </a:prstGeom>
          <a:noFill/>
          <a:ln>
            <a:noFill/>
          </a:ln>
        </p:spPr>
      </p:pic>
      <p:sp>
        <p:nvSpPr>
          <p:cNvPr id="399" name="Google Shape;399;p33"/>
          <p:cNvSpPr txBox="1"/>
          <p:nvPr/>
        </p:nvSpPr>
        <p:spPr>
          <a:xfrm>
            <a:off x="6786562" y="1905000"/>
            <a:ext cx="46245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Hold or adjust based on severity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33"/>
          <p:cNvSpPr txBox="1"/>
          <p:nvPr/>
        </p:nvSpPr>
        <p:spPr>
          <a:xfrm>
            <a:off x="6786562" y="2247900"/>
            <a:ext cx="46245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Check </a:t>
            </a:r>
            <a:r>
              <a:rPr kumimoji="0" lang="en-US" sz="1800" b="1" i="0" u="none" strike="noStrike" kern="0" cap="none" spc="0" normalizeH="0" baseline="0" noProof="0">
                <a:ln>
                  <a:noFill/>
                </a:ln>
                <a:solidFill>
                  <a:srgbClr val="1E293B"/>
                </a:solidFill>
                <a:effectLst/>
                <a:uLnTx/>
                <a:uFillTx/>
                <a:latin typeface="Inter"/>
                <a:ea typeface="Inter"/>
                <a:cs typeface="Inter"/>
                <a:sym typeface="Inter"/>
              </a:rPr>
              <a:t>glucose</a:t>
            </a: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 each cycle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33"/>
          <p:cNvSpPr txBox="1"/>
          <p:nvPr/>
        </p:nvSpPr>
        <p:spPr>
          <a:xfrm>
            <a:off x="6786562" y="2590800"/>
            <a:ext cx="46245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Start artificial tears Day 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02" name="Google Shape;402;p33" descr="image.png"/>
          <p:cNvPicPr preferRelativeResize="0"/>
          <p:nvPr/>
        </p:nvPicPr>
        <p:blipFill rotWithShape="1">
          <a:blip r:embed="rId10">
            <a:alphaModFix/>
          </a:blip>
          <a:srcRect/>
          <a:stretch/>
        </p:blipFill>
        <p:spPr>
          <a:xfrm>
            <a:off x="857250" y="3981450"/>
            <a:ext cx="238125" cy="266700"/>
          </a:xfrm>
          <a:prstGeom prst="rect">
            <a:avLst/>
          </a:prstGeom>
          <a:noFill/>
          <a:ln>
            <a:noFill/>
          </a:ln>
        </p:spPr>
      </p:pic>
      <p:sp>
        <p:nvSpPr>
          <p:cNvPr id="403" name="Google Shape;403;p33"/>
          <p:cNvSpPr txBox="1"/>
          <p:nvPr/>
        </p:nvSpPr>
        <p:spPr>
          <a:xfrm>
            <a:off x="1143000" y="4410075"/>
            <a:ext cx="4624500" cy="1316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1E293B"/>
                </a:solidFill>
                <a:effectLst/>
                <a:uLnTx/>
                <a:uFillTx/>
                <a:latin typeface="Inter Black"/>
                <a:ea typeface="Inter Black"/>
                <a:cs typeface="Inter Black"/>
                <a:sym typeface="Inter Black"/>
              </a:rPr>
              <a:t>EV: </a:t>
            </a:r>
            <a:r>
              <a:rPr kumimoji="0" lang="en-US" sz="1800" b="0" i="0" u="none" strike="noStrike" kern="0" cap="none" spc="0" normalizeH="0" baseline="0" noProof="0">
                <a:ln>
                  <a:noFill/>
                </a:ln>
                <a:solidFill>
                  <a:srgbClr val="1E293B"/>
                </a:solidFill>
                <a:effectLst/>
                <a:uLnTx/>
                <a:uFillTx/>
                <a:latin typeface="Inter"/>
                <a:ea typeface="Inter"/>
                <a:cs typeface="Inter"/>
                <a:sym typeface="Inter"/>
              </a:rPr>
              <a:t>Skin, neuropathy, hyperglycemia</a:t>
            </a:r>
            <a:endParaRPr kumimoji="0" sz="1800" b="0" i="0" u="none" strike="noStrike" kern="0" cap="none" spc="0" normalizeH="0" baseline="0" noProof="0">
              <a:ln>
                <a:noFill/>
              </a:ln>
              <a:solidFill>
                <a:srgbClr val="1E293B"/>
              </a:solidFill>
              <a:effectLst/>
              <a:uLnTx/>
              <a:uFillTx/>
              <a:latin typeface="Inter"/>
              <a:ea typeface="Inter"/>
              <a:cs typeface="Inter"/>
              <a:sym typeface="Inter"/>
            </a:endParaRPr>
          </a:p>
          <a:p>
            <a:pPr marL="0" marR="0" lvl="0" indent="0" algn="l" defTabSz="914400" rtl="0" eaLnBrk="1" fontAlgn="auto" latinLnBrk="0" hangingPunct="1">
              <a:lnSpc>
                <a:spcPct val="125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1E293B"/>
                </a:solidFill>
                <a:effectLst/>
                <a:uLnTx/>
                <a:uFillTx/>
                <a:latin typeface="Inter Black"/>
                <a:ea typeface="Inter Black"/>
                <a:cs typeface="Inter Black"/>
                <a:sym typeface="Inter Black"/>
              </a:rPr>
              <a:t>IO: </a:t>
            </a:r>
            <a:r>
              <a:rPr kumimoji="0" lang="en-US" sz="1800" b="0" i="0" u="none" strike="noStrike" kern="0" cap="none" spc="0" normalizeH="0" baseline="0" noProof="0">
                <a:ln>
                  <a:noFill/>
                </a:ln>
                <a:solidFill>
                  <a:srgbClr val="1E293B"/>
                </a:solidFill>
                <a:effectLst/>
                <a:uLnTx/>
                <a:uFillTx/>
                <a:latin typeface="Inter"/>
                <a:ea typeface="Inter"/>
                <a:cs typeface="Inter"/>
                <a:sym typeface="Inter"/>
              </a:rPr>
              <a:t>Systemic (GI, lung, endocrine)</a:t>
            </a:r>
            <a:endParaRPr kumimoji="0" sz="1800" b="0" i="0" u="none" strike="noStrike" kern="0" cap="none" spc="0" normalizeH="0" baseline="0" noProof="0">
              <a:ln>
                <a:noFill/>
              </a:ln>
              <a:solidFill>
                <a:srgbClr val="1E293B"/>
              </a:solidFill>
              <a:effectLst/>
              <a:uLnTx/>
              <a:uFillTx/>
              <a:latin typeface="Inter"/>
              <a:ea typeface="Inter"/>
              <a:cs typeface="Inter"/>
              <a:sym typeface="Inter"/>
            </a:endParaRPr>
          </a:p>
          <a:p>
            <a:pPr marL="0" marR="0" lvl="0" indent="0" algn="l" defTabSz="914400" rtl="0" eaLnBrk="1" fontAlgn="auto" latinLnBrk="0" hangingPunct="1">
              <a:lnSpc>
                <a:spcPct val="125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1E293B"/>
                </a:solidFill>
                <a:effectLst/>
                <a:uLnTx/>
                <a:uFillTx/>
                <a:latin typeface="Inter Black"/>
                <a:ea typeface="Inter Black"/>
                <a:cs typeface="Inter Black"/>
                <a:sym typeface="Inter Black"/>
              </a:rPr>
              <a:t>Overlap exists →</a:t>
            </a:r>
            <a:r>
              <a:rPr kumimoji="0" lang="en-US" sz="1800" b="0" i="0" u="none" strike="noStrike" kern="0" cap="none" spc="0" normalizeH="0" baseline="0" noProof="0">
                <a:ln>
                  <a:noFill/>
                </a:ln>
                <a:solidFill>
                  <a:srgbClr val="1E293B"/>
                </a:solidFill>
                <a:effectLst/>
                <a:uLnTx/>
                <a:uFillTx/>
                <a:latin typeface="Inter"/>
                <a:ea typeface="Inter"/>
                <a:cs typeface="Inter"/>
                <a:sym typeface="Inter"/>
              </a:rPr>
              <a:t> evaluate carefully</a:t>
            </a:r>
            <a:endParaRPr kumimoji="0" sz="1800" b="0" i="0" u="none" strike="noStrike" kern="0" cap="none" spc="0" normalizeH="0" baseline="0" noProof="0">
              <a:ln>
                <a:noFill/>
              </a:ln>
              <a:solidFill>
                <a:srgbClr val="1E293B"/>
              </a:solidFill>
              <a:effectLst/>
              <a:uLnTx/>
              <a:uFillTx/>
              <a:latin typeface="Inter"/>
              <a:ea typeface="Inter"/>
              <a:cs typeface="Inter"/>
              <a:sym typeface="Inter"/>
            </a:endParaRPr>
          </a:p>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E293B"/>
              </a:solidFill>
              <a:effectLst/>
              <a:uLnTx/>
              <a:uFillTx/>
              <a:latin typeface="Inter Black"/>
              <a:ea typeface="Inter Black"/>
              <a:cs typeface="Inter Black"/>
              <a:sym typeface="Inter Black"/>
            </a:endParaRPr>
          </a:p>
        </p:txBody>
      </p:sp>
      <p:pic>
        <p:nvPicPr>
          <p:cNvPr id="404" name="Google Shape;404;p33" descr="image.png"/>
          <p:cNvPicPr preferRelativeResize="0"/>
          <p:nvPr/>
        </p:nvPicPr>
        <p:blipFill rotWithShape="1">
          <a:blip r:embed="rId11">
            <a:alphaModFix/>
          </a:blip>
          <a:srcRect/>
          <a:stretch/>
        </p:blipFill>
        <p:spPr>
          <a:xfrm>
            <a:off x="6500812" y="3981450"/>
            <a:ext cx="266700" cy="266700"/>
          </a:xfrm>
          <a:prstGeom prst="rect">
            <a:avLst/>
          </a:prstGeom>
          <a:noFill/>
          <a:ln>
            <a:noFill/>
          </a:ln>
        </p:spPr>
      </p:pic>
      <p:sp>
        <p:nvSpPr>
          <p:cNvPr id="405" name="Google Shape;405;p33"/>
          <p:cNvSpPr txBox="1"/>
          <p:nvPr/>
        </p:nvSpPr>
        <p:spPr>
          <a:xfrm>
            <a:off x="6786562" y="4410075"/>
            <a:ext cx="46245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Prevent irreversible toxicity (Neuro)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33"/>
          <p:cNvSpPr txBox="1"/>
          <p:nvPr/>
        </p:nvSpPr>
        <p:spPr>
          <a:xfrm>
            <a:off x="6786562" y="4752975"/>
            <a:ext cx="46245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Maintain treatment intensity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33"/>
          <p:cNvSpPr txBox="1"/>
          <p:nvPr/>
        </p:nvSpPr>
        <p:spPr>
          <a:xfrm>
            <a:off x="6786562" y="5095875"/>
            <a:ext cx="4624500" cy="277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E293B"/>
                </a:solidFill>
                <a:effectLst/>
                <a:uLnTx/>
                <a:uFillTx/>
                <a:latin typeface="Inter SemiBold"/>
                <a:ea typeface="Inter SemiBold"/>
                <a:cs typeface="Inter SemiBold"/>
                <a:sym typeface="Inter SemiBold"/>
              </a:rPr>
              <a:t>Avoid delays in curative care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33"/>
          <p:cNvSpPr txBox="1"/>
          <p:nvPr/>
        </p:nvSpPr>
        <p:spPr>
          <a:xfrm>
            <a:off x="857250" y="1790700"/>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33"/>
          <p:cNvSpPr txBox="1"/>
          <p:nvPr/>
        </p:nvSpPr>
        <p:spPr>
          <a:xfrm>
            <a:off x="857250" y="2133600"/>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33"/>
          <p:cNvSpPr txBox="1"/>
          <p:nvPr/>
        </p:nvSpPr>
        <p:spPr>
          <a:xfrm>
            <a:off x="857250" y="2476500"/>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33"/>
          <p:cNvSpPr txBox="1"/>
          <p:nvPr/>
        </p:nvSpPr>
        <p:spPr>
          <a:xfrm>
            <a:off x="857250" y="2819400"/>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33"/>
          <p:cNvSpPr txBox="1"/>
          <p:nvPr/>
        </p:nvSpPr>
        <p:spPr>
          <a:xfrm>
            <a:off x="6500812" y="1790700"/>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33"/>
          <p:cNvSpPr txBox="1"/>
          <p:nvPr/>
        </p:nvSpPr>
        <p:spPr>
          <a:xfrm>
            <a:off x="6500812" y="2133600"/>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33"/>
          <p:cNvSpPr txBox="1"/>
          <p:nvPr/>
        </p:nvSpPr>
        <p:spPr>
          <a:xfrm>
            <a:off x="6500812" y="2476500"/>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33"/>
          <p:cNvSpPr txBox="1"/>
          <p:nvPr/>
        </p:nvSpPr>
        <p:spPr>
          <a:xfrm>
            <a:off x="857250" y="4295775"/>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33"/>
          <p:cNvSpPr txBox="1"/>
          <p:nvPr/>
        </p:nvSpPr>
        <p:spPr>
          <a:xfrm>
            <a:off x="857250" y="4638675"/>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33"/>
          <p:cNvSpPr txBox="1"/>
          <p:nvPr/>
        </p:nvSpPr>
        <p:spPr>
          <a:xfrm>
            <a:off x="857250" y="4981575"/>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33"/>
          <p:cNvSpPr txBox="1"/>
          <p:nvPr/>
        </p:nvSpPr>
        <p:spPr>
          <a:xfrm>
            <a:off x="6500812" y="4295775"/>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33"/>
          <p:cNvSpPr txBox="1"/>
          <p:nvPr/>
        </p:nvSpPr>
        <p:spPr>
          <a:xfrm>
            <a:off x="6500812" y="4638675"/>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33"/>
          <p:cNvSpPr txBox="1"/>
          <p:nvPr/>
        </p:nvSpPr>
        <p:spPr>
          <a:xfrm>
            <a:off x="6500812" y="4981575"/>
            <a:ext cx="190500" cy="461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B5C"/>
                </a:solidFill>
                <a:effectLst/>
                <a:uLnTx/>
                <a:uFillTx/>
                <a:latin typeface="Inter SemiBold"/>
                <a:ea typeface="Inter SemiBold"/>
                <a:cs typeface="Inter SemiBold"/>
                <a:sym typeface="Inter SemiBold"/>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1E3E843F-DEB8-2093-E64E-DD5002DBBA72}"/>
              </a:ext>
            </a:extLst>
          </p:cNvPr>
          <p:cNvSpPr txBox="1"/>
          <p:nvPr/>
        </p:nvSpPr>
        <p:spPr>
          <a:xfrm>
            <a:off x="45901" y="6396335"/>
            <a:ext cx="1210019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srgbClr val="FFFFFF"/>
                </a:solidFill>
                <a:effectLst/>
                <a:uLnTx/>
                <a:uFillTx/>
                <a:latin typeface="Inter"/>
                <a:ea typeface="Inter"/>
                <a:cs typeface="Inter"/>
                <a:sym typeface="Inter"/>
              </a:rPr>
              <a:t>Postow</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MA,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N Engl J Med.</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2018;378(2):158-168. Powles T,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N Engl J Med.</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2024;390(10):875-888.  </a:t>
            </a:r>
            <a:r>
              <a:rPr kumimoji="0" lang="en-US" sz="1200" b="0" i="0" u="none" strike="noStrike" kern="0" cap="none" spc="0" normalizeH="0" baseline="0" noProof="0" dirty="0" err="1">
                <a:ln>
                  <a:noFill/>
                </a:ln>
                <a:solidFill>
                  <a:srgbClr val="FFFFFF"/>
                </a:solidFill>
                <a:effectLst/>
                <a:uLnTx/>
                <a:uFillTx/>
                <a:latin typeface="Inter"/>
                <a:ea typeface="Inter"/>
                <a:cs typeface="Inter"/>
                <a:sym typeface="Inter"/>
              </a:rPr>
              <a:t>Vulsteke</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C,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N Engl J Med.</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2026.  Yajima S, et al. </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JAMA </a:t>
            </a:r>
            <a:r>
              <a:rPr kumimoji="0" lang="en-US" sz="1200" b="1" i="0" u="none" strike="noStrike" kern="0" cap="none" spc="0" normalizeH="0" baseline="0" noProof="0" dirty="0" err="1">
                <a:ln>
                  <a:noFill/>
                </a:ln>
                <a:solidFill>
                  <a:srgbClr val="FFFFFF"/>
                </a:solidFill>
                <a:effectLst/>
                <a:uLnTx/>
                <a:uFillTx/>
                <a:latin typeface="Inter"/>
                <a:ea typeface="Inter"/>
                <a:cs typeface="Inter"/>
                <a:sym typeface="Inter"/>
              </a:rPr>
              <a:t>Netw</a:t>
            </a:r>
            <a:r>
              <a:rPr kumimoji="0" lang="en-US" sz="1200" b="1" i="0" u="none" strike="noStrike" kern="0" cap="none" spc="0" normalizeH="0" baseline="0" noProof="0" dirty="0">
                <a:ln>
                  <a:noFill/>
                </a:ln>
                <a:solidFill>
                  <a:srgbClr val="FFFFFF"/>
                </a:solidFill>
                <a:effectLst/>
                <a:uLnTx/>
                <a:uFillTx/>
                <a:latin typeface="Inter"/>
                <a:ea typeface="Inter"/>
                <a:cs typeface="Inter"/>
                <a:sym typeface="Inter"/>
              </a:rPr>
              <a:t> Open.</a:t>
            </a:r>
            <a:r>
              <a:rPr kumimoji="0" lang="en-US" sz="1200" b="0" i="0" u="none" strike="noStrike" kern="0" cap="none" spc="0" normalizeH="0" baseline="0" noProof="0" dirty="0">
                <a:ln>
                  <a:noFill/>
                </a:ln>
                <a:solidFill>
                  <a:srgbClr val="FFFFFF"/>
                </a:solidFill>
                <a:effectLst/>
                <a:uLnTx/>
                <a:uFillTx/>
                <a:latin typeface="Inter"/>
                <a:ea typeface="Inter"/>
                <a:cs typeface="Inter"/>
                <a:sym typeface="Inter"/>
              </a:rPr>
              <a:t> 2025;8(3):e250250.</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7.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9.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85424</TotalTime>
  <Words>10633</Words>
  <Application>Microsoft Macintosh PowerPoint</Application>
  <PresentationFormat>Widescreen</PresentationFormat>
  <Paragraphs>1170</Paragraphs>
  <Slides>152</Slides>
  <Notes>61</Notes>
  <HiddenSlides>0</HiddenSlides>
  <MMClips>0</MMClips>
  <ScaleCrop>false</ScaleCrop>
  <HeadingPairs>
    <vt:vector size="6" baseType="variant">
      <vt:variant>
        <vt:lpstr>Fonts Used</vt:lpstr>
      </vt:variant>
      <vt:variant>
        <vt:i4>26</vt:i4>
      </vt:variant>
      <vt:variant>
        <vt:lpstr>Theme</vt:lpstr>
      </vt:variant>
      <vt:variant>
        <vt:i4>11</vt:i4>
      </vt:variant>
      <vt:variant>
        <vt:lpstr>Slide Titles</vt:lpstr>
      </vt:variant>
      <vt:variant>
        <vt:i4>152</vt:i4>
      </vt:variant>
    </vt:vector>
  </HeadingPairs>
  <TitlesOfParts>
    <vt:vector size="189" baseType="lpstr">
      <vt:lpstr>ＭＳ Ｐゴシック</vt:lpstr>
      <vt:lpstr>Adobe Fangsong Std R</vt:lpstr>
      <vt:lpstr>Aptos</vt:lpstr>
      <vt:lpstr>Aptos Display</vt:lpstr>
      <vt:lpstr>Arial</vt:lpstr>
      <vt:lpstr>Arial Narrow</vt:lpstr>
      <vt:lpstr>Calibri</vt:lpstr>
      <vt:lpstr>Dreaming Outloud Pro</vt:lpstr>
      <vt:lpstr>Inter</vt:lpstr>
      <vt:lpstr>Inter Black</vt:lpstr>
      <vt:lpstr>Inter ExtraBold</vt:lpstr>
      <vt:lpstr>Inter Medium</vt:lpstr>
      <vt:lpstr>Inter SemiBold</vt:lpstr>
      <vt:lpstr>Montserrat</vt:lpstr>
      <vt:lpstr>Noto Sans Symbols</vt:lpstr>
      <vt:lpstr>Poppins Medium</vt:lpstr>
      <vt:lpstr>Symbol</vt:lpstr>
      <vt:lpstr>System Font Regular</vt:lpstr>
      <vt:lpstr>The Hand Bold</vt:lpstr>
      <vt:lpstr>The Serif Hand Black</vt:lpstr>
      <vt:lpstr>Times</vt:lpstr>
      <vt:lpstr>Times New Roman</vt:lpstr>
      <vt:lpstr>Urbanist</vt:lpstr>
      <vt:lpstr>Urbanist ExtraBold</vt:lpstr>
      <vt:lpstr>Wingdings</vt:lpstr>
      <vt:lpstr>ヒラギノ角ゴ Pro W3</vt:lpstr>
      <vt:lpstr>1_Default Design</vt:lpstr>
      <vt:lpstr>2_Default Design</vt:lpstr>
      <vt:lpstr>Custom Design</vt:lpstr>
      <vt:lpstr>Office Theme</vt:lpstr>
      <vt:lpstr>1_Office Theme</vt:lpstr>
      <vt:lpstr>SketchyVTI</vt:lpstr>
      <vt:lpstr>Tema do Office</vt:lpstr>
      <vt:lpstr>2022_CCO_Template</vt:lpstr>
      <vt:lpstr>2_Office Theme</vt:lpstr>
      <vt:lpstr>3_Office Theme</vt:lpstr>
      <vt:lpstr>3_Default Design</vt:lpstr>
      <vt:lpstr>Non-Muscle-Invasive and Muscle-Invasive Bladder Cancer</vt:lpstr>
      <vt:lpstr>Faculty</vt:lpstr>
      <vt:lpstr>Dr Drakaki — Disclosures</vt:lpstr>
      <vt:lpstr>Ms Emodi — Disclosures</vt:lpstr>
      <vt:lpstr>Ms Huober — Disclosures</vt:lpstr>
      <vt:lpstr>Dr Friedlander — Disclosures</vt:lpstr>
      <vt:lpstr>Commercial Support</vt:lpstr>
      <vt:lpstr>PowerPoint Presentation</vt:lpstr>
      <vt:lpstr>Clinicians in the Meeting Room</vt:lpstr>
      <vt:lpstr>Clinicians Attending via Zoom</vt:lpstr>
      <vt:lpstr>About the Enduring Program</vt:lpstr>
      <vt:lpstr>PowerPoint Presentation</vt:lpstr>
      <vt:lpstr>“Recent Advances in Cancer Care — New Paradigms,  Novel Agents and What It Means for the Oncology Nurse” Eighteenth Annual RTP-ONS NCPD Symposium Series</vt:lpstr>
      <vt:lpstr>New Agents, Therapies and Regimens </vt:lpstr>
      <vt:lpstr>Non-Muscle-Invasive and Muscle-Invasive Bladder Cancer</vt:lpstr>
      <vt:lpstr>Agenda</vt:lpstr>
      <vt:lpstr>Agenda</vt:lpstr>
      <vt:lpstr>Basic Biology of  Nonmetastatic Urothelial Bladder Cancer (UBC)</vt:lpstr>
      <vt:lpstr>Agenda</vt:lpstr>
      <vt:lpstr>Bladder Cancer Staging </vt:lpstr>
      <vt:lpstr>AUA guidelines for risk stratification</vt:lpstr>
      <vt:lpstr>Diagnostic Tests (Cystoscopy, Cytology, CTU)</vt:lpstr>
      <vt:lpstr>Case Presentation</vt:lpstr>
      <vt:lpstr>Patient Case: NMIBC  </vt:lpstr>
      <vt:lpstr>Transurethral resection of the bladder tumor (TURBT)</vt:lpstr>
      <vt:lpstr>PowerPoint Presentation</vt:lpstr>
      <vt:lpstr>BCG: The Gold Standard to treat HG NMIBC </vt:lpstr>
      <vt:lpstr>BCG Journey: Induction to Maintenance </vt:lpstr>
      <vt:lpstr>What is next after BCG unresponsive HG T1?</vt:lpstr>
      <vt:lpstr>Radical Cystectomy as Definitive Treatment </vt:lpstr>
      <vt:lpstr>Criteria used to Determine Platinum Eligibility in  Patients with MIBC </vt:lpstr>
      <vt:lpstr>Cisplatin Eligibility </vt:lpstr>
      <vt:lpstr>PowerPoint Presentation</vt:lpstr>
      <vt:lpstr>PowerPoint Presentation</vt:lpstr>
      <vt:lpstr>Efficacy of Nursing-Led Interventions in Bladder Cancer Care</vt:lpstr>
      <vt:lpstr>Agenda</vt:lpstr>
      <vt:lpstr>Perioperative Systemic Therapy for  Cisplatin-Eligible Patients with MIBC </vt:lpstr>
      <vt:lpstr>PowerPoint Presentation</vt:lpstr>
      <vt:lpstr>PowerPoint Presentation</vt:lpstr>
      <vt:lpstr>PowerPoint Presentation</vt:lpstr>
      <vt:lpstr>          NIAGARA: pCR and EFS in Borderline Renal Function  (CrCl ≥40 to &lt;60 mL/min)  </vt:lpstr>
      <vt:lpstr>PowerPoint Presentation</vt:lpstr>
      <vt:lpstr>PowerPoint Presentation</vt:lpstr>
      <vt:lpstr>PowerPoint Presentation</vt:lpstr>
      <vt:lpstr>KEYNOTE B15/EV304 : Patient Characteristics &amp; Safety</vt:lpstr>
      <vt:lpstr>Conclusions</vt:lpstr>
      <vt:lpstr>Case Presentation</vt:lpstr>
      <vt:lpstr>PowerPoint Presentation</vt:lpstr>
      <vt:lpstr>PowerPoint Presentation</vt:lpstr>
      <vt:lpstr>PowerPoint Presentation</vt:lpstr>
      <vt:lpstr>PowerPoint Presentation</vt:lpstr>
      <vt:lpstr>Discussion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Questions</vt:lpstr>
      <vt:lpstr>Potential Role of ctDNA in Nonmetastatic UBC</vt:lpstr>
      <vt:lpstr>PowerPoint Presentation</vt:lpstr>
      <vt:lpstr>PowerPoint Presentation</vt:lpstr>
      <vt:lpstr>Phase III IMvigor011: Investigator-Assessed Disease-Free Survival for Patients Whose Disease Tested ctDNA Positive</vt:lpstr>
      <vt:lpstr>Phase III IMvigor011: OS for Patients Whose Disease Tested ctDNA Positive</vt:lpstr>
      <vt:lpstr>Phase III IMvigor011: Authors’ Conclusions</vt:lpstr>
      <vt:lpstr>Discussion Questions</vt:lpstr>
      <vt:lpstr>Agenda</vt:lpstr>
      <vt:lpstr>Perioperative Systemic Therapy for  Cisplatin-Ineligible Patients with MIBC </vt:lpstr>
      <vt:lpstr>How to think in bladder cancer</vt:lpstr>
      <vt:lpstr>Perioperative Phase 3 Studies in  Cis-Ineligible MIBC</vt:lpstr>
      <vt:lpstr>PowerPoint Presentation</vt:lpstr>
      <vt:lpstr>KEYNOTE 905/EV303: Patient Characteristics</vt:lpstr>
      <vt:lpstr>PowerPoint Presentation</vt:lpstr>
      <vt:lpstr>PowerPoint Presentation</vt:lpstr>
      <vt:lpstr>Interim Analysis of the Phase III VOLGA Trial Demonstrated Significant Improvement in Event-Free and Overall Survival With Perioperative Durvalumab Plus Neoadjuvant EV in Muscle-Invasive Bladder Cancer Press Release: May 14, 2026</vt:lpstr>
      <vt:lpstr>Conclusions</vt:lpstr>
      <vt:lpstr>Case Presentation</vt:lpstr>
      <vt:lpstr>PowerPoint Presentation</vt:lpstr>
      <vt:lpstr>PowerPoint Presentation</vt:lpstr>
      <vt:lpstr>PowerPoint Presentation</vt:lpstr>
      <vt:lpstr>PowerPoint Presentation</vt:lpstr>
      <vt:lpstr>Discussion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Questions</vt:lpstr>
      <vt:lpstr>Agenda</vt:lpstr>
      <vt:lpstr>Immune Checkpoint Inhibitors in NMIBC</vt:lpstr>
      <vt:lpstr>BCG is the Standard of Care for treatment-naïve NMIBC</vt:lpstr>
      <vt:lpstr>Why add PD-1 immunotherapy to BCG?</vt:lpstr>
      <vt:lpstr>The Patient Perspective?</vt:lpstr>
      <vt:lpstr>Studies to discuss today</vt:lpstr>
      <vt:lpstr>PowerPoint Presentation</vt:lpstr>
      <vt:lpstr>Impact on Practice</vt:lpstr>
      <vt:lpstr>Can we “save” PD-1 for BCG-unresponsive patients? </vt:lpstr>
      <vt:lpstr>KEYNOTE 057: Pembrolizumab for High-risk (HR) BCG-unresponsive NMIBC</vt:lpstr>
      <vt:lpstr>Many intravesical options for BCG-unresponsive NMIBC!</vt:lpstr>
      <vt:lpstr>Case Presentation</vt:lpstr>
      <vt:lpstr>Clinical Case</vt:lpstr>
      <vt:lpstr>Follow up with Urology</vt:lpstr>
      <vt:lpstr>Clinical Case</vt:lpstr>
      <vt:lpstr>Discussion Questions</vt:lpstr>
      <vt:lpstr>Agenda</vt:lpstr>
      <vt:lpstr>Novel Intravesical Therapies for Nonmetastatic UBC </vt:lpstr>
      <vt:lpstr>Many intravesical options for BCG-unresponsive NMIBC!</vt:lpstr>
      <vt:lpstr>Intravesical Chemotherapy for NMIBC</vt:lpstr>
      <vt:lpstr>Intravesical Gemcitabine Delivery Device (TAR-200)</vt:lpstr>
      <vt:lpstr>PowerPoint Presentation</vt:lpstr>
      <vt:lpstr>Most patients respond…</vt:lpstr>
      <vt:lpstr>…and some responses are durable!</vt:lpstr>
      <vt:lpstr>Treatment is generally well-tolerated </vt:lpstr>
      <vt:lpstr>Why gemcitabine? Why not other agents?</vt:lpstr>
      <vt:lpstr>What’s next?</vt:lpstr>
      <vt:lpstr>Case Presentation</vt:lpstr>
      <vt:lpstr>Clinical Case</vt:lpstr>
      <vt:lpstr>Clinical Case</vt:lpstr>
      <vt:lpstr>Discussion Questions</vt:lpstr>
      <vt:lpstr>Tolerability/Toxicity Profile and Other Practical Considerations with Novel Intravesical Therapies</vt:lpstr>
      <vt:lpstr>Agenda </vt:lpstr>
      <vt:lpstr>What is TAR 200 (iDRS )?  SunRISe-1 Trial</vt:lpstr>
      <vt:lpstr>Gemcitabine Intravesical System Insertion: APP/MD </vt:lpstr>
      <vt:lpstr>Treatment-Related Adverse Events (AEs) – TAR-200 Monotherapy (Cohort 2) N=85</vt:lpstr>
      <vt:lpstr>PowerPoint Presentation</vt:lpstr>
      <vt:lpstr>PowerPoint Presentation</vt:lpstr>
      <vt:lpstr>Expert Panel Recommendations for Managing Toxicity from iDRS</vt:lpstr>
      <vt:lpstr>Case Presentation</vt:lpstr>
      <vt:lpstr>Case of Roy, 83 yo male for TAR 200</vt:lpstr>
      <vt:lpstr>Clinical Course </vt:lpstr>
      <vt:lpstr>PowerPoint Presentation</vt:lpstr>
      <vt:lpstr>Approaches to dysuria: Urge, burn, repeat….</vt:lpstr>
      <vt:lpstr>Discussion Questions</vt:lpstr>
      <vt:lpstr>Pancreatic Cancer</vt:lpstr>
      <vt:lpstr>Thank you for joining us! Please take a moment to complete the survey currently up on Zoom. Your feedback is very important to us. The survey will remain open up to 5 minutes after the meeting ends.   To Claim NCPD Credit In-person attendees: Please refer to the program syllabus for the NCPD credit link or QR code.  Virtual attendees: The NCPD credit link is posted in the chat room.  NCPD/ONCC credit information will be emailed  to each participant within 1 to 2 business days.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Fernando Rendina</cp:lastModifiedBy>
  <cp:revision>8099</cp:revision>
  <cp:lastPrinted>2020-10-06T19:03:59Z</cp:lastPrinted>
  <dcterms:created xsi:type="dcterms:W3CDTF">2013-03-19T19:50:02Z</dcterms:created>
  <dcterms:modified xsi:type="dcterms:W3CDTF">2026-05-14T15:41:19Z</dcterms:modified>
  <cp:category/>
</cp:coreProperties>
</file>